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notesMasterIdLst>
    <p:notesMasterId r:id="rId43"/>
  </p:notesMasterIdLst>
  <p:handoutMasterIdLst>
    <p:handoutMasterId r:id="rId44"/>
  </p:handoutMasterIdLst>
  <p:sldIdLst>
    <p:sldId id="402" r:id="rId2"/>
    <p:sldId id="398" r:id="rId3"/>
    <p:sldId id="399" r:id="rId4"/>
    <p:sldId id="344" r:id="rId5"/>
    <p:sldId id="345" r:id="rId6"/>
    <p:sldId id="347" r:id="rId7"/>
    <p:sldId id="349" r:id="rId8"/>
    <p:sldId id="351" r:id="rId9"/>
    <p:sldId id="353" r:id="rId10"/>
    <p:sldId id="354" r:id="rId11"/>
    <p:sldId id="392" r:id="rId12"/>
    <p:sldId id="400" r:id="rId13"/>
    <p:sldId id="355" r:id="rId14"/>
    <p:sldId id="393" r:id="rId15"/>
    <p:sldId id="394" r:id="rId16"/>
    <p:sldId id="361" r:id="rId17"/>
    <p:sldId id="362" r:id="rId18"/>
    <p:sldId id="363" r:id="rId19"/>
    <p:sldId id="365" r:id="rId20"/>
    <p:sldId id="364" r:id="rId21"/>
    <p:sldId id="366" r:id="rId22"/>
    <p:sldId id="395" r:id="rId23"/>
    <p:sldId id="367" r:id="rId24"/>
    <p:sldId id="368" r:id="rId25"/>
    <p:sldId id="369" r:id="rId26"/>
    <p:sldId id="401" r:id="rId27"/>
    <p:sldId id="371" r:id="rId28"/>
    <p:sldId id="373" r:id="rId29"/>
    <p:sldId id="375" r:id="rId30"/>
    <p:sldId id="376" r:id="rId31"/>
    <p:sldId id="377" r:id="rId32"/>
    <p:sldId id="381" r:id="rId33"/>
    <p:sldId id="382" r:id="rId34"/>
    <p:sldId id="384" r:id="rId35"/>
    <p:sldId id="385" r:id="rId36"/>
    <p:sldId id="386" r:id="rId37"/>
    <p:sldId id="387" r:id="rId38"/>
    <p:sldId id="388" r:id="rId39"/>
    <p:sldId id="389" r:id="rId40"/>
    <p:sldId id="391" r:id="rId41"/>
    <p:sldId id="396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85" d="100"/>
          <a:sy n="85" d="100"/>
        </p:scale>
        <p:origin x="95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68.wmf"/><Relationship Id="rId1" Type="http://schemas.openxmlformats.org/officeDocument/2006/relationships/image" Target="../media/image72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36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4DC7A46-57F8-4EE7-9CEC-3A2D9EBE2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644D2-4706-4025-9463-35EB6589A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56FBDCE-5E7E-45BE-A289-2FB2AD9AB5A5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3DA93-A822-4332-A39F-0D837FA49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8DAE6-ED6F-4056-9223-73A1FDAC3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FE6C65-3E30-4A83-97BF-65342C3A3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AE3035-69AB-4731-9720-97160EC2B6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1E1921-48C5-420E-9BEF-316D0AB687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40816F-064C-4FF0-89C4-3F4A8EC3BB19}" type="datetimeFigureOut">
              <a:rPr lang="zh-CN" altLang="en-US"/>
              <a:pPr>
                <a:defRPr/>
              </a:pPr>
              <a:t>2023/10/24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3AED1BA-7873-4379-A537-8CCA1A166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559FDFD-C811-4B26-95B5-DF1726B73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A947-598A-4858-B243-BBF7463378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7D25C-F338-49C1-B493-2176215E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69071A-2FDC-47F0-8897-F99A50DACE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4D526A62-32FC-4851-84DD-9CEE4A1168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2245D4-9EE9-4F28-8718-8E09D3816C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C92DC52C-D0EE-40BC-B4AC-3F18F620A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79AF3C-1F66-4116-BBD5-AA72528BC8E7}" type="slidenum">
              <a:rPr lang="zh-CN" altLang="en-US" sz="1200" smtClean="0">
                <a:latin typeface="Arial" panose="020B0604020202020204" pitchFamily="34" charset="0"/>
              </a:rPr>
              <a:pPr/>
              <a:t>1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E3337503-D53C-4755-BFE3-D3E8213A20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Dr. Xia Shi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270" name="页眉占位符 5">
            <a:extLst>
              <a:ext uri="{FF2B5EF4-FFF2-40B4-BE49-F238E27FC236}">
                <a16:creationId xmlns:a16="http://schemas.microsoft.com/office/drawing/2014/main" id="{99CD16A4-BEE7-4097-BFFC-69FB9B967870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Advanced Math I</a:t>
            </a:r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20083B8-A2FB-4CE6-A632-2E5E51E50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DC1C38-63FF-4B9D-AE5D-7ECAF51BCB3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620E28A-AB9F-49F0-9D8F-2509C25A3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FBFA9A4-06E3-419E-BFA0-8021A141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E014DA5-01FD-4334-8EDE-5A5F91C70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FD64B2D-31E2-42D8-A728-4BB9FFEF80A1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F3DCC19-4DA0-4CDC-9C8A-70B85A16F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E97C389-D167-4E56-B2E8-A9F6E6C21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140FE68-5794-4A9E-9DC2-18179F0B6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D94F0A0-F41E-4967-A6FD-C67E7DBA439A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6B56C0E-9222-479D-A009-1BCC5D3D6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D653E80-1D66-47D1-9E2F-79F3BCA3E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E0A316D-0FC7-4ADF-86C6-220E02EF8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8DDCDB3-6460-424F-BB56-AF6BCC1A8B1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824B024-DAFF-4F26-9C6E-3E9231669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8ECA3BF-6233-4F6D-9635-B69D88503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B9D7B4-F462-497B-837A-6F88AA12B129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A32CC3-D450-487A-BD63-282E9A0971BA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9ABC1B-B7CC-41AE-AD0B-F42F3D879EC3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38F630-778A-471B-81E0-704324F23A83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3794626A-85A6-4ED7-86ED-8D83B3700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F4FB3BBA-547D-43D1-BD00-CC78C3AA6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17508C4E-E5C0-43E7-BA42-CB55002F3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027B44B6-B9B8-4552-BA69-82A21181D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82EEC3F0-49E8-4923-87AE-A7E202861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A545AB88-CA6A-43F1-B694-76A93BCB5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E1CE97-54D9-4781-B146-11766DA44EA4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DC90BDD-7B6B-495D-A9DA-812ACAE4DD5B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034BA12-853E-4597-B29C-2737B7CDEE89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2653E7F-8E4B-41B6-B69B-5B62F3EFC61E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7233BBB-99C9-4DB4-89C7-102E747A30AE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A31BF8-FD50-4E0F-AE23-4316E3094183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8D247F78-69C1-48AA-8AB4-7A2988D8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0E9D4EC9-037A-44F4-8538-DD231CE3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DECCA612-2884-40E1-ACBA-111670F5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DA77E-E8EB-480A-83B9-46373819E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48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A2B776D1-8A1A-4D4A-BAF3-6B644AB9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B4D27B6-D5FA-4487-8FED-256D1521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10FF65E6-5399-4787-8E59-F6E93B50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F5DD2-0E9C-47F5-A11D-E6954CA9E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64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A5B4BA4F-5AB1-45DE-A1B0-63C71416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893D77B-DDA0-44EA-8E0C-52EE667E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E57C9025-6D73-4F15-94B0-F3AE4DB3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F81A8-E6F6-4257-9216-D733300D0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78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CA0A3CA9-C2A4-4081-AAB4-6DD804A2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CF8BC6F7-01B7-4A3B-B045-52140C0B6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E2320-A752-4594-B3B7-891885248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023DEFAB-D38B-49FB-9E19-1967CF15A0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6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101378-91C9-4D62-8CC9-EC6033CA0664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D635DE-099D-42C6-8230-18C9B7D9E7A0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F82F7E-3B3D-4B24-A221-2AEA850A1923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A77163-4D8A-4394-92A1-2B5B1E7BF8D1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ACFB852D-24A0-4218-8DE0-425651091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445DA497-E350-4FC0-865C-CAE23BD80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1B560990-0CF8-4B2C-828E-582464CDE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1A1949F7-4DF0-40B1-A2CF-623996CCF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2D1225E8-EC5E-44BC-8207-D1A843CBB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0EF385-D99C-4E0E-A8D0-FC0A7B5382CA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673E6F2-248E-43F3-B492-E8D5B34B4017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DE74142-52FF-40C9-8112-229474C64629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FFAA68-44D0-4AB9-AEA9-766B3A277973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66E38DE-FF11-42A5-80BE-226B0F92C028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8211180-9352-45FA-9E1B-CAAB6326025E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B5551817-310B-4665-9EDC-2D45CA81E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C688906E-5860-4294-BD57-BACB952A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45ADE9CE-C767-45FA-90BC-ACA0C8D9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85362BFB-CA15-4417-81FA-8A382E72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D4C5A-BC0F-48D6-A483-C665EB683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319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09FE00DD-154D-44EC-9C24-71EA79B4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98F2BBB4-5495-41E5-B7D7-BD1583D1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DEB932F6-8EE7-46C3-96BF-DE546920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E99B-3FBF-439E-A268-2050DD673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4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6D1F857B-2AF1-4F22-B2C8-B4B03CAA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2CD67E57-6F30-41DD-B7FE-F74D63E1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C78D924E-43CF-41F5-9F32-45AC4C54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433FD-436A-45AF-8C49-F7460B5B3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F69E46D1-24D2-4B1C-8728-CADA6A02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0891B823-44D4-43EF-B509-118CA70DD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59E40-FAFE-46DF-98C4-1079AC17CF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928DD4E3-A239-4DF3-9F26-E709AC1F0F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9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931171DA-47E8-4F4E-97E1-DD8D5CEE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B8B3A-BBF3-4AE5-AF1F-8B99494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D97767C3-8E4C-41ED-B9C1-AC01569D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BFEAB-2BC0-446B-BB06-08077B327E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86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E4F102EC-E230-459F-B22C-900DA1E13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731EB70B-7DC5-45F5-AF0A-9155736AB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75DC15FF-61CF-461C-BD0C-3B8EC17B2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D16507DB-BAE4-4150-B459-77F28CB5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B994A2-D461-44C2-9DAF-C3614F7AF8AB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13B46D6C-72B3-45EA-B73E-D2767514F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88F7DB-C498-4F22-B52D-D78E82AD8447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2136396A-9ABA-422F-862E-004B5CAD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D6374E39-35CE-43C9-9E88-822353234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57E1B-50A8-4FC2-BB6E-2F172589B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6C30FE05-A7F8-4128-AA05-A60057943E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278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6CC03E15-CC0D-401F-A0F8-ED9A7C59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CD83A6-BEBA-4E31-B129-C08A05353C5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75E641F4-F15E-4890-8BE4-68BDC1E36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771F4B-27B2-42D0-9F9E-CBD712B06FB7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ABD9EED5-BE08-439D-A48E-D9859922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1602650C-D65C-4BB5-85DF-03FC9300E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7D003B66-5BA4-42CC-9ABF-ECE56F079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6618D97D-CCF7-49DF-A17A-A239AABA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2DCD88D0-8D21-4677-A1B8-B613D70F3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0FCA-4A95-4C39-8C5A-BA4D6E3E98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5D2B4CA1-2588-48D9-A005-761DBFC1EF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9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03E7326C-B9E2-4ED3-8F15-A854883DD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82104ACB-A6DE-47C6-9DBC-A3CDF707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F9D9BBAA-967E-4710-ACB6-E96D483439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04FC1178-ED9C-4882-A8F3-C9303207B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4C741-717C-42FF-AA27-CBA4C7C9B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0F4884D6-7BE7-4D14-84FE-1570F80B4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7E3669A0-F567-4AF6-A465-4ED93863B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AAC83-56A7-4797-B7A3-CBEC3BAC28FE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D19593BF-61FB-4BA6-B63F-D461EB0C9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CF99B6-F70D-4981-9F43-9A66B78D1CB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347D97E5-8B19-471E-9982-76CF21F9B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2411AB-20DD-4E06-B9C2-3E33A7D24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86" r:id="rId4"/>
    <p:sldLayoutId id="2147484387" r:id="rId5"/>
    <p:sldLayoutId id="2147484394" r:id="rId6"/>
    <p:sldLayoutId id="2147484388" r:id="rId7"/>
    <p:sldLayoutId id="2147484395" r:id="rId8"/>
    <p:sldLayoutId id="2147484396" r:id="rId9"/>
    <p:sldLayoutId id="2147484389" r:id="rId10"/>
    <p:sldLayoutId id="21474843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3" Type="http://schemas.openxmlformats.org/officeDocument/2006/relationships/image" Target="../media/image113.png"/><Relationship Id="rId21" Type="http://schemas.openxmlformats.org/officeDocument/2006/relationships/oleObject" Target="../embeddings/oleObject115.bin"/><Relationship Id="rId7" Type="http://schemas.openxmlformats.org/officeDocument/2006/relationships/image" Target="../media/image105.wmf"/><Relationship Id="rId12" Type="http://schemas.openxmlformats.org/officeDocument/2006/relationships/image" Target="../media/image114.png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07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10.bin"/><Relationship Id="rId19" Type="http://schemas.openxmlformats.org/officeDocument/2006/relationships/oleObject" Target="../embeddings/oleObject114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6.wmf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7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5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wmf"/><Relationship Id="rId11" Type="http://schemas.openxmlformats.org/officeDocument/2006/relationships/image" Target="../media/image158.wmf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155.wmf"/><Relationship Id="rId9" Type="http://schemas.openxmlformats.org/officeDocument/2006/relationships/image" Target="../media/image15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6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C54557B1-405B-401C-991F-78AB1FBAA9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1DD0FA1-6405-4DE5-A091-0930EC8F13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Functions of a Complex Variable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DF5253AA-51F3-4F9B-829B-761CD5C2C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</a:t>
            </a:r>
          </a:p>
        </p:txBody>
      </p:sp>
      <p:sp>
        <p:nvSpPr>
          <p:cNvPr id="10245" name="副标题 2">
            <a:extLst>
              <a:ext uri="{FF2B5EF4-FFF2-40B4-BE49-F238E27FC236}">
                <a16:creationId xmlns:a16="http://schemas.microsoft.com/office/drawing/2014/main" id="{03F068F0-8D00-4539-A606-1490FF744DA6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10202C93-9A03-4CAA-9967-417329B7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93E73E-4E14-45FD-9C0E-D9A1B71F2CC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EECE022F-E285-42F3-9102-BE1F8064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14400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33CC"/>
                </a:solidFill>
              </a:rPr>
              <a:t>Some properties of power series:</a:t>
            </a:r>
            <a:endParaRPr lang="en-US" altLang="zh-CN" sz="2000" dirty="0"/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FE9E10F4-D797-4DE9-8400-DAB59B28F99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06575"/>
            <a:ext cx="7924800" cy="982663"/>
            <a:chOff x="685800" y="2339975"/>
            <a:chExt cx="7924800" cy="982553"/>
          </a:xfrm>
        </p:grpSpPr>
        <p:sp>
          <p:nvSpPr>
            <p:cNvPr id="22537" name="Text Box 3">
              <a:extLst>
                <a:ext uri="{FF2B5EF4-FFF2-40B4-BE49-F238E27FC236}">
                  <a16:creationId xmlns:a16="http://schemas.microsoft.com/office/drawing/2014/main" id="{C035787B-0447-4175-9B5C-C96C69F3C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362200"/>
              <a:ext cx="7924800" cy="96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3.  </a:t>
              </a:r>
              <a:r>
                <a:rPr lang="en-US" altLang="zh-CN" sz="2000"/>
                <a:t>A power series                        represents a continuous function </a:t>
              </a:r>
              <a:r>
                <a:rPr lang="en-US" altLang="zh-CN" sz="2000" i="1"/>
                <a:t>S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at each point inside its circle of convergence |</a:t>
              </a:r>
              <a:r>
                <a:rPr lang="en-US" altLang="zh-CN" sz="2000" i="1"/>
                <a:t>z</a:t>
              </a:r>
              <a:r>
                <a:rPr lang="en-US" altLang="zh-CN" sz="2000"/>
                <a:t>-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r>
                <a:rPr lang="en-US" altLang="zh-CN" sz="2000"/>
                <a:t>|=</a:t>
              </a:r>
              <a:r>
                <a:rPr lang="en-US" altLang="zh-CN" sz="2000" i="1"/>
                <a:t>R</a:t>
              </a:r>
              <a:r>
                <a:rPr lang="en-US" altLang="zh-CN" sz="2000"/>
                <a:t>.</a:t>
              </a:r>
            </a:p>
          </p:txBody>
        </p:sp>
        <p:graphicFrame>
          <p:nvGraphicFramePr>
            <p:cNvPr id="22538" name="Object 6">
              <a:extLst>
                <a:ext uri="{FF2B5EF4-FFF2-40B4-BE49-F238E27FC236}">
                  <a16:creationId xmlns:a16="http://schemas.microsoft.com/office/drawing/2014/main" id="{5C469ADB-51B2-4046-8962-0C18AA61A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0475" y="2339975"/>
            <a:ext cx="14208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Equation" r:id="rId3" imgW="927100" imgH="431800" progId="Equation.DSMT4">
                    <p:embed/>
                  </p:oleObj>
                </mc:Choice>
                <mc:Fallback>
                  <p:oleObj name="Equation" r:id="rId3" imgW="9271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475" y="2339975"/>
                          <a:ext cx="1420813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0">
            <a:extLst>
              <a:ext uri="{FF2B5EF4-FFF2-40B4-BE49-F238E27FC236}">
                <a16:creationId xmlns:a16="http://schemas.microsoft.com/office/drawing/2014/main" id="{65BB0C0F-FFC6-4591-B987-CF1CF226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287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Continuity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E85A05C2-97AA-4633-B37A-92B71085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306763"/>
            <a:ext cx="79248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Theorem 4. </a:t>
            </a:r>
            <a:r>
              <a:rPr lang="en-US" altLang="zh-CN" sz="2000"/>
              <a:t>The sum </a:t>
            </a:r>
            <a:r>
              <a:rPr lang="en-US" altLang="zh-CN" sz="2000" i="1"/>
              <a:t>S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of the power series is analytic at each point interior to the circle of convergence of the series.</a:t>
            </a:r>
            <a:endParaRPr lang="en-US" altLang="zh-CN" sz="2000" i="1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93B6CFE-29B8-4B85-B2C5-A5BC9CA8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35288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Analyticity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6AD2CE7-8181-4D3E-98B1-C197A4FC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Power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">
            <a:extLst>
              <a:ext uri="{FF2B5EF4-FFF2-40B4-BE49-F238E27FC236}">
                <a16:creationId xmlns:a16="http://schemas.microsoft.com/office/drawing/2014/main" id="{F0ED3D4B-45E6-401C-9EE3-E5F6114D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14400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33CC"/>
                </a:solidFill>
              </a:rPr>
              <a:t>Some properties of power series:</a:t>
            </a:r>
            <a:endParaRPr lang="en-US" altLang="zh-CN" sz="2000" dirty="0"/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4442244A-8993-46AD-8F00-EA17EF8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9F982D-C314-4862-9420-6FE89065B87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A5460464-E48E-4766-B72A-79C4F2071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74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(c) Integration and differentiation</a:t>
            </a: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F2B9023A-5853-4750-AE60-C937453790CB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1858963"/>
            <a:ext cx="8258175" cy="1758950"/>
            <a:chOff x="733424" y="2392472"/>
            <a:chExt cx="8258175" cy="1758841"/>
          </a:xfrm>
        </p:grpSpPr>
        <p:sp>
          <p:nvSpPr>
            <p:cNvPr id="23562" name="Text Box 3">
              <a:extLst>
                <a:ext uri="{FF2B5EF4-FFF2-40B4-BE49-F238E27FC236}">
                  <a16:creationId xmlns:a16="http://schemas.microsoft.com/office/drawing/2014/main" id="{069B6D5B-9E13-4AD5-8788-32942EFE0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24" y="2392472"/>
              <a:ext cx="8258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5. </a:t>
              </a:r>
              <a:r>
                <a:rPr lang="en-US" altLang="zh-CN" sz="2000"/>
                <a:t>Let </a:t>
              </a:r>
              <a:r>
                <a:rPr lang="en-US" altLang="zh-CN" sz="2000" i="1"/>
                <a:t>C</a:t>
              </a:r>
              <a:r>
                <a:rPr lang="en-US" altLang="zh-CN" sz="2000"/>
                <a:t> denote any contour interior to the circle of convergence of the power series, then </a:t>
              </a:r>
              <a:r>
                <a:rPr lang="en-US" altLang="zh-CN" sz="2000" i="1"/>
                <a:t>S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can be integrated term by term:</a:t>
              </a:r>
              <a:endParaRPr lang="en-US" altLang="zh-CN" sz="2000" i="1"/>
            </a:p>
          </p:txBody>
        </p:sp>
        <p:graphicFrame>
          <p:nvGraphicFramePr>
            <p:cNvPr id="23563" name="Object 2">
              <a:extLst>
                <a:ext uri="{FF2B5EF4-FFF2-40B4-BE49-F238E27FC236}">
                  <a16:creationId xmlns:a16="http://schemas.microsoft.com/office/drawing/2014/main" id="{75198623-DC87-449B-B2F7-0EA48549D2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5988" y="3352800"/>
            <a:ext cx="390525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name="Equation" r:id="rId3" imgW="2095500" imgH="431800" progId="Equation.DSMT4">
                    <p:embed/>
                  </p:oleObj>
                </mc:Choice>
                <mc:Fallback>
                  <p:oleObj name="Equation" r:id="rId3" imgW="20955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988" y="3352800"/>
                          <a:ext cx="3905250" cy="798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3">
            <a:extLst>
              <a:ext uri="{FF2B5EF4-FFF2-40B4-BE49-F238E27FC236}">
                <a16:creationId xmlns:a16="http://schemas.microsoft.com/office/drawing/2014/main" id="{D525EFD1-4EBE-4134-B34D-6E1F5A7ED92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81400"/>
            <a:ext cx="7924800" cy="1752600"/>
            <a:chOff x="762000" y="4114800"/>
            <a:chExt cx="7924800" cy="1752600"/>
          </a:xfrm>
        </p:grpSpPr>
        <p:sp>
          <p:nvSpPr>
            <p:cNvPr id="23560" name="Text Box 2">
              <a:extLst>
                <a:ext uri="{FF2B5EF4-FFF2-40B4-BE49-F238E27FC236}">
                  <a16:creationId xmlns:a16="http://schemas.microsoft.com/office/drawing/2014/main" id="{F6C8E82C-BDA5-4C2D-9871-EC40A5ECF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7924800" cy="96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6.  </a:t>
              </a:r>
              <a:r>
                <a:rPr lang="en-US" altLang="zh-CN" sz="2000"/>
                <a:t>At each point </a:t>
              </a:r>
              <a:r>
                <a:rPr lang="en-US" altLang="zh-CN" sz="2000" i="1"/>
                <a:t>z</a:t>
              </a:r>
              <a:r>
                <a:rPr lang="en-US" altLang="zh-CN" sz="2000"/>
                <a:t> interior to the circle of convergence of the series, we can differentiate it term by term:</a:t>
              </a:r>
            </a:p>
          </p:txBody>
        </p:sp>
        <p:graphicFrame>
          <p:nvGraphicFramePr>
            <p:cNvPr id="23561" name="Object 4">
              <a:extLst>
                <a:ext uri="{FF2B5EF4-FFF2-40B4-BE49-F238E27FC236}">
                  <a16:creationId xmlns:a16="http://schemas.microsoft.com/office/drawing/2014/main" id="{9FDB0B67-9DC1-4B9B-91EB-6FF94274B5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401" y="5107570"/>
            <a:ext cx="2819399" cy="759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name="Equation" r:id="rId5" imgW="1587500" imgH="431800" progId="Equation.DSMT4">
                    <p:embed/>
                  </p:oleObj>
                </mc:Choice>
                <mc:Fallback>
                  <p:oleObj name="Equation" r:id="rId5" imgW="15875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1" y="5107570"/>
                          <a:ext cx="2819399" cy="759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0136FBA-72A6-46B2-BF82-6B1C8436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Power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77163866-4646-446A-84A5-BECEB2B0F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4.3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51E4B4-3937-46DB-9102-B796A9D7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5114925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Taylor series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62" name="Text Box 38">
            <a:extLst>
              <a:ext uri="{FF2B5EF4-FFF2-40B4-BE49-F238E27FC236}">
                <a16:creationId xmlns:a16="http://schemas.microsoft.com/office/drawing/2014/main" id="{FC5639E9-EBD8-4930-8F08-B0F4A616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The series converges to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when </a:t>
            </a:r>
            <a:r>
              <a:rPr lang="en-US" altLang="zh-CN" sz="2000" i="1"/>
              <a:t>z</a:t>
            </a:r>
            <a:r>
              <a:rPr lang="en-US" altLang="zh-CN" sz="2000"/>
              <a:t> lies in the disk.</a:t>
            </a:r>
            <a:endParaRPr lang="en-US" altLang="zh-CN" sz="2000" i="1"/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C469F0FB-AE99-488C-9D63-2CFFAB7C0BC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371600"/>
            <a:ext cx="7924800" cy="2362200"/>
            <a:chOff x="304800" y="1371600"/>
            <a:chExt cx="7924800" cy="2362200"/>
          </a:xfrm>
        </p:grpSpPr>
        <p:sp>
          <p:nvSpPr>
            <p:cNvPr id="26634" name="Text Box 34">
              <a:extLst>
                <a:ext uri="{FF2B5EF4-FFF2-40B4-BE49-F238E27FC236}">
                  <a16:creationId xmlns:a16="http://schemas.microsoft.com/office/drawing/2014/main" id="{165AD7B2-D2F8-4160-8AE7-8D425CAFE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3105150"/>
              <a:ext cx="1447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where</a:t>
              </a:r>
              <a:endParaRPr lang="en-US" altLang="zh-CN" sz="2000" i="1"/>
            </a:p>
          </p:txBody>
        </p:sp>
        <p:sp>
          <p:nvSpPr>
            <p:cNvPr id="26635" name="Text Box 36">
              <a:extLst>
                <a:ext uri="{FF2B5EF4-FFF2-40B4-BE49-F238E27FC236}">
                  <a16:creationId xmlns:a16="http://schemas.microsoft.com/office/drawing/2014/main" id="{3E59C810-050F-4605-ACE4-DC8B6CB29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1371600"/>
              <a:ext cx="79248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1.  </a:t>
              </a:r>
              <a:r>
                <a:rPr lang="en-US" altLang="zh-CN" sz="2000"/>
                <a:t>Suppose that a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 is </a:t>
              </a:r>
              <a:r>
                <a:rPr lang="en-US" altLang="zh-CN" sz="2000">
                  <a:solidFill>
                    <a:srgbClr val="FF0000"/>
                  </a:solidFill>
                </a:rPr>
                <a:t>analytic </a:t>
              </a:r>
              <a:r>
                <a:rPr lang="en-US" altLang="zh-CN" sz="2000"/>
                <a:t>throughout a disk |</a:t>
              </a:r>
              <a:r>
                <a:rPr lang="en-US" altLang="zh-CN" sz="2000" i="1"/>
                <a:t>z</a:t>
              </a:r>
              <a:r>
                <a:rPr lang="en-US" altLang="zh-CN" sz="2000"/>
                <a:t>-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r>
                <a:rPr lang="en-US" altLang="zh-CN" sz="2000"/>
                <a:t>|&lt;</a:t>
              </a:r>
              <a:r>
                <a:rPr lang="en-US" altLang="zh-CN" sz="2000" i="1"/>
                <a:t>R</a:t>
              </a:r>
              <a:r>
                <a:rPr lang="en-US" altLang="zh-CN" sz="2000" baseline="-25000"/>
                <a:t>0</a:t>
              </a:r>
              <a:r>
                <a:rPr lang="en-US" altLang="zh-CN" sz="2000"/>
                <a:t>. Then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has the power series representation</a:t>
              </a:r>
              <a:endParaRPr lang="en-US" altLang="zh-CN" sz="2000" i="1"/>
            </a:p>
          </p:txBody>
        </p:sp>
        <p:graphicFrame>
          <p:nvGraphicFramePr>
            <p:cNvPr id="26636" name="Object 2">
              <a:extLst>
                <a:ext uri="{FF2B5EF4-FFF2-40B4-BE49-F238E27FC236}">
                  <a16:creationId xmlns:a16="http://schemas.microsoft.com/office/drawing/2014/main" id="{DF8FF488-F635-44AB-BB7A-FEF5C05E6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3600" y="2362200"/>
            <a:ext cx="4038600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8" name="Equation" r:id="rId3" imgW="2489200" imgH="431800" progId="Equation.DSMT4">
                    <p:embed/>
                  </p:oleObj>
                </mc:Choice>
                <mc:Fallback>
                  <p:oleObj name="Equation" r:id="rId3" imgW="24892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2362200"/>
                          <a:ext cx="4038600" cy="70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3">
              <a:extLst>
                <a:ext uri="{FF2B5EF4-FFF2-40B4-BE49-F238E27FC236}">
                  <a16:creationId xmlns:a16="http://schemas.microsoft.com/office/drawing/2014/main" id="{0563F558-908F-4999-9449-680D0ED9A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525" y="3048000"/>
            <a:ext cx="34940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9" name="Equation" r:id="rId5" imgW="2133600" imgH="419100" progId="Equation.DSMT4">
                    <p:embed/>
                  </p:oleObj>
                </mc:Choice>
                <mc:Fallback>
                  <p:oleObj name="Equation" r:id="rId5" imgW="2133600" imgH="419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3048000"/>
                          <a:ext cx="34940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65" name="Text Box 41">
            <a:extLst>
              <a:ext uri="{FF2B5EF4-FFF2-40B4-BE49-F238E27FC236}">
                <a16:creationId xmlns:a16="http://schemas.microsoft.com/office/drawing/2014/main" id="{EEDBFCF9-7A62-456C-99DA-E104D179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54513"/>
            <a:ext cx="2590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Taylor series: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359466" name="Object 4">
            <a:extLst>
              <a:ext uri="{FF2B5EF4-FFF2-40B4-BE49-F238E27FC236}">
                <a16:creationId xmlns:a16="http://schemas.microsoft.com/office/drawing/2014/main" id="{08792B2A-E940-4F6E-AF26-728678E0C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67200"/>
          <a:ext cx="4648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7" imgW="2679700" imgH="444500" progId="Equation.DSMT4">
                  <p:embed/>
                </p:oleObj>
              </mc:Choice>
              <mc:Fallback>
                <p:oleObj name="Equation" r:id="rId7" imgW="26797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4648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灯片编号占位符 4">
            <a:extLst>
              <a:ext uri="{FF2B5EF4-FFF2-40B4-BE49-F238E27FC236}">
                <a16:creationId xmlns:a16="http://schemas.microsoft.com/office/drawing/2014/main" id="{CCF2C08C-E4E9-47C7-88DA-10CDD78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974152-5424-418F-8FA5-97D9439CC4E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2E3C74-0EBA-4BCF-A754-47FA889D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Taylor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6F56ABD5-07D7-437A-8748-43C7B3B7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92713"/>
            <a:ext cx="25908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Maclaurin series: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129CAC5A-26FA-4924-8DBD-477C466BD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105400"/>
          <a:ext cx="34591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9" imgW="1993900" imgH="444500" progId="Equation.DSMT4">
                  <p:embed/>
                </p:oleObj>
              </mc:Choice>
              <mc:Fallback>
                <p:oleObj name="Equation" r:id="rId9" imgW="19939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4591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2" grpId="0"/>
      <p:bldP spid="359465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D512C941-81B8-4561-9E79-C59C0C7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03990D-EFD8-4D95-8229-6CBB4D8B47C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E6A5F9-76D0-4048-B0C3-2173C7A68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Taylor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83A6F8E-51CB-4196-A812-55CF83D72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3733800"/>
          <a:ext cx="22336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3" imgW="1320227" imgH="431613" progId="Equation.DSMT4">
                  <p:embed/>
                </p:oleObj>
              </mc:Choice>
              <mc:Fallback>
                <p:oleObj name="Equation" r:id="rId3" imgW="1320227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33800"/>
                        <a:ext cx="22336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23607F8-F914-4430-83E0-FD7B73966DE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057400"/>
            <a:ext cx="2743200" cy="3200400"/>
            <a:chOff x="3448" y="1623"/>
            <a:chExt cx="2377" cy="2783"/>
          </a:xfrm>
        </p:grpSpPr>
        <p:grpSp>
          <p:nvGrpSpPr>
            <p:cNvPr id="27665" name="Group 7">
              <a:extLst>
                <a:ext uri="{FF2B5EF4-FFF2-40B4-BE49-F238E27FC236}">
                  <a16:creationId xmlns:a16="http://schemas.microsoft.com/office/drawing/2014/main" id="{C30BB4FC-4E86-45F3-BDDD-1AB7E8BBF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" y="1623"/>
              <a:ext cx="2377" cy="2783"/>
              <a:chOff x="2324" y="7347"/>
              <a:chExt cx="2880" cy="3375"/>
            </a:xfrm>
          </p:grpSpPr>
          <p:sp>
            <p:nvSpPr>
              <p:cNvPr id="27672" name="Oval 8">
                <a:extLst>
                  <a:ext uri="{FF2B5EF4-FFF2-40B4-BE49-F238E27FC236}">
                    <a16:creationId xmlns:a16="http://schemas.microsoft.com/office/drawing/2014/main" id="{B54395CB-CB37-4A8D-A2C9-000B8240F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873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grpSp>
            <p:nvGrpSpPr>
              <p:cNvPr id="27673" name="Group 9">
                <a:extLst>
                  <a:ext uri="{FF2B5EF4-FFF2-40B4-BE49-F238E27FC236}">
                    <a16:creationId xmlns:a16="http://schemas.microsoft.com/office/drawing/2014/main" id="{A1BA35B6-A937-4448-8913-8BE88DFEC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" y="7347"/>
                <a:ext cx="2880" cy="3375"/>
                <a:chOff x="2324" y="7347"/>
                <a:chExt cx="2880" cy="3375"/>
              </a:xfrm>
            </p:grpSpPr>
            <p:sp>
              <p:nvSpPr>
                <p:cNvPr id="27689" name="Line 10">
                  <a:extLst>
                    <a:ext uri="{FF2B5EF4-FFF2-40B4-BE49-F238E27FC236}">
                      <a16:creationId xmlns:a16="http://schemas.microsoft.com/office/drawing/2014/main" id="{BD0C7F2D-9C0B-4972-9848-4F8A84BE8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24" y="8751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0" name="Line 11">
                  <a:extLst>
                    <a:ext uri="{FF2B5EF4-FFF2-40B4-BE49-F238E27FC236}">
                      <a16:creationId xmlns:a16="http://schemas.microsoft.com/office/drawing/2014/main" id="{A90A37B4-794C-40B2-908F-074F3D9DA7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4" y="7347"/>
                  <a:ext cx="0" cy="26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1" name="Text Box 12">
                  <a:extLst>
                    <a:ext uri="{FF2B5EF4-FFF2-40B4-BE49-F238E27FC236}">
                      <a16:creationId xmlns:a16="http://schemas.microsoft.com/office/drawing/2014/main" id="{FB9E5E12-336B-4A30-9CE0-0CA978863D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8" y="8661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692" name="Text Box 13">
                  <a:extLst>
                    <a:ext uri="{FF2B5EF4-FFF2-40B4-BE49-F238E27FC236}">
                      <a16:creationId xmlns:a16="http://schemas.microsoft.com/office/drawing/2014/main" id="{37765784-6A2F-4164-B603-3A630651AA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44" y="7347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693" name="Text Box 14">
                  <a:extLst>
                    <a:ext uri="{FF2B5EF4-FFF2-40B4-BE49-F238E27FC236}">
                      <a16:creationId xmlns:a16="http://schemas.microsoft.com/office/drawing/2014/main" id="{76286DC8-0FCD-47A5-B6DD-F9E0E79D9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4" y="8595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7694" name="Text Box 15" descr="文本框: FIGURE">
                  <a:extLst>
                    <a:ext uri="{FF2B5EF4-FFF2-40B4-BE49-F238E27FC236}">
                      <a16:creationId xmlns:a16="http://schemas.microsoft.com/office/drawing/2014/main" id="{8F46639A-39EF-479B-95E2-9B44D7D1A1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8" y="9969"/>
                  <a:ext cx="2144" cy="7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7674" name="Group 16">
                <a:extLst>
                  <a:ext uri="{FF2B5EF4-FFF2-40B4-BE49-F238E27FC236}">
                    <a16:creationId xmlns:a16="http://schemas.microsoft.com/office/drawing/2014/main" id="{5C94BDC3-D0E8-4105-9AD7-D8CE51282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8" y="7920"/>
                <a:ext cx="1644" cy="1644"/>
                <a:chOff x="2758" y="7920"/>
                <a:chExt cx="1644" cy="1644"/>
              </a:xfrm>
            </p:grpSpPr>
            <p:sp>
              <p:nvSpPr>
                <p:cNvPr id="27687" name="Oval 17">
                  <a:extLst>
                    <a:ext uri="{FF2B5EF4-FFF2-40B4-BE49-F238E27FC236}">
                      <a16:creationId xmlns:a16="http://schemas.microsoft.com/office/drawing/2014/main" id="{5DBE8FD8-9E7A-4FC0-BD77-77DE3496B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8070"/>
                  <a:ext cx="1361" cy="1361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27688" name="Oval 18">
                  <a:extLst>
                    <a:ext uri="{FF2B5EF4-FFF2-40B4-BE49-F238E27FC236}">
                      <a16:creationId xmlns:a16="http://schemas.microsoft.com/office/drawing/2014/main" id="{693D7386-C696-4FAC-892A-726E6DB30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8" y="7920"/>
                  <a:ext cx="1644" cy="164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</p:grpSp>
          <p:sp>
            <p:nvSpPr>
              <p:cNvPr id="27675" name="Oval 19">
                <a:extLst>
                  <a:ext uri="{FF2B5EF4-FFF2-40B4-BE49-F238E27FC236}">
                    <a16:creationId xmlns:a16="http://schemas.microsoft.com/office/drawing/2014/main" id="{85AC018D-BA1E-4356-9BE9-D88778C6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4" y="828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76" name="Oval 20">
                <a:extLst>
                  <a:ext uri="{FF2B5EF4-FFF2-40B4-BE49-F238E27FC236}">
                    <a16:creationId xmlns:a16="http://schemas.microsoft.com/office/drawing/2014/main" id="{056B9506-1C92-42E7-9908-56FE391D2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6" y="873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77" name="Oval 21">
                <a:extLst>
                  <a:ext uri="{FF2B5EF4-FFF2-40B4-BE49-F238E27FC236}">
                    <a16:creationId xmlns:a16="http://schemas.microsoft.com/office/drawing/2014/main" id="{A49FF8FE-D7E3-43AF-97CF-1020CBCD2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8175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78" name="AutoShape 22">
                <a:extLst>
                  <a:ext uri="{FF2B5EF4-FFF2-40B4-BE49-F238E27FC236}">
                    <a16:creationId xmlns:a16="http://schemas.microsoft.com/office/drawing/2014/main" id="{1C497BD3-77FA-4804-82DA-F293D5E07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51687">
                <a:off x="3898" y="9271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79" name="Text Box 23" descr="30%">
                <a:extLst>
                  <a:ext uri="{FF2B5EF4-FFF2-40B4-BE49-F238E27FC236}">
                    <a16:creationId xmlns:a16="http://schemas.microsoft.com/office/drawing/2014/main" id="{34D1C0B1-E5C5-4AE2-98D0-0CC3DCE78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8" y="8553"/>
                <a:ext cx="5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80" name="Text Box 24" descr="30%">
                <a:extLst>
                  <a:ext uri="{FF2B5EF4-FFF2-40B4-BE49-F238E27FC236}">
                    <a16:creationId xmlns:a16="http://schemas.microsoft.com/office/drawing/2014/main" id="{B0D9D995-947B-4191-ABF6-E538B6B0D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" y="8748"/>
                <a:ext cx="588" cy="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81" name="Text Box 25" descr="30%">
                <a:extLst>
                  <a:ext uri="{FF2B5EF4-FFF2-40B4-BE49-F238E27FC236}">
                    <a16:creationId xmlns:a16="http://schemas.microsoft.com/office/drawing/2014/main" id="{22B670FF-D68D-4971-99F1-C99983C7A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0" y="8133"/>
                <a:ext cx="46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82" name="Text Box 26" descr="30%">
                <a:extLst>
                  <a:ext uri="{FF2B5EF4-FFF2-40B4-BE49-F238E27FC236}">
                    <a16:creationId xmlns:a16="http://schemas.microsoft.com/office/drawing/2014/main" id="{B26F8CB5-8F26-4FB5-B4A4-6A77BC9E2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8851"/>
                <a:ext cx="488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83" name="Text Box 27" descr="30%">
                <a:extLst>
                  <a:ext uri="{FF2B5EF4-FFF2-40B4-BE49-F238E27FC236}">
                    <a16:creationId xmlns:a16="http://schemas.microsoft.com/office/drawing/2014/main" id="{D200DDD2-257A-4DD4-9924-1A0BE280D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" y="8388"/>
                <a:ext cx="468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84" name="Text Box 28" descr="30%">
                <a:extLst>
                  <a:ext uri="{FF2B5EF4-FFF2-40B4-BE49-F238E27FC236}">
                    <a16:creationId xmlns:a16="http://schemas.microsoft.com/office/drawing/2014/main" id="{968DF3DB-0828-4FD6-9BE0-A1EFCB059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8193"/>
                <a:ext cx="508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27685" name="Line 29">
                <a:extLst>
                  <a:ext uri="{FF2B5EF4-FFF2-40B4-BE49-F238E27FC236}">
                    <a16:creationId xmlns:a16="http://schemas.microsoft.com/office/drawing/2014/main" id="{874DC52E-71D8-44FC-9BFA-F5D6545D3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4" y="8205"/>
                <a:ext cx="39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30">
                <a:extLst>
                  <a:ext uri="{FF2B5EF4-FFF2-40B4-BE49-F238E27FC236}">
                    <a16:creationId xmlns:a16="http://schemas.microsoft.com/office/drawing/2014/main" id="{A9D73890-AADD-4322-B632-96BAF2BC8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4" y="8325"/>
                <a:ext cx="24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6" name="Text Box 31">
              <a:extLst>
                <a:ext uri="{FF2B5EF4-FFF2-40B4-BE49-F238E27FC236}">
                  <a16:creationId xmlns:a16="http://schemas.microsoft.com/office/drawing/2014/main" id="{C7C0721F-104B-44FD-A539-999EA968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2772"/>
              <a:ext cx="31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3300"/>
                  </a:solidFill>
                </a:rPr>
                <a:t>C</a:t>
              </a:r>
              <a:r>
                <a:rPr lang="en-US" altLang="zh-CN" sz="2000" baseline="-250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7667" name="Text Box 32">
              <a:extLst>
                <a:ext uri="{FF2B5EF4-FFF2-40B4-BE49-F238E27FC236}">
                  <a16:creationId xmlns:a16="http://schemas.microsoft.com/office/drawing/2014/main" id="{174C856D-8801-49EC-A098-1BFBAE716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2405"/>
              <a:ext cx="31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3300"/>
                  </a:solidFill>
                </a:rPr>
                <a:t>R</a:t>
              </a:r>
              <a:r>
                <a:rPr lang="en-US" altLang="zh-CN" sz="2000" baseline="-250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7668" name="Text Box 33">
              <a:extLst>
                <a:ext uri="{FF2B5EF4-FFF2-40B4-BE49-F238E27FC236}">
                  <a16:creationId xmlns:a16="http://schemas.microsoft.com/office/drawing/2014/main" id="{612D5FDD-434F-47EB-8751-799D9AA24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7" y="2466"/>
              <a:ext cx="3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3300"/>
                  </a:solidFill>
                </a:rPr>
                <a:t> r</a:t>
              </a:r>
              <a:r>
                <a:rPr lang="en-US" altLang="zh-CN" sz="2000" baseline="-250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7669" name="Text Box 34">
              <a:extLst>
                <a:ext uri="{FF2B5EF4-FFF2-40B4-BE49-F238E27FC236}">
                  <a16:creationId xmlns:a16="http://schemas.microsoft.com/office/drawing/2014/main" id="{72BAE723-065B-40E0-90AA-DEF80FE2D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" y="2069"/>
              <a:ext cx="31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3300"/>
                  </a:solidFill>
                </a:rPr>
                <a:t>s</a:t>
              </a:r>
              <a:endParaRPr lang="en-US" altLang="zh-CN" sz="2000" baseline="-25000">
                <a:solidFill>
                  <a:srgbClr val="CC3300"/>
                </a:solidFill>
              </a:endParaRPr>
            </a:p>
          </p:txBody>
        </p:sp>
        <p:sp>
          <p:nvSpPr>
            <p:cNvPr id="27670" name="Text Box 35">
              <a:extLst>
                <a:ext uri="{FF2B5EF4-FFF2-40B4-BE49-F238E27FC236}">
                  <a16:creationId xmlns:a16="http://schemas.microsoft.com/office/drawing/2014/main" id="{E4EA817B-177C-4F13-A389-B81D42E5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2219"/>
              <a:ext cx="31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3300"/>
                  </a:solidFill>
                </a:rPr>
                <a:t>z</a:t>
              </a:r>
              <a:endParaRPr lang="en-US" altLang="zh-CN" sz="2000" baseline="-25000">
                <a:solidFill>
                  <a:srgbClr val="CC3300"/>
                </a:solidFill>
              </a:endParaRPr>
            </a:p>
          </p:txBody>
        </p:sp>
        <p:sp>
          <p:nvSpPr>
            <p:cNvPr id="27671" name="Text Box 36">
              <a:extLst>
                <a:ext uri="{FF2B5EF4-FFF2-40B4-BE49-F238E27FC236}">
                  <a16:creationId xmlns:a16="http://schemas.microsoft.com/office/drawing/2014/main" id="{242C0ADB-6893-4D33-B158-399EC5E1B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2466"/>
              <a:ext cx="31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CC3300"/>
                  </a:solidFill>
                </a:rPr>
                <a:t>r</a:t>
              </a:r>
              <a:endParaRPr lang="en-US" altLang="zh-CN" sz="2000" baseline="-25000">
                <a:solidFill>
                  <a:srgbClr val="CC3300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A0DDF15-8CDD-4CB8-85E5-17B0DA2E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543050"/>
            <a:ext cx="6913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(1) When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=0, we write |</a:t>
            </a:r>
            <a:r>
              <a:rPr lang="en-US" altLang="zh-CN" sz="2000" i="1"/>
              <a:t>z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/>
              <a:t> and let </a:t>
            </a:r>
            <a:r>
              <a:rPr lang="en-US" altLang="zh-CN" sz="2000" i="1"/>
              <a:t>C</a:t>
            </a:r>
            <a:r>
              <a:rPr lang="en-US" altLang="zh-CN" sz="2000" baseline="-30000"/>
              <a:t>0</a:t>
            </a:r>
            <a:r>
              <a:rPr lang="en-US" altLang="zh-CN" sz="2000"/>
              <a:t> denote any positively oriented  circle |</a:t>
            </a:r>
            <a:r>
              <a:rPr lang="en-US" altLang="zh-CN" sz="2000" i="1"/>
              <a:t>z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 baseline="-30000"/>
              <a:t>0</a:t>
            </a:r>
            <a:r>
              <a:rPr lang="en-US" altLang="zh-CN" sz="2000"/>
              <a:t>, where</a:t>
            </a:r>
            <a:r>
              <a:rPr lang="en-US" altLang="zh-CN" sz="2000" i="1"/>
              <a:t> r</a:t>
            </a:r>
            <a:r>
              <a:rPr lang="en-US" altLang="zh-CN" sz="2000"/>
              <a:t>&lt;</a:t>
            </a:r>
            <a:r>
              <a:rPr lang="en-US" altLang="zh-CN" sz="2000" i="1"/>
              <a:t>r</a:t>
            </a:r>
            <a:r>
              <a:rPr lang="en-US" altLang="zh-CN" sz="2000" baseline="-30000"/>
              <a:t>0</a:t>
            </a:r>
            <a:r>
              <a:rPr lang="en-US" altLang="zh-CN" sz="2000"/>
              <a:t>&lt;</a:t>
            </a:r>
            <a:r>
              <a:rPr lang="en-US" altLang="zh-CN" sz="2000" i="1"/>
              <a:t>R</a:t>
            </a:r>
            <a:r>
              <a:rPr lang="en-US" altLang="zh-CN" sz="2000" baseline="-30000"/>
              <a:t>0</a:t>
            </a:r>
            <a:r>
              <a:rPr lang="en-US" altLang="zh-CN" sz="2000"/>
              <a:t> . </a:t>
            </a:r>
          </a:p>
        </p:txBody>
      </p:sp>
      <p:grpSp>
        <p:nvGrpSpPr>
          <p:cNvPr id="9" name="组合 47">
            <a:extLst>
              <a:ext uri="{FF2B5EF4-FFF2-40B4-BE49-F238E27FC236}">
                <a16:creationId xmlns:a16="http://schemas.microsoft.com/office/drawing/2014/main" id="{122FBC5B-F26E-4C37-B337-7542BBA7C3B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5038725" cy="1127125"/>
            <a:chOff x="533400" y="2590800"/>
            <a:chExt cx="5038725" cy="1127125"/>
          </a:xfrm>
        </p:grpSpPr>
        <p:graphicFrame>
          <p:nvGraphicFramePr>
            <p:cNvPr id="27663" name="Object 2">
              <a:extLst>
                <a:ext uri="{FF2B5EF4-FFF2-40B4-BE49-F238E27FC236}">
                  <a16:creationId xmlns:a16="http://schemas.microsoft.com/office/drawing/2014/main" id="{ECE2253D-19F5-4857-A3CF-F173E23D4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5400" y="2971800"/>
            <a:ext cx="2622550" cy="74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1" name="Equation" r:id="rId5" imgW="1473200" imgH="419100" progId="Equation.DSMT4">
                    <p:embed/>
                  </p:oleObj>
                </mc:Choice>
                <mc:Fallback>
                  <p:oleObj name="Equation" r:id="rId5" imgW="14732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971800"/>
                          <a:ext cx="2622550" cy="746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Rectangle 38">
              <a:extLst>
                <a:ext uri="{FF2B5EF4-FFF2-40B4-BE49-F238E27FC236}">
                  <a16:creationId xmlns:a16="http://schemas.microsoft.com/office/drawing/2014/main" id="{08683221-D29D-4E16-B964-51AD7B42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590800"/>
              <a:ext cx="5038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According to the </a:t>
              </a:r>
              <a:r>
                <a:rPr lang="en-US" altLang="zh-CN" sz="2000">
                  <a:solidFill>
                    <a:srgbClr val="0000FF"/>
                  </a:solidFill>
                </a:rPr>
                <a:t>Cauchy integral formula</a:t>
              </a:r>
            </a:p>
          </p:txBody>
        </p:sp>
      </p:grpSp>
      <p:sp>
        <p:nvSpPr>
          <p:cNvPr id="27656" name="AutoShape 39">
            <a:extLst>
              <a:ext uri="{FF2B5EF4-FFF2-40B4-BE49-F238E27FC236}">
                <a16:creationId xmlns:a16="http://schemas.microsoft.com/office/drawing/2014/main" id="{33A6AC8F-DA1D-4D6A-857A-76C771EC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206750"/>
            <a:ext cx="0" cy="611188"/>
          </a:xfrm>
          <a:prstGeom prst="rightArrow">
            <a:avLst>
              <a:gd name="adj1" fmla="val 50000"/>
              <a:gd name="adj2" fmla="val -214748364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0CD7EB08-34EC-4719-9F8E-BCEA831B3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3657600"/>
          <a:ext cx="254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7" imgW="1447800" imgH="469900" progId="Equation.DSMT4">
                  <p:embed/>
                </p:oleObj>
              </mc:Choice>
              <mc:Fallback>
                <p:oleObj name="Equation" r:id="rId7" imgW="14478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657600"/>
                        <a:ext cx="2540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id="{B8B9E9EE-DB33-40A2-9D89-5F7B773FB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37075"/>
          <a:ext cx="5048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9" imgW="2946400" imgH="444500" progId="Equation.DSMT4">
                  <p:embed/>
                </p:oleObj>
              </mc:Choice>
              <mc:Fallback>
                <p:oleObj name="Equation" r:id="rId9" imgW="29464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37075"/>
                        <a:ext cx="5048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6">
            <a:extLst>
              <a:ext uri="{FF2B5EF4-FFF2-40B4-BE49-F238E27FC236}">
                <a16:creationId xmlns:a16="http://schemas.microsoft.com/office/drawing/2014/main" id="{F12F95E7-9984-4616-B9BB-DDCD0F08B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572000"/>
          <a:ext cx="2552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11" imgW="1447800" imgH="431800" progId="Equation.DSMT4">
                  <p:embed/>
                </p:oleObj>
              </mc:Choice>
              <mc:Fallback>
                <p:oleObj name="Equation" r:id="rId11" imgW="1447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2552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>
            <a:extLst>
              <a:ext uri="{FF2B5EF4-FFF2-40B4-BE49-F238E27FC236}">
                <a16:creationId xmlns:a16="http://schemas.microsoft.com/office/drawing/2014/main" id="{198E4DDE-5AF7-4178-A1BD-88AFD9542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0"/>
          <a:ext cx="2667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13" imgW="1459866" imgH="431613" progId="Equation.DSMT4">
                  <p:embed/>
                </p:oleObj>
              </mc:Choice>
              <mc:Fallback>
                <p:oleObj name="Equation" r:id="rId13" imgW="145986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6670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>
            <a:extLst>
              <a:ext uri="{FF2B5EF4-FFF2-40B4-BE49-F238E27FC236}">
                <a16:creationId xmlns:a16="http://schemas.microsoft.com/office/drawing/2014/main" id="{400C6837-B07B-4F07-B0A0-C7CD4D615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334000"/>
          <a:ext cx="1676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15" imgW="1015559" imgH="444307" progId="Equation.DSMT4">
                  <p:embed/>
                </p:oleObj>
              </mc:Choice>
              <mc:Fallback>
                <p:oleObj name="Equation" r:id="rId15" imgW="1015559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334000"/>
                        <a:ext cx="16764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矩形 50">
            <a:extLst>
              <a:ext uri="{FF2B5EF4-FFF2-40B4-BE49-F238E27FC236}">
                <a16:creationId xmlns:a16="http://schemas.microsoft.com/office/drawing/2014/main" id="{1AABA062-A1CC-4835-84BC-20B0844C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811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 Proof: </a:t>
            </a:r>
            <a:endParaRPr lang="zh-CN" altLang="en-US" sz="20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92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96573127-F48F-4E0E-A014-F125DE0F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8EFC4A-8B4E-472A-B48B-8CD0A7374ED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6018CF-D09B-4817-91D3-FD1A4C13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Taylor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F459529-6C70-4C86-91BA-26FBBBAC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838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 (2)  When </a:t>
            </a:r>
            <a:r>
              <a:rPr lang="en-US" altLang="zh-CN" sz="2000" i="1"/>
              <a:t>z</a:t>
            </a:r>
            <a:r>
              <a:rPr lang="en-US" altLang="zh-CN" sz="2000" baseline="-30000"/>
              <a:t>0</a:t>
            </a:r>
            <a:r>
              <a:rPr lang="en-US" altLang="zh-CN" sz="2000"/>
              <a:t>≠0, we suppose that </a:t>
            </a:r>
            <a:r>
              <a:rPr lang="en-US" altLang="zh-CN" sz="2000" i="1"/>
              <a:t>f</a:t>
            </a:r>
            <a:r>
              <a:rPr lang="en-US" altLang="zh-CN" sz="2000"/>
              <a:t> is analytic when |</a:t>
            </a:r>
            <a:r>
              <a:rPr lang="en-US" altLang="zh-CN" sz="2000" i="1"/>
              <a:t>z</a:t>
            </a:r>
            <a:r>
              <a:rPr lang="en-US" altLang="zh-CN" sz="2000">
                <a:latin typeface="宋体" panose="02010600030101010101" pitchFamily="2" charset="-122"/>
              </a:rPr>
              <a:t>-</a:t>
            </a:r>
            <a:r>
              <a:rPr lang="en-US" altLang="zh-CN" sz="2000" i="1"/>
              <a:t>z</a:t>
            </a:r>
            <a:r>
              <a:rPr lang="en-US" altLang="zh-CN" sz="2000" baseline="-30000"/>
              <a:t>0</a:t>
            </a:r>
            <a:r>
              <a:rPr lang="en-US" altLang="zh-CN" sz="2000"/>
              <a:t>|&lt;</a:t>
            </a:r>
            <a:r>
              <a:rPr lang="en-US" altLang="zh-CN" sz="2000" i="1"/>
              <a:t>R</a:t>
            </a:r>
            <a:r>
              <a:rPr lang="en-US" altLang="zh-CN" sz="2000" baseline="-30000"/>
              <a:t>0</a:t>
            </a:r>
            <a:r>
              <a:rPr lang="en-US" altLang="zh-CN" sz="2000"/>
              <a:t> . Let </a:t>
            </a:r>
            <a:r>
              <a:rPr lang="en-US" altLang="zh-CN" sz="2000" i="1">
                <a:solidFill>
                  <a:srgbClr val="0000FF"/>
                </a:solidFill>
              </a:rPr>
              <a:t>w=z-z</a:t>
            </a:r>
            <a:r>
              <a:rPr lang="en-US" altLang="zh-CN" sz="2000" baseline="-25000">
                <a:solidFill>
                  <a:srgbClr val="0000FF"/>
                </a:solidFill>
              </a:rPr>
              <a:t>0 </a:t>
            </a:r>
            <a:r>
              <a:rPr lang="en-US" altLang="zh-CN" sz="2000"/>
              <a:t>,  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    then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w</a:t>
            </a:r>
            <a:r>
              <a:rPr lang="en-US" altLang="zh-CN" sz="2000"/>
              <a:t>+</a:t>
            </a:r>
            <a:r>
              <a:rPr lang="en-US" altLang="zh-CN" sz="2000" i="1"/>
              <a:t>z</a:t>
            </a:r>
            <a:r>
              <a:rPr lang="en-US" altLang="zh-CN" sz="2000" baseline="-30000"/>
              <a:t>0</a:t>
            </a:r>
            <a:r>
              <a:rPr lang="en-US" altLang="zh-CN" sz="2000"/>
              <a:t>) must be analytic when  |(</a:t>
            </a:r>
            <a:r>
              <a:rPr lang="en-US" altLang="zh-CN" sz="2000" i="1"/>
              <a:t>w</a:t>
            </a:r>
            <a:r>
              <a:rPr lang="en-US" altLang="zh-CN" sz="2000"/>
              <a:t>+</a:t>
            </a:r>
            <a:r>
              <a:rPr lang="en-US" altLang="zh-CN" sz="2000" i="1"/>
              <a:t>z</a:t>
            </a:r>
            <a:r>
              <a:rPr lang="en-US" altLang="zh-CN" sz="2000" baseline="-30000"/>
              <a:t>0</a:t>
            </a:r>
            <a:r>
              <a:rPr lang="en-US" altLang="zh-CN" sz="2000"/>
              <a:t>)</a:t>
            </a:r>
            <a:r>
              <a:rPr lang="en-US" altLang="zh-CN" sz="2000">
                <a:latin typeface="宋体" panose="02010600030101010101" pitchFamily="2" charset="-122"/>
              </a:rPr>
              <a:t>-</a:t>
            </a:r>
            <a:r>
              <a:rPr lang="en-US" altLang="zh-CN" sz="2000" i="1"/>
              <a:t>z</a:t>
            </a:r>
            <a:r>
              <a:rPr lang="en-US" altLang="zh-CN" sz="2000" baseline="-30000"/>
              <a:t>0</a:t>
            </a:r>
            <a:r>
              <a:rPr lang="en-US" altLang="zh-CN" sz="2000"/>
              <a:t>|&lt;</a:t>
            </a:r>
            <a:r>
              <a:rPr lang="en-US" altLang="zh-CN" sz="2000" i="1"/>
              <a:t>R</a:t>
            </a:r>
            <a:r>
              <a:rPr lang="en-US" altLang="zh-CN" sz="2000" baseline="-30000"/>
              <a:t>0</a:t>
            </a:r>
            <a:r>
              <a:rPr lang="en-US" altLang="zh-CN" sz="2000"/>
              <a:t>.   If we write </a:t>
            </a:r>
          </a:p>
          <a:p>
            <a:pPr>
              <a:lnSpc>
                <a:spcPct val="150000"/>
              </a:lnSpc>
            </a:pPr>
            <a:r>
              <a:rPr lang="en-US" altLang="zh-CN" sz="2000" i="1"/>
              <a:t>        g</a:t>
            </a:r>
            <a:r>
              <a:rPr lang="en-US" altLang="zh-CN" sz="2000"/>
              <a:t>(</a:t>
            </a:r>
            <a:r>
              <a:rPr lang="en-US" altLang="zh-CN" sz="2000" i="1"/>
              <a:t>w</a:t>
            </a:r>
            <a:r>
              <a:rPr lang="en-US" altLang="zh-CN" sz="2000"/>
              <a:t>)=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w</a:t>
            </a:r>
            <a:r>
              <a:rPr lang="en-US" altLang="zh-CN" sz="2000"/>
              <a:t>+</a:t>
            </a:r>
            <a:r>
              <a:rPr lang="en-US" altLang="zh-CN" sz="2000" i="1"/>
              <a:t>z</a:t>
            </a:r>
            <a:r>
              <a:rPr lang="en-US" altLang="zh-CN" sz="2000" baseline="-30000"/>
              <a:t>0</a:t>
            </a:r>
            <a:r>
              <a:rPr lang="en-US" altLang="zh-CN" sz="2000"/>
              <a:t>), then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324CCAB-45B1-4F8F-8608-B871C934D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3505200"/>
          <a:ext cx="24431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3" imgW="1294838" imgH="444307" progId="Equation.DSMT4">
                  <p:embed/>
                </p:oleObj>
              </mc:Choice>
              <mc:Fallback>
                <p:oleObj name="Equation" r:id="rId3" imgW="1294838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505200"/>
                        <a:ext cx="24431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2724A86-23C6-4255-829C-7578A4F5B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05200"/>
          <a:ext cx="5413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5" imgW="2870200" imgH="444500" progId="Equation.DSMT4">
                  <p:embed/>
                </p:oleObj>
              </mc:Choice>
              <mc:Fallback>
                <p:oleObj name="Equation" r:id="rId5" imgW="28702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5413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矩形 10">
            <a:extLst>
              <a:ext uri="{FF2B5EF4-FFF2-40B4-BE49-F238E27FC236}">
                <a16:creationId xmlns:a16="http://schemas.microsoft.com/office/drawing/2014/main" id="{21610FEF-9A71-4468-A4CC-A876C38E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8115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 Proof (cont.): </a:t>
            </a:r>
            <a:endParaRPr lang="zh-CN" altLang="en-US" sz="2000">
              <a:solidFill>
                <a:srgbClr val="0033CC"/>
              </a:solidFill>
            </a:endParaRP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D9A5928A-6D6F-4893-8689-7F37829BB0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19600"/>
            <a:ext cx="6553200" cy="835025"/>
            <a:chOff x="838200" y="4419600"/>
            <a:chExt cx="6553200" cy="835025"/>
          </a:xfrm>
        </p:grpSpPr>
        <p:graphicFrame>
          <p:nvGraphicFramePr>
            <p:cNvPr id="28681" name="Object 4">
              <a:extLst>
                <a:ext uri="{FF2B5EF4-FFF2-40B4-BE49-F238E27FC236}">
                  <a16:creationId xmlns:a16="http://schemas.microsoft.com/office/drawing/2014/main" id="{E635D8FE-1493-4F4E-ADE6-F5CED0D5FC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8800" y="4419600"/>
            <a:ext cx="556260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7" imgW="2768600" imgH="444500" progId="Equation.DSMT4">
                    <p:embed/>
                  </p:oleObj>
                </mc:Choice>
                <mc:Fallback>
                  <p:oleObj name="Equation" r:id="rId7" imgW="27686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4419600"/>
                          <a:ext cx="556260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矩形 11">
              <a:extLst>
                <a:ext uri="{FF2B5EF4-FFF2-40B4-BE49-F238E27FC236}">
                  <a16:creationId xmlns:a16="http://schemas.microsoft.com/office/drawing/2014/main" id="{BEF05E02-6072-4530-A8C1-9080FE92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648200"/>
              <a:ext cx="2286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33CC"/>
                  </a:solidFill>
                </a:rPr>
                <a:t> </a:t>
              </a:r>
              <a:r>
                <a:rPr lang="en-US" altLang="zh-CN" sz="2000"/>
                <a:t>That is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>
            <a:extLst>
              <a:ext uri="{FF2B5EF4-FFF2-40B4-BE49-F238E27FC236}">
                <a16:creationId xmlns:a16="http://schemas.microsoft.com/office/drawing/2014/main" id="{9353CBF6-BA6D-45E3-8B36-FB884CDDB2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3200"/>
            <a:ext cx="7162800" cy="1219200"/>
            <a:chOff x="685800" y="2743200"/>
            <a:chExt cx="7162800" cy="1219200"/>
          </a:xfrm>
        </p:grpSpPr>
        <p:sp>
          <p:nvSpPr>
            <p:cNvPr id="29706" name="Text Box 26">
              <a:extLst>
                <a:ext uri="{FF2B5EF4-FFF2-40B4-BE49-F238E27FC236}">
                  <a16:creationId xmlns:a16="http://schemas.microsoft.com/office/drawing/2014/main" id="{12300BF8-C8AD-48EB-A97B-FE26DA84C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743200"/>
              <a:ext cx="7162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  Direct method: using the definition of </a:t>
              </a:r>
              <a:r>
                <a:rPr lang="en-US" altLang="zh-CN" sz="2000" i="1"/>
                <a:t>a</a:t>
              </a:r>
              <a:r>
                <a:rPr lang="en-US" altLang="zh-CN" sz="2000" i="1" baseline="-25000"/>
                <a:t>n</a:t>
              </a:r>
            </a:p>
          </p:txBody>
        </p:sp>
        <p:graphicFrame>
          <p:nvGraphicFramePr>
            <p:cNvPr id="29707" name="Object 2">
              <a:extLst>
                <a:ext uri="{FF2B5EF4-FFF2-40B4-BE49-F238E27FC236}">
                  <a16:creationId xmlns:a16="http://schemas.microsoft.com/office/drawing/2014/main" id="{B0593736-F5CA-4836-AA39-C1C202F8B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8113" y="3200400"/>
            <a:ext cx="3494087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8" name="Equation" r:id="rId3" imgW="2133600" imgH="419100" progId="Equation.DSMT4">
                    <p:embed/>
                  </p:oleObj>
                </mc:Choice>
                <mc:Fallback>
                  <p:oleObj name="Equation" r:id="rId3" imgW="21336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113" y="3200400"/>
                          <a:ext cx="3494087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5052" name="Text Box 28">
            <a:extLst>
              <a:ext uri="{FF2B5EF4-FFF2-40B4-BE49-F238E27FC236}">
                <a16:creationId xmlns:a16="http://schemas.microsoft.com/office/drawing/2014/main" id="{DB05E099-0CDB-42C9-879C-278BFEDFA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095750"/>
            <a:ext cx="685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(2)  Indirect method: using some existed Taylor series.</a:t>
            </a:r>
            <a:endParaRPr lang="en-US" altLang="zh-CN" sz="2000" i="1" baseline="-25000"/>
          </a:p>
        </p:txBody>
      </p:sp>
      <p:grpSp>
        <p:nvGrpSpPr>
          <p:cNvPr id="3" name="组合 11">
            <a:extLst>
              <a:ext uri="{FF2B5EF4-FFF2-40B4-BE49-F238E27FC236}">
                <a16:creationId xmlns:a16="http://schemas.microsoft.com/office/drawing/2014/main" id="{F79E407F-BA30-47EF-8EC6-D2D69AAE175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81125"/>
            <a:ext cx="7772400" cy="1152525"/>
            <a:chOff x="685800" y="1381125"/>
            <a:chExt cx="7772400" cy="1152525"/>
          </a:xfrm>
        </p:grpSpPr>
        <p:sp>
          <p:nvSpPr>
            <p:cNvPr id="29703" name="Text Box 9">
              <a:extLst>
                <a:ext uri="{FF2B5EF4-FFF2-40B4-BE49-F238E27FC236}">
                  <a16:creationId xmlns:a16="http://schemas.microsoft.com/office/drawing/2014/main" id="{E634CD4F-D1D7-47E9-AF0E-295950067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524000"/>
              <a:ext cx="7315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In the Taylor series </a:t>
              </a:r>
              <a:endParaRPr lang="en-US" altLang="zh-CN" sz="2000" i="1"/>
            </a:p>
          </p:txBody>
        </p:sp>
        <p:sp>
          <p:nvSpPr>
            <p:cNvPr id="29704" name="Text Box 24">
              <a:extLst>
                <a:ext uri="{FF2B5EF4-FFF2-40B4-BE49-F238E27FC236}">
                  <a16:creationId xmlns:a16="http://schemas.microsoft.com/office/drawing/2014/main" id="{E421363B-DC4B-4D51-AA47-2B5CEEC9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133600"/>
              <a:ext cx="7772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coefficient </a:t>
              </a:r>
              <a:r>
                <a:rPr lang="en-US" altLang="zh-CN" sz="2000" i="1"/>
                <a:t>a</a:t>
              </a:r>
              <a:r>
                <a:rPr lang="en-US" altLang="zh-CN" sz="2000" i="1" baseline="-25000"/>
                <a:t>n</a:t>
              </a:r>
              <a:r>
                <a:rPr lang="en-US" altLang="zh-CN" sz="2000"/>
                <a:t> is </a:t>
              </a:r>
              <a:r>
                <a:rPr lang="en-US" altLang="zh-CN" sz="2000">
                  <a:solidFill>
                    <a:srgbClr val="FF0000"/>
                  </a:solidFill>
                </a:rPr>
                <a:t>unique</a:t>
              </a:r>
              <a:r>
                <a:rPr lang="en-US" altLang="zh-CN" sz="2000"/>
                <a:t>.</a:t>
              </a:r>
              <a:endParaRPr lang="en-US" altLang="zh-CN" sz="2000" i="1"/>
            </a:p>
          </p:txBody>
        </p:sp>
        <p:graphicFrame>
          <p:nvGraphicFramePr>
            <p:cNvPr id="29705" name="Object 3">
              <a:extLst>
                <a:ext uri="{FF2B5EF4-FFF2-40B4-BE49-F238E27FC236}">
                  <a16:creationId xmlns:a16="http://schemas.microsoft.com/office/drawing/2014/main" id="{11769B42-7693-40B3-B3B2-77F32C74AA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6712" y="1381125"/>
            <a:ext cx="3951288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Equation" r:id="rId5" imgW="2489200" imgH="431800" progId="Equation.DSMT4">
                    <p:embed/>
                  </p:oleObj>
                </mc:Choice>
                <mc:Fallback>
                  <p:oleObj name="Equation" r:id="rId5" imgW="24892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712" y="1381125"/>
                          <a:ext cx="3951288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灯片编号占位符 4">
            <a:extLst>
              <a:ext uri="{FF2B5EF4-FFF2-40B4-BE49-F238E27FC236}">
                <a16:creationId xmlns:a16="http://schemas.microsoft.com/office/drawing/2014/main" id="{9DB73033-2045-4763-95E0-EB44D6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371894-6CF4-4C48-B150-AF873D48FB5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82DAA4E4-9AD8-4D0F-918D-ECD6A6A3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4" name="Text Box 8">
            <a:extLst>
              <a:ext uri="{FF2B5EF4-FFF2-40B4-BE49-F238E27FC236}">
                <a16:creationId xmlns:a16="http://schemas.microsoft.com/office/drawing/2014/main" id="{3BC75F6D-9CA8-4388-913D-D300C15B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2725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1.  </a:t>
            </a:r>
            <a:r>
              <a:rPr lang="en-US" altLang="zh-CN" sz="2000"/>
              <a:t>Since the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)=exp(</a:t>
            </a:r>
            <a:r>
              <a:rPr lang="en-US" altLang="zh-CN" sz="2000" i="1"/>
              <a:t>z</a:t>
            </a:r>
            <a:r>
              <a:rPr lang="en-US" altLang="zh-CN" sz="2000"/>
              <a:t>) is entire, it has a Maclaurin series which is valid for all </a:t>
            </a:r>
            <a:r>
              <a:rPr lang="en-US" altLang="zh-CN" sz="2000" i="1"/>
              <a:t>z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01A57ECD-AFE5-4988-86FE-CA0792CDAF5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97125"/>
            <a:ext cx="7924800" cy="530225"/>
            <a:chOff x="381000" y="2397125"/>
            <a:chExt cx="7924800" cy="530225"/>
          </a:xfrm>
        </p:grpSpPr>
        <p:sp>
          <p:nvSpPr>
            <p:cNvPr id="30733" name="Text Box 32">
              <a:extLst>
                <a:ext uri="{FF2B5EF4-FFF2-40B4-BE49-F238E27FC236}">
                  <a16:creationId xmlns:a16="http://schemas.microsoft.com/office/drawing/2014/main" id="{8919A361-2B9C-4ABB-A6DA-E4185DF61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397125"/>
              <a:ext cx="7924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Note for this function</a:t>
              </a:r>
              <a:endParaRPr lang="en-US" altLang="zh-CN" sz="2000" i="1"/>
            </a:p>
          </p:txBody>
        </p:sp>
        <p:graphicFrame>
          <p:nvGraphicFramePr>
            <p:cNvPr id="30734" name="Object 2">
              <a:extLst>
                <a:ext uri="{FF2B5EF4-FFF2-40B4-BE49-F238E27FC236}">
                  <a16:creationId xmlns:a16="http://schemas.microsoft.com/office/drawing/2014/main" id="{41150FCD-5E30-4704-B384-CCDCAB420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0688" y="2514600"/>
            <a:ext cx="147002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5" name="Equation" r:id="rId3" imgW="812447" imgH="228501" progId="Equation.DSMT4">
                    <p:embed/>
                  </p:oleObj>
                </mc:Choice>
                <mc:Fallback>
                  <p:oleObj name="Equation" r:id="rId3" imgW="812447" imgH="228501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688" y="2514600"/>
                          <a:ext cx="147002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8135" name="Object 3">
            <a:extLst>
              <a:ext uri="{FF2B5EF4-FFF2-40B4-BE49-F238E27FC236}">
                <a16:creationId xmlns:a16="http://schemas.microsoft.com/office/drawing/2014/main" id="{CAA743E7-6006-4A7F-A02D-C6BE01466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253682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5" imgW="1040948" imgH="228501" progId="Equation.DSMT4">
                  <p:embed/>
                </p:oleObj>
              </mc:Choice>
              <mc:Fallback>
                <p:oleObj name="Equation" r:id="rId5" imgW="104094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536825"/>
                        <a:ext cx="1739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4">
            <a:extLst>
              <a:ext uri="{FF2B5EF4-FFF2-40B4-BE49-F238E27FC236}">
                <a16:creationId xmlns:a16="http://schemas.microsoft.com/office/drawing/2014/main" id="{4B608CEA-D2C6-4875-BB48-191424CC0E4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0"/>
            <a:ext cx="7924800" cy="838200"/>
            <a:chOff x="381000" y="3048000"/>
            <a:chExt cx="7924800" cy="838200"/>
          </a:xfrm>
        </p:grpSpPr>
        <p:sp>
          <p:nvSpPr>
            <p:cNvPr id="30731" name="Text Box 40">
              <a:extLst>
                <a:ext uri="{FF2B5EF4-FFF2-40B4-BE49-F238E27FC236}">
                  <a16:creationId xmlns:a16="http://schemas.microsoft.com/office/drawing/2014/main" id="{E818DA0F-FF08-4C95-ADA0-A4EBE4F39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124200"/>
              <a:ext cx="7924800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it follows that</a:t>
              </a:r>
              <a:endParaRPr lang="en-US" altLang="zh-CN" sz="2000" i="1"/>
            </a:p>
          </p:txBody>
        </p:sp>
        <p:graphicFrame>
          <p:nvGraphicFramePr>
            <p:cNvPr id="30732" name="Object 4">
              <a:extLst>
                <a:ext uri="{FF2B5EF4-FFF2-40B4-BE49-F238E27FC236}">
                  <a16:creationId xmlns:a16="http://schemas.microsoft.com/office/drawing/2014/main" id="{BF485AC7-5DF9-46E8-97BF-B17DA1E61E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3600" y="3048000"/>
            <a:ext cx="286702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name="Equation" r:id="rId7" imgW="1524000" imgH="444500" progId="Equation.DSMT4">
                    <p:embed/>
                  </p:oleObj>
                </mc:Choice>
                <mc:Fallback>
                  <p:oleObj name="Equation" r:id="rId7" imgW="1524000" imgH="444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3048000"/>
                          <a:ext cx="286702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8138" name="Text Box 42">
            <a:extLst>
              <a:ext uri="{FF2B5EF4-FFF2-40B4-BE49-F238E27FC236}">
                <a16:creationId xmlns:a16="http://schemas.microsoft.com/office/drawing/2014/main" id="{8BE4C95C-7616-41F0-AE06-22B1700DE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763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Note</a:t>
            </a:r>
            <a:r>
              <a:rPr lang="en-US" altLang="zh-CN" sz="2000"/>
              <a:t> if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x</a:t>
            </a:r>
            <a:r>
              <a:rPr lang="en-US" altLang="zh-CN" sz="2000"/>
              <a:t>, it reduces to the Taylor series that we have learned in Calculus.</a:t>
            </a:r>
            <a:endParaRPr lang="en-US" altLang="zh-CN" sz="2000" i="1"/>
          </a:p>
        </p:txBody>
      </p:sp>
      <p:sp>
        <p:nvSpPr>
          <p:cNvPr id="388139" name="Text Box 43">
            <a:extLst>
              <a:ext uri="{FF2B5EF4-FFF2-40B4-BE49-F238E27FC236}">
                <a16:creationId xmlns:a16="http://schemas.microsoft.com/office/drawing/2014/main" id="{A89D2D57-9CB8-4882-90A7-7D2B0C346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7924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For the entire function 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 i="1"/>
              <a:t>e</a:t>
            </a:r>
            <a:r>
              <a:rPr lang="en-US" altLang="zh-CN" sz="2000" baseline="30000"/>
              <a:t>3</a:t>
            </a:r>
            <a:r>
              <a:rPr lang="en-US" altLang="zh-CN" sz="2000" i="1" baseline="30000"/>
              <a:t>z</a:t>
            </a:r>
            <a:r>
              <a:rPr lang="en-US" altLang="zh-CN" sz="2000"/>
              <a:t>, we have</a:t>
            </a:r>
          </a:p>
        </p:txBody>
      </p:sp>
      <p:graphicFrame>
        <p:nvGraphicFramePr>
          <p:cNvPr id="388140" name="Object 5">
            <a:extLst>
              <a:ext uri="{FF2B5EF4-FFF2-40B4-BE49-F238E27FC236}">
                <a16:creationId xmlns:a16="http://schemas.microsoft.com/office/drawing/2014/main" id="{B45EB097-95A9-49E9-B021-31E270222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29200"/>
          <a:ext cx="47847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9" imgW="2832100" imgH="469900" progId="Equation.DSMT4">
                  <p:embed/>
                </p:oleObj>
              </mc:Choice>
              <mc:Fallback>
                <p:oleObj name="Equation" r:id="rId9" imgW="28321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47847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灯片编号占位符 4">
            <a:extLst>
              <a:ext uri="{FF2B5EF4-FFF2-40B4-BE49-F238E27FC236}">
                <a16:creationId xmlns:a16="http://schemas.microsoft.com/office/drawing/2014/main" id="{FC166092-EF1A-452F-978E-4E8063EB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422E6F-0356-457F-990D-1388866E6BE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30" name="Rectangle 4">
            <a:extLst>
              <a:ext uri="{FF2B5EF4-FFF2-40B4-BE49-F238E27FC236}">
                <a16:creationId xmlns:a16="http://schemas.microsoft.com/office/drawing/2014/main" id="{ED1A487A-BCC3-49CD-BE9D-911880B9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4" grpId="0"/>
      <p:bldP spid="388138" grpId="0"/>
      <p:bldP spid="3881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Text Box 2">
            <a:extLst>
              <a:ext uri="{FF2B5EF4-FFF2-40B4-BE49-F238E27FC236}">
                <a16:creationId xmlns:a16="http://schemas.microsoft.com/office/drawing/2014/main" id="{1DE41CF9-2339-4694-A4FA-8C1CF69BA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8115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2.</a:t>
            </a:r>
            <a:r>
              <a:rPr lang="en-US" altLang="zh-CN" sz="2000"/>
              <a:t>  By the definition of the </a:t>
            </a:r>
            <a:r>
              <a:rPr lang="en-US" altLang="zh-CN" sz="2000">
                <a:solidFill>
                  <a:srgbClr val="0033CC"/>
                </a:solidFill>
              </a:rPr>
              <a:t>sine function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sp>
        <p:nvSpPr>
          <p:cNvPr id="411654" name="Text Box 6">
            <a:extLst>
              <a:ext uri="{FF2B5EF4-FFF2-40B4-BE49-F238E27FC236}">
                <a16:creationId xmlns:a16="http://schemas.microsoft.com/office/drawing/2014/main" id="{7F6300BF-5936-43E2-8B53-6254D955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we find the Maclaurin series for this entire function:</a:t>
            </a:r>
            <a:endParaRPr lang="en-US" altLang="zh-CN" sz="2000" i="1"/>
          </a:p>
        </p:txBody>
      </p:sp>
      <p:graphicFrame>
        <p:nvGraphicFramePr>
          <p:cNvPr id="411659" name="Object 2">
            <a:extLst>
              <a:ext uri="{FF2B5EF4-FFF2-40B4-BE49-F238E27FC236}">
                <a16:creationId xmlns:a16="http://schemas.microsoft.com/office/drawing/2014/main" id="{AA1759DB-DC73-455A-AF94-39FE6A020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3038"/>
          <a:ext cx="16764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3" imgW="1016000" imgH="419100" progId="Equation.DSMT4">
                  <p:embed/>
                </p:oleObj>
              </mc:Choice>
              <mc:Fallback>
                <p:oleObj name="Equation" r:id="rId3" imgW="10160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3038"/>
                        <a:ext cx="16764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0" name="Object 3">
            <a:extLst>
              <a:ext uri="{FF2B5EF4-FFF2-40B4-BE49-F238E27FC236}">
                <a16:creationId xmlns:a16="http://schemas.microsoft.com/office/drawing/2014/main" id="{9C333790-D208-4B84-ADDD-599FF04B5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667000"/>
          <a:ext cx="35496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5" imgW="2019300" imgH="482600" progId="Equation.DSMT4">
                  <p:embed/>
                </p:oleObj>
              </mc:Choice>
              <mc:Fallback>
                <p:oleObj name="Equation" r:id="rId5" imgW="2019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35496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1" name="Object 4">
            <a:extLst>
              <a:ext uri="{FF2B5EF4-FFF2-40B4-BE49-F238E27FC236}">
                <a16:creationId xmlns:a16="http://schemas.microsoft.com/office/drawing/2014/main" id="{61CBC79F-C3D2-4A5B-B3C4-12D35B79E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667000"/>
          <a:ext cx="2590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7" imgW="1536033" imgH="444307" progId="Equation.DSMT4">
                  <p:embed/>
                </p:oleObj>
              </mc:Choice>
              <mc:Fallback>
                <p:oleObj name="Equation" r:id="rId7" imgW="1536033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2590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2" name="Object 5">
            <a:extLst>
              <a:ext uri="{FF2B5EF4-FFF2-40B4-BE49-F238E27FC236}">
                <a16:creationId xmlns:a16="http://schemas.microsoft.com/office/drawing/2014/main" id="{188CC87B-6B7B-478F-8DBD-313246926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657600"/>
          <a:ext cx="3124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9" imgW="1943100" imgH="444500" progId="Equation.DSMT4">
                  <p:embed/>
                </p:oleObj>
              </mc:Choice>
              <mc:Fallback>
                <p:oleObj name="Equation" r:id="rId9" imgW="19431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3124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3" name="Object 6">
            <a:extLst>
              <a:ext uri="{FF2B5EF4-FFF2-40B4-BE49-F238E27FC236}">
                <a16:creationId xmlns:a16="http://schemas.microsoft.com/office/drawing/2014/main" id="{24A02D3A-5EA9-4D7A-9FFF-C261CA291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57600"/>
          <a:ext cx="3152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11" imgW="2044700" imgH="444500" progId="Equation.DSMT4">
                  <p:embed/>
                </p:oleObj>
              </mc:Choice>
              <mc:Fallback>
                <p:oleObj name="Equation" r:id="rId11" imgW="2044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31527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灯片编号占位符 4">
            <a:extLst>
              <a:ext uri="{FF2B5EF4-FFF2-40B4-BE49-F238E27FC236}">
                <a16:creationId xmlns:a16="http://schemas.microsoft.com/office/drawing/2014/main" id="{D4E30FEC-C046-4360-934D-797AC142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07CDA5-622F-4EC0-AA7A-C221E3E0E18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1781CD5-366A-4EDB-8F50-C8637557D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33888"/>
            <a:ext cx="82296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Term by term differentiation gives the Maclaurin series of the </a:t>
            </a:r>
            <a:r>
              <a:rPr lang="en-US" altLang="zh-CN" sz="2000">
                <a:solidFill>
                  <a:srgbClr val="0033CC"/>
                </a:solidFill>
              </a:rPr>
              <a:t>cosine function</a:t>
            </a:r>
            <a:r>
              <a:rPr lang="en-US" altLang="zh-CN" sz="2000"/>
              <a:t>:</a:t>
            </a:r>
            <a:endParaRPr lang="en-US" altLang="zh-CN" sz="2000" i="1"/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F6B8E965-7D83-498F-AA81-EAC20A8FD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083175"/>
          <a:ext cx="4191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3" imgW="2374900" imgH="444500" progId="Equation.DSMT4">
                  <p:embed/>
                </p:oleObj>
              </mc:Choice>
              <mc:Fallback>
                <p:oleObj name="Equation" r:id="rId13" imgW="23749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83175"/>
                        <a:ext cx="4191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4">
            <a:extLst>
              <a:ext uri="{FF2B5EF4-FFF2-40B4-BE49-F238E27FC236}">
                <a16:creationId xmlns:a16="http://schemas.microsoft.com/office/drawing/2014/main" id="{755E23E4-2C02-4218-857C-CBB022FD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4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>
            <a:extLst>
              <a:ext uri="{FF2B5EF4-FFF2-40B4-BE49-F238E27FC236}">
                <a16:creationId xmlns:a16="http://schemas.microsoft.com/office/drawing/2014/main" id="{17B0C11E-A8E6-4900-B9BD-0F7D1399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we have </a:t>
            </a:r>
          </a:p>
        </p:txBody>
      </p:sp>
      <p:sp>
        <p:nvSpPr>
          <p:cNvPr id="392196" name="Text Box 4">
            <a:extLst>
              <a:ext uri="{FF2B5EF4-FFF2-40B4-BE49-F238E27FC236}">
                <a16:creationId xmlns:a16="http://schemas.microsoft.com/office/drawing/2014/main" id="{A0AC216A-0554-46A5-AA7D-9AC304E3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9725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3.  </a:t>
            </a:r>
            <a:r>
              <a:rPr lang="en-US" altLang="zh-CN" sz="2000"/>
              <a:t>Because sinh(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-i</a:t>
            </a:r>
            <a:r>
              <a:rPr lang="en-US" altLang="zh-CN" sz="2000"/>
              <a:t>sin(</a:t>
            </a:r>
            <a:r>
              <a:rPr lang="en-US" altLang="zh-CN" sz="2000" i="1"/>
              <a:t>iz</a:t>
            </a:r>
            <a:r>
              <a:rPr lang="en-US" altLang="zh-CN" sz="2000"/>
              <a:t>), and</a:t>
            </a:r>
            <a:endParaRPr lang="en-US" altLang="zh-CN" sz="2000" i="1"/>
          </a:p>
        </p:txBody>
      </p:sp>
      <p:graphicFrame>
        <p:nvGraphicFramePr>
          <p:cNvPr id="392249" name="Object 2">
            <a:extLst>
              <a:ext uri="{FF2B5EF4-FFF2-40B4-BE49-F238E27FC236}">
                <a16:creationId xmlns:a16="http://schemas.microsoft.com/office/drawing/2014/main" id="{634D148C-DB09-4059-81BF-0E14B9323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7675" y="2114550"/>
          <a:ext cx="32210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1803400" imgH="444500" progId="Equation.DSMT4">
                  <p:embed/>
                </p:oleObj>
              </mc:Choice>
              <mc:Fallback>
                <p:oleObj name="Equation" r:id="rId3" imgW="18034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2114550"/>
                        <a:ext cx="32210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50" name="Object 3">
            <a:extLst>
              <a:ext uri="{FF2B5EF4-FFF2-40B4-BE49-F238E27FC236}">
                <a16:creationId xmlns:a16="http://schemas.microsoft.com/office/drawing/2014/main" id="{D9956268-C34A-4FDE-9911-EA966E8E1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447800"/>
          <a:ext cx="274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5" imgW="1600200" imgH="444500" progId="Equation.DSMT4">
                  <p:embed/>
                </p:oleObj>
              </mc:Choice>
              <mc:Fallback>
                <p:oleObj name="Equation" r:id="rId5" imgW="16002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47800"/>
                        <a:ext cx="2743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51" name="Object 4">
            <a:extLst>
              <a:ext uri="{FF2B5EF4-FFF2-40B4-BE49-F238E27FC236}">
                <a16:creationId xmlns:a16="http://schemas.microsoft.com/office/drawing/2014/main" id="{DDE3645E-E482-49F4-B517-8BC7688D5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2971800"/>
          <a:ext cx="29654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7" imgW="1612900" imgH="444500" progId="Equation.DSMT4">
                  <p:embed/>
                </p:oleObj>
              </mc:Choice>
              <mc:Fallback>
                <p:oleObj name="Equation" r:id="rId7" imgW="16129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971800"/>
                        <a:ext cx="29654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52" name="Text Box 60">
            <a:extLst>
              <a:ext uri="{FF2B5EF4-FFF2-40B4-BE49-F238E27FC236}">
                <a16:creationId xmlns:a16="http://schemas.microsoft.com/office/drawing/2014/main" id="{B6575A58-F474-4263-838D-6ED69A55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Similarly, since cosh(</a:t>
            </a:r>
            <a:r>
              <a:rPr lang="en-US" altLang="zh-CN" sz="2000" i="1"/>
              <a:t>z</a:t>
            </a:r>
            <a:r>
              <a:rPr lang="en-US" altLang="zh-CN" sz="2000"/>
              <a:t>)=cos(</a:t>
            </a:r>
            <a:r>
              <a:rPr lang="en-US" altLang="zh-CN" sz="2000" i="1"/>
              <a:t>iz</a:t>
            </a:r>
            <a:r>
              <a:rPr lang="en-US" altLang="zh-CN" sz="2000"/>
              <a:t>), we have</a:t>
            </a:r>
            <a:endParaRPr lang="en-US" altLang="zh-CN" sz="2000" i="1"/>
          </a:p>
        </p:txBody>
      </p:sp>
      <p:graphicFrame>
        <p:nvGraphicFramePr>
          <p:cNvPr id="392254" name="Object 5">
            <a:extLst>
              <a:ext uri="{FF2B5EF4-FFF2-40B4-BE49-F238E27FC236}">
                <a16:creationId xmlns:a16="http://schemas.microsoft.com/office/drawing/2014/main" id="{EC92BE4A-3987-409C-9E17-A2673464A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524375"/>
          <a:ext cx="31257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9" imgW="1815312" imgH="444307" progId="Equation.DSMT4">
                  <p:embed/>
                </p:oleObj>
              </mc:Choice>
              <mc:Fallback>
                <p:oleObj name="Equation" r:id="rId9" imgW="1815312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24375"/>
                        <a:ext cx="31257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灯片编号占位符 4">
            <a:extLst>
              <a:ext uri="{FF2B5EF4-FFF2-40B4-BE49-F238E27FC236}">
                <a16:creationId xmlns:a16="http://schemas.microsoft.com/office/drawing/2014/main" id="{5EA397AA-860C-4DCA-BF2E-858E5BC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4C10E3-CE3A-4962-941B-E00BE7DC52F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8" name="Rectangle 4">
            <a:extLst>
              <a:ext uri="{FF2B5EF4-FFF2-40B4-BE49-F238E27FC236}">
                <a16:creationId xmlns:a16="http://schemas.microsoft.com/office/drawing/2014/main" id="{F1848BAB-87B9-4317-8801-8DC42635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  <p:bldP spid="392196" grpId="0"/>
      <p:bldP spid="392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BB28C2A5-45FC-4D5B-BA45-AE6DFD13FF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8B0A45-CA18-462F-8B94-D60022A8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500438"/>
            <a:ext cx="67151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Complex Series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>
            <a:extLst>
              <a:ext uri="{FF2B5EF4-FFF2-40B4-BE49-F238E27FC236}">
                <a16:creationId xmlns:a16="http://schemas.microsoft.com/office/drawing/2014/main" id="{A733E990-3383-4BBA-9CDE-DC986767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66351B-161C-43EB-A003-1DC86F839AE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933DB6C0-B355-4529-A7DB-6AF4E0DE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972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4.  </a:t>
            </a:r>
            <a:endParaRPr lang="en-US" altLang="zh-CN" sz="2000" i="1"/>
          </a:p>
        </p:txBody>
      </p:sp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22A1C62E-A0A6-41CB-A366-9651C5745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1473200"/>
          <a:ext cx="44497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3" imgW="2527300" imgH="419100" progId="Equation.DSMT4">
                  <p:embed/>
                </p:oleObj>
              </mc:Choice>
              <mc:Fallback>
                <p:oleObj name="Equation" r:id="rId3" imgW="25273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473200"/>
                        <a:ext cx="44497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A5BF89B4-1932-4FC8-9268-E4367FBA2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333625"/>
          <a:ext cx="41719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5" imgW="2120900" imgH="431800" progId="Equation.DSMT4">
                  <p:embed/>
                </p:oleObj>
              </mc:Choice>
              <mc:Fallback>
                <p:oleObj name="Equation" r:id="rId5" imgW="21209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333625"/>
                        <a:ext cx="41719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>
            <a:extLst>
              <a:ext uri="{FF2B5EF4-FFF2-40B4-BE49-F238E27FC236}">
                <a16:creationId xmlns:a16="http://schemas.microsoft.com/office/drawing/2014/main" id="{0004071C-F294-4A1A-B1EC-1B7F7C56678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00400"/>
            <a:ext cx="5703888" cy="573088"/>
            <a:chOff x="381000" y="3200400"/>
            <a:chExt cx="5703888" cy="573088"/>
          </a:xfrm>
        </p:grpSpPr>
        <p:sp>
          <p:nvSpPr>
            <p:cNvPr id="33801" name="Text Box 4">
              <a:extLst>
                <a:ext uri="{FF2B5EF4-FFF2-40B4-BE49-F238E27FC236}">
                  <a16:creationId xmlns:a16="http://schemas.microsoft.com/office/drawing/2014/main" id="{9FFA8531-85B0-432D-B450-D88D99286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257550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5.  </a:t>
              </a:r>
              <a:endParaRPr lang="en-US" altLang="zh-CN" sz="2000" i="1"/>
            </a:p>
          </p:txBody>
        </p:sp>
        <p:sp>
          <p:nvSpPr>
            <p:cNvPr id="33802" name="矩形 15">
              <a:extLst>
                <a:ext uri="{FF2B5EF4-FFF2-40B4-BE49-F238E27FC236}">
                  <a16:creationId xmlns:a16="http://schemas.microsoft.com/office/drawing/2014/main" id="{9D6F55E5-3192-466B-B1FF-892DC8E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257550"/>
              <a:ext cx="43322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Find the Taylor  series of         at </a:t>
              </a:r>
              <a:r>
                <a:rPr lang="en-US" altLang="zh-CN" sz="2000" i="1"/>
                <a:t>z</a:t>
              </a:r>
              <a:r>
                <a:rPr lang="en-US" altLang="zh-CN" sz="2000" baseline="-25000"/>
                <a:t>0</a:t>
              </a:r>
              <a:r>
                <a:rPr lang="en-US" altLang="zh-CN" sz="2000"/>
                <a:t>=1.</a:t>
              </a:r>
              <a:endParaRPr lang="zh-CN" altLang="en-US" sz="2000"/>
            </a:p>
          </p:txBody>
        </p:sp>
        <p:graphicFrame>
          <p:nvGraphicFramePr>
            <p:cNvPr id="33803" name="Object 12">
              <a:extLst>
                <a:ext uri="{FF2B5EF4-FFF2-40B4-BE49-F238E27FC236}">
                  <a16:creationId xmlns:a16="http://schemas.microsoft.com/office/drawing/2014/main" id="{BE80B486-A280-46F7-BE24-70AE5E3A29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7888" y="3200400"/>
            <a:ext cx="265112" cy="57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Equation" r:id="rId7" imgW="139700" imgH="419100" progId="Equation.DSMT4">
                    <p:embed/>
                  </p:oleObj>
                </mc:Choice>
                <mc:Fallback>
                  <p:oleObj name="Equation" r:id="rId7" imgW="139700" imgH="419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888" y="3200400"/>
                          <a:ext cx="265112" cy="573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7" name="Object 13">
            <a:extLst>
              <a:ext uri="{FF2B5EF4-FFF2-40B4-BE49-F238E27FC236}">
                <a16:creationId xmlns:a16="http://schemas.microsoft.com/office/drawing/2014/main" id="{20DB9F83-B371-4E87-8998-C80DBD2E2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10000"/>
          <a:ext cx="62595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9" imgW="3022600" imgH="431800" progId="Equation.DSMT4">
                  <p:embed/>
                </p:oleObj>
              </mc:Choice>
              <mc:Fallback>
                <p:oleObj name="Equation" r:id="rId9" imgW="30226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62595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4">
            <a:extLst>
              <a:ext uri="{FF2B5EF4-FFF2-40B4-BE49-F238E27FC236}">
                <a16:creationId xmlns:a16="http://schemas.microsoft.com/office/drawing/2014/main" id="{E1EFB822-6743-4B08-811F-0577ED2E6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>
            <a:extLst>
              <a:ext uri="{FF2B5EF4-FFF2-40B4-BE49-F238E27FC236}">
                <a16:creationId xmlns:a16="http://schemas.microsoft.com/office/drawing/2014/main" id="{1571BBDE-4BFB-49D6-BC8D-8D9DAB1B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3825A2-07E7-4428-A3C3-B97B2B485BB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3" name="Rectangle 2">
            <a:extLst>
              <a:ext uri="{FF2B5EF4-FFF2-40B4-BE49-F238E27FC236}">
                <a16:creationId xmlns:a16="http://schemas.microsoft.com/office/drawing/2014/main" id="{51A515B0-A6CE-4BB4-94D2-515423B0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1638"/>
            <a:ext cx="8459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0033CC"/>
                </a:solidFill>
              </a:rPr>
              <a:t>Example 6. </a:t>
            </a:r>
            <a:r>
              <a:rPr lang="en-US" altLang="zh-CN" sz="2000"/>
              <a:t>Find the Maclaurin series of</a:t>
            </a:r>
          </a:p>
        </p:txBody>
      </p:sp>
      <p:graphicFrame>
        <p:nvGraphicFramePr>
          <p:cNvPr id="16386" name="Object 13">
            <a:extLst>
              <a:ext uri="{FF2B5EF4-FFF2-40B4-BE49-F238E27FC236}">
                <a16:creationId xmlns:a16="http://schemas.microsoft.com/office/drawing/2014/main" id="{CED42775-306B-445F-9222-AF328D520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1676400"/>
          <a:ext cx="1768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3" imgW="1218671" imgH="203112" progId="Equation.DSMT4">
                  <p:embed/>
                </p:oleObj>
              </mc:Choice>
              <mc:Fallback>
                <p:oleObj name="Equation" r:id="rId3" imgW="1218671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1676400"/>
                        <a:ext cx="1768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>
            <a:extLst>
              <a:ext uri="{FF2B5EF4-FFF2-40B4-BE49-F238E27FC236}">
                <a16:creationId xmlns:a16="http://schemas.microsoft.com/office/drawing/2014/main" id="{F67F8AB8-58EB-498F-83DD-A7B602514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2883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pSp>
        <p:nvGrpSpPr>
          <p:cNvPr id="2" name="组合 21">
            <a:extLst>
              <a:ext uri="{FF2B5EF4-FFF2-40B4-BE49-F238E27FC236}">
                <a16:creationId xmlns:a16="http://schemas.microsoft.com/office/drawing/2014/main" id="{D170E843-D855-4F85-9066-D600FCE21FB0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2043113"/>
            <a:ext cx="7086600" cy="1477962"/>
            <a:chOff x="1562100" y="2043052"/>
            <a:chExt cx="7086600" cy="1477328"/>
          </a:xfrm>
        </p:grpSpPr>
        <p:sp>
          <p:nvSpPr>
            <p:cNvPr id="34827" name="Text Box 12">
              <a:extLst>
                <a:ext uri="{FF2B5EF4-FFF2-40B4-BE49-F238E27FC236}">
                  <a16:creationId xmlns:a16="http://schemas.microsoft.com/office/drawing/2014/main" id="{9BF866FF-07EB-471F-90E3-98AEF4F5B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100" y="2043052"/>
              <a:ext cx="708660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Since 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is analytic when                                                         is a singular point of 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). Then we can get the Maclaurin series representation of 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when </a:t>
              </a:r>
              <a:endParaRPr lang="en-US" altLang="zh-CN" sz="2000" i="1"/>
            </a:p>
          </p:txBody>
        </p:sp>
        <p:graphicFrame>
          <p:nvGraphicFramePr>
            <p:cNvPr id="34828" name="Object 6">
              <a:extLst>
                <a:ext uri="{FF2B5EF4-FFF2-40B4-BE49-F238E27FC236}">
                  <a16:creationId xmlns:a16="http://schemas.microsoft.com/office/drawing/2014/main" id="{DCB42D6B-3485-4AB1-A6FB-0D3769CEF5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8350" y="2143125"/>
            <a:ext cx="349885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1" name="Equation" r:id="rId5" imgW="2413000" imgH="241300" progId="Equation.DSMT4">
                    <p:embed/>
                  </p:oleObj>
                </mc:Choice>
                <mc:Fallback>
                  <p:oleObj name="Equation" r:id="rId5" imgW="24130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350" y="2143125"/>
                          <a:ext cx="3498850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15">
              <a:extLst>
                <a:ext uri="{FF2B5EF4-FFF2-40B4-BE49-F238E27FC236}">
                  <a16:creationId xmlns:a16="http://schemas.microsoft.com/office/drawing/2014/main" id="{6A6B63D6-657A-43FF-9E9C-D88411C9D2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200" y="3048000"/>
            <a:ext cx="60642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2" name="Equation" r:id="rId7" imgW="418918" imgH="241195" progId="Equation.DSMT4">
                    <p:embed/>
                  </p:oleObj>
                </mc:Choice>
                <mc:Fallback>
                  <p:oleObj name="Equation" r:id="rId7" imgW="418918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3048000"/>
                          <a:ext cx="60642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9" name="Object 16">
            <a:extLst>
              <a:ext uri="{FF2B5EF4-FFF2-40B4-BE49-F238E27FC236}">
                <a16:creationId xmlns:a16="http://schemas.microsoft.com/office/drawing/2014/main" id="{A89D8602-8A60-42D9-9145-B99C52D7D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81400"/>
          <a:ext cx="21542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9" imgW="1485900" imgH="419100" progId="Equation.DSMT4">
                  <p:embed/>
                </p:oleObj>
              </mc:Choice>
              <mc:Fallback>
                <p:oleObj name="Equation" r:id="rId9" imgW="1485900" imgH="419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21542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4">
            <a:extLst>
              <a:ext uri="{FF2B5EF4-FFF2-40B4-BE49-F238E27FC236}">
                <a16:creationId xmlns:a16="http://schemas.microsoft.com/office/drawing/2014/main" id="{A5D4D9EC-EF26-40CD-8EBA-662BAD27F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570288"/>
          <a:ext cx="16764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11" imgW="977900" imgH="431800" progId="Equation.DSMT4">
                  <p:embed/>
                </p:oleObj>
              </mc:Choice>
              <mc:Fallback>
                <p:oleObj name="Equation" r:id="rId11" imgW="977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70288"/>
                        <a:ext cx="16764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id="{86533420-9B59-43AA-9CF9-ACA67FE5A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4408488"/>
          <a:ext cx="35718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13" imgW="2082800" imgH="444500" progId="Equation.DSMT4">
                  <p:embed/>
                </p:oleObj>
              </mc:Choice>
              <mc:Fallback>
                <p:oleObj name="Equation" r:id="rId13" imgW="20828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408488"/>
                        <a:ext cx="35718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4">
            <a:extLst>
              <a:ext uri="{FF2B5EF4-FFF2-40B4-BE49-F238E27FC236}">
                <a16:creationId xmlns:a16="http://schemas.microsoft.com/office/drawing/2014/main" id="{DA380AB1-2642-42E3-BC49-B560CCF4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>
            <a:extLst>
              <a:ext uri="{FF2B5EF4-FFF2-40B4-BE49-F238E27FC236}">
                <a16:creationId xmlns:a16="http://schemas.microsoft.com/office/drawing/2014/main" id="{E2596C88-D427-4638-B2FB-754F43B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8928D7-2DB5-4493-819A-E928B317299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AA06EAF3-B672-4863-A615-187EA4DC064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16075"/>
            <a:ext cx="8459788" cy="411163"/>
            <a:chOff x="304800" y="1616075"/>
            <a:chExt cx="8459788" cy="411163"/>
          </a:xfrm>
        </p:grpSpPr>
        <p:sp>
          <p:nvSpPr>
            <p:cNvPr id="35855" name="Rectangle 2">
              <a:extLst>
                <a:ext uri="{FF2B5EF4-FFF2-40B4-BE49-F238E27FC236}">
                  <a16:creationId xmlns:a16="http://schemas.microsoft.com/office/drawing/2014/main" id="{69F29BDA-D9EB-4CF5-B37E-CC008BB3F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1671638"/>
              <a:ext cx="84597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</a:rPr>
                <a:t> </a:t>
              </a:r>
              <a:r>
                <a:rPr lang="en-US" altLang="zh-CN" sz="2000">
                  <a:solidFill>
                    <a:srgbClr val="0033CC"/>
                  </a:solidFill>
                </a:rPr>
                <a:t>Example 7. </a:t>
              </a:r>
              <a:r>
                <a:rPr lang="en-US" altLang="zh-CN" sz="2000"/>
                <a:t>Find the Maclaurin series of the principal branch of </a:t>
              </a:r>
            </a:p>
          </p:txBody>
        </p:sp>
        <p:graphicFrame>
          <p:nvGraphicFramePr>
            <p:cNvPr id="35856" name="Object 13">
              <a:extLst>
                <a:ext uri="{FF2B5EF4-FFF2-40B4-BE49-F238E27FC236}">
                  <a16:creationId xmlns:a16="http://schemas.microsoft.com/office/drawing/2014/main" id="{3159A598-0640-418B-8526-996FFA0CD6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6488" y="1616075"/>
            <a:ext cx="792162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" name="Equation" r:id="rId3" imgW="545863" imgH="228501" progId="Equation.DSMT4">
                    <p:embed/>
                  </p:oleObj>
                </mc:Choice>
                <mc:Fallback>
                  <p:oleObj name="Equation" r:id="rId3" imgW="545863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6488" y="1616075"/>
                          <a:ext cx="792162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3">
            <a:extLst>
              <a:ext uri="{FF2B5EF4-FFF2-40B4-BE49-F238E27FC236}">
                <a16:creationId xmlns:a16="http://schemas.microsoft.com/office/drawing/2014/main" id="{B9347D19-E345-46E5-84B3-5C245C23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2883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pSp>
        <p:nvGrpSpPr>
          <p:cNvPr id="4" name="组合 21">
            <a:extLst>
              <a:ext uri="{FF2B5EF4-FFF2-40B4-BE49-F238E27FC236}">
                <a16:creationId xmlns:a16="http://schemas.microsoft.com/office/drawing/2014/main" id="{C13ECDC1-C7C0-488C-8449-CBD7B48A9A47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2043113"/>
            <a:ext cx="7086600" cy="1016000"/>
            <a:chOff x="1562100" y="2043052"/>
            <a:chExt cx="7086600" cy="1015227"/>
          </a:xfrm>
        </p:grpSpPr>
        <p:sp>
          <p:nvSpPr>
            <p:cNvPr id="35853" name="Text Box 12">
              <a:extLst>
                <a:ext uri="{FF2B5EF4-FFF2-40B4-BE49-F238E27FC236}">
                  <a16:creationId xmlns:a16="http://schemas.microsoft.com/office/drawing/2014/main" id="{C6F5E716-0119-4350-927A-8C28DEBA1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100" y="2043052"/>
              <a:ext cx="7086600" cy="1015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Then we can get the Maclaurin series representation of 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when </a:t>
              </a:r>
              <a:endParaRPr lang="en-US" altLang="zh-CN" sz="2000" i="1"/>
            </a:p>
          </p:txBody>
        </p:sp>
        <p:graphicFrame>
          <p:nvGraphicFramePr>
            <p:cNvPr id="35854" name="Object 15">
              <a:extLst>
                <a:ext uri="{FF2B5EF4-FFF2-40B4-BE49-F238E27FC236}">
                  <a16:creationId xmlns:a16="http://schemas.microsoft.com/office/drawing/2014/main" id="{E0BBEDCA-360B-4106-8214-70FC0055C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00" y="2590504"/>
            <a:ext cx="60642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8" name="Equation" r:id="rId5" imgW="418918" imgH="241195" progId="Equation.DSMT4">
                    <p:embed/>
                  </p:oleObj>
                </mc:Choice>
                <mc:Fallback>
                  <p:oleObj name="Equation" r:id="rId5" imgW="418918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2590504"/>
                          <a:ext cx="60642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65" name="Object 16">
            <a:extLst>
              <a:ext uri="{FF2B5EF4-FFF2-40B4-BE49-F238E27FC236}">
                <a16:creationId xmlns:a16="http://schemas.microsoft.com/office/drawing/2014/main" id="{5047CE23-E3C7-476D-92C1-C093D7AC5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725" y="3124200"/>
          <a:ext cx="20240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7" imgW="1396394" imgH="203112" progId="Equation.DSMT4">
                  <p:embed/>
                </p:oleObj>
              </mc:Choice>
              <mc:Fallback>
                <p:oleObj name="Equation" r:id="rId7" imgW="1396394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24200"/>
                        <a:ext cx="20240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DD588526-B871-4122-93D8-89C902FA8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2288" y="3095625"/>
          <a:ext cx="40560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9" imgW="2476500" imgH="228600" progId="Equation.DSMT4">
                  <p:embed/>
                </p:oleObj>
              </mc:Choice>
              <mc:Fallback>
                <p:oleObj name="Equation" r:id="rId9" imgW="2476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095625"/>
                        <a:ext cx="40560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A2BD1629-E69A-4BD8-BE5C-C5A6E920B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3619500"/>
          <a:ext cx="30368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11" imgW="1854200" imgH="228600" progId="Equation.DSMT4">
                  <p:embed/>
                </p:oleObj>
              </mc:Choice>
              <mc:Fallback>
                <p:oleObj name="Equation" r:id="rId11" imgW="1854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619500"/>
                        <a:ext cx="30368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26549454-7A4F-49B8-80CF-D7EEB1429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4114800"/>
          <a:ext cx="32035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13" imgW="1955800" imgH="228600" progId="Equation.DSMT4">
                  <p:embed/>
                </p:oleObj>
              </mc:Choice>
              <mc:Fallback>
                <p:oleObj name="Equation" r:id="rId13" imgW="1955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114800"/>
                        <a:ext cx="32035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>
            <a:extLst>
              <a:ext uri="{FF2B5EF4-FFF2-40B4-BE49-F238E27FC236}">
                <a16:creationId xmlns:a16="http://schemas.microsoft.com/office/drawing/2014/main" id="{2BDD37E8-8654-49C4-87E9-0A78A977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4648200"/>
          <a:ext cx="41608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15" imgW="2540000" imgH="228600" progId="Equation.DSMT4">
                  <p:embed/>
                </p:oleObj>
              </mc:Choice>
              <mc:Fallback>
                <p:oleObj name="Equation" r:id="rId15" imgW="2540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648200"/>
                        <a:ext cx="41608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67FEB83A-3465-4243-B5B0-A9F0B2A42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37150"/>
          <a:ext cx="6400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17" imgW="4102100" imgH="406400" progId="Equation.DSMT4">
                  <p:embed/>
                </p:oleObj>
              </mc:Choice>
              <mc:Fallback>
                <p:oleObj name="Equation" r:id="rId17" imgW="41021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37150"/>
                        <a:ext cx="6400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4">
            <a:extLst>
              <a:ext uri="{FF2B5EF4-FFF2-40B4-BE49-F238E27FC236}">
                <a16:creationId xmlns:a16="http://schemas.microsoft.com/office/drawing/2014/main" id="{C337E417-A772-4DB5-98D4-B3489F89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>
            <a:extLst>
              <a:ext uri="{FF2B5EF4-FFF2-40B4-BE49-F238E27FC236}">
                <a16:creationId xmlns:a16="http://schemas.microsoft.com/office/drawing/2014/main" id="{F7EE5C36-1EC0-436B-BBB5-3F089B7B9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115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8.</a:t>
            </a:r>
            <a:r>
              <a:rPr lang="en-US" altLang="zh-CN" sz="2000"/>
              <a:t>  To find the Taylor series of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z</a:t>
            </a:r>
            <a:r>
              <a:rPr lang="en-US" altLang="zh-CN" sz="2000"/>
              <a:t> around the point </a:t>
            </a:r>
            <a:r>
              <a:rPr lang="en-US" altLang="zh-CN" sz="2000" i="1"/>
              <a:t>z</a:t>
            </a:r>
            <a:r>
              <a:rPr lang="en-US" altLang="zh-CN" sz="2000"/>
              <a:t>=-1. </a:t>
            </a:r>
            <a:endParaRPr lang="en-US" altLang="zh-CN" sz="2000" i="1"/>
          </a:p>
        </p:txBody>
      </p:sp>
      <p:sp>
        <p:nvSpPr>
          <p:cNvPr id="414723" name="Text Box 3">
            <a:extLst>
              <a:ext uri="{FF2B5EF4-FFF2-40B4-BE49-F238E27FC236}">
                <a16:creationId xmlns:a16="http://schemas.microsoft.com/office/drawing/2014/main" id="{04F6CBF4-A10B-4E29-B170-AE55F217E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8194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</a:t>
            </a:r>
            <a:endParaRPr lang="en-US" altLang="zh-CN" sz="2000" i="1"/>
          </a:p>
        </p:txBody>
      </p:sp>
      <p:graphicFrame>
        <p:nvGraphicFramePr>
          <p:cNvPr id="414724" name="Object 2">
            <a:extLst>
              <a:ext uri="{FF2B5EF4-FFF2-40B4-BE49-F238E27FC236}">
                <a16:creationId xmlns:a16="http://schemas.microsoft.com/office/drawing/2014/main" id="{3B5F03CF-F2A4-438D-9BE9-74B465528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133600"/>
          <a:ext cx="1241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1241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5" name="Text Box 5">
            <a:extLst>
              <a:ext uri="{FF2B5EF4-FFF2-40B4-BE49-F238E27FC236}">
                <a16:creationId xmlns:a16="http://schemas.microsoft.com/office/drawing/2014/main" id="{0949C541-BB96-421B-B90A-133895CE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we let </a:t>
            </a:r>
            <a:r>
              <a:rPr lang="en-US" altLang="zh-CN" sz="2000" i="1"/>
              <a:t>t</a:t>
            </a:r>
            <a:r>
              <a:rPr lang="en-US" altLang="zh-CN" sz="2000"/>
              <a:t>=</a:t>
            </a:r>
            <a:r>
              <a:rPr lang="en-US" altLang="zh-CN" sz="2000" i="1"/>
              <a:t>z</a:t>
            </a:r>
            <a:r>
              <a:rPr lang="en-US" altLang="zh-CN" sz="2000"/>
              <a:t>+1, then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t</a:t>
            </a:r>
            <a:r>
              <a:rPr lang="en-US" altLang="zh-CN" sz="2000"/>
              <a:t>-1, and</a:t>
            </a:r>
            <a:endParaRPr lang="en-US" altLang="zh-CN" sz="2000" i="1"/>
          </a:p>
        </p:txBody>
      </p:sp>
      <p:graphicFrame>
        <p:nvGraphicFramePr>
          <p:cNvPr id="414726" name="Object 3">
            <a:extLst>
              <a:ext uri="{FF2B5EF4-FFF2-40B4-BE49-F238E27FC236}">
                <a16:creationId xmlns:a16="http://schemas.microsoft.com/office/drawing/2014/main" id="{E2F66176-2BB8-4502-900C-218A3A70D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7288" y="1970088"/>
          <a:ext cx="7842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5" imgW="444114" imgH="406048" progId="Equation.DSMT4">
                  <p:embed/>
                </p:oleObj>
              </mc:Choice>
              <mc:Fallback>
                <p:oleObj name="Equation" r:id="rId5" imgW="444114" imgH="40604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1970088"/>
                        <a:ext cx="7842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4">
            <a:extLst>
              <a:ext uri="{FF2B5EF4-FFF2-40B4-BE49-F238E27FC236}">
                <a16:creationId xmlns:a16="http://schemas.microsoft.com/office/drawing/2014/main" id="{963F27A9-C79D-4B28-B70D-0449EF8C0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2667000"/>
          <a:ext cx="24066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7" imgW="1396394" imgH="444307" progId="Equation.DSMT4">
                  <p:embed/>
                </p:oleObj>
              </mc:Choice>
              <mc:Fallback>
                <p:oleObj name="Equation" r:id="rId7" imgW="1396394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667000"/>
                        <a:ext cx="24066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Text Box 9">
            <a:extLst>
              <a:ext uri="{FF2B5EF4-FFF2-40B4-BE49-F238E27FC236}">
                <a16:creationId xmlns:a16="http://schemas.microsoft.com/office/drawing/2014/main" id="{4EC876B8-8142-47AD-A61A-12900B06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</a:t>
            </a:r>
            <a:endParaRPr lang="en-US" altLang="zh-CN" sz="2000" i="1"/>
          </a:p>
        </p:txBody>
      </p:sp>
      <p:graphicFrame>
        <p:nvGraphicFramePr>
          <p:cNvPr id="414730" name="Object 5">
            <a:extLst>
              <a:ext uri="{FF2B5EF4-FFF2-40B4-BE49-F238E27FC236}">
                <a16:creationId xmlns:a16="http://schemas.microsoft.com/office/drawing/2014/main" id="{3E25575C-94D3-4D44-A843-86212C952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3505200"/>
          <a:ext cx="364966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9" imgW="2032000" imgH="444500" progId="Equation.DSMT4">
                  <p:embed/>
                </p:oleObj>
              </mc:Choice>
              <mc:Fallback>
                <p:oleObj name="Equation" r:id="rId9" imgW="20320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505200"/>
                        <a:ext cx="364966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2" name="Text Box 12">
            <a:extLst>
              <a:ext uri="{FF2B5EF4-FFF2-40B4-BE49-F238E27FC236}">
                <a16:creationId xmlns:a16="http://schemas.microsoft.com/office/drawing/2014/main" id="{7FBF1291-13BE-4961-BA0D-AA98525B4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2915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that is,</a:t>
            </a:r>
            <a:endParaRPr lang="en-US" altLang="zh-CN" sz="2000" i="1"/>
          </a:p>
        </p:txBody>
      </p:sp>
      <p:graphicFrame>
        <p:nvGraphicFramePr>
          <p:cNvPr id="414733" name="Object 6">
            <a:extLst>
              <a:ext uri="{FF2B5EF4-FFF2-40B4-BE49-F238E27FC236}">
                <a16:creationId xmlns:a16="http://schemas.microsoft.com/office/drawing/2014/main" id="{410CCBF2-BFC5-4118-BA69-FC1B72D60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4457700"/>
          <a:ext cx="40719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11" imgW="2184400" imgH="444500" progId="Equation.DSMT4">
                  <p:embed/>
                </p:oleObj>
              </mc:Choice>
              <mc:Fallback>
                <p:oleObj name="Equation" r:id="rId11" imgW="2184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457700"/>
                        <a:ext cx="40719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灯片编号占位符 4">
            <a:extLst>
              <a:ext uri="{FF2B5EF4-FFF2-40B4-BE49-F238E27FC236}">
                <a16:creationId xmlns:a16="http://schemas.microsoft.com/office/drawing/2014/main" id="{9B85E7D2-723F-4922-AC9F-6221386D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5C5A26-CAE9-4462-BA89-CA7C74302FF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9390E3A5-90E2-4546-981D-D8B12110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2883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sp>
        <p:nvSpPr>
          <p:cNvPr id="36878" name="Rectangle 4">
            <a:extLst>
              <a:ext uri="{FF2B5EF4-FFF2-40B4-BE49-F238E27FC236}">
                <a16:creationId xmlns:a16="http://schemas.microsoft.com/office/drawing/2014/main" id="{C7499F23-21E3-4365-918A-D9205FE8D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/>
      <p:bldP spid="414723" grpId="0"/>
      <p:bldP spid="414725" grpId="0"/>
      <p:bldP spid="414729" grpId="0"/>
      <p:bldP spid="41473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>
            <a:extLst>
              <a:ext uri="{FF2B5EF4-FFF2-40B4-BE49-F238E27FC236}">
                <a16:creationId xmlns:a16="http://schemas.microsoft.com/office/drawing/2014/main" id="{CBE603B0-3FE0-4AF9-B6B2-5B9251AD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9.  </a:t>
            </a:r>
            <a:r>
              <a:rPr lang="en-US" altLang="zh-CN" sz="2000"/>
              <a:t>To find the Taylor series of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)=2</a:t>
            </a:r>
            <a:r>
              <a:rPr lang="en-US" altLang="zh-CN" sz="2000" i="1"/>
              <a:t>z</a:t>
            </a:r>
            <a:r>
              <a:rPr lang="en-US" altLang="zh-CN" sz="2000"/>
              <a:t>/(</a:t>
            </a:r>
            <a:r>
              <a:rPr lang="en-US" altLang="zh-CN" sz="2000" i="1"/>
              <a:t>z</a:t>
            </a:r>
            <a:r>
              <a:rPr lang="en-US" altLang="zh-CN" sz="2000"/>
              <a:t>+1) around the point </a:t>
            </a:r>
            <a:r>
              <a:rPr lang="en-US" altLang="zh-CN" sz="2000" i="1"/>
              <a:t>z</a:t>
            </a:r>
            <a:r>
              <a:rPr lang="en-US" altLang="zh-CN" sz="2000"/>
              <a:t>=2. </a:t>
            </a:r>
            <a:endParaRPr lang="en-US" altLang="zh-CN" sz="2000" i="1"/>
          </a:p>
        </p:txBody>
      </p:sp>
      <p:sp>
        <p:nvSpPr>
          <p:cNvPr id="413701" name="Text Box 5">
            <a:extLst>
              <a:ext uri="{FF2B5EF4-FFF2-40B4-BE49-F238E27FC236}">
                <a16:creationId xmlns:a16="http://schemas.microsoft.com/office/drawing/2014/main" id="{7EE969B8-8F8D-494F-9B03-74ED3D814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3243263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</a:t>
            </a:r>
            <a:endParaRPr lang="en-US" altLang="zh-CN" sz="2000" i="1"/>
          </a:p>
        </p:txBody>
      </p:sp>
      <p:graphicFrame>
        <p:nvGraphicFramePr>
          <p:cNvPr id="413704" name="Object 2">
            <a:extLst>
              <a:ext uri="{FF2B5EF4-FFF2-40B4-BE49-F238E27FC236}">
                <a16:creationId xmlns:a16="http://schemas.microsoft.com/office/drawing/2014/main" id="{97A2F549-E310-4A0E-B410-B10E39FF1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2438400"/>
          <a:ext cx="1447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3" imgW="850531" imgH="406224" progId="Equation.DSMT4">
                  <p:embed/>
                </p:oleObj>
              </mc:Choice>
              <mc:Fallback>
                <p:oleObj name="Equation" r:id="rId3" imgW="850531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438400"/>
                        <a:ext cx="1447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8" name="Text Box 12">
            <a:extLst>
              <a:ext uri="{FF2B5EF4-FFF2-40B4-BE49-F238E27FC236}">
                <a16:creationId xmlns:a16="http://schemas.microsoft.com/office/drawing/2014/main" id="{94B16F6C-5248-4C00-921A-448374EB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we let </a:t>
            </a:r>
            <a:r>
              <a:rPr lang="en-US" altLang="zh-CN" sz="2000" i="1"/>
              <a:t>t</a:t>
            </a:r>
            <a:r>
              <a:rPr lang="en-US" altLang="zh-CN" sz="2000"/>
              <a:t>=</a:t>
            </a:r>
            <a:r>
              <a:rPr lang="en-US" altLang="zh-CN" sz="2000" i="1"/>
              <a:t>z</a:t>
            </a:r>
            <a:r>
              <a:rPr lang="en-US" altLang="zh-CN" sz="2000"/>
              <a:t>-2, then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t</a:t>
            </a:r>
            <a:r>
              <a:rPr lang="en-US" altLang="zh-CN" sz="2000"/>
              <a:t>+2, and</a:t>
            </a:r>
            <a:endParaRPr lang="en-US" altLang="zh-CN" sz="2000" i="1"/>
          </a:p>
        </p:txBody>
      </p:sp>
      <p:graphicFrame>
        <p:nvGraphicFramePr>
          <p:cNvPr id="413709" name="Object 3">
            <a:extLst>
              <a:ext uri="{FF2B5EF4-FFF2-40B4-BE49-F238E27FC236}">
                <a16:creationId xmlns:a16="http://schemas.microsoft.com/office/drawing/2014/main" id="{651B21D4-D13C-4766-A41C-E006721D4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3" y="2438400"/>
          <a:ext cx="11985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5" imgW="685502" imgH="406224" progId="Equation.DSMT4">
                  <p:embed/>
                </p:oleObj>
              </mc:Choice>
              <mc:Fallback>
                <p:oleObj name="Equation" r:id="rId5" imgW="685502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2438400"/>
                        <a:ext cx="11985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0" name="Object 4">
            <a:extLst>
              <a:ext uri="{FF2B5EF4-FFF2-40B4-BE49-F238E27FC236}">
                <a16:creationId xmlns:a16="http://schemas.microsoft.com/office/drawing/2014/main" id="{CA4C6BC4-630A-46C8-BEA7-FCEB5ABA1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8" y="2449513"/>
          <a:ext cx="18018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2449513"/>
                        <a:ext cx="18018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1" name="Object 5">
            <a:extLst>
              <a:ext uri="{FF2B5EF4-FFF2-40B4-BE49-F238E27FC236}">
                <a16:creationId xmlns:a16="http://schemas.microsoft.com/office/drawing/2014/main" id="{889D2B55-5AA4-4A64-98FE-E2F118BA4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275" y="3124200"/>
          <a:ext cx="3235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9" imgW="1828800" imgH="431800" progId="Equation.DSMT4">
                  <p:embed/>
                </p:oleObj>
              </mc:Choice>
              <mc:Fallback>
                <p:oleObj name="Equation" r:id="rId9" imgW="1828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124200"/>
                        <a:ext cx="3235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2" name="Text Box 16">
            <a:extLst>
              <a:ext uri="{FF2B5EF4-FFF2-40B4-BE49-F238E27FC236}">
                <a16:creationId xmlns:a16="http://schemas.microsoft.com/office/drawing/2014/main" id="{0886DB41-AA97-4A9C-98A8-A04B78800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513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</a:t>
            </a:r>
            <a:endParaRPr lang="en-US" altLang="zh-CN" sz="2000" i="1"/>
          </a:p>
        </p:txBody>
      </p:sp>
      <p:graphicFrame>
        <p:nvGraphicFramePr>
          <p:cNvPr id="413713" name="Object 6">
            <a:extLst>
              <a:ext uri="{FF2B5EF4-FFF2-40B4-BE49-F238E27FC236}">
                <a16:creationId xmlns:a16="http://schemas.microsoft.com/office/drawing/2014/main" id="{D4D90496-862D-4DA9-8F8C-2D11B1CE1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3810000"/>
          <a:ext cx="42529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11" imgW="2349500" imgH="482600" progId="Equation.DSMT4">
                  <p:embed/>
                </p:oleObj>
              </mc:Choice>
              <mc:Fallback>
                <p:oleObj name="Equation" r:id="rId11" imgW="23495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810000"/>
                        <a:ext cx="42529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4" name="Object 7">
            <a:extLst>
              <a:ext uri="{FF2B5EF4-FFF2-40B4-BE49-F238E27FC236}">
                <a16:creationId xmlns:a16="http://schemas.microsoft.com/office/drawing/2014/main" id="{91CD825F-9EBA-4DBD-A189-94F33D6F7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4572000"/>
          <a:ext cx="36909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13" imgW="1955800" imgH="469900" progId="Equation.DSMT4">
                  <p:embed/>
                </p:oleObj>
              </mc:Choice>
              <mc:Fallback>
                <p:oleObj name="Equation" r:id="rId13" imgW="19558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4572000"/>
                        <a:ext cx="36909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5" name="Text Box 19">
            <a:extLst>
              <a:ext uri="{FF2B5EF4-FFF2-40B4-BE49-F238E27FC236}">
                <a16:creationId xmlns:a16="http://schemas.microsoft.com/office/drawing/2014/main" id="{5113DC2D-9125-451D-A714-A5FDF8E9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53088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that is,</a:t>
            </a:r>
            <a:endParaRPr lang="en-US" altLang="zh-CN" sz="2000" i="1"/>
          </a:p>
        </p:txBody>
      </p:sp>
      <p:graphicFrame>
        <p:nvGraphicFramePr>
          <p:cNvPr id="413716" name="Object 8">
            <a:extLst>
              <a:ext uri="{FF2B5EF4-FFF2-40B4-BE49-F238E27FC236}">
                <a16:creationId xmlns:a16="http://schemas.microsoft.com/office/drawing/2014/main" id="{FD92F1A0-821E-425D-B526-39D1D911E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5410200"/>
          <a:ext cx="53451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15" imgW="2870200" imgH="469900" progId="Equation.DSMT4">
                  <p:embed/>
                </p:oleObj>
              </mc:Choice>
              <mc:Fallback>
                <p:oleObj name="Equation" r:id="rId15" imgW="28702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410200"/>
                        <a:ext cx="534511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灯片编号占位符 4">
            <a:extLst>
              <a:ext uri="{FF2B5EF4-FFF2-40B4-BE49-F238E27FC236}">
                <a16:creationId xmlns:a16="http://schemas.microsoft.com/office/drawing/2014/main" id="{CFB57764-D0C8-412E-BA29-7F608C69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987BB9-9BA3-48FD-9F50-1D4CB0584AD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99D5E7E3-6B87-4792-BC1C-FC398907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sp>
        <p:nvSpPr>
          <p:cNvPr id="37904" name="Rectangle 4">
            <a:extLst>
              <a:ext uri="{FF2B5EF4-FFF2-40B4-BE49-F238E27FC236}">
                <a16:creationId xmlns:a16="http://schemas.microsoft.com/office/drawing/2014/main" id="{3328B8B6-737F-4AF3-BFC9-F041D0F6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1" grpId="0"/>
      <p:bldP spid="413708" grpId="0"/>
      <p:bldP spid="413712" grpId="0"/>
      <p:bldP spid="4137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8" name="Text Box 6">
            <a:extLst>
              <a:ext uri="{FF2B5EF4-FFF2-40B4-BE49-F238E27FC236}">
                <a16:creationId xmlns:a16="http://schemas.microsoft.com/office/drawing/2014/main" id="{382D119B-9096-4448-BA30-3A11F9E4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05125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</a:t>
            </a:r>
          </a:p>
        </p:txBody>
      </p:sp>
      <p:grpSp>
        <p:nvGrpSpPr>
          <p:cNvPr id="3" name="组合 17">
            <a:extLst>
              <a:ext uri="{FF2B5EF4-FFF2-40B4-BE49-F238E27FC236}">
                <a16:creationId xmlns:a16="http://schemas.microsoft.com/office/drawing/2014/main" id="{76FA06B8-92D3-4EB2-9C6F-0D57AC8CD56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52550"/>
            <a:ext cx="8153400" cy="736600"/>
            <a:chOff x="457200" y="1352550"/>
            <a:chExt cx="8153400" cy="737251"/>
          </a:xfrm>
        </p:grpSpPr>
        <p:sp>
          <p:nvSpPr>
            <p:cNvPr id="38927" name="Text Box 4">
              <a:extLst>
                <a:ext uri="{FF2B5EF4-FFF2-40B4-BE49-F238E27FC236}">
                  <a16:creationId xmlns:a16="http://schemas.microsoft.com/office/drawing/2014/main" id="{FC341289-EC3F-457A-901F-1F392C59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04890"/>
              <a:ext cx="8153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10.  </a:t>
              </a:r>
              <a:r>
                <a:rPr lang="en-US" altLang="zh-CN" sz="2000"/>
                <a:t>Consider the function</a:t>
              </a:r>
              <a:endParaRPr lang="en-US" altLang="zh-CN" sz="2000" i="1"/>
            </a:p>
          </p:txBody>
        </p:sp>
        <p:graphicFrame>
          <p:nvGraphicFramePr>
            <p:cNvPr id="38928" name="Object 2">
              <a:extLst>
                <a:ext uri="{FF2B5EF4-FFF2-40B4-BE49-F238E27FC236}">
                  <a16:creationId xmlns:a16="http://schemas.microsoft.com/office/drawing/2014/main" id="{5548313A-ECAD-4D86-9BE2-70F586F6D1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9600" y="1352550"/>
            <a:ext cx="1608137" cy="737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Equation" r:id="rId3" imgW="939392" imgH="431613" progId="Equation.DSMT4">
                    <p:embed/>
                  </p:oleObj>
                </mc:Choice>
                <mc:Fallback>
                  <p:oleObj name="Equation" r:id="rId3" imgW="939392" imgH="43161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352550"/>
                          <a:ext cx="1608137" cy="737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75" name="Object 3">
            <a:extLst>
              <a:ext uri="{FF2B5EF4-FFF2-40B4-BE49-F238E27FC236}">
                <a16:creationId xmlns:a16="http://schemas.microsoft.com/office/drawing/2014/main" id="{64996683-E95E-486D-AABC-91BB1448B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2005013"/>
          <a:ext cx="19558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5" imgW="1143000" imgH="431800" progId="Equation.DSMT4">
                  <p:embed/>
                </p:oleObj>
              </mc:Choice>
              <mc:Fallback>
                <p:oleObj name="Equation" r:id="rId5" imgW="1143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005013"/>
                        <a:ext cx="19558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76" name="Object 4">
            <a:extLst>
              <a:ext uri="{FF2B5EF4-FFF2-40B4-BE49-F238E27FC236}">
                <a16:creationId xmlns:a16="http://schemas.microsoft.com/office/drawing/2014/main" id="{84FE1DF5-D359-4B2D-842C-ECCA21EA0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006600"/>
          <a:ext cx="18748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7" imgW="1129810" imgH="444307" progId="Equation.DSMT4">
                  <p:embed/>
                </p:oleObj>
              </mc:Choice>
              <mc:Fallback>
                <p:oleObj name="Equation" r:id="rId7" imgW="1129810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06600"/>
                        <a:ext cx="18748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77" name="Object 5">
            <a:extLst>
              <a:ext uri="{FF2B5EF4-FFF2-40B4-BE49-F238E27FC236}">
                <a16:creationId xmlns:a16="http://schemas.microsoft.com/office/drawing/2014/main" id="{3EF81619-A1CA-4A9C-AF8C-BF93EAF60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743200"/>
          <a:ext cx="4724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9" imgW="2578100" imgH="419100" progId="Equation.DSMT4">
                  <p:embed/>
                </p:oleObj>
              </mc:Choice>
              <mc:Fallback>
                <p:oleObj name="Equation" r:id="rId9" imgW="2578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4724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78" name="Text Box 66">
            <a:extLst>
              <a:ext uri="{FF2B5EF4-FFF2-40B4-BE49-F238E27FC236}">
                <a16:creationId xmlns:a16="http://schemas.microsoft.com/office/drawing/2014/main" id="{3BC60355-3C7F-4664-B972-280A6221D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75285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</a:t>
            </a:r>
          </a:p>
        </p:txBody>
      </p:sp>
      <p:graphicFrame>
        <p:nvGraphicFramePr>
          <p:cNvPr id="397379" name="Object 6">
            <a:extLst>
              <a:ext uri="{FF2B5EF4-FFF2-40B4-BE49-F238E27FC236}">
                <a16:creationId xmlns:a16="http://schemas.microsoft.com/office/drawing/2014/main" id="{3A32861B-BC31-4D16-9A7A-F8AD33EEE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3581400"/>
          <a:ext cx="44180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11" imgW="2286000" imgH="406400" progId="Equation.DSMT4">
                  <p:embed/>
                </p:oleObj>
              </mc:Choice>
              <mc:Fallback>
                <p:oleObj name="Equation" r:id="rId11" imgW="22860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581400"/>
                        <a:ext cx="44180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80" name="Object 7">
            <a:extLst>
              <a:ext uri="{FF2B5EF4-FFF2-40B4-BE49-F238E27FC236}">
                <a16:creationId xmlns:a16="http://schemas.microsoft.com/office/drawing/2014/main" id="{2DDA5660-F35A-4FC5-9CDD-D7136BBC2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343400"/>
          <a:ext cx="3048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13" imgW="1637589" imgH="406224" progId="Equation.DSMT4">
                  <p:embed/>
                </p:oleObj>
              </mc:Choice>
              <mc:Fallback>
                <p:oleObj name="Equation" r:id="rId13" imgW="1637589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3048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81" name="Text Box 69">
            <a:extLst>
              <a:ext uri="{FF2B5EF4-FFF2-40B4-BE49-F238E27FC236}">
                <a16:creationId xmlns:a16="http://schemas.microsoft.com/office/drawing/2014/main" id="{D50DBA63-99DF-4B6A-8154-FBE02414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This is, however, </a:t>
            </a:r>
            <a:r>
              <a:rPr lang="en-US" altLang="zh-CN" sz="2000">
                <a:solidFill>
                  <a:srgbClr val="FF0000"/>
                </a:solidFill>
              </a:rPr>
              <a:t>not a Maclaurin series </a:t>
            </a:r>
            <a:r>
              <a:rPr lang="en-US" altLang="zh-CN" sz="2000"/>
              <a:t>for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), since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fails to be analytic at the point </a:t>
            </a:r>
            <a:r>
              <a:rPr lang="en-US" altLang="zh-CN" sz="2000" i="1"/>
              <a:t>z</a:t>
            </a:r>
            <a:r>
              <a:rPr lang="en-US" altLang="zh-CN" sz="2000"/>
              <a:t>=0.</a:t>
            </a:r>
          </a:p>
        </p:txBody>
      </p:sp>
      <p:sp>
        <p:nvSpPr>
          <p:cNvPr id="38923" name="灯片编号占位符 4">
            <a:extLst>
              <a:ext uri="{FF2B5EF4-FFF2-40B4-BE49-F238E27FC236}">
                <a16:creationId xmlns:a16="http://schemas.microsoft.com/office/drawing/2014/main" id="{A3F9A01A-0551-4A23-AF22-FC584C47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B59F9D-D833-4498-8E6B-A14D70D88EA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4DCC4BE7-22E4-4106-AF0C-6A2B3E238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1455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Solution: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CCBF3517-42FA-46FE-AD74-69B7DCB94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81200"/>
          <a:ext cx="16081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15" imgW="939392" imgH="431613" progId="Equation.DSMT4">
                  <p:embed/>
                </p:oleObj>
              </mc:Choice>
              <mc:Fallback>
                <p:oleObj name="Equation" r:id="rId15" imgW="939392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16081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4">
            <a:extLst>
              <a:ext uri="{FF2B5EF4-FFF2-40B4-BE49-F238E27FC236}">
                <a16:creationId xmlns:a16="http://schemas.microsoft.com/office/drawing/2014/main" id="{F4FF37A2-6C1C-4830-B09D-6B0A0784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Taylor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/>
      <p:bldP spid="397378" grpId="0"/>
      <p:bldP spid="397381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D426BAAB-272A-40D8-B6A6-B5753B7F7D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4.4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4D3992-EFCA-4F26-8381-FA37E29F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5114925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Laurent series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>
            <a:extLst>
              <a:ext uri="{FF2B5EF4-FFF2-40B4-BE49-F238E27FC236}">
                <a16:creationId xmlns:a16="http://schemas.microsoft.com/office/drawing/2014/main" id="{28FC28F2-68BA-46EE-861F-E542DA9F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C1580F-C63F-4AD6-889C-25331BC4F14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50AEE-1577-4AF0-94C9-890B5862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Laurent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02C0AF9-0EDE-4D65-BE2B-C17794BED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446213"/>
            <a:ext cx="82010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33CC"/>
                </a:solidFill>
              </a:rPr>
              <a:t>Theorem 1.</a:t>
            </a:r>
            <a:r>
              <a:rPr kumimoji="1" lang="en-US" altLang="zh-CN" sz="2000">
                <a:solidFill>
                  <a:srgbClr val="000000"/>
                </a:solidFill>
              </a:rPr>
              <a:t>  Suppose that a function  </a:t>
            </a:r>
            <a:r>
              <a:rPr kumimoji="1" lang="en-US" altLang="zh-CN" sz="2000" i="1">
                <a:solidFill>
                  <a:srgbClr val="000000"/>
                </a:solidFill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) is analytic throughout an annular domain 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</a:rPr>
              <a:t>&lt;|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 baseline="-25000">
                <a:solidFill>
                  <a:srgbClr val="000000"/>
                </a:solidFill>
              </a:rPr>
              <a:t>0</a:t>
            </a:r>
            <a:r>
              <a:rPr kumimoji="1" lang="en-US" altLang="zh-CN" sz="2000">
                <a:solidFill>
                  <a:srgbClr val="000000"/>
                </a:solidFill>
              </a:rPr>
              <a:t>|&lt;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</a:rPr>
              <a:t>, and let </a:t>
            </a:r>
            <a:r>
              <a:rPr kumimoji="1" lang="en-US" altLang="zh-CN" sz="2000" i="1">
                <a:solidFill>
                  <a:srgbClr val="000000"/>
                </a:solidFill>
              </a:rPr>
              <a:t>C</a:t>
            </a:r>
            <a:r>
              <a:rPr kumimoji="1" lang="en-US" altLang="zh-CN" sz="2000">
                <a:solidFill>
                  <a:srgbClr val="000000"/>
                </a:solidFill>
              </a:rPr>
              <a:t> be any positively oriented simple closed contour around 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 baseline="-25000">
                <a:solidFill>
                  <a:srgbClr val="000000"/>
                </a:solidFill>
              </a:rPr>
              <a:t>0</a:t>
            </a:r>
            <a:r>
              <a:rPr kumimoji="1" lang="en-US" altLang="zh-CN" sz="2000">
                <a:solidFill>
                  <a:srgbClr val="000000"/>
                </a:solidFill>
              </a:rPr>
              <a:t> and lying in that domain. Then at each point in that domain,  </a:t>
            </a:r>
            <a:r>
              <a:rPr kumimoji="1" lang="en-US" altLang="zh-CN" sz="2000" i="1">
                <a:solidFill>
                  <a:srgbClr val="000000"/>
                </a:solidFill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) has the </a:t>
            </a:r>
            <a:r>
              <a:rPr kumimoji="1" lang="en-US" altLang="zh-CN" sz="2000">
                <a:solidFill>
                  <a:srgbClr val="0033CC"/>
                </a:solidFill>
              </a:rPr>
              <a:t>Laurent series representation</a:t>
            </a:r>
            <a:endParaRPr lang="en-US" altLang="zh-CN" sz="2000" baseline="-25000">
              <a:solidFill>
                <a:srgbClr val="0033CC"/>
              </a:solidFill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84FFE65-0F1A-47BE-B0A5-EB5ABF216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3352800"/>
          <a:ext cx="58785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3" imgW="3429000" imgH="444500" progId="Equation.DSMT4">
                  <p:embed/>
                </p:oleObj>
              </mc:Choice>
              <mc:Fallback>
                <p:oleObj name="Equation" r:id="rId3" imgW="34290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352800"/>
                        <a:ext cx="5878512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4">
            <a:extLst>
              <a:ext uri="{FF2B5EF4-FFF2-40B4-BE49-F238E27FC236}">
                <a16:creationId xmlns:a16="http://schemas.microsoft.com/office/drawing/2014/main" id="{63690F00-87FC-4AED-A9F9-736D87716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1676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</a:rPr>
              <a:t>where</a:t>
            </a:r>
            <a:endParaRPr lang="en-US" altLang="zh-CN" sz="2000" baseline="-25000">
              <a:solidFill>
                <a:srgbClr val="000000"/>
              </a:solidFill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F86BCA3A-9723-41CD-AD39-457AB82D7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267200"/>
          <a:ext cx="3752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5" imgW="2425700" imgH="444500" progId="Equation.DSMT4">
                  <p:embed/>
                </p:oleObj>
              </mc:Choice>
              <mc:Fallback>
                <p:oleObj name="Equation" r:id="rId5" imgW="2425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7528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6476EC52-B018-4FE1-959D-56C58484D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5181600"/>
          <a:ext cx="3429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7" imgW="2273300" imgH="444500" progId="Equation.DSMT4">
                  <p:embed/>
                </p:oleObj>
              </mc:Choice>
              <mc:Fallback>
                <p:oleObj name="Equation" r:id="rId7" imgW="22733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5181600"/>
                        <a:ext cx="3429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1AD3B36C-7AB2-477A-9869-B5F2E2716FA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965575"/>
            <a:ext cx="2286000" cy="2206625"/>
            <a:chOff x="3504" y="679"/>
            <a:chExt cx="2256" cy="2164"/>
          </a:xfrm>
        </p:grpSpPr>
        <p:grpSp>
          <p:nvGrpSpPr>
            <p:cNvPr id="41994" name="Group 6">
              <a:extLst>
                <a:ext uri="{FF2B5EF4-FFF2-40B4-BE49-F238E27FC236}">
                  <a16:creationId xmlns:a16="http://schemas.microsoft.com/office/drawing/2014/main" id="{7C49F95E-E0C3-4BF4-9B2D-08A3F7169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679"/>
              <a:ext cx="2256" cy="2164"/>
              <a:chOff x="5942" y="7485"/>
              <a:chExt cx="3600" cy="3309"/>
            </a:xfrm>
          </p:grpSpPr>
          <p:grpSp>
            <p:nvGrpSpPr>
              <p:cNvPr id="42000" name="Group 7">
                <a:extLst>
                  <a:ext uri="{FF2B5EF4-FFF2-40B4-BE49-F238E27FC236}">
                    <a16:creationId xmlns:a16="http://schemas.microsoft.com/office/drawing/2014/main" id="{3A2AE734-6F37-4C45-A38C-8086A7C4A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2" y="7485"/>
                <a:ext cx="3600" cy="2811"/>
                <a:chOff x="5958" y="7365"/>
                <a:chExt cx="3600" cy="2811"/>
              </a:xfrm>
            </p:grpSpPr>
            <p:sp>
              <p:nvSpPr>
                <p:cNvPr id="42016" name="Line 8">
                  <a:extLst>
                    <a:ext uri="{FF2B5EF4-FFF2-40B4-BE49-F238E27FC236}">
                      <a16:creationId xmlns:a16="http://schemas.microsoft.com/office/drawing/2014/main" id="{51734A6B-7A6B-4604-BDC8-08C5D9803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64" y="9762"/>
                  <a:ext cx="33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7" name="Line 9">
                  <a:extLst>
                    <a:ext uri="{FF2B5EF4-FFF2-40B4-BE49-F238E27FC236}">
                      <a16:creationId xmlns:a16="http://schemas.microsoft.com/office/drawing/2014/main" id="{2FA8190E-8293-4D3D-8056-34105F7F3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14" y="7410"/>
                  <a:ext cx="0" cy="27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8" name="Text Box 10">
                  <a:extLst>
                    <a:ext uri="{FF2B5EF4-FFF2-40B4-BE49-F238E27FC236}">
                      <a16:creationId xmlns:a16="http://schemas.microsoft.com/office/drawing/2014/main" id="{75C76A0B-F39A-4222-9864-5E33C6158F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10" y="9702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019" name="Text Box 11">
                  <a:extLst>
                    <a:ext uri="{FF2B5EF4-FFF2-40B4-BE49-F238E27FC236}">
                      <a16:creationId xmlns:a16="http://schemas.microsoft.com/office/drawing/2014/main" id="{512BD128-5072-442B-BA04-4DA09302B2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8" y="7365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020" name="Text Box 12">
                  <a:extLst>
                    <a:ext uri="{FF2B5EF4-FFF2-40B4-BE49-F238E27FC236}">
                      <a16:creationId xmlns:a16="http://schemas.microsoft.com/office/drawing/2014/main" id="{F4F46A98-EBB8-4300-AA71-3D6A175138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18" y="9627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2001" name="Text Box 13">
                <a:extLst>
                  <a:ext uri="{FF2B5EF4-FFF2-40B4-BE49-F238E27FC236}">
                    <a16:creationId xmlns:a16="http://schemas.microsoft.com/office/drawing/2014/main" id="{D4D18389-AD0A-4358-B491-5C94ED7EA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0" y="10326"/>
                <a:ext cx="21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0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2002" name="Group 14">
                <a:extLst>
                  <a:ext uri="{FF2B5EF4-FFF2-40B4-BE49-F238E27FC236}">
                    <a16:creationId xmlns:a16="http://schemas.microsoft.com/office/drawing/2014/main" id="{68B40AC6-6CFA-4996-9263-2A4FBCD6C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44" y="7725"/>
                <a:ext cx="2268" cy="2268"/>
                <a:chOff x="6344" y="7725"/>
                <a:chExt cx="2268" cy="2268"/>
              </a:xfrm>
            </p:grpSpPr>
            <p:sp>
              <p:nvSpPr>
                <p:cNvPr id="42014" name="Oval 15">
                  <a:extLst>
                    <a:ext uri="{FF2B5EF4-FFF2-40B4-BE49-F238E27FC236}">
                      <a16:creationId xmlns:a16="http://schemas.microsoft.com/office/drawing/2014/main" id="{4148C2B5-B830-42BE-8111-E2D9465E8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2" y="8445"/>
                  <a:ext cx="850" cy="8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42015" name="Oval 16">
                  <a:extLst>
                    <a:ext uri="{FF2B5EF4-FFF2-40B4-BE49-F238E27FC236}">
                      <a16:creationId xmlns:a16="http://schemas.microsoft.com/office/drawing/2014/main" id="{73BD44F6-B8FA-4F0F-B03F-E219766C8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4" y="7725"/>
                  <a:ext cx="2268" cy="22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</p:grpSp>
          <p:sp>
            <p:nvSpPr>
              <p:cNvPr id="42003" name="Freeform 17">
                <a:extLst>
                  <a:ext uri="{FF2B5EF4-FFF2-40B4-BE49-F238E27FC236}">
                    <a16:creationId xmlns:a16="http://schemas.microsoft.com/office/drawing/2014/main" id="{70B4B097-2265-45C1-9DF5-603702EFB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" y="8045"/>
                <a:ext cx="1658" cy="1640"/>
              </a:xfrm>
              <a:custGeom>
                <a:avLst/>
                <a:gdLst>
                  <a:gd name="T0" fmla="*/ 170 w 1658"/>
                  <a:gd name="T1" fmla="*/ 670 h 1640"/>
                  <a:gd name="T2" fmla="*/ 20 w 1658"/>
                  <a:gd name="T3" fmla="*/ 1030 h 1640"/>
                  <a:gd name="T4" fmla="*/ 50 w 1658"/>
                  <a:gd name="T5" fmla="*/ 1180 h 1640"/>
                  <a:gd name="T6" fmla="*/ 184 w 1658"/>
                  <a:gd name="T7" fmla="*/ 1315 h 1640"/>
                  <a:gd name="T8" fmla="*/ 484 w 1658"/>
                  <a:gd name="T9" fmla="*/ 1510 h 1640"/>
                  <a:gd name="T10" fmla="*/ 980 w 1658"/>
                  <a:gd name="T11" fmla="*/ 1630 h 1640"/>
                  <a:gd name="T12" fmla="*/ 1280 w 1658"/>
                  <a:gd name="T13" fmla="*/ 1570 h 1640"/>
                  <a:gd name="T14" fmla="*/ 1534 w 1658"/>
                  <a:gd name="T15" fmla="*/ 1345 h 1640"/>
                  <a:gd name="T16" fmla="*/ 1640 w 1658"/>
                  <a:gd name="T17" fmla="*/ 910 h 1640"/>
                  <a:gd name="T18" fmla="*/ 1610 w 1658"/>
                  <a:gd name="T19" fmla="*/ 490 h 1640"/>
                  <a:gd name="T20" fmla="*/ 1354 w 1658"/>
                  <a:gd name="T21" fmla="*/ 310 h 1640"/>
                  <a:gd name="T22" fmla="*/ 1114 w 1658"/>
                  <a:gd name="T23" fmla="*/ 190 h 1640"/>
                  <a:gd name="T24" fmla="*/ 1010 w 1658"/>
                  <a:gd name="T25" fmla="*/ 55 h 1640"/>
                  <a:gd name="T26" fmla="*/ 800 w 1658"/>
                  <a:gd name="T27" fmla="*/ 10 h 1640"/>
                  <a:gd name="T28" fmla="*/ 484 w 1658"/>
                  <a:gd name="T29" fmla="*/ 115 h 1640"/>
                  <a:gd name="T30" fmla="*/ 230 w 1658"/>
                  <a:gd name="T31" fmla="*/ 385 h 1640"/>
                  <a:gd name="T32" fmla="*/ 170 w 1658"/>
                  <a:gd name="T33" fmla="*/ 670 h 16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58"/>
                  <a:gd name="T52" fmla="*/ 0 h 1640"/>
                  <a:gd name="T53" fmla="*/ 1658 w 1658"/>
                  <a:gd name="T54" fmla="*/ 1640 h 164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58" h="1640">
                    <a:moveTo>
                      <a:pt x="170" y="670"/>
                    </a:moveTo>
                    <a:cubicBezTo>
                      <a:pt x="135" y="777"/>
                      <a:pt x="40" y="945"/>
                      <a:pt x="20" y="1030"/>
                    </a:cubicBezTo>
                    <a:cubicBezTo>
                      <a:pt x="0" y="1115"/>
                      <a:pt x="23" y="1133"/>
                      <a:pt x="50" y="1180"/>
                    </a:cubicBezTo>
                    <a:cubicBezTo>
                      <a:pt x="77" y="1227"/>
                      <a:pt x="112" y="1260"/>
                      <a:pt x="184" y="1315"/>
                    </a:cubicBezTo>
                    <a:cubicBezTo>
                      <a:pt x="256" y="1370"/>
                      <a:pt x="351" y="1457"/>
                      <a:pt x="484" y="1510"/>
                    </a:cubicBezTo>
                    <a:cubicBezTo>
                      <a:pt x="617" y="1563"/>
                      <a:pt x="847" y="1620"/>
                      <a:pt x="980" y="1630"/>
                    </a:cubicBezTo>
                    <a:cubicBezTo>
                      <a:pt x="1113" y="1640"/>
                      <a:pt x="1188" y="1617"/>
                      <a:pt x="1280" y="1570"/>
                    </a:cubicBezTo>
                    <a:cubicBezTo>
                      <a:pt x="1372" y="1523"/>
                      <a:pt x="1474" y="1455"/>
                      <a:pt x="1534" y="1345"/>
                    </a:cubicBezTo>
                    <a:cubicBezTo>
                      <a:pt x="1594" y="1235"/>
                      <a:pt x="1627" y="1052"/>
                      <a:pt x="1640" y="910"/>
                    </a:cubicBezTo>
                    <a:cubicBezTo>
                      <a:pt x="1653" y="768"/>
                      <a:pt x="1658" y="590"/>
                      <a:pt x="1610" y="490"/>
                    </a:cubicBezTo>
                    <a:cubicBezTo>
                      <a:pt x="1562" y="390"/>
                      <a:pt x="1437" y="360"/>
                      <a:pt x="1354" y="310"/>
                    </a:cubicBezTo>
                    <a:cubicBezTo>
                      <a:pt x="1271" y="260"/>
                      <a:pt x="1171" y="233"/>
                      <a:pt x="1114" y="190"/>
                    </a:cubicBezTo>
                    <a:cubicBezTo>
                      <a:pt x="1057" y="147"/>
                      <a:pt x="1062" y="85"/>
                      <a:pt x="1010" y="55"/>
                    </a:cubicBezTo>
                    <a:cubicBezTo>
                      <a:pt x="958" y="25"/>
                      <a:pt x="888" y="0"/>
                      <a:pt x="800" y="10"/>
                    </a:cubicBezTo>
                    <a:cubicBezTo>
                      <a:pt x="712" y="20"/>
                      <a:pt x="579" y="53"/>
                      <a:pt x="484" y="115"/>
                    </a:cubicBezTo>
                    <a:cubicBezTo>
                      <a:pt x="389" y="177"/>
                      <a:pt x="280" y="300"/>
                      <a:pt x="230" y="385"/>
                    </a:cubicBezTo>
                    <a:cubicBezTo>
                      <a:pt x="180" y="470"/>
                      <a:pt x="205" y="563"/>
                      <a:pt x="170" y="670"/>
                    </a:cubicBez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Oval 18">
                <a:extLst>
                  <a:ext uri="{FF2B5EF4-FFF2-40B4-BE49-F238E27FC236}">
                    <a16:creationId xmlns:a16="http://schemas.microsoft.com/office/drawing/2014/main" id="{1F935C6F-B3EA-4928-B77F-C0B15B2CE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2" y="8685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05" name="Oval 19">
                <a:extLst>
                  <a:ext uri="{FF2B5EF4-FFF2-40B4-BE49-F238E27FC236}">
                    <a16:creationId xmlns:a16="http://schemas.microsoft.com/office/drawing/2014/main" id="{8298ADB6-AF93-4305-ABE4-4920B1A1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6" y="885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06" name="Line 20">
                <a:extLst>
                  <a:ext uri="{FF2B5EF4-FFF2-40B4-BE49-F238E27FC236}">
                    <a16:creationId xmlns:a16="http://schemas.microsoft.com/office/drawing/2014/main" id="{4140CD3C-EFC4-4825-8CB0-44106772E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4" y="8520"/>
                <a:ext cx="210" cy="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Line 21">
                <a:extLst>
                  <a:ext uri="{FF2B5EF4-FFF2-40B4-BE49-F238E27FC236}">
                    <a16:creationId xmlns:a16="http://schemas.microsoft.com/office/drawing/2014/main" id="{DF7CC363-0669-4176-9D49-BA4CB51F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70" y="8670"/>
                <a:ext cx="1124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8" name="Text Box 22" descr="30%">
                <a:extLst>
                  <a:ext uri="{FF2B5EF4-FFF2-40B4-BE49-F238E27FC236}">
                    <a16:creationId xmlns:a16="http://schemas.microsoft.com/office/drawing/2014/main" id="{61457C38-9F17-4424-BC7C-958CA7480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0" y="8373"/>
                <a:ext cx="488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09" name="Text Box 23" descr="30%">
                <a:extLst>
                  <a:ext uri="{FF2B5EF4-FFF2-40B4-BE49-F238E27FC236}">
                    <a16:creationId xmlns:a16="http://schemas.microsoft.com/office/drawing/2014/main" id="{AEA1B618-214B-45A5-BCF9-B3F14AA44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0" y="8523"/>
                <a:ext cx="588" cy="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10" name="Text Box 24" descr="30%">
                <a:extLst>
                  <a:ext uri="{FF2B5EF4-FFF2-40B4-BE49-F238E27FC236}">
                    <a16:creationId xmlns:a16="http://schemas.microsoft.com/office/drawing/2014/main" id="{F393F6BB-3CE7-4920-B445-D03E3B677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6" y="8238"/>
                <a:ext cx="54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11" name="Text Box 25" descr="30%">
                <a:extLst>
                  <a:ext uri="{FF2B5EF4-FFF2-40B4-BE49-F238E27FC236}">
                    <a16:creationId xmlns:a16="http://schemas.microsoft.com/office/drawing/2014/main" id="{359729A4-67ED-4CF2-B3F6-033780C49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6" y="9498"/>
                <a:ext cx="528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12" name="AutoShape 26">
                <a:extLst>
                  <a:ext uri="{FF2B5EF4-FFF2-40B4-BE49-F238E27FC236}">
                    <a16:creationId xmlns:a16="http://schemas.microsoft.com/office/drawing/2014/main" id="{CEF20312-468B-4583-BFC7-344559DAF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25935">
                <a:off x="7094" y="9421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42013" name="Text Box 27" descr="30%">
                <a:extLst>
                  <a:ext uri="{FF2B5EF4-FFF2-40B4-BE49-F238E27FC236}">
                    <a16:creationId xmlns:a16="http://schemas.microsoft.com/office/drawing/2014/main" id="{2067745E-595A-4279-8AA5-F72561308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30" y="8628"/>
                <a:ext cx="564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</p:grpSp>
        <p:sp>
          <p:nvSpPr>
            <p:cNvPr id="41995" name="Text Box 28">
              <a:extLst>
                <a:ext uri="{FF2B5EF4-FFF2-40B4-BE49-F238E27FC236}">
                  <a16:creationId xmlns:a16="http://schemas.microsoft.com/office/drawing/2014/main" id="{98B1CA03-CEB7-4B38-82F4-98DA833F1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1141"/>
              <a:ext cx="2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</a:p>
          </p:txBody>
        </p:sp>
        <p:sp>
          <p:nvSpPr>
            <p:cNvPr id="41996" name="Text Box 29">
              <a:extLst>
                <a:ext uri="{FF2B5EF4-FFF2-40B4-BE49-F238E27FC236}">
                  <a16:creationId xmlns:a16="http://schemas.microsoft.com/office/drawing/2014/main" id="{5CF7A7C0-63DB-4D02-A543-D4D33463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950"/>
              <a:ext cx="2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C</a:t>
              </a:r>
            </a:p>
          </p:txBody>
        </p:sp>
        <p:sp>
          <p:nvSpPr>
            <p:cNvPr id="41997" name="Text Box 30">
              <a:extLst>
                <a:ext uri="{FF2B5EF4-FFF2-40B4-BE49-F238E27FC236}">
                  <a16:creationId xmlns:a16="http://schemas.microsoft.com/office/drawing/2014/main" id="{D5664D6A-4880-4C8A-A9FD-B4D304B1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1498"/>
              <a:ext cx="2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41998" name="Text Box 31">
              <a:extLst>
                <a:ext uri="{FF2B5EF4-FFF2-40B4-BE49-F238E27FC236}">
                  <a16:creationId xmlns:a16="http://schemas.microsoft.com/office/drawing/2014/main" id="{D44B96CF-744C-4855-BA99-20B636E2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1248"/>
              <a:ext cx="3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R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41999" name="Text Box 32">
              <a:extLst>
                <a:ext uri="{FF2B5EF4-FFF2-40B4-BE49-F238E27FC236}">
                  <a16:creationId xmlns:a16="http://schemas.microsoft.com/office/drawing/2014/main" id="{E9C496BD-AFD1-462D-B6C1-79197BC3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1498"/>
              <a:ext cx="3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R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>
            <a:extLst>
              <a:ext uri="{FF2B5EF4-FFF2-40B4-BE49-F238E27FC236}">
                <a16:creationId xmlns:a16="http://schemas.microsoft.com/office/drawing/2014/main" id="{631D92C2-5729-424B-AD39-A2846E45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6AAC40-6926-458E-AF39-4F6AC4D0F27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5E8247FF-22F4-4FC5-A4EF-B7CD2791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Laurent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DA2C537B-5401-4600-844C-57F772F4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This expansion is often written as</a:t>
            </a:r>
            <a:endParaRPr kumimoji="1" lang="en-US" altLang="zh-CN" sz="2000" b="0">
              <a:solidFill>
                <a:srgbClr val="000000"/>
              </a:solidFill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296D4FDF-F228-44E7-B34B-7462AC977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6063"/>
            <a:ext cx="15240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where</a:t>
            </a:r>
            <a:endParaRPr kumimoji="1" lang="en-US" altLang="zh-CN" sz="2000" b="0"/>
          </a:p>
        </p:txBody>
      </p:sp>
      <p:graphicFrame>
        <p:nvGraphicFramePr>
          <p:cNvPr id="40" name="Object 2">
            <a:extLst>
              <a:ext uri="{FF2B5EF4-FFF2-40B4-BE49-F238E27FC236}">
                <a16:creationId xmlns:a16="http://schemas.microsoft.com/office/drawing/2014/main" id="{A3695FAF-CFAE-4453-9F03-EAE7522D5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4800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3" imgW="2717800" imgH="431800" progId="Equation.DSMT4">
                  <p:embed/>
                </p:oleObj>
              </mc:Choice>
              <mc:Fallback>
                <p:oleObj name="Equation" r:id="rId3" imgW="2717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4800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>
            <a:extLst>
              <a:ext uri="{FF2B5EF4-FFF2-40B4-BE49-F238E27FC236}">
                <a16:creationId xmlns:a16="http://schemas.microsoft.com/office/drawing/2014/main" id="{FE06C415-DF7D-44C2-A8AB-E84DD6235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48000"/>
          <a:ext cx="4648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5" imgW="2654300" imgH="444500" progId="Equation.DSMT4">
                  <p:embed/>
                </p:oleObj>
              </mc:Choice>
              <mc:Fallback>
                <p:oleObj name="Equation" r:id="rId5" imgW="26543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4648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6">
            <a:extLst>
              <a:ext uri="{FF2B5EF4-FFF2-40B4-BE49-F238E27FC236}">
                <a16:creationId xmlns:a16="http://schemas.microsoft.com/office/drawing/2014/main" id="{7DE4C515-6E53-48BE-8EA2-8D08B7DF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8936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When </a:t>
            </a:r>
            <a:r>
              <a:rPr lang="en-US" altLang="zh-CN" sz="2000" i="1"/>
              <a:t>f</a:t>
            </a:r>
            <a:r>
              <a:rPr lang="en-US" altLang="zh-CN" sz="2000"/>
              <a:t> is analytic throughout the disk 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|&lt;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/>
              <a:t>, so is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)/(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)</a:t>
            </a:r>
            <a:r>
              <a:rPr lang="en-US" altLang="zh-CN" sz="2000" i="1" baseline="30000"/>
              <a:t>n</a:t>
            </a:r>
            <a:r>
              <a:rPr lang="en-US" altLang="zh-CN" sz="2000" baseline="30000"/>
              <a:t>+1</a:t>
            </a:r>
            <a:r>
              <a:rPr lang="en-US" altLang="zh-CN" sz="2000"/>
              <a:t> for </a:t>
            </a:r>
            <a:r>
              <a:rPr lang="en-US" altLang="zh-CN" sz="2000" i="1"/>
              <a:t>n</a:t>
            </a:r>
            <a:r>
              <a:rPr lang="en-US" altLang="zh-CN" sz="2000"/>
              <a:t>=</a:t>
            </a:r>
            <a:r>
              <a:rPr lang="en-US" altLang="zh-CN" sz="2000" i="1"/>
              <a:t>-</a:t>
            </a:r>
            <a:r>
              <a:rPr lang="en-US" altLang="zh-CN" sz="2000"/>
              <a:t>1,</a:t>
            </a:r>
            <a:r>
              <a:rPr lang="en-US" altLang="zh-CN" sz="2000" i="1"/>
              <a:t>-</a:t>
            </a:r>
            <a:r>
              <a:rPr lang="en-US" altLang="zh-CN" sz="2000"/>
              <a:t>2,…</a:t>
            </a:r>
            <a:endParaRPr lang="en-US" altLang="zh-CN" sz="2000" baseline="30000"/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C1CE55D3-44D0-448D-A6E5-F86A10A64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8001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So by the Cauchy-Goursat theorem,</a:t>
            </a:r>
            <a:endParaRPr lang="en-US" altLang="zh-CN" sz="2000" baseline="30000"/>
          </a:p>
        </p:txBody>
      </p:sp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78E845D8-F3E3-4716-B08B-E77DA9249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56163"/>
          <a:ext cx="38179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7" imgW="2146300" imgH="482600" progId="Equation.DSMT4">
                  <p:embed/>
                </p:oleObj>
              </mc:Choice>
              <mc:Fallback>
                <p:oleObj name="Equation" r:id="rId7" imgW="21463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56163"/>
                        <a:ext cx="38179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2">
            <a:extLst>
              <a:ext uri="{FF2B5EF4-FFF2-40B4-BE49-F238E27FC236}">
                <a16:creationId xmlns:a16="http://schemas.microsoft.com/office/drawing/2014/main" id="{165A8994-6499-4023-B4C5-595242915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97525"/>
            <a:ext cx="8001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Then this expansion reduces to a Taylor series.</a:t>
            </a:r>
            <a:endParaRPr lang="en-US" altLang="zh-CN" sz="2000" baseline="30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39" grpId="0" build="p" autoUpdateAnimBg="0"/>
      <p:bldP spid="42" grpId="0"/>
      <p:bldP spid="43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>
            <a:extLst>
              <a:ext uri="{FF2B5EF4-FFF2-40B4-BE49-F238E27FC236}">
                <a16:creationId xmlns:a16="http://schemas.microsoft.com/office/drawing/2014/main" id="{F0C7B5DC-6E9B-43E4-9D2C-AD79A83AC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82800"/>
            <a:ext cx="815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Remarks:</a:t>
            </a:r>
            <a:r>
              <a:rPr lang="en-US" altLang="zh-CN" sz="2000"/>
              <a:t>  (1) When </a:t>
            </a:r>
            <a:r>
              <a:rPr lang="en-US" altLang="zh-CN" sz="2000" i="1"/>
              <a:t>f</a:t>
            </a:r>
            <a:r>
              <a:rPr lang="en-US" altLang="zh-CN" sz="2000"/>
              <a:t> fails to be analytic at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, but is otherwise analytic in the disk 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|&lt;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/>
              <a:t>, the radius 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 can be chosen arbitrarily small. The Laurent expansion is valid in the punctured disk 0&lt;|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|&lt;</a:t>
            </a:r>
            <a:r>
              <a:rPr lang="en-US" altLang="zh-CN" sz="2000" i="1"/>
              <a:t>R</a:t>
            </a:r>
            <a:r>
              <a:rPr lang="en-US" altLang="zh-CN" sz="2000" baseline="-25000"/>
              <a:t>2</a:t>
            </a:r>
            <a:r>
              <a:rPr lang="en-US" altLang="zh-CN" sz="2000"/>
              <a:t>. </a:t>
            </a:r>
          </a:p>
        </p:txBody>
      </p:sp>
      <p:sp>
        <p:nvSpPr>
          <p:cNvPr id="402435" name="Text Box 3">
            <a:extLst>
              <a:ext uri="{FF2B5EF4-FFF2-40B4-BE49-F238E27FC236}">
                <a16:creationId xmlns:a16="http://schemas.microsoft.com/office/drawing/2014/main" id="{52295850-6E85-458D-9802-E3915C4BD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(2) If </a:t>
            </a:r>
            <a:r>
              <a:rPr lang="en-US" altLang="zh-CN" sz="2000" i="1"/>
              <a:t>f</a:t>
            </a:r>
            <a:r>
              <a:rPr lang="en-US" altLang="zh-CN" sz="2000"/>
              <a:t> is analytic at each point exterior to the circle 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, the condition of validity is </a:t>
            </a:r>
            <a:r>
              <a:rPr lang="en-US" altLang="zh-CN" sz="2000" i="1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&lt;|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|&lt;∞. </a:t>
            </a:r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13E6FEB4-A52D-4F9E-A120-53E146A14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(3) If </a:t>
            </a:r>
            <a:r>
              <a:rPr lang="en-US" altLang="zh-CN" sz="2000" i="1"/>
              <a:t>f</a:t>
            </a:r>
            <a:r>
              <a:rPr lang="en-US" altLang="zh-CN" sz="2000"/>
              <a:t> is analytic everywhere in the finite plane except at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, the condition of validity is 0&lt;|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|&lt;∞. </a:t>
            </a:r>
          </a:p>
        </p:txBody>
      </p:sp>
      <p:sp>
        <p:nvSpPr>
          <p:cNvPr id="44037" name="灯片编号占位符 4">
            <a:extLst>
              <a:ext uri="{FF2B5EF4-FFF2-40B4-BE49-F238E27FC236}">
                <a16:creationId xmlns:a16="http://schemas.microsoft.com/office/drawing/2014/main" id="{4CC59142-723C-4D96-BCDC-82FBE892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7805F2-DDB5-4817-8FE7-F15381CCF9F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15E8C4-BBBC-4EDA-A3B8-C611713D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Laurent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44039" name="Object 2">
            <a:extLst>
              <a:ext uri="{FF2B5EF4-FFF2-40B4-BE49-F238E27FC236}">
                <a16:creationId xmlns:a16="http://schemas.microsoft.com/office/drawing/2014/main" id="{AA3F7ECF-7226-4A81-8DBD-3DF2706F4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447800"/>
          <a:ext cx="4800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2717800" imgH="431800" progId="Equation.DSMT4">
                  <p:embed/>
                </p:oleObj>
              </mc:Choice>
              <mc:Fallback>
                <p:oleObj name="Equation" r:id="rId3" imgW="2717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4800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  <p:bldP spid="402435" grpId="0"/>
      <p:bldP spid="4024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1B45A290-4E9A-4067-AC83-D5B27FC90E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4.1 &amp; 4.2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4B79F3-2AF2-407F-8B03-F53876C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715125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Complex sequence and series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AD02DEC6-125D-46A9-B250-09EDC0E9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E8A46E-23EB-4D21-BDCE-57F348FDC96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47B22D5-966D-4DB9-82E5-EAA556DC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47813"/>
            <a:ext cx="7302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When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=0, we construct </a:t>
            </a:r>
            <a:r>
              <a:rPr lang="en-US" altLang="zh-CN" sz="2000" i="1"/>
              <a:t>r</a:t>
            </a:r>
            <a:r>
              <a:rPr lang="en-US" altLang="zh-CN" sz="2000" baseline="-30000"/>
              <a:t>1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|</a:t>
            </a:r>
            <a:r>
              <a:rPr lang="en-US" altLang="zh-CN" sz="2000" i="1"/>
              <a:t>z</a:t>
            </a:r>
            <a:r>
              <a:rPr lang="en-US" altLang="zh-CN" sz="2000"/>
              <a:t>|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/>
              <a:t>r</a:t>
            </a:r>
            <a:r>
              <a:rPr lang="en-US" altLang="zh-CN" sz="2000" baseline="-30000"/>
              <a:t>2</a:t>
            </a:r>
            <a:r>
              <a:rPr lang="en-US" altLang="zh-CN" sz="2000"/>
              <a:t> that is contained in </a:t>
            </a:r>
            <a:r>
              <a:rPr lang="en-US" altLang="zh-CN" sz="2000" i="1"/>
              <a:t>R</a:t>
            </a:r>
            <a:r>
              <a:rPr lang="en-US" altLang="zh-CN" sz="2000" baseline="-30000"/>
              <a:t>1</a:t>
            </a:r>
            <a:r>
              <a:rPr lang="en-US" altLang="zh-CN" sz="2000"/>
              <a:t>&lt;|</a:t>
            </a:r>
            <a:r>
              <a:rPr lang="en-US" altLang="zh-CN" sz="2000" i="1"/>
              <a:t>z</a:t>
            </a:r>
            <a:r>
              <a:rPr lang="en-US" altLang="zh-CN" sz="2000"/>
              <a:t>|&lt;</a:t>
            </a:r>
            <a:r>
              <a:rPr lang="en-US" altLang="zh-CN" sz="2000" i="1"/>
              <a:t>R</a:t>
            </a:r>
            <a:r>
              <a:rPr lang="en-US" altLang="zh-CN" sz="2000" baseline="-30000"/>
              <a:t>2</a:t>
            </a:r>
            <a:r>
              <a:rPr lang="en-US" altLang="zh-CN" sz="2000"/>
              <a:t> and whose interior contains both the point </a:t>
            </a:r>
            <a:r>
              <a:rPr lang="en-US" altLang="zh-CN" sz="2000" i="1"/>
              <a:t>z</a:t>
            </a:r>
            <a:r>
              <a:rPr lang="en-US" altLang="zh-CN" sz="2000"/>
              <a:t> and the contour </a:t>
            </a:r>
            <a:r>
              <a:rPr lang="en-US" altLang="zh-CN" sz="2000" i="1"/>
              <a:t>C</a:t>
            </a:r>
            <a:r>
              <a:rPr lang="en-US" altLang="zh-CN" sz="2000"/>
              <a:t>. </a:t>
            </a:r>
          </a:p>
        </p:txBody>
      </p:sp>
      <p:sp>
        <p:nvSpPr>
          <p:cNvPr id="85" name="Rectangle 160">
            <a:extLst>
              <a:ext uri="{FF2B5EF4-FFF2-40B4-BE49-F238E27FC236}">
                <a16:creationId xmlns:a16="http://schemas.microsoft.com/office/drawing/2014/main" id="{C14DAD98-B2AD-48C4-B05F-B22063DD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328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indent="95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 By</a:t>
            </a:r>
            <a:r>
              <a:rPr lang="en-US" altLang="zh-CN" sz="2000">
                <a:sym typeface="Symbol" panose="05050102010706020507" pitchFamily="18" charset="2"/>
              </a:rPr>
              <a:t> Cauchy-Goursat theorem</a:t>
            </a:r>
          </a:p>
        </p:txBody>
      </p:sp>
      <p:graphicFrame>
        <p:nvGraphicFramePr>
          <p:cNvPr id="86" name="Object 61">
            <a:extLst>
              <a:ext uri="{FF2B5EF4-FFF2-40B4-BE49-F238E27FC236}">
                <a16:creationId xmlns:a16="http://schemas.microsoft.com/office/drawing/2014/main" id="{4AC6BC03-A959-4D4F-9771-97995D544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038600"/>
          <a:ext cx="4759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3" imgW="2451100" imgH="406400" progId="Equation.DSMT4">
                  <p:embed/>
                </p:oleObj>
              </mc:Choice>
              <mc:Fallback>
                <p:oleObj name="Equation" r:id="rId3" imgW="2451100" imgH="4064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4759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62">
            <a:extLst>
              <a:ext uri="{FF2B5EF4-FFF2-40B4-BE49-F238E27FC236}">
                <a16:creationId xmlns:a16="http://schemas.microsoft.com/office/drawing/2014/main" id="{8C855350-BED2-47EA-9F0E-F0406F7F6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410200"/>
          <a:ext cx="4572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5" imgW="2540000" imgH="419100" progId="Equation.DSMT4">
                  <p:embed/>
                </p:oleObj>
              </mc:Choice>
              <mc:Fallback>
                <p:oleObj name="Equation" r:id="rId5" imgW="2540000" imgH="4191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4572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4">
            <a:extLst>
              <a:ext uri="{FF2B5EF4-FFF2-40B4-BE49-F238E27FC236}">
                <a16:creationId xmlns:a16="http://schemas.microsoft.com/office/drawing/2014/main" id="{AD4CAE6F-785F-4DA5-9682-5FAC32FE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Laurent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5064" name="矩形 89">
            <a:extLst>
              <a:ext uri="{FF2B5EF4-FFF2-40B4-BE49-F238E27FC236}">
                <a16:creationId xmlns:a16="http://schemas.microsoft.com/office/drawing/2014/main" id="{95173115-4F6F-485C-B22B-32BCD050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Proof: </a:t>
            </a:r>
            <a:endParaRPr lang="zh-CN" altLang="en-US" sz="2000">
              <a:solidFill>
                <a:srgbClr val="0033CC"/>
              </a:solidFill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1F52BD1D-B2C4-4AE2-AC46-1862A8C18F8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81400"/>
            <a:ext cx="3133725" cy="3505200"/>
            <a:chOff x="3114" y="0"/>
            <a:chExt cx="2646" cy="2928"/>
          </a:xfrm>
        </p:grpSpPr>
        <p:grpSp>
          <p:nvGrpSpPr>
            <p:cNvPr id="45068" name="Group 34">
              <a:extLst>
                <a:ext uri="{FF2B5EF4-FFF2-40B4-BE49-F238E27FC236}">
                  <a16:creationId xmlns:a16="http://schemas.microsoft.com/office/drawing/2014/main" id="{5E9EF911-5774-4BDC-A26F-2C5C96FEE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4" y="0"/>
              <a:ext cx="2646" cy="2928"/>
              <a:chOff x="3114" y="0"/>
              <a:chExt cx="2646" cy="2928"/>
            </a:xfrm>
          </p:grpSpPr>
          <p:grpSp>
            <p:nvGrpSpPr>
              <p:cNvPr id="45070" name="Group 35">
                <a:extLst>
                  <a:ext uri="{FF2B5EF4-FFF2-40B4-BE49-F238E27FC236}">
                    <a16:creationId xmlns:a16="http://schemas.microsoft.com/office/drawing/2014/main" id="{B878B93C-DC6F-49ED-AF04-DACA5D2537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0"/>
                <a:ext cx="2646" cy="2928"/>
                <a:chOff x="1964" y="10197"/>
                <a:chExt cx="4186" cy="4860"/>
              </a:xfrm>
            </p:grpSpPr>
            <p:sp>
              <p:nvSpPr>
                <p:cNvPr id="45081" name="Text Box 36">
                  <a:extLst>
                    <a:ext uri="{FF2B5EF4-FFF2-40B4-BE49-F238E27FC236}">
                      <a16:creationId xmlns:a16="http://schemas.microsoft.com/office/drawing/2014/main" id="{A6A50935-29B7-4A6E-A953-02584E1D6A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0" y="10212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45082" name="Group 37">
                  <a:extLst>
                    <a:ext uri="{FF2B5EF4-FFF2-40B4-BE49-F238E27FC236}">
                      <a16:creationId xmlns:a16="http://schemas.microsoft.com/office/drawing/2014/main" id="{59592465-3FC7-4FDF-931A-A420A8B0C3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4" y="10197"/>
                  <a:ext cx="4186" cy="4860"/>
                  <a:chOff x="1964" y="10257"/>
                  <a:chExt cx="4186" cy="4860"/>
                </a:xfrm>
              </p:grpSpPr>
              <p:sp>
                <p:nvSpPr>
                  <p:cNvPr id="45083" name="Line 38">
                    <a:extLst>
                      <a:ext uri="{FF2B5EF4-FFF2-40B4-BE49-F238E27FC236}">
                        <a16:creationId xmlns:a16="http://schemas.microsoft.com/office/drawing/2014/main" id="{3911FF53-0E09-4F0A-93AD-235E1FFB72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4" y="12336"/>
                    <a:ext cx="418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4" name="Line 39">
                    <a:extLst>
                      <a:ext uri="{FF2B5EF4-FFF2-40B4-BE49-F238E27FC236}">
                        <a16:creationId xmlns:a16="http://schemas.microsoft.com/office/drawing/2014/main" id="{C1D13216-8AD8-4EAE-91ED-EF7636C982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10257"/>
                    <a:ext cx="0" cy="40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Text Box 40">
                    <a:extLst>
                      <a:ext uri="{FF2B5EF4-FFF2-40B4-BE49-F238E27FC236}">
                        <a16:creationId xmlns:a16="http://schemas.microsoft.com/office/drawing/2014/main" id="{0BC52860-EAE8-4EBA-8396-BE734BEF5A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6" y="12231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O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45086" name="Text Box 41">
                    <a:extLst>
                      <a:ext uri="{FF2B5EF4-FFF2-40B4-BE49-F238E27FC236}">
                        <a16:creationId xmlns:a16="http://schemas.microsoft.com/office/drawing/2014/main" id="{30A5C2B2-4614-4090-9742-58D446904D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10" y="12300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x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45087" name="Text Box 42" descr="文本框: FIGURE">
                    <a:extLst>
                      <a:ext uri="{FF2B5EF4-FFF2-40B4-BE49-F238E27FC236}">
                        <a16:creationId xmlns:a16="http://schemas.microsoft.com/office/drawing/2014/main" id="{34411B11-1478-44BF-9C5B-7E69E44198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4" y="14364"/>
                    <a:ext cx="2144" cy="7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grpSp>
                <p:nvGrpSpPr>
                  <p:cNvPr id="45088" name="Group 43">
                    <a:extLst>
                      <a:ext uri="{FF2B5EF4-FFF2-40B4-BE49-F238E27FC236}">
                        <a16:creationId xmlns:a16="http://schemas.microsoft.com/office/drawing/2014/main" id="{AEC7E2E3-AEC6-41D2-8F96-2B3FE80B5D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2" y="11679"/>
                    <a:ext cx="1304" cy="1304"/>
                    <a:chOff x="3222" y="11679"/>
                    <a:chExt cx="1304" cy="1304"/>
                  </a:xfrm>
                </p:grpSpPr>
                <p:sp>
                  <p:nvSpPr>
                    <p:cNvPr id="45120" name="Oval 44">
                      <a:extLst>
                        <a:ext uri="{FF2B5EF4-FFF2-40B4-BE49-F238E27FC236}">
                          <a16:creationId xmlns:a16="http://schemas.microsoft.com/office/drawing/2014/main" id="{F5BA7B5D-E413-42CE-B842-3B58BEC749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8" y="11787"/>
                      <a:ext cx="1080" cy="108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5121" name="Oval 45">
                      <a:extLst>
                        <a:ext uri="{FF2B5EF4-FFF2-40B4-BE49-F238E27FC236}">
                          <a16:creationId xmlns:a16="http://schemas.microsoft.com/office/drawing/2014/main" id="{D455E6DB-0F9F-4213-BC7D-730DEA7461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2" y="11679"/>
                      <a:ext cx="1304" cy="1304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9" name="Oval 46">
                    <a:extLst>
                      <a:ext uri="{FF2B5EF4-FFF2-40B4-BE49-F238E27FC236}">
                        <a16:creationId xmlns:a16="http://schemas.microsoft.com/office/drawing/2014/main" id="{5BDA09E8-90FC-421C-9B9B-76361451FB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4" y="11049"/>
                    <a:ext cx="2551" cy="2551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0" name="Oval 47">
                    <a:extLst>
                      <a:ext uri="{FF2B5EF4-FFF2-40B4-BE49-F238E27FC236}">
                        <a16:creationId xmlns:a16="http://schemas.microsoft.com/office/drawing/2014/main" id="{AC1D5811-ABD0-42DF-8831-976060955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5" y="10857"/>
                    <a:ext cx="2948" cy="294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1" name="Oval 48">
                    <a:extLst>
                      <a:ext uri="{FF2B5EF4-FFF2-40B4-BE49-F238E27FC236}">
                        <a16:creationId xmlns:a16="http://schemas.microsoft.com/office/drawing/2014/main" id="{4972424A-70EB-4ECE-98B2-0418F15156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12300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2" name="Oval 49">
                    <a:extLst>
                      <a:ext uri="{FF2B5EF4-FFF2-40B4-BE49-F238E27FC236}">
                        <a16:creationId xmlns:a16="http://schemas.microsoft.com/office/drawing/2014/main" id="{2330223C-B1DA-402C-AA36-0B404E2F50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6" y="11820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3" name="Oval 50">
                    <a:extLst>
                      <a:ext uri="{FF2B5EF4-FFF2-40B4-BE49-F238E27FC236}">
                        <a16:creationId xmlns:a16="http://schemas.microsoft.com/office/drawing/2014/main" id="{D093FF8A-8C71-48AA-A7A7-8842C8F821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1835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4" name="Oval 51">
                    <a:extLst>
                      <a:ext uri="{FF2B5EF4-FFF2-40B4-BE49-F238E27FC236}">
                        <a16:creationId xmlns:a16="http://schemas.microsoft.com/office/drawing/2014/main" id="{D00A7EF5-A77A-4B0D-B9C5-20DA5ED6F3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82" y="12300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5" name="Oval 52">
                    <a:extLst>
                      <a:ext uri="{FF2B5EF4-FFF2-40B4-BE49-F238E27FC236}">
                        <a16:creationId xmlns:a16="http://schemas.microsoft.com/office/drawing/2014/main" id="{0726AAD7-DD4C-4DA2-9341-E4AB06E17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2300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096" name="Line 53">
                    <a:extLst>
                      <a:ext uri="{FF2B5EF4-FFF2-40B4-BE49-F238E27FC236}">
                        <a16:creationId xmlns:a16="http://schemas.microsoft.com/office/drawing/2014/main" id="{C586980E-4329-460F-AAB0-6424E67C60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11865"/>
                    <a:ext cx="434" cy="4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7" name="Freeform 54">
                    <a:extLst>
                      <a:ext uri="{FF2B5EF4-FFF2-40B4-BE49-F238E27FC236}">
                        <a16:creationId xmlns:a16="http://schemas.microsoft.com/office/drawing/2014/main" id="{86D88620-0AA0-4F56-8D74-3154ADF31E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11451"/>
                    <a:ext cx="2030" cy="1762"/>
                  </a:xfrm>
                  <a:custGeom>
                    <a:avLst/>
                    <a:gdLst>
                      <a:gd name="T0" fmla="*/ 589 w 2030"/>
                      <a:gd name="T1" fmla="*/ 250 h 1762"/>
                      <a:gd name="T2" fmla="*/ 469 w 2030"/>
                      <a:gd name="T3" fmla="*/ 325 h 1762"/>
                      <a:gd name="T4" fmla="*/ 275 w 2030"/>
                      <a:gd name="T5" fmla="*/ 490 h 1762"/>
                      <a:gd name="T6" fmla="*/ 139 w 2030"/>
                      <a:gd name="T7" fmla="*/ 835 h 1762"/>
                      <a:gd name="T8" fmla="*/ 19 w 2030"/>
                      <a:gd name="T9" fmla="*/ 1075 h 1762"/>
                      <a:gd name="T10" fmla="*/ 35 w 2030"/>
                      <a:gd name="T11" fmla="*/ 1315 h 1762"/>
                      <a:gd name="T12" fmla="*/ 229 w 2030"/>
                      <a:gd name="T13" fmla="*/ 1480 h 1762"/>
                      <a:gd name="T14" fmla="*/ 395 w 2030"/>
                      <a:gd name="T15" fmla="*/ 1585 h 1762"/>
                      <a:gd name="T16" fmla="*/ 695 w 2030"/>
                      <a:gd name="T17" fmla="*/ 1720 h 1762"/>
                      <a:gd name="T18" fmla="*/ 1309 w 2030"/>
                      <a:gd name="T19" fmla="*/ 1735 h 1762"/>
                      <a:gd name="T20" fmla="*/ 1745 w 2030"/>
                      <a:gd name="T21" fmla="*/ 1555 h 1762"/>
                      <a:gd name="T22" fmla="*/ 1985 w 2030"/>
                      <a:gd name="T23" fmla="*/ 1240 h 1762"/>
                      <a:gd name="T24" fmla="*/ 2015 w 2030"/>
                      <a:gd name="T25" fmla="*/ 820 h 1762"/>
                      <a:gd name="T26" fmla="*/ 1909 w 2030"/>
                      <a:gd name="T27" fmla="*/ 415 h 1762"/>
                      <a:gd name="T28" fmla="*/ 1669 w 2030"/>
                      <a:gd name="T29" fmla="*/ 250 h 1762"/>
                      <a:gd name="T30" fmla="*/ 1385 w 2030"/>
                      <a:gd name="T31" fmla="*/ 115 h 1762"/>
                      <a:gd name="T32" fmla="*/ 1145 w 2030"/>
                      <a:gd name="T33" fmla="*/ 10 h 1762"/>
                      <a:gd name="T34" fmla="*/ 845 w 2030"/>
                      <a:gd name="T35" fmla="*/ 55 h 1762"/>
                      <a:gd name="T36" fmla="*/ 589 w 2030"/>
                      <a:gd name="T37" fmla="*/ 250 h 176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30"/>
                      <a:gd name="T58" fmla="*/ 0 h 1762"/>
                      <a:gd name="T59" fmla="*/ 2030 w 2030"/>
                      <a:gd name="T60" fmla="*/ 1762 h 176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30" h="1762">
                        <a:moveTo>
                          <a:pt x="589" y="250"/>
                        </a:moveTo>
                        <a:cubicBezTo>
                          <a:pt x="526" y="295"/>
                          <a:pt x="521" y="285"/>
                          <a:pt x="469" y="325"/>
                        </a:cubicBezTo>
                        <a:cubicBezTo>
                          <a:pt x="417" y="365"/>
                          <a:pt x="330" y="405"/>
                          <a:pt x="275" y="490"/>
                        </a:cubicBezTo>
                        <a:cubicBezTo>
                          <a:pt x="220" y="575"/>
                          <a:pt x="182" y="738"/>
                          <a:pt x="139" y="835"/>
                        </a:cubicBezTo>
                        <a:cubicBezTo>
                          <a:pt x="96" y="932"/>
                          <a:pt x="36" y="995"/>
                          <a:pt x="19" y="1075"/>
                        </a:cubicBezTo>
                        <a:cubicBezTo>
                          <a:pt x="2" y="1155"/>
                          <a:pt x="0" y="1248"/>
                          <a:pt x="35" y="1315"/>
                        </a:cubicBezTo>
                        <a:cubicBezTo>
                          <a:pt x="70" y="1382"/>
                          <a:pt x="169" y="1435"/>
                          <a:pt x="229" y="1480"/>
                        </a:cubicBezTo>
                        <a:cubicBezTo>
                          <a:pt x="289" y="1525"/>
                          <a:pt x="317" y="1545"/>
                          <a:pt x="395" y="1585"/>
                        </a:cubicBezTo>
                        <a:cubicBezTo>
                          <a:pt x="473" y="1625"/>
                          <a:pt x="543" y="1695"/>
                          <a:pt x="695" y="1720"/>
                        </a:cubicBezTo>
                        <a:cubicBezTo>
                          <a:pt x="847" y="1745"/>
                          <a:pt x="1134" y="1762"/>
                          <a:pt x="1309" y="1735"/>
                        </a:cubicBezTo>
                        <a:cubicBezTo>
                          <a:pt x="1484" y="1708"/>
                          <a:pt x="1632" y="1637"/>
                          <a:pt x="1745" y="1555"/>
                        </a:cubicBezTo>
                        <a:cubicBezTo>
                          <a:pt x="1858" y="1473"/>
                          <a:pt x="1940" y="1362"/>
                          <a:pt x="1985" y="1240"/>
                        </a:cubicBezTo>
                        <a:cubicBezTo>
                          <a:pt x="2030" y="1118"/>
                          <a:pt x="2028" y="957"/>
                          <a:pt x="2015" y="820"/>
                        </a:cubicBezTo>
                        <a:cubicBezTo>
                          <a:pt x="2002" y="683"/>
                          <a:pt x="1967" y="510"/>
                          <a:pt x="1909" y="415"/>
                        </a:cubicBezTo>
                        <a:cubicBezTo>
                          <a:pt x="1851" y="320"/>
                          <a:pt x="1756" y="300"/>
                          <a:pt x="1669" y="250"/>
                        </a:cubicBezTo>
                        <a:cubicBezTo>
                          <a:pt x="1582" y="200"/>
                          <a:pt x="1472" y="155"/>
                          <a:pt x="1385" y="115"/>
                        </a:cubicBezTo>
                        <a:cubicBezTo>
                          <a:pt x="1298" y="75"/>
                          <a:pt x="1235" y="20"/>
                          <a:pt x="1145" y="10"/>
                        </a:cubicBezTo>
                        <a:cubicBezTo>
                          <a:pt x="1055" y="0"/>
                          <a:pt x="935" y="20"/>
                          <a:pt x="845" y="55"/>
                        </a:cubicBezTo>
                        <a:cubicBezTo>
                          <a:pt x="755" y="90"/>
                          <a:pt x="652" y="205"/>
                          <a:pt x="589" y="250"/>
                        </a:cubicBez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5098" name="Group 55">
                    <a:extLst>
                      <a:ext uri="{FF2B5EF4-FFF2-40B4-BE49-F238E27FC236}">
                        <a16:creationId xmlns:a16="http://schemas.microsoft.com/office/drawing/2014/main" id="{F36B4C3C-8CFD-46B6-8ECA-62EAF3CC84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38" y="11283"/>
                    <a:ext cx="774" cy="779"/>
                    <a:chOff x="5804" y="11253"/>
                    <a:chExt cx="774" cy="779"/>
                  </a:xfrm>
                </p:grpSpPr>
                <p:sp>
                  <p:nvSpPr>
                    <p:cNvPr id="45113" name="Text Box 56" descr="30%">
                      <a:extLst>
                        <a:ext uri="{FF2B5EF4-FFF2-40B4-BE49-F238E27FC236}">
                          <a16:creationId xmlns:a16="http://schemas.microsoft.com/office/drawing/2014/main" id="{40830D8C-27D5-42CF-99EE-6D700502BD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04" y="11628"/>
                      <a:ext cx="488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grpSp>
                  <p:nvGrpSpPr>
                    <p:cNvPr id="45114" name="Group 57">
                      <a:extLst>
                        <a:ext uri="{FF2B5EF4-FFF2-40B4-BE49-F238E27FC236}">
                          <a16:creationId xmlns:a16="http://schemas.microsoft.com/office/drawing/2014/main" id="{4F4A1294-E915-48EB-B89E-4EB406EA1D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90" y="11253"/>
                      <a:ext cx="488" cy="539"/>
                      <a:chOff x="6074" y="11283"/>
                      <a:chExt cx="488" cy="539"/>
                    </a:xfrm>
                  </p:grpSpPr>
                  <p:grpSp>
                    <p:nvGrpSpPr>
                      <p:cNvPr id="45115" name="Group 58">
                        <a:extLst>
                          <a:ext uri="{FF2B5EF4-FFF2-40B4-BE49-F238E27FC236}">
                            <a16:creationId xmlns:a16="http://schemas.microsoft.com/office/drawing/2014/main" id="{EE9999D2-7CFD-44CD-A429-E2CA6D9D652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108" y="11397"/>
                        <a:ext cx="425" cy="425"/>
                        <a:chOff x="6108" y="11397"/>
                        <a:chExt cx="425" cy="425"/>
                      </a:xfrm>
                    </p:grpSpPr>
                    <p:sp>
                      <p:nvSpPr>
                        <p:cNvPr id="45118" name="Oval 59">
                          <a:extLst>
                            <a:ext uri="{FF2B5EF4-FFF2-40B4-BE49-F238E27FC236}">
                              <a16:creationId xmlns:a16="http://schemas.microsoft.com/office/drawing/2014/main" id="{19F7B76A-EF74-427E-8D36-A790BF0C097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300" y="11580"/>
                          <a:ext cx="40" cy="40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5119" name="Oval 60">
                          <a:extLst>
                            <a:ext uri="{FF2B5EF4-FFF2-40B4-BE49-F238E27FC236}">
                              <a16:creationId xmlns:a16="http://schemas.microsoft.com/office/drawing/2014/main" id="{5AA4B3F1-2D6F-4F47-946C-BBC28E10C01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08" y="11397"/>
                          <a:ext cx="425" cy="425"/>
                        </a:xfrm>
                        <a:prstGeom prst="ellipse">
                          <a:avLst/>
                        </a:prstGeom>
                        <a:noFill/>
                        <a:ln w="158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5116" name="Text Box 61" descr="30%">
                        <a:extLst>
                          <a:ext uri="{FF2B5EF4-FFF2-40B4-BE49-F238E27FC236}">
                            <a16:creationId xmlns:a16="http://schemas.microsoft.com/office/drawing/2014/main" id="{0A6F579C-9060-4360-8244-B03D07C0D9C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74" y="11283"/>
                        <a:ext cx="488" cy="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endParaRPr lang="zh-CN" altLang="en-US"/>
                      </a:p>
                    </p:txBody>
                  </p:sp>
                  <p:sp>
                    <p:nvSpPr>
                      <p:cNvPr id="45117" name="AutoShape 62">
                        <a:extLst>
                          <a:ext uri="{FF2B5EF4-FFF2-40B4-BE49-F238E27FC236}">
                            <a16:creationId xmlns:a16="http://schemas.microsoft.com/office/drawing/2014/main" id="{24903F44-1AE6-4F5A-ADD3-FDDF752AF1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8736445">
                        <a:off x="6104" y="11700"/>
                        <a:ext cx="85" cy="102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5099" name="Line 63">
                    <a:extLst>
                      <a:ext uri="{FF2B5EF4-FFF2-40B4-BE49-F238E27FC236}">
                        <a16:creationId xmlns:a16="http://schemas.microsoft.com/office/drawing/2014/main" id="{3C3674DC-4753-4BEE-97AB-E9A4EC1F1C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80" y="11610"/>
                    <a:ext cx="690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0" name="Line 64">
                    <a:extLst>
                      <a:ext uri="{FF2B5EF4-FFF2-40B4-BE49-F238E27FC236}">
                        <a16:creationId xmlns:a16="http://schemas.microsoft.com/office/drawing/2014/main" id="{60AFE232-ADFF-40F2-9C29-FD9FED73DD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11835"/>
                    <a:ext cx="1170" cy="49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1" name="Text Box 65" descr="30%">
                    <a:extLst>
                      <a:ext uri="{FF2B5EF4-FFF2-40B4-BE49-F238E27FC236}">
                        <a16:creationId xmlns:a16="http://schemas.microsoft.com/office/drawing/2014/main" id="{5BE9A927-3880-45F1-83B9-8887282851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6" y="11553"/>
                    <a:ext cx="488" cy="5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2" name="Text Box 66" descr="30%">
                    <a:extLst>
                      <a:ext uri="{FF2B5EF4-FFF2-40B4-BE49-F238E27FC236}">
                        <a16:creationId xmlns:a16="http://schemas.microsoft.com/office/drawing/2014/main" id="{8B5C5264-30B0-4941-AECA-AD841504D6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4" y="11928"/>
                    <a:ext cx="468" cy="3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3" name="Text Box 67" descr="30%">
                    <a:extLst>
                      <a:ext uri="{FF2B5EF4-FFF2-40B4-BE49-F238E27FC236}">
                        <a16:creationId xmlns:a16="http://schemas.microsoft.com/office/drawing/2014/main" id="{AA8A9DAB-FFB4-4C25-AFB5-0E2043B8D3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8" y="11553"/>
                    <a:ext cx="468" cy="3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4" name="Text Box 68" descr="30%">
                    <a:extLst>
                      <a:ext uri="{FF2B5EF4-FFF2-40B4-BE49-F238E27FC236}">
                        <a16:creationId xmlns:a16="http://schemas.microsoft.com/office/drawing/2014/main" id="{25E785EE-69D5-4FC1-B7CC-B9A9B4ECB2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4" y="12948"/>
                    <a:ext cx="588" cy="6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5" name="Text Box 69" descr="30%">
                    <a:extLst>
                      <a:ext uri="{FF2B5EF4-FFF2-40B4-BE49-F238E27FC236}">
                        <a16:creationId xmlns:a16="http://schemas.microsoft.com/office/drawing/2014/main" id="{C154F2B1-CBFF-4964-BD1A-0C7AF2C15A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0" y="12078"/>
                    <a:ext cx="548" cy="6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6" name="Text Box 70" descr="30%">
                    <a:extLst>
                      <a:ext uri="{FF2B5EF4-FFF2-40B4-BE49-F238E27FC236}">
                        <a16:creationId xmlns:a16="http://schemas.microsoft.com/office/drawing/2014/main" id="{F4DEAD58-3C1D-49A4-9366-325702E56C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44" y="12108"/>
                    <a:ext cx="588" cy="5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7" name="AutoShape 71">
                    <a:extLst>
                      <a:ext uri="{FF2B5EF4-FFF2-40B4-BE49-F238E27FC236}">
                        <a16:creationId xmlns:a16="http://schemas.microsoft.com/office/drawing/2014/main" id="{521511AA-9B1C-41CF-A12F-874E444A9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9315115">
                    <a:off x="3226" y="12525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8" name="AutoShape 72">
                    <a:extLst>
                      <a:ext uri="{FF2B5EF4-FFF2-40B4-BE49-F238E27FC236}">
                        <a16:creationId xmlns:a16="http://schemas.microsoft.com/office/drawing/2014/main" id="{1BD88BC3-51DE-482D-A499-A09E81E78F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4102314">
                    <a:off x="4368" y="13096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09" name="AutoShape 73">
                    <a:extLst>
                      <a:ext uri="{FF2B5EF4-FFF2-40B4-BE49-F238E27FC236}">
                        <a16:creationId xmlns:a16="http://schemas.microsoft.com/office/drawing/2014/main" id="{90017D34-39D1-47DF-87B0-2BE7A7C78B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6896784">
                    <a:off x="3302" y="13441"/>
                    <a:ext cx="85" cy="10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10" name="Text Box 74" descr="30%">
                    <a:extLst>
                      <a:ext uri="{FF2B5EF4-FFF2-40B4-BE49-F238E27FC236}">
                        <a16:creationId xmlns:a16="http://schemas.microsoft.com/office/drawing/2014/main" id="{777A2801-DA4A-4294-AC0B-9930EB934D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273"/>
                    <a:ext cx="567" cy="5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11" name="Text Box 75" descr="30%">
                    <a:extLst>
                      <a:ext uri="{FF2B5EF4-FFF2-40B4-BE49-F238E27FC236}">
                        <a16:creationId xmlns:a16="http://schemas.microsoft.com/office/drawing/2014/main" id="{664C8CAD-B615-47BE-B784-F89EDFA062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50" y="13083"/>
                    <a:ext cx="528" cy="4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5112" name="Text Box 76" descr="30%">
                    <a:extLst>
                      <a:ext uri="{FF2B5EF4-FFF2-40B4-BE49-F238E27FC236}">
                        <a16:creationId xmlns:a16="http://schemas.microsoft.com/office/drawing/2014/main" id="{6A28809F-9360-476C-8299-20CA8548A6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0" y="11613"/>
                    <a:ext cx="468" cy="3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sp>
            <p:nvSpPr>
              <p:cNvPr id="45071" name="Text Box 77">
                <a:extLst>
                  <a:ext uri="{FF2B5EF4-FFF2-40B4-BE49-F238E27FC236}">
                    <a16:creationId xmlns:a16="http://schemas.microsoft.com/office/drawing/2014/main" id="{D14CC592-CAA2-421A-8437-46C66B52D9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5" y="590"/>
                <a:ext cx="324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z</a:t>
                </a:r>
                <a:endParaRPr kumimoji="1" lang="en-US" altLang="zh-CN" sz="2000" baseline="-25000">
                  <a:solidFill>
                    <a:srgbClr val="CC3300"/>
                  </a:solidFill>
                </a:endParaRPr>
              </a:p>
            </p:txBody>
          </p:sp>
          <p:sp>
            <p:nvSpPr>
              <p:cNvPr id="45072" name="Text Box 78">
                <a:extLst>
                  <a:ext uri="{FF2B5EF4-FFF2-40B4-BE49-F238E27FC236}">
                    <a16:creationId xmlns:a16="http://schemas.microsoft.com/office/drawing/2014/main" id="{E674A85C-E7B6-4F78-BEA2-259485F55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7" y="817"/>
                <a:ext cx="32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g</a:t>
                </a:r>
                <a:endParaRPr kumimoji="1" lang="en-US" altLang="zh-CN" sz="2000" baseline="-25000">
                  <a:solidFill>
                    <a:srgbClr val="CC3300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45073" name="Text Box 79">
                <a:extLst>
                  <a:ext uri="{FF2B5EF4-FFF2-40B4-BE49-F238E27FC236}">
                    <a16:creationId xmlns:a16="http://schemas.microsoft.com/office/drawing/2014/main" id="{AA104685-9D40-4507-BDA4-02C307985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975"/>
                <a:ext cx="324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r</a:t>
                </a:r>
                <a:endParaRPr kumimoji="1" lang="en-US" altLang="zh-CN" sz="2000" baseline="-25000">
                  <a:solidFill>
                    <a:srgbClr val="CC3300"/>
                  </a:solidFill>
                </a:endParaRPr>
              </a:p>
            </p:txBody>
          </p:sp>
          <p:sp>
            <p:nvSpPr>
              <p:cNvPr id="45074" name="Text Box 80">
                <a:extLst>
                  <a:ext uri="{FF2B5EF4-FFF2-40B4-BE49-F238E27FC236}">
                    <a16:creationId xmlns:a16="http://schemas.microsoft.com/office/drawing/2014/main" id="{7AEFB589-28EA-4473-B823-4EB093C77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5" y="806"/>
                <a:ext cx="32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0000FF"/>
                    </a:solidFill>
                  </a:rPr>
                  <a:t>r</a:t>
                </a:r>
                <a:r>
                  <a:rPr kumimoji="1" lang="en-US" altLang="zh-CN" sz="2000" baseline="-250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5075" name="Text Box 81">
                <a:extLst>
                  <a:ext uri="{FF2B5EF4-FFF2-40B4-BE49-F238E27FC236}">
                    <a16:creationId xmlns:a16="http://schemas.microsoft.com/office/drawing/2014/main" id="{8108C2DE-12AC-4003-8844-F026BD998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759"/>
                <a:ext cx="325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s</a:t>
                </a:r>
                <a:endParaRPr kumimoji="1" lang="en-US" altLang="zh-CN" sz="2000" baseline="-25000">
                  <a:solidFill>
                    <a:srgbClr val="CC3300"/>
                  </a:solidFill>
                </a:endParaRPr>
              </a:p>
            </p:txBody>
          </p:sp>
          <p:sp>
            <p:nvSpPr>
              <p:cNvPr id="45076" name="Text Box 82">
                <a:extLst>
                  <a:ext uri="{FF2B5EF4-FFF2-40B4-BE49-F238E27FC236}">
                    <a16:creationId xmlns:a16="http://schemas.microsoft.com/office/drawing/2014/main" id="{31C04920-EBC4-471B-9ED7-22D076C24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680"/>
                <a:ext cx="323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s</a:t>
                </a:r>
                <a:endParaRPr kumimoji="1" lang="en-US" altLang="zh-CN" sz="2000" baseline="-25000">
                  <a:solidFill>
                    <a:srgbClr val="CC3300"/>
                  </a:solidFill>
                </a:endParaRPr>
              </a:p>
            </p:txBody>
          </p:sp>
          <p:sp>
            <p:nvSpPr>
              <p:cNvPr id="45077" name="Text Box 83">
                <a:extLst>
                  <a:ext uri="{FF2B5EF4-FFF2-40B4-BE49-F238E27FC236}">
                    <a16:creationId xmlns:a16="http://schemas.microsoft.com/office/drawing/2014/main" id="{4FD8FB71-9422-495A-8C0D-5842517BB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0" y="1122"/>
                <a:ext cx="324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R</a:t>
                </a:r>
                <a:r>
                  <a:rPr kumimoji="1" lang="en-US" altLang="zh-CN" sz="2000" baseline="-25000">
                    <a:solidFill>
                      <a:srgbClr val="CC3300"/>
                    </a:solidFill>
                  </a:rPr>
                  <a:t>1</a:t>
                </a:r>
              </a:p>
            </p:txBody>
          </p:sp>
          <p:sp>
            <p:nvSpPr>
              <p:cNvPr id="45078" name="Text Box 84">
                <a:extLst>
                  <a:ext uri="{FF2B5EF4-FFF2-40B4-BE49-F238E27FC236}">
                    <a16:creationId xmlns:a16="http://schemas.microsoft.com/office/drawing/2014/main" id="{D504A70D-CBD5-42B2-907D-CC86AADFE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1664"/>
                <a:ext cx="324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C</a:t>
                </a:r>
                <a:endParaRPr kumimoji="1" lang="en-US" altLang="zh-CN" sz="2000" baseline="-25000">
                  <a:solidFill>
                    <a:srgbClr val="CC3300"/>
                  </a:solidFill>
                </a:endParaRPr>
              </a:p>
            </p:txBody>
          </p:sp>
          <p:sp>
            <p:nvSpPr>
              <p:cNvPr id="45079" name="Text Box 85">
                <a:extLst>
                  <a:ext uri="{FF2B5EF4-FFF2-40B4-BE49-F238E27FC236}">
                    <a16:creationId xmlns:a16="http://schemas.microsoft.com/office/drawing/2014/main" id="{73F5E449-D22D-4FDF-8AEF-93F8D866F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1232"/>
                <a:ext cx="324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CC3300"/>
                    </a:solidFill>
                  </a:rPr>
                  <a:t>1</a:t>
                </a:r>
              </a:p>
            </p:txBody>
          </p:sp>
          <p:sp>
            <p:nvSpPr>
              <p:cNvPr id="45080" name="Text Box 86">
                <a:extLst>
                  <a:ext uri="{FF2B5EF4-FFF2-40B4-BE49-F238E27FC236}">
                    <a16:creationId xmlns:a16="http://schemas.microsoft.com/office/drawing/2014/main" id="{F1E1AD97-BEC0-4882-834D-AD8BD5D21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5" y="1623"/>
                <a:ext cx="324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C</a:t>
                </a:r>
                <a:r>
                  <a:rPr kumimoji="1" lang="en-US" altLang="zh-CN" sz="2000" baseline="-25000">
                    <a:solidFill>
                      <a:srgbClr val="CC3300"/>
                    </a:solidFill>
                  </a:rPr>
                  <a:t>2</a:t>
                </a:r>
              </a:p>
            </p:txBody>
          </p:sp>
        </p:grpSp>
        <p:sp>
          <p:nvSpPr>
            <p:cNvPr id="45069" name="Rectangle 87">
              <a:extLst>
                <a:ext uri="{FF2B5EF4-FFF2-40B4-BE49-F238E27FC236}">
                  <a16:creationId xmlns:a16="http://schemas.microsoft.com/office/drawing/2014/main" id="{F92DD96D-491B-4C7B-B0E8-D91EC1C55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1005"/>
              <a:ext cx="15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i="1">
                  <a:solidFill>
                    <a:srgbClr val="0000FF"/>
                  </a:solidFill>
                </a:rPr>
                <a:t>r</a:t>
              </a:r>
              <a:r>
                <a:rPr kumimoji="1" lang="en-US" altLang="zh-CN" sz="2000" baseline="-25000">
                  <a:solidFill>
                    <a:srgbClr val="0000FF"/>
                  </a:solidFill>
                </a:rPr>
                <a:t>2</a:t>
              </a:r>
            </a:p>
          </p:txBody>
        </p:sp>
      </p:grpSp>
      <p:sp>
        <p:nvSpPr>
          <p:cNvPr id="24665" name="Rectangle 89">
            <a:extLst>
              <a:ext uri="{FF2B5EF4-FFF2-40B4-BE49-F238E27FC236}">
                <a16:creationId xmlns:a16="http://schemas.microsoft.com/office/drawing/2014/main" id="{F51D1B7F-A023-4BB7-8322-6940EAE69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371725"/>
            <a:ext cx="8191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/>
              <a:t>Construct a positively oriented circle </a:t>
            </a:r>
            <a:r>
              <a:rPr kumimoji="1" lang="en-US" altLang="zh-CN" sz="2000">
                <a:latin typeface="Symbol" panose="05050102010706020507" pitchFamily="18" charset="2"/>
              </a:rPr>
              <a:t>g</a:t>
            </a:r>
            <a:r>
              <a:rPr kumimoji="1" lang="en-US" altLang="zh-CN" sz="2000"/>
              <a:t> with center at </a:t>
            </a:r>
            <a:r>
              <a:rPr kumimoji="1" lang="en-US" altLang="zh-CN" sz="2000" i="1"/>
              <a:t>z </a:t>
            </a:r>
            <a:r>
              <a:rPr kumimoji="1" lang="en-US" altLang="zh-CN" sz="2000"/>
              <a:t>and small enough to be completely contained in the interior of the annular region </a:t>
            </a:r>
            <a:r>
              <a:rPr kumimoji="1" lang="en-US" altLang="zh-CN" sz="2000" i="1"/>
              <a:t>r</a:t>
            </a:r>
            <a:r>
              <a:rPr kumimoji="1" lang="en-US" altLang="zh-CN" sz="2000" baseline="-25000"/>
              <a:t>1</a:t>
            </a:r>
            <a:r>
              <a:rPr kumimoji="1" lang="en-US" altLang="zh-CN" sz="2000">
                <a:sym typeface="Symbol" panose="05050102010706020507" pitchFamily="18" charset="2"/>
              </a:rPr>
              <a:t></a:t>
            </a:r>
            <a:r>
              <a:rPr kumimoji="1" lang="en-US" altLang="zh-CN" sz="2000"/>
              <a:t>|</a:t>
            </a:r>
            <a:r>
              <a:rPr kumimoji="1" lang="en-US" altLang="zh-CN" sz="2000" i="1">
                <a:sym typeface="Symbol" panose="05050102010706020507" pitchFamily="18" charset="2"/>
              </a:rPr>
              <a:t>z|</a:t>
            </a:r>
            <a:r>
              <a:rPr kumimoji="1" lang="en-US" altLang="zh-CN" sz="2000">
                <a:sym typeface="Symbol" panose="05050102010706020507" pitchFamily="18" charset="2"/>
              </a:rPr>
              <a:t></a:t>
            </a:r>
            <a:r>
              <a:rPr kumimoji="1" lang="en-US" altLang="zh-CN" sz="2000" i="1"/>
              <a:t>r</a:t>
            </a:r>
            <a:r>
              <a:rPr kumimoji="1" lang="en-US" altLang="zh-CN" sz="2000" baseline="-25000"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4666" name="Rectangle 90">
            <a:extLst>
              <a:ext uri="{FF2B5EF4-FFF2-40B4-BE49-F238E27FC236}">
                <a16:creationId xmlns:a16="http://schemas.microsoft.com/office/drawing/2014/main" id="{BD763ECF-8D22-4225-A541-B09E53A3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924425"/>
            <a:ext cx="4800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According to the  Cauchy integral formula</a:t>
            </a:r>
            <a:endParaRPr kumimoji="1" lang="en-US" altLang="zh-CN" sz="20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 autoUpdateAnimBg="0"/>
      <p:bldP spid="85" grpId="0" build="p" autoUpdateAnimBg="0"/>
      <p:bldP spid="24665" grpId="0"/>
      <p:bldP spid="2466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7E37DC7E-6916-408A-B83F-4CDCEEF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765B86-2427-47A6-8B10-28EDE09BA40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C6043248-555E-4A76-AC1E-8432B456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Laurent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6084" name="矩形 89">
            <a:extLst>
              <a:ext uri="{FF2B5EF4-FFF2-40B4-BE49-F238E27FC236}">
                <a16:creationId xmlns:a16="http://schemas.microsoft.com/office/drawing/2014/main" id="{89DBA668-B94D-4E70-940B-594CEBC2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Proof (cont.) : </a:t>
            </a:r>
            <a:endParaRPr lang="zh-CN" altLang="en-US" sz="200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55D8961E-1EDC-46CE-99AE-90473CCBB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1614388"/>
                <a:ext cx="2753061" cy="322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indent="952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</a:pPr>
                <a:r>
                  <a:rPr kumimoji="1" lang="en-US" altLang="zh-CN" sz="2000" dirty="0"/>
                  <a:t>When </a:t>
                </a:r>
                <a:r>
                  <a:rPr kumimoji="1" lang="en-US" altLang="zh-CN" sz="2000" i="1" dirty="0"/>
                  <a:t>s</a:t>
                </a:r>
                <a:r>
                  <a:rPr kumimoji="1" lang="en-US" altLang="zh-CN" sz="2000" dirty="0"/>
                  <a:t>∈</a:t>
                </a:r>
                <a:r>
                  <a:rPr kumimoji="1" lang="en-US" altLang="zh-CN" sz="2000" i="1" dirty="0"/>
                  <a:t>C</a:t>
                </a:r>
                <a:r>
                  <a:rPr kumimoji="1" lang="en-US" altLang="zh-CN" sz="2000" baseline="-25000" dirty="0"/>
                  <a:t>2</a:t>
                </a:r>
                <a:r>
                  <a:rPr kumimoji="1" lang="en-US" altLang="zh-CN" sz="2000" i="1" baseline="-25000" dirty="0"/>
                  <a:t> </a:t>
                </a:r>
                <a:r>
                  <a:rPr kumimoji="1" lang="en-US" altLang="zh-CN" sz="2000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kumimoji="1" lang="en-US" altLang="zh-CN" sz="2000" i="1" dirty="0"/>
                  <a:t>,</a:t>
                </a:r>
              </a:p>
            </p:txBody>
          </p:sp>
        </mc:Choice>
        <mc:Fallback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55D8961E-1EDC-46CE-99AE-90473CCBB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614388"/>
                <a:ext cx="2753061" cy="322461"/>
              </a:xfrm>
              <a:prstGeom prst="rect">
                <a:avLst/>
              </a:prstGeom>
              <a:blipFill>
                <a:blip r:embed="rId3"/>
                <a:stretch>
                  <a:fillRect l="-1991" t="-24528" r="-1327" b="-490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CCCE238C-B4C9-436A-8DBF-00AF79C86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247380"/>
              </p:ext>
            </p:extLst>
          </p:nvPr>
        </p:nvGraphicFramePr>
        <p:xfrm>
          <a:off x="4854575" y="1438275"/>
          <a:ext cx="2362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4" imgW="1320227" imgH="431613" progId="Equation.DSMT4">
                  <p:embed/>
                </p:oleObj>
              </mc:Choice>
              <mc:Fallback>
                <p:oleObj name="Equation" r:id="rId4" imgW="1320227" imgH="4316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1438275"/>
                        <a:ext cx="2362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73135D8D-C332-4CC3-A54B-5B47832DE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50326"/>
              </p:ext>
            </p:extLst>
          </p:nvPr>
        </p:nvGraphicFramePr>
        <p:xfrm>
          <a:off x="7235825" y="1428750"/>
          <a:ext cx="1146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6" imgW="622030" imgH="444307" progId="Equation.DSMT4">
                  <p:embed/>
                </p:oleObj>
              </mc:Choice>
              <mc:Fallback>
                <p:oleObj name="Equation" r:id="rId6" imgW="622030" imgH="44430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428750"/>
                        <a:ext cx="11461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4D3D7111-96E8-42B6-A148-9AD38E9FF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17738"/>
          <a:ext cx="4276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8" imgW="2552700" imgH="444500" progId="Equation.DSMT4">
                  <p:embed/>
                </p:oleObj>
              </mc:Choice>
              <mc:Fallback>
                <p:oleObj name="Equation" r:id="rId8" imgW="25527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17738"/>
                        <a:ext cx="4276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6B6A88A4-7C6B-4945-8B1E-7BD363E4B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2217738"/>
          <a:ext cx="27543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0" imgW="1624895" imgH="444307" progId="Equation.DSMT4">
                  <p:embed/>
                </p:oleObj>
              </mc:Choice>
              <mc:Fallback>
                <p:oleObj name="Equation" r:id="rId10" imgW="1624895" imgH="4443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217738"/>
                        <a:ext cx="27543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619" name="Rectangle 19">
                <a:extLst>
                  <a:ext uri="{FF2B5EF4-FFF2-40B4-BE49-F238E27FC236}">
                    <a16:creationId xmlns:a16="http://schemas.microsoft.com/office/drawing/2014/main" id="{F7D72B91-A8BE-4B96-85F1-AA0D93195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50" y="3214588"/>
                <a:ext cx="2586349" cy="322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indent="952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</a:pPr>
                <a:r>
                  <a:rPr kumimoji="1" lang="en-US" altLang="zh-CN" sz="2000" dirty="0"/>
                  <a:t>When </a:t>
                </a:r>
                <a:r>
                  <a:rPr kumimoji="1" lang="en-US" altLang="zh-CN" sz="2000" i="1" dirty="0"/>
                  <a:t>s</a:t>
                </a:r>
                <a:r>
                  <a:rPr kumimoji="1" lang="en-US" altLang="zh-CN" sz="2000" dirty="0"/>
                  <a:t>∈</a:t>
                </a:r>
                <a:r>
                  <a:rPr kumimoji="1" lang="en-US" altLang="zh-CN" sz="2000" i="1" dirty="0"/>
                  <a:t>C</a:t>
                </a:r>
                <a:r>
                  <a:rPr kumimoji="1" lang="en-US" altLang="zh-CN" sz="2000" baseline="-25000" dirty="0"/>
                  <a:t>1</a:t>
                </a:r>
                <a:r>
                  <a:rPr kumimoji="1" lang="en-US" altLang="zh-CN" sz="2000" i="1" baseline="-25000" dirty="0"/>
                  <a:t> </a:t>
                </a:r>
                <a:r>
                  <a:rPr kumimoji="1" lang="en-US" altLang="zh-CN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kumimoji="1" lang="en-US" altLang="zh-CN" sz="2000" i="1" dirty="0"/>
                  <a:t>,</a:t>
                </a:r>
              </a:p>
            </p:txBody>
          </p:sp>
        </mc:Choice>
        <mc:Fallback>
          <p:sp>
            <p:nvSpPr>
              <p:cNvPr id="25619" name="Rectangle 19">
                <a:extLst>
                  <a:ext uri="{FF2B5EF4-FFF2-40B4-BE49-F238E27FC236}">
                    <a16:creationId xmlns:a16="http://schemas.microsoft.com/office/drawing/2014/main" id="{F7D72B91-A8BE-4B96-85F1-AA0D93195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3214588"/>
                <a:ext cx="2586349" cy="322461"/>
              </a:xfrm>
              <a:prstGeom prst="rect">
                <a:avLst/>
              </a:prstGeom>
              <a:blipFill>
                <a:blip r:embed="rId12"/>
                <a:stretch>
                  <a:fillRect l="-2123" t="-22642" r="-5660" b="-490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0EBDCBA0-73DB-403B-ADAC-CD1A759A0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13089"/>
              </p:ext>
            </p:extLst>
          </p:nvPr>
        </p:nvGraphicFramePr>
        <p:xfrm>
          <a:off x="3082925" y="3048000"/>
          <a:ext cx="22510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13" imgW="1320227" imgH="431613" progId="Equation.DSMT4">
                  <p:embed/>
                </p:oleObj>
              </mc:Choice>
              <mc:Fallback>
                <p:oleObj name="Equation" r:id="rId13" imgW="1320227" imgH="4316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3048000"/>
                        <a:ext cx="22510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>
            <a:extLst>
              <a:ext uri="{FF2B5EF4-FFF2-40B4-BE49-F238E27FC236}">
                <a16:creationId xmlns:a16="http://schemas.microsoft.com/office/drawing/2014/main" id="{2C4EE580-E6DA-4230-AD3D-1D59BEA9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914775"/>
          <a:ext cx="5003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15" imgW="2946400" imgH="431800" progId="Equation.DSMT4">
                  <p:embed/>
                </p:oleObj>
              </mc:Choice>
              <mc:Fallback>
                <p:oleObj name="Equation" r:id="rId15" imgW="29464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14775"/>
                        <a:ext cx="50038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>
            <a:extLst>
              <a:ext uri="{FF2B5EF4-FFF2-40B4-BE49-F238E27FC236}">
                <a16:creationId xmlns:a16="http://schemas.microsoft.com/office/drawing/2014/main" id="{2CA44DDA-BDE1-4E02-9947-89D30BD4F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7350" y="3914775"/>
          <a:ext cx="3036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17" imgW="1968500" imgH="444500" progId="Equation.DSMT4">
                  <p:embed/>
                </p:oleObj>
              </mc:Choice>
              <mc:Fallback>
                <p:oleObj name="Equation" r:id="rId17" imgW="1968500" imgH="444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3914775"/>
                        <a:ext cx="3036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>
            <a:extLst>
              <a:ext uri="{FF2B5EF4-FFF2-40B4-BE49-F238E27FC236}">
                <a16:creationId xmlns:a16="http://schemas.microsoft.com/office/drawing/2014/main" id="{C7B12E1A-525F-4D9B-B6E7-A55A891A3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37867"/>
              </p:ext>
            </p:extLst>
          </p:nvPr>
        </p:nvGraphicFramePr>
        <p:xfrm>
          <a:off x="5368925" y="3048000"/>
          <a:ext cx="16414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19" imgW="914400" imgH="431800" progId="Equation.DSMT4">
                  <p:embed/>
                </p:oleObj>
              </mc:Choice>
              <mc:Fallback>
                <p:oleObj name="Equation" r:id="rId19" imgW="9144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3048000"/>
                        <a:ext cx="16414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>
            <a:extLst>
              <a:ext uri="{FF2B5EF4-FFF2-40B4-BE49-F238E27FC236}">
                <a16:creationId xmlns:a16="http://schemas.microsoft.com/office/drawing/2014/main" id="{7B01DA4F-BCFC-454B-AE1D-1064817FA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800600"/>
          <a:ext cx="68405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21" imgW="3911600" imgH="444500" progId="Equation.DSMT4">
                  <p:embed/>
                </p:oleObj>
              </mc:Choice>
              <mc:Fallback>
                <p:oleObj name="Equation" r:id="rId21" imgW="3911600" imgH="444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800600"/>
                        <a:ext cx="68405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C63ADD7C-A0B4-4604-AF93-6E6119EFBA3D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5562600"/>
            <a:ext cx="1943100" cy="530225"/>
            <a:chOff x="1448" y="3448"/>
            <a:chExt cx="1224" cy="334"/>
          </a:xfrm>
        </p:grpSpPr>
        <p:sp>
          <p:nvSpPr>
            <p:cNvPr id="46100" name="Text Box 26">
              <a:extLst>
                <a:ext uri="{FF2B5EF4-FFF2-40B4-BE49-F238E27FC236}">
                  <a16:creationId xmlns:a16="http://schemas.microsoft.com/office/drawing/2014/main" id="{D3C096CE-D616-44B9-836E-188294CB4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36"/>
              <a:ext cx="336" cy="24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i="1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000" i="1">
                  <a:solidFill>
                    <a:srgbClr val="FF0000"/>
                  </a:solidFill>
                </a:rPr>
                <a:t>a</a:t>
              </a:r>
              <a:r>
                <a:rPr kumimoji="1" lang="en-US" altLang="zh-CN" sz="2000" i="1" baseline="-2500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468CB5E5-5169-44A2-ACE1-346D9DDD7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8" y="3448"/>
              <a:ext cx="1224" cy="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93835C59-2889-49A7-A69E-2426565C0B2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602288"/>
            <a:ext cx="2374900" cy="493712"/>
            <a:chOff x="3440" y="3448"/>
            <a:chExt cx="1496" cy="311"/>
          </a:xfrm>
        </p:grpSpPr>
        <p:sp>
          <p:nvSpPr>
            <p:cNvPr id="46098" name="Line 29">
              <a:extLst>
                <a:ext uri="{FF2B5EF4-FFF2-40B4-BE49-F238E27FC236}">
                  <a16:creationId xmlns:a16="http://schemas.microsoft.com/office/drawing/2014/main" id="{38A05518-BD55-419A-AA5C-C4300EBE2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" y="3448"/>
              <a:ext cx="14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9" name="Text Box 30">
              <a:extLst>
                <a:ext uri="{FF2B5EF4-FFF2-40B4-BE49-F238E27FC236}">
                  <a16:creationId xmlns:a16="http://schemas.microsoft.com/office/drawing/2014/main" id="{3C71D882-B9EC-4AF4-A821-E09B47D1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513"/>
              <a:ext cx="336" cy="24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i="1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000" i="1">
                  <a:solidFill>
                    <a:srgbClr val="FF0000"/>
                  </a:solidFill>
                </a:rPr>
                <a:t>b</a:t>
              </a:r>
              <a:r>
                <a:rPr kumimoji="1" lang="en-US" altLang="zh-CN" sz="2000" i="1" baseline="-25000">
                  <a:solidFill>
                    <a:srgbClr val="FF0000"/>
                  </a:solidFill>
                </a:rPr>
                <a:t>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256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1" name="Text Box 9">
            <a:extLst>
              <a:ext uri="{FF2B5EF4-FFF2-40B4-BE49-F238E27FC236}">
                <a16:creationId xmlns:a16="http://schemas.microsoft.com/office/drawing/2014/main" id="{F29EB1FD-2D3A-4F3A-A7CE-DF55F603D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5240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1.</a:t>
            </a:r>
            <a:r>
              <a:rPr lang="en-US" altLang="zh-CN" sz="2000"/>
              <a:t>  We have known that</a:t>
            </a:r>
            <a:endParaRPr lang="en-US" altLang="zh-CN" sz="2000" i="1"/>
          </a:p>
        </p:txBody>
      </p:sp>
      <p:graphicFrame>
        <p:nvGraphicFramePr>
          <p:cNvPr id="407562" name="Object 2">
            <a:extLst>
              <a:ext uri="{FF2B5EF4-FFF2-40B4-BE49-F238E27FC236}">
                <a16:creationId xmlns:a16="http://schemas.microsoft.com/office/drawing/2014/main" id="{83573786-F2B3-4B67-8D58-64D62B317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1981200"/>
          <a:ext cx="52054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3" imgW="2794000" imgH="444500" progId="Equation.DSMT4">
                  <p:embed/>
                </p:oleObj>
              </mc:Choice>
              <mc:Fallback>
                <p:oleObj name="Equation" r:id="rId3" imgW="27940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981200"/>
                        <a:ext cx="52054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3" name="Text Box 11">
            <a:extLst>
              <a:ext uri="{FF2B5EF4-FFF2-40B4-BE49-F238E27FC236}">
                <a16:creationId xmlns:a16="http://schemas.microsoft.com/office/drawing/2014/main" id="{0E961A35-CFD0-4B5F-ABC7-0156B087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956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Replacing </a:t>
            </a:r>
            <a:r>
              <a:rPr lang="en-US" altLang="zh-CN" sz="2000" i="1"/>
              <a:t>z</a:t>
            </a:r>
            <a:r>
              <a:rPr lang="en-US" altLang="zh-CN" sz="2000"/>
              <a:t> by 1/</a:t>
            </a:r>
            <a:r>
              <a:rPr lang="en-US" altLang="zh-CN" sz="2000" i="1"/>
              <a:t>z</a:t>
            </a:r>
            <a:r>
              <a:rPr lang="en-US" altLang="zh-CN" sz="2000"/>
              <a:t> gives</a:t>
            </a:r>
            <a:endParaRPr lang="en-US" altLang="zh-CN" sz="2000" i="1"/>
          </a:p>
        </p:txBody>
      </p:sp>
      <p:graphicFrame>
        <p:nvGraphicFramePr>
          <p:cNvPr id="407564" name="Object 3">
            <a:extLst>
              <a:ext uri="{FF2B5EF4-FFF2-40B4-BE49-F238E27FC236}">
                <a16:creationId xmlns:a16="http://schemas.microsoft.com/office/drawing/2014/main" id="{4ED3FD47-3574-477A-A1AA-A2F7914A4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08363"/>
          <a:ext cx="16002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5" imgW="850900" imgH="457200" progId="Equation.DSMT4">
                  <p:embed/>
                </p:oleObj>
              </mc:Choice>
              <mc:Fallback>
                <p:oleObj name="Equation" r:id="rId5" imgW="850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08363"/>
                        <a:ext cx="16002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5" name="Object 4">
            <a:extLst>
              <a:ext uri="{FF2B5EF4-FFF2-40B4-BE49-F238E27FC236}">
                <a16:creationId xmlns:a16="http://schemas.microsoft.com/office/drawing/2014/main" id="{78C810ED-9F58-4A7B-BCDA-D4C53F915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38525"/>
          <a:ext cx="4114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7" imgW="2197100" imgH="419100" progId="Equation.DSMT4">
                  <p:embed/>
                </p:oleObj>
              </mc:Choice>
              <mc:Fallback>
                <p:oleObj name="Equation" r:id="rId7" imgW="21971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38525"/>
                        <a:ext cx="4114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灯片编号占位符 4">
            <a:extLst>
              <a:ext uri="{FF2B5EF4-FFF2-40B4-BE49-F238E27FC236}">
                <a16:creationId xmlns:a16="http://schemas.microsoft.com/office/drawing/2014/main" id="{6C2ED70E-0397-48E6-A353-C0D4C14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6FEC4C-2A80-4F47-A727-4AEFDBF1963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2" name="Rectangle 4">
            <a:extLst>
              <a:ext uri="{FF2B5EF4-FFF2-40B4-BE49-F238E27FC236}">
                <a16:creationId xmlns:a16="http://schemas.microsoft.com/office/drawing/2014/main" id="{F2AC88E5-C62D-4F37-9BA2-BB59519C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  <p:sp>
        <p:nvSpPr>
          <p:cNvPr id="408586" name="Text Box 10">
            <a:extLst>
              <a:ext uri="{FF2B5EF4-FFF2-40B4-BE49-F238E27FC236}">
                <a16:creationId xmlns:a16="http://schemas.microsoft.com/office/drawing/2014/main" id="{F37A4A5F-BAB2-403E-9FC5-18FB42AD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27525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Laurent’s theorem shows</a:t>
            </a:r>
            <a:endParaRPr lang="en-US" altLang="zh-CN" sz="2000" i="1"/>
          </a:p>
        </p:txBody>
      </p:sp>
      <p:graphicFrame>
        <p:nvGraphicFramePr>
          <p:cNvPr id="408587" name="Object 13">
            <a:extLst>
              <a:ext uri="{FF2B5EF4-FFF2-40B4-BE49-F238E27FC236}">
                <a16:creationId xmlns:a16="http://schemas.microsoft.com/office/drawing/2014/main" id="{5DEAF5B6-2AD1-484D-B2F8-9CBE8B603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4775" y="4210050"/>
          <a:ext cx="2514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9" imgW="1511300" imgH="431800" progId="Equation.DSMT4">
                  <p:embed/>
                </p:oleObj>
              </mc:Choice>
              <mc:Fallback>
                <p:oleObj name="Equation" r:id="rId9" imgW="15113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4210050"/>
                        <a:ext cx="2514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9" name="Text Box 13">
            <a:extLst>
              <a:ext uri="{FF2B5EF4-FFF2-40B4-BE49-F238E27FC236}">
                <a16:creationId xmlns:a16="http://schemas.microsoft.com/office/drawing/2014/main" id="{9FA88571-E541-4F72-AB99-24214A00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853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where </a:t>
            </a:r>
            <a:r>
              <a:rPr lang="en-US" altLang="zh-CN" sz="2000" i="1"/>
              <a:t>C</a:t>
            </a:r>
            <a:r>
              <a:rPr lang="en-US" altLang="zh-CN" sz="2000"/>
              <a:t> is any positively oriented simple closed contour around the origin. </a:t>
            </a:r>
            <a:endParaRPr lang="en-US" altLang="zh-CN" sz="2000" i="1"/>
          </a:p>
        </p:txBody>
      </p:sp>
      <p:graphicFrame>
        <p:nvGraphicFramePr>
          <p:cNvPr id="408590" name="Object 15">
            <a:extLst>
              <a:ext uri="{FF2B5EF4-FFF2-40B4-BE49-F238E27FC236}">
                <a16:creationId xmlns:a16="http://schemas.microsoft.com/office/drawing/2014/main" id="{809C3892-3886-4034-B111-755DC7C0D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6400"/>
          <a:ext cx="1905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11" imgW="977476" imgH="317362" progId="Equation.DSMT4">
                  <p:embed/>
                </p:oleObj>
              </mc:Choice>
              <mc:Fallback>
                <p:oleObj name="Equation" r:id="rId11" imgW="977476" imgH="31736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1905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8" name="Object 16">
            <a:extLst>
              <a:ext uri="{FF2B5EF4-FFF2-40B4-BE49-F238E27FC236}">
                <a16:creationId xmlns:a16="http://schemas.microsoft.com/office/drawing/2014/main" id="{B5F00818-58F1-46B8-AAFC-7BB1919A4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4205288"/>
          <a:ext cx="1752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13" imgW="990170" imgH="406224" progId="Equation.DSMT4">
                  <p:embed/>
                </p:oleObj>
              </mc:Choice>
              <mc:Fallback>
                <p:oleObj name="Equation" r:id="rId13" imgW="990170" imgH="4062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205288"/>
                        <a:ext cx="17526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5">
            <a:extLst>
              <a:ext uri="{FF2B5EF4-FFF2-40B4-BE49-F238E27FC236}">
                <a16:creationId xmlns:a16="http://schemas.microsoft.com/office/drawing/2014/main" id="{ABADBE28-4BE9-43F0-90B6-8E7A50ED8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318125"/>
          <a:ext cx="18049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15" imgW="1002865" imgH="431613" progId="Equation.DSMT4">
                  <p:embed/>
                </p:oleObj>
              </mc:Choice>
              <mc:Fallback>
                <p:oleObj name="Equation" r:id="rId15" imgW="1002865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18125"/>
                        <a:ext cx="18049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3" name="Object 6">
            <a:extLst>
              <a:ext uri="{FF2B5EF4-FFF2-40B4-BE49-F238E27FC236}">
                <a16:creationId xmlns:a16="http://schemas.microsoft.com/office/drawing/2014/main" id="{F0E72E95-F015-470F-8458-DFDA064B1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448300"/>
          <a:ext cx="2101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17" imgW="1129810" imgH="317362" progId="Equation.DSMT4">
                  <p:embed/>
                </p:oleObj>
              </mc:Choice>
              <mc:Fallback>
                <p:oleObj name="Equation" r:id="rId17" imgW="1129810" imgH="3173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48300"/>
                        <a:ext cx="2101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1" grpId="0"/>
      <p:bldP spid="407563" grpId="0"/>
      <p:bldP spid="408586" grpId="0"/>
      <p:bldP spid="4085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57D3080C-1252-421A-873A-CD03C711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FDBD70-82EB-4CB6-B66A-2C13B1D850A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7561" name="Text Box 9">
            <a:extLst>
              <a:ext uri="{FF2B5EF4-FFF2-40B4-BE49-F238E27FC236}">
                <a16:creationId xmlns:a16="http://schemas.microsoft.com/office/drawing/2014/main" id="{763BEFCE-658F-4A37-9BDC-5A3186CE0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5240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2.</a:t>
            </a:r>
            <a:r>
              <a:rPr lang="en-US" altLang="zh-CN" sz="2000"/>
              <a:t>  Find the Laurent series of </a:t>
            </a:r>
            <a:endParaRPr lang="en-US" altLang="zh-CN" sz="2000" i="1"/>
          </a:p>
        </p:txBody>
      </p:sp>
      <p:graphicFrame>
        <p:nvGraphicFramePr>
          <p:cNvPr id="407562" name="Object 2">
            <a:extLst>
              <a:ext uri="{FF2B5EF4-FFF2-40B4-BE49-F238E27FC236}">
                <a16:creationId xmlns:a16="http://schemas.microsoft.com/office/drawing/2014/main" id="{537598CA-F132-4B4D-A157-E9F4AE99B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400175"/>
          <a:ext cx="175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3" imgW="1028254" imgH="431613" progId="Equation.DSMT4">
                  <p:embed/>
                </p:oleObj>
              </mc:Choice>
              <mc:Fallback>
                <p:oleObj name="Equation" r:id="rId3" imgW="1028254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00175"/>
                        <a:ext cx="1752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3" name="Text Box 11">
            <a:extLst>
              <a:ext uri="{FF2B5EF4-FFF2-40B4-BE49-F238E27FC236}">
                <a16:creationId xmlns:a16="http://schemas.microsoft.com/office/drawing/2014/main" id="{A22933D7-4C7E-41DB-96F5-4762A6D7F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209800"/>
            <a:ext cx="124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</a:t>
            </a:r>
            <a:r>
              <a:rPr lang="en-US" altLang="zh-CN" sz="2000"/>
              <a:t> </a:t>
            </a:r>
            <a:endParaRPr lang="en-US" altLang="zh-CN" sz="2000" i="1"/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E5FD7122-9D20-461C-B592-8338D810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9800"/>
            <a:ext cx="662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/>
              <a:t>f 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analytic in the domain 0&lt;|</a:t>
            </a:r>
            <a:r>
              <a:rPr lang="en-US" altLang="zh-CN" sz="2000" i="1"/>
              <a:t>z</a:t>
            </a:r>
            <a:r>
              <a:rPr lang="en-US" altLang="zh-CN" sz="2000"/>
              <a:t>|&lt;1 and 1&lt;|</a:t>
            </a:r>
            <a:r>
              <a:rPr lang="en-US" altLang="zh-CN" sz="2000" i="1"/>
              <a:t>z</a:t>
            </a:r>
            <a:r>
              <a:rPr lang="en-US" altLang="zh-CN" sz="2000"/>
              <a:t>|&lt; ∞.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266B450F-BCD3-4C60-BC94-12BE71EFE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2743200"/>
            <a:ext cx="662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(1) In the domain 0&lt;|</a:t>
            </a:r>
            <a:r>
              <a:rPr lang="en-US" altLang="zh-CN" sz="2000" i="1"/>
              <a:t>z</a:t>
            </a:r>
            <a:r>
              <a:rPr lang="en-US" altLang="zh-CN" sz="2000"/>
              <a:t>|&lt;1,</a:t>
            </a:r>
          </a:p>
        </p:txBody>
      </p:sp>
      <p:graphicFrame>
        <p:nvGraphicFramePr>
          <p:cNvPr id="4" name="Object 21">
            <a:extLst>
              <a:ext uri="{FF2B5EF4-FFF2-40B4-BE49-F238E27FC236}">
                <a16:creationId xmlns:a16="http://schemas.microsoft.com/office/drawing/2014/main" id="{B519C580-035F-4591-9794-DC326D7B2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3124200"/>
          <a:ext cx="16668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5" imgW="977900" imgH="431800" progId="Equation.DSMT4">
                  <p:embed/>
                </p:oleObj>
              </mc:Choice>
              <mc:Fallback>
                <p:oleObj name="Equation" r:id="rId5" imgW="9779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24200"/>
                        <a:ext cx="16668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id="{734ED379-A5E7-4855-94AB-BED8D2F7E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13858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7" imgW="812447" imgH="418918" progId="Equation.DSMT4">
                  <p:embed/>
                </p:oleObj>
              </mc:Choice>
              <mc:Fallback>
                <p:oleObj name="Equation" r:id="rId7" imgW="812447" imgH="41891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13858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0575E830-E963-407A-B915-32E29C203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3114675"/>
          <a:ext cx="14938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9" imgW="876300" imgH="431800" progId="Equation.DSMT4">
                  <p:embed/>
                </p:oleObj>
              </mc:Choice>
              <mc:Fallback>
                <p:oleObj name="Equation" r:id="rId9" imgW="8763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3114675"/>
                        <a:ext cx="14938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>
            <a:extLst>
              <a:ext uri="{FF2B5EF4-FFF2-40B4-BE49-F238E27FC236}">
                <a16:creationId xmlns:a16="http://schemas.microsoft.com/office/drawing/2014/main" id="{9EE1980C-5515-46FD-AC10-53DC91AC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46525"/>
            <a:ext cx="662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(2) In the domain 1&lt;|</a:t>
            </a:r>
            <a:r>
              <a:rPr lang="en-US" altLang="zh-CN" sz="2000" i="1"/>
              <a:t>z</a:t>
            </a:r>
            <a:r>
              <a:rPr lang="en-US" altLang="zh-CN" sz="2000"/>
              <a:t>|&lt; ∞,</a:t>
            </a:r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6B3A6741-8F9C-4091-9BDD-09F1CF465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603750"/>
          <a:ext cx="585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11" imgW="342751" imgH="418918" progId="Equation.DSMT4">
                  <p:embed/>
                </p:oleObj>
              </mc:Choice>
              <mc:Fallback>
                <p:oleObj name="Equation" r:id="rId11" imgW="342751" imgH="418918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03750"/>
                        <a:ext cx="585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">
            <a:extLst>
              <a:ext uri="{FF2B5EF4-FFF2-40B4-BE49-F238E27FC236}">
                <a16:creationId xmlns:a16="http://schemas.microsoft.com/office/drawing/2014/main" id="{7B4C8BE3-B7D4-4923-9585-683279FAC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4267200"/>
          <a:ext cx="129857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13" imgW="761669" imgH="812447" progId="Equation.DSMT4">
                  <p:embed/>
                </p:oleObj>
              </mc:Choice>
              <mc:Fallback>
                <p:oleObj name="Equation" r:id="rId13" imgW="761669" imgH="812447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267200"/>
                        <a:ext cx="1298575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EEC82545-60C8-495E-B241-8F3E88118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572000"/>
          <a:ext cx="11255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15" imgW="660113" imgH="431613" progId="Equation.DSMT4">
                  <p:embed/>
                </p:oleObj>
              </mc:Choice>
              <mc:Fallback>
                <p:oleObj name="Equation" r:id="rId15" imgW="660113" imgH="43161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11255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DA5465A3-F6B3-4CED-9514-1913E0955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5607050"/>
          <a:ext cx="19462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17" imgW="1143000" imgH="419100" progId="Equation.DSMT4">
                  <p:embed/>
                </p:oleObj>
              </mc:Choice>
              <mc:Fallback>
                <p:oleObj name="Equation" r:id="rId17" imgW="1143000" imgH="419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5607050"/>
                        <a:ext cx="19462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>
            <a:extLst>
              <a:ext uri="{FF2B5EF4-FFF2-40B4-BE49-F238E27FC236}">
                <a16:creationId xmlns:a16="http://schemas.microsoft.com/office/drawing/2014/main" id="{2C013198-89B9-41C7-8726-526F41181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413" y="5591175"/>
          <a:ext cx="16446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19" imgW="965200" imgH="431800" progId="Equation.DSMT4">
                  <p:embed/>
                </p:oleObj>
              </mc:Choice>
              <mc:Fallback>
                <p:oleObj name="Equation" r:id="rId19" imgW="9652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5591175"/>
                        <a:ext cx="16446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1">
            <a:extLst>
              <a:ext uri="{FF2B5EF4-FFF2-40B4-BE49-F238E27FC236}">
                <a16:creationId xmlns:a16="http://schemas.microsoft.com/office/drawing/2014/main" id="{488C022F-BAFC-4E5D-B544-9982C0CD4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5619750"/>
          <a:ext cx="8874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21" imgW="520474" imgH="431613" progId="Equation.DSMT4">
                  <p:embed/>
                </p:oleObj>
              </mc:Choice>
              <mc:Fallback>
                <p:oleObj name="Equation" r:id="rId21" imgW="520474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619750"/>
                        <a:ext cx="88741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Rectangle 4">
            <a:extLst>
              <a:ext uri="{FF2B5EF4-FFF2-40B4-BE49-F238E27FC236}">
                <a16:creationId xmlns:a16="http://schemas.microsoft.com/office/drawing/2014/main" id="{AA25498F-1C48-40F6-A264-67D8B212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1" grpId="0"/>
      <p:bldP spid="407563" grpId="0"/>
      <p:bldP spid="2" grpId="0"/>
      <p:bldP spid="3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>
            <a:extLst>
              <a:ext uri="{FF2B5EF4-FFF2-40B4-BE49-F238E27FC236}">
                <a16:creationId xmlns:a16="http://schemas.microsoft.com/office/drawing/2014/main" id="{1C73AE5B-03B9-48E1-83A4-E20460F5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6002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3.</a:t>
            </a:r>
            <a:r>
              <a:rPr lang="en-US" altLang="zh-CN" sz="2000"/>
              <a:t>  Find the Laurent series representation of </a:t>
            </a:r>
            <a:endParaRPr lang="en-US" altLang="zh-CN" sz="2000" i="1"/>
          </a:p>
        </p:txBody>
      </p:sp>
      <p:graphicFrame>
        <p:nvGraphicFramePr>
          <p:cNvPr id="410634" name="Object 2">
            <a:extLst>
              <a:ext uri="{FF2B5EF4-FFF2-40B4-BE49-F238E27FC236}">
                <a16:creationId xmlns:a16="http://schemas.microsoft.com/office/drawing/2014/main" id="{97B592EE-7245-48EC-9AF0-1E67EE870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447800"/>
          <a:ext cx="2209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3" imgW="1295400" imgH="431800" progId="Equation.DSMT4">
                  <p:embed/>
                </p:oleObj>
              </mc:Choice>
              <mc:Fallback>
                <p:oleObj name="Equation" r:id="rId3" imgW="1295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47800"/>
                        <a:ext cx="2209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69" name="Text Box 45">
            <a:extLst>
              <a:ext uri="{FF2B5EF4-FFF2-40B4-BE49-F238E27FC236}">
                <a16:creationId xmlns:a16="http://schemas.microsoft.com/office/drawing/2014/main" id="{BF0186B8-79FF-4A7B-B73C-C825153A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533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In each of those domains, denoted by </a:t>
            </a:r>
            <a:r>
              <a:rPr lang="en-US" altLang="zh-CN" sz="2000" i="1"/>
              <a:t>D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D</a:t>
            </a:r>
            <a:r>
              <a:rPr lang="en-US" altLang="zh-CN" sz="2000" baseline="-25000"/>
              <a:t>2</a:t>
            </a:r>
            <a:r>
              <a:rPr lang="en-US" altLang="zh-CN" sz="2000"/>
              <a:t> , </a:t>
            </a:r>
            <a:r>
              <a:rPr lang="en-US" altLang="zh-CN" sz="2000" i="1"/>
              <a:t>D</a:t>
            </a:r>
            <a:r>
              <a:rPr lang="en-US" altLang="zh-CN" sz="2000" baseline="-25000"/>
              <a:t>3</a:t>
            </a:r>
            <a:r>
              <a:rPr lang="en-US" altLang="zh-CN"/>
              <a:t> </a:t>
            </a:r>
            <a:r>
              <a:rPr lang="en-US" altLang="zh-CN" sz="2000"/>
              <a:t>and </a:t>
            </a:r>
            <a:r>
              <a:rPr lang="en-US" altLang="zh-CN" sz="2000" i="1"/>
              <a:t>D</a:t>
            </a:r>
            <a:r>
              <a:rPr lang="en-US" altLang="zh-CN" sz="2000" baseline="-25000"/>
              <a:t>4</a:t>
            </a:r>
            <a:r>
              <a:rPr lang="en-US" altLang="zh-CN" sz="2000"/>
              <a:t>,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analytic.</a:t>
            </a:r>
          </a:p>
        </p:txBody>
      </p:sp>
      <p:sp>
        <p:nvSpPr>
          <p:cNvPr id="49157" name="灯片编号占位符 4">
            <a:extLst>
              <a:ext uri="{FF2B5EF4-FFF2-40B4-BE49-F238E27FC236}">
                <a16:creationId xmlns:a16="http://schemas.microsoft.com/office/drawing/2014/main" id="{D40A9DCC-4D1A-4096-968C-9BBC57CE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AC5B94-52AB-4F25-B940-B2F54AC632F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804" name="Rectangle 36">
            <a:extLst>
              <a:ext uri="{FF2B5EF4-FFF2-40B4-BE49-F238E27FC236}">
                <a16:creationId xmlns:a16="http://schemas.microsoft.com/office/drawing/2014/main" id="{56F53AD4-6510-4394-9A92-71D9C6FD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2143125"/>
            <a:ext cx="2559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(i) in powers of </a:t>
            </a:r>
            <a:r>
              <a:rPr kumimoji="1" lang="en-US" altLang="zh-CN" sz="2000" i="1"/>
              <a:t>z</a:t>
            </a:r>
            <a:r>
              <a:rPr kumimoji="1" lang="en-US" altLang="zh-CN" sz="2000"/>
              <a:t>, when </a:t>
            </a:r>
            <a:endParaRPr kumimoji="1" lang="en-US" altLang="zh-CN" sz="2000" b="0"/>
          </a:p>
        </p:txBody>
      </p:sp>
      <p:graphicFrame>
        <p:nvGraphicFramePr>
          <p:cNvPr id="32805" name="Object 37">
            <a:extLst>
              <a:ext uri="{FF2B5EF4-FFF2-40B4-BE49-F238E27FC236}">
                <a16:creationId xmlns:a16="http://schemas.microsoft.com/office/drawing/2014/main" id="{69A512D9-81CA-4387-B797-F7EEA1DCE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05025"/>
          <a:ext cx="1981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5" imgW="1193800" imgH="254000" progId="Equation.DSMT4">
                  <p:embed/>
                </p:oleObj>
              </mc:Choice>
              <mc:Fallback>
                <p:oleObj name="Equation" r:id="rId5" imgW="1193800" imgH="2540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05025"/>
                        <a:ext cx="1981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>
            <a:extLst>
              <a:ext uri="{FF2B5EF4-FFF2-40B4-BE49-F238E27FC236}">
                <a16:creationId xmlns:a16="http://schemas.microsoft.com/office/drawing/2014/main" id="{95F45AB9-A197-4D59-8807-E692C5035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50" y="2628900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7" imgW="952087" imgH="241195" progId="Equation.DSMT4">
                  <p:embed/>
                </p:oleObj>
              </mc:Choice>
              <mc:Fallback>
                <p:oleObj name="Equation" r:id="rId7" imgW="952087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628900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Object 39">
            <a:extLst>
              <a:ext uri="{FF2B5EF4-FFF2-40B4-BE49-F238E27FC236}">
                <a16:creationId xmlns:a16="http://schemas.microsoft.com/office/drawing/2014/main" id="{B678DF05-72D2-4188-BAFA-A9850D43D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105025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9" imgW="799753" imgH="241195" progId="Equation.DSMT4">
                  <p:embed/>
                </p:oleObj>
              </mc:Choice>
              <mc:Fallback>
                <p:oleObj name="Equation" r:id="rId9" imgW="799753" imgH="241195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05025"/>
                        <a:ext cx="1295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8" name="Rectangle 40">
            <a:extLst>
              <a:ext uri="{FF2B5EF4-FFF2-40B4-BE49-F238E27FC236}">
                <a16:creationId xmlns:a16="http://schemas.microsoft.com/office/drawing/2014/main" id="{611BF8CE-1F6B-4CEA-ABB2-DD193822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2652713"/>
            <a:ext cx="4799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(ii) in powers of </a:t>
            </a:r>
            <a:r>
              <a:rPr kumimoji="1" lang="en-US" altLang="zh-CN" sz="2000" i="1"/>
              <a:t>z+</a:t>
            </a:r>
            <a:r>
              <a:rPr kumimoji="1" lang="en-US" altLang="zh-CN" sz="2000"/>
              <a:t>1</a:t>
            </a:r>
            <a:r>
              <a:rPr kumimoji="1" lang="en-US" altLang="zh-CN" sz="2000" i="1"/>
              <a:t>,</a:t>
            </a:r>
            <a:r>
              <a:rPr kumimoji="1" lang="en-US" altLang="zh-CN" sz="2000"/>
              <a:t> when </a:t>
            </a:r>
            <a:endParaRPr kumimoji="1" lang="en-US" altLang="zh-CN" sz="2000" b="0"/>
          </a:p>
        </p:txBody>
      </p:sp>
      <p:sp>
        <p:nvSpPr>
          <p:cNvPr id="32809" name="Rectangle 41">
            <a:extLst>
              <a:ext uri="{FF2B5EF4-FFF2-40B4-BE49-F238E27FC236}">
                <a16:creationId xmlns:a16="http://schemas.microsoft.com/office/drawing/2014/main" id="{6DD8038B-97A6-4A3D-9DC7-94647269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243263"/>
            <a:ext cx="985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Solution:</a:t>
            </a:r>
            <a:endParaRPr kumimoji="1" lang="en-US" altLang="zh-CN" sz="2000"/>
          </a:p>
        </p:txBody>
      </p:sp>
      <p:graphicFrame>
        <p:nvGraphicFramePr>
          <p:cNvPr id="32810" name="Object 42">
            <a:extLst>
              <a:ext uri="{FF2B5EF4-FFF2-40B4-BE49-F238E27FC236}">
                <a16:creationId xmlns:a16="http://schemas.microsoft.com/office/drawing/2014/main" id="{17B5E5DA-31B7-460F-BF2E-EC8F947D5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48000"/>
          <a:ext cx="22431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11" imgW="1295400" imgH="431800" progId="Equation.DSMT4">
                  <p:embed/>
                </p:oleObj>
              </mc:Choice>
              <mc:Fallback>
                <p:oleObj name="Equation" r:id="rId11" imgW="1295400" imgH="4318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22431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1" name="Object 43">
            <a:extLst>
              <a:ext uri="{FF2B5EF4-FFF2-40B4-BE49-F238E27FC236}">
                <a16:creationId xmlns:a16="http://schemas.microsoft.com/office/drawing/2014/main" id="{E3A2E513-A2A8-4322-82F5-F1718C542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8425" y="3119438"/>
          <a:ext cx="1679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13" imgW="964781" imgH="406224" progId="Equation.DSMT4">
                  <p:embed/>
                </p:oleObj>
              </mc:Choice>
              <mc:Fallback>
                <p:oleObj name="Equation" r:id="rId13" imgW="964781" imgH="406224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119438"/>
                        <a:ext cx="1679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>
            <a:extLst>
              <a:ext uri="{FF2B5EF4-FFF2-40B4-BE49-F238E27FC236}">
                <a16:creationId xmlns:a16="http://schemas.microsoft.com/office/drawing/2014/main" id="{FC22DC2B-AB83-41B0-AC38-F3944B27F3F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13050"/>
            <a:ext cx="2819400" cy="2373313"/>
            <a:chOff x="3216" y="972"/>
            <a:chExt cx="2172" cy="1985"/>
          </a:xfrm>
        </p:grpSpPr>
        <p:sp>
          <p:nvSpPr>
            <p:cNvPr id="49192" name="Oval 45">
              <a:extLst>
                <a:ext uri="{FF2B5EF4-FFF2-40B4-BE49-F238E27FC236}">
                  <a16:creationId xmlns:a16="http://schemas.microsoft.com/office/drawing/2014/main" id="{37838E53-FCFD-44E6-AAC7-C0A237C6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972"/>
              <a:ext cx="1908" cy="198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193" name="Text Box 46">
              <a:extLst>
                <a:ext uri="{FF2B5EF4-FFF2-40B4-BE49-F238E27FC236}">
                  <a16:creationId xmlns:a16="http://schemas.microsoft.com/office/drawing/2014/main" id="{893B6BA9-FC5E-493E-94E4-4AFE130DE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52"/>
              <a:ext cx="49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D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4</a:t>
              </a:r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2D167D73-4756-4040-97EB-8D19F1FF8A2C}"/>
              </a:ext>
            </a:extLst>
          </p:cNvPr>
          <p:cNvGrpSpPr>
            <a:grpSpLocks/>
          </p:cNvGrpSpPr>
          <p:nvPr/>
        </p:nvGrpSpPr>
        <p:grpSpPr bwMode="auto">
          <a:xfrm>
            <a:off x="6078538" y="2663825"/>
            <a:ext cx="2894012" cy="3279775"/>
            <a:chOff x="3434" y="910"/>
            <a:chExt cx="2326" cy="2610"/>
          </a:xfrm>
        </p:grpSpPr>
        <p:grpSp>
          <p:nvGrpSpPr>
            <p:cNvPr id="49169" name="Group 48">
              <a:extLst>
                <a:ext uri="{FF2B5EF4-FFF2-40B4-BE49-F238E27FC236}">
                  <a16:creationId xmlns:a16="http://schemas.microsoft.com/office/drawing/2014/main" id="{D17658F5-0E54-49C7-A6DC-6118D819F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910"/>
              <a:ext cx="2326" cy="2610"/>
              <a:chOff x="7354" y="11277"/>
              <a:chExt cx="2880" cy="3375"/>
            </a:xfrm>
          </p:grpSpPr>
          <p:grpSp>
            <p:nvGrpSpPr>
              <p:cNvPr id="49175" name="Group 49">
                <a:extLst>
                  <a:ext uri="{FF2B5EF4-FFF2-40B4-BE49-F238E27FC236}">
                    <a16:creationId xmlns:a16="http://schemas.microsoft.com/office/drawing/2014/main" id="{71F98386-190D-47FC-9A44-DF35E3C44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54" y="11277"/>
                <a:ext cx="2880" cy="3375"/>
                <a:chOff x="7186" y="11202"/>
                <a:chExt cx="2880" cy="3375"/>
              </a:xfrm>
            </p:grpSpPr>
            <p:sp>
              <p:nvSpPr>
                <p:cNvPr id="49186" name="Line 50">
                  <a:extLst>
                    <a:ext uri="{FF2B5EF4-FFF2-40B4-BE49-F238E27FC236}">
                      <a16:creationId xmlns:a16="http://schemas.microsoft.com/office/drawing/2014/main" id="{38F2E3F7-1513-4AF4-8599-6E86D98694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86" y="12606"/>
                  <a:ext cx="27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7" name="Line 51">
                  <a:extLst>
                    <a:ext uri="{FF2B5EF4-FFF2-40B4-BE49-F238E27FC236}">
                      <a16:creationId xmlns:a16="http://schemas.microsoft.com/office/drawing/2014/main" id="{F3C712BA-84CA-4F8A-94F5-E39AEFAB6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46" y="11202"/>
                  <a:ext cx="0" cy="26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8" name="Text Box 52">
                  <a:extLst>
                    <a:ext uri="{FF2B5EF4-FFF2-40B4-BE49-F238E27FC236}">
                      <a16:creationId xmlns:a16="http://schemas.microsoft.com/office/drawing/2014/main" id="{1E535AEE-8BF9-4046-A352-FE816E68E4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70" y="12516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189" name="Text Box 53">
                  <a:extLst>
                    <a:ext uri="{FF2B5EF4-FFF2-40B4-BE49-F238E27FC236}">
                      <a16:creationId xmlns:a16="http://schemas.microsoft.com/office/drawing/2014/main" id="{5D77711E-4CA2-4A45-9B7A-1D55688619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06" y="11202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190" name="Text Box 54">
                  <a:extLst>
                    <a:ext uri="{FF2B5EF4-FFF2-40B4-BE49-F238E27FC236}">
                      <a16:creationId xmlns:a16="http://schemas.microsoft.com/office/drawing/2014/main" id="{76E1632D-3228-4E9F-ACFE-10A02D1F63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26" y="12450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191" name="Text Box 55" descr="文本框: FIGURE">
                  <a:extLst>
                    <a:ext uri="{FF2B5EF4-FFF2-40B4-BE49-F238E27FC236}">
                      <a16:creationId xmlns:a16="http://schemas.microsoft.com/office/drawing/2014/main" id="{C2E03821-F90D-456A-8FCB-9BDD39DDBD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60" y="13824"/>
                  <a:ext cx="2144" cy="7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9176" name="Oval 56">
                <a:extLst>
                  <a:ext uri="{FF2B5EF4-FFF2-40B4-BE49-F238E27FC236}">
                    <a16:creationId xmlns:a16="http://schemas.microsoft.com/office/drawing/2014/main" id="{CAF6D19A-D525-4A60-875E-299E02A02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8" y="1266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177" name="Oval 57">
                <a:extLst>
                  <a:ext uri="{FF2B5EF4-FFF2-40B4-BE49-F238E27FC236}">
                    <a16:creationId xmlns:a16="http://schemas.microsoft.com/office/drawing/2014/main" id="{D644CBF4-71EF-49D9-A45D-F83EFD02B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0" y="1266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178" name="Text Box 58" descr="30%">
                <a:extLst>
                  <a:ext uri="{FF2B5EF4-FFF2-40B4-BE49-F238E27FC236}">
                    <a16:creationId xmlns:a16="http://schemas.microsoft.com/office/drawing/2014/main" id="{63F0A730-460E-4700-BB89-7DD6EA3A8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6" y="11643"/>
                <a:ext cx="608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179" name="Text Box 59" descr="30%">
                <a:extLst>
                  <a:ext uri="{FF2B5EF4-FFF2-40B4-BE49-F238E27FC236}">
                    <a16:creationId xmlns:a16="http://schemas.microsoft.com/office/drawing/2014/main" id="{5D14E126-CFE9-45DD-BA3B-33DDBFAF3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0" y="12573"/>
                <a:ext cx="4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180" name="Text Box 60" descr="30%">
                <a:extLst>
                  <a:ext uri="{FF2B5EF4-FFF2-40B4-BE49-F238E27FC236}">
                    <a16:creationId xmlns:a16="http://schemas.microsoft.com/office/drawing/2014/main" id="{37A56C16-387C-4AF2-A1ED-2AC4F3777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10" y="12573"/>
                <a:ext cx="42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9181" name="Group 61">
                <a:extLst>
                  <a:ext uri="{FF2B5EF4-FFF2-40B4-BE49-F238E27FC236}">
                    <a16:creationId xmlns:a16="http://schemas.microsoft.com/office/drawing/2014/main" id="{C1FD97FF-9E74-4C48-8573-073C1CF692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54" y="11817"/>
                <a:ext cx="1701" cy="1701"/>
                <a:chOff x="7754" y="11817"/>
                <a:chExt cx="1701" cy="1701"/>
              </a:xfrm>
            </p:grpSpPr>
            <p:sp>
              <p:nvSpPr>
                <p:cNvPr id="49184" name="Oval 62">
                  <a:extLst>
                    <a:ext uri="{FF2B5EF4-FFF2-40B4-BE49-F238E27FC236}">
                      <a16:creationId xmlns:a16="http://schemas.microsoft.com/office/drawing/2014/main" id="{D57D40E6-0396-4304-A1E4-A4AB60BA4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8" y="12237"/>
                  <a:ext cx="850" cy="85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9185" name="Oval 63">
                  <a:extLst>
                    <a:ext uri="{FF2B5EF4-FFF2-40B4-BE49-F238E27FC236}">
                      <a16:creationId xmlns:a16="http://schemas.microsoft.com/office/drawing/2014/main" id="{E64CA754-1CA2-402E-B500-AB918DE28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4" y="11817"/>
                  <a:ext cx="1701" cy="17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182" name="Text Box 64" descr="30%">
                <a:extLst>
                  <a:ext uri="{FF2B5EF4-FFF2-40B4-BE49-F238E27FC236}">
                    <a16:creationId xmlns:a16="http://schemas.microsoft.com/office/drawing/2014/main" id="{911545B6-C6F1-4AB6-8039-04AC07486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6" y="11913"/>
                <a:ext cx="60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183" name="Text Box 65" descr="30%">
                <a:extLst>
                  <a:ext uri="{FF2B5EF4-FFF2-40B4-BE49-F238E27FC236}">
                    <a16:creationId xmlns:a16="http://schemas.microsoft.com/office/drawing/2014/main" id="{4304A288-2288-40BF-B4E8-1BAAFDA5E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4" y="12138"/>
                <a:ext cx="588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9170" name="Text Box 66">
              <a:extLst>
                <a:ext uri="{FF2B5EF4-FFF2-40B4-BE49-F238E27FC236}">
                  <a16:creationId xmlns:a16="http://schemas.microsoft.com/office/drawing/2014/main" id="{8A799C82-53ED-4768-8AD4-6E6B4F0D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1653"/>
              <a:ext cx="32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D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49171" name="Text Box 67">
              <a:extLst>
                <a:ext uri="{FF2B5EF4-FFF2-40B4-BE49-F238E27FC236}">
                  <a16:creationId xmlns:a16="http://schemas.microsoft.com/office/drawing/2014/main" id="{236EFA07-CD72-40B2-A3B2-611C24481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" y="1430"/>
              <a:ext cx="3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D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49172" name="Text Box 68">
              <a:extLst>
                <a:ext uri="{FF2B5EF4-FFF2-40B4-BE49-F238E27FC236}">
                  <a16:creationId xmlns:a16="http://schemas.microsoft.com/office/drawing/2014/main" id="{1E9491EB-77B6-4326-A3FB-68D2E34E6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3" y="1189"/>
              <a:ext cx="3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D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3</a:t>
              </a:r>
            </a:p>
          </p:txBody>
        </p:sp>
        <p:sp>
          <p:nvSpPr>
            <p:cNvPr id="49173" name="Text Box 69">
              <a:extLst>
                <a:ext uri="{FF2B5EF4-FFF2-40B4-BE49-F238E27FC236}">
                  <a16:creationId xmlns:a16="http://schemas.microsoft.com/office/drawing/2014/main" id="{4176CCB6-636F-46AA-913C-2CF23BB8E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1909"/>
              <a:ext cx="3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3300"/>
                  </a:solidFill>
                </a:rPr>
                <a:t>1</a:t>
              </a:r>
              <a:endParaRPr kumimoji="1" lang="en-US" altLang="zh-CN" sz="2000" baseline="-25000">
                <a:solidFill>
                  <a:srgbClr val="CC3300"/>
                </a:solidFill>
              </a:endParaRPr>
            </a:p>
          </p:txBody>
        </p:sp>
        <p:sp>
          <p:nvSpPr>
            <p:cNvPr id="49174" name="Text Box 70">
              <a:extLst>
                <a:ext uri="{FF2B5EF4-FFF2-40B4-BE49-F238E27FC236}">
                  <a16:creationId xmlns:a16="http://schemas.microsoft.com/office/drawing/2014/main" id="{22F45A9B-033C-4650-9CBB-9784E8F76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1914"/>
              <a:ext cx="3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CC3300"/>
                  </a:solidFill>
                </a:rPr>
                <a:t>2</a:t>
              </a:r>
              <a:endParaRPr kumimoji="1" lang="en-US" altLang="zh-CN" sz="2000" baseline="-25000">
                <a:solidFill>
                  <a:srgbClr val="CC3300"/>
                </a:solidFill>
              </a:endParaRPr>
            </a:p>
          </p:txBody>
        </p:sp>
      </p:grpSp>
      <p:sp>
        <p:nvSpPr>
          <p:cNvPr id="49168" name="Rectangle 4">
            <a:extLst>
              <a:ext uri="{FF2B5EF4-FFF2-40B4-BE49-F238E27FC236}">
                <a16:creationId xmlns:a16="http://schemas.microsoft.com/office/drawing/2014/main" id="{DCD028E9-8C9B-4197-9B7A-5209D758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69" grpId="0"/>
      <p:bldP spid="32804" grpId="0" build="p" autoUpdateAnimBg="0"/>
      <p:bldP spid="32808" grpId="0" build="p" autoUpdateAnimBg="0"/>
      <p:bldP spid="3280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5" name="Text Box 7">
            <a:extLst>
              <a:ext uri="{FF2B5EF4-FFF2-40B4-BE49-F238E27FC236}">
                <a16:creationId xmlns:a16="http://schemas.microsoft.com/office/drawing/2014/main" id="{679D6ABC-0438-4DF8-8110-1DCE870B6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70125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(1) In </a:t>
            </a:r>
            <a:r>
              <a:rPr lang="en-US" altLang="zh-CN" sz="2000" i="1"/>
              <a:t>D</a:t>
            </a:r>
            <a:r>
              <a:rPr lang="en-US" altLang="zh-CN" sz="2000" baseline="-25000"/>
              <a:t>1</a:t>
            </a:r>
            <a:r>
              <a:rPr lang="en-US" altLang="zh-CN" sz="2000"/>
              <a:t>, since |</a:t>
            </a:r>
            <a:r>
              <a:rPr lang="en-US" altLang="zh-CN" sz="2000" i="1"/>
              <a:t>z</a:t>
            </a:r>
            <a:r>
              <a:rPr lang="en-US" altLang="zh-CN" sz="2000"/>
              <a:t>|&lt;1, and |</a:t>
            </a:r>
            <a:r>
              <a:rPr lang="en-US" altLang="zh-CN" sz="2000" i="1"/>
              <a:t>z</a:t>
            </a:r>
            <a:r>
              <a:rPr lang="en-US" altLang="zh-CN" sz="2000"/>
              <a:t>/2|&lt;1, we have</a:t>
            </a:r>
            <a:endParaRPr lang="en-US" altLang="zh-CN" sz="2000" i="1"/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D67A3844-0EB4-4FA4-9654-94F65EB2D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66850"/>
          <a:ext cx="2133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3" imgW="1244600" imgH="419100" progId="Equation.DSMT4">
                  <p:embed/>
                </p:oleObj>
              </mc:Choice>
              <mc:Fallback>
                <p:oleObj name="Equation" r:id="rId3" imgW="1244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66850"/>
                        <a:ext cx="21336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灯片编号占位符 4">
            <a:extLst>
              <a:ext uri="{FF2B5EF4-FFF2-40B4-BE49-F238E27FC236}">
                <a16:creationId xmlns:a16="http://schemas.microsoft.com/office/drawing/2014/main" id="{0384CAF4-1C1A-42D0-98D3-F3CB0FE9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6CDD69-7A54-4172-B076-CE5FC504F15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13">
            <a:extLst>
              <a:ext uri="{FF2B5EF4-FFF2-40B4-BE49-F238E27FC236}">
                <a16:creationId xmlns:a16="http://schemas.microsoft.com/office/drawing/2014/main" id="{2D537D42-6A65-40BD-90C9-1B507BCA4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76400"/>
            <a:ext cx="174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Solution (cont.):</a:t>
            </a:r>
            <a:endParaRPr kumimoji="1" lang="en-US" altLang="zh-CN" sz="2000"/>
          </a:p>
        </p:txBody>
      </p:sp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C9240284-0B13-4FCC-AAF4-C2424B94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2667000"/>
          <a:ext cx="4051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5" imgW="2120900" imgH="444500" progId="Equation.DSMT4">
                  <p:embed/>
                </p:oleObj>
              </mc:Choice>
              <mc:Fallback>
                <p:oleObj name="Equation" r:id="rId5" imgW="21209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667000"/>
                        <a:ext cx="4051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2F5DEA84-A520-437F-9576-03A22AAEE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2713038"/>
          <a:ext cx="16367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7" imgW="952087" imgH="431613" progId="Equation.DSMT4">
                  <p:embed/>
                </p:oleObj>
              </mc:Choice>
              <mc:Fallback>
                <p:oleObj name="Equation" r:id="rId7" imgW="952087" imgH="4316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713038"/>
                        <a:ext cx="163671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id="{F148B416-4749-4D9A-AAFE-D712B91B2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4456113"/>
          <a:ext cx="33623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9" imgW="1651000" imgH="431800" progId="Equation.DSMT4">
                  <p:embed/>
                </p:oleObj>
              </mc:Choice>
              <mc:Fallback>
                <p:oleObj name="Equation" r:id="rId9" imgW="16510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456113"/>
                        <a:ext cx="33623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>
            <a:extLst>
              <a:ext uri="{FF2B5EF4-FFF2-40B4-BE49-F238E27FC236}">
                <a16:creationId xmlns:a16="http://schemas.microsoft.com/office/drawing/2014/main" id="{00B67F70-D020-4D25-A577-B93A22DC0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81400"/>
          <a:ext cx="2165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1" imgW="1244600" imgH="419100" progId="Equation.DSMT4">
                  <p:embed/>
                </p:oleObj>
              </mc:Choice>
              <mc:Fallback>
                <p:oleObj name="Equation" r:id="rId11" imgW="12446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1653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>
            <a:extLst>
              <a:ext uri="{FF2B5EF4-FFF2-40B4-BE49-F238E27FC236}">
                <a16:creationId xmlns:a16="http://schemas.microsoft.com/office/drawing/2014/main" id="{2EFDAA49-338B-425E-A92A-4F168D493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3641725"/>
          <a:ext cx="22209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13" imgW="1218671" imgH="444307" progId="Equation.DSMT4">
                  <p:embed/>
                </p:oleObj>
              </mc:Choice>
              <mc:Fallback>
                <p:oleObj name="Equation" r:id="rId13" imgW="1218671" imgH="4443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641725"/>
                        <a:ext cx="22209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4">
            <a:extLst>
              <a:ext uri="{FF2B5EF4-FFF2-40B4-BE49-F238E27FC236}">
                <a16:creationId xmlns:a16="http://schemas.microsoft.com/office/drawing/2014/main" id="{E5AFB890-3F99-439A-9032-123AC572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Text Box 3">
            <a:extLst>
              <a:ext uri="{FF2B5EF4-FFF2-40B4-BE49-F238E27FC236}">
                <a16:creationId xmlns:a16="http://schemas.microsoft.com/office/drawing/2014/main" id="{BC9D7885-BE08-42EC-8A8E-9D2C46C1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38300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(2) In </a:t>
            </a:r>
            <a:r>
              <a:rPr lang="en-US" altLang="zh-CN" sz="2000" i="1"/>
              <a:t>D</a:t>
            </a:r>
            <a:r>
              <a:rPr lang="en-US" altLang="zh-CN" sz="2000" baseline="-25000"/>
              <a:t>2</a:t>
            </a:r>
            <a:r>
              <a:rPr lang="en-US" altLang="zh-CN" sz="2000"/>
              <a:t>, since |1/</a:t>
            </a:r>
            <a:r>
              <a:rPr lang="en-US" altLang="zh-CN" sz="2000" i="1"/>
              <a:t>z</a:t>
            </a:r>
            <a:r>
              <a:rPr lang="en-US" altLang="zh-CN" sz="2000"/>
              <a:t>|&lt;1, and |</a:t>
            </a:r>
            <a:r>
              <a:rPr lang="en-US" altLang="zh-CN" sz="2000" i="1"/>
              <a:t>z</a:t>
            </a:r>
            <a:r>
              <a:rPr lang="en-US" altLang="zh-CN" sz="2000"/>
              <a:t>/2|&lt;1, we have</a:t>
            </a:r>
            <a:endParaRPr lang="en-US" altLang="zh-CN" sz="2000" i="1"/>
          </a:p>
        </p:txBody>
      </p:sp>
      <p:sp>
        <p:nvSpPr>
          <p:cNvPr id="51203" name="灯片编号占位符 4">
            <a:extLst>
              <a:ext uri="{FF2B5EF4-FFF2-40B4-BE49-F238E27FC236}">
                <a16:creationId xmlns:a16="http://schemas.microsoft.com/office/drawing/2014/main" id="{1481CE4E-6D07-4F96-8E63-3636E95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42B27F-9C09-47CF-A358-6F033EF3476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EC76812D-3BE1-4491-872F-87516676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76400"/>
            <a:ext cx="174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Solution (cont.):</a:t>
            </a:r>
            <a:endParaRPr kumimoji="1" lang="en-US" altLang="zh-CN" sz="2000"/>
          </a:p>
        </p:txBody>
      </p:sp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771FF4E3-27C9-4743-8999-785D6BFB4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133600"/>
          <a:ext cx="5410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3" imgW="3086100" imgH="431800" progId="Equation.DSMT4">
                  <p:embed/>
                </p:oleObj>
              </mc:Choice>
              <mc:Fallback>
                <p:oleObj name="Equation" r:id="rId3" imgW="3086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54102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>
            <a:extLst>
              <a:ext uri="{FF2B5EF4-FFF2-40B4-BE49-F238E27FC236}">
                <a16:creationId xmlns:a16="http://schemas.microsoft.com/office/drawing/2014/main" id="{F6891609-C037-4264-96C1-EE13CCCF6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2968625"/>
          <a:ext cx="43005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5" imgW="2082800" imgH="444500" progId="Equation.DSMT4">
                  <p:embed/>
                </p:oleObj>
              </mc:Choice>
              <mc:Fallback>
                <p:oleObj name="Equation" r:id="rId5" imgW="20828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2968625"/>
                        <a:ext cx="43005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698" name="Text Box 2">
            <a:extLst>
              <a:ext uri="{FF2B5EF4-FFF2-40B4-BE49-F238E27FC236}">
                <a16:creationId xmlns:a16="http://schemas.microsoft.com/office/drawing/2014/main" id="{5E057BE7-14A2-4A54-AB77-91DAC4CE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(3) In </a:t>
            </a:r>
            <a:r>
              <a:rPr lang="en-US" altLang="zh-CN" sz="2000" i="1"/>
              <a:t>D</a:t>
            </a:r>
            <a:r>
              <a:rPr lang="en-US" altLang="zh-CN" sz="2000" baseline="-25000"/>
              <a:t>3</a:t>
            </a:r>
            <a:r>
              <a:rPr lang="en-US" altLang="zh-CN" sz="2000"/>
              <a:t>, since |1/</a:t>
            </a:r>
            <a:r>
              <a:rPr lang="en-US" altLang="zh-CN" sz="2000" i="1"/>
              <a:t>z</a:t>
            </a:r>
            <a:r>
              <a:rPr lang="en-US" altLang="zh-CN" sz="2000"/>
              <a:t>|&lt;1, and |2/</a:t>
            </a:r>
            <a:r>
              <a:rPr lang="en-US" altLang="zh-CN" sz="2000" i="1"/>
              <a:t>z</a:t>
            </a:r>
            <a:r>
              <a:rPr lang="en-US" altLang="zh-CN" sz="2000"/>
              <a:t>|&lt;1, we have</a:t>
            </a:r>
            <a:endParaRPr lang="en-US" altLang="zh-CN" sz="2000" i="1"/>
          </a:p>
        </p:txBody>
      </p:sp>
      <p:graphicFrame>
        <p:nvGraphicFramePr>
          <p:cNvPr id="413700" name="Object 3">
            <a:extLst>
              <a:ext uri="{FF2B5EF4-FFF2-40B4-BE49-F238E27FC236}">
                <a16:creationId xmlns:a16="http://schemas.microsoft.com/office/drawing/2014/main" id="{3F49285F-1833-4E84-BA5A-B19095CD1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495800"/>
          <a:ext cx="229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7" imgW="1244600" imgH="419100" progId="Equation.DSMT4">
                  <p:embed/>
                </p:oleObj>
              </mc:Choice>
              <mc:Fallback>
                <p:oleObj name="Equation" r:id="rId7" imgW="12446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229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99" name="Object 2">
            <a:extLst>
              <a:ext uri="{FF2B5EF4-FFF2-40B4-BE49-F238E27FC236}">
                <a16:creationId xmlns:a16="http://schemas.microsoft.com/office/drawing/2014/main" id="{E5D2CCCF-C61C-4014-9780-45D171B24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4495800"/>
          <a:ext cx="3292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9" imgW="1777229" imgH="431613" progId="Equation.DSMT4">
                  <p:embed/>
                </p:oleObj>
              </mc:Choice>
              <mc:Fallback>
                <p:oleObj name="Equation" r:id="rId9" imgW="1777229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4495800"/>
                        <a:ext cx="32924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>
            <a:extLst>
              <a:ext uri="{FF2B5EF4-FFF2-40B4-BE49-F238E27FC236}">
                <a16:creationId xmlns:a16="http://schemas.microsoft.com/office/drawing/2014/main" id="{B4D1E005-78EC-460A-B6EB-53CB4731E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286375"/>
          <a:ext cx="5857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Equation" r:id="rId11" imgW="2933700" imgH="444500" progId="Equation.DSMT4">
                  <p:embed/>
                </p:oleObj>
              </mc:Choice>
              <mc:Fallback>
                <p:oleObj name="Equation" r:id="rId11" imgW="2933700" imgH="444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86375"/>
                        <a:ext cx="5857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4">
            <a:extLst>
              <a:ext uri="{FF2B5EF4-FFF2-40B4-BE49-F238E27FC236}">
                <a16:creationId xmlns:a16="http://schemas.microsoft.com/office/drawing/2014/main" id="{A029D07B-7AE5-4775-88BB-AAF5510F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36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ED60FBB9-1FC7-410F-B0EB-C421C326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63F3CC-E2FA-4B6A-AD43-6C62E0D3045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12">
            <a:extLst>
              <a:ext uri="{FF2B5EF4-FFF2-40B4-BE49-F238E27FC236}">
                <a16:creationId xmlns:a16="http://schemas.microsoft.com/office/drawing/2014/main" id="{43BF7D46-01D5-4323-BE39-842576121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76400"/>
            <a:ext cx="174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Solution (cont.):</a:t>
            </a:r>
            <a:endParaRPr kumimoji="1" lang="en-US" altLang="zh-CN" sz="2000"/>
          </a:p>
        </p:txBody>
      </p:sp>
      <p:sp>
        <p:nvSpPr>
          <p:cNvPr id="412675" name="Text Box 3">
            <a:extLst>
              <a:ext uri="{FF2B5EF4-FFF2-40B4-BE49-F238E27FC236}">
                <a16:creationId xmlns:a16="http://schemas.microsoft.com/office/drawing/2014/main" id="{613A5132-5AAE-444A-9595-4C66111A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38300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(4) In </a:t>
            </a:r>
            <a:r>
              <a:rPr lang="en-US" altLang="zh-CN" sz="2000" i="1"/>
              <a:t>D</a:t>
            </a:r>
            <a:r>
              <a:rPr lang="en-US" altLang="zh-CN" sz="2000" baseline="-25000"/>
              <a:t>4</a:t>
            </a:r>
            <a:r>
              <a:rPr lang="en-US" altLang="zh-CN" sz="2000"/>
              <a:t>, </a:t>
            </a:r>
            <a:endParaRPr lang="en-US" altLang="zh-CN" sz="2000" i="1"/>
          </a:p>
        </p:txBody>
      </p:sp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A8F780EE-B624-4F8A-B03E-577E7E3F4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3" y="2109788"/>
          <a:ext cx="24320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3" imgW="1257300" imgH="419100" progId="Equation.DSMT4">
                  <p:embed/>
                </p:oleObj>
              </mc:Choice>
              <mc:Fallback>
                <p:oleObj name="Equation" r:id="rId3" imgW="12573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109788"/>
                        <a:ext cx="24320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B8E16A71-BEAA-416D-AE09-A8A68507A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2138363"/>
          <a:ext cx="32432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5" imgW="1701800" imgH="419100" progId="Equation.DSMT4">
                  <p:embed/>
                </p:oleObj>
              </mc:Choice>
              <mc:Fallback>
                <p:oleObj name="Equation" r:id="rId5" imgW="17018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138363"/>
                        <a:ext cx="32432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>
            <a:extLst>
              <a:ext uri="{FF2B5EF4-FFF2-40B4-BE49-F238E27FC236}">
                <a16:creationId xmlns:a16="http://schemas.microsoft.com/office/drawing/2014/main" id="{53C2A5DA-F016-4FCC-9C06-E14A0C64A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3078163"/>
          <a:ext cx="35798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7" imgW="2108200" imgH="609600" progId="Equation.DSMT4">
                  <p:embed/>
                </p:oleObj>
              </mc:Choice>
              <mc:Fallback>
                <p:oleObj name="Equation" r:id="rId7" imgW="2108200" imgH="609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078163"/>
                        <a:ext cx="35798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3FBB5E2B-4989-492D-B473-01F0647F2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8938"/>
          <a:ext cx="21939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9" imgW="1143000" imgH="431800" progId="Equation.DSMT4">
                  <p:embed/>
                </p:oleObj>
              </mc:Choice>
              <mc:Fallback>
                <p:oleObj name="Equation" r:id="rId9" imgW="11430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8938"/>
                        <a:ext cx="21939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>
            <a:extLst>
              <a:ext uri="{FF2B5EF4-FFF2-40B4-BE49-F238E27FC236}">
                <a16:creationId xmlns:a16="http://schemas.microsoft.com/office/drawing/2014/main" id="{A2A0477E-481F-4B9A-88D8-42A60F495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198938"/>
          <a:ext cx="20462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11" imgW="1129810" imgH="431613" progId="Equation.DSMT4">
                  <p:embed/>
                </p:oleObj>
              </mc:Choice>
              <mc:Fallback>
                <p:oleObj name="Equation" r:id="rId11" imgW="1129810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8938"/>
                        <a:ext cx="20462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>
            <a:extLst>
              <a:ext uri="{FF2B5EF4-FFF2-40B4-BE49-F238E27FC236}">
                <a16:creationId xmlns:a16="http://schemas.microsoft.com/office/drawing/2014/main" id="{78DB8ED4-2859-4B89-AFC3-589C4E8F8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5162550"/>
          <a:ext cx="37639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Equation" r:id="rId13" imgW="2005729" imgH="444307" progId="Equation.DSMT4">
                  <p:embed/>
                </p:oleObj>
              </mc:Choice>
              <mc:Fallback>
                <p:oleObj name="Equation" r:id="rId13" imgW="2005729" imgH="44430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162550"/>
                        <a:ext cx="37639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4">
            <a:extLst>
              <a:ext uri="{FF2B5EF4-FFF2-40B4-BE49-F238E27FC236}">
                <a16:creationId xmlns:a16="http://schemas.microsoft.com/office/drawing/2014/main" id="{5D64DD8D-CD25-4FCC-AC87-4AC625C3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121780CE-F161-4B46-A231-322289B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633B51-FF47-461F-9027-C8627F2B73C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02729860-F7BD-4009-944C-830C7721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667000"/>
            <a:ext cx="995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33CC"/>
                </a:solidFill>
              </a:rPr>
              <a:t>Solution</a:t>
            </a:r>
            <a:r>
              <a:rPr kumimoji="1" lang="en-US" altLang="zh-CN" sz="2000">
                <a:solidFill>
                  <a:srgbClr val="0000FF"/>
                </a:solidFill>
              </a:rPr>
              <a:t>:</a:t>
            </a:r>
            <a:endParaRPr kumimoji="1" lang="en-US" altLang="zh-CN" sz="2000"/>
          </a:p>
        </p:txBody>
      </p:sp>
      <p:grpSp>
        <p:nvGrpSpPr>
          <p:cNvPr id="32782" name="Group 14">
            <a:extLst>
              <a:ext uri="{FF2B5EF4-FFF2-40B4-BE49-F238E27FC236}">
                <a16:creationId xmlns:a16="http://schemas.microsoft.com/office/drawing/2014/main" id="{7748966E-4ECF-442A-80BC-2B2094E9A239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57325"/>
            <a:ext cx="8153400" cy="1082675"/>
            <a:chOff x="270" y="918"/>
            <a:chExt cx="5136" cy="682"/>
          </a:xfrm>
        </p:grpSpPr>
        <p:sp>
          <p:nvSpPr>
            <p:cNvPr id="53258" name="Text Box 2">
              <a:extLst>
                <a:ext uri="{FF2B5EF4-FFF2-40B4-BE49-F238E27FC236}">
                  <a16:creationId xmlns:a16="http://schemas.microsoft.com/office/drawing/2014/main" id="{A2C486E2-A9F0-4248-9EEB-2E1AEB35A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960"/>
              <a:ext cx="51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4.</a:t>
              </a:r>
              <a:r>
                <a:rPr lang="en-US" altLang="zh-CN" sz="2000"/>
                <a:t>  Find the Laurent series representation of                             in the domain </a:t>
              </a:r>
              <a:endParaRPr lang="en-US" altLang="zh-CN" sz="2000" i="1"/>
            </a:p>
          </p:txBody>
        </p:sp>
        <p:graphicFrame>
          <p:nvGraphicFramePr>
            <p:cNvPr id="53259" name="Object 2">
              <a:extLst>
                <a:ext uri="{FF2B5EF4-FFF2-40B4-BE49-F238E27FC236}">
                  <a16:creationId xmlns:a16="http://schemas.microsoft.com/office/drawing/2014/main" id="{1A5F43E8-5962-4D08-A36A-A08210675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918"/>
            <a:ext cx="1078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1" name="Equation" r:id="rId3" imgW="1002865" imgH="418918" progId="Equation.DSMT4">
                    <p:embed/>
                  </p:oleObj>
                </mc:Choice>
                <mc:Fallback>
                  <p:oleObj name="Equation" r:id="rId3" imgW="1002865" imgH="418918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918"/>
                          <a:ext cx="1078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0" name="Object 12">
              <a:extLst>
                <a:ext uri="{FF2B5EF4-FFF2-40B4-BE49-F238E27FC236}">
                  <a16:creationId xmlns:a16="http://schemas.microsoft.com/office/drawing/2014/main" id="{0E17FC0A-E364-4376-B5B8-F1FBE1F6A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4" y="1328"/>
            <a:ext cx="10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2" name="Equation" r:id="rId5" imgW="990170" imgH="241195" progId="Equation.DSMT4">
                    <p:embed/>
                  </p:oleObj>
                </mc:Choice>
                <mc:Fallback>
                  <p:oleObj name="Equation" r:id="rId5" imgW="990170" imgH="24119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1328"/>
                          <a:ext cx="10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34" name="Object 13">
            <a:extLst>
              <a:ext uri="{FF2B5EF4-FFF2-40B4-BE49-F238E27FC236}">
                <a16:creationId xmlns:a16="http://schemas.microsoft.com/office/drawing/2014/main" id="{9B00CD8E-62AF-4EC0-9D1A-B2CAECA99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84438"/>
          <a:ext cx="17113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7" imgW="1002865" imgH="418918" progId="Equation.DSMT4">
                  <p:embed/>
                </p:oleObj>
              </mc:Choice>
              <mc:Fallback>
                <p:oleObj name="Equation" r:id="rId7" imgW="1002865" imgH="41891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84438"/>
                        <a:ext cx="17113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id="{C10468B7-9069-4709-A6EA-1C2AB862B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1050" y="2466975"/>
          <a:ext cx="17557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8" imgW="1028254" imgH="444307" progId="Equation.DSMT4">
                  <p:embed/>
                </p:oleObj>
              </mc:Choice>
              <mc:Fallback>
                <p:oleObj name="Equation" r:id="rId8" imgW="1028254" imgH="44430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466975"/>
                        <a:ext cx="17557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F7BF83E3-F198-4546-AB78-083FA05CF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6775" y="3222625"/>
          <a:ext cx="3273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10" imgW="1917700" imgH="419100" progId="Equation.DSMT4">
                  <p:embed/>
                </p:oleObj>
              </mc:Choice>
              <mc:Fallback>
                <p:oleObj name="Equation" r:id="rId10" imgW="19177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222625"/>
                        <a:ext cx="32734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874225DF-3338-479F-9205-65B4A6CCB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4032250"/>
          <a:ext cx="57229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12" imgW="3352800" imgH="495300" progId="Equation.DSMT4">
                  <p:embed/>
                </p:oleObj>
              </mc:Choice>
              <mc:Fallback>
                <p:oleObj name="Equation" r:id="rId12" imgW="33528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032250"/>
                        <a:ext cx="57229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4">
            <a:extLst>
              <a:ext uri="{FF2B5EF4-FFF2-40B4-BE49-F238E27FC236}">
                <a16:creationId xmlns:a16="http://schemas.microsoft.com/office/drawing/2014/main" id="{B12586D2-7932-434A-831E-EFDD3A11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>
            <a:extLst>
              <a:ext uri="{FF2B5EF4-FFF2-40B4-BE49-F238E27FC236}">
                <a16:creationId xmlns:a16="http://schemas.microsoft.com/office/drawing/2014/main" id="{752BD190-07CE-4AE0-AC70-3B32FECB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F58961-ED98-4023-BE04-A04B028A7A2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3808" name="Group 16">
            <a:extLst>
              <a:ext uri="{FF2B5EF4-FFF2-40B4-BE49-F238E27FC236}">
                <a16:creationId xmlns:a16="http://schemas.microsoft.com/office/drawing/2014/main" id="{3F067A18-59DB-4B83-922F-9A8A282B69C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52563"/>
            <a:ext cx="8324850" cy="1087437"/>
            <a:chOff x="270" y="915"/>
            <a:chExt cx="5244" cy="685"/>
          </a:xfrm>
        </p:grpSpPr>
        <p:sp>
          <p:nvSpPr>
            <p:cNvPr id="54285" name="Text Box 2">
              <a:extLst>
                <a:ext uri="{FF2B5EF4-FFF2-40B4-BE49-F238E27FC236}">
                  <a16:creationId xmlns:a16="http://schemas.microsoft.com/office/drawing/2014/main" id="{A705F715-9465-4905-8CB4-1452DBCCB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" y="960"/>
              <a:ext cx="51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5.</a:t>
              </a:r>
              <a:r>
                <a:rPr lang="en-US" altLang="zh-CN" sz="2000"/>
                <a:t>  Find the Laurent series representation of                                in the domain </a:t>
              </a:r>
              <a:endParaRPr lang="en-US" altLang="zh-CN" sz="2000" i="1"/>
            </a:p>
          </p:txBody>
        </p:sp>
        <p:graphicFrame>
          <p:nvGraphicFramePr>
            <p:cNvPr id="54286" name="Object 2">
              <a:extLst>
                <a:ext uri="{FF2B5EF4-FFF2-40B4-BE49-F238E27FC236}">
                  <a16:creationId xmlns:a16="http://schemas.microsoft.com/office/drawing/2014/main" id="{6EB2BB44-EBC5-4B76-9AF2-122B527EBA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5" y="915"/>
            <a:ext cx="152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3" name="Equation" r:id="rId3" imgW="1422400" imgH="482600" progId="Equation.DSMT4">
                    <p:embed/>
                  </p:oleObj>
                </mc:Choice>
                <mc:Fallback>
                  <p:oleObj name="Equation" r:id="rId3" imgW="1422400" imgH="482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915"/>
                          <a:ext cx="1529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7" name="Object 15">
              <a:extLst>
                <a:ext uri="{FF2B5EF4-FFF2-40B4-BE49-F238E27FC236}">
                  <a16:creationId xmlns:a16="http://schemas.microsoft.com/office/drawing/2014/main" id="{604F51E8-0DEA-45AA-9C56-9D78C11F55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328"/>
            <a:ext cx="6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4" name="Equation" r:id="rId5" imgW="660113" imgH="241195" progId="Equation.DSMT4">
                    <p:embed/>
                  </p:oleObj>
                </mc:Choice>
                <mc:Fallback>
                  <p:oleObj name="Equation" r:id="rId5" imgW="660113" imgH="24119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28"/>
                          <a:ext cx="69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41">
            <a:extLst>
              <a:ext uri="{FF2B5EF4-FFF2-40B4-BE49-F238E27FC236}">
                <a16:creationId xmlns:a16="http://schemas.microsoft.com/office/drawing/2014/main" id="{28080086-61BD-4BD4-A0A1-86BC3C9D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667000"/>
            <a:ext cx="995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33CC"/>
                </a:solidFill>
              </a:rPr>
              <a:t>Solution</a:t>
            </a:r>
            <a:r>
              <a:rPr kumimoji="1" lang="en-US" altLang="zh-CN" sz="2000">
                <a:solidFill>
                  <a:srgbClr val="0000FF"/>
                </a:solidFill>
              </a:rPr>
              <a:t>:</a:t>
            </a:r>
            <a:endParaRPr kumimoji="1" lang="en-US" altLang="zh-CN" sz="2000"/>
          </a:p>
        </p:txBody>
      </p:sp>
      <p:grpSp>
        <p:nvGrpSpPr>
          <p:cNvPr id="33809" name="Group 17">
            <a:extLst>
              <a:ext uri="{FF2B5EF4-FFF2-40B4-BE49-F238E27FC236}">
                <a16:creationId xmlns:a16="http://schemas.microsoft.com/office/drawing/2014/main" id="{6761C0AA-7E8F-426B-BDD0-40D93CA4ADF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76500"/>
            <a:ext cx="2940050" cy="715963"/>
            <a:chOff x="960" y="1560"/>
            <a:chExt cx="1852" cy="451"/>
          </a:xfrm>
        </p:grpSpPr>
        <p:sp>
          <p:nvSpPr>
            <p:cNvPr id="54283" name="矩形 8">
              <a:extLst>
                <a:ext uri="{FF2B5EF4-FFF2-40B4-BE49-F238E27FC236}">
                  <a16:creationId xmlns:a16="http://schemas.microsoft.com/office/drawing/2014/main" id="{80C70627-5AB8-4D32-A0D4-387DFBDE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57"/>
              <a:ext cx="3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 </a:t>
              </a:r>
              <a:endParaRPr lang="zh-CN" altLang="en-US" sz="2000"/>
            </a:p>
          </p:txBody>
        </p:sp>
        <p:graphicFrame>
          <p:nvGraphicFramePr>
            <p:cNvPr id="54284" name="Object 16">
              <a:extLst>
                <a:ext uri="{FF2B5EF4-FFF2-40B4-BE49-F238E27FC236}">
                  <a16:creationId xmlns:a16="http://schemas.microsoft.com/office/drawing/2014/main" id="{7533B6DC-98D0-49E0-B1F5-5A6B0C10B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560"/>
            <a:ext cx="1516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5" name="Equation" r:id="rId7" imgW="1409700" imgH="419100" progId="Equation.DSMT4">
                    <p:embed/>
                  </p:oleObj>
                </mc:Choice>
                <mc:Fallback>
                  <p:oleObj name="Equation" r:id="rId7" imgW="1409700" imgH="419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560"/>
                          <a:ext cx="1516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F3CD0792-F8C9-46A1-BDC3-1AD552117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200400"/>
          <a:ext cx="22748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9" imgW="1333500" imgH="444500" progId="Equation.DSMT4">
                  <p:embed/>
                </p:oleObj>
              </mc:Choice>
              <mc:Fallback>
                <p:oleObj name="Equation" r:id="rId9" imgW="13335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2748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A9E76011-C78E-4A04-B468-601AC1FCE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200400"/>
          <a:ext cx="31416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11" imgW="1841500" imgH="444500" progId="Equation.DSMT4">
                  <p:embed/>
                </p:oleObj>
              </mc:Choice>
              <mc:Fallback>
                <p:oleObj name="Equation" r:id="rId11" imgW="1841500" imgH="444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00400"/>
                        <a:ext cx="31416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>
            <a:extLst>
              <a:ext uri="{FF2B5EF4-FFF2-40B4-BE49-F238E27FC236}">
                <a16:creationId xmlns:a16="http://schemas.microsoft.com/office/drawing/2014/main" id="{23AB0465-CE54-4CBA-A11B-B384854FC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3870325"/>
          <a:ext cx="39433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13" imgW="2311400" imgH="812800" progId="Equation.DSMT4">
                  <p:embed/>
                </p:oleObj>
              </mc:Choice>
              <mc:Fallback>
                <p:oleObj name="Equation" r:id="rId13" imgW="2311400" imgH="812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870325"/>
                        <a:ext cx="39433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>
            <a:extLst>
              <a:ext uri="{FF2B5EF4-FFF2-40B4-BE49-F238E27FC236}">
                <a16:creationId xmlns:a16="http://schemas.microsoft.com/office/drawing/2014/main" id="{305A202E-E01D-4C14-A287-DC2B84EDB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410200"/>
          <a:ext cx="11826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15" imgW="444114" imgH="114201" progId="Equation.DSMT4">
                  <p:embed/>
                </p:oleObj>
              </mc:Choice>
              <mc:Fallback>
                <p:oleObj name="Equation" r:id="rId15" imgW="444114" imgH="1142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11826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4">
            <a:extLst>
              <a:ext uri="{FF2B5EF4-FFF2-40B4-BE49-F238E27FC236}">
                <a16:creationId xmlns:a16="http://schemas.microsoft.com/office/drawing/2014/main" id="{936CB52E-73F0-45F0-8675-4A88C2FA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Expanding Laurent series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>
            <a:extLst>
              <a:ext uri="{FF2B5EF4-FFF2-40B4-BE49-F238E27FC236}">
                <a16:creationId xmlns:a16="http://schemas.microsoft.com/office/drawing/2014/main" id="{C056D65E-7A11-467F-9F7C-71B7C1BD45B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90600"/>
            <a:ext cx="8077200" cy="1501775"/>
            <a:chOff x="533400" y="1447800"/>
            <a:chExt cx="8077200" cy="1501775"/>
          </a:xfrm>
        </p:grpSpPr>
        <p:sp>
          <p:nvSpPr>
            <p:cNvPr id="16424" name="Text Box 37">
              <a:extLst>
                <a:ext uri="{FF2B5EF4-FFF2-40B4-BE49-F238E27FC236}">
                  <a16:creationId xmlns:a16="http://schemas.microsoft.com/office/drawing/2014/main" id="{71889FC0-42C4-4CBF-8BC8-DE965F36B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447800"/>
              <a:ext cx="807720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 dirty="0"/>
                <a:t>An infinite sequence </a:t>
              </a:r>
              <a:r>
                <a:rPr lang="en-US" altLang="zh-CN" sz="2000" i="1" dirty="0"/>
                <a:t>z</a:t>
              </a:r>
              <a:r>
                <a:rPr lang="en-US" altLang="zh-CN" sz="2000" baseline="-25000" dirty="0"/>
                <a:t>1</a:t>
              </a:r>
              <a:r>
                <a:rPr lang="en-US" altLang="zh-CN" sz="2000" dirty="0"/>
                <a:t>,</a:t>
              </a:r>
              <a:r>
                <a:rPr lang="en-US" altLang="zh-CN" sz="2000" i="1" dirty="0"/>
                <a:t>z</a:t>
              </a:r>
              <a:r>
                <a:rPr lang="en-US" altLang="zh-CN" sz="2000" baseline="-25000" dirty="0"/>
                <a:t>2</a:t>
              </a:r>
              <a:r>
                <a:rPr lang="en-US" altLang="zh-CN" sz="2000" dirty="0"/>
                <a:t>,…,</a:t>
              </a:r>
              <a:r>
                <a:rPr lang="en-US" altLang="zh-CN" sz="2000" i="1" dirty="0" err="1"/>
                <a:t>z</a:t>
              </a:r>
              <a:r>
                <a:rPr lang="en-US" altLang="zh-CN" sz="2000" i="1" baseline="-25000" dirty="0" err="1"/>
                <a:t>n</a:t>
              </a:r>
              <a:r>
                <a:rPr lang="en-US" altLang="zh-CN" sz="2000" dirty="0"/>
                <a:t>,… of complex number has a </a:t>
              </a:r>
              <a:r>
                <a:rPr lang="en-US" altLang="zh-CN" sz="2000" dirty="0">
                  <a:solidFill>
                    <a:srgbClr val="0033CC"/>
                  </a:solidFill>
                </a:rPr>
                <a:t>limit</a:t>
              </a:r>
              <a:r>
                <a:rPr lang="en-US" altLang="zh-CN" sz="2000" dirty="0"/>
                <a:t> </a:t>
              </a:r>
              <a:r>
                <a:rPr lang="en-US" altLang="zh-CN" sz="2000" i="1" dirty="0"/>
                <a:t>z</a:t>
              </a:r>
              <a:r>
                <a:rPr lang="en-US" altLang="zh-CN" sz="2000" dirty="0"/>
                <a:t>, if for any </a:t>
              </a:r>
              <a:r>
                <a:rPr lang="en-US" altLang="zh-CN" sz="2000" i="1" dirty="0">
                  <a:latin typeface="Symbol" panose="05050102010706020507" pitchFamily="18" charset="2"/>
                </a:rPr>
                <a:t>e </a:t>
              </a:r>
              <a:r>
                <a:rPr lang="en-US" altLang="zh-CN" sz="2000" dirty="0"/>
                <a:t>&gt;0, there exists an </a:t>
              </a:r>
              <a:r>
                <a:rPr lang="en-US" altLang="zh-CN" sz="2000" i="1" dirty="0"/>
                <a:t>n</a:t>
              </a:r>
              <a:r>
                <a:rPr lang="en-US" altLang="zh-CN" sz="2000" baseline="-25000" dirty="0"/>
                <a:t>0</a:t>
              </a:r>
              <a:r>
                <a:rPr lang="en-US" altLang="zh-CN" sz="2000" dirty="0"/>
                <a:t>&gt;0 such that</a:t>
              </a:r>
              <a:endParaRPr lang="en-US" altLang="zh-CN" sz="2000" i="1" dirty="0"/>
            </a:p>
          </p:txBody>
        </p:sp>
        <p:graphicFrame>
          <p:nvGraphicFramePr>
            <p:cNvPr id="16425" name="Object 2">
              <a:extLst>
                <a:ext uri="{FF2B5EF4-FFF2-40B4-BE49-F238E27FC236}">
                  <a16:creationId xmlns:a16="http://schemas.microsoft.com/office/drawing/2014/main" id="{889D0346-F323-47C0-A48D-AC2BE5EFC5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8688" y="2514600"/>
            <a:ext cx="3462337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Equation" r:id="rId3" imgW="2019300" imgH="254000" progId="Equation.DSMT4">
                    <p:embed/>
                  </p:oleObj>
                </mc:Choice>
                <mc:Fallback>
                  <p:oleObj name="Equation" r:id="rId3" imgW="20193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688" y="2514600"/>
                          <a:ext cx="3462337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75" name="Text Box 51">
            <a:extLst>
              <a:ext uri="{FF2B5EF4-FFF2-40B4-BE49-F238E27FC236}">
                <a16:creationId xmlns:a16="http://schemas.microsoft.com/office/drawing/2014/main" id="{B1FDE48F-9335-4A28-8CE5-BA1540AA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Here |  | denotes the </a:t>
            </a:r>
            <a:r>
              <a:rPr lang="en-US" altLang="zh-CN" sz="2000" dirty="0">
                <a:solidFill>
                  <a:srgbClr val="FF0000"/>
                </a:solidFill>
              </a:rPr>
              <a:t>modulus</a:t>
            </a:r>
            <a:r>
              <a:rPr lang="en-US" altLang="zh-CN" sz="2000" dirty="0"/>
              <a:t> of complex numbers.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403C0DE1-038F-4C1D-B84B-526B7F803AB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524000"/>
            <a:ext cx="2657475" cy="2514600"/>
            <a:chOff x="3180" y="1898"/>
            <a:chExt cx="2346" cy="2170"/>
          </a:xfrm>
        </p:grpSpPr>
        <p:grpSp>
          <p:nvGrpSpPr>
            <p:cNvPr id="16395" name="Group 54">
              <a:extLst>
                <a:ext uri="{FF2B5EF4-FFF2-40B4-BE49-F238E27FC236}">
                  <a16:creationId xmlns:a16="http://schemas.microsoft.com/office/drawing/2014/main" id="{BB6D330B-F266-43BE-B4ED-9C07BF539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1898"/>
              <a:ext cx="2340" cy="2170"/>
              <a:chOff x="2520" y="4092"/>
              <a:chExt cx="3120" cy="2904"/>
            </a:xfrm>
          </p:grpSpPr>
          <p:grpSp>
            <p:nvGrpSpPr>
              <p:cNvPr id="16402" name="Group 55">
                <a:extLst>
                  <a:ext uri="{FF2B5EF4-FFF2-40B4-BE49-F238E27FC236}">
                    <a16:creationId xmlns:a16="http://schemas.microsoft.com/office/drawing/2014/main" id="{5F885A01-56F1-440E-A6E3-CD126F39C9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0" y="4092"/>
                <a:ext cx="3120" cy="2904"/>
                <a:chOff x="2506" y="300"/>
                <a:chExt cx="3120" cy="2904"/>
              </a:xfrm>
            </p:grpSpPr>
            <p:grpSp>
              <p:nvGrpSpPr>
                <p:cNvPr id="16417" name="Group 56">
                  <a:extLst>
                    <a:ext uri="{FF2B5EF4-FFF2-40B4-BE49-F238E27FC236}">
                      <a16:creationId xmlns:a16="http://schemas.microsoft.com/office/drawing/2014/main" id="{F84D568A-55DE-4A41-805F-3BAE326FD1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6" y="300"/>
                  <a:ext cx="3120" cy="2286"/>
                  <a:chOff x="2506" y="300"/>
                  <a:chExt cx="3120" cy="2286"/>
                </a:xfrm>
              </p:grpSpPr>
              <p:sp>
                <p:nvSpPr>
                  <p:cNvPr id="16419" name="Line 57">
                    <a:extLst>
                      <a:ext uri="{FF2B5EF4-FFF2-40B4-BE49-F238E27FC236}">
                        <a16:creationId xmlns:a16="http://schemas.microsoft.com/office/drawing/2014/main" id="{971C6A11-7C67-4E90-8D11-8B81E07001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56" y="2172"/>
                    <a:ext cx="28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0" name="Line 58">
                    <a:extLst>
                      <a:ext uri="{FF2B5EF4-FFF2-40B4-BE49-F238E27FC236}">
                        <a16:creationId xmlns:a16="http://schemas.microsoft.com/office/drawing/2014/main" id="{9BF6FECC-B226-4821-ADFA-A0CF0C554D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06" y="300"/>
                    <a:ext cx="0" cy="22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1" name="Text Box 59">
                    <a:extLst>
                      <a:ext uri="{FF2B5EF4-FFF2-40B4-BE49-F238E27FC236}">
                        <a16:creationId xmlns:a16="http://schemas.microsoft.com/office/drawing/2014/main" id="{17582370-8DDF-4C58-A21A-F787A76777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2" y="2112"/>
                    <a:ext cx="735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O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422" name="Text Box 60">
                    <a:extLst>
                      <a:ext uri="{FF2B5EF4-FFF2-40B4-BE49-F238E27FC236}">
                        <a16:creationId xmlns:a16="http://schemas.microsoft.com/office/drawing/2014/main" id="{2F8A2905-9EF8-4F59-8F6A-6FBAECC90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6" y="315"/>
                    <a:ext cx="72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y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6423" name="Text Box 61">
                    <a:extLst>
                      <a:ext uri="{FF2B5EF4-FFF2-40B4-BE49-F238E27FC236}">
                        <a16:creationId xmlns:a16="http://schemas.microsoft.com/office/drawing/2014/main" id="{7C7FFB03-7B64-41A5-A1E2-13DCE00755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6" y="2067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i="1">
                        <a:solidFill>
                          <a:srgbClr val="0000FF"/>
                        </a:solidFill>
                      </a:rPr>
                      <a:t>x</a:t>
                    </a:r>
                    <a:endParaRPr kumimoji="1" lang="en-US" altLang="zh-CN" sz="2000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6418" name="Text Box 62">
                  <a:extLst>
                    <a:ext uri="{FF2B5EF4-FFF2-40B4-BE49-F238E27FC236}">
                      <a16:creationId xmlns:a16="http://schemas.microsoft.com/office/drawing/2014/main" id="{737F8220-C8A4-4F4D-94C9-2C05E735A4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2" y="2736"/>
                  <a:ext cx="21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0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6403" name="Oval 63">
                <a:extLst>
                  <a:ext uri="{FF2B5EF4-FFF2-40B4-BE49-F238E27FC236}">
                    <a16:creationId xmlns:a16="http://schemas.microsoft.com/office/drawing/2014/main" id="{C3724594-AF42-415D-B01E-DF5EEA326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5085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04" name="Oval 64">
                <a:extLst>
                  <a:ext uri="{FF2B5EF4-FFF2-40B4-BE49-F238E27FC236}">
                    <a16:creationId xmlns:a16="http://schemas.microsoft.com/office/drawing/2014/main" id="{A744ABC8-5470-48B3-8034-B46FB74F3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4845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05" name="Oval 65">
                <a:extLst>
                  <a:ext uri="{FF2B5EF4-FFF2-40B4-BE49-F238E27FC236}">
                    <a16:creationId xmlns:a16="http://schemas.microsoft.com/office/drawing/2014/main" id="{0FAD6930-0A52-4FFC-A915-3797C191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4785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06" name="Oval 66">
                <a:extLst>
                  <a:ext uri="{FF2B5EF4-FFF2-40B4-BE49-F238E27FC236}">
                    <a16:creationId xmlns:a16="http://schemas.microsoft.com/office/drawing/2014/main" id="{E47C440F-16A2-464E-9386-93E8FF16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5445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grpSp>
            <p:nvGrpSpPr>
              <p:cNvPr id="16407" name="Group 67">
                <a:extLst>
                  <a:ext uri="{FF2B5EF4-FFF2-40B4-BE49-F238E27FC236}">
                    <a16:creationId xmlns:a16="http://schemas.microsoft.com/office/drawing/2014/main" id="{150587D1-074C-4BBA-8D45-A348DEF8C2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4" y="4617"/>
                <a:ext cx="1077" cy="1077"/>
                <a:chOff x="3904" y="4617"/>
                <a:chExt cx="1077" cy="1077"/>
              </a:xfrm>
            </p:grpSpPr>
            <p:sp>
              <p:nvSpPr>
                <p:cNvPr id="16415" name="Oval 68">
                  <a:extLst>
                    <a:ext uri="{FF2B5EF4-FFF2-40B4-BE49-F238E27FC236}">
                      <a16:creationId xmlns:a16="http://schemas.microsoft.com/office/drawing/2014/main" id="{7AA75DC9-35FD-49E6-A4C4-FDAC315B9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6" y="5145"/>
                  <a:ext cx="40" cy="4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16416" name="Oval 69">
                  <a:extLst>
                    <a:ext uri="{FF2B5EF4-FFF2-40B4-BE49-F238E27FC236}">
                      <a16:creationId xmlns:a16="http://schemas.microsoft.com/office/drawing/2014/main" id="{9EB750DB-6F8F-495C-B261-2A6A8A154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4617"/>
                  <a:ext cx="1077" cy="107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</p:grpSp>
          <p:sp>
            <p:nvSpPr>
              <p:cNvPr id="16408" name="Line 70">
                <a:extLst>
                  <a:ext uri="{FF2B5EF4-FFF2-40B4-BE49-F238E27FC236}">
                    <a16:creationId xmlns:a16="http://schemas.microsoft.com/office/drawing/2014/main" id="{36ADF5DA-1304-49BA-9737-EB843A143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4" y="4935"/>
                <a:ext cx="480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Text Box 71" descr="30%">
                <a:extLst>
                  <a:ext uri="{FF2B5EF4-FFF2-40B4-BE49-F238E27FC236}">
                    <a16:creationId xmlns:a16="http://schemas.microsoft.com/office/drawing/2014/main" id="{903DBF10-DD7E-4F9A-B42B-D2269B8A1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3" y="5088"/>
                <a:ext cx="217" cy="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10" name="Text Box 72" descr="30%">
                <a:extLst>
                  <a:ext uri="{FF2B5EF4-FFF2-40B4-BE49-F238E27FC236}">
                    <a16:creationId xmlns:a16="http://schemas.microsoft.com/office/drawing/2014/main" id="{54EB33AA-7E1A-40F5-AD57-043B8758B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4518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11" name="Text Box 73" descr="30%">
                <a:extLst>
                  <a:ext uri="{FF2B5EF4-FFF2-40B4-BE49-F238E27FC236}">
                    <a16:creationId xmlns:a16="http://schemas.microsoft.com/office/drawing/2014/main" id="{C396C261-FA06-4FFB-ABAA-317A41A2C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0" y="4623"/>
                <a:ext cx="52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12" name="Text Box 74" descr="30%">
                <a:extLst>
                  <a:ext uri="{FF2B5EF4-FFF2-40B4-BE49-F238E27FC236}">
                    <a16:creationId xmlns:a16="http://schemas.microsoft.com/office/drawing/2014/main" id="{A65FC929-0DF6-41F2-8679-ADF5E5233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4" y="5148"/>
                <a:ext cx="54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13" name="Text Box 75" descr="30%">
                <a:extLst>
                  <a:ext uri="{FF2B5EF4-FFF2-40B4-BE49-F238E27FC236}">
                    <a16:creationId xmlns:a16="http://schemas.microsoft.com/office/drawing/2014/main" id="{5AF04173-D696-4BFF-8B76-B4285F32D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4833"/>
                <a:ext cx="528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  <p:sp>
            <p:nvSpPr>
              <p:cNvPr id="16414" name="Text Box 76" descr="30%">
                <a:extLst>
                  <a:ext uri="{FF2B5EF4-FFF2-40B4-BE49-F238E27FC236}">
                    <a16:creationId xmlns:a16="http://schemas.microsoft.com/office/drawing/2014/main" id="{0BB9CC10-871D-4C51-9C5A-61E419B21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6" y="4743"/>
                <a:ext cx="48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000"/>
              </a:p>
            </p:txBody>
          </p:sp>
        </p:grpSp>
        <p:sp>
          <p:nvSpPr>
            <p:cNvPr id="16396" name="Text Box 77">
              <a:extLst>
                <a:ext uri="{FF2B5EF4-FFF2-40B4-BE49-F238E27FC236}">
                  <a16:creationId xmlns:a16="http://schemas.microsoft.com/office/drawing/2014/main" id="{95F2A1D8-700A-4924-AA54-A1DE76F08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484"/>
              <a:ext cx="34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16397" name="Text Box 78">
              <a:extLst>
                <a:ext uri="{FF2B5EF4-FFF2-40B4-BE49-F238E27FC236}">
                  <a16:creationId xmlns:a16="http://schemas.microsoft.com/office/drawing/2014/main" id="{BC81FAE7-0BCB-4340-B780-E3A7A65D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130"/>
              <a:ext cx="34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2</a:t>
              </a:r>
            </a:p>
          </p:txBody>
        </p:sp>
        <p:sp>
          <p:nvSpPr>
            <p:cNvPr id="16398" name="Text Box 79">
              <a:extLst>
                <a:ext uri="{FF2B5EF4-FFF2-40B4-BE49-F238E27FC236}">
                  <a16:creationId xmlns:a16="http://schemas.microsoft.com/office/drawing/2014/main" id="{275855A9-E39B-4D71-858F-C91EA2E25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2621"/>
              <a:ext cx="34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</a:rPr>
                <a:t>3</a:t>
              </a:r>
            </a:p>
          </p:txBody>
        </p:sp>
        <p:sp>
          <p:nvSpPr>
            <p:cNvPr id="16399" name="Text Box 80">
              <a:extLst>
                <a:ext uri="{FF2B5EF4-FFF2-40B4-BE49-F238E27FC236}">
                  <a16:creationId xmlns:a16="http://schemas.microsoft.com/office/drawing/2014/main" id="{9A657018-6D40-4801-B008-A74FD3E34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261"/>
              <a:ext cx="34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  <a:r>
                <a:rPr kumimoji="1" lang="en-US" altLang="zh-CN" sz="2000" i="1" baseline="-25000">
                  <a:solidFill>
                    <a:srgbClr val="CC3300"/>
                  </a:solidFill>
                </a:rPr>
                <a:t>n</a:t>
              </a:r>
            </a:p>
          </p:txBody>
        </p:sp>
        <p:sp>
          <p:nvSpPr>
            <p:cNvPr id="16400" name="Text Box 81">
              <a:extLst>
                <a:ext uri="{FF2B5EF4-FFF2-40B4-BE49-F238E27FC236}">
                  <a16:creationId xmlns:a16="http://schemas.microsoft.com/office/drawing/2014/main" id="{6CE4DBF5-C5F8-4B01-BF30-C8A20A30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608"/>
              <a:ext cx="34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</a:rPr>
                <a:t>z</a:t>
              </a:r>
              <a:endParaRPr kumimoji="1" lang="en-US" altLang="zh-CN" sz="2000" baseline="-25000">
                <a:solidFill>
                  <a:srgbClr val="CC3300"/>
                </a:solidFill>
              </a:endParaRPr>
            </a:p>
          </p:txBody>
        </p:sp>
        <p:sp>
          <p:nvSpPr>
            <p:cNvPr id="16401" name="Text Box 82">
              <a:extLst>
                <a:ext uri="{FF2B5EF4-FFF2-40B4-BE49-F238E27FC236}">
                  <a16:creationId xmlns:a16="http://schemas.microsoft.com/office/drawing/2014/main" id="{6EA8CB4A-4B9E-492F-BEC0-08EF3F30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" y="2573"/>
              <a:ext cx="34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CC3300"/>
                  </a:solidFill>
                  <a:latin typeface="Symbol" panose="05050102010706020507" pitchFamily="18" charset="2"/>
                </a:rPr>
                <a:t>e</a:t>
              </a:r>
              <a:endParaRPr kumimoji="1" lang="en-US" altLang="zh-CN" sz="2000" baseline="-25000">
                <a:solidFill>
                  <a:srgbClr val="CC3300"/>
                </a:solidFill>
                <a:latin typeface="Symbol" panose="05050102010706020507" pitchFamily="18" charset="2"/>
              </a:endParaRPr>
            </a:p>
          </p:txBody>
        </p:sp>
      </p:grpSp>
      <p:grpSp>
        <p:nvGrpSpPr>
          <p:cNvPr id="8" name="组合 43">
            <a:extLst>
              <a:ext uri="{FF2B5EF4-FFF2-40B4-BE49-F238E27FC236}">
                <a16:creationId xmlns:a16="http://schemas.microsoft.com/office/drawing/2014/main" id="{1C62A38B-EDDD-4CA0-9DBA-9D8FE0180DB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6553200" cy="1114425"/>
            <a:chOff x="533400" y="3657600"/>
            <a:chExt cx="6553200" cy="1114425"/>
          </a:xfrm>
        </p:grpSpPr>
        <p:sp>
          <p:nvSpPr>
            <p:cNvPr id="16393" name="Text Box 83">
              <a:extLst>
                <a:ext uri="{FF2B5EF4-FFF2-40B4-BE49-F238E27FC236}">
                  <a16:creationId xmlns:a16="http://schemas.microsoft.com/office/drawing/2014/main" id="{99A6F14A-AA18-4A8C-9C1C-92CB3EF2A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657600"/>
              <a:ext cx="6553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sequence is said to </a:t>
              </a:r>
              <a:r>
                <a:rPr lang="en-US" altLang="zh-CN" sz="2000">
                  <a:solidFill>
                    <a:srgbClr val="0033CC"/>
                  </a:solidFill>
                </a:rPr>
                <a:t>converge</a:t>
              </a:r>
              <a:r>
                <a:rPr lang="en-US" altLang="zh-CN" sz="2000"/>
                <a:t> to </a:t>
              </a:r>
              <a:r>
                <a:rPr lang="en-US" altLang="zh-CN" sz="2000" i="1"/>
                <a:t>z</a:t>
              </a:r>
              <a:r>
                <a:rPr lang="en-US" altLang="zh-CN" sz="2000"/>
                <a:t>, and we write</a:t>
              </a:r>
            </a:p>
          </p:txBody>
        </p:sp>
        <p:graphicFrame>
          <p:nvGraphicFramePr>
            <p:cNvPr id="16394" name="Object 3">
              <a:extLst>
                <a:ext uri="{FF2B5EF4-FFF2-40B4-BE49-F238E27FC236}">
                  <a16:creationId xmlns:a16="http://schemas.microsoft.com/office/drawing/2014/main" id="{7F7259D1-4A2B-44FA-9321-2858644F0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6200" y="4191000"/>
            <a:ext cx="142398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7" name="Equation" r:id="rId5" imgW="685800" imgH="279400" progId="Equation.DSMT4">
                    <p:embed/>
                  </p:oleObj>
                </mc:Choice>
                <mc:Fallback>
                  <p:oleObj name="Equation" r:id="rId5" imgW="6858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200" y="4191000"/>
                          <a:ext cx="142398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509" name="Text Box 85">
            <a:extLst>
              <a:ext uri="{FF2B5EF4-FFF2-40B4-BE49-F238E27FC236}">
                <a16:creationId xmlns:a16="http://schemas.microsoft.com/office/drawing/2014/main" id="{98F7B645-0F94-4D43-93A4-EB87F58B3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Otherwise, it </a:t>
            </a:r>
            <a:r>
              <a:rPr lang="en-US" altLang="zh-CN" sz="2000">
                <a:solidFill>
                  <a:srgbClr val="0033CC"/>
                </a:solidFill>
              </a:rPr>
              <a:t>diverges.</a:t>
            </a:r>
          </a:p>
        </p:txBody>
      </p:sp>
      <p:sp>
        <p:nvSpPr>
          <p:cNvPr id="16391" name="灯片编号占位符 4">
            <a:extLst>
              <a:ext uri="{FF2B5EF4-FFF2-40B4-BE49-F238E27FC236}">
                <a16:creationId xmlns:a16="http://schemas.microsoft.com/office/drawing/2014/main" id="{109A0FE5-4840-4C81-B98B-763F7106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6B12FE-1E77-4338-B891-54717D378AF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2" name="Rectangle 4">
            <a:extLst>
              <a:ext uri="{FF2B5EF4-FFF2-40B4-BE49-F238E27FC236}">
                <a16:creationId xmlns:a16="http://schemas.microsoft.com/office/drawing/2014/main" id="{B999E465-5692-43B3-96EF-625D0E0F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1. Convergence of Sequences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75" grpId="0"/>
      <p:bldP spid="3595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>
            <a:extLst>
              <a:ext uri="{FF2B5EF4-FFF2-40B4-BE49-F238E27FC236}">
                <a16:creationId xmlns:a16="http://schemas.microsoft.com/office/drawing/2014/main" id="{075EB057-2422-40C9-8169-20F0AB58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BB7C8C-1132-470B-B2CB-4D1DD198DD4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FEBE512-3EEA-45E0-ACE3-DD206383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9825943-3E7F-4647-9F4C-77304BEB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(1)  Convergence of sequences and series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3AC9884-A57B-41DD-8C59-D9D723D0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(2)  Power series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839ABA97-5006-48BA-A97C-7AD60C1E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81927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Radius</a:t>
            </a:r>
            <a:r>
              <a:rPr lang="en-US" altLang="zh-CN" sz="2000"/>
              <a:t> of convergence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9A5F0EF-845D-4A0A-8519-4F24717D1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860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Circle</a:t>
            </a:r>
            <a:r>
              <a:rPr lang="en-US" altLang="zh-CN" sz="2000"/>
              <a:t> of convergence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BD0EB2A-00C1-4ED9-BD88-FE970651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813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(3)  Taylor series</a:t>
            </a:r>
          </a:p>
        </p:txBody>
      </p:sp>
      <p:grpSp>
        <p:nvGrpSpPr>
          <p:cNvPr id="34832" name="Group 16">
            <a:extLst>
              <a:ext uri="{FF2B5EF4-FFF2-40B4-BE49-F238E27FC236}">
                <a16:creationId xmlns:a16="http://schemas.microsoft.com/office/drawing/2014/main" id="{5CE3973F-FA44-47A7-8929-A2097A971DE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33750"/>
            <a:ext cx="6248400" cy="1128713"/>
            <a:chOff x="528" y="2100"/>
            <a:chExt cx="3936" cy="711"/>
          </a:xfrm>
        </p:grpSpPr>
        <p:sp>
          <p:nvSpPr>
            <p:cNvPr id="55310" name="Text Box 9">
              <a:extLst>
                <a:ext uri="{FF2B5EF4-FFF2-40B4-BE49-F238E27FC236}">
                  <a16:creationId xmlns:a16="http://schemas.microsoft.com/office/drawing/2014/main" id="{A67B2E2D-EF7D-4C4F-A35A-0EBE3720B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00"/>
              <a:ext cx="39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(a) If </a:t>
              </a:r>
              <a:r>
                <a:rPr lang="en-US" altLang="zh-CN" sz="2000" i="1"/>
                <a:t>f</a:t>
              </a:r>
              <a:r>
                <a:rPr lang="en-US" altLang="zh-CN" sz="2000"/>
                <a:t> is </a:t>
              </a:r>
              <a:r>
                <a:rPr lang="en-US" altLang="zh-CN" sz="2000">
                  <a:solidFill>
                    <a:srgbClr val="FF0000"/>
                  </a:solidFill>
                </a:rPr>
                <a:t>analytic</a:t>
              </a:r>
              <a:r>
                <a:rPr lang="en-US" altLang="zh-CN" sz="2000"/>
                <a:t> in an circular domain,</a:t>
              </a:r>
            </a:p>
          </p:txBody>
        </p:sp>
        <p:graphicFrame>
          <p:nvGraphicFramePr>
            <p:cNvPr id="55311" name="Object 13">
              <a:extLst>
                <a:ext uri="{FF2B5EF4-FFF2-40B4-BE49-F238E27FC236}">
                  <a16:creationId xmlns:a16="http://schemas.microsoft.com/office/drawing/2014/main" id="{2AD4C3E4-770B-4FA5-8DC8-DC10C0BC4C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388"/>
            <a:ext cx="254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2" name="Equation" r:id="rId3" imgW="2679700" imgH="444500" progId="Equation.DSMT4">
                    <p:embed/>
                  </p:oleObj>
                </mc:Choice>
                <mc:Fallback>
                  <p:oleObj name="Equation" r:id="rId3" imgW="2679700" imgH="444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388"/>
                          <a:ext cx="254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19D05A08-72C9-40E5-A502-4180EB49C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754438"/>
          <a:ext cx="3352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5" imgW="2108200" imgH="444500" progId="Equation.DSMT4">
                  <p:embed/>
                </p:oleObj>
              </mc:Choice>
              <mc:Fallback>
                <p:oleObj name="Equation" r:id="rId5" imgW="21082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54438"/>
                        <a:ext cx="33528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9">
            <a:extLst>
              <a:ext uri="{FF2B5EF4-FFF2-40B4-BE49-F238E27FC236}">
                <a16:creationId xmlns:a16="http://schemas.microsoft.com/office/drawing/2014/main" id="{24756C6F-2909-425B-A662-2D7ECE9E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767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 startAt="2"/>
            </a:pPr>
            <a:r>
              <a:rPr lang="en-US" altLang="zh-CN" sz="2000"/>
              <a:t>  Expanding Taylor series</a:t>
            </a: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28A32F6E-D885-4B86-A7E0-D2409FE24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708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 using definitions or existed Taylor series to find </a:t>
            </a:r>
            <a:r>
              <a:rPr lang="en-US" altLang="zh-CN" sz="2000" i="1"/>
              <a:t>a</a:t>
            </a:r>
            <a:r>
              <a:rPr lang="en-US" altLang="zh-CN" sz="2000" i="1" baseline="-25000"/>
              <a:t>n</a:t>
            </a: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38BC7E26-5FE4-4023-AB61-22D2CB127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 determining the radius </a:t>
            </a:r>
            <a:r>
              <a:rPr lang="en-US" altLang="zh-CN" sz="2000" i="1"/>
              <a:t>R</a:t>
            </a:r>
            <a:r>
              <a:rPr lang="en-US" altLang="zh-CN" sz="2000" baseline="-2500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2" grpId="0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CA73466-A98A-4ECB-9D36-5F0E3B1E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(4)  Laurent series</a:t>
            </a:r>
          </a:p>
        </p:txBody>
      </p: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CD03FD5E-ABC7-4F92-9B61-4F43F56006A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6248400" cy="1981200"/>
            <a:chOff x="576" y="1056"/>
            <a:chExt cx="3936" cy="1248"/>
          </a:xfrm>
        </p:grpSpPr>
        <p:sp>
          <p:nvSpPr>
            <p:cNvPr id="56329" name="Text Box 9">
              <a:extLst>
                <a:ext uri="{FF2B5EF4-FFF2-40B4-BE49-F238E27FC236}">
                  <a16:creationId xmlns:a16="http://schemas.microsoft.com/office/drawing/2014/main" id="{C5B1E485-AD1A-4381-A1B2-D26B97B43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39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(a) If </a:t>
              </a:r>
              <a:r>
                <a:rPr lang="en-US" altLang="zh-CN" sz="2000" i="1"/>
                <a:t>f</a:t>
              </a:r>
              <a:r>
                <a:rPr lang="en-US" altLang="zh-CN" sz="2000"/>
                <a:t> is </a:t>
              </a:r>
              <a:r>
                <a:rPr lang="en-US" altLang="zh-CN" sz="2000">
                  <a:solidFill>
                    <a:srgbClr val="FF0000"/>
                  </a:solidFill>
                </a:rPr>
                <a:t>analytic</a:t>
              </a:r>
              <a:r>
                <a:rPr lang="en-US" altLang="zh-CN" sz="2000"/>
                <a:t> throughout an annular domain,</a:t>
              </a:r>
            </a:p>
          </p:txBody>
        </p:sp>
        <p:graphicFrame>
          <p:nvGraphicFramePr>
            <p:cNvPr id="56330" name="Object 5">
              <a:extLst>
                <a:ext uri="{FF2B5EF4-FFF2-40B4-BE49-F238E27FC236}">
                  <a16:creationId xmlns:a16="http://schemas.microsoft.com/office/drawing/2014/main" id="{D3E09FB2-DB02-420D-A56E-D56E15D93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338"/>
            <a:ext cx="283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2" name="Equation" r:id="rId3" imgW="2717800" imgH="431800" progId="Equation.DSMT4">
                    <p:embed/>
                  </p:oleObj>
                </mc:Choice>
                <mc:Fallback>
                  <p:oleObj name="Equation" r:id="rId3" imgW="27178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338"/>
                          <a:ext cx="2832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Object 6">
              <a:extLst>
                <a:ext uri="{FF2B5EF4-FFF2-40B4-BE49-F238E27FC236}">
                  <a16:creationId xmlns:a16="http://schemas.microsoft.com/office/drawing/2014/main" id="{A7CFAF47-F207-4878-A5CE-86ECE48FB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829"/>
            <a:ext cx="283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3" name="Equation" r:id="rId5" imgW="2654300" imgH="444500" progId="Equation.DSMT4">
                    <p:embed/>
                  </p:oleObj>
                </mc:Choice>
                <mc:Fallback>
                  <p:oleObj name="Equation" r:id="rId5" imgW="2654300" imgH="444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29"/>
                          <a:ext cx="283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4" name="灯片编号占位符 4">
            <a:extLst>
              <a:ext uri="{FF2B5EF4-FFF2-40B4-BE49-F238E27FC236}">
                <a16:creationId xmlns:a16="http://schemas.microsoft.com/office/drawing/2014/main" id="{59923A57-9AA3-4BCB-949F-20E1815A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6587E1-237A-453F-BAD5-10F0CD756B2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1709F5-1958-4E71-A5DE-7B4C5893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E00E03F-1B84-4EEF-8BED-BE879B6B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 startAt="2"/>
            </a:pPr>
            <a:r>
              <a:rPr lang="en-US" altLang="zh-CN" sz="2000"/>
              <a:t>  Expanding Laurent series</a:t>
            </a:r>
          </a:p>
        </p:txBody>
      </p:sp>
      <p:sp>
        <p:nvSpPr>
          <p:cNvPr id="9" name="Text Box 36">
            <a:extLst>
              <a:ext uri="{FF2B5EF4-FFF2-40B4-BE49-F238E27FC236}">
                <a16:creationId xmlns:a16="http://schemas.microsoft.com/office/drawing/2014/main" id="{32D335C4-56BE-4481-9BC3-E042FBEE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76800"/>
            <a:ext cx="708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 using the methods of expanding Taylor series</a:t>
            </a:r>
            <a:endParaRPr lang="en-US" altLang="zh-CN" sz="2000" i="1" baseline="-25000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E0B71D67-BA97-4CA2-9F3C-489A0E72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2435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 determining the radius </a:t>
            </a:r>
            <a:r>
              <a:rPr lang="en-US" altLang="zh-CN" sz="2000" i="1"/>
              <a:t>R</a:t>
            </a:r>
            <a:r>
              <a:rPr lang="en-US" altLang="zh-CN" sz="2000" baseline="-25000"/>
              <a:t>1 </a:t>
            </a:r>
            <a:r>
              <a:rPr lang="en-US" altLang="zh-CN" sz="2000"/>
              <a:t>and</a:t>
            </a:r>
            <a:r>
              <a:rPr lang="en-US" altLang="zh-CN" sz="2000" baseline="-25000"/>
              <a:t> </a:t>
            </a:r>
            <a:r>
              <a:rPr lang="en-US" altLang="zh-CN" sz="2000" i="1"/>
              <a:t>R</a:t>
            </a:r>
            <a:r>
              <a:rPr lang="en-US" altLang="zh-CN" sz="2000" baseline="-25000"/>
              <a:t>2 </a:t>
            </a:r>
            <a:r>
              <a:rPr lang="en-US" altLang="zh-CN" sz="2000"/>
              <a:t>of the annular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>
            <a:extLst>
              <a:ext uri="{FF2B5EF4-FFF2-40B4-BE49-F238E27FC236}">
                <a16:creationId xmlns:a16="http://schemas.microsoft.com/office/drawing/2014/main" id="{46A564A0-1C09-48CA-A821-3B3CB1B7478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143000"/>
            <a:ext cx="8077200" cy="984250"/>
            <a:chOff x="457200" y="1524000"/>
            <a:chExt cx="8077200" cy="984250"/>
          </a:xfrm>
        </p:grpSpPr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8488028C-9CE0-4ACA-9F13-7D03C378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24000"/>
              <a:ext cx="807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1.</a:t>
              </a:r>
              <a:r>
                <a:rPr lang="en-US" altLang="zh-CN" sz="2000"/>
                <a:t>  Suppose that </a:t>
              </a:r>
              <a:r>
                <a:rPr lang="en-US" altLang="zh-CN" sz="2000" i="1"/>
                <a:t>z</a:t>
              </a:r>
              <a:r>
                <a:rPr lang="en-US" altLang="zh-CN" sz="2000" i="1" baseline="-25000"/>
                <a:t>n</a:t>
              </a:r>
              <a:r>
                <a:rPr lang="en-US" altLang="zh-CN" sz="2000"/>
                <a:t>=</a:t>
              </a:r>
              <a:r>
                <a:rPr lang="en-US" altLang="zh-CN" sz="2000" i="1"/>
                <a:t>x</a:t>
              </a:r>
              <a:r>
                <a:rPr lang="en-US" altLang="zh-CN" sz="2000" i="1" baseline="-25000"/>
                <a:t>n</a:t>
              </a:r>
              <a:r>
                <a:rPr lang="en-US" altLang="zh-CN" sz="2000"/>
                <a:t>+</a:t>
              </a:r>
              <a:r>
                <a:rPr lang="en-US" altLang="zh-CN" sz="2000" i="1"/>
                <a:t>iy</a:t>
              </a:r>
              <a:r>
                <a:rPr lang="en-US" altLang="zh-CN" sz="2000" i="1" baseline="-25000"/>
                <a:t>n</a:t>
              </a:r>
              <a:r>
                <a:rPr lang="en-US" altLang="zh-CN" sz="2000"/>
                <a:t>(</a:t>
              </a:r>
              <a:r>
                <a:rPr lang="en-US" altLang="zh-CN" sz="2000" i="1"/>
                <a:t>n</a:t>
              </a:r>
              <a:r>
                <a:rPr lang="en-US" altLang="zh-CN" sz="2000"/>
                <a:t>=1,2,…) and </a:t>
              </a:r>
              <a:r>
                <a:rPr lang="en-US" altLang="zh-CN" sz="2000" i="1"/>
                <a:t>z</a:t>
              </a:r>
              <a:r>
                <a:rPr lang="en-US" altLang="zh-CN" sz="2000"/>
                <a:t>=</a:t>
              </a:r>
              <a:r>
                <a:rPr lang="en-US" altLang="zh-CN" sz="2000" i="1"/>
                <a:t>x</a:t>
              </a:r>
              <a:r>
                <a:rPr lang="en-US" altLang="zh-CN" sz="2000"/>
                <a:t>+</a:t>
              </a:r>
              <a:r>
                <a:rPr lang="en-US" altLang="zh-CN" sz="2000" i="1"/>
                <a:t>iy</a:t>
              </a:r>
              <a:r>
                <a:rPr lang="en-US" altLang="zh-CN" sz="2000"/>
                <a:t>. Then</a:t>
              </a:r>
            </a:p>
          </p:txBody>
        </p:sp>
        <p:sp>
          <p:nvSpPr>
            <p:cNvPr id="17421" name="Text Box 22">
              <a:extLst>
                <a:ext uri="{FF2B5EF4-FFF2-40B4-BE49-F238E27FC236}">
                  <a16:creationId xmlns:a16="http://schemas.microsoft.com/office/drawing/2014/main" id="{7D2E9C81-3A93-420A-AEE1-59A14F1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1981200"/>
              <a:ext cx="2819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if and only if</a:t>
              </a:r>
              <a:endParaRPr lang="en-US" altLang="zh-CN" sz="2000" i="1" dirty="0"/>
            </a:p>
          </p:txBody>
        </p:sp>
        <p:graphicFrame>
          <p:nvGraphicFramePr>
            <p:cNvPr id="17422" name="Object 2">
              <a:extLst>
                <a:ext uri="{FF2B5EF4-FFF2-40B4-BE49-F238E27FC236}">
                  <a16:creationId xmlns:a16="http://schemas.microsoft.com/office/drawing/2014/main" id="{337E3600-6A32-45EC-B043-20066954CC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288" y="1981200"/>
            <a:ext cx="1220787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4" name="Equation" r:id="rId3" imgW="647700" imgH="279400" progId="Equation.DSMT4">
                    <p:embed/>
                  </p:oleObj>
                </mc:Choice>
                <mc:Fallback>
                  <p:oleObj name="Equation" r:id="rId3" imgW="6477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88" y="1981200"/>
                          <a:ext cx="1220787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3">
              <a:extLst>
                <a:ext uri="{FF2B5EF4-FFF2-40B4-BE49-F238E27FC236}">
                  <a16:creationId xmlns:a16="http://schemas.microsoft.com/office/drawing/2014/main" id="{BA008512-3D9B-42AF-8178-4602718CE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075" y="1981200"/>
            <a:ext cx="289083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5" name="Equation" r:id="rId5" imgW="1549400" imgH="279400" progId="Equation.DSMT4">
                    <p:embed/>
                  </p:oleObj>
                </mc:Choice>
                <mc:Fallback>
                  <p:oleObj name="Equation" r:id="rId5" imgW="15494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075" y="1981200"/>
                          <a:ext cx="289083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5">
            <a:extLst>
              <a:ext uri="{FF2B5EF4-FFF2-40B4-BE49-F238E27FC236}">
                <a16:creationId xmlns:a16="http://schemas.microsoft.com/office/drawing/2014/main" id="{95D32D4F-FE60-4E6C-8178-E2D1362333BE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2209800"/>
            <a:ext cx="7591425" cy="990600"/>
            <a:chOff x="485775" y="2590800"/>
            <a:chExt cx="7591425" cy="990600"/>
          </a:xfrm>
        </p:grpSpPr>
        <p:sp>
          <p:nvSpPr>
            <p:cNvPr id="17418" name="Text Box 25">
              <a:extLst>
                <a:ext uri="{FF2B5EF4-FFF2-40B4-BE49-F238E27FC236}">
                  <a16:creationId xmlns:a16="http://schemas.microsoft.com/office/drawing/2014/main" id="{273C0D18-7836-44CE-AC1C-F358148F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5" y="2590800"/>
              <a:ext cx="411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Proof:</a:t>
              </a:r>
              <a:r>
                <a:rPr lang="en-US" altLang="zh-CN" sz="2000"/>
                <a:t>  Just note that</a:t>
              </a:r>
              <a:endParaRPr lang="en-US" altLang="zh-CN" sz="2000" i="1"/>
            </a:p>
          </p:txBody>
        </p:sp>
        <p:graphicFrame>
          <p:nvGraphicFramePr>
            <p:cNvPr id="17419" name="Object 4">
              <a:extLst>
                <a:ext uri="{FF2B5EF4-FFF2-40B4-BE49-F238E27FC236}">
                  <a16:creationId xmlns:a16="http://schemas.microsoft.com/office/drawing/2014/main" id="{8AB7624F-DEE6-4FE5-84E1-D05773D25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225" y="2971800"/>
            <a:ext cx="6784975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7" imgW="3492500" imgH="330200" progId="Equation.DSMT4">
                    <p:embed/>
                  </p:oleObj>
                </mc:Choice>
                <mc:Fallback>
                  <p:oleObj name="Equation" r:id="rId7" imgW="3492500" imgH="330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225" y="2971800"/>
                          <a:ext cx="6784975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7883" name="Text Box 27">
            <a:extLst>
              <a:ext uri="{FF2B5EF4-FFF2-40B4-BE49-F238E27FC236}">
                <a16:creationId xmlns:a16="http://schemas.microsoft.com/office/drawing/2014/main" id="{9998F7AA-A7F4-48D8-8B82-D1471C9F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1.</a:t>
            </a:r>
            <a:r>
              <a:rPr lang="en-US" altLang="zh-CN" sz="2000"/>
              <a:t>  For the sequence </a:t>
            </a:r>
            <a:r>
              <a:rPr lang="en-US" altLang="zh-CN" sz="2000" i="1"/>
              <a:t>z</a:t>
            </a:r>
            <a:r>
              <a:rPr lang="en-US" altLang="zh-CN" sz="2000" i="1" baseline="-25000"/>
              <a:t>n</a:t>
            </a:r>
            <a:r>
              <a:rPr lang="en-US" altLang="zh-CN" sz="2000"/>
              <a:t>=1/</a:t>
            </a:r>
            <a:r>
              <a:rPr lang="en-US" altLang="zh-CN" sz="2000" i="1"/>
              <a:t>n</a:t>
            </a:r>
            <a:r>
              <a:rPr lang="en-US" altLang="zh-CN" sz="2000" baseline="30000"/>
              <a:t>3</a:t>
            </a:r>
            <a:r>
              <a:rPr lang="en-US" altLang="zh-CN" sz="2000"/>
              <a:t>+</a:t>
            </a:r>
            <a:r>
              <a:rPr lang="en-US" altLang="zh-CN" sz="2000" i="1"/>
              <a:t>i</a:t>
            </a:r>
            <a:r>
              <a:rPr lang="en-US" altLang="zh-CN" sz="2000"/>
              <a:t>, we have</a:t>
            </a:r>
          </a:p>
        </p:txBody>
      </p:sp>
      <p:graphicFrame>
        <p:nvGraphicFramePr>
          <p:cNvPr id="377884" name="Object 5">
            <a:extLst>
              <a:ext uri="{FF2B5EF4-FFF2-40B4-BE49-F238E27FC236}">
                <a16:creationId xmlns:a16="http://schemas.microsoft.com/office/drawing/2014/main" id="{1087B85E-DBE9-43BB-A106-0288479AC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000861"/>
              </p:ext>
            </p:extLst>
          </p:nvPr>
        </p:nvGraphicFramePr>
        <p:xfrm>
          <a:off x="685800" y="3976688"/>
          <a:ext cx="1524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9" imgW="799753" imgH="444307" progId="Equation.DSMT4">
                  <p:embed/>
                </p:oleObj>
              </mc:Choice>
              <mc:Fallback>
                <p:oleObj name="Equation" r:id="rId9" imgW="799753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76688"/>
                        <a:ext cx="15240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5" name="Object 6">
            <a:extLst>
              <a:ext uri="{FF2B5EF4-FFF2-40B4-BE49-F238E27FC236}">
                <a16:creationId xmlns:a16="http://schemas.microsoft.com/office/drawing/2014/main" id="{D514775F-724E-4CA1-A804-9095ADCF4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197681"/>
              </p:ext>
            </p:extLst>
          </p:nvPr>
        </p:nvGraphicFramePr>
        <p:xfrm>
          <a:off x="2209800" y="3962400"/>
          <a:ext cx="20669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1" imgW="1091726" imgH="406224" progId="Equation.DSMT4">
                  <p:embed/>
                </p:oleObj>
              </mc:Choice>
              <mc:Fallback>
                <p:oleObj name="Equation" r:id="rId11" imgW="1091726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20669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6" name="Object 7">
            <a:extLst>
              <a:ext uri="{FF2B5EF4-FFF2-40B4-BE49-F238E27FC236}">
                <a16:creationId xmlns:a16="http://schemas.microsoft.com/office/drawing/2014/main" id="{ED49B1CA-8C00-4BB2-ACDB-70CDE713D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47046"/>
              </p:ext>
            </p:extLst>
          </p:nvPr>
        </p:nvGraphicFramePr>
        <p:xfrm>
          <a:off x="4267200" y="4191000"/>
          <a:ext cx="1543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13" imgW="812447" imgH="177723" progId="Equation.DSMT4">
                  <p:embed/>
                </p:oleObj>
              </mc:Choice>
              <mc:Fallback>
                <p:oleObj name="Equation" r:id="rId13" imgW="812447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15430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灯片编号占位符 4">
            <a:extLst>
              <a:ext uri="{FF2B5EF4-FFF2-40B4-BE49-F238E27FC236}">
                <a16:creationId xmlns:a16="http://schemas.microsoft.com/office/drawing/2014/main" id="{A9EFB362-239F-4644-9B54-3286BFBD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834B7A-4B7B-421A-8F13-BFB043B78C2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Rectangle 4">
            <a:extLst>
              <a:ext uri="{FF2B5EF4-FFF2-40B4-BE49-F238E27FC236}">
                <a16:creationId xmlns:a16="http://schemas.microsoft.com/office/drawing/2014/main" id="{AE44C338-0924-4753-BE34-C730C482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1. Convergence of Sequences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413" name="Object 2">
            <a:extLst>
              <a:ext uri="{FF2B5EF4-FFF2-40B4-BE49-F238E27FC236}">
                <a16:creationId xmlns:a16="http://schemas.microsoft.com/office/drawing/2014/main" id="{88F06193-814B-4C52-965A-DAA6248FE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36645"/>
              </p:ext>
            </p:extLst>
          </p:nvPr>
        </p:nvGraphicFramePr>
        <p:xfrm>
          <a:off x="2963648" y="842223"/>
          <a:ext cx="34004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3" imgW="1790700" imgH="431800" progId="Equation.DSMT4">
                  <p:embed/>
                </p:oleObj>
              </mc:Choice>
              <mc:Fallback>
                <p:oleObj name="Equation" r:id="rId3" imgW="1790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648" y="842223"/>
                        <a:ext cx="34004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19" name="Text Box 43">
            <a:extLst>
              <a:ext uri="{FF2B5EF4-FFF2-40B4-BE49-F238E27FC236}">
                <a16:creationId xmlns:a16="http://schemas.microsoft.com/office/drawing/2014/main" id="{9DF94F35-EBD0-4ADC-AA81-146D5B8F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65" y="1050087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For an infinite series</a:t>
            </a:r>
          </a:p>
        </p:txBody>
      </p:sp>
      <p:grpSp>
        <p:nvGrpSpPr>
          <p:cNvPr id="2" name="组合 18">
            <a:extLst>
              <a:ext uri="{FF2B5EF4-FFF2-40B4-BE49-F238E27FC236}">
                <a16:creationId xmlns:a16="http://schemas.microsoft.com/office/drawing/2014/main" id="{15AD69F6-1C6A-4CEF-B751-B11E15FF206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35100"/>
            <a:ext cx="8077200" cy="798513"/>
            <a:chOff x="533400" y="1905000"/>
            <a:chExt cx="8077200" cy="798513"/>
          </a:xfrm>
        </p:grpSpPr>
        <p:sp>
          <p:nvSpPr>
            <p:cNvPr id="18450" name="Text Box 52">
              <a:extLst>
                <a:ext uri="{FF2B5EF4-FFF2-40B4-BE49-F238E27FC236}">
                  <a16:creationId xmlns:a16="http://schemas.microsoft.com/office/drawing/2014/main" id="{07D971BE-90DF-426B-A863-01C2B2814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057400"/>
              <a:ext cx="1447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we call </a:t>
              </a:r>
            </a:p>
          </p:txBody>
        </p:sp>
        <p:graphicFrame>
          <p:nvGraphicFramePr>
            <p:cNvPr id="18451" name="Object 3">
              <a:extLst>
                <a:ext uri="{FF2B5EF4-FFF2-40B4-BE49-F238E27FC236}">
                  <a16:creationId xmlns:a16="http://schemas.microsoft.com/office/drawing/2014/main" id="{326D0B93-EF6E-4566-8943-5779CB18B4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0" y="1905000"/>
            <a:ext cx="3387725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name="Equation" r:id="rId5" imgW="1828800" imgH="431800" progId="Equation.DSMT4">
                    <p:embed/>
                  </p:oleObj>
                </mc:Choice>
                <mc:Fallback>
                  <p:oleObj name="Equation" r:id="rId5" imgW="18288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1905000"/>
                          <a:ext cx="3387725" cy="798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57">
              <a:extLst>
                <a:ext uri="{FF2B5EF4-FFF2-40B4-BE49-F238E27FC236}">
                  <a16:creationId xmlns:a16="http://schemas.microsoft.com/office/drawing/2014/main" id="{697532DA-1D40-48EA-A5AF-BA27F1B75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057400"/>
              <a:ext cx="3657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as the </a:t>
              </a:r>
              <a:r>
                <a:rPr lang="en-US" altLang="zh-CN" sz="2000">
                  <a:solidFill>
                    <a:srgbClr val="0033CC"/>
                  </a:solidFill>
                </a:rPr>
                <a:t>partial sum</a:t>
              </a:r>
              <a:r>
                <a:rPr lang="en-US" altLang="zh-CN" sz="2000"/>
                <a:t> of the series.</a:t>
              </a:r>
            </a:p>
          </p:txBody>
        </p:sp>
      </p:grpSp>
      <p:grpSp>
        <p:nvGrpSpPr>
          <p:cNvPr id="3" name="组合 19">
            <a:extLst>
              <a:ext uri="{FF2B5EF4-FFF2-40B4-BE49-F238E27FC236}">
                <a16:creationId xmlns:a16="http://schemas.microsoft.com/office/drawing/2014/main" id="{828C5F66-6C84-47C1-B31D-55CD2BA06C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68500"/>
            <a:ext cx="8077200" cy="1436688"/>
            <a:chOff x="533400" y="2438400"/>
            <a:chExt cx="8077200" cy="1436688"/>
          </a:xfrm>
        </p:grpSpPr>
        <p:sp>
          <p:nvSpPr>
            <p:cNvPr id="18446" name="Text Box 58">
              <a:extLst>
                <a:ext uri="{FF2B5EF4-FFF2-40B4-BE49-F238E27FC236}">
                  <a16:creationId xmlns:a16="http://schemas.microsoft.com/office/drawing/2014/main" id="{EE2754CF-62B8-4C4B-8DC3-318DB2DEB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619375"/>
              <a:ext cx="807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If the sequences </a:t>
              </a:r>
              <a:r>
                <a:rPr lang="en-US" altLang="zh-CN" sz="2000" i="1" dirty="0"/>
                <a:t>S</a:t>
              </a:r>
              <a:r>
                <a:rPr lang="en-US" altLang="zh-CN" sz="2000" i="1" baseline="-25000" dirty="0"/>
                <a:t>N</a:t>
              </a:r>
              <a:r>
                <a:rPr lang="en-US" altLang="zh-CN" sz="2000" dirty="0"/>
                <a:t> converges to </a:t>
              </a:r>
              <a:r>
                <a:rPr lang="en-US" altLang="zh-CN" sz="2000" i="1" dirty="0"/>
                <a:t>S</a:t>
              </a:r>
              <a:r>
                <a:rPr lang="en-US" altLang="zh-CN" sz="2000" dirty="0"/>
                <a:t>, then the series           </a:t>
              </a:r>
              <a:r>
                <a:rPr lang="en-US" altLang="zh-CN" sz="2000" dirty="0">
                  <a:solidFill>
                    <a:srgbClr val="0033CC"/>
                  </a:solidFill>
                </a:rPr>
                <a:t>converge</a:t>
              </a:r>
              <a:r>
                <a:rPr lang="en-US" altLang="zh-CN" sz="2000" dirty="0"/>
                <a:t>s to </a:t>
              </a:r>
              <a:r>
                <a:rPr lang="en-US" altLang="zh-CN" sz="2000" i="1" dirty="0"/>
                <a:t>S</a:t>
              </a:r>
              <a:r>
                <a:rPr lang="en-US" altLang="zh-CN" sz="2000" dirty="0"/>
                <a:t>, </a:t>
              </a:r>
            </a:p>
          </p:txBody>
        </p:sp>
        <p:graphicFrame>
          <p:nvGraphicFramePr>
            <p:cNvPr id="18447" name="Object 4">
              <a:extLst>
                <a:ext uri="{FF2B5EF4-FFF2-40B4-BE49-F238E27FC236}">
                  <a16:creationId xmlns:a16="http://schemas.microsoft.com/office/drawing/2014/main" id="{E69A44C1-047A-4FC5-BDD1-95D287E29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9800" y="2438400"/>
            <a:ext cx="65087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5" name="Equation" r:id="rId7" imgW="368140" imgH="431613" progId="Equation.DSMT4">
                    <p:embed/>
                  </p:oleObj>
                </mc:Choice>
                <mc:Fallback>
                  <p:oleObj name="Equation" r:id="rId7" imgW="368140" imgH="4316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2438400"/>
                          <a:ext cx="65087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Text Box 60">
              <a:extLst>
                <a:ext uri="{FF2B5EF4-FFF2-40B4-BE49-F238E27FC236}">
                  <a16:creationId xmlns:a16="http://schemas.microsoft.com/office/drawing/2014/main" id="{D079F540-2007-4F25-9696-8DBA2DC6F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550" y="3295650"/>
              <a:ext cx="6705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and we write</a:t>
              </a:r>
            </a:p>
          </p:txBody>
        </p:sp>
        <p:graphicFrame>
          <p:nvGraphicFramePr>
            <p:cNvPr id="18449" name="Object 5">
              <a:extLst>
                <a:ext uri="{FF2B5EF4-FFF2-40B4-BE49-F238E27FC236}">
                  <a16:creationId xmlns:a16="http://schemas.microsoft.com/office/drawing/2014/main" id="{44BA1FEB-91E0-408C-B235-0CABF4D903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8688" y="3114675"/>
            <a:ext cx="1165225" cy="760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name="Equation" r:id="rId9" imgW="660113" imgH="431613" progId="Equation.DSMT4">
                    <p:embed/>
                  </p:oleObj>
                </mc:Choice>
                <mc:Fallback>
                  <p:oleObj name="Equation" r:id="rId9" imgW="660113" imgH="43161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688" y="3114675"/>
                          <a:ext cx="1165225" cy="760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7438" name="Text Box 62">
            <a:extLst>
              <a:ext uri="{FF2B5EF4-FFF2-40B4-BE49-F238E27FC236}">
                <a16:creationId xmlns:a16="http://schemas.microsoft.com/office/drawing/2014/main" id="{E8655AFE-6AF4-4400-93DC-18741CC4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03525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When a series does not converge, it </a:t>
            </a:r>
            <a:r>
              <a:rPr lang="en-US" altLang="zh-CN" sz="2000">
                <a:solidFill>
                  <a:srgbClr val="0033CC"/>
                </a:solidFill>
              </a:rPr>
              <a:t>diverges</a:t>
            </a:r>
            <a:r>
              <a:rPr lang="en-US" altLang="zh-CN" sz="2000"/>
              <a:t>.</a:t>
            </a:r>
          </a:p>
        </p:txBody>
      </p:sp>
      <p:sp>
        <p:nvSpPr>
          <p:cNvPr id="18439" name="灯片编号占位符 4">
            <a:extLst>
              <a:ext uri="{FF2B5EF4-FFF2-40B4-BE49-F238E27FC236}">
                <a16:creationId xmlns:a16="http://schemas.microsoft.com/office/drawing/2014/main" id="{D9B79449-B015-4E47-AC3B-E30B91C5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ADA1E-4834-4ACF-9686-EF4034B6446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0" name="Rectangle 4">
            <a:extLst>
              <a:ext uri="{FF2B5EF4-FFF2-40B4-BE49-F238E27FC236}">
                <a16:creationId xmlns:a16="http://schemas.microsoft.com/office/drawing/2014/main" id="{C212E360-2A84-4BE7-B344-D053AAA3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Convergence of Series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  <p:grpSp>
        <p:nvGrpSpPr>
          <p:cNvPr id="4" name="组合 20">
            <a:extLst>
              <a:ext uri="{FF2B5EF4-FFF2-40B4-BE49-F238E27FC236}">
                <a16:creationId xmlns:a16="http://schemas.microsoft.com/office/drawing/2014/main" id="{14F4FE50-3A98-450D-9F44-0D8D8D70AC8B}"/>
              </a:ext>
            </a:extLst>
          </p:cNvPr>
          <p:cNvGrpSpPr>
            <a:grpSpLocks/>
          </p:cNvGrpSpPr>
          <p:nvPr/>
        </p:nvGrpSpPr>
        <p:grpSpPr bwMode="auto">
          <a:xfrm>
            <a:off x="472861" y="3478213"/>
            <a:ext cx="8077200" cy="1222375"/>
            <a:chOff x="457200" y="3886200"/>
            <a:chExt cx="8077200" cy="1222375"/>
          </a:xfrm>
        </p:grpSpPr>
        <p:sp>
          <p:nvSpPr>
            <p:cNvPr id="18442" name="Text Box 2">
              <a:extLst>
                <a:ext uri="{FF2B5EF4-FFF2-40B4-BE49-F238E27FC236}">
                  <a16:creationId xmlns:a16="http://schemas.microsoft.com/office/drawing/2014/main" id="{31684349-CBB8-402B-87A2-37BEDF7FD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886200"/>
              <a:ext cx="807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33CC"/>
                  </a:solidFill>
                </a:rPr>
                <a:t>Theorem 2.</a:t>
              </a:r>
              <a:r>
                <a:rPr lang="en-US" altLang="zh-CN" sz="2000" dirty="0"/>
                <a:t>  Suppose that </a:t>
              </a:r>
              <a:r>
                <a:rPr lang="en-US" altLang="zh-CN" sz="2000" i="1" dirty="0" err="1"/>
                <a:t>z</a:t>
              </a:r>
              <a:r>
                <a:rPr lang="en-US" altLang="zh-CN" sz="2000" i="1" baseline="-25000" dirty="0" err="1"/>
                <a:t>n</a:t>
              </a:r>
              <a:r>
                <a:rPr lang="en-US" altLang="zh-CN" sz="2000" dirty="0"/>
                <a:t>=</a:t>
              </a:r>
              <a:r>
                <a:rPr lang="en-US" altLang="zh-CN" sz="2000" i="1" dirty="0" err="1"/>
                <a:t>x</a:t>
              </a:r>
              <a:r>
                <a:rPr lang="en-US" altLang="zh-CN" sz="2000" i="1" baseline="-25000" dirty="0" err="1"/>
                <a:t>n</a:t>
              </a:r>
              <a:r>
                <a:rPr lang="en-US" altLang="zh-CN" sz="2000" dirty="0" err="1"/>
                <a:t>+</a:t>
              </a:r>
              <a:r>
                <a:rPr lang="en-US" altLang="zh-CN" sz="2000" i="1" dirty="0" err="1"/>
                <a:t>iy</a:t>
              </a:r>
              <a:r>
                <a:rPr lang="en-US" altLang="zh-CN" sz="2000" i="1" baseline="-25000" dirty="0" err="1"/>
                <a:t>n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n</a:t>
              </a:r>
              <a:r>
                <a:rPr lang="en-US" altLang="zh-CN" sz="2000" dirty="0"/>
                <a:t>=1,2,…) and </a:t>
              </a:r>
              <a:r>
                <a:rPr lang="en-US" altLang="zh-CN" sz="2000" i="1" dirty="0"/>
                <a:t>S</a:t>
              </a:r>
              <a:r>
                <a:rPr lang="en-US" altLang="zh-CN" sz="2000" dirty="0"/>
                <a:t>=</a:t>
              </a:r>
              <a:r>
                <a:rPr lang="en-US" altLang="zh-CN" sz="2000" i="1" dirty="0" err="1"/>
                <a:t>X</a:t>
              </a:r>
              <a:r>
                <a:rPr lang="en-US" altLang="zh-CN" sz="2000" dirty="0" err="1"/>
                <a:t>+</a:t>
              </a:r>
              <a:r>
                <a:rPr lang="en-US" altLang="zh-CN" sz="2000" i="1" dirty="0" err="1"/>
                <a:t>iY</a:t>
              </a:r>
              <a:r>
                <a:rPr lang="en-US" altLang="zh-CN" sz="2000" dirty="0"/>
                <a:t>. Then</a:t>
              </a:r>
            </a:p>
          </p:txBody>
        </p:sp>
        <p:sp>
          <p:nvSpPr>
            <p:cNvPr id="18443" name="Text Box 3">
              <a:extLst>
                <a:ext uri="{FF2B5EF4-FFF2-40B4-BE49-F238E27FC236}">
                  <a16:creationId xmlns:a16="http://schemas.microsoft.com/office/drawing/2014/main" id="{5E256D28-8B74-47FE-B216-E0CCAC69D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495800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if and only if</a:t>
              </a:r>
              <a:endParaRPr lang="en-US" altLang="zh-CN" sz="2000" i="1"/>
            </a:p>
          </p:txBody>
        </p:sp>
        <p:graphicFrame>
          <p:nvGraphicFramePr>
            <p:cNvPr id="18444" name="Object 19">
              <a:extLst>
                <a:ext uri="{FF2B5EF4-FFF2-40B4-BE49-F238E27FC236}">
                  <a16:creationId xmlns:a16="http://schemas.microsoft.com/office/drawing/2014/main" id="{541E388A-EE6B-4F9F-9934-1DD906AFF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" y="4267200"/>
            <a:ext cx="114300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Equation" r:id="rId11" imgW="622030" imgH="431613" progId="Equation.DSMT4">
                    <p:embed/>
                  </p:oleObj>
                </mc:Choice>
                <mc:Fallback>
                  <p:oleObj name="Equation" r:id="rId11" imgW="622030" imgH="431613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267200"/>
                          <a:ext cx="114300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20">
              <a:extLst>
                <a:ext uri="{FF2B5EF4-FFF2-40B4-BE49-F238E27FC236}">
                  <a16:creationId xmlns:a16="http://schemas.microsoft.com/office/drawing/2014/main" id="{E5B5401E-04E6-4E4B-8F95-BE919E9F17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600" y="4305300"/>
            <a:ext cx="274320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Equation" r:id="rId13" imgW="1473200" imgH="431800" progId="Equation.DSMT4">
                    <p:embed/>
                  </p:oleObj>
                </mc:Choice>
                <mc:Fallback>
                  <p:oleObj name="Equation" r:id="rId13" imgW="1473200" imgH="431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4305300"/>
                          <a:ext cx="2743200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19" grpId="0"/>
      <p:bldP spid="357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>
            <a:extLst>
              <a:ext uri="{FF2B5EF4-FFF2-40B4-BE49-F238E27FC236}">
                <a16:creationId xmlns:a16="http://schemas.microsoft.com/office/drawing/2014/main" id="{EBED05F2-F29A-4227-9F85-4B0EDC9F616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7467600" cy="522288"/>
            <a:chOff x="381000" y="1581090"/>
            <a:chExt cx="7467600" cy="522271"/>
          </a:xfrm>
        </p:grpSpPr>
        <p:sp>
          <p:nvSpPr>
            <p:cNvPr id="19472" name="Text Box 2">
              <a:extLst>
                <a:ext uri="{FF2B5EF4-FFF2-40B4-BE49-F238E27FC236}">
                  <a16:creationId xmlns:a16="http://schemas.microsoft.com/office/drawing/2014/main" id="{2AD502DE-D7DA-48B7-907F-ABC1BB8F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581090"/>
              <a:ext cx="7467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  If a series convergences, then </a:t>
              </a:r>
            </a:p>
          </p:txBody>
        </p:sp>
        <p:graphicFrame>
          <p:nvGraphicFramePr>
            <p:cNvPr id="19473" name="Object 2">
              <a:extLst>
                <a:ext uri="{FF2B5EF4-FFF2-40B4-BE49-F238E27FC236}">
                  <a16:creationId xmlns:a16="http://schemas.microsoft.com/office/drawing/2014/main" id="{8928FC95-DC43-4FE5-9766-F422133EB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4800" y="1638300"/>
            <a:ext cx="1141412" cy="465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name="Equation" r:id="rId3" imgW="685800" imgH="279400" progId="Equation.DSMT4">
                    <p:embed/>
                  </p:oleObj>
                </mc:Choice>
                <mc:Fallback>
                  <p:oleObj name="Equation" r:id="rId3" imgW="6858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1638300"/>
                          <a:ext cx="1141412" cy="465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24" name="Text Box 8">
            <a:extLst>
              <a:ext uri="{FF2B5EF4-FFF2-40B4-BE49-F238E27FC236}">
                <a16:creationId xmlns:a16="http://schemas.microsoft.com/office/drawing/2014/main" id="{DA311B1A-3ED4-47CD-801D-38FAE3CF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This is a </a:t>
            </a:r>
            <a:r>
              <a:rPr lang="en-US" altLang="zh-CN" sz="2000">
                <a:solidFill>
                  <a:srgbClr val="FF0000"/>
                </a:solidFill>
              </a:rPr>
              <a:t>necessary</a:t>
            </a:r>
            <a:r>
              <a:rPr lang="en-US" altLang="zh-CN" sz="2000"/>
              <a:t> conditions for convergence.</a:t>
            </a:r>
          </a:p>
        </p:txBody>
      </p:sp>
      <p:sp>
        <p:nvSpPr>
          <p:cNvPr id="393228" name="Text Box 12">
            <a:extLst>
              <a:ext uri="{FF2B5EF4-FFF2-40B4-BE49-F238E27FC236}">
                <a16:creationId xmlns:a16="http://schemas.microsoft.com/office/drawing/2014/main" id="{5781AA78-8141-4AC6-862E-13379938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7175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(2)  The terms of a convergent series is bounded.</a:t>
            </a:r>
          </a:p>
        </p:txBody>
      </p:sp>
      <p:sp>
        <p:nvSpPr>
          <p:cNvPr id="393232" name="Text Box 16">
            <a:extLst>
              <a:ext uri="{FF2B5EF4-FFF2-40B4-BE49-F238E27FC236}">
                <a16:creationId xmlns:a16="http://schemas.microsoft.com/office/drawing/2014/main" id="{0B8770AD-6855-41C8-A810-92D3E69E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(3)  Absolute convergences implies convergence.</a:t>
            </a:r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E0D79533-3C90-46D9-AB36-AD99F10621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55988"/>
            <a:ext cx="8534400" cy="658812"/>
            <a:chOff x="533400" y="4294187"/>
            <a:chExt cx="8534400" cy="658813"/>
          </a:xfrm>
        </p:grpSpPr>
        <p:graphicFrame>
          <p:nvGraphicFramePr>
            <p:cNvPr id="19470" name="Object 3">
              <a:extLst>
                <a:ext uri="{FF2B5EF4-FFF2-40B4-BE49-F238E27FC236}">
                  <a16:creationId xmlns:a16="http://schemas.microsoft.com/office/drawing/2014/main" id="{E1503A77-157B-4D48-BD17-27E5523AB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6400" y="4294187"/>
            <a:ext cx="2033588" cy="65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Equation" r:id="rId5" imgW="1333500" imgH="431800" progId="Equation.DSMT4">
                    <p:embed/>
                  </p:oleObj>
                </mc:Choice>
                <mc:Fallback>
                  <p:oleObj name="Equation" r:id="rId5" imgW="13335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294187"/>
                          <a:ext cx="2033588" cy="658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17">
              <a:extLst>
                <a:ext uri="{FF2B5EF4-FFF2-40B4-BE49-F238E27FC236}">
                  <a16:creationId xmlns:a16="http://schemas.microsoft.com/office/drawing/2014/main" id="{DF65E40B-340C-41FC-A4B1-2EF7E1597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00490"/>
              <a:ext cx="853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 series is </a:t>
              </a:r>
              <a:r>
                <a:rPr lang="en-US" altLang="zh-CN" sz="2000">
                  <a:solidFill>
                    <a:srgbClr val="0033CC"/>
                  </a:solidFill>
                </a:rPr>
                <a:t>absolutely convergent</a:t>
              </a:r>
              <a:r>
                <a:rPr lang="en-US" altLang="zh-CN" sz="2000"/>
                <a:t> if the series                                  converges.</a:t>
              </a:r>
            </a:p>
          </p:txBody>
        </p:sp>
      </p:grpSp>
      <p:sp>
        <p:nvSpPr>
          <p:cNvPr id="19463" name="灯片编号占位符 4">
            <a:extLst>
              <a:ext uri="{FF2B5EF4-FFF2-40B4-BE49-F238E27FC236}">
                <a16:creationId xmlns:a16="http://schemas.microsoft.com/office/drawing/2014/main" id="{56C38F50-EE25-404A-93EF-A0678C2E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550BE5-300E-4CED-8DD2-ED30934E748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5B0F1C2D-30F1-415B-A276-11CB3CB9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33CC"/>
                </a:solidFill>
              </a:rPr>
              <a:t>Properties: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7F9FA4E3-4161-4661-AEE5-12560BD7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(4)  A series converges if and only if the sequences of remainders tends to 0. </a:t>
            </a:r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4C342D83-3D11-461F-B7EC-66713191F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66058"/>
              </p:ext>
            </p:extLst>
          </p:nvPr>
        </p:nvGraphicFramePr>
        <p:xfrm>
          <a:off x="5629275" y="4572000"/>
          <a:ext cx="13922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837836" imgH="431613" progId="Equation.DSMT4">
                  <p:embed/>
                </p:oleObj>
              </mc:Choice>
              <mc:Fallback>
                <p:oleObj name="Equation" r:id="rId7" imgW="837836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4572000"/>
                        <a:ext cx="13922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>
            <a:extLst>
              <a:ext uri="{FF2B5EF4-FFF2-40B4-BE49-F238E27FC236}">
                <a16:creationId xmlns:a16="http://schemas.microsoft.com/office/drawing/2014/main" id="{69F20BBF-64D9-440C-A93C-4C8874F8A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708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solidFill>
                  <a:srgbClr val="0033CC"/>
                </a:solidFill>
              </a:rPr>
              <a:t>remainder</a:t>
            </a:r>
            <a:r>
              <a:rPr lang="en-US" altLang="zh-CN" sz="2000"/>
              <a:t> </a:t>
            </a:r>
            <a:r>
              <a:rPr lang="en-US" altLang="zh-CN" sz="2000" i="1">
                <a:latin typeface="Symbol" panose="05050102010706020507" pitchFamily="18" charset="2"/>
              </a:rPr>
              <a:t>r</a:t>
            </a:r>
            <a:r>
              <a:rPr lang="en-US" altLang="zh-CN" sz="2000" i="1" baseline="-25000"/>
              <a:t>N</a:t>
            </a:r>
            <a:r>
              <a:rPr lang="en-US" altLang="zh-CN" sz="2000"/>
              <a:t> after </a:t>
            </a:r>
            <a:r>
              <a:rPr lang="en-US" altLang="zh-CN" sz="2000" i="1"/>
              <a:t>N</a:t>
            </a:r>
            <a:r>
              <a:rPr lang="en-US" altLang="zh-CN" sz="2000"/>
              <a:t> terms is defined as</a:t>
            </a:r>
          </a:p>
        </p:txBody>
      </p:sp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81D592EA-14D4-4944-916F-2DA9E8ACB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61423"/>
              </p:ext>
            </p:extLst>
          </p:nvPr>
        </p:nvGraphicFramePr>
        <p:xfrm>
          <a:off x="6988175" y="4714875"/>
          <a:ext cx="1111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647700" imgH="228600" progId="Equation.DSMT4">
                  <p:embed/>
                </p:oleObj>
              </mc:Choice>
              <mc:Fallback>
                <p:oleObj name="Equation" r:id="rId9" imgW="6477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4714875"/>
                        <a:ext cx="11112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4">
            <a:extLst>
              <a:ext uri="{FF2B5EF4-FFF2-40B4-BE49-F238E27FC236}">
                <a16:creationId xmlns:a16="http://schemas.microsoft.com/office/drawing/2014/main" id="{4E132803-99B7-41EC-A5AF-AB2C6AE8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2. Convergence of Series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/>
      <p:bldP spid="393228" grpId="0"/>
      <p:bldP spid="393232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>
            <a:extLst>
              <a:ext uri="{FF2B5EF4-FFF2-40B4-BE49-F238E27FC236}">
                <a16:creationId xmlns:a16="http://schemas.microsoft.com/office/drawing/2014/main" id="{0772D49A-F236-4F58-A89F-359A6E93EA1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14400"/>
            <a:ext cx="8201025" cy="701675"/>
            <a:chOff x="457200" y="1371600"/>
            <a:chExt cx="8201025" cy="701675"/>
          </a:xfrm>
        </p:grpSpPr>
        <p:sp>
          <p:nvSpPr>
            <p:cNvPr id="20504" name="Text Box 10">
              <a:extLst>
                <a:ext uri="{FF2B5EF4-FFF2-40B4-BE49-F238E27FC236}">
                  <a16:creationId xmlns:a16="http://schemas.microsoft.com/office/drawing/2014/main" id="{682E60A6-AF84-4CE6-9AE1-1DBC370D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24000"/>
              <a:ext cx="7162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A </a:t>
              </a:r>
              <a:r>
                <a:rPr lang="en-US" altLang="zh-CN" sz="2000" dirty="0">
                  <a:solidFill>
                    <a:srgbClr val="0033CC"/>
                  </a:solidFill>
                </a:rPr>
                <a:t>power series</a:t>
              </a:r>
              <a:r>
                <a:rPr lang="en-US" altLang="zh-CN" sz="2000" dirty="0"/>
                <a:t> is in the form</a:t>
              </a:r>
            </a:p>
          </p:txBody>
        </p:sp>
        <p:graphicFrame>
          <p:nvGraphicFramePr>
            <p:cNvPr id="20505" name="Object 4">
              <a:extLst>
                <a:ext uri="{FF2B5EF4-FFF2-40B4-BE49-F238E27FC236}">
                  <a16:creationId xmlns:a16="http://schemas.microsoft.com/office/drawing/2014/main" id="{97740C54-3B96-4636-A3DA-8473E1CC4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600" y="1371600"/>
            <a:ext cx="500062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1" name="Equation" r:id="rId3" imgW="3073400" imgH="431800" progId="Equation.DSMT4">
                    <p:embed/>
                  </p:oleObj>
                </mc:Choice>
                <mc:Fallback>
                  <p:oleObj name="Equation" r:id="rId3" imgW="30734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1371600"/>
                          <a:ext cx="5000625" cy="70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4253" name="Text Box 13">
            <a:extLst>
              <a:ext uri="{FF2B5EF4-FFF2-40B4-BE49-F238E27FC236}">
                <a16:creationId xmlns:a16="http://schemas.microsoft.com/office/drawing/2014/main" id="{2EF303B7-C01E-4CE2-ADF1-3CA0AF44B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3058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In such series, involving a variable </a:t>
            </a:r>
            <a:r>
              <a:rPr lang="en-US" altLang="zh-CN" sz="2000" i="1"/>
              <a:t>z</a:t>
            </a:r>
            <a:r>
              <a:rPr lang="en-US" altLang="zh-CN" sz="2000"/>
              <a:t>, we shall denote sums, partial sums, and remainders by </a:t>
            </a:r>
            <a:r>
              <a:rPr lang="en-US" altLang="zh-CN" sz="2000" i="1"/>
              <a:t>S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), </a:t>
            </a:r>
            <a:r>
              <a:rPr lang="en-US" altLang="zh-CN" sz="2000" i="1"/>
              <a:t>S</a:t>
            </a:r>
            <a:r>
              <a:rPr lang="en-US" altLang="zh-CN" sz="2000" i="1" baseline="-25000"/>
              <a:t>N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and </a:t>
            </a:r>
            <a:r>
              <a:rPr lang="en-US" altLang="zh-CN" sz="2000" i="1">
                <a:latin typeface="Symbol" panose="05050102010706020507" pitchFamily="18" charset="2"/>
              </a:rPr>
              <a:t>r</a:t>
            </a:r>
            <a:r>
              <a:rPr lang="en-US" altLang="zh-CN" sz="2000" i="1" baseline="-25000"/>
              <a:t>N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), respectively.</a:t>
            </a:r>
          </a:p>
        </p:txBody>
      </p:sp>
      <p:sp>
        <p:nvSpPr>
          <p:cNvPr id="20484" name="灯片编号占位符 4">
            <a:extLst>
              <a:ext uri="{FF2B5EF4-FFF2-40B4-BE49-F238E27FC236}">
                <a16:creationId xmlns:a16="http://schemas.microsoft.com/office/drawing/2014/main" id="{53F5A2C1-C471-4080-9C9A-208F198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4B3096-5183-4C89-9F85-1EE8B77E31D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C43C0AA-5615-47B9-9777-C7435186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Power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4403AB3-5356-4E63-AFE5-237241878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68069"/>
              </p:ext>
            </p:extLst>
          </p:nvPr>
        </p:nvGraphicFramePr>
        <p:xfrm>
          <a:off x="1655763" y="3581400"/>
          <a:ext cx="3906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5" imgW="2298700" imgH="431800" progId="Equation.DSMT4">
                  <p:embed/>
                </p:oleObj>
              </mc:Choice>
              <mc:Fallback>
                <p:oleObj name="Equation" r:id="rId5" imgW="22987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581400"/>
                        <a:ext cx="3906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0036CE0-5318-4FF5-AE44-D15367853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17235"/>
              </p:ext>
            </p:extLst>
          </p:nvPr>
        </p:nvGraphicFramePr>
        <p:xfrm>
          <a:off x="5638800" y="3581400"/>
          <a:ext cx="1828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7" imgW="1257300" imgH="431800" progId="Equation.DSMT4">
                  <p:embed/>
                </p:oleObj>
              </mc:Choice>
              <mc:Fallback>
                <p:oleObj name="Equation" r:id="rId7" imgW="12573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81400"/>
                        <a:ext cx="18288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B0B082A-D2A6-4711-8BD7-154D90230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147659"/>
              </p:ext>
            </p:extLst>
          </p:nvPr>
        </p:nvGraphicFramePr>
        <p:xfrm>
          <a:off x="1676400" y="5067300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9" imgW="419100" imgH="228600" progId="Equation.DSMT4">
                  <p:embed/>
                </p:oleObj>
              </mc:Choice>
              <mc:Fallback>
                <p:oleObj name="Equation" r:id="rId9" imgW="4191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67300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86045FB7-05EB-40F7-BFAA-0C5C942C7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30648"/>
              </p:ext>
            </p:extLst>
          </p:nvPr>
        </p:nvGraphicFramePr>
        <p:xfrm>
          <a:off x="2362200" y="5105400"/>
          <a:ext cx="1524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11" imgW="965200" imgH="228600" progId="Equation.DSMT4">
                  <p:embed/>
                </p:oleObj>
              </mc:Choice>
              <mc:Fallback>
                <p:oleObj name="Equation" r:id="rId11" imgW="9652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1524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6959F8FF-D131-4F7F-9F78-0FB56A890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93935"/>
              </p:ext>
            </p:extLst>
          </p:nvPr>
        </p:nvGraphicFramePr>
        <p:xfrm>
          <a:off x="3886200" y="4914900"/>
          <a:ext cx="847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13" imgW="533169" imgH="431613" progId="Equation.DSMT4">
                  <p:embed/>
                </p:oleObj>
              </mc:Choice>
              <mc:Fallback>
                <p:oleObj name="Equation" r:id="rId13" imgW="533169" imgH="4316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14900"/>
                        <a:ext cx="847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6">
            <a:extLst>
              <a:ext uri="{FF2B5EF4-FFF2-40B4-BE49-F238E27FC236}">
                <a16:creationId xmlns:a16="http://schemas.microsoft.com/office/drawing/2014/main" id="{9412FCA1-F1A9-41EA-AA09-F1A318DBF55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87838"/>
            <a:ext cx="4162425" cy="665162"/>
            <a:chOff x="1676401" y="4745264"/>
            <a:chExt cx="4162424" cy="664936"/>
          </a:xfrm>
        </p:grpSpPr>
        <p:graphicFrame>
          <p:nvGraphicFramePr>
            <p:cNvPr id="20502" name="Object 13">
              <a:extLst>
                <a:ext uri="{FF2B5EF4-FFF2-40B4-BE49-F238E27FC236}">
                  <a16:creationId xmlns:a16="http://schemas.microsoft.com/office/drawing/2014/main" id="{D132AFE5-501D-45E9-BD70-D2267D45AE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6401" y="4745264"/>
            <a:ext cx="1371599" cy="664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name="Equation" r:id="rId15" imgW="837836" imgH="406224" progId="Equation.DSMT4">
                    <p:embed/>
                  </p:oleObj>
                </mc:Choice>
                <mc:Fallback>
                  <p:oleObj name="Equation" r:id="rId15" imgW="837836" imgH="406224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1" y="4745264"/>
                          <a:ext cx="1371599" cy="664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3" name="Rectangle 36">
              <a:extLst>
                <a:ext uri="{FF2B5EF4-FFF2-40B4-BE49-F238E27FC236}">
                  <a16:creationId xmlns:a16="http://schemas.microsoft.com/office/drawing/2014/main" id="{E44B6EEF-2E3B-4D81-9DD7-A31F0830A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575" y="4883348"/>
              <a:ext cx="2762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whenever |</a:t>
              </a:r>
              <a:r>
                <a:rPr lang="en-US" altLang="zh-CN" sz="2000" i="1"/>
                <a:t>z</a:t>
              </a:r>
              <a:r>
                <a:rPr lang="en-US" altLang="zh-CN" sz="2000"/>
                <a:t>| &lt; 1. </a:t>
              </a:r>
              <a:endParaRPr lang="en-US" altLang="zh-CN" sz="2000" b="0"/>
            </a:p>
          </p:txBody>
        </p:sp>
      </p:grpSp>
      <p:sp>
        <p:nvSpPr>
          <p:cNvPr id="20492" name="AutoShape 41">
            <a:extLst>
              <a:ext uri="{FF2B5EF4-FFF2-40B4-BE49-F238E27FC236}">
                <a16:creationId xmlns:a16="http://schemas.microsoft.com/office/drawing/2014/main" id="{8F2D8942-3404-4A30-AED4-1F429AB80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5422900"/>
            <a:ext cx="0" cy="611188"/>
          </a:xfrm>
          <a:prstGeom prst="rightArrow">
            <a:avLst>
              <a:gd name="adj1" fmla="val 50000"/>
              <a:gd name="adj2" fmla="val -214748364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20493" name="AutoShape 42">
            <a:extLst>
              <a:ext uri="{FF2B5EF4-FFF2-40B4-BE49-F238E27FC236}">
                <a16:creationId xmlns:a16="http://schemas.microsoft.com/office/drawing/2014/main" id="{ACC0EE37-B400-46CD-A025-C79FA335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6072188"/>
            <a:ext cx="0" cy="611187"/>
          </a:xfrm>
          <a:prstGeom prst="rightArrow">
            <a:avLst>
              <a:gd name="adj1" fmla="val 50000"/>
              <a:gd name="adj2" fmla="val -214748364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20494" name="AutoShape 43">
            <a:extLst>
              <a:ext uri="{FF2B5EF4-FFF2-40B4-BE49-F238E27FC236}">
                <a16:creationId xmlns:a16="http://schemas.microsoft.com/office/drawing/2014/main" id="{D9F674CC-070D-43D7-81A4-0751CF60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6670675"/>
            <a:ext cx="0" cy="611188"/>
          </a:xfrm>
          <a:prstGeom prst="rightArrow">
            <a:avLst>
              <a:gd name="adj1" fmla="val 50000"/>
              <a:gd name="adj2" fmla="val -214748364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20495" name="AutoShape 44">
            <a:extLst>
              <a:ext uri="{FF2B5EF4-FFF2-40B4-BE49-F238E27FC236}">
                <a16:creationId xmlns:a16="http://schemas.microsoft.com/office/drawing/2014/main" id="{007EC304-4D83-4155-A0CE-265D6484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7496175"/>
            <a:ext cx="0" cy="611188"/>
          </a:xfrm>
          <a:prstGeom prst="rightArrow">
            <a:avLst>
              <a:gd name="adj1" fmla="val 50000"/>
              <a:gd name="adj2" fmla="val -214748364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20496" name="AutoShape 45">
            <a:extLst>
              <a:ext uri="{FF2B5EF4-FFF2-40B4-BE49-F238E27FC236}">
                <a16:creationId xmlns:a16="http://schemas.microsoft.com/office/drawing/2014/main" id="{F27C0EE7-B771-42EA-B8DE-22E6DEF8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8424863"/>
            <a:ext cx="0" cy="611187"/>
          </a:xfrm>
          <a:prstGeom prst="rightArrow">
            <a:avLst>
              <a:gd name="adj1" fmla="val 50000"/>
              <a:gd name="adj2" fmla="val -214748364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grpSp>
        <p:nvGrpSpPr>
          <p:cNvPr id="4" name="组合 35">
            <a:extLst>
              <a:ext uri="{FF2B5EF4-FFF2-40B4-BE49-F238E27FC236}">
                <a16:creationId xmlns:a16="http://schemas.microsoft.com/office/drawing/2014/main" id="{913D11D3-4810-4078-B299-6623215A6C0A}"/>
              </a:ext>
            </a:extLst>
          </p:cNvPr>
          <p:cNvGrpSpPr>
            <a:grpSpLocks/>
          </p:cNvGrpSpPr>
          <p:nvPr/>
        </p:nvGrpSpPr>
        <p:grpSpPr bwMode="auto">
          <a:xfrm>
            <a:off x="454025" y="2600325"/>
            <a:ext cx="5413375" cy="1071563"/>
            <a:chOff x="454025" y="3057525"/>
            <a:chExt cx="5413375" cy="1071806"/>
          </a:xfrm>
        </p:grpSpPr>
        <p:sp>
          <p:nvSpPr>
            <p:cNvPr id="20499" name="Rectangle 46">
              <a:extLst>
                <a:ext uri="{FF2B5EF4-FFF2-40B4-BE49-F238E27FC236}">
                  <a16:creationId xmlns:a16="http://schemas.microsoft.com/office/drawing/2014/main" id="{B85743EE-982D-4207-8AC1-FA9F3BD6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5" y="3057525"/>
              <a:ext cx="31066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indent="952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>
                  <a:solidFill>
                    <a:srgbClr val="0033CC"/>
                  </a:solidFill>
                </a:rPr>
                <a:t>Example 2. </a:t>
              </a:r>
              <a:r>
                <a:rPr lang="en-US" altLang="zh-CN" sz="2000"/>
                <a:t>Determine that </a:t>
              </a:r>
            </a:p>
          </p:txBody>
        </p:sp>
        <p:graphicFrame>
          <p:nvGraphicFramePr>
            <p:cNvPr id="20500" name="Object 20">
              <a:extLst>
                <a:ext uri="{FF2B5EF4-FFF2-40B4-BE49-F238E27FC236}">
                  <a16:creationId xmlns:a16="http://schemas.microsoft.com/office/drawing/2014/main" id="{0AE473E4-BD61-46AC-A29A-C515ED3A1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0700" y="3400425"/>
            <a:ext cx="3886199" cy="728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8" name="Equation" r:id="rId17" imgW="2298700" imgH="431800" progId="Equation.DSMT4">
                    <p:embed/>
                  </p:oleObj>
                </mc:Choice>
                <mc:Fallback>
                  <p:oleObj name="Equation" r:id="rId17" imgW="2298700" imgH="431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0700" y="3400425"/>
                          <a:ext cx="3886199" cy="728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21">
              <a:extLst>
                <a:ext uri="{FF2B5EF4-FFF2-40B4-BE49-F238E27FC236}">
                  <a16:creationId xmlns:a16="http://schemas.microsoft.com/office/drawing/2014/main" id="{BEE5E66E-660D-4FD6-B4BB-A8C997E5CE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200" y="3057526"/>
            <a:ext cx="2362200" cy="36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Equation" r:id="rId19" imgW="1485900" imgH="228600" progId="Equation.DSMT4">
                    <p:embed/>
                  </p:oleObj>
                </mc:Choice>
                <mc:Fallback>
                  <p:oleObj name="Equation" r:id="rId19" imgW="14859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3057526"/>
                          <a:ext cx="2362200" cy="36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49">
            <a:extLst>
              <a:ext uri="{FF2B5EF4-FFF2-40B4-BE49-F238E27FC236}">
                <a16:creationId xmlns:a16="http://schemas.microsoft.com/office/drawing/2014/main" id="{E41923F9-3120-4630-836E-61AE43FC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3733800"/>
            <a:ext cx="1720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0000FF"/>
                </a:solidFill>
              </a:rPr>
              <a:t>  Solution:</a:t>
            </a:r>
            <a:endParaRPr lang="en-US" altLang="zh-CN" sz="2000" b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8175FB79-045F-44CD-A61A-402C04B5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94DA04-9601-4389-81C2-D789AF7D894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03450B4-0865-4A50-84C0-474ACF80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077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33CC"/>
                </a:solidFill>
              </a:rPr>
              <a:t>Radius of convergence: </a:t>
            </a:r>
            <a:r>
              <a:rPr lang="en-US" altLang="zh-CN" sz="2000" dirty="0"/>
              <a:t>For any power series, there is a number </a:t>
            </a:r>
            <a:r>
              <a:rPr lang="en-US" altLang="zh-CN" sz="2000" i="1" dirty="0"/>
              <a:t>R</a:t>
            </a:r>
            <a:r>
              <a:rPr lang="en-US" altLang="zh-CN" sz="2000" dirty="0"/>
              <a:t> such that the series converges for |</a:t>
            </a:r>
            <a:r>
              <a:rPr lang="en-US" altLang="zh-CN" sz="2000" i="1" dirty="0"/>
              <a:t>z</a:t>
            </a:r>
            <a:r>
              <a:rPr lang="en-US" altLang="zh-CN" sz="2000" dirty="0"/>
              <a:t>-</a:t>
            </a:r>
            <a:r>
              <a:rPr lang="en-US" altLang="zh-CN" sz="2000" i="1" dirty="0"/>
              <a:t>z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|&lt;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 and does not converge for |</a:t>
            </a:r>
            <a:r>
              <a:rPr lang="en-US" altLang="zh-CN" sz="2000" i="1" dirty="0"/>
              <a:t>z</a:t>
            </a:r>
            <a:r>
              <a:rPr lang="en-US" altLang="zh-CN" sz="2000" dirty="0"/>
              <a:t>-</a:t>
            </a:r>
            <a:r>
              <a:rPr lang="en-US" altLang="zh-CN" sz="2000" i="1" dirty="0"/>
              <a:t>z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|&gt;</a:t>
            </a:r>
            <a:r>
              <a:rPr lang="en-US" altLang="zh-CN" sz="2000" i="1" dirty="0"/>
              <a:t>R</a:t>
            </a:r>
            <a:r>
              <a:rPr lang="en-US" altLang="zh-CN" sz="2000" dirty="0"/>
              <a:t>. The number </a:t>
            </a:r>
            <a:r>
              <a:rPr lang="en-US" altLang="zh-CN" sz="2000" i="1" dirty="0"/>
              <a:t>R</a:t>
            </a:r>
            <a:r>
              <a:rPr lang="en-US" altLang="zh-CN" sz="2000" dirty="0"/>
              <a:t> is called the </a:t>
            </a:r>
            <a:r>
              <a:rPr lang="en-US" altLang="zh-CN" sz="2000" dirty="0">
                <a:solidFill>
                  <a:srgbClr val="FF0000"/>
                </a:solidFill>
              </a:rPr>
              <a:t>radius of convergence </a:t>
            </a:r>
            <a:r>
              <a:rPr lang="en-US" altLang="zh-CN" sz="2000" dirty="0"/>
              <a:t>of the series.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5E8798F-A208-42B7-925D-5EAEA4FF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0613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Circle of convergence: </a:t>
            </a:r>
            <a:r>
              <a:rPr lang="en-US" altLang="zh-CN" sz="2000"/>
              <a:t>The set |</a:t>
            </a:r>
            <a:r>
              <a:rPr lang="en-US" altLang="zh-CN" sz="2000" i="1"/>
              <a:t>z</a:t>
            </a:r>
            <a:r>
              <a:rPr lang="en-US" altLang="zh-CN" sz="2000"/>
              <a:t>-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|=</a:t>
            </a:r>
            <a:r>
              <a:rPr lang="en-US" altLang="zh-CN" sz="2000" i="1"/>
              <a:t>R </a:t>
            </a:r>
            <a:r>
              <a:rPr lang="en-US" altLang="zh-CN" sz="2000"/>
              <a:t>is called the </a:t>
            </a:r>
            <a:r>
              <a:rPr lang="en-US" altLang="zh-CN" sz="2000">
                <a:solidFill>
                  <a:srgbClr val="FF0000"/>
                </a:solidFill>
              </a:rPr>
              <a:t>circle of convergence </a:t>
            </a:r>
            <a:r>
              <a:rPr lang="en-US" altLang="zh-CN" sz="2000"/>
              <a:t>of the series.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FB081E2-D9A9-424D-AA1E-8A98F05FF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270250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Methods to evaluate the radius of convergence:</a:t>
            </a:r>
            <a:endParaRPr lang="en-US" altLang="zh-CN" sz="2000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195658D4-B597-4442-88FF-22642980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44925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(1) Ratio method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E9A23A5B-4830-420D-9F51-2558CF99F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78325"/>
            <a:ext cx="807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(2) Root method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1D1F2DF5-4916-4CEB-970D-649E9BBB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Power series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3794</TotalTime>
  <Words>2041</Words>
  <Application>Microsoft Office PowerPoint</Application>
  <PresentationFormat>全屏显示(4:3)</PresentationFormat>
  <Paragraphs>299</Paragraphs>
  <Slides>41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 Unicode MS</vt:lpstr>
      <vt:lpstr>华文楷体</vt:lpstr>
      <vt:lpstr>楷体_GB2312</vt:lpstr>
      <vt:lpstr>宋体</vt:lpstr>
      <vt:lpstr>Arial</vt:lpstr>
      <vt:lpstr>Arial Black</vt:lpstr>
      <vt:lpstr>Calibri</vt:lpstr>
      <vt:lpstr>Cambria Math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Equation</vt:lpstr>
      <vt:lpstr>Engineering Mathematics (part 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石霞</dc:creator>
  <cp:lastModifiedBy>shixia</cp:lastModifiedBy>
  <cp:revision>272</cp:revision>
  <cp:lastPrinted>1601-01-01T00:00:00Z</cp:lastPrinted>
  <dcterms:created xsi:type="dcterms:W3CDTF">1601-01-01T00:00:00Z</dcterms:created>
  <dcterms:modified xsi:type="dcterms:W3CDTF">2023-10-24T04:30:09Z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