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273" r:id="rId2"/>
    <p:sldId id="257" r:id="rId3"/>
    <p:sldId id="276" r:id="rId4"/>
    <p:sldId id="268" r:id="rId5"/>
    <p:sldId id="269" r:id="rId6"/>
    <p:sldId id="270" r:id="rId7"/>
    <p:sldId id="258" r:id="rId8"/>
    <p:sldId id="265" r:id="rId9"/>
    <p:sldId id="267" r:id="rId10"/>
    <p:sldId id="259" r:id="rId11"/>
    <p:sldId id="260" r:id="rId12"/>
    <p:sldId id="261" r:id="rId13"/>
    <p:sldId id="262" r:id="rId14"/>
    <p:sldId id="272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6600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54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25.wmf"/><Relationship Id="rId11" Type="http://schemas.openxmlformats.org/officeDocument/2006/relationships/image" Target="../media/image38.wmf"/><Relationship Id="rId5" Type="http://schemas.openxmlformats.org/officeDocument/2006/relationships/image" Target="../media/image24.wmf"/><Relationship Id="rId10" Type="http://schemas.openxmlformats.org/officeDocument/2006/relationships/image" Target="../media/image37.wmf"/><Relationship Id="rId4" Type="http://schemas.openxmlformats.org/officeDocument/2006/relationships/image" Target="../media/image33.wmf"/><Relationship Id="rId9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FF38E57-2854-4C68-897E-5C2E1B7D38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F5B5C5-E9C3-49D3-BA70-73677F2D6F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E214F96-4BFB-4B5F-A5D4-E23CA1880648}" type="datetimeFigureOut">
              <a:rPr lang="zh-CN" altLang="en-US"/>
              <a:pPr>
                <a:defRPr/>
              </a:pPr>
              <a:t>2023/11/14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C88B626-BF66-46E3-888C-3076BCD8A0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EC36B186-A769-47D3-AFA6-7C87B8F6A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AC2395-6902-48CE-AE63-89BBC30FDE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6EFEEC-40D4-4653-BF2E-3768BB8AE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C1BB91C-5F70-4921-87FF-03EA2C20AD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8DB0C6BF-1993-4346-A64F-EDDC5921A0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2BA3F1-1C7C-4BA6-82F8-B2F85606C64B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B135F97-B692-4DB7-82CB-165A2268C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65C6174-EC62-4EB6-B2CF-41213BABD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10831F8-46BC-4F89-AF39-6D71C421F6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DCBA71-B77A-416B-8E44-0349690872B0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A791E4A-3287-4686-8607-53358FFB4A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CD9005C-A413-4F97-8FAF-A5AD5A9D5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4AA5CE-A279-4683-94E4-AD6D579866FB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ACBFF2-CFE4-4CE7-B3BD-DD5079B5ABA1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30A51D-49AB-4495-9A20-81BCAFB9F77F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04370D-1000-4748-987D-757E5C965628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CA412943-6CDC-4946-9687-7648BAC5D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13353827-6E83-418D-A3D0-CAD52BD41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8DC172C8-1413-4604-8E88-A124ACCA8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3" name="直接连接符 12">
            <a:extLst>
              <a:ext uri="{FF2B5EF4-FFF2-40B4-BE49-F238E27FC236}">
                <a16:creationId xmlns:a16="http://schemas.microsoft.com/office/drawing/2014/main" id="{EDBA1FD1-11BD-42A2-B257-AB0CC88E1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4" name="直接连接符 13">
            <a:extLst>
              <a:ext uri="{FF2B5EF4-FFF2-40B4-BE49-F238E27FC236}">
                <a16:creationId xmlns:a16="http://schemas.microsoft.com/office/drawing/2014/main" id="{D5DE5985-F23D-4234-BCF2-9BB51913F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5" name="直接连接符 14">
            <a:extLst>
              <a:ext uri="{FF2B5EF4-FFF2-40B4-BE49-F238E27FC236}">
                <a16:creationId xmlns:a16="http://schemas.microsoft.com/office/drawing/2014/main" id="{A60548BF-167A-4E24-BC4C-91977D148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7B7991-C841-4797-BB43-227A22AD725F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03D73F1-68CC-43FD-93AF-B139E38D7EEA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8604B81-C26D-45EC-8E8F-9489B3E06AEA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BDAEF74-5E62-4784-BEA2-CEEA9CB92242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A6B3BB9-CB17-45B0-9498-AA1DD3AB9877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3B87262-EDFA-49D0-A4EC-532E039CD91D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22" name="日期占位符 27">
            <a:extLst>
              <a:ext uri="{FF2B5EF4-FFF2-40B4-BE49-F238E27FC236}">
                <a16:creationId xmlns:a16="http://schemas.microsoft.com/office/drawing/2014/main" id="{496F4AC4-F2CF-48C7-BE8C-8924FFBA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页脚占位符 16">
            <a:extLst>
              <a:ext uri="{FF2B5EF4-FFF2-40B4-BE49-F238E27FC236}">
                <a16:creationId xmlns:a16="http://schemas.microsoft.com/office/drawing/2014/main" id="{952DAC7A-F41E-4CFB-8138-7EA3E276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灯片编号占位符 28">
            <a:extLst>
              <a:ext uri="{FF2B5EF4-FFF2-40B4-BE49-F238E27FC236}">
                <a16:creationId xmlns:a16="http://schemas.microsoft.com/office/drawing/2014/main" id="{3480C975-F56D-4FB8-97D9-77F05DB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72870-8BCD-4B73-B00D-5DC0E4A7AC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623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6CE46EF9-101A-4437-AF21-7A1B8A1A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943BD4E4-40B0-4ABE-8589-FAA65C8C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F55C2CF4-0759-49A6-947B-CC18E90B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30F3A-7747-4D26-85E7-54BB3A945E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518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7E0E345C-B219-44E9-ADF9-9458ABF7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3EAC4F18-B8EC-48A5-90E1-0C4F0A5B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82FE494F-0AFF-47A4-9331-07FCE5A5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EA51B-5D79-48E9-85CB-63CB3C165A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19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273F392F-D91F-4A73-9952-16C92FEC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8">
            <a:extLst>
              <a:ext uri="{FF2B5EF4-FFF2-40B4-BE49-F238E27FC236}">
                <a16:creationId xmlns:a16="http://schemas.microsoft.com/office/drawing/2014/main" id="{F947854E-D7D2-4075-82CF-3BFBA39B5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D01AD-D9FB-4959-AEF8-CA90A66857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页脚占位符 9">
            <a:extLst>
              <a:ext uri="{FF2B5EF4-FFF2-40B4-BE49-F238E27FC236}">
                <a16:creationId xmlns:a16="http://schemas.microsoft.com/office/drawing/2014/main" id="{5178A2CD-6A5C-4A0E-A7A3-AAEE92558D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38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31DABF-F923-4EB6-AD8D-9B72244FC6E0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FB8AA5-F530-49D1-AFE3-BB9679F4C69D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05A85F-6094-4302-AB0F-DAACCF5D5CF3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5895D7-6E3A-49E7-A4B4-C44B60CE2E79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直接连接符 7">
            <a:extLst>
              <a:ext uri="{FF2B5EF4-FFF2-40B4-BE49-F238E27FC236}">
                <a16:creationId xmlns:a16="http://schemas.microsoft.com/office/drawing/2014/main" id="{B00540C1-C1A0-48EA-8440-9C697F90D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9" name="直接连接符 8">
            <a:extLst>
              <a:ext uri="{FF2B5EF4-FFF2-40B4-BE49-F238E27FC236}">
                <a16:creationId xmlns:a16="http://schemas.microsoft.com/office/drawing/2014/main" id="{D380B3F8-DF9E-4A13-AB95-6A92AC71B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CB00F7A9-9920-4739-BCCC-8ED845470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1884073A-59B1-4953-90BB-CC8ADA3A5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1F141EDB-C4D2-4381-9767-77C087FA1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454082-7269-4D25-AA8E-AE88EEA88269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7AC8BB6-BD61-4CC0-B360-81A14ACB2C8B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88AF012-8A06-4D9E-9A84-921ECFF51BFD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0EC0145-BB07-49C2-84DF-3BAAA84DF262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F7BED2F-BE12-42B2-9F86-D40C094E454E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1335693-10C6-443C-84CC-603F85960E5B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2C58C64D-312A-419E-977A-9EFB9C15A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日期占位符 3">
            <a:extLst>
              <a:ext uri="{FF2B5EF4-FFF2-40B4-BE49-F238E27FC236}">
                <a16:creationId xmlns:a16="http://schemas.microsoft.com/office/drawing/2014/main" id="{984B6C1F-1BDC-4D98-A23E-5BA1D122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页脚占位符 4">
            <a:extLst>
              <a:ext uri="{FF2B5EF4-FFF2-40B4-BE49-F238E27FC236}">
                <a16:creationId xmlns:a16="http://schemas.microsoft.com/office/drawing/2014/main" id="{850DD2B8-90A0-43CE-B9CF-21DE0868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5C766BAF-2865-4C93-AFD4-91AF7FB9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BD27D-2911-40C5-978F-E25B899EDF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1643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>
            <a:extLst>
              <a:ext uri="{FF2B5EF4-FFF2-40B4-BE49-F238E27FC236}">
                <a16:creationId xmlns:a16="http://schemas.microsoft.com/office/drawing/2014/main" id="{03E3E7E2-FEB2-4214-8ADA-E5FFF099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877F6845-2939-4CEB-A67A-9191AC97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>
            <a:extLst>
              <a:ext uri="{FF2B5EF4-FFF2-40B4-BE49-F238E27FC236}">
                <a16:creationId xmlns:a16="http://schemas.microsoft.com/office/drawing/2014/main" id="{A202E0DF-5705-43A6-9184-89B7F038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D0A3F-7A66-4C52-9098-B7B3164A30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4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13">
            <a:extLst>
              <a:ext uri="{FF2B5EF4-FFF2-40B4-BE49-F238E27FC236}">
                <a16:creationId xmlns:a16="http://schemas.microsoft.com/office/drawing/2014/main" id="{BCECCAFD-46D4-4378-B3E8-1222FEC5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DE712F5C-AEBB-4BD7-B42D-D5629F8D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>
            <a:extLst>
              <a:ext uri="{FF2B5EF4-FFF2-40B4-BE49-F238E27FC236}">
                <a16:creationId xmlns:a16="http://schemas.microsoft.com/office/drawing/2014/main" id="{C8288584-3D9C-4D28-851B-5AAB4BCE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76E11-0A13-44C6-A97E-7E171690A5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60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5">
            <a:extLst>
              <a:ext uri="{FF2B5EF4-FFF2-40B4-BE49-F238E27FC236}">
                <a16:creationId xmlns:a16="http://schemas.microsoft.com/office/drawing/2014/main" id="{1EF93EC1-24B0-45DE-88CE-653956E3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7CC0B880-E3DC-43A5-9062-5891980749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360C4-CB1B-4545-9964-8DF8DA004E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9AB64273-6D63-4FA5-9D0D-98EFDA835C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83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>
            <a:extLst>
              <a:ext uri="{FF2B5EF4-FFF2-40B4-BE49-F238E27FC236}">
                <a16:creationId xmlns:a16="http://schemas.microsoft.com/office/drawing/2014/main" id="{6884A635-9D32-4A33-A6BB-03BDCAB1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943765-8E0A-4BA9-858A-54DD3A7C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>
            <a:extLst>
              <a:ext uri="{FF2B5EF4-FFF2-40B4-BE49-F238E27FC236}">
                <a16:creationId xmlns:a16="http://schemas.microsoft.com/office/drawing/2014/main" id="{8BF90399-B309-496E-BBE5-91B42467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BFFBE-584D-4D75-8FB2-1D55FDC40E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724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>
            <a:extLst>
              <a:ext uri="{FF2B5EF4-FFF2-40B4-BE49-F238E27FC236}">
                <a16:creationId xmlns:a16="http://schemas.microsoft.com/office/drawing/2014/main" id="{7B317A41-1247-49A3-BB0E-60B70464E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6" name="直接连接符 5">
            <a:extLst>
              <a:ext uri="{FF2B5EF4-FFF2-40B4-BE49-F238E27FC236}">
                <a16:creationId xmlns:a16="http://schemas.microsoft.com/office/drawing/2014/main" id="{E63AF695-0284-43AB-B7BA-2BDAAED61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7" name="直接连接符 16">
            <a:extLst>
              <a:ext uri="{FF2B5EF4-FFF2-40B4-BE49-F238E27FC236}">
                <a16:creationId xmlns:a16="http://schemas.microsoft.com/office/drawing/2014/main" id="{AE7C7FDF-79C9-499C-820E-B4ED10677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17">
            <a:extLst>
              <a:ext uri="{FF2B5EF4-FFF2-40B4-BE49-F238E27FC236}">
                <a16:creationId xmlns:a16="http://schemas.microsoft.com/office/drawing/2014/main" id="{60DC6A69-1F3B-45E9-88A0-2422BB39A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E741CF-1E03-44B4-BE74-0D50461F85EF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直接连接符 19">
            <a:extLst>
              <a:ext uri="{FF2B5EF4-FFF2-40B4-BE49-F238E27FC236}">
                <a16:creationId xmlns:a16="http://schemas.microsoft.com/office/drawing/2014/main" id="{31706F94-E709-47BA-A83E-985BB444F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527132C-8CE2-4A60-9B99-63618EC95D7B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日期占位符 20">
            <a:extLst>
              <a:ext uri="{FF2B5EF4-FFF2-40B4-BE49-F238E27FC236}">
                <a16:creationId xmlns:a16="http://schemas.microsoft.com/office/drawing/2014/main" id="{1E54528D-46A9-4644-A4B1-512F3CA0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1">
            <a:extLst>
              <a:ext uri="{FF2B5EF4-FFF2-40B4-BE49-F238E27FC236}">
                <a16:creationId xmlns:a16="http://schemas.microsoft.com/office/drawing/2014/main" id="{0100CBD6-F953-48F1-838F-19198EA8A6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E6D2A-B24F-4B3F-9001-1254E336BB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2">
            <a:extLst>
              <a:ext uri="{FF2B5EF4-FFF2-40B4-BE49-F238E27FC236}">
                <a16:creationId xmlns:a16="http://schemas.microsoft.com/office/drawing/2014/main" id="{10809772-3629-4F6B-A82F-B134B64F31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902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>
            <a:extLst>
              <a:ext uri="{FF2B5EF4-FFF2-40B4-BE49-F238E27FC236}">
                <a16:creationId xmlns:a16="http://schemas.microsoft.com/office/drawing/2014/main" id="{AACC09CD-3D2A-4642-8979-B5BCAFC75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7DB1AA1-8B07-4743-B671-90D31EB07FF7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7" name="直接连接符 16">
            <a:extLst>
              <a:ext uri="{FF2B5EF4-FFF2-40B4-BE49-F238E27FC236}">
                <a16:creationId xmlns:a16="http://schemas.microsoft.com/office/drawing/2014/main" id="{7347174F-EB8D-4E3B-BF39-19B4538E1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586D18-33A5-4170-B292-CE8602EF7C87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9" name="直接连接符 18">
            <a:extLst>
              <a:ext uri="{FF2B5EF4-FFF2-40B4-BE49-F238E27FC236}">
                <a16:creationId xmlns:a16="http://schemas.microsoft.com/office/drawing/2014/main" id="{BD4F496A-C899-4419-A2E7-E386C680A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7B02472E-82D3-4E06-ACC8-04BD4FF05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11" name="直接连接符 20">
            <a:extLst>
              <a:ext uri="{FF2B5EF4-FFF2-40B4-BE49-F238E27FC236}">
                <a16:creationId xmlns:a16="http://schemas.microsoft.com/office/drawing/2014/main" id="{62BBD1EB-85EF-4E2D-A5A4-F4CB0B459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日期占位符 16">
            <a:extLst>
              <a:ext uri="{FF2B5EF4-FFF2-40B4-BE49-F238E27FC236}">
                <a16:creationId xmlns:a16="http://schemas.microsoft.com/office/drawing/2014/main" id="{B36B13DB-CE1E-4721-BC69-4DE72CFD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17">
            <a:extLst>
              <a:ext uri="{FF2B5EF4-FFF2-40B4-BE49-F238E27FC236}">
                <a16:creationId xmlns:a16="http://schemas.microsoft.com/office/drawing/2014/main" id="{E1C9A5D1-80F4-474E-9EEA-68F0F0CB49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FA55B-CC4A-4435-85EB-E9E7174305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0">
            <a:extLst>
              <a:ext uri="{FF2B5EF4-FFF2-40B4-BE49-F238E27FC236}">
                <a16:creationId xmlns:a16="http://schemas.microsoft.com/office/drawing/2014/main" id="{13B650AE-994A-4A6B-9B0E-232F8F69FE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09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>
            <a:extLst>
              <a:ext uri="{FF2B5EF4-FFF2-40B4-BE49-F238E27FC236}">
                <a16:creationId xmlns:a16="http://schemas.microsoft.com/office/drawing/2014/main" id="{159C7607-62E4-4FD9-A88C-3D87F0FC7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 dirty="0"/>
          </a:p>
        </p:txBody>
      </p:sp>
      <p:sp>
        <p:nvSpPr>
          <p:cNvPr id="22" name="标题占位符 21">
            <a:extLst>
              <a:ext uri="{FF2B5EF4-FFF2-40B4-BE49-F238E27FC236}">
                <a16:creationId xmlns:a16="http://schemas.microsoft.com/office/drawing/2014/main" id="{B287879E-C422-4F3F-847F-F3BA34DA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8" name="文本占位符 12">
            <a:extLst>
              <a:ext uri="{FF2B5EF4-FFF2-40B4-BE49-F238E27FC236}">
                <a16:creationId xmlns:a16="http://schemas.microsoft.com/office/drawing/2014/main" id="{2B0BEF03-6AAA-497C-A6D6-645CE844B8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79CCDBF1-E50E-4080-9144-EB29090FF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E18243-A57D-443B-8638-91E87ACD3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id="{143F87A2-498C-44EA-8A82-E08386D79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032" name="直接连接符 8">
            <a:extLst>
              <a:ext uri="{FF2B5EF4-FFF2-40B4-BE49-F238E27FC236}">
                <a16:creationId xmlns:a16="http://schemas.microsoft.com/office/drawing/2014/main" id="{B9AD3F9A-5E94-4A69-89ED-B6DB5C867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41C50B-E95A-42BC-9302-70F099DB775B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34" name="直接连接符 10">
            <a:extLst>
              <a:ext uri="{FF2B5EF4-FFF2-40B4-BE49-F238E27FC236}">
                <a16:creationId xmlns:a16="http://schemas.microsoft.com/office/drawing/2014/main" id="{76D3CE0F-0E21-4819-AC7D-3088441AD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583A4B9-B41D-47E3-B341-ABBFFE805E86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2BACC0AA-F6C0-4C60-8D85-7B4F4900A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A58A020-764F-45E3-9E80-9FEFC25677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47" r:id="rId4"/>
    <p:sldLayoutId id="2147483748" r:id="rId5"/>
    <p:sldLayoutId id="2147483755" r:id="rId6"/>
    <p:sldLayoutId id="2147483749" r:id="rId7"/>
    <p:sldLayoutId id="2147483756" r:id="rId8"/>
    <p:sldLayoutId id="2147483757" r:id="rId9"/>
    <p:sldLayoutId id="2147483750" r:id="rId10"/>
    <p:sldLayoutId id="214748375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7.e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.bin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37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40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25.wmf"/><Relationship Id="rId22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6498EE16-FB12-452D-BDAE-6CC9582544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43188" y="714375"/>
            <a:ext cx="6172200" cy="22860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Engineering Mathematics (part II)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A4B3512-E65B-4A2C-AB3F-7AE89E7D9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4625" y="3429000"/>
            <a:ext cx="5429250" cy="16430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  <a:latin typeface="Cooper Black" panose="0208090404030B020404" pitchFamily="18" charset="0"/>
                <a:ea typeface="Arial Unicode MS" pitchFamily="34" charset="-122"/>
                <a:cs typeface="Arial" panose="020B0604020202020204" pitchFamily="34" charset="0"/>
              </a:rPr>
              <a:t>Mathematical Methods for Physics</a:t>
            </a:r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7BFA974D-9C8C-4930-850F-1DA7076CBA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28638" y="3833813"/>
            <a:ext cx="1500187" cy="51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EM_part II</a:t>
            </a:r>
          </a:p>
        </p:txBody>
      </p:sp>
      <p:sp>
        <p:nvSpPr>
          <p:cNvPr id="9221" name="Rectangle 6">
            <a:extLst>
              <a:ext uri="{FF2B5EF4-FFF2-40B4-BE49-F238E27FC236}">
                <a16:creationId xmlns:a16="http://schemas.microsoft.com/office/drawing/2014/main" id="{1701ECD5-599B-48C5-97D3-B4F99A8B4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4938713"/>
            <a:ext cx="5000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22" name="副标题 2">
            <a:extLst>
              <a:ext uri="{FF2B5EF4-FFF2-40B4-BE49-F238E27FC236}">
                <a16:creationId xmlns:a16="http://schemas.microsoft.com/office/drawing/2014/main" id="{CD1EAACD-4756-44C4-A271-591893192CF4}"/>
              </a:ext>
            </a:extLst>
          </p:cNvPr>
          <p:cNvSpPr>
            <a:spLocks noGrp="1"/>
          </p:cNvSpPr>
          <p:nvPr/>
        </p:nvSpPr>
        <p:spPr bwMode="auto">
          <a:xfrm>
            <a:off x="5862638" y="5221288"/>
            <a:ext cx="295275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School of Science, BUPT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Xia  Shi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shixia0402@sina.com 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id="{5E81A7C4-5F66-4BCA-9D81-38645BD7B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857250"/>
            <a:ext cx="73437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(ii). Boundary conditions (</a:t>
            </a:r>
            <a:r>
              <a:rPr lang="zh-CN" altLang="en-US" b="1">
                <a:latin typeface="Times New Roman" panose="02020603050405020304" pitchFamily="18" charset="0"/>
              </a:rPr>
              <a:t>边界条件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E3068F08-0F52-445C-A32C-A2CBD58A2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476375"/>
            <a:ext cx="8064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(a) First boundary conditions ( Dirichlet conditions )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D8C27570-4031-4405-B4A4-F501FDD7C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8" y="2012950"/>
            <a:ext cx="6840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value or the distribution of </a:t>
            </a:r>
            <a:r>
              <a:rPr lang="en-US" altLang="zh-CN" sz="2000" b="1" i="1">
                <a:latin typeface="Times New Roman" panose="02020603050405020304" pitchFamily="18" charset="0"/>
              </a:rPr>
              <a:t>u</a:t>
            </a:r>
            <a:r>
              <a:rPr lang="en-US" altLang="zh-CN" sz="2000" b="1">
                <a:latin typeface="Times New Roman" panose="02020603050405020304" pitchFamily="18" charset="0"/>
              </a:rPr>
              <a:t> on the boundary</a:t>
            </a:r>
          </a:p>
        </p:txBody>
      </p:sp>
      <p:graphicFrame>
        <p:nvGraphicFramePr>
          <p:cNvPr id="8199" name="Object 7">
            <a:extLst>
              <a:ext uri="{FF2B5EF4-FFF2-40B4-BE49-F238E27FC236}">
                <a16:creationId xmlns:a16="http://schemas.microsoft.com/office/drawing/2014/main" id="{B9284E19-EDFC-4840-8405-47A50A803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7663" y="2571750"/>
          <a:ext cx="42402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3" imgW="2057400" imgH="279400" progId="Equation.DSMT4">
                  <p:embed/>
                </p:oleObj>
              </mc:Choice>
              <mc:Fallback>
                <p:oleObj name="Equation" r:id="rId3" imgW="20574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2571750"/>
                        <a:ext cx="424021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>
            <a:extLst>
              <a:ext uri="{FF2B5EF4-FFF2-40B4-BE49-F238E27FC236}">
                <a16:creationId xmlns:a16="http://schemas.microsoft.com/office/drawing/2014/main" id="{4B43AA41-0F04-4178-8828-784049E87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3121025"/>
            <a:ext cx="77771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(b) Second boundary conditions (Neumann conditions)</a:t>
            </a:r>
          </a:p>
        </p:txBody>
      </p:sp>
      <p:graphicFrame>
        <p:nvGraphicFramePr>
          <p:cNvPr id="8201" name="Object 9">
            <a:extLst>
              <a:ext uri="{FF2B5EF4-FFF2-40B4-BE49-F238E27FC236}">
                <a16:creationId xmlns:a16="http://schemas.microsoft.com/office/drawing/2014/main" id="{B53EB1A0-C1CA-431F-8E7D-D0B0EE073E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3651250"/>
          <a:ext cx="427513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5" imgW="2184400" imgH="469900" progId="Equation.DSMT4">
                  <p:embed/>
                </p:oleObj>
              </mc:Choice>
              <mc:Fallback>
                <p:oleObj name="Equation" r:id="rId5" imgW="21844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651250"/>
                        <a:ext cx="4275137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>
            <a:extLst>
              <a:ext uri="{FF2B5EF4-FFF2-40B4-BE49-F238E27FC236}">
                <a16:creationId xmlns:a16="http://schemas.microsoft.com/office/drawing/2014/main" id="{813A40A2-B486-4B08-AD6B-C247794BF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500563"/>
            <a:ext cx="77771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(c) Third boundary conditions (Mixed conditions)</a:t>
            </a:r>
          </a:p>
        </p:txBody>
      </p:sp>
      <p:graphicFrame>
        <p:nvGraphicFramePr>
          <p:cNvPr id="8203" name="Object 11">
            <a:extLst>
              <a:ext uri="{FF2B5EF4-FFF2-40B4-BE49-F238E27FC236}">
                <a16:creationId xmlns:a16="http://schemas.microsoft.com/office/drawing/2014/main" id="{63063B7D-A57E-40A2-83E0-1655A6C9D4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7663" y="5000625"/>
          <a:ext cx="6383337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7" imgW="3276600" imgH="482600" progId="Equation.DSMT4">
                  <p:embed/>
                </p:oleObj>
              </mc:Choice>
              <mc:Fallback>
                <p:oleObj name="Equation" r:id="rId7" imgW="3276600" imgH="482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5000625"/>
                        <a:ext cx="6383337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灯片编号占位符 4">
            <a:extLst>
              <a:ext uri="{FF2B5EF4-FFF2-40B4-BE49-F238E27FC236}">
                <a16:creationId xmlns:a16="http://schemas.microsoft.com/office/drawing/2014/main" id="{53AD9ECE-D264-495A-9D08-C54D7843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19EB54-7732-42E7-BA70-7566CF95AE19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A0ECB50-E20E-4ABC-94BC-B81B18981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Well-posed problems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198" grpId="0"/>
      <p:bldP spid="8200" grpId="0"/>
      <p:bldP spid="82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>
            <a:extLst>
              <a:ext uri="{FF2B5EF4-FFF2-40B4-BE49-F238E27FC236}">
                <a16:creationId xmlns:a16="http://schemas.microsoft.com/office/drawing/2014/main" id="{BB184E7C-DEDA-4757-BE3A-5FAFE40C8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890588"/>
            <a:ext cx="73437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(iii). Well-posed problems (</a:t>
            </a:r>
            <a:r>
              <a:rPr lang="zh-CN" altLang="en-US" b="1">
                <a:latin typeface="Times New Roman" panose="02020603050405020304" pitchFamily="18" charset="0"/>
              </a:rPr>
              <a:t>定解问题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B0A8081A-D604-4D91-834C-570CC8BC4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571625"/>
            <a:ext cx="7343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The problem of defining solution: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0A87E67F-38BA-4521-A646-0042A255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2259013"/>
            <a:ext cx="2736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Universal equation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ADC4DE75-06EB-4E9A-B96B-5C6D0F748B3C}"/>
              </a:ext>
            </a:extLst>
          </p:cNvPr>
          <p:cNvGrpSpPr>
            <a:grpSpLocks/>
          </p:cNvGrpSpPr>
          <p:nvPr/>
        </p:nvGrpSpPr>
        <p:grpSpPr bwMode="auto">
          <a:xfrm>
            <a:off x="3354388" y="2247900"/>
            <a:ext cx="3844925" cy="523875"/>
            <a:chOff x="2391" y="1005"/>
            <a:chExt cx="2422" cy="330"/>
          </a:xfrm>
        </p:grpSpPr>
        <p:sp>
          <p:nvSpPr>
            <p:cNvPr id="21528" name="Text Box 7">
              <a:extLst>
                <a:ext uri="{FF2B5EF4-FFF2-40B4-BE49-F238E27FC236}">
                  <a16:creationId xmlns:a16="http://schemas.microsoft.com/office/drawing/2014/main" id="{5244E05B-0085-4A7E-A089-E44F12D37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6" y="1005"/>
              <a:ext cx="208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Boundary conditions</a:t>
              </a:r>
            </a:p>
          </p:txBody>
        </p:sp>
        <p:sp>
          <p:nvSpPr>
            <p:cNvPr id="21529" name="Rectangle 9">
              <a:extLst>
                <a:ext uri="{FF2B5EF4-FFF2-40B4-BE49-F238E27FC236}">
                  <a16:creationId xmlns:a16="http://schemas.microsoft.com/office/drawing/2014/main" id="{45E7C91F-E25D-4192-9F9C-35861DFB0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1062"/>
              <a:ext cx="1636" cy="270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1530" name="Rectangle 11">
              <a:extLst>
                <a:ext uri="{FF2B5EF4-FFF2-40B4-BE49-F238E27FC236}">
                  <a16:creationId xmlns:a16="http://schemas.microsoft.com/office/drawing/2014/main" id="{C98D834F-4A46-4C80-9889-D9D42EAE9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1071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660033"/>
                  </a:solidFill>
                  <a:latin typeface="Times New Roman" panose="02020603050405020304" pitchFamily="18" charset="0"/>
                </a:rPr>
                <a:t>＋</a:t>
              </a:r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AAD19425-AF54-4398-8F37-A2EEF52F796A}"/>
              </a:ext>
            </a:extLst>
          </p:cNvPr>
          <p:cNvGrpSpPr>
            <a:grpSpLocks/>
          </p:cNvGrpSpPr>
          <p:nvPr/>
        </p:nvGrpSpPr>
        <p:grpSpPr bwMode="auto">
          <a:xfrm>
            <a:off x="3338513" y="3000375"/>
            <a:ext cx="3922712" cy="523875"/>
            <a:chOff x="1973" y="1390"/>
            <a:chExt cx="2471" cy="330"/>
          </a:xfrm>
        </p:grpSpPr>
        <p:sp>
          <p:nvSpPr>
            <p:cNvPr id="21525" name="Text Box 8">
              <a:extLst>
                <a:ext uri="{FF2B5EF4-FFF2-40B4-BE49-F238E27FC236}">
                  <a16:creationId xmlns:a16="http://schemas.microsoft.com/office/drawing/2014/main" id="{46949774-128D-4A79-861B-7FE0B457A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" y="1390"/>
              <a:ext cx="208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Initial conditions</a:t>
              </a:r>
            </a:p>
          </p:txBody>
        </p:sp>
        <p:sp>
          <p:nvSpPr>
            <p:cNvPr id="21526" name="AutoShape 10">
              <a:extLst>
                <a:ext uri="{FF2B5EF4-FFF2-40B4-BE49-F238E27FC236}">
                  <a16:creationId xmlns:a16="http://schemas.microsoft.com/office/drawing/2014/main" id="{DB84A191-CB42-4673-9156-CF67B161B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" y="1452"/>
              <a:ext cx="1413" cy="268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1527" name="Rectangle 12">
              <a:extLst>
                <a:ext uri="{FF2B5EF4-FFF2-40B4-BE49-F238E27FC236}">
                  <a16:creationId xmlns:a16="http://schemas.microsoft.com/office/drawing/2014/main" id="{BC8934E2-D18B-4569-B189-F0F435546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434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660033"/>
                  </a:solidFill>
                  <a:latin typeface="Times New Roman" panose="02020603050405020304" pitchFamily="18" charset="0"/>
                </a:rPr>
                <a:t>＋</a:t>
              </a:r>
            </a:p>
          </p:txBody>
        </p:sp>
      </p:grpSp>
      <p:sp>
        <p:nvSpPr>
          <p:cNvPr id="9231" name="Text Box 15">
            <a:extLst>
              <a:ext uri="{FF2B5EF4-FFF2-40B4-BE49-F238E27FC236}">
                <a16:creationId xmlns:a16="http://schemas.microsoft.com/office/drawing/2014/main" id="{E3DB7DF7-7669-4718-8936-F5DE878F7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492500"/>
            <a:ext cx="525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(1) Cauchy problem:</a:t>
            </a:r>
          </a:p>
        </p:txBody>
      </p:sp>
      <p:sp>
        <p:nvSpPr>
          <p:cNvPr id="9232" name="Text Box 16">
            <a:extLst>
              <a:ext uri="{FF2B5EF4-FFF2-40B4-BE49-F238E27FC236}">
                <a16:creationId xmlns:a16="http://schemas.microsoft.com/office/drawing/2014/main" id="{950FFE7F-F9CB-49C9-A6C6-3F815B7DD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5287963"/>
            <a:ext cx="2736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Universal equation</a:t>
            </a:r>
          </a:p>
        </p:txBody>
      </p:sp>
      <p:grpSp>
        <p:nvGrpSpPr>
          <p:cNvPr id="4" name="Group 17">
            <a:extLst>
              <a:ext uri="{FF2B5EF4-FFF2-40B4-BE49-F238E27FC236}">
                <a16:creationId xmlns:a16="http://schemas.microsoft.com/office/drawing/2014/main" id="{61FF6DDA-1BDC-46B1-A067-F6A80A9F9779}"/>
              </a:ext>
            </a:extLst>
          </p:cNvPr>
          <p:cNvGrpSpPr>
            <a:grpSpLocks/>
          </p:cNvGrpSpPr>
          <p:nvPr/>
        </p:nvGrpSpPr>
        <p:grpSpPr bwMode="auto">
          <a:xfrm>
            <a:off x="3357563" y="4071938"/>
            <a:ext cx="3960812" cy="523875"/>
            <a:chOff x="1973" y="1372"/>
            <a:chExt cx="2495" cy="330"/>
          </a:xfrm>
        </p:grpSpPr>
        <p:sp>
          <p:nvSpPr>
            <p:cNvPr id="21522" name="Text Box 18">
              <a:extLst>
                <a:ext uri="{FF2B5EF4-FFF2-40B4-BE49-F238E27FC236}">
                  <a16:creationId xmlns:a16="http://schemas.microsoft.com/office/drawing/2014/main" id="{3C59FD34-2F4C-4F4F-9414-3AAA6056C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372"/>
              <a:ext cx="208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Initial conditions</a:t>
              </a:r>
            </a:p>
          </p:txBody>
        </p:sp>
        <p:sp>
          <p:nvSpPr>
            <p:cNvPr id="21523" name="AutoShape 19">
              <a:extLst>
                <a:ext uri="{FF2B5EF4-FFF2-40B4-BE49-F238E27FC236}">
                  <a16:creationId xmlns:a16="http://schemas.microsoft.com/office/drawing/2014/main" id="{F3732DDC-4E33-483C-B87F-CBF6E6AF1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434"/>
              <a:ext cx="1438" cy="25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1524" name="Rectangle 20">
              <a:extLst>
                <a:ext uri="{FF2B5EF4-FFF2-40B4-BE49-F238E27FC236}">
                  <a16:creationId xmlns:a16="http://schemas.microsoft.com/office/drawing/2014/main" id="{DC954E7B-88BD-46E1-A0E5-254AF333F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434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660033"/>
                  </a:solidFill>
                  <a:latin typeface="Times New Roman" panose="02020603050405020304" pitchFamily="18" charset="0"/>
                </a:rPr>
                <a:t>＋</a:t>
              </a:r>
            </a:p>
          </p:txBody>
        </p:sp>
      </p:grpSp>
      <p:sp>
        <p:nvSpPr>
          <p:cNvPr id="9237" name="Text Box 21">
            <a:extLst>
              <a:ext uri="{FF2B5EF4-FFF2-40B4-BE49-F238E27FC236}">
                <a16:creationId xmlns:a16="http://schemas.microsoft.com/office/drawing/2014/main" id="{A70F5A82-8939-4891-A179-42FC2B247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4714875"/>
            <a:ext cx="5759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(2) Boundary value problem:</a:t>
            </a:r>
          </a:p>
        </p:txBody>
      </p:sp>
      <p:sp>
        <p:nvSpPr>
          <p:cNvPr id="9238" name="Text Box 22">
            <a:extLst>
              <a:ext uri="{FF2B5EF4-FFF2-40B4-BE49-F238E27FC236}">
                <a16:creationId xmlns:a16="http://schemas.microsoft.com/office/drawing/2014/main" id="{D99F5648-02D7-4A1C-8A70-69A99FBF9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75" y="4071938"/>
            <a:ext cx="2736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Universal equation</a:t>
            </a:r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551723D3-263D-4CD7-A644-40D40272C9BF}"/>
              </a:ext>
            </a:extLst>
          </p:cNvPr>
          <p:cNvGrpSpPr>
            <a:grpSpLocks/>
          </p:cNvGrpSpPr>
          <p:nvPr/>
        </p:nvGrpSpPr>
        <p:grpSpPr bwMode="auto">
          <a:xfrm>
            <a:off x="3371850" y="5324475"/>
            <a:ext cx="4016375" cy="523875"/>
            <a:chOff x="2391" y="981"/>
            <a:chExt cx="2530" cy="330"/>
          </a:xfrm>
        </p:grpSpPr>
        <p:sp>
          <p:nvSpPr>
            <p:cNvPr id="21519" name="Text Box 24">
              <a:extLst>
                <a:ext uri="{FF2B5EF4-FFF2-40B4-BE49-F238E27FC236}">
                  <a16:creationId xmlns:a16="http://schemas.microsoft.com/office/drawing/2014/main" id="{094DE237-C6BE-417B-87B1-7AF246E7F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" y="981"/>
              <a:ext cx="208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Boundary conditions</a:t>
              </a:r>
            </a:p>
          </p:txBody>
        </p:sp>
        <p:sp>
          <p:nvSpPr>
            <p:cNvPr id="21520" name="Rectangle 25">
              <a:extLst>
                <a:ext uri="{FF2B5EF4-FFF2-40B4-BE49-F238E27FC236}">
                  <a16:creationId xmlns:a16="http://schemas.microsoft.com/office/drawing/2014/main" id="{8B1E8F7D-53B5-4A30-B562-D3C9DFAB3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026"/>
              <a:ext cx="1611" cy="270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1521" name="Rectangle 26">
              <a:extLst>
                <a:ext uri="{FF2B5EF4-FFF2-40B4-BE49-F238E27FC236}">
                  <a16:creationId xmlns:a16="http://schemas.microsoft.com/office/drawing/2014/main" id="{B33F2C99-749F-4906-AD42-4D0FF3361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1026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660033"/>
                  </a:solidFill>
                  <a:latin typeface="Times New Roman" panose="02020603050405020304" pitchFamily="18" charset="0"/>
                </a:rPr>
                <a:t>＋</a:t>
              </a:r>
            </a:p>
          </p:txBody>
        </p:sp>
      </p:grpSp>
      <p:sp>
        <p:nvSpPr>
          <p:cNvPr id="21517" name="灯片编号占位符 4">
            <a:extLst>
              <a:ext uri="{FF2B5EF4-FFF2-40B4-BE49-F238E27FC236}">
                <a16:creationId xmlns:a16="http://schemas.microsoft.com/office/drawing/2014/main" id="{13FB312D-0419-4AC7-99F1-E877C916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0FAE50-9C9A-468F-8A2E-A44E398E232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422CDAC1-C23D-48C3-8FB4-5423C7E45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Well-posed problems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2" grpId="0"/>
      <p:bldP spid="9231" grpId="0"/>
      <p:bldP spid="9232" grpId="0"/>
      <p:bldP spid="9237" grpId="0"/>
      <p:bldP spid="92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>
            <a:extLst>
              <a:ext uri="{FF2B5EF4-FFF2-40B4-BE49-F238E27FC236}">
                <a16:creationId xmlns:a16="http://schemas.microsoft.com/office/drawing/2014/main" id="{AF054F8C-4DFD-4341-A029-28C4BE27B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571625"/>
            <a:ext cx="7343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problem of defining solution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0EEC581C-5AA7-4C82-8A64-DE4435506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2246313"/>
            <a:ext cx="1365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660033"/>
                </a:solidFill>
                <a:latin typeface="Times New Roman" panose="02020603050405020304" pitchFamily="18" charset="0"/>
              </a:rPr>
              <a:t>Satisfies: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ECB4BC6D-B8F1-478F-9493-835B74B22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2214563"/>
            <a:ext cx="4824413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Existence of solutions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Uniqueness of solutions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Stability of solutions</a:t>
            </a:r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FC7AF72A-BD39-45EA-9DE0-5597EB824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929063"/>
            <a:ext cx="7343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Ill-posed problems: </a:t>
            </a:r>
            <a:r>
              <a:rPr lang="en-US" altLang="zh-CN" sz="2000" b="1">
                <a:latin typeface="Times New Roman" panose="02020603050405020304" pitchFamily="18" charset="0"/>
              </a:rPr>
              <a:t>otherwise</a:t>
            </a:r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E922C03B-CAC6-4AC0-AF61-223E917D8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00563"/>
            <a:ext cx="7920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A50021"/>
                </a:solidFill>
                <a:latin typeface="Times New Roman" panose="02020603050405020304" pitchFamily="18" charset="0"/>
              </a:rPr>
              <a:t>All the problems we will learn are all well-posed problems.</a:t>
            </a:r>
          </a:p>
        </p:txBody>
      </p:sp>
      <p:sp>
        <p:nvSpPr>
          <p:cNvPr id="22535" name="灯片编号占位符 4">
            <a:extLst>
              <a:ext uri="{FF2B5EF4-FFF2-40B4-BE49-F238E27FC236}">
                <a16:creationId xmlns:a16="http://schemas.microsoft.com/office/drawing/2014/main" id="{58FA771A-7F6E-4241-9CA5-48001D7D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57F985-5682-4F08-9AA7-7860C7DB3560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6" name="Text Box 4">
            <a:extLst>
              <a:ext uri="{FF2B5EF4-FFF2-40B4-BE49-F238E27FC236}">
                <a16:creationId xmlns:a16="http://schemas.microsoft.com/office/drawing/2014/main" id="{69D31A16-3F50-417C-A406-669B6968C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890588"/>
            <a:ext cx="73437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(iii). Well-posed problems (</a:t>
            </a:r>
            <a:r>
              <a:rPr lang="zh-CN" altLang="en-US" b="1">
                <a:latin typeface="Times New Roman" panose="02020603050405020304" pitchFamily="18" charset="0"/>
              </a:rPr>
              <a:t>定解问题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E4D70DB-3915-41D5-B5A6-6624C86B8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Well-posed problems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6" grpId="0"/>
      <p:bldP spid="10247" grpId="0"/>
      <p:bldP spid="10248" grpId="0"/>
      <p:bldP spid="102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>
            <a:extLst>
              <a:ext uri="{FF2B5EF4-FFF2-40B4-BE49-F238E27FC236}">
                <a16:creationId xmlns:a16="http://schemas.microsoft.com/office/drawing/2014/main" id="{DDBFB92D-AE8B-4CE7-A863-62AFAE99E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000125"/>
            <a:ext cx="2736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Universal equation</a:t>
            </a: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5299419B-1CDA-4912-BF15-358438181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601788"/>
            <a:ext cx="33131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Boundary conditions</a:t>
            </a: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4301CEA7-C413-45E6-B9F5-FA531C386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2238375"/>
            <a:ext cx="33131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Initial conditions</a:t>
            </a:r>
          </a:p>
        </p:txBody>
      </p:sp>
      <p:graphicFrame>
        <p:nvGraphicFramePr>
          <p:cNvPr id="11278" name="Object 14">
            <a:extLst>
              <a:ext uri="{FF2B5EF4-FFF2-40B4-BE49-F238E27FC236}">
                <a16:creationId xmlns:a16="http://schemas.microsoft.com/office/drawing/2014/main" id="{CF8361DE-F4BE-462A-B612-860BF4AC3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1095375"/>
          <a:ext cx="11334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3" imgW="609336" imgH="203112" progId="Equation.DSMT4">
                  <p:embed/>
                </p:oleObj>
              </mc:Choice>
              <mc:Fallback>
                <p:oleObj name="Equation" r:id="rId3" imgW="609336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1095375"/>
                        <a:ext cx="11334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>
            <a:extLst>
              <a:ext uri="{FF2B5EF4-FFF2-40B4-BE49-F238E27FC236}">
                <a16:creationId xmlns:a16="http://schemas.microsoft.com/office/drawing/2014/main" id="{46E90C37-ABB0-445A-9447-0841E0A8AF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0" y="1697038"/>
          <a:ext cx="121443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5" imgW="622030" imgH="203112" progId="Equation.DSMT4">
                  <p:embed/>
                </p:oleObj>
              </mc:Choice>
              <mc:Fallback>
                <p:oleObj name="Equation" r:id="rId5" imgW="622030" imgH="20311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697038"/>
                        <a:ext cx="1214438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>
            <a:extLst>
              <a:ext uri="{FF2B5EF4-FFF2-40B4-BE49-F238E27FC236}">
                <a16:creationId xmlns:a16="http://schemas.microsoft.com/office/drawing/2014/main" id="{4421F99B-0D42-496A-AD9D-36095039E1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2325688"/>
          <a:ext cx="11430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7" imgW="596641" imgH="203112" progId="Equation.DSMT4">
                  <p:embed/>
                </p:oleObj>
              </mc:Choice>
              <mc:Fallback>
                <p:oleObj name="Equation" r:id="rId7" imgW="596641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2325688"/>
                        <a:ext cx="11430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>
            <a:extLst>
              <a:ext uri="{FF2B5EF4-FFF2-40B4-BE49-F238E27FC236}">
                <a16:creationId xmlns:a16="http://schemas.microsoft.com/office/drawing/2014/main" id="{D9AA16FB-5851-4E32-BD44-21F025367DBF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2786063"/>
            <a:ext cx="8066087" cy="2708275"/>
            <a:chOff x="521" y="1933"/>
            <a:chExt cx="5081" cy="1706"/>
          </a:xfrm>
        </p:grpSpPr>
        <p:sp>
          <p:nvSpPr>
            <p:cNvPr id="23563" name="Text Box 17">
              <a:extLst>
                <a:ext uri="{FF2B5EF4-FFF2-40B4-BE49-F238E27FC236}">
                  <a16:creationId xmlns:a16="http://schemas.microsoft.com/office/drawing/2014/main" id="{FA4C649E-C08D-4B5A-8540-9063534F1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933"/>
              <a:ext cx="5081" cy="1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Principle of superposition:</a:t>
              </a:r>
              <a:r>
                <a:rPr lang="en-US" altLang="zh-CN" sz="2000" b="1">
                  <a:latin typeface="Times New Roman" panose="02020603050405020304" pitchFamily="18" charset="0"/>
                </a:rPr>
                <a:t>  If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u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000" b="1">
                  <a:latin typeface="Times New Roman" panose="02020603050405020304" pitchFamily="18" charset="0"/>
                </a:rPr>
                <a:t>,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u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000" b="1">
                  <a:latin typeface="Times New Roman" panose="02020603050405020304" pitchFamily="18" charset="0"/>
                </a:rPr>
                <a:t>,…,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u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zh-CN" sz="2000" b="1">
                  <a:latin typeface="Times New Roman" panose="02020603050405020304" pitchFamily="18" charset="0"/>
                </a:rPr>
                <a:t> satisfy the linear differential equation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 L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u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j</a:t>
              </a:r>
              <a:r>
                <a:rPr lang="en-US" altLang="zh-CN" sz="2000" b="1">
                  <a:latin typeface="Times New Roman" panose="02020603050405020304" pitchFamily="18" charset="0"/>
                </a:rPr>
                <a:t>)=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G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j</a:t>
              </a:r>
              <a:r>
                <a:rPr lang="en-US" altLang="zh-CN" sz="2000" b="1">
                  <a:latin typeface="Times New Roman" panose="02020603050405020304" pitchFamily="18" charset="0"/>
                </a:rPr>
                <a:t>, and the boundary conditions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u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j</a:t>
              </a:r>
              <a:r>
                <a:rPr lang="en-US" altLang="zh-CN" sz="2000" b="1">
                  <a:latin typeface="Times New Roman" panose="02020603050405020304" pitchFamily="18" charset="0"/>
                </a:rPr>
                <a:t>)=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j</a:t>
              </a:r>
              <a:r>
                <a:rPr lang="en-US" altLang="zh-CN" sz="2000" b="1">
                  <a:latin typeface="Times New Roman" panose="02020603050405020304" pitchFamily="18" charset="0"/>
                </a:rPr>
                <a:t> for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000" b="1">
                  <a:latin typeface="Times New Roman" panose="02020603050405020304" pitchFamily="18" charset="0"/>
                </a:rPr>
                <a:t>=1,2,…,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k</a:t>
              </a:r>
              <a:r>
                <a:rPr lang="en-US" altLang="zh-CN" sz="2000" b="1">
                  <a:latin typeface="Times New Roman" panose="02020603050405020304" pitchFamily="18" charset="0"/>
                </a:rPr>
                <a:t>, and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000" b="1">
                  <a:latin typeface="Times New Roman" panose="02020603050405020304" pitchFamily="18" charset="0"/>
                </a:rPr>
                <a:t>,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000" b="1">
                  <a:latin typeface="Times New Roman" panose="02020603050405020304" pitchFamily="18" charset="0"/>
                </a:rPr>
                <a:t>,…,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zh-CN" sz="2000" b="1">
                  <a:latin typeface="Times New Roman" panose="02020603050405020304" pitchFamily="18" charset="0"/>
                </a:rPr>
                <a:t> are any constants, then      </a:t>
              </a:r>
            </a:p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satisfies</a:t>
              </a:r>
            </a:p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and</a:t>
              </a:r>
            </a:p>
          </p:txBody>
        </p:sp>
        <p:graphicFrame>
          <p:nvGraphicFramePr>
            <p:cNvPr id="23564" name="Object 18">
              <a:extLst>
                <a:ext uri="{FF2B5EF4-FFF2-40B4-BE49-F238E27FC236}">
                  <a16:creationId xmlns:a16="http://schemas.microsoft.com/office/drawing/2014/main" id="{672C1C1B-85E0-4FDB-AD53-98983F33C9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76" y="2545"/>
            <a:ext cx="220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2" name="Equation" r:id="rId9" imgW="1568276" imgH="203072" progId="Equation.DSMT4">
                    <p:embed/>
                  </p:oleObj>
                </mc:Choice>
                <mc:Fallback>
                  <p:oleObj name="Equation" r:id="rId9" imgW="1568276" imgH="203072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6" y="2545"/>
                          <a:ext cx="220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5" name="Object 19">
              <a:extLst>
                <a:ext uri="{FF2B5EF4-FFF2-40B4-BE49-F238E27FC236}">
                  <a16:creationId xmlns:a16="http://schemas.microsoft.com/office/drawing/2014/main" id="{02B874E8-3C05-4D2F-B39A-DDF080F514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6" y="2956"/>
            <a:ext cx="220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3" name="Equation" r:id="rId11" imgW="1841719" imgH="203072" progId="Equation.DSMT4">
                    <p:embed/>
                  </p:oleObj>
                </mc:Choice>
                <mc:Fallback>
                  <p:oleObj name="Equation" r:id="rId11" imgW="1841719" imgH="203072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2956"/>
                          <a:ext cx="220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Object 21">
              <a:extLst>
                <a:ext uri="{FF2B5EF4-FFF2-40B4-BE49-F238E27FC236}">
                  <a16:creationId xmlns:a16="http://schemas.microsoft.com/office/drawing/2014/main" id="{0B3F6150-E543-4134-A1DE-5CEB48FBEC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6" y="3328"/>
            <a:ext cx="225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4" name="Equation" r:id="rId13" imgW="1803518" imgH="203072" progId="Equation.DSMT4">
                    <p:embed/>
                  </p:oleObj>
                </mc:Choice>
                <mc:Fallback>
                  <p:oleObj name="Equation" r:id="rId13" imgW="1803518" imgH="203072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3328"/>
                          <a:ext cx="2250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1" name="灯片编号占位符 4">
            <a:extLst>
              <a:ext uri="{FF2B5EF4-FFF2-40B4-BE49-F238E27FC236}">
                <a16:creationId xmlns:a16="http://schemas.microsoft.com/office/drawing/2014/main" id="{7755F123-7E4A-4B14-923D-D80FFAD9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2B2A8D-E45F-4008-918C-366B50FA8CB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CAADE47A-8917-407D-BADC-59B331428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4. Principle of superposition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1" grpId="0"/>
      <p:bldP spid="112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>
            <a:extLst>
              <a:ext uri="{FF2B5EF4-FFF2-40B4-BE49-F238E27FC236}">
                <a16:creationId xmlns:a16="http://schemas.microsoft.com/office/drawing/2014/main" id="{053C4B9D-0B37-489A-ACB4-CA0D50A4F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928688"/>
            <a:ext cx="2736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Applications: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D7F68D26-5D71-4E44-94B6-3654A911F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500188"/>
            <a:ext cx="5832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(1) Homogeneous boundary problem</a:t>
            </a:r>
          </a:p>
        </p:txBody>
      </p:sp>
      <p:graphicFrame>
        <p:nvGraphicFramePr>
          <p:cNvPr id="21510" name="Object 6">
            <a:extLst>
              <a:ext uri="{FF2B5EF4-FFF2-40B4-BE49-F238E27FC236}">
                <a16:creationId xmlns:a16="http://schemas.microsoft.com/office/drawing/2014/main" id="{D44FD920-415B-461F-B0B5-90B73912DF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2224088"/>
          <a:ext cx="12747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2" name="Equation" r:id="rId3" imgW="571252" imgH="203112" progId="Equation.DSMT4">
                  <p:embed/>
                </p:oleObj>
              </mc:Choice>
              <mc:Fallback>
                <p:oleObj name="Equation" r:id="rId3" imgW="571252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224088"/>
                        <a:ext cx="12747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>
            <a:extLst>
              <a:ext uri="{FF2B5EF4-FFF2-40B4-BE49-F238E27FC236}">
                <a16:creationId xmlns:a16="http://schemas.microsoft.com/office/drawing/2014/main" id="{5E3E5C6E-53B5-4C25-9BF7-03527CB1EF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9338" y="2224088"/>
          <a:ext cx="13017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Equation" r:id="rId5" imgW="583947" imgH="203112" progId="Equation.DSMT4">
                  <p:embed/>
                </p:oleObj>
              </mc:Choice>
              <mc:Fallback>
                <p:oleObj name="Equation" r:id="rId5" imgW="583947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2224088"/>
                        <a:ext cx="13017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>
            <a:extLst>
              <a:ext uri="{FF2B5EF4-FFF2-40B4-BE49-F238E27FC236}">
                <a16:creationId xmlns:a16="http://schemas.microsoft.com/office/drawing/2014/main" id="{0D0A8E13-A848-4C4A-BAEB-F376CB1844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3938" y="2894013"/>
          <a:ext cx="17287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Equation" r:id="rId7" imgW="774364" imgH="228501" progId="Equation.DSMT4">
                  <p:embed/>
                </p:oleObj>
              </mc:Choice>
              <mc:Fallback>
                <p:oleObj name="Equation" r:id="rId7" imgW="774364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2894013"/>
                        <a:ext cx="17287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3" name="Line 19">
            <a:extLst>
              <a:ext uri="{FF2B5EF4-FFF2-40B4-BE49-F238E27FC236}">
                <a16:creationId xmlns:a16="http://schemas.microsoft.com/office/drawing/2014/main" id="{47416305-E5AA-4FC5-8AE6-703E8C239F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09838" y="2606675"/>
            <a:ext cx="503237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Line 20">
            <a:extLst>
              <a:ext uri="{FF2B5EF4-FFF2-40B4-BE49-F238E27FC236}">
                <a16:creationId xmlns:a16="http://schemas.microsoft.com/office/drawing/2014/main" id="{3F90FABB-1B81-403F-A7B0-0530AC1573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8975" y="2606675"/>
            <a:ext cx="4318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525" name="Object 21">
            <a:extLst>
              <a:ext uri="{FF2B5EF4-FFF2-40B4-BE49-F238E27FC236}">
                <a16:creationId xmlns:a16="http://schemas.microsoft.com/office/drawing/2014/main" id="{1DD083E1-7557-45BA-A9C8-065ABC24B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1575" y="2686050"/>
          <a:ext cx="30194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Equation" r:id="rId9" imgW="1473200" imgH="431800" progId="Equation.DSMT4">
                  <p:embed/>
                </p:oleObj>
              </mc:Choice>
              <mc:Fallback>
                <p:oleObj name="Equation" r:id="rId9" imgW="1473200" imgH="431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2686050"/>
                        <a:ext cx="30194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6" name="AutoShape 22">
            <a:extLst>
              <a:ext uri="{FF2B5EF4-FFF2-40B4-BE49-F238E27FC236}">
                <a16:creationId xmlns:a16="http://schemas.microsoft.com/office/drawing/2014/main" id="{097B16E0-C951-4518-A305-4ADC183C4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163" y="3063875"/>
            <a:ext cx="792162" cy="144463"/>
          </a:xfrm>
          <a:prstGeom prst="rightArrow">
            <a:avLst>
              <a:gd name="adj1" fmla="val 50000"/>
              <a:gd name="adj2" fmla="val 137087"/>
            </a:avLst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1527" name="Text Box 23">
            <a:extLst>
              <a:ext uri="{FF2B5EF4-FFF2-40B4-BE49-F238E27FC236}">
                <a16:creationId xmlns:a16="http://schemas.microsoft.com/office/drawing/2014/main" id="{1A51D231-55F2-41E2-9C85-0FAA043A8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500438"/>
            <a:ext cx="5832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(2) Nonhomogeneous problem</a:t>
            </a:r>
          </a:p>
        </p:txBody>
      </p:sp>
      <p:graphicFrame>
        <p:nvGraphicFramePr>
          <p:cNvPr id="21528" name="Object 24">
            <a:extLst>
              <a:ext uri="{FF2B5EF4-FFF2-40B4-BE49-F238E27FC236}">
                <a16:creationId xmlns:a16="http://schemas.microsoft.com/office/drawing/2014/main" id="{A84E16D7-8AEC-4406-B318-36F445DD35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4143375"/>
          <a:ext cx="13589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Equation" r:id="rId11" imgW="609336" imgH="203112" progId="Equation.DSMT4">
                  <p:embed/>
                </p:oleObj>
              </mc:Choice>
              <mc:Fallback>
                <p:oleObj name="Equation" r:id="rId11" imgW="609336" imgH="203112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4143375"/>
                        <a:ext cx="13589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9" name="Object 25">
            <a:extLst>
              <a:ext uri="{FF2B5EF4-FFF2-40B4-BE49-F238E27FC236}">
                <a16:creationId xmlns:a16="http://schemas.microsoft.com/office/drawing/2014/main" id="{0DF93F65-9351-47D4-B8B4-F4FB9B4074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1375" y="4143375"/>
          <a:ext cx="13874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Equation" r:id="rId13" imgW="622030" imgH="203112" progId="Equation.DSMT4">
                  <p:embed/>
                </p:oleObj>
              </mc:Choice>
              <mc:Fallback>
                <p:oleObj name="Equation" r:id="rId13" imgW="622030" imgH="203112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4143375"/>
                        <a:ext cx="13874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0" name="Rectangle 26">
            <a:extLst>
              <a:ext uri="{FF2B5EF4-FFF2-40B4-BE49-F238E27FC236}">
                <a16:creationId xmlns:a16="http://schemas.microsoft.com/office/drawing/2014/main" id="{F0702578-49C2-46E9-8F8A-97FE1E71F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417512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＋</a:t>
            </a:r>
          </a:p>
        </p:txBody>
      </p:sp>
      <p:graphicFrame>
        <p:nvGraphicFramePr>
          <p:cNvPr id="21531" name="Object 27">
            <a:extLst>
              <a:ext uri="{FF2B5EF4-FFF2-40B4-BE49-F238E27FC236}">
                <a16:creationId xmlns:a16="http://schemas.microsoft.com/office/drawing/2014/main" id="{18293988-09C5-4878-AB32-9B8BB8711E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4826000"/>
          <a:ext cx="13589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Equation" r:id="rId15" imgW="609336" imgH="203112" progId="Equation.DSMT4">
                  <p:embed/>
                </p:oleObj>
              </mc:Choice>
              <mc:Fallback>
                <p:oleObj name="Equation" r:id="rId15" imgW="609336" imgH="203112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4826000"/>
                        <a:ext cx="13589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2" name="Object 28">
            <a:extLst>
              <a:ext uri="{FF2B5EF4-FFF2-40B4-BE49-F238E27FC236}">
                <a16:creationId xmlns:a16="http://schemas.microsoft.com/office/drawing/2014/main" id="{06FC79CC-2A31-4170-B308-D28DDD4C07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1375" y="4826000"/>
          <a:ext cx="13017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Equation" r:id="rId16" imgW="583947" imgH="203112" progId="Equation.DSMT4">
                  <p:embed/>
                </p:oleObj>
              </mc:Choice>
              <mc:Fallback>
                <p:oleObj name="Equation" r:id="rId16" imgW="583947" imgH="203112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4826000"/>
                        <a:ext cx="13017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3" name="Rectangle 29">
            <a:extLst>
              <a:ext uri="{FF2B5EF4-FFF2-40B4-BE49-F238E27FC236}">
                <a16:creationId xmlns:a16="http://schemas.microsoft.com/office/drawing/2014/main" id="{212C757C-C130-405B-8643-8E8620B76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479742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＋</a:t>
            </a:r>
          </a:p>
        </p:txBody>
      </p:sp>
      <p:sp>
        <p:nvSpPr>
          <p:cNvPr id="21534" name="AutoShape 30">
            <a:extLst>
              <a:ext uri="{FF2B5EF4-FFF2-40B4-BE49-F238E27FC236}">
                <a16:creationId xmlns:a16="http://schemas.microsoft.com/office/drawing/2014/main" id="{B9397973-2491-46DB-802F-C17BD18D0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4965700"/>
            <a:ext cx="792162" cy="144463"/>
          </a:xfrm>
          <a:prstGeom prst="rightArrow">
            <a:avLst>
              <a:gd name="adj1" fmla="val 50000"/>
              <a:gd name="adj2" fmla="val 137087"/>
            </a:avLst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21535" name="Object 31">
            <a:extLst>
              <a:ext uri="{FF2B5EF4-FFF2-40B4-BE49-F238E27FC236}">
                <a16:creationId xmlns:a16="http://schemas.microsoft.com/office/drawing/2014/main" id="{A06B6CEA-5B3C-4B66-8123-33A11DC6F1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7863" y="4749800"/>
          <a:ext cx="4175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Equation" r:id="rId17" imgW="165028" imgH="228501" progId="Equation.DSMT4">
                  <p:embed/>
                </p:oleObj>
              </mc:Choice>
              <mc:Fallback>
                <p:oleObj name="Equation" r:id="rId17" imgW="165028" imgH="228501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4749800"/>
                        <a:ext cx="41751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6" name="Object 32">
            <a:extLst>
              <a:ext uri="{FF2B5EF4-FFF2-40B4-BE49-F238E27FC236}">
                <a16:creationId xmlns:a16="http://schemas.microsoft.com/office/drawing/2014/main" id="{A3BEBC26-D166-4BF1-BBC1-355EDEB7FB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1763" y="5453063"/>
          <a:ext cx="12731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name="Equation" r:id="rId19" imgW="571252" imgH="203112" progId="Equation.DSMT4">
                  <p:embed/>
                </p:oleObj>
              </mc:Choice>
              <mc:Fallback>
                <p:oleObj name="Equation" r:id="rId19" imgW="571252" imgH="203112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5453063"/>
                        <a:ext cx="12731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7" name="Object 33">
            <a:extLst>
              <a:ext uri="{FF2B5EF4-FFF2-40B4-BE49-F238E27FC236}">
                <a16:creationId xmlns:a16="http://schemas.microsoft.com/office/drawing/2014/main" id="{672E71D9-4D68-4BEC-8510-77ED679BEC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2163" y="5453063"/>
          <a:ext cx="13874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2" name="Equation" r:id="rId21" imgW="622030" imgH="203112" progId="Equation.DSMT4">
                  <p:embed/>
                </p:oleObj>
              </mc:Choice>
              <mc:Fallback>
                <p:oleObj name="Equation" r:id="rId21" imgW="622030" imgH="203112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5453063"/>
                        <a:ext cx="13874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8" name="Rectangle 34">
            <a:extLst>
              <a:ext uri="{FF2B5EF4-FFF2-40B4-BE49-F238E27FC236}">
                <a16:creationId xmlns:a16="http://schemas.microsoft.com/office/drawing/2014/main" id="{9F257863-FB44-4268-A6C1-6339A9B78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5424488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＋</a:t>
            </a:r>
          </a:p>
        </p:txBody>
      </p:sp>
      <p:sp>
        <p:nvSpPr>
          <p:cNvPr id="21539" name="AutoShape 35">
            <a:extLst>
              <a:ext uri="{FF2B5EF4-FFF2-40B4-BE49-F238E27FC236}">
                <a16:creationId xmlns:a16="http://schemas.microsoft.com/office/drawing/2014/main" id="{381894FE-A0FA-40DE-A407-EDC547C84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5640388"/>
            <a:ext cx="792162" cy="144462"/>
          </a:xfrm>
          <a:prstGeom prst="rightArrow">
            <a:avLst>
              <a:gd name="adj1" fmla="val 50000"/>
              <a:gd name="adj2" fmla="val 137088"/>
            </a:avLst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21540" name="Object 36">
            <a:extLst>
              <a:ext uri="{FF2B5EF4-FFF2-40B4-BE49-F238E27FC236}">
                <a16:creationId xmlns:a16="http://schemas.microsoft.com/office/drawing/2014/main" id="{8FC1631C-CE31-4B01-95B2-31C4E0970C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7863" y="5424488"/>
          <a:ext cx="4508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Equation" r:id="rId23" imgW="177646" imgH="228402" progId="Equation.DSMT4">
                  <p:embed/>
                </p:oleObj>
              </mc:Choice>
              <mc:Fallback>
                <p:oleObj name="Equation" r:id="rId23" imgW="177646" imgH="228402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5424488"/>
                        <a:ext cx="4508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1" name="AutoShape 37">
            <a:extLst>
              <a:ext uri="{FF2B5EF4-FFF2-40B4-BE49-F238E27FC236}">
                <a16:creationId xmlns:a16="http://schemas.microsoft.com/office/drawing/2014/main" id="{135ED4A4-7321-466A-BEF0-0D1839D74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4706938"/>
            <a:ext cx="288925" cy="86518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42" name="Object 38">
            <a:extLst>
              <a:ext uri="{FF2B5EF4-FFF2-40B4-BE49-F238E27FC236}">
                <a16:creationId xmlns:a16="http://schemas.microsoft.com/office/drawing/2014/main" id="{E6D7DF33-EB12-45BD-8636-1FA22E5D14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3763" y="4127500"/>
          <a:ext cx="11239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Equation" r:id="rId25" imgW="444307" imgH="228501" progId="Equation.DSMT4">
                  <p:embed/>
                </p:oleObj>
              </mc:Choice>
              <mc:Fallback>
                <p:oleObj name="Equation" r:id="rId25" imgW="444307" imgH="228501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763" y="4127500"/>
                        <a:ext cx="11239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3" name="AutoShape 39">
            <a:extLst>
              <a:ext uri="{FF2B5EF4-FFF2-40B4-BE49-F238E27FC236}">
                <a16:creationId xmlns:a16="http://schemas.microsoft.com/office/drawing/2014/main" id="{09FD935A-DC07-4E2F-9F14-B1F7D7D7C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4357688"/>
            <a:ext cx="936625" cy="71437"/>
          </a:xfrm>
          <a:prstGeom prst="leftArrow">
            <a:avLst>
              <a:gd name="adj1" fmla="val 50000"/>
              <a:gd name="adj2" fmla="val 327780"/>
            </a:avLst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4604" name="灯片编号占位符 4">
            <a:extLst>
              <a:ext uri="{FF2B5EF4-FFF2-40B4-BE49-F238E27FC236}">
                <a16:creationId xmlns:a16="http://schemas.microsoft.com/office/drawing/2014/main" id="{72B546C1-229C-4A70-8308-94EA4C96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E4EE79-50B5-4631-A3C0-6C94412F514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42E6ED57-0ABA-4A7E-A887-24AD3C4B2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4. Principle of superposition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26" grpId="0" animBg="1"/>
      <p:bldP spid="21527" grpId="0"/>
      <p:bldP spid="21530" grpId="0"/>
      <p:bldP spid="21533" grpId="0"/>
      <p:bldP spid="21534" grpId="0" animBg="1"/>
      <p:bldP spid="21538" grpId="0"/>
      <p:bldP spid="21539" grpId="0" animBg="1"/>
      <p:bldP spid="215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0C34AE27-56E4-4ED0-B791-62C9C6964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714500"/>
            <a:ext cx="838835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  <a:ea typeface="Arial Unicode MS" pitchFamily="34" charset="-122"/>
              </a:rPr>
              <a:t>(</a:t>
            </a:r>
            <a:r>
              <a:rPr kumimoji="0" lang="en-US" altLang="zh-CN" sz="2800" b="1" dirty="0" err="1">
                <a:latin typeface="Times New Roman" panose="02020603050405020304" pitchFamily="18" charset="0"/>
                <a:ea typeface="Arial Unicode MS" pitchFamily="34" charset="-122"/>
              </a:rPr>
              <a:t>i</a:t>
            </a:r>
            <a:r>
              <a:rPr kumimoji="0" lang="en-US" altLang="zh-CN" sz="2800" b="1" dirty="0">
                <a:latin typeface="Times New Roman" panose="02020603050405020304" pitchFamily="18" charset="0"/>
                <a:ea typeface="Arial Unicode MS" pitchFamily="34" charset="-122"/>
              </a:rPr>
              <a:t>)</a:t>
            </a:r>
            <a:r>
              <a:rPr kumimoji="0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Arial Unicode MS" pitchFamily="34" charset="-122"/>
              </a:rPr>
              <a:t> Typical </a:t>
            </a:r>
            <a:r>
              <a:rPr kumimoji="0" lang="en-US" altLang="zh-CN" sz="2800" b="1" dirty="0">
                <a:latin typeface="Times New Roman" panose="02020603050405020304" pitchFamily="18" charset="0"/>
                <a:ea typeface="Arial Unicode MS" pitchFamily="34" charset="-122"/>
              </a:rPr>
              <a:t>equations and </a:t>
            </a:r>
            <a:r>
              <a:rPr kumimoji="0"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Arial Unicode MS" pitchFamily="34" charset="-122"/>
              </a:rPr>
              <a:t>well-posed</a:t>
            </a:r>
            <a:r>
              <a:rPr kumimoji="0" lang="en-US" altLang="zh-CN" sz="2800" b="1" dirty="0">
                <a:latin typeface="Times New Roman" panose="02020603050405020304" pitchFamily="18" charset="0"/>
                <a:ea typeface="Arial Unicode MS" pitchFamily="34" charset="-122"/>
              </a:rPr>
              <a:t> problems</a:t>
            </a: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0A33E565-4DF6-41E9-983C-54D6CAE6F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" y="3165077"/>
            <a:ext cx="7561263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  <a:ea typeface="Arial Unicode MS" pitchFamily="34" charset="-122"/>
              </a:rPr>
              <a:t>(iii) 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</a:rPr>
              <a:t>Separation of variables</a:t>
            </a:r>
          </a:p>
        </p:txBody>
      </p:sp>
      <p:sp>
        <p:nvSpPr>
          <p:cNvPr id="11268" name="Rectangle 8">
            <a:extLst>
              <a:ext uri="{FF2B5EF4-FFF2-40B4-BE49-F238E27FC236}">
                <a16:creationId xmlns:a16="http://schemas.microsoft.com/office/drawing/2014/main" id="{BD7933FB-3180-4AAD-A4F6-904D7E89C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56" y="2403475"/>
            <a:ext cx="7561263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  <a:ea typeface="Arial Unicode MS" pitchFamily="34" charset="-122"/>
              </a:rPr>
              <a:t>(iii) Integral on</a:t>
            </a:r>
            <a:r>
              <a:rPr kumimoji="0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Arial Unicode MS" pitchFamily="34" charset="-122"/>
              </a:rPr>
              <a:t> characteristics</a:t>
            </a:r>
            <a:endParaRPr kumimoji="0" lang="en-US" altLang="zh-CN" sz="2800" b="1" dirty="0">
              <a:latin typeface="Times New Roman" panose="02020603050405020304" pitchFamily="18" charset="0"/>
              <a:ea typeface="Arial Unicode MS" pitchFamily="34" charset="-122"/>
            </a:endParaRPr>
          </a:p>
        </p:txBody>
      </p:sp>
      <p:sp>
        <p:nvSpPr>
          <p:cNvPr id="11269" name="Rectangle 9">
            <a:extLst>
              <a:ext uri="{FF2B5EF4-FFF2-40B4-BE49-F238E27FC236}">
                <a16:creationId xmlns:a16="http://schemas.microsoft.com/office/drawing/2014/main" id="{46D64716-7AFA-477E-9243-02F0BE84A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064000"/>
            <a:ext cx="7561263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>
                <a:latin typeface="Times New Roman" panose="02020603050405020304" pitchFamily="18" charset="0"/>
                <a:ea typeface="Arial Unicode MS" pitchFamily="34" charset="-122"/>
              </a:rPr>
              <a:t>(iv) </a:t>
            </a:r>
            <a:r>
              <a:rPr kumimoji="0" lang="en-US" altLang="zh-CN" sz="2800" b="1">
                <a:solidFill>
                  <a:srgbClr val="990000"/>
                </a:solidFill>
                <a:latin typeface="Times New Roman" panose="02020603050405020304" pitchFamily="18" charset="0"/>
                <a:ea typeface="Arial Unicode MS" pitchFamily="34" charset="-122"/>
              </a:rPr>
              <a:t>Bessel function </a:t>
            </a:r>
            <a:r>
              <a:rPr kumimoji="0" lang="en-US" altLang="zh-CN" sz="2800" b="1">
                <a:latin typeface="Times New Roman" panose="02020603050405020304" pitchFamily="18" charset="0"/>
                <a:ea typeface="Arial Unicode MS" pitchFamily="34" charset="-122"/>
              </a:rPr>
              <a:t>and </a:t>
            </a:r>
            <a:r>
              <a:rPr kumimoji="0" lang="en-US" altLang="zh-CN" sz="2800" b="1">
                <a:solidFill>
                  <a:srgbClr val="990000"/>
                </a:solidFill>
                <a:latin typeface="Times New Roman" panose="02020603050405020304" pitchFamily="18" charset="0"/>
                <a:ea typeface="Arial Unicode MS" pitchFamily="34" charset="-122"/>
              </a:rPr>
              <a:t>Legendre polynomial</a:t>
            </a:r>
            <a:endParaRPr kumimoji="0" lang="en-US" altLang="zh-CN" sz="2800" b="1">
              <a:latin typeface="Times New Roman" panose="02020603050405020304" pitchFamily="18" charset="0"/>
              <a:ea typeface="Arial Unicode MS" pitchFamily="34" charset="-122"/>
            </a:endParaRPr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9BF4FF9E-7266-4E98-A97E-E4CCE5B17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868863"/>
            <a:ext cx="7561262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>
                <a:latin typeface="Times New Roman" panose="02020603050405020304" pitchFamily="18" charset="0"/>
                <a:ea typeface="Arial Unicode MS" pitchFamily="34" charset="-122"/>
              </a:rPr>
              <a:t>(v)</a:t>
            </a:r>
            <a:r>
              <a:rPr kumimoji="0" lang="en-US" altLang="zh-CN" sz="2800" b="1">
                <a:solidFill>
                  <a:srgbClr val="990000"/>
                </a:solidFill>
                <a:latin typeface="Times New Roman" panose="02020603050405020304" pitchFamily="18" charset="0"/>
                <a:ea typeface="Arial Unicode MS" pitchFamily="34" charset="-122"/>
              </a:rPr>
              <a:t> </a:t>
            </a:r>
            <a:r>
              <a:rPr kumimoji="0"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Arial Unicode MS" pitchFamily="34" charset="-122"/>
              </a:rPr>
              <a:t>Integral</a:t>
            </a:r>
            <a:r>
              <a:rPr kumimoji="0" lang="en-US" altLang="zh-CN" sz="2800" b="1">
                <a:latin typeface="Times New Roman" panose="02020603050405020304" pitchFamily="18" charset="0"/>
                <a:ea typeface="Arial Unicode MS" pitchFamily="34" charset="-122"/>
              </a:rPr>
              <a:t> transformation</a:t>
            </a:r>
          </a:p>
        </p:txBody>
      </p:sp>
      <p:sp>
        <p:nvSpPr>
          <p:cNvPr id="11271" name="Rectangle 6">
            <a:extLst>
              <a:ext uri="{FF2B5EF4-FFF2-40B4-BE49-F238E27FC236}">
                <a16:creationId xmlns:a16="http://schemas.microsoft.com/office/drawing/2014/main" id="{C303315D-D83E-48E8-98C2-48694E61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857250"/>
            <a:ext cx="2857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Times New Roman" panose="02020603050405020304" pitchFamily="18" charset="0"/>
                <a:ea typeface="Arial Unicode MS" pitchFamily="34" charset="-122"/>
              </a:rPr>
              <a:t>Main Content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2A9C2DA-2649-46B0-899E-F157E0393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384" y="5767786"/>
            <a:ext cx="321468" cy="45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2CE5117A-5A84-45BC-A36E-DF9330A6A48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1143000"/>
            <a:ext cx="6072188" cy="121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Chapter  6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A5D4F0-0B63-435A-8408-7453786BE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500438"/>
            <a:ext cx="7056437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Equations of Mathematical physics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D013861-149B-447C-88E9-4424CBB0F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1" y="4941168"/>
            <a:ext cx="5000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TextBox 3">
            <a:extLst>
              <a:ext uri="{FF2B5EF4-FFF2-40B4-BE49-F238E27FC236}">
                <a16:creationId xmlns:a16="http://schemas.microsoft.com/office/drawing/2014/main" id="{50B132E9-21D8-447A-8FA3-29C579E5A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928688"/>
            <a:ext cx="612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 Partial differential equation (PDE)</a:t>
            </a:r>
          </a:p>
        </p:txBody>
      </p:sp>
      <p:sp>
        <p:nvSpPr>
          <p:cNvPr id="17419" name="TextBox 3">
            <a:extLst>
              <a:ext uri="{FF2B5EF4-FFF2-40B4-BE49-F238E27FC236}">
                <a16:creationId xmlns:a16="http://schemas.microsoft.com/office/drawing/2014/main" id="{1E7840BF-B969-4874-8C3F-D74DBB4F1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714750"/>
            <a:ext cx="4643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(b) Solution of the equation  </a:t>
            </a:r>
          </a:p>
        </p:txBody>
      </p:sp>
      <p:sp>
        <p:nvSpPr>
          <p:cNvPr id="14340" name="灯片编号占位符 4">
            <a:extLst>
              <a:ext uri="{FF2B5EF4-FFF2-40B4-BE49-F238E27FC236}">
                <a16:creationId xmlns:a16="http://schemas.microsoft.com/office/drawing/2014/main" id="{8D62C902-9503-455D-9522-53E5D638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26CD07-E2F2-40E5-86D5-ACB15B4D8259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8562688-6B7B-4143-8542-4FC1617FF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Basic concept and definition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BF90B52-97A0-4D98-B729-CE8476EDBE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4563" y="1428750"/>
          <a:ext cx="55038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3" imgW="2768600" imgH="254000" progId="Equation.DSMT4">
                  <p:embed/>
                </p:oleObj>
              </mc:Choice>
              <mc:Fallback>
                <p:oleObj name="Equation" r:id="rId3" imgW="2768600" imgH="254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428750"/>
                        <a:ext cx="55038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8">
            <a:extLst>
              <a:ext uri="{FF2B5EF4-FFF2-40B4-BE49-F238E27FC236}">
                <a16:creationId xmlns:a16="http://schemas.microsoft.com/office/drawing/2014/main" id="{19C6AECD-7B11-41A3-A22D-EA3C9B245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428750"/>
            <a:ext cx="647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Typical form:</a:t>
            </a: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8EA9E51F-1375-4EA2-A2B7-A65D73A9B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071688"/>
            <a:ext cx="647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where</a:t>
            </a:r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id="{9B85CD0B-1F9E-468F-A135-4FDA1472A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071688"/>
            <a:ext cx="647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,  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, …  — independent variables;</a:t>
            </a:r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8F33FD92-4021-469E-9DAC-8CCD25CD3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2643188"/>
            <a:ext cx="647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u</a:t>
            </a:r>
            <a:r>
              <a:rPr lang="en-US" altLang="zh-CN" sz="2000" b="1">
                <a:latin typeface="Times New Roman" panose="02020603050405020304" pitchFamily="18" charset="0"/>
              </a:rPr>
              <a:t>=</a:t>
            </a:r>
            <a:r>
              <a:rPr lang="en-US" altLang="zh-CN" sz="2000" b="1" i="1">
                <a:latin typeface="Times New Roman" panose="02020603050405020304" pitchFamily="18" charset="0"/>
              </a:rPr>
              <a:t>u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, 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, …)  — unknown function;</a:t>
            </a: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016C5F1F-B091-4D77-A7B6-5FFBCEA6F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3143250"/>
            <a:ext cx="746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u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x</a:t>
            </a:r>
            <a:r>
              <a:rPr lang="en-US" altLang="zh-CN" sz="2000" b="1" baseline="-38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, </a:t>
            </a:r>
            <a:r>
              <a:rPr lang="en-US" altLang="zh-CN" sz="2000" b="1" i="1">
                <a:latin typeface="Times New Roman" panose="02020603050405020304" pitchFamily="18" charset="0"/>
              </a:rPr>
              <a:t>u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x</a:t>
            </a:r>
            <a:r>
              <a:rPr lang="en-US" altLang="zh-CN" sz="2000" b="1" baseline="-38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, … </a:t>
            </a:r>
            <a:r>
              <a:rPr lang="en-US" altLang="zh-CN" sz="2000" b="1" i="1">
                <a:latin typeface="Times New Roman" panose="02020603050405020304" pitchFamily="18" charset="0"/>
              </a:rPr>
              <a:t>u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x</a:t>
            </a:r>
            <a:r>
              <a:rPr lang="en-US" altLang="zh-CN" sz="2000" b="1" baseline="-38000">
                <a:latin typeface="Times New Roman" panose="02020603050405020304" pitchFamily="18" charset="0"/>
              </a:rPr>
              <a:t>1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x</a:t>
            </a:r>
            <a:r>
              <a:rPr lang="en-US" altLang="zh-CN" sz="2000" b="1" baseline="-38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, …  — partial derivatives of </a:t>
            </a:r>
            <a:r>
              <a:rPr lang="en-US" altLang="zh-CN" sz="2000" b="1" i="1">
                <a:latin typeface="Times New Roman" panose="02020603050405020304" pitchFamily="18" charset="0"/>
              </a:rPr>
              <a:t>u</a:t>
            </a:r>
            <a:r>
              <a:rPr lang="en-US" altLang="zh-CN" sz="2000" b="1"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BE89105F-BCB5-45DE-BA62-B1595867D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143375"/>
            <a:ext cx="7953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If  there exists a sufficient continuous function </a:t>
            </a:r>
            <a:r>
              <a:rPr lang="en-US" altLang="zh-CN" sz="2000" b="1" i="1">
                <a:latin typeface="Times New Roman" panose="02020603050405020304" pitchFamily="18" charset="0"/>
              </a:rPr>
              <a:t>u</a:t>
            </a:r>
            <a:r>
              <a:rPr lang="en-US" altLang="zh-CN" sz="2000" b="1">
                <a:latin typeface="Times New Roman" panose="02020603050405020304" pitchFamily="18" charset="0"/>
              </a:rPr>
              <a:t>=</a:t>
            </a:r>
            <a:r>
              <a:rPr lang="en-US" altLang="zh-CN" sz="2000" b="1" i="1">
                <a:latin typeface="Times New Roman" panose="02020603050405020304" pitchFamily="18" charset="0"/>
              </a:rPr>
              <a:t>u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, 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, …), which satisfies the PDE, then it is called a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solution of the PDE</a:t>
            </a:r>
            <a:r>
              <a:rPr lang="en-US" altLang="zh-CN" sz="2000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/>
      <p:bldP spid="17419" grpId="0"/>
      <p:bldP spid="13" grpId="0"/>
      <p:bldP spid="14" grpId="0"/>
      <p:bldP spid="15" grpId="0"/>
      <p:bldP spid="16" grpId="0"/>
      <p:bldP spid="17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Box 3">
            <a:extLst>
              <a:ext uri="{FF2B5EF4-FFF2-40B4-BE49-F238E27FC236}">
                <a16:creationId xmlns:a16="http://schemas.microsoft.com/office/drawing/2014/main" id="{5E0A7265-3049-445C-8682-FC9CFCFF8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928688"/>
            <a:ext cx="4643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(c) Order of PDE  </a:t>
            </a:r>
          </a:p>
        </p:txBody>
      </p:sp>
      <p:sp>
        <p:nvSpPr>
          <p:cNvPr id="18438" name="TextBox 3">
            <a:extLst>
              <a:ext uri="{FF2B5EF4-FFF2-40B4-BE49-F238E27FC236}">
                <a16:creationId xmlns:a16="http://schemas.microsoft.com/office/drawing/2014/main" id="{2843BF81-6C5D-4056-9CD7-E82F2E992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357563"/>
            <a:ext cx="4643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(d) Type of PDE  </a:t>
            </a:r>
          </a:p>
        </p:txBody>
      </p:sp>
      <p:sp>
        <p:nvSpPr>
          <p:cNvPr id="18440" name="Rectangle 4">
            <a:extLst>
              <a:ext uri="{FF2B5EF4-FFF2-40B4-BE49-F238E27FC236}">
                <a16:creationId xmlns:a16="http://schemas.microsoft.com/office/drawing/2014/main" id="{215B652B-2DDA-487B-A7E0-4B3027EDA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300288"/>
            <a:ext cx="216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Example 1.</a:t>
            </a:r>
          </a:p>
        </p:txBody>
      </p:sp>
      <p:graphicFrame>
        <p:nvGraphicFramePr>
          <p:cNvPr id="18441" name="Object 5">
            <a:extLst>
              <a:ext uri="{FF2B5EF4-FFF2-40B4-BE49-F238E27FC236}">
                <a16:creationId xmlns:a16="http://schemas.microsoft.com/office/drawing/2014/main" id="{F547973D-4C46-4099-9D04-4B46F7717E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2324100"/>
          <a:ext cx="37861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3" imgW="1847751" imgH="216141" progId="Equation.DSMT4">
                  <p:embed/>
                </p:oleObj>
              </mc:Choice>
              <mc:Fallback>
                <p:oleObj name="Equation" r:id="rId3" imgW="1847751" imgH="21614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324100"/>
                        <a:ext cx="378618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矩形 5">
            <a:extLst>
              <a:ext uri="{FF2B5EF4-FFF2-40B4-BE49-F238E27FC236}">
                <a16:creationId xmlns:a16="http://schemas.microsoft.com/office/drawing/2014/main" id="{76404575-C308-430A-A46D-7941EB0E7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3857625"/>
            <a:ext cx="180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(i). Linear</a:t>
            </a:r>
            <a:endParaRPr kumimoji="0" lang="en-US" altLang="zh-CN" sz="20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3" name="TextBox 7">
            <a:extLst>
              <a:ext uri="{FF2B5EF4-FFF2-40B4-BE49-F238E27FC236}">
                <a16:creationId xmlns:a16="http://schemas.microsoft.com/office/drawing/2014/main" id="{4B683EA8-CEA7-48E2-9D37-74315BE0D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3770313"/>
            <a:ext cx="71247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All unknown functions and their partial derivatives are linear and all coefficients only depend on independent variables.</a:t>
            </a:r>
          </a:p>
        </p:txBody>
      </p:sp>
      <p:sp>
        <p:nvSpPr>
          <p:cNvPr id="18444" name="矩形 5">
            <a:extLst>
              <a:ext uri="{FF2B5EF4-FFF2-40B4-BE49-F238E27FC236}">
                <a16:creationId xmlns:a16="http://schemas.microsoft.com/office/drawing/2014/main" id="{C9B015F1-3DE1-4EDA-A92D-347D6296B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743450"/>
            <a:ext cx="2376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(ii). Quasilinear</a:t>
            </a:r>
            <a:endParaRPr kumimoji="0" lang="en-US" altLang="zh-CN" sz="20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5" name="TextBox 7">
            <a:extLst>
              <a:ext uri="{FF2B5EF4-FFF2-40B4-BE49-F238E27FC236}">
                <a16:creationId xmlns:a16="http://schemas.microsoft.com/office/drawing/2014/main" id="{4CA2BAA8-49F9-426C-AA82-8DD684579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4643438"/>
            <a:ext cx="56896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All the partial derivatives of the highest orders are linear, but the equation is not linear.</a:t>
            </a:r>
          </a:p>
        </p:txBody>
      </p:sp>
      <p:sp>
        <p:nvSpPr>
          <p:cNvPr id="15370" name="灯片编号占位符 4">
            <a:extLst>
              <a:ext uri="{FF2B5EF4-FFF2-40B4-BE49-F238E27FC236}">
                <a16:creationId xmlns:a16="http://schemas.microsoft.com/office/drawing/2014/main" id="{32DE3170-1652-4316-9C11-14976C87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B45FC9-E7BB-40A4-BDB8-D2102BE5BD5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45B2799-13E8-4C34-8324-61249FFF3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Basic concept and definition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5" name="Text Box 26">
            <a:extLst>
              <a:ext uri="{FF2B5EF4-FFF2-40B4-BE49-F238E27FC236}">
                <a16:creationId xmlns:a16="http://schemas.microsoft.com/office/drawing/2014/main" id="{1FBCABC1-5BD5-451A-801F-7E858960A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285875"/>
            <a:ext cx="8343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The highest order among all orders of partial derivatives of the unknown function </a:t>
            </a:r>
            <a:r>
              <a:rPr lang="en-US" altLang="zh-CN" sz="2000" b="1" i="1">
                <a:latin typeface="Times New Roman" panose="02020603050405020304" pitchFamily="18" charset="0"/>
              </a:rPr>
              <a:t>u</a:t>
            </a:r>
            <a:r>
              <a:rPr lang="en-US" altLang="zh-CN" sz="2000" b="1">
                <a:latin typeface="Times New Roman" panose="02020603050405020304" pitchFamily="18" charset="0"/>
              </a:rPr>
              <a:t> in PDE.</a:t>
            </a:r>
          </a:p>
        </p:txBody>
      </p:sp>
      <p:graphicFrame>
        <p:nvGraphicFramePr>
          <p:cNvPr id="19" name="Object 15">
            <a:extLst>
              <a:ext uri="{FF2B5EF4-FFF2-40B4-BE49-F238E27FC236}">
                <a16:creationId xmlns:a16="http://schemas.microsoft.com/office/drawing/2014/main" id="{57A410AD-B667-4DB6-8680-4C9AEE203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8975" y="2805113"/>
          <a:ext cx="258603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5" imgW="1269449" imgH="241195" progId="Equation.DSMT4">
                  <p:embed/>
                </p:oleObj>
              </mc:Choice>
              <mc:Fallback>
                <p:oleObj name="Equation" r:id="rId5" imgW="1269449" imgH="24119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2805113"/>
                        <a:ext cx="258603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0">
            <a:extLst>
              <a:ext uri="{FF2B5EF4-FFF2-40B4-BE49-F238E27FC236}">
                <a16:creationId xmlns:a16="http://schemas.microsoft.com/office/drawing/2014/main" id="{C90F7925-F2E3-466D-AE25-A2C2419A4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788" y="2286000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second order</a:t>
            </a:r>
          </a:p>
        </p:txBody>
      </p:sp>
      <p:sp>
        <p:nvSpPr>
          <p:cNvPr id="21" name="Text Box 31">
            <a:extLst>
              <a:ext uri="{FF2B5EF4-FFF2-40B4-BE49-F238E27FC236}">
                <a16:creationId xmlns:a16="http://schemas.microsoft.com/office/drawing/2014/main" id="{7B9E8417-337B-4CD7-A08C-12CEEB7A2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2786063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third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8" grpId="0"/>
      <p:bldP spid="18440" grpId="0"/>
      <p:bldP spid="18442" grpId="0"/>
      <p:bldP spid="18443" grpId="0"/>
      <p:bldP spid="18444" grpId="0"/>
      <p:bldP spid="18445" grpId="0"/>
      <p:bldP spid="15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2">
            <a:extLst>
              <a:ext uri="{FF2B5EF4-FFF2-40B4-BE49-F238E27FC236}">
                <a16:creationId xmlns:a16="http://schemas.microsoft.com/office/drawing/2014/main" id="{72B4E8F7-6B7D-4B92-A47C-309640F05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697288"/>
            <a:ext cx="5827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The general form of the second order linear PDE is</a:t>
            </a:r>
            <a:r>
              <a:rPr kumimoji="0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9461" name="Object 44">
            <a:extLst>
              <a:ext uri="{FF2B5EF4-FFF2-40B4-BE49-F238E27FC236}">
                <a16:creationId xmlns:a16="http://schemas.microsoft.com/office/drawing/2014/main" id="{DE1C722E-2D58-4CAF-A0E4-EB3EE82110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5425" y="4000500"/>
          <a:ext cx="45767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3" imgW="1905000" imgH="444500" progId="Equation.DSMT4">
                  <p:embed/>
                </p:oleObj>
              </mc:Choice>
              <mc:Fallback>
                <p:oleObj name="Equation" r:id="rId3" imgW="1905000" imgH="4445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4000500"/>
                        <a:ext cx="45767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矩形 5">
            <a:extLst>
              <a:ext uri="{FF2B5EF4-FFF2-40B4-BE49-F238E27FC236}">
                <a16:creationId xmlns:a16="http://schemas.microsoft.com/office/drawing/2014/main" id="{8E75E883-1F9F-483C-9582-BCEB5F97F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4992688"/>
            <a:ext cx="446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a. Homogeneous </a:t>
            </a:r>
            <a:r>
              <a:rPr kumimoji="0" lang="en-US" altLang="zh-CN" sz="2000" b="1">
                <a:latin typeface="Times New Roman" panose="02020603050405020304" pitchFamily="18" charset="0"/>
              </a:rPr>
              <a:t>equation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graphicFrame>
        <p:nvGraphicFramePr>
          <p:cNvPr id="19463" name="Object 6">
            <a:extLst>
              <a:ext uri="{FF2B5EF4-FFF2-40B4-BE49-F238E27FC236}">
                <a16:creationId xmlns:a16="http://schemas.microsoft.com/office/drawing/2014/main" id="{FF4BA231-DA35-4974-95B3-54EC0492D2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3313" y="5000625"/>
          <a:ext cx="15716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5" imgW="583693" imgH="177646" progId="Equation.DSMT4">
                  <p:embed/>
                </p:oleObj>
              </mc:Choice>
              <mc:Fallback>
                <p:oleObj name="Equation" r:id="rId5" imgW="583693" imgH="1776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5000625"/>
                        <a:ext cx="15716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矩形 5">
            <a:extLst>
              <a:ext uri="{FF2B5EF4-FFF2-40B4-BE49-F238E27FC236}">
                <a16:creationId xmlns:a16="http://schemas.microsoft.com/office/drawing/2014/main" id="{5F2B68AF-A98F-4513-BE4C-1F60222CB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5568950"/>
            <a:ext cx="446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b. Nonhomogeneous </a:t>
            </a:r>
            <a:r>
              <a:rPr kumimoji="0" lang="en-US" altLang="zh-CN" sz="2000" b="1">
                <a:latin typeface="Times New Roman" panose="02020603050405020304" pitchFamily="18" charset="0"/>
              </a:rPr>
              <a:t>equation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graphicFrame>
        <p:nvGraphicFramePr>
          <p:cNvPr id="19465" name="Object 7">
            <a:extLst>
              <a:ext uri="{FF2B5EF4-FFF2-40B4-BE49-F238E27FC236}">
                <a16:creationId xmlns:a16="http://schemas.microsoft.com/office/drawing/2014/main" id="{DE4A51B1-4570-4614-8BD7-B17F34A42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1938" y="5572125"/>
          <a:ext cx="15716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7" imgW="583693" imgH="177646" progId="Equation.DSMT4">
                  <p:embed/>
                </p:oleObj>
              </mc:Choice>
              <mc:Fallback>
                <p:oleObj name="Equation" r:id="rId7" imgW="583693" imgH="17764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5572125"/>
                        <a:ext cx="15716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灯片编号占位符 4">
            <a:extLst>
              <a:ext uri="{FF2B5EF4-FFF2-40B4-BE49-F238E27FC236}">
                <a16:creationId xmlns:a16="http://schemas.microsoft.com/office/drawing/2014/main" id="{27E9F431-3412-40E1-A159-1B8056E8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F4114C-09A3-428C-8EDD-66ACE736AFCD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矩形 5">
            <a:extLst>
              <a:ext uri="{FF2B5EF4-FFF2-40B4-BE49-F238E27FC236}">
                <a16:creationId xmlns:a16="http://schemas.microsoft.com/office/drawing/2014/main" id="{3980CD83-9991-4505-B377-AB4AED0E7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500188"/>
            <a:ext cx="2376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(iii). Nonlinear</a:t>
            </a:r>
            <a:endParaRPr kumimoji="0" lang="en-US" altLang="zh-CN" sz="20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DFFB002E-CDF6-49B9-99CD-5A7C74DB0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5" y="1509713"/>
            <a:ext cx="676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</a:rPr>
              <a:t>The partial derivatives of the highest orders are nonlinear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4AFAF66E-5E02-4B56-96C8-7D0329E67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000125"/>
            <a:ext cx="4643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(d) Type of PDE  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495D09F-9793-4B7A-B809-99DFF68A1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Basic concept and definition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aphicFrame>
        <p:nvGraphicFramePr>
          <p:cNvPr id="20" name="Object 16">
            <a:extLst>
              <a:ext uri="{FF2B5EF4-FFF2-40B4-BE49-F238E27FC236}">
                <a16:creationId xmlns:a16="http://schemas.microsoft.com/office/drawing/2014/main" id="{EB374BEB-8EDD-4AA2-A159-F7EF708FF0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0" y="2025650"/>
          <a:ext cx="23860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9" imgW="1181100" imgH="228600" progId="Equation.DSMT4">
                  <p:embed/>
                </p:oleObj>
              </mc:Choice>
              <mc:Fallback>
                <p:oleObj name="Equation" r:id="rId9" imgW="11811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025650"/>
                        <a:ext cx="23860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>
            <a:extLst>
              <a:ext uri="{FF2B5EF4-FFF2-40B4-BE49-F238E27FC236}">
                <a16:creationId xmlns:a16="http://schemas.microsoft.com/office/drawing/2014/main" id="{C2C1311B-B6F8-49A3-8DF0-8341F17477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1675" y="2506663"/>
          <a:ext cx="23145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11" imgW="1129810" imgH="241195" progId="Equation.DSMT4">
                  <p:embed/>
                </p:oleObj>
              </mc:Choice>
              <mc:Fallback>
                <p:oleObj name="Equation" r:id="rId11" imgW="1129810" imgH="241195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2506663"/>
                        <a:ext cx="23145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>
            <a:extLst>
              <a:ext uri="{FF2B5EF4-FFF2-40B4-BE49-F238E27FC236}">
                <a16:creationId xmlns:a16="http://schemas.microsoft.com/office/drawing/2014/main" id="{5591D9C0-2F75-4543-9C8F-531C669B91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4513" y="3052763"/>
          <a:ext cx="22574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13" imgW="1104900" imgH="254000" progId="Equation.DSMT4">
                  <p:embed/>
                </p:oleObj>
              </mc:Choice>
              <mc:Fallback>
                <p:oleObj name="Equation" r:id="rId13" imgW="1104900" imgH="254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3052763"/>
                        <a:ext cx="22574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9">
            <a:extLst>
              <a:ext uri="{FF2B5EF4-FFF2-40B4-BE49-F238E27FC236}">
                <a16:creationId xmlns:a16="http://schemas.microsoft.com/office/drawing/2014/main" id="{3737F82A-F975-47E0-981C-210B040EC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028825"/>
            <a:ext cx="396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linear second order</a:t>
            </a: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FDA461EB-64C8-480B-A6D5-6D31270EA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500313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quasilinear second order</a:t>
            </a:r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A916E0B6-94E6-4FD1-990B-17BEEBAE2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00388"/>
            <a:ext cx="396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nonlinear second order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F2734492-5759-4999-BFF5-C76CE7928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2028825"/>
            <a:ext cx="216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Example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2" grpId="0"/>
      <p:bldP spid="19464" grpId="0"/>
      <p:bldP spid="16" grpId="0"/>
      <p:bldP spid="18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 Box 6">
            <a:extLst>
              <a:ext uri="{FF2B5EF4-FFF2-40B4-BE49-F238E27FC236}">
                <a16:creationId xmlns:a16="http://schemas.microsoft.com/office/drawing/2014/main" id="{02020FAC-BC99-46FB-89B5-B919B50B6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928688"/>
            <a:ext cx="39608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a. Wave equation (</a:t>
            </a:r>
            <a:r>
              <a:rPr lang="zh-CN" altLang="en-US" b="1">
                <a:latin typeface="Times New Roman" panose="02020603050405020304" pitchFamily="18" charset="0"/>
              </a:rPr>
              <a:t>波动方程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7175" name="Object 7">
            <a:extLst>
              <a:ext uri="{FF2B5EF4-FFF2-40B4-BE49-F238E27FC236}">
                <a16:creationId xmlns:a16="http://schemas.microsoft.com/office/drawing/2014/main" id="{4246319A-58DF-4FFD-8621-1F2E3427EA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1714500"/>
          <a:ext cx="157003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3" imgW="863225" imgH="418918" progId="Equation.DSMT4">
                  <p:embed/>
                </p:oleObj>
              </mc:Choice>
              <mc:Fallback>
                <p:oleObj name="Equation" r:id="rId3" imgW="863225" imgH="41891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714500"/>
                        <a:ext cx="1570037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8">
            <a:extLst>
              <a:ext uri="{FF2B5EF4-FFF2-40B4-BE49-F238E27FC236}">
                <a16:creationId xmlns:a16="http://schemas.microsoft.com/office/drawing/2014/main" id="{AD297B47-A78E-47E4-AEA0-581F58360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113" y="1905000"/>
            <a:ext cx="5761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Times New Roman" panose="02020603050405020304" pitchFamily="18" charset="0"/>
              </a:rPr>
              <a:t>Vibration of a stretched string</a:t>
            </a:r>
          </a:p>
        </p:txBody>
      </p:sp>
      <p:graphicFrame>
        <p:nvGraphicFramePr>
          <p:cNvPr id="7178" name="Object 10">
            <a:extLst>
              <a:ext uri="{FF2B5EF4-FFF2-40B4-BE49-F238E27FC236}">
                <a16:creationId xmlns:a16="http://schemas.microsoft.com/office/drawing/2014/main" id="{ABF2BFAF-FDA0-4693-8642-50C4C7FEF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" y="2928938"/>
          <a:ext cx="26574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5" imgW="1409088" imgH="482391" progId="Equation.DSMT4">
                  <p:embed/>
                </p:oleObj>
              </mc:Choice>
              <mc:Fallback>
                <p:oleObj name="Equation" r:id="rId5" imgW="1409088" imgH="48239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2928938"/>
                        <a:ext cx="26574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11">
            <a:extLst>
              <a:ext uri="{FF2B5EF4-FFF2-40B4-BE49-F238E27FC236}">
                <a16:creationId xmlns:a16="http://schemas.microsoft.com/office/drawing/2014/main" id="{4E186B6A-6EB3-4A44-A32E-FFCC29AEF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3143250"/>
            <a:ext cx="4968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Times New Roman" panose="02020603050405020304" pitchFamily="18" charset="0"/>
              </a:rPr>
              <a:t>Vibration of a stretched membrane</a:t>
            </a:r>
          </a:p>
        </p:txBody>
      </p:sp>
      <p:graphicFrame>
        <p:nvGraphicFramePr>
          <p:cNvPr id="7180" name="Object 12">
            <a:extLst>
              <a:ext uri="{FF2B5EF4-FFF2-40B4-BE49-F238E27FC236}">
                <a16:creationId xmlns:a16="http://schemas.microsoft.com/office/drawing/2014/main" id="{ABC30728-F317-4FA0-BB2F-C36D1A525D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214813"/>
          <a:ext cx="35306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7" imgW="1803400" imgH="482600" progId="Equation.DSMT4">
                  <p:embed/>
                </p:oleObj>
              </mc:Choice>
              <mc:Fallback>
                <p:oleObj name="Equation" r:id="rId7" imgW="1803400" imgH="482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14813"/>
                        <a:ext cx="35306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Text Box 13">
            <a:extLst>
              <a:ext uri="{FF2B5EF4-FFF2-40B4-BE49-F238E27FC236}">
                <a16:creationId xmlns:a16="http://schemas.microsoft.com/office/drawing/2014/main" id="{53639AB3-6A9D-4ECB-B218-EF24D7F98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4214813"/>
            <a:ext cx="4176712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Times New Roman" panose="02020603050405020304" pitchFamily="18" charset="0"/>
              </a:rPr>
              <a:t>Sound waves, light waves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Times New Roman" panose="02020603050405020304" pitchFamily="18" charset="0"/>
              </a:rPr>
              <a:t>Electromagnetic wave in air</a:t>
            </a:r>
          </a:p>
        </p:txBody>
      </p:sp>
      <p:sp>
        <p:nvSpPr>
          <p:cNvPr id="17417" name="灯片编号占位符 4">
            <a:extLst>
              <a:ext uri="{FF2B5EF4-FFF2-40B4-BE49-F238E27FC236}">
                <a16:creationId xmlns:a16="http://schemas.microsoft.com/office/drawing/2014/main" id="{CB995AFD-EAD5-4265-B30C-73D4F1C0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062225-F726-494E-8F7F-B87E33EF7537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2B5CB23-A790-479E-9217-C13289292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Three typical equations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6" grpId="0"/>
      <p:bldP spid="7179" grpId="0"/>
      <p:bldP spid="71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CBF5ED97-1EC2-4471-81EE-48AE75E3B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928688"/>
            <a:ext cx="561657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b.  Heat equation (</a:t>
            </a:r>
            <a:r>
              <a:rPr lang="zh-CN" altLang="en-US" b="1">
                <a:latin typeface="Times New Roman" panose="02020603050405020304" pitchFamily="18" charset="0"/>
              </a:rPr>
              <a:t>热传导方程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ABBDAD7E-ACCE-4782-8644-F01A34B313CD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44538" y="1549400"/>
          <a:ext cx="154146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3" imgW="800100" imgH="419100" progId="Equation.DSMT4">
                  <p:embed/>
                </p:oleObj>
              </mc:Choice>
              <mc:Fallback>
                <p:oleObj name="Equation" r:id="rId3" imgW="8001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1549400"/>
                        <a:ext cx="1541462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6">
            <a:extLst>
              <a:ext uri="{FF2B5EF4-FFF2-40B4-BE49-F238E27FC236}">
                <a16:creationId xmlns:a16="http://schemas.microsoft.com/office/drawing/2014/main" id="{8E72312F-B1C8-4224-93C2-98F4BEC78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4500563"/>
            <a:ext cx="6624638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c. Laplace equation (Laplace </a:t>
            </a:r>
            <a:r>
              <a:rPr lang="zh-CN" altLang="en-US" b="1">
                <a:latin typeface="Times New Roman" panose="02020603050405020304" pitchFamily="18" charset="0"/>
              </a:rPr>
              <a:t>方程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DC8C722D-9581-438C-A93F-783CCD797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1690688"/>
            <a:ext cx="4824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Times New Roman" panose="02020603050405020304" pitchFamily="18" charset="0"/>
              </a:rPr>
              <a:t>Heat flow along a wire or a rod</a:t>
            </a: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23AACA34-F236-48AB-814E-D26A21B61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0" y="2619375"/>
            <a:ext cx="4824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Times New Roman" panose="02020603050405020304" pitchFamily="18" charset="0"/>
              </a:rPr>
              <a:t>Heat flow along a membrane</a:t>
            </a: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84246E99-33DB-45AD-83CC-119B4BFB8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3500438"/>
            <a:ext cx="3960812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Times New Roman" panose="02020603050405020304" pitchFamily="18" charset="0"/>
              </a:rPr>
              <a:t>Heat flow in air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Times New Roman" panose="02020603050405020304" pitchFamily="18" charset="0"/>
              </a:rPr>
              <a:t>Diffusion processes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99553378-BC43-4D12-B315-DF69996A3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5143500"/>
            <a:ext cx="4824412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Times New Roman" panose="02020603050405020304" pitchFamily="18" charset="0"/>
              </a:rPr>
              <a:t>Electrostatic potential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Times New Roman" panose="02020603050405020304" pitchFamily="18" charset="0"/>
              </a:rPr>
              <a:t>Gravitational potential</a:t>
            </a:r>
          </a:p>
        </p:txBody>
      </p:sp>
      <p:graphicFrame>
        <p:nvGraphicFramePr>
          <p:cNvPr id="14352" name="Object 16">
            <a:extLst>
              <a:ext uri="{FF2B5EF4-FFF2-40B4-BE49-F238E27FC236}">
                <a16:creationId xmlns:a16="http://schemas.microsoft.com/office/drawing/2014/main" id="{6818927A-BA53-4E0F-9BA6-6DABB9AF46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2500313"/>
          <a:ext cx="24288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5" imgW="1346200" imgH="482600" progId="Equation.DSMT4">
                  <p:embed/>
                </p:oleObj>
              </mc:Choice>
              <mc:Fallback>
                <p:oleObj name="Equation" r:id="rId5" imgW="1346200" imgH="482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500313"/>
                        <a:ext cx="242887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>
            <a:extLst>
              <a:ext uri="{FF2B5EF4-FFF2-40B4-BE49-F238E27FC236}">
                <a16:creationId xmlns:a16="http://schemas.microsoft.com/office/drawing/2014/main" id="{7F78A035-9813-4A02-83A5-6A43BBFAE9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3571875"/>
          <a:ext cx="31432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7" imgW="1739900" imgH="482600" progId="Equation.DSMT4">
                  <p:embed/>
                </p:oleObj>
              </mc:Choice>
              <mc:Fallback>
                <p:oleObj name="Equation" r:id="rId7" imgW="1739900" imgH="482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571875"/>
                        <a:ext cx="31432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18">
            <a:extLst>
              <a:ext uri="{FF2B5EF4-FFF2-40B4-BE49-F238E27FC236}">
                <a16:creationId xmlns:a16="http://schemas.microsoft.com/office/drawing/2014/main" id="{B83251E8-9596-42DA-9599-2C66EF83D7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5143500"/>
          <a:ext cx="22860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9" imgW="1307532" imgH="444307" progId="Equation.DSMT4">
                  <p:embed/>
                </p:oleObj>
              </mc:Choice>
              <mc:Fallback>
                <p:oleObj name="Equation" r:id="rId9" imgW="1307532" imgH="444307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143500"/>
                        <a:ext cx="22860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灯片编号占位符 4">
            <a:extLst>
              <a:ext uri="{FF2B5EF4-FFF2-40B4-BE49-F238E27FC236}">
                <a16:creationId xmlns:a16="http://schemas.microsoft.com/office/drawing/2014/main" id="{D18C44A8-9852-429E-9E24-6D77D698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4498EC-0997-432D-975B-7E2947A5D278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E79BFCE-4875-49D4-9CA7-1C7C12113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Three typical equations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2" grpId="0"/>
      <p:bldP spid="14344" grpId="0"/>
      <p:bldP spid="14345" grpId="0"/>
      <p:bldP spid="14346" grpId="0"/>
      <p:bldP spid="143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5">
            <a:extLst>
              <a:ext uri="{FF2B5EF4-FFF2-40B4-BE49-F238E27FC236}">
                <a16:creationId xmlns:a16="http://schemas.microsoft.com/office/drawing/2014/main" id="{A00C2256-946F-4DD1-9061-D0BF0C60C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908050"/>
            <a:ext cx="73437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(i). Initial conditions (</a:t>
            </a:r>
            <a:r>
              <a:rPr lang="zh-CN" altLang="en-US" b="1">
                <a:latin typeface="Times New Roman" panose="02020603050405020304" pitchFamily="18" charset="0"/>
              </a:rPr>
              <a:t>初始条件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746EB8D0-65D0-47CF-9A11-8043AAC2F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530350"/>
            <a:ext cx="7343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For Laplace equation     no initial conditions 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F667924F-C16F-47D6-A7B8-5D900006F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249488"/>
            <a:ext cx="3384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For heat equation</a:t>
            </a:r>
          </a:p>
        </p:txBody>
      </p:sp>
      <p:graphicFrame>
        <p:nvGraphicFramePr>
          <p:cNvPr id="16392" name="Object 8">
            <a:extLst>
              <a:ext uri="{FF2B5EF4-FFF2-40B4-BE49-F238E27FC236}">
                <a16:creationId xmlns:a16="http://schemas.microsoft.com/office/drawing/2014/main" id="{900E4CD7-52CC-4F61-875A-525C24AFC2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4688" y="2286000"/>
          <a:ext cx="33670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3" imgW="1637589" imgH="253890" progId="Equation.DSMT4">
                  <p:embed/>
                </p:oleObj>
              </mc:Choice>
              <mc:Fallback>
                <p:oleObj name="Equation" r:id="rId3" imgW="1637589" imgH="25389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2286000"/>
                        <a:ext cx="33670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>
            <a:extLst>
              <a:ext uri="{FF2B5EF4-FFF2-40B4-BE49-F238E27FC236}">
                <a16:creationId xmlns:a16="http://schemas.microsoft.com/office/drawing/2014/main" id="{C1CC4701-681D-4C53-9863-29E644E3A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924175"/>
            <a:ext cx="3384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For wave equation</a:t>
            </a:r>
          </a:p>
        </p:txBody>
      </p:sp>
      <p:graphicFrame>
        <p:nvGraphicFramePr>
          <p:cNvPr id="16394" name="Object 10">
            <a:extLst>
              <a:ext uri="{FF2B5EF4-FFF2-40B4-BE49-F238E27FC236}">
                <a16:creationId xmlns:a16="http://schemas.microsoft.com/office/drawing/2014/main" id="{533535D3-C05F-4C85-8CFE-A7D674D2ED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2788" y="2976563"/>
          <a:ext cx="318293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5" imgW="1637589" imgH="253890" progId="Equation.DSMT4">
                  <p:embed/>
                </p:oleObj>
              </mc:Choice>
              <mc:Fallback>
                <p:oleObj name="Equation" r:id="rId5" imgW="1637589" imgH="25389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2976563"/>
                        <a:ext cx="318293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>
            <a:extLst>
              <a:ext uri="{FF2B5EF4-FFF2-40B4-BE49-F238E27FC236}">
                <a16:creationId xmlns:a16="http://schemas.microsoft.com/office/drawing/2014/main" id="{43A9231D-EF9C-4986-8CBD-E7366B2FCF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4688" y="3633788"/>
          <a:ext cx="34829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7" imgW="1765300" imgH="457200" progId="Equation.DSMT4">
                  <p:embed/>
                </p:oleObj>
              </mc:Choice>
              <mc:Fallback>
                <p:oleObj name="Equation" r:id="rId7" imgW="17653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3633788"/>
                        <a:ext cx="348297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灯片编号占位符 4">
            <a:extLst>
              <a:ext uri="{FF2B5EF4-FFF2-40B4-BE49-F238E27FC236}">
                <a16:creationId xmlns:a16="http://schemas.microsoft.com/office/drawing/2014/main" id="{FAEC714D-32AF-48BF-9FA1-41BCBB1B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FB6F0C-E4B7-478C-8B66-1E30AA7E2CD0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295CF22-3FBC-4E21-8325-00EB1645A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46196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Well-posed problems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/>
      <p:bldP spid="16391" grpId="0"/>
      <p:bldP spid="1639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444</TotalTime>
  <Words>646</Words>
  <Application>Microsoft Office PowerPoint</Application>
  <PresentationFormat>全屏显示(4:3)</PresentationFormat>
  <Paragraphs>126</Paragraphs>
  <Slides>14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 Unicode MS</vt:lpstr>
      <vt:lpstr>黑体</vt:lpstr>
      <vt:lpstr>华文楷体</vt:lpstr>
      <vt:lpstr>楷体_GB2312</vt:lpstr>
      <vt:lpstr>宋体</vt:lpstr>
      <vt:lpstr>Arial</vt:lpstr>
      <vt:lpstr>Arial Black</vt:lpstr>
      <vt:lpstr>Calibri</vt:lpstr>
      <vt:lpstr>Century Schoolbook</vt:lpstr>
      <vt:lpstr>Cooper Black</vt:lpstr>
      <vt:lpstr>Times New Roman</vt:lpstr>
      <vt:lpstr>Wingdings</vt:lpstr>
      <vt:lpstr>Wingdings 2</vt:lpstr>
      <vt:lpstr>凸显</vt:lpstr>
      <vt:lpstr>Equation</vt:lpstr>
      <vt:lpstr>Engineering Mathematics (part II)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Mathematics—Part II</dc:title>
  <dc:subject>Lecture 1</dc:subject>
  <dc:creator>石霞</dc:creator>
  <cp:lastModifiedBy>shixia</cp:lastModifiedBy>
  <cp:revision>80</cp:revision>
  <dcterms:created xsi:type="dcterms:W3CDTF">2007-11-15T13:30:46Z</dcterms:created>
  <dcterms:modified xsi:type="dcterms:W3CDTF">2023-11-14T05:44:04Z</dcterms:modified>
</cp:coreProperties>
</file>