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97" r:id="rId3"/>
    <p:sldId id="296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98" r:id="rId14"/>
    <p:sldId id="299" r:id="rId15"/>
    <p:sldId id="284" r:id="rId16"/>
    <p:sldId id="300" r:id="rId17"/>
    <p:sldId id="285" r:id="rId18"/>
    <p:sldId id="301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6600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765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9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94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7A3082-29C1-4049-8C13-8F138ECDE2F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83C2BB-961E-461C-8DE4-E46C84C0B35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131C75-7783-4A3D-97A6-FA0257D0D6A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CBEA58-0E05-46DB-A709-AEBCC0816B4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BF6523-5431-4657-B9FA-65E8CDCEF57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345D28-B2BD-42E4-9AB5-7A2F9F2E4E7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6148-68A5-4C27-A7B6-6B6F049C43E2}" type="slidenum">
              <a:rPr lang="en-US" altLang="zh-CN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C270F-6923-4783-B497-D95A4E9A13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E04A9-2C73-45BB-A781-EA5A07CD23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2FF8-1D0A-40E3-8D24-0514D5F99823}" type="slidenum">
              <a:rPr lang="en-US" altLang="zh-CN"/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72705-81DC-4B9A-8A35-58EF842AB5E5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76B56-74D4-42C9-8684-167398E2DF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EAE3F-458A-40B9-9FA7-69CEFBAD8C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DEF9E-7193-4F70-A370-99329F2A1FDB}" type="slidenum">
              <a:rPr lang="en-US" altLang="zh-CN"/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8ED66-0C57-401D-8FC0-167E0D91B7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0F0C-B160-4C7A-BF0F-8638B28A85ED}" type="slidenum">
              <a:rPr lang="en-US" altLang="zh-CN"/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B407-7AE1-4B50-AA6A-80F338FFEF78}" type="slidenum">
              <a:rPr lang="en-US" altLang="zh-CN"/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950864-CE37-45FA-A0AF-6F0A1213BF3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6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4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8.e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3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8.e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7.emf"/><Relationship Id="rId1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81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9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6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2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7.e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6.emf"/><Relationship Id="rId1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5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hyperlink" Target="Chapter%207.pptx#4.%20PowerPoint%20&#28436;&#31034;&#25991;&#31295;" TargetMode="External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0.wmf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7.xml"/><Relationship Id="rId13" Type="http://schemas.openxmlformats.org/officeDocument/2006/relationships/hyperlink" Target="Chapter%207.pptx#4.%20PowerPoint%20&#28436;&#31034;&#25991;&#31295;" TargetMode="Externa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hyperlink" Target="Chapter%207.pptx#24.%20PowerPoint%20&#28436;&#31034;&#25991;&#31295;" TargetMode="External"/><Relationship Id="rId15" Type="http://schemas.openxmlformats.org/officeDocument/2006/relationships/hyperlink" Target="Chapter%207.pptx#23.%20PowerPoint%20&#28436;&#31034;&#25991;&#31295;" TargetMode="External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Engineering Mathematics (part II)</a:t>
            </a:r>
            <a:endParaRPr lang="en-US" altLang="zh-CN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Mathematical Methods for Physics</a:t>
            </a:r>
            <a:endParaRPr lang="en-US" altLang="zh-CN" sz="3200">
              <a:solidFill>
                <a:schemeClr val="tx1"/>
              </a:solidFill>
              <a:latin typeface="Cooper Black" panose="0208090404030B020404" pitchFamily="18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II</a:t>
            </a:r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45" name="Rectangle 6"/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副标题 2"/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40080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88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88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405" indent="-18288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6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8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40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12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285750" y="957263"/>
            <a:ext cx="652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Simplify the following equations into their standard types.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357188" y="1397000"/>
            <a:ext cx="4776787" cy="531813"/>
            <a:chOff x="476" y="580"/>
            <a:chExt cx="3009" cy="335"/>
          </a:xfrm>
        </p:grpSpPr>
        <p:sp>
          <p:nvSpPr>
            <p:cNvPr id="21530" name="Rectangle 6"/>
            <p:cNvSpPr>
              <a:spLocks noChangeArrowheads="1"/>
            </p:cNvSpPr>
            <p:nvPr/>
          </p:nvSpPr>
          <p:spPr bwMode="auto">
            <a:xfrm>
              <a:off x="476" y="618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31" name="Object 5"/>
            <p:cNvGraphicFramePr>
              <a:graphicFrameLocks noChangeAspect="1"/>
            </p:cNvGraphicFramePr>
            <p:nvPr/>
          </p:nvGraphicFramePr>
          <p:xfrm>
            <a:off x="1331" y="580"/>
            <a:ext cx="215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9" name="Equation" r:id="rId1" imgW="1739900" imgH="254000" progId="Equation.DSMT4">
                    <p:embed/>
                  </p:oleObj>
                </mc:Choice>
                <mc:Fallback>
                  <p:oleObj name="Equation" r:id="rId1" imgW="17399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580"/>
                          <a:ext cx="215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285750" y="195738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1428750" y="1957388"/>
            <a:ext cx="357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Evaluate the discriminant.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1490663" y="2443163"/>
          <a:ext cx="1778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3" imgW="636905" imgH="118110" progId="Equation.DSMT4">
                  <p:embed/>
                </p:oleObj>
              </mc:Choice>
              <mc:Fallback>
                <p:oleObj name="Equation" r:id="rId3" imgW="636905" imgH="11811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443163"/>
                        <a:ext cx="17780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3419475" y="2428875"/>
          <a:ext cx="1509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5" imgW="541655" imgH="140970" progId="Equation.DSMT4">
                  <p:embed/>
                </p:oleObj>
              </mc:Choice>
              <mc:Fallback>
                <p:oleObj name="Equation" r:id="rId5" imgW="541655" imgH="14097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428875"/>
                        <a:ext cx="15097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322263" y="2886075"/>
            <a:ext cx="492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Write down its characteristic equation.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005388" y="2428875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hyperbolic type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7775" name="Object 7"/>
          <p:cNvGraphicFramePr>
            <a:graphicFrameLocks noChangeAspect="1"/>
          </p:cNvGraphicFramePr>
          <p:nvPr/>
        </p:nvGraphicFramePr>
        <p:xfrm>
          <a:off x="1116013" y="3384550"/>
          <a:ext cx="2527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84550"/>
                        <a:ext cx="2527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 bwMode="auto">
          <a:xfrm>
            <a:off x="3929063" y="3214688"/>
            <a:ext cx="2071687" cy="793750"/>
            <a:chOff x="2563" y="1932"/>
            <a:chExt cx="1244" cy="475"/>
          </a:xfrm>
        </p:grpSpPr>
        <p:graphicFrame>
          <p:nvGraphicFramePr>
            <p:cNvPr id="21528" name="Object 9"/>
            <p:cNvGraphicFramePr>
              <a:graphicFrameLocks noChangeAspect="1"/>
            </p:cNvGraphicFramePr>
            <p:nvPr/>
          </p:nvGraphicFramePr>
          <p:xfrm>
            <a:off x="3057" y="1932"/>
            <a:ext cx="750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Equation" r:id="rId9" imgW="622300" imgH="431800" progId="Equation.DSMT4">
                    <p:embed/>
                  </p:oleObj>
                </mc:Choice>
                <mc:Fallback>
                  <p:oleObj name="Equation" r:id="rId9" imgW="622300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1932"/>
                          <a:ext cx="750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AutoShape 17"/>
            <p:cNvSpPr>
              <a:spLocks noChangeArrowheads="1"/>
            </p:cNvSpPr>
            <p:nvPr/>
          </p:nvSpPr>
          <p:spPr bwMode="auto">
            <a:xfrm>
              <a:off x="2563" y="2129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0"/>
          <p:cNvGrpSpPr/>
          <p:nvPr/>
        </p:nvGrpSpPr>
        <p:grpSpPr bwMode="auto">
          <a:xfrm>
            <a:off x="644525" y="3910013"/>
            <a:ext cx="6570663" cy="733425"/>
            <a:chOff x="477" y="2242"/>
            <a:chExt cx="4139" cy="462"/>
          </a:xfrm>
        </p:grpSpPr>
        <p:sp>
          <p:nvSpPr>
            <p:cNvPr id="21526" name="Text Box 9"/>
            <p:cNvSpPr txBox="1">
              <a:spLocks noChangeArrowheads="1"/>
            </p:cNvSpPr>
            <p:nvPr/>
          </p:nvSpPr>
          <p:spPr bwMode="auto">
            <a:xfrm>
              <a:off x="477" y="2251"/>
              <a:ext cx="199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curves: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7" name="Object 8"/>
            <p:cNvGraphicFramePr>
              <a:graphicFrameLocks noChangeAspect="1"/>
            </p:cNvGraphicFramePr>
            <p:nvPr/>
          </p:nvGraphicFramePr>
          <p:xfrm>
            <a:off x="2427" y="2242"/>
            <a:ext cx="2189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11" imgW="2108200" imgH="419100" progId="Equation.DSMT4">
                    <p:embed/>
                  </p:oleObj>
                </mc:Choice>
                <mc:Fallback>
                  <p:oleObj name="Equation" r:id="rId11" imgW="2108200" imgH="419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242"/>
                          <a:ext cx="2189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357188" y="4529138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transformation.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714375" y="4867275"/>
            <a:ext cx="2000250" cy="1490663"/>
            <a:chOff x="641" y="2931"/>
            <a:chExt cx="1317" cy="1049"/>
          </a:xfrm>
        </p:grpSpPr>
        <p:graphicFrame>
          <p:nvGraphicFramePr>
            <p:cNvPr id="21524" name="Object 21"/>
            <p:cNvGraphicFramePr>
              <a:graphicFrameLocks noChangeAspect="1"/>
            </p:cNvGraphicFramePr>
            <p:nvPr/>
          </p:nvGraphicFramePr>
          <p:xfrm>
            <a:off x="641" y="2931"/>
            <a:ext cx="1286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13" imgW="1143000" imgH="419100" progId="Equation.DSMT4">
                    <p:embed/>
                  </p:oleObj>
                </mc:Choice>
                <mc:Fallback>
                  <p:oleObj name="Equation" r:id="rId13" imgW="1143000" imgH="4191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2931"/>
                          <a:ext cx="1286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25"/>
            <p:cNvGraphicFramePr>
              <a:graphicFrameLocks noChangeAspect="1"/>
            </p:cNvGraphicFramePr>
            <p:nvPr/>
          </p:nvGraphicFramePr>
          <p:xfrm>
            <a:off x="657" y="3435"/>
            <a:ext cx="130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15" imgW="1155700" imgH="419100" progId="Equation.DSMT4">
                    <p:embed/>
                  </p:oleObj>
                </mc:Choice>
                <mc:Fallback>
                  <p:oleObj name="Equation" r:id="rId15" imgW="1155700" imgH="4191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35"/>
                          <a:ext cx="130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2"/>
          <p:cNvGrpSpPr/>
          <p:nvPr/>
        </p:nvGrpSpPr>
        <p:grpSpPr bwMode="auto">
          <a:xfrm>
            <a:off x="2847975" y="5284788"/>
            <a:ext cx="4081463" cy="858837"/>
            <a:chOff x="2064" y="3157"/>
            <a:chExt cx="2797" cy="591"/>
          </a:xfrm>
        </p:grpSpPr>
        <p:graphicFrame>
          <p:nvGraphicFramePr>
            <p:cNvPr id="21522" name="Object 4"/>
            <p:cNvGraphicFramePr>
              <a:graphicFrameLocks noChangeAspect="1"/>
            </p:cNvGraphicFramePr>
            <p:nvPr/>
          </p:nvGraphicFramePr>
          <p:xfrm>
            <a:off x="2290" y="3157"/>
            <a:ext cx="2571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17" imgW="2184400" imgH="431800" progId="Equation.DSMT4">
                    <p:embed/>
                  </p:oleObj>
                </mc:Choice>
                <mc:Fallback>
                  <p:oleObj name="Equation" r:id="rId17" imgW="21844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157"/>
                          <a:ext cx="2571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AutoShape 27"/>
            <p:cNvSpPr/>
            <p:nvPr/>
          </p:nvSpPr>
          <p:spPr bwMode="auto">
            <a:xfrm>
              <a:off x="2064" y="3158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152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A5F0DA-BFBB-486E-9818-7EE8C4529BC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9" grpId="0"/>
      <p:bldP spid="117770" grpId="0"/>
      <p:bldP spid="117773" grpId="0"/>
      <p:bldP spid="117774" grpId="0"/>
      <p:bldP spid="1177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28295"/>
            <a:ext cx="883920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_pic_merged_1732171325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-27305"/>
            <a:ext cx="8942705" cy="6850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 bwMode="auto">
          <a:xfrm>
            <a:off x="406400" y="1000125"/>
            <a:ext cx="5815013" cy="504825"/>
            <a:chOff x="612" y="146"/>
            <a:chExt cx="3663" cy="318"/>
          </a:xfrm>
        </p:grpSpPr>
        <p:sp>
          <p:nvSpPr>
            <p:cNvPr id="22556" name="Rectangle 4"/>
            <p:cNvSpPr>
              <a:spLocks noChangeArrowheads="1"/>
            </p:cNvSpPr>
            <p:nvPr/>
          </p:nvSpPr>
          <p:spPr bwMode="auto">
            <a:xfrm>
              <a:off x="612" y="16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7" name="Object 5"/>
            <p:cNvGraphicFramePr>
              <a:graphicFrameLocks noChangeAspect="1"/>
            </p:cNvGraphicFramePr>
            <p:nvPr/>
          </p:nvGraphicFramePr>
          <p:xfrm>
            <a:off x="1565" y="146"/>
            <a:ext cx="271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name="Equation" r:id="rId1" imgW="2311400" imgH="254000" progId="Equation.DSMT4">
                    <p:embed/>
                  </p:oleObj>
                </mc:Choice>
                <mc:Fallback>
                  <p:oleObj name="Equation" r:id="rId1" imgW="23114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6"/>
                          <a:ext cx="271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00038" y="152876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573213" y="1528763"/>
            <a:ext cx="357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Evaluate the discriminant.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371475" y="2528888"/>
            <a:ext cx="4926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Write down its characteristic equation.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" name="Group 30"/>
          <p:cNvGrpSpPr/>
          <p:nvPr/>
        </p:nvGrpSpPr>
        <p:grpSpPr bwMode="auto">
          <a:xfrm>
            <a:off x="763588" y="2849563"/>
            <a:ext cx="5672137" cy="722312"/>
            <a:chOff x="657" y="1525"/>
            <a:chExt cx="3678" cy="498"/>
          </a:xfrm>
        </p:grpSpPr>
        <p:graphicFrame>
          <p:nvGraphicFramePr>
            <p:cNvPr id="22553" name="Object 9"/>
            <p:cNvGraphicFramePr>
              <a:graphicFrameLocks noChangeAspect="1"/>
            </p:cNvGraphicFramePr>
            <p:nvPr/>
          </p:nvGraphicFramePr>
          <p:xfrm>
            <a:off x="657" y="1616"/>
            <a:ext cx="245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Equation" r:id="rId3" imgW="1828800" imgH="228600" progId="Equation.DSMT4">
                    <p:embed/>
                  </p:oleObj>
                </mc:Choice>
                <mc:Fallback>
                  <p:oleObj name="Equation" r:id="rId3" imgW="18288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616"/>
                          <a:ext cx="245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0"/>
            <p:cNvGraphicFramePr>
              <a:graphicFrameLocks noChangeAspect="1"/>
            </p:cNvGraphicFramePr>
            <p:nvPr/>
          </p:nvGraphicFramePr>
          <p:xfrm>
            <a:off x="3651" y="1525"/>
            <a:ext cx="68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Equation" r:id="rId5" imgW="508000" imgH="406400" progId="Equation.DSMT4">
                    <p:embed/>
                  </p:oleObj>
                </mc:Choice>
                <mc:Fallback>
                  <p:oleObj name="Equation" r:id="rId5" imgW="508000" imgH="406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525"/>
                          <a:ext cx="68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AutoShape 13"/>
            <p:cNvSpPr>
              <a:spLocks noChangeArrowheads="1"/>
            </p:cNvSpPr>
            <p:nvPr/>
          </p:nvSpPr>
          <p:spPr bwMode="auto">
            <a:xfrm>
              <a:off x="3198" y="1752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393700" y="4314825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transformation.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4" name="Group 29"/>
          <p:cNvGrpSpPr/>
          <p:nvPr/>
        </p:nvGrpSpPr>
        <p:grpSpPr bwMode="auto">
          <a:xfrm>
            <a:off x="927100" y="2008188"/>
            <a:ext cx="6743700" cy="444500"/>
            <a:chOff x="940" y="889"/>
            <a:chExt cx="4248" cy="280"/>
          </a:xfrm>
        </p:grpSpPr>
        <p:graphicFrame>
          <p:nvGraphicFramePr>
            <p:cNvPr id="22550" name="Object 8"/>
            <p:cNvGraphicFramePr>
              <a:graphicFrameLocks noChangeAspect="1"/>
            </p:cNvGraphicFramePr>
            <p:nvPr/>
          </p:nvGraphicFramePr>
          <p:xfrm>
            <a:off x="940" y="904"/>
            <a:ext cx="105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Equation" r:id="rId7" imgW="636905" imgH="118110" progId="Equation.DSMT4">
                    <p:embed/>
                  </p:oleObj>
                </mc:Choice>
                <mc:Fallback>
                  <p:oleObj name="Equation" r:id="rId7" imgW="636905" imgH="11811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904"/>
                          <a:ext cx="105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Rectangle 10"/>
            <p:cNvSpPr>
              <a:spLocks noChangeArrowheads="1"/>
            </p:cNvSpPr>
            <p:nvPr/>
          </p:nvSpPr>
          <p:spPr bwMode="auto">
            <a:xfrm>
              <a:off x="4081" y="889"/>
              <a:ext cx="11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parabolic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2" name="Object 20"/>
            <p:cNvGraphicFramePr>
              <a:graphicFrameLocks noChangeAspect="1"/>
            </p:cNvGraphicFramePr>
            <p:nvPr/>
          </p:nvGraphicFramePr>
          <p:xfrm>
            <a:off x="2048" y="904"/>
            <a:ext cx="148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Equation" r:id="rId9" imgW="909955" imgH="140970" progId="Equation.DSMT4">
                    <p:embed/>
                  </p:oleObj>
                </mc:Choice>
                <mc:Fallback>
                  <p:oleObj name="Equation" r:id="rId9" imgW="909955" imgH="14097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904"/>
                          <a:ext cx="148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53" name="Object 21"/>
          <p:cNvGraphicFramePr>
            <a:graphicFrameLocks noChangeAspect="1"/>
          </p:cNvGraphicFramePr>
          <p:nvPr/>
        </p:nvGraphicFramePr>
        <p:xfrm>
          <a:off x="765175" y="4703763"/>
          <a:ext cx="15271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11" imgW="990600" imgH="647700" progId="Equation.DSMT4">
                  <p:embed/>
                </p:oleObj>
              </mc:Choice>
              <mc:Fallback>
                <p:oleObj name="Equation" r:id="rId11" imgW="990600" imgH="647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703763"/>
                        <a:ext cx="15271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2"/>
          <p:cNvGrpSpPr/>
          <p:nvPr/>
        </p:nvGrpSpPr>
        <p:grpSpPr bwMode="auto">
          <a:xfrm>
            <a:off x="2493963" y="5141913"/>
            <a:ext cx="1584325" cy="501650"/>
            <a:chOff x="1882" y="3059"/>
            <a:chExt cx="998" cy="316"/>
          </a:xfrm>
        </p:grpSpPr>
        <p:graphicFrame>
          <p:nvGraphicFramePr>
            <p:cNvPr id="22548" name="Object 6"/>
            <p:cNvGraphicFramePr>
              <a:graphicFrameLocks noChangeAspect="1"/>
            </p:cNvGraphicFramePr>
            <p:nvPr/>
          </p:nvGraphicFramePr>
          <p:xfrm>
            <a:off x="2336" y="3059"/>
            <a:ext cx="54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13" imgW="482600" imgH="241300" progId="Equation.DSMT4">
                    <p:embed/>
                  </p:oleObj>
                </mc:Choice>
                <mc:Fallback>
                  <p:oleObj name="Equation" r:id="rId13" imgW="4826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059"/>
                          <a:ext cx="54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AutoShape 22"/>
            <p:cNvSpPr>
              <a:spLocks noChangeArrowheads="1"/>
            </p:cNvSpPr>
            <p:nvPr/>
          </p:nvSpPr>
          <p:spPr bwMode="auto">
            <a:xfrm>
              <a:off x="1882" y="3159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0855" name="Object 23"/>
          <p:cNvGraphicFramePr>
            <a:graphicFrameLocks noChangeAspect="1"/>
          </p:cNvGraphicFramePr>
          <p:nvPr/>
        </p:nvGraphicFramePr>
        <p:xfrm>
          <a:off x="4435475" y="4733925"/>
          <a:ext cx="15811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5" imgW="990600" imgH="647700" progId="Equation.DSMT4">
                  <p:embed/>
                </p:oleObj>
              </mc:Choice>
              <mc:Fallback>
                <p:oleObj name="Equation" r:id="rId15" imgW="990600" imgH="647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4733925"/>
                        <a:ext cx="158115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3"/>
          <p:cNvGrpSpPr/>
          <p:nvPr/>
        </p:nvGrpSpPr>
        <p:grpSpPr bwMode="auto">
          <a:xfrm>
            <a:off x="6221413" y="5048250"/>
            <a:ext cx="1528762" cy="492125"/>
            <a:chOff x="4491" y="3066"/>
            <a:chExt cx="963" cy="310"/>
          </a:xfrm>
        </p:grpSpPr>
        <p:graphicFrame>
          <p:nvGraphicFramePr>
            <p:cNvPr id="22546" name="Object 4"/>
            <p:cNvGraphicFramePr>
              <a:graphicFrameLocks noChangeAspect="1"/>
            </p:cNvGraphicFramePr>
            <p:nvPr/>
          </p:nvGraphicFramePr>
          <p:xfrm>
            <a:off x="4934" y="3066"/>
            <a:ext cx="52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6" name="Equation" r:id="rId17" imgW="469900" imgH="241300" progId="Equation.DSMT4">
                    <p:embed/>
                  </p:oleObj>
                </mc:Choice>
                <mc:Fallback>
                  <p:oleObj name="Equation" r:id="rId17" imgW="4699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3066"/>
                          <a:ext cx="52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AutoShape 25"/>
            <p:cNvSpPr>
              <a:spLocks noChangeArrowheads="1"/>
            </p:cNvSpPr>
            <p:nvPr/>
          </p:nvSpPr>
          <p:spPr bwMode="auto">
            <a:xfrm>
              <a:off x="4491" y="3159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1"/>
          <p:cNvGrpSpPr/>
          <p:nvPr/>
        </p:nvGrpSpPr>
        <p:grpSpPr bwMode="auto">
          <a:xfrm>
            <a:off x="749300" y="3500438"/>
            <a:ext cx="3686175" cy="790575"/>
            <a:chOff x="612" y="1933"/>
            <a:chExt cx="2322" cy="498"/>
          </a:xfrm>
        </p:grpSpPr>
        <p:sp>
          <p:nvSpPr>
            <p:cNvPr id="22544" name="Text Box 9"/>
            <p:cNvSpPr txBox="1">
              <a:spLocks noChangeArrowheads="1"/>
            </p:cNvSpPr>
            <p:nvPr/>
          </p:nvSpPr>
          <p:spPr bwMode="auto">
            <a:xfrm>
              <a:off x="612" y="1979"/>
              <a:ext cx="199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curve: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5" name="Object 7"/>
            <p:cNvGraphicFramePr>
              <a:graphicFrameLocks noChangeAspect="1"/>
            </p:cNvGraphicFramePr>
            <p:nvPr/>
          </p:nvGraphicFramePr>
          <p:xfrm>
            <a:off x="2259" y="1933"/>
            <a:ext cx="675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7" name="Equation" r:id="rId19" imgW="584200" imgH="406400" progId="Equation.DSMT4">
                    <p:embed/>
                  </p:oleObj>
                </mc:Choice>
                <mc:Fallback>
                  <p:oleObj name="Equation" r:id="rId19" imgW="584200" imgH="40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1933"/>
                          <a:ext cx="675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D068C6-0017-4D80-8BD4-8E6DE4048A5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20839" grpId="0"/>
      <p:bldP spid="120841" grpId="0"/>
      <p:bldP spid="1208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 bwMode="auto">
          <a:xfrm>
            <a:off x="390525" y="933450"/>
            <a:ext cx="4467225" cy="528638"/>
            <a:chOff x="612" y="125"/>
            <a:chExt cx="2814" cy="333"/>
          </a:xfrm>
        </p:grpSpPr>
        <p:sp>
          <p:nvSpPr>
            <p:cNvPr id="23576" name="Rectangle 2"/>
            <p:cNvSpPr>
              <a:spLocks noChangeArrowheads="1"/>
            </p:cNvSpPr>
            <p:nvPr/>
          </p:nvSpPr>
          <p:spPr bwMode="auto">
            <a:xfrm>
              <a:off x="612" y="16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7" name="Object 5"/>
            <p:cNvGraphicFramePr>
              <a:graphicFrameLocks noChangeAspect="1"/>
            </p:cNvGraphicFramePr>
            <p:nvPr/>
          </p:nvGraphicFramePr>
          <p:xfrm>
            <a:off x="1536" y="125"/>
            <a:ext cx="189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quation" r:id="rId1" imgW="1536065" imgH="254000" progId="Equation.DSMT4">
                    <p:embed/>
                  </p:oleObj>
                </mc:Choice>
                <mc:Fallback>
                  <p:oleObj name="Equation" r:id="rId1" imgW="1536065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5"/>
                          <a:ext cx="189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85750" y="1535113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558925" y="1535113"/>
            <a:ext cx="357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Evaluate the discriminant.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357188" y="2600325"/>
            <a:ext cx="492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Write down its characteristic equation.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" name="Group 26"/>
          <p:cNvGrpSpPr/>
          <p:nvPr/>
        </p:nvGrpSpPr>
        <p:grpSpPr bwMode="auto">
          <a:xfrm>
            <a:off x="1054100" y="2974975"/>
            <a:ext cx="4446588" cy="811213"/>
            <a:chOff x="930" y="1525"/>
            <a:chExt cx="2779" cy="498"/>
          </a:xfrm>
        </p:grpSpPr>
        <p:graphicFrame>
          <p:nvGraphicFramePr>
            <p:cNvPr id="23573" name="Object 7"/>
            <p:cNvGraphicFramePr>
              <a:graphicFrameLocks noChangeAspect="1"/>
            </p:cNvGraphicFramePr>
            <p:nvPr/>
          </p:nvGraphicFramePr>
          <p:xfrm>
            <a:off x="930" y="1616"/>
            <a:ext cx="13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Equation" r:id="rId3" imgW="1002665" imgH="228600" progId="Equation.DSMT4">
                    <p:embed/>
                  </p:oleObj>
                </mc:Choice>
                <mc:Fallback>
                  <p:oleObj name="Equation" r:id="rId3" imgW="1002665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616"/>
                          <a:ext cx="13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8"/>
            <p:cNvGraphicFramePr>
              <a:graphicFrameLocks noChangeAspect="1"/>
            </p:cNvGraphicFramePr>
            <p:nvPr/>
          </p:nvGraphicFramePr>
          <p:xfrm>
            <a:off x="2888" y="1525"/>
            <a:ext cx="821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name="Equation" r:id="rId5" imgW="609600" imgH="406400" progId="Equation.DSMT4">
                    <p:embed/>
                  </p:oleObj>
                </mc:Choice>
                <mc:Fallback>
                  <p:oleObj name="Equation" r:id="rId5" imgW="609600" imgH="40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1525"/>
                          <a:ext cx="821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AutoShape 11"/>
            <p:cNvSpPr>
              <a:spLocks noChangeArrowheads="1"/>
            </p:cNvSpPr>
            <p:nvPr/>
          </p:nvSpPr>
          <p:spPr bwMode="auto">
            <a:xfrm>
              <a:off x="2381" y="1752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428625" y="4429125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transformation.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1069975" y="2062163"/>
            <a:ext cx="4743450" cy="409575"/>
            <a:chOff x="940" y="889"/>
            <a:chExt cx="2988" cy="258"/>
          </a:xfrm>
        </p:grpSpPr>
        <p:graphicFrame>
          <p:nvGraphicFramePr>
            <p:cNvPr id="23570" name="Object 6"/>
            <p:cNvGraphicFramePr>
              <a:graphicFrameLocks noChangeAspect="1"/>
            </p:cNvGraphicFramePr>
            <p:nvPr/>
          </p:nvGraphicFramePr>
          <p:xfrm>
            <a:off x="940" y="889"/>
            <a:ext cx="11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5" name="Equation" r:id="rId7" imgW="636905" imgH="118110" progId="Equation.DSMT4">
                    <p:embed/>
                  </p:oleObj>
                </mc:Choice>
                <mc:Fallback>
                  <p:oleObj name="Equation" r:id="rId7" imgW="636905" imgH="11811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889"/>
                          <a:ext cx="11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3011" y="895"/>
              <a:ext cx="9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elliptic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2" name="Object 16"/>
            <p:cNvGraphicFramePr>
              <a:graphicFrameLocks noChangeAspect="1"/>
            </p:cNvGraphicFramePr>
            <p:nvPr/>
          </p:nvGraphicFramePr>
          <p:xfrm>
            <a:off x="2066" y="891"/>
            <a:ext cx="76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9" imgW="432435" imgH="118110" progId="Equation.DSMT4">
                    <p:embed/>
                  </p:oleObj>
                </mc:Choice>
                <mc:Fallback>
                  <p:oleObj name="Equation" r:id="rId9" imgW="432435" imgH="11811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6" y="891"/>
                          <a:ext cx="76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97" name="Object 17"/>
          <p:cNvGraphicFramePr>
            <a:graphicFrameLocks noChangeAspect="1"/>
          </p:cNvGraphicFramePr>
          <p:nvPr/>
        </p:nvGraphicFramePr>
        <p:xfrm>
          <a:off x="773113" y="5000625"/>
          <a:ext cx="1512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11" imgW="901065" imgH="482600" progId="Equation.DSMT4">
                  <p:embed/>
                </p:oleObj>
              </mc:Choice>
              <mc:Fallback>
                <p:oleObj name="Equation" r:id="rId11" imgW="901065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000625"/>
                        <a:ext cx="15128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/>
          <p:cNvGrpSpPr/>
          <p:nvPr/>
        </p:nvGrpSpPr>
        <p:grpSpPr bwMode="auto">
          <a:xfrm>
            <a:off x="714375" y="3786188"/>
            <a:ext cx="6721475" cy="554037"/>
            <a:chOff x="612" y="2031"/>
            <a:chExt cx="4234" cy="349"/>
          </a:xfrm>
        </p:grpSpPr>
        <p:sp>
          <p:nvSpPr>
            <p:cNvPr id="23568" name="Text Box 9"/>
            <p:cNvSpPr txBox="1">
              <a:spLocks noChangeArrowheads="1"/>
            </p:cNvSpPr>
            <p:nvPr/>
          </p:nvSpPr>
          <p:spPr bwMode="auto">
            <a:xfrm>
              <a:off x="612" y="2031"/>
              <a:ext cx="199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curve: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9" name="Object 7"/>
            <p:cNvGraphicFramePr>
              <a:graphicFrameLocks noChangeAspect="1"/>
            </p:cNvGraphicFramePr>
            <p:nvPr/>
          </p:nvGraphicFramePr>
          <p:xfrm>
            <a:off x="2472" y="2089"/>
            <a:ext cx="237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8" name="Equation" r:id="rId13" imgW="2082800" imgH="241300" progId="Equation.DSMT4">
                    <p:embed/>
                  </p:oleObj>
                </mc:Choice>
                <mc:Fallback>
                  <p:oleObj name="Equation" r:id="rId13" imgW="20828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089"/>
                          <a:ext cx="237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8"/>
          <p:cNvGrpSpPr/>
          <p:nvPr/>
        </p:nvGrpSpPr>
        <p:grpSpPr bwMode="auto">
          <a:xfrm>
            <a:off x="2565400" y="4857750"/>
            <a:ext cx="3506788" cy="952500"/>
            <a:chOff x="1882" y="2831"/>
            <a:chExt cx="2359" cy="690"/>
          </a:xfrm>
        </p:grpSpPr>
        <p:sp>
          <p:nvSpPr>
            <p:cNvPr id="23566" name="AutoShape 18"/>
            <p:cNvSpPr>
              <a:spLocks noChangeArrowheads="1"/>
            </p:cNvSpPr>
            <p:nvPr/>
          </p:nvSpPr>
          <p:spPr bwMode="auto">
            <a:xfrm>
              <a:off x="1882" y="3158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7" name="Object 4"/>
            <p:cNvGraphicFramePr>
              <a:graphicFrameLocks noChangeAspect="1"/>
            </p:cNvGraphicFramePr>
            <p:nvPr/>
          </p:nvGraphicFramePr>
          <p:xfrm>
            <a:off x="2336" y="2831"/>
            <a:ext cx="190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9" name="Equation" r:id="rId15" imgW="1193800" imgH="431800" progId="Equation.DSMT4">
                    <p:embed/>
                  </p:oleObj>
                </mc:Choice>
                <mc:Fallback>
                  <p:oleObj name="Equation" r:id="rId15" imgW="11938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831"/>
                          <a:ext cx="190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D4E3A-6D35-467C-90FC-79C12B0AE11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5" grpId="0"/>
      <p:bldP spid="122887" grpId="0"/>
      <p:bldP spid="1228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52425" y="928688"/>
            <a:ext cx="116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anose="02020603050405020304" pitchFamily="18" charset="0"/>
              </a:rPr>
              <a:t>Remark:</a:t>
            </a:r>
            <a:endParaRPr lang="en-US" altLang="zh-CN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352425" y="1519238"/>
            <a:ext cx="692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type of one equation may be different in different range.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52425" y="2095500"/>
            <a:ext cx="1766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For example:  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143125" y="2095500"/>
            <a:ext cx="4381500" cy="485775"/>
            <a:chOff x="1746" y="890"/>
            <a:chExt cx="2760" cy="306"/>
          </a:xfrm>
        </p:grpSpPr>
        <p:sp>
          <p:nvSpPr>
            <p:cNvPr id="24590" name="Rectangle 8"/>
            <p:cNvSpPr>
              <a:spLocks noChangeArrowheads="1"/>
            </p:cNvSpPr>
            <p:nvPr/>
          </p:nvSpPr>
          <p:spPr bwMode="auto">
            <a:xfrm>
              <a:off x="1746" y="890"/>
              <a:ext cx="1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Tricomi equation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1" name="Object 5"/>
            <p:cNvGraphicFramePr>
              <a:graphicFrameLocks noChangeAspect="1"/>
            </p:cNvGraphicFramePr>
            <p:nvPr/>
          </p:nvGraphicFramePr>
          <p:xfrm>
            <a:off x="3449" y="890"/>
            <a:ext cx="105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Equation" r:id="rId1" imgW="888365" imgH="241300" progId="Equation.DSMT4">
                    <p:embed/>
                  </p:oleObj>
                </mc:Choice>
                <mc:Fallback>
                  <p:oleObj name="Equation" r:id="rId1" imgW="888365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890"/>
                          <a:ext cx="105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/>
          <p:nvPr/>
        </p:nvGrpSpPr>
        <p:grpSpPr bwMode="auto">
          <a:xfrm>
            <a:off x="2214563" y="2643188"/>
            <a:ext cx="2706687" cy="423862"/>
            <a:chOff x="1156" y="1253"/>
            <a:chExt cx="1780" cy="272"/>
          </a:xfrm>
        </p:grpSpPr>
        <p:graphicFrame>
          <p:nvGraphicFramePr>
            <p:cNvPr id="24588" name="Object 10"/>
            <p:cNvGraphicFramePr>
              <a:graphicFrameLocks noChangeAspect="1"/>
            </p:cNvGraphicFramePr>
            <p:nvPr/>
          </p:nvGraphicFramePr>
          <p:xfrm>
            <a:off x="1156" y="1253"/>
            <a:ext cx="12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1" name="Equation" r:id="rId3" imgW="636905" imgH="118110" progId="Equation.DSMT4">
                    <p:embed/>
                  </p:oleObj>
                </mc:Choice>
                <mc:Fallback>
                  <p:oleObj name="Equation" r:id="rId3" imgW="636905" imgH="11811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253"/>
                          <a:ext cx="121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1"/>
            <p:cNvGraphicFramePr>
              <a:graphicFrameLocks noChangeAspect="1"/>
            </p:cNvGraphicFramePr>
            <p:nvPr/>
          </p:nvGraphicFramePr>
          <p:xfrm>
            <a:off x="2370" y="1272"/>
            <a:ext cx="56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2" name="Equation" r:id="rId5" imgW="281940" imgH="104775" progId="Equation.DSMT4">
                    <p:embed/>
                  </p:oleObj>
                </mc:Choice>
                <mc:Fallback>
                  <p:oleObj name="Equation" r:id="rId5" imgW="281940" imgH="10477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1272"/>
                          <a:ext cx="56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447675" y="3286125"/>
          <a:ext cx="5624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7" imgW="1974215" imgH="118110" progId="Equation.DSMT4">
                  <p:embed/>
                </p:oleObj>
              </mc:Choice>
              <mc:Fallback>
                <p:oleObj name="Equation" r:id="rId7" imgW="1974215" imgH="11811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286125"/>
                        <a:ext cx="56245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428625" y="4000500"/>
          <a:ext cx="49291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9" imgW="1797050" imgH="118110" progId="Equation.DSMT4">
                  <p:embed/>
                </p:oleObj>
              </mc:Choice>
              <mc:Fallback>
                <p:oleObj name="Equation" r:id="rId9" imgW="1797050" imgH="11811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00500"/>
                        <a:ext cx="49291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428625" y="4643438"/>
          <a:ext cx="53578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11" imgW="1919605" imgH="118110" progId="Equation.DSMT4">
                  <p:embed/>
                </p:oleObj>
              </mc:Choice>
              <mc:Fallback>
                <p:oleObj name="Equation" r:id="rId11" imgW="1919605" imgH="11811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643438"/>
                        <a:ext cx="53578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3F752-27F0-4AF5-A639-AB986D6A8A9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  <p:bldP spid="1146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384175" y="1143000"/>
            <a:ext cx="5219700" cy="476250"/>
            <a:chOff x="567" y="140"/>
            <a:chExt cx="3288" cy="300"/>
          </a:xfrm>
        </p:grpSpPr>
        <p:sp>
          <p:nvSpPr>
            <p:cNvPr id="25624" name="Rectangle 2"/>
            <p:cNvSpPr>
              <a:spLocks noChangeArrowheads="1"/>
            </p:cNvSpPr>
            <p:nvPr/>
          </p:nvSpPr>
          <p:spPr bwMode="auto">
            <a:xfrm>
              <a:off x="567" y="16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25" name="Object 3"/>
            <p:cNvGraphicFramePr>
              <a:graphicFrameLocks noChangeAspect="1"/>
            </p:cNvGraphicFramePr>
            <p:nvPr/>
          </p:nvGraphicFramePr>
          <p:xfrm>
            <a:off x="1450" y="140"/>
            <a:ext cx="240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name="Equation" r:id="rId1" imgW="1879600" imgH="241300" progId="Equation.DSMT4">
                    <p:embed/>
                  </p:oleObj>
                </mc:Choice>
                <mc:Fallback>
                  <p:oleObj name="Equation" r:id="rId1" imgW="1879600" imgH="241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140"/>
                          <a:ext cx="240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85750" y="178593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500188" y="1785938"/>
            <a:ext cx="357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Evaluate the discriminant.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157288" y="2428875"/>
          <a:ext cx="17446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3" imgW="636905" imgH="118110" progId="Equation.DSMT4">
                  <p:embed/>
                </p:oleObj>
              </mc:Choice>
              <mc:Fallback>
                <p:oleObj name="Equation" r:id="rId3" imgW="636905" imgH="11811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428875"/>
                        <a:ext cx="17446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928938" y="2428875"/>
          <a:ext cx="2557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5" imgW="950595" imgH="118110" progId="Equation.DSMT4">
                  <p:embed/>
                </p:oleObj>
              </mc:Choice>
              <mc:Fallback>
                <p:oleObj name="Equation" r:id="rId5" imgW="950595" imgH="11811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428875"/>
                        <a:ext cx="2557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357188" y="2928938"/>
            <a:ext cx="492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Write down its characteristic equation.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5857875" y="2428875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hyperbolic type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8794" name="Object 4"/>
          <p:cNvGraphicFramePr>
            <a:graphicFrameLocks noChangeAspect="1"/>
          </p:cNvGraphicFramePr>
          <p:nvPr/>
        </p:nvGraphicFramePr>
        <p:xfrm>
          <a:off x="715963" y="3500438"/>
          <a:ext cx="31416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7" imgW="1447800" imgH="228600" progId="Equation.DSMT4">
                  <p:embed/>
                </p:oleObj>
              </mc:Choice>
              <mc:Fallback>
                <p:oleObj name="Equation" r:id="rId7" imgW="1447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500438"/>
                        <a:ext cx="31416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4071938" y="3286125"/>
            <a:ext cx="3470275" cy="884238"/>
            <a:chOff x="2835" y="1570"/>
            <a:chExt cx="2359" cy="576"/>
          </a:xfrm>
        </p:grpSpPr>
        <p:graphicFrame>
          <p:nvGraphicFramePr>
            <p:cNvPr id="25622" name="Object 8"/>
            <p:cNvGraphicFramePr>
              <a:graphicFrameLocks noChangeAspect="1"/>
            </p:cNvGraphicFramePr>
            <p:nvPr/>
          </p:nvGraphicFramePr>
          <p:xfrm>
            <a:off x="3243" y="1570"/>
            <a:ext cx="195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4" name="Equation" r:id="rId9" imgW="1447800" imgH="469900" progId="Equation.DSMT4">
                    <p:embed/>
                  </p:oleObj>
                </mc:Choice>
                <mc:Fallback>
                  <p:oleObj name="Equation" r:id="rId9" imgW="1447800" imgH="469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570"/>
                          <a:ext cx="195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AutoShape 12"/>
            <p:cNvSpPr>
              <a:spLocks noChangeArrowheads="1"/>
            </p:cNvSpPr>
            <p:nvPr/>
          </p:nvSpPr>
          <p:spPr bwMode="auto">
            <a:xfrm>
              <a:off x="2835" y="1842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663575" y="4000500"/>
            <a:ext cx="5980113" cy="817563"/>
            <a:chOff x="567" y="1930"/>
            <a:chExt cx="3767" cy="515"/>
          </a:xfrm>
        </p:grpSpPr>
        <p:sp>
          <p:nvSpPr>
            <p:cNvPr id="25620" name="Text Box 9"/>
            <p:cNvSpPr txBox="1">
              <a:spLocks noChangeArrowheads="1"/>
            </p:cNvSpPr>
            <p:nvPr/>
          </p:nvSpPr>
          <p:spPr bwMode="auto">
            <a:xfrm>
              <a:off x="567" y="2024"/>
              <a:ext cx="199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lines: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21" name="Object 7"/>
            <p:cNvGraphicFramePr>
              <a:graphicFrameLocks noChangeAspect="1"/>
            </p:cNvGraphicFramePr>
            <p:nvPr/>
          </p:nvGraphicFramePr>
          <p:xfrm>
            <a:off x="2174" y="1930"/>
            <a:ext cx="2160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5" name="Equation" r:id="rId11" imgW="1828800" imgH="406400" progId="Equation.DSMT4">
                    <p:embed/>
                  </p:oleObj>
                </mc:Choice>
                <mc:Fallback>
                  <p:oleObj name="Equation" r:id="rId11" imgW="1828800" imgH="40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1930"/>
                          <a:ext cx="2160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357188" y="4786313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transformation.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18800" name="Object 16"/>
          <p:cNvGraphicFramePr>
            <a:graphicFrameLocks noChangeAspect="1"/>
          </p:cNvGraphicFramePr>
          <p:nvPr/>
        </p:nvGraphicFramePr>
        <p:xfrm>
          <a:off x="714375" y="5305425"/>
          <a:ext cx="192881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13" imgW="1168400" imgH="647700" progId="Equation.DSMT4">
                  <p:embed/>
                </p:oleObj>
              </mc:Choice>
              <mc:Fallback>
                <p:oleObj name="Equation" r:id="rId13" imgW="1168400" imgH="647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305425"/>
                        <a:ext cx="1928813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/>
          <p:nvPr/>
        </p:nvGrpSpPr>
        <p:grpSpPr bwMode="auto">
          <a:xfrm>
            <a:off x="2878138" y="5357813"/>
            <a:ext cx="4838700" cy="763587"/>
            <a:chOff x="2064" y="2965"/>
            <a:chExt cx="3048" cy="481"/>
          </a:xfrm>
        </p:grpSpPr>
        <p:sp>
          <p:nvSpPr>
            <p:cNvPr id="25617" name="AutoShape 17"/>
            <p:cNvSpPr>
              <a:spLocks noChangeArrowheads="1"/>
            </p:cNvSpPr>
            <p:nvPr/>
          </p:nvSpPr>
          <p:spPr bwMode="auto">
            <a:xfrm>
              <a:off x="2064" y="3203"/>
              <a:ext cx="482" cy="94"/>
            </a:xfrm>
            <a:prstGeom prst="rightArrow">
              <a:avLst>
                <a:gd name="adj1" fmla="val 50000"/>
                <a:gd name="adj2" fmla="val 136002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8" name="Object 13"/>
            <p:cNvGraphicFramePr>
              <a:graphicFrameLocks noChangeAspect="1"/>
            </p:cNvGraphicFramePr>
            <p:nvPr/>
          </p:nvGraphicFramePr>
          <p:xfrm>
            <a:off x="2699" y="2965"/>
            <a:ext cx="1062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name="Equation" r:id="rId15" imgW="901065" imgH="406400" progId="Equation.DSMT4">
                    <p:embed/>
                  </p:oleObj>
                </mc:Choice>
                <mc:Fallback>
                  <p:oleObj name="Equation" r:id="rId15" imgW="901065" imgH="406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965"/>
                          <a:ext cx="1062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3969" y="3097"/>
              <a:ext cx="11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Standard form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61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390063-62B3-4E3B-B1B0-6925C609A8B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16" name="Rectangle 4"/>
          <p:cNvSpPr>
            <a:spLocks noChangeArrowheads="1"/>
          </p:cNvSpPr>
          <p:nvPr/>
        </p:nvSpPr>
        <p:spPr bwMode="auto">
          <a:xfrm>
            <a:off x="357188" y="317500"/>
            <a:ext cx="8143875" cy="554038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sz="2000" b="1">
                <a:latin typeface="Arial Black" panose="020B0A04020102020204" pitchFamily="34" charset="0"/>
                <a:ea typeface="Arial Unicode MS" pitchFamily="34" charset="-122"/>
              </a:rPr>
              <a:t>The general solution of linear second order PDEs</a:t>
            </a:r>
            <a:endParaRPr lang="en-US" altLang="zh-CN" sz="2000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/>
      <p:bldP spid="118792" grpId="0"/>
      <p:bldP spid="118793" grpId="0"/>
      <p:bldP spid="1187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57188" y="1714500"/>
            <a:ext cx="186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19811" name="Object 13"/>
          <p:cNvGraphicFramePr>
            <a:graphicFrameLocks noChangeAspect="1"/>
          </p:cNvGraphicFramePr>
          <p:nvPr/>
        </p:nvGraphicFramePr>
        <p:xfrm>
          <a:off x="2589213" y="2120900"/>
          <a:ext cx="162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" imgW="901065" imgH="406400" progId="Equation.DSMT4">
                  <p:embed/>
                </p:oleObj>
              </mc:Choice>
              <mc:Fallback>
                <p:oleObj name="Equation" r:id="rId1" imgW="901065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120900"/>
                        <a:ext cx="1625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5"/>
          <p:cNvGraphicFramePr>
            <a:graphicFrameLocks noChangeAspect="1"/>
          </p:cNvGraphicFramePr>
          <p:nvPr/>
        </p:nvGraphicFramePr>
        <p:xfrm>
          <a:off x="1870075" y="2973388"/>
          <a:ext cx="1344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3" imgW="711200" imgH="241300" progId="Equation.DSMT4">
                  <p:embed/>
                </p:oleObj>
              </mc:Choice>
              <mc:Fallback>
                <p:oleObj name="Equation" r:id="rId3" imgW="711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2973388"/>
                        <a:ext cx="13446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2660650" y="2900363"/>
            <a:ext cx="1768475" cy="1314450"/>
            <a:chOff x="1882" y="1071"/>
            <a:chExt cx="1231" cy="862"/>
          </a:xfrm>
        </p:grpSpPr>
        <p:graphicFrame>
          <p:nvGraphicFramePr>
            <p:cNvPr id="26644" name="Object 7"/>
            <p:cNvGraphicFramePr>
              <a:graphicFrameLocks noChangeAspect="1"/>
            </p:cNvGraphicFramePr>
            <p:nvPr/>
          </p:nvGraphicFramePr>
          <p:xfrm>
            <a:off x="1882" y="1404"/>
            <a:ext cx="1231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5" imgW="799465" imgH="406400" progId="Equation.DSMT4">
                    <p:embed/>
                  </p:oleObj>
                </mc:Choice>
                <mc:Fallback>
                  <p:oleObj name="Equation" r:id="rId5" imgW="799465" imgH="40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404"/>
                          <a:ext cx="1231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AutoShape 6"/>
            <p:cNvSpPr>
              <a:spLocks noChangeArrowheads="1"/>
            </p:cNvSpPr>
            <p:nvPr/>
          </p:nvSpPr>
          <p:spPr bwMode="auto">
            <a:xfrm>
              <a:off x="2472" y="1071"/>
              <a:ext cx="91" cy="363"/>
            </a:xfrm>
            <a:prstGeom prst="down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657725" y="3643313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This is an ODE. 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9817" name="Object 3"/>
          <p:cNvGraphicFramePr>
            <a:graphicFrameLocks noChangeAspect="1"/>
          </p:cNvGraphicFramePr>
          <p:nvPr/>
        </p:nvGraphicFramePr>
        <p:xfrm>
          <a:off x="501650" y="4071938"/>
          <a:ext cx="1998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7" imgW="1028065" imgH="431800" progId="Equation.DSMT4">
                  <p:embed/>
                </p:oleObj>
              </mc:Choice>
              <mc:Fallback>
                <p:oleObj name="Equation" r:id="rId7" imgW="1028065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071938"/>
                        <a:ext cx="1998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 bwMode="auto">
          <a:xfrm>
            <a:off x="428625" y="4883150"/>
            <a:ext cx="8358188" cy="760413"/>
            <a:chOff x="612" y="2404"/>
            <a:chExt cx="5265" cy="479"/>
          </a:xfrm>
        </p:grpSpPr>
        <p:graphicFrame>
          <p:nvGraphicFramePr>
            <p:cNvPr id="26642" name="Object 2"/>
            <p:cNvGraphicFramePr>
              <a:graphicFrameLocks noChangeAspect="1"/>
            </p:cNvGraphicFramePr>
            <p:nvPr/>
          </p:nvGraphicFramePr>
          <p:xfrm>
            <a:off x="2325" y="2404"/>
            <a:ext cx="355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9" imgW="2971800" imgH="406400" progId="Equation.DSMT4">
                    <p:embed/>
                  </p:oleObj>
                </mc:Choice>
                <mc:Fallback>
                  <p:oleObj name="Equation" r:id="rId9" imgW="2971800" imgH="406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2404"/>
                          <a:ext cx="355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11"/>
            <p:cNvSpPr>
              <a:spLocks noChangeArrowheads="1"/>
            </p:cNvSpPr>
            <p:nvPr/>
          </p:nvSpPr>
          <p:spPr bwMode="auto">
            <a:xfrm>
              <a:off x="612" y="2523"/>
              <a:ext cx="17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general solution is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2571750" y="4103688"/>
            <a:ext cx="5000625" cy="825500"/>
            <a:chOff x="2076" y="1954"/>
            <a:chExt cx="3150" cy="520"/>
          </a:xfrm>
        </p:grpSpPr>
        <p:graphicFrame>
          <p:nvGraphicFramePr>
            <p:cNvPr id="26640" name="Object 4"/>
            <p:cNvGraphicFramePr>
              <a:graphicFrameLocks noChangeAspect="1"/>
            </p:cNvGraphicFramePr>
            <p:nvPr/>
          </p:nvGraphicFramePr>
          <p:xfrm>
            <a:off x="2517" y="1954"/>
            <a:ext cx="2709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11" imgW="1879600" imgH="431800" progId="Equation.DSMT4">
                    <p:embed/>
                  </p:oleObj>
                </mc:Choice>
                <mc:Fallback>
                  <p:oleObj name="Equation" r:id="rId11" imgW="18796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954"/>
                          <a:ext cx="2709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AutoShape 12"/>
            <p:cNvSpPr>
              <a:spLocks noChangeArrowheads="1"/>
            </p:cNvSpPr>
            <p:nvPr/>
          </p:nvSpPr>
          <p:spPr bwMode="auto">
            <a:xfrm>
              <a:off x="2076" y="2196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6634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EB453B-473C-4B1C-94CC-07D9E67B40F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6635" name="Group 20"/>
          <p:cNvGrpSpPr/>
          <p:nvPr/>
        </p:nvGrpSpPr>
        <p:grpSpPr bwMode="auto">
          <a:xfrm>
            <a:off x="423863" y="1071563"/>
            <a:ext cx="5219700" cy="476250"/>
            <a:chOff x="567" y="140"/>
            <a:chExt cx="3288" cy="300"/>
          </a:xfrm>
        </p:grpSpPr>
        <p:sp>
          <p:nvSpPr>
            <p:cNvPr id="26638" name="Rectangle 2"/>
            <p:cNvSpPr>
              <a:spLocks noChangeArrowheads="1"/>
            </p:cNvSpPr>
            <p:nvPr/>
          </p:nvSpPr>
          <p:spPr bwMode="auto">
            <a:xfrm>
              <a:off x="567" y="16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9" name="Object 8"/>
            <p:cNvGraphicFramePr>
              <a:graphicFrameLocks noChangeAspect="1"/>
            </p:cNvGraphicFramePr>
            <p:nvPr/>
          </p:nvGraphicFramePr>
          <p:xfrm>
            <a:off x="1450" y="140"/>
            <a:ext cx="240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13" imgW="1879600" imgH="241300" progId="Equation.DSMT4">
                    <p:embed/>
                  </p:oleObj>
                </mc:Choice>
                <mc:Fallback>
                  <p:oleObj name="Equation" r:id="rId13" imgW="18796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140"/>
                          <a:ext cx="240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6" name="Rectangle 4"/>
          <p:cNvSpPr>
            <a:spLocks noChangeArrowheads="1"/>
          </p:cNvSpPr>
          <p:nvPr/>
        </p:nvSpPr>
        <p:spPr bwMode="auto">
          <a:xfrm>
            <a:off x="357188" y="317500"/>
            <a:ext cx="8143875" cy="554038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sz="2000" b="1">
                <a:latin typeface="Arial Black" panose="020B0A04020102020204" pitchFamily="34" charset="0"/>
                <a:ea typeface="Arial Unicode MS" pitchFamily="34" charset="-122"/>
              </a:rPr>
              <a:t>The general solution of linear second order PDEs</a:t>
            </a:r>
            <a:endParaRPr lang="en-US" altLang="zh-CN" sz="2000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214563" y="1743075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Find the general solution.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楷体_GB2312" pitchFamily="49" charset="-122"/>
                <a:cs typeface="Arial" panose="020B0604020202020204" pitchFamily="34" charset="0"/>
              </a:rPr>
              <a:t>Chapter  7</a:t>
            </a:r>
            <a:endParaRPr lang="en-US" altLang="zh-CN" sz="6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28875" y="2714625"/>
            <a:ext cx="6286500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Classification and Simplification for Linear Partial Differential Equations of Second Order 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475656" y="4941168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57188" y="17145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725613" y="1714500"/>
            <a:ext cx="357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Evaluate the discriminant.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428625" y="2857500"/>
            <a:ext cx="4926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Write down its characteristic equation.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714375" y="4000500"/>
            <a:ext cx="3460750" cy="554038"/>
            <a:chOff x="567" y="2024"/>
            <a:chExt cx="2180" cy="349"/>
          </a:xfrm>
        </p:grpSpPr>
        <p:sp>
          <p:nvSpPr>
            <p:cNvPr id="27673" name="Text Box 9"/>
            <p:cNvSpPr txBox="1">
              <a:spLocks noChangeArrowheads="1"/>
            </p:cNvSpPr>
            <p:nvPr/>
          </p:nvSpPr>
          <p:spPr bwMode="auto">
            <a:xfrm>
              <a:off x="567" y="2024"/>
              <a:ext cx="199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curve: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4" name="Object 9"/>
            <p:cNvGraphicFramePr>
              <a:graphicFrameLocks noChangeAspect="1"/>
            </p:cNvGraphicFramePr>
            <p:nvPr/>
          </p:nvGraphicFramePr>
          <p:xfrm>
            <a:off x="2187" y="2114"/>
            <a:ext cx="56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9" name="Equation" r:id="rId1" imgW="482600" imgH="203200" progId="Equation.DSMT4">
                    <p:embed/>
                  </p:oleObj>
                </mc:Choice>
                <mc:Fallback>
                  <p:oleObj name="Equation" r:id="rId1" imgW="482600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2114"/>
                          <a:ext cx="56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500063" y="4643438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transformation.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915988" y="5143500"/>
          <a:ext cx="15128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3" imgW="889000" imgH="469900" progId="Equation.DSMT4">
                  <p:embed/>
                </p:oleObj>
              </mc:Choice>
              <mc:Fallback>
                <p:oleObj name="Equation" r:id="rId3" imgW="8890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143500"/>
                        <a:ext cx="15128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/>
          <p:nvPr/>
        </p:nvGrpSpPr>
        <p:grpSpPr bwMode="auto">
          <a:xfrm>
            <a:off x="2714625" y="5214938"/>
            <a:ext cx="4600575" cy="857250"/>
            <a:chOff x="1973" y="2931"/>
            <a:chExt cx="2898" cy="540"/>
          </a:xfrm>
        </p:grpSpPr>
        <p:sp>
          <p:nvSpPr>
            <p:cNvPr id="27670" name="AutoShape 17"/>
            <p:cNvSpPr>
              <a:spLocks noChangeArrowheads="1"/>
            </p:cNvSpPr>
            <p:nvPr/>
          </p:nvSpPr>
          <p:spPr bwMode="auto">
            <a:xfrm>
              <a:off x="1973" y="3149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1" name="Object 13"/>
            <p:cNvGraphicFramePr>
              <a:graphicFrameLocks noChangeAspect="1"/>
            </p:cNvGraphicFramePr>
            <p:nvPr/>
          </p:nvGraphicFramePr>
          <p:xfrm>
            <a:off x="2653" y="2931"/>
            <a:ext cx="978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1" name="Equation" r:id="rId5" imgW="787400" imgH="431800" progId="Equation.DSMT4">
                    <p:embed/>
                  </p:oleObj>
                </mc:Choice>
                <mc:Fallback>
                  <p:oleObj name="Equation" r:id="rId5" imgW="787400" imgH="431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931"/>
                          <a:ext cx="978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Rectangle 19"/>
            <p:cNvSpPr>
              <a:spLocks noChangeArrowheads="1"/>
            </p:cNvSpPr>
            <p:nvPr/>
          </p:nvSpPr>
          <p:spPr bwMode="auto">
            <a:xfrm>
              <a:off x="3728" y="3084"/>
              <a:ext cx="11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Standard form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 bwMode="auto">
          <a:xfrm>
            <a:off x="428625" y="1109663"/>
            <a:ext cx="6500813" cy="525462"/>
            <a:chOff x="567" y="143"/>
            <a:chExt cx="4095" cy="331"/>
          </a:xfrm>
        </p:grpSpPr>
        <p:sp>
          <p:nvSpPr>
            <p:cNvPr id="27668" name="Rectangle 2"/>
            <p:cNvSpPr>
              <a:spLocks noChangeArrowheads="1"/>
            </p:cNvSpPr>
            <p:nvPr/>
          </p:nvSpPr>
          <p:spPr bwMode="auto">
            <a:xfrm>
              <a:off x="567" y="16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9" name="Object 5"/>
            <p:cNvGraphicFramePr>
              <a:graphicFrameLocks noChangeAspect="1"/>
            </p:cNvGraphicFramePr>
            <p:nvPr/>
          </p:nvGraphicFramePr>
          <p:xfrm>
            <a:off x="1474" y="143"/>
            <a:ext cx="318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2" name="Equation" r:id="rId7" imgW="2425700" imgH="254000" progId="Equation.DSMT4">
                    <p:embed/>
                  </p:oleObj>
                </mc:Choice>
                <mc:Fallback>
                  <p:oleObj name="Equation" r:id="rId7" imgW="24257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43"/>
                          <a:ext cx="318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/>
          <p:nvPr/>
        </p:nvGrpSpPr>
        <p:grpSpPr bwMode="auto">
          <a:xfrm>
            <a:off x="1092200" y="2301875"/>
            <a:ext cx="6380163" cy="446088"/>
            <a:chOff x="894" y="981"/>
            <a:chExt cx="4019" cy="281"/>
          </a:xfrm>
        </p:grpSpPr>
        <p:graphicFrame>
          <p:nvGraphicFramePr>
            <p:cNvPr id="27665" name="Object 6"/>
            <p:cNvGraphicFramePr>
              <a:graphicFrameLocks noChangeAspect="1"/>
            </p:cNvGraphicFramePr>
            <p:nvPr/>
          </p:nvGraphicFramePr>
          <p:xfrm>
            <a:off x="894" y="981"/>
            <a:ext cx="11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3" name="Equation" r:id="rId9" imgW="636905" imgH="118110" progId="Equation.DSMT4">
                    <p:embed/>
                  </p:oleObj>
                </mc:Choice>
                <mc:Fallback>
                  <p:oleObj name="Equation" r:id="rId9" imgW="636905" imgH="11811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981"/>
                          <a:ext cx="11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Rectangle 9"/>
            <p:cNvSpPr>
              <a:spLocks noChangeArrowheads="1"/>
            </p:cNvSpPr>
            <p:nvPr/>
          </p:nvSpPr>
          <p:spPr bwMode="auto">
            <a:xfrm>
              <a:off x="3806" y="981"/>
              <a:ext cx="11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parabolic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7" name="Object 22"/>
            <p:cNvGraphicFramePr>
              <a:graphicFrameLocks noChangeAspect="1"/>
            </p:cNvGraphicFramePr>
            <p:nvPr/>
          </p:nvGraphicFramePr>
          <p:xfrm>
            <a:off x="2051" y="983"/>
            <a:ext cx="156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4" name="Equation" r:id="rId11" imgW="909955" imgH="140970" progId="Equation.DSMT4">
                    <p:embed/>
                  </p:oleObj>
                </mc:Choice>
                <mc:Fallback>
                  <p:oleObj name="Equation" r:id="rId11" imgW="909955" imgH="14097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983"/>
                          <a:ext cx="156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51" name="Object 7"/>
          <p:cNvGraphicFramePr>
            <a:graphicFrameLocks noChangeAspect="1"/>
          </p:cNvGraphicFramePr>
          <p:nvPr/>
        </p:nvGraphicFramePr>
        <p:xfrm>
          <a:off x="785813" y="3429000"/>
          <a:ext cx="3641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13" imgW="1828800" imgH="228600" progId="Equation.DSMT4">
                  <p:embed/>
                </p:oleObj>
              </mc:Choice>
              <mc:Fallback>
                <p:oleObj name="Equation" r:id="rId13" imgW="1828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429000"/>
                        <a:ext cx="3641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/>
          <p:nvPr/>
        </p:nvGrpSpPr>
        <p:grpSpPr bwMode="auto">
          <a:xfrm>
            <a:off x="4643438" y="3243263"/>
            <a:ext cx="1893887" cy="811212"/>
            <a:chOff x="3198" y="1617"/>
            <a:chExt cx="1206" cy="498"/>
          </a:xfrm>
        </p:grpSpPr>
        <p:graphicFrame>
          <p:nvGraphicFramePr>
            <p:cNvPr id="27663" name="Object 4"/>
            <p:cNvGraphicFramePr>
              <a:graphicFrameLocks noChangeAspect="1"/>
            </p:cNvGraphicFramePr>
            <p:nvPr/>
          </p:nvGraphicFramePr>
          <p:xfrm>
            <a:off x="3583" y="1617"/>
            <a:ext cx="821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6" name="Equation" r:id="rId15" imgW="609600" imgH="406400" progId="Equation.DSMT4">
                    <p:embed/>
                  </p:oleObj>
                </mc:Choice>
                <mc:Fallback>
                  <p:oleObj name="Equation" r:id="rId15" imgW="609600" imgH="40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1617"/>
                          <a:ext cx="821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AutoShape 25"/>
            <p:cNvSpPr>
              <a:spLocks noChangeArrowheads="1"/>
            </p:cNvSpPr>
            <p:nvPr/>
          </p:nvSpPr>
          <p:spPr bwMode="auto">
            <a:xfrm>
              <a:off x="3198" y="1844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766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88D39-7B1B-4AEA-A9E3-88C30458B72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357188" y="317500"/>
            <a:ext cx="8143875" cy="554038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sz="2000" b="1">
                <a:latin typeface="Arial Black" panose="020B0A04020102020204" pitchFamily="34" charset="0"/>
                <a:ea typeface="Arial Unicode MS" pitchFamily="34" charset="-122"/>
              </a:rPr>
              <a:t>The general solution of linear second order PDEs</a:t>
            </a:r>
            <a:endParaRPr lang="en-US" altLang="zh-CN" sz="2000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/>
      <p:bldP spid="124936" grpId="0"/>
      <p:bldP spid="1249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2179638" y="1714500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(4) Find the general solution. 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25961" name="Object 3"/>
          <p:cNvGraphicFramePr>
            <a:graphicFrameLocks noChangeAspect="1"/>
          </p:cNvGraphicFramePr>
          <p:nvPr/>
        </p:nvGraphicFramePr>
        <p:xfrm>
          <a:off x="857250" y="4160838"/>
          <a:ext cx="15795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" imgW="812165" imgH="431800" progId="Equation.DSMT4">
                  <p:embed/>
                </p:oleObj>
              </mc:Choice>
              <mc:Fallback>
                <p:oleObj name="Equation" r:id="rId1" imgW="812165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60838"/>
                        <a:ext cx="15795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357188" y="5143500"/>
            <a:ext cx="6407150" cy="401638"/>
            <a:chOff x="612" y="2432"/>
            <a:chExt cx="4036" cy="253"/>
          </a:xfrm>
        </p:grpSpPr>
        <p:graphicFrame>
          <p:nvGraphicFramePr>
            <p:cNvPr id="28693" name="Object 2"/>
            <p:cNvGraphicFramePr>
              <a:graphicFrameLocks noChangeAspect="1"/>
            </p:cNvGraphicFramePr>
            <p:nvPr/>
          </p:nvGraphicFramePr>
          <p:xfrm>
            <a:off x="2381" y="2432"/>
            <a:ext cx="22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Equation" r:id="rId3" imgW="1790700" imgH="203200" progId="Equation.DSMT4">
                    <p:embed/>
                  </p:oleObj>
                </mc:Choice>
                <mc:Fallback>
                  <p:oleObj name="Equation" r:id="rId3" imgW="1790700" imgH="203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432"/>
                          <a:ext cx="22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Rectangle 11"/>
            <p:cNvSpPr>
              <a:spLocks noChangeArrowheads="1"/>
            </p:cNvSpPr>
            <p:nvPr/>
          </p:nvSpPr>
          <p:spPr bwMode="auto">
            <a:xfrm>
              <a:off x="612" y="2432"/>
              <a:ext cx="17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general solution is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2571750" y="4379913"/>
            <a:ext cx="4535488" cy="406400"/>
            <a:chOff x="1973" y="1979"/>
            <a:chExt cx="2857" cy="256"/>
          </a:xfrm>
        </p:grpSpPr>
        <p:graphicFrame>
          <p:nvGraphicFramePr>
            <p:cNvPr id="28691" name="Object 4"/>
            <p:cNvGraphicFramePr>
              <a:graphicFrameLocks noChangeAspect="1"/>
            </p:cNvGraphicFramePr>
            <p:nvPr/>
          </p:nvGraphicFramePr>
          <p:xfrm>
            <a:off x="2381" y="1979"/>
            <a:ext cx="244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name="Equation" r:id="rId5" imgW="1625600" imgH="203200" progId="Equation.DSMT4">
                    <p:embed/>
                  </p:oleObj>
                </mc:Choice>
                <mc:Fallback>
                  <p:oleObj name="Equation" r:id="rId5" imgW="16256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979"/>
                          <a:ext cx="244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2" name="AutoShape 12"/>
            <p:cNvSpPr>
              <a:spLocks noChangeArrowheads="1"/>
            </p:cNvSpPr>
            <p:nvPr/>
          </p:nvSpPr>
          <p:spPr bwMode="auto">
            <a:xfrm>
              <a:off x="1973" y="2069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3214688" y="2143125"/>
          <a:ext cx="15525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7" imgW="787400" imgH="431800" progId="Equation.DSMT4">
                  <p:embed/>
                </p:oleObj>
              </mc:Choice>
              <mc:Fallback>
                <p:oleObj name="Equation" r:id="rId7" imgW="7874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143125"/>
                        <a:ext cx="15525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 bwMode="auto">
          <a:xfrm>
            <a:off x="2625725" y="3000375"/>
            <a:ext cx="2517775" cy="1041400"/>
            <a:chOff x="1644" y="981"/>
            <a:chExt cx="1792" cy="689"/>
          </a:xfrm>
        </p:grpSpPr>
        <p:sp>
          <p:nvSpPr>
            <p:cNvPr id="28689" name="AutoShape 6"/>
            <p:cNvSpPr>
              <a:spLocks noChangeArrowheads="1"/>
            </p:cNvSpPr>
            <p:nvPr/>
          </p:nvSpPr>
          <p:spPr bwMode="auto">
            <a:xfrm>
              <a:off x="2472" y="981"/>
              <a:ext cx="91" cy="363"/>
            </a:xfrm>
            <a:prstGeom prst="down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90" name="Object 15"/>
            <p:cNvGraphicFramePr>
              <a:graphicFrameLocks noChangeAspect="1"/>
            </p:cNvGraphicFramePr>
            <p:nvPr/>
          </p:nvGraphicFramePr>
          <p:xfrm>
            <a:off x="1644" y="1344"/>
            <a:ext cx="17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Equation" r:id="rId9" imgW="1422400" imgH="241300" progId="Equation.DSMT4">
                    <p:embed/>
                  </p:oleObj>
                </mc:Choice>
                <mc:Fallback>
                  <p:oleObj name="Equation" r:id="rId9" imgW="1422400" imgH="2413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344"/>
                          <a:ext cx="179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/>
          <p:nvPr/>
        </p:nvGrpSpPr>
        <p:grpSpPr bwMode="auto">
          <a:xfrm>
            <a:off x="5357813" y="3500438"/>
            <a:ext cx="2376487" cy="514350"/>
            <a:chOff x="3470" y="1344"/>
            <a:chExt cx="1497" cy="324"/>
          </a:xfrm>
        </p:grpSpPr>
        <p:graphicFrame>
          <p:nvGraphicFramePr>
            <p:cNvPr id="28687" name="Object 5"/>
            <p:cNvGraphicFramePr>
              <a:graphicFrameLocks noChangeAspect="1"/>
            </p:cNvGraphicFramePr>
            <p:nvPr/>
          </p:nvGraphicFramePr>
          <p:xfrm>
            <a:off x="3912" y="1344"/>
            <a:ext cx="105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Equation" r:id="rId11" imgW="685800" imgH="241300" progId="Equation.DSMT4">
                    <p:embed/>
                  </p:oleObj>
                </mc:Choice>
                <mc:Fallback>
                  <p:oleObj name="Equation" r:id="rId11" imgW="6858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344"/>
                          <a:ext cx="105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AutoShape 16"/>
            <p:cNvSpPr>
              <a:spLocks noChangeArrowheads="1"/>
            </p:cNvSpPr>
            <p:nvPr/>
          </p:nvSpPr>
          <p:spPr bwMode="auto">
            <a:xfrm>
              <a:off x="3470" y="1480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868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01CDDF-4930-4A79-944E-E9393F64D99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Rectangle 4"/>
          <p:cNvSpPr>
            <a:spLocks noChangeArrowheads="1"/>
          </p:cNvSpPr>
          <p:nvPr/>
        </p:nvSpPr>
        <p:spPr bwMode="auto">
          <a:xfrm>
            <a:off x="357188" y="1714500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Solution (cont.)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83" name="Group 26"/>
          <p:cNvGrpSpPr/>
          <p:nvPr/>
        </p:nvGrpSpPr>
        <p:grpSpPr bwMode="auto">
          <a:xfrm>
            <a:off x="428625" y="1109663"/>
            <a:ext cx="6500813" cy="525462"/>
            <a:chOff x="567" y="143"/>
            <a:chExt cx="4095" cy="331"/>
          </a:xfrm>
        </p:grpSpPr>
        <p:sp>
          <p:nvSpPr>
            <p:cNvPr id="28685" name="Rectangle 2"/>
            <p:cNvSpPr>
              <a:spLocks noChangeArrowheads="1"/>
            </p:cNvSpPr>
            <p:nvPr/>
          </p:nvSpPr>
          <p:spPr bwMode="auto">
            <a:xfrm>
              <a:off x="567" y="164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6" name="Object 8"/>
            <p:cNvGraphicFramePr>
              <a:graphicFrameLocks noChangeAspect="1"/>
            </p:cNvGraphicFramePr>
            <p:nvPr/>
          </p:nvGraphicFramePr>
          <p:xfrm>
            <a:off x="1474" y="143"/>
            <a:ext cx="318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2" name="Equation" r:id="rId13" imgW="2425700" imgH="254000" progId="Equation.DSMT4">
                    <p:embed/>
                  </p:oleObj>
                </mc:Choice>
                <mc:Fallback>
                  <p:oleObj name="Equation" r:id="rId13" imgW="2425700" imgH="254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43"/>
                          <a:ext cx="318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Rectangle 4"/>
          <p:cNvSpPr>
            <a:spLocks noChangeArrowheads="1"/>
          </p:cNvSpPr>
          <p:nvPr/>
        </p:nvSpPr>
        <p:spPr bwMode="auto">
          <a:xfrm>
            <a:off x="357188" y="317500"/>
            <a:ext cx="8143875" cy="554038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Arial Black" panose="020B0A04020102020204" pitchFamily="34" charset="0"/>
                <a:ea typeface="楷体_GB2312" pitchFamily="49" charset="-122"/>
              </a:rPr>
              <a:t>3. </a:t>
            </a:r>
            <a:r>
              <a:rPr lang="en-US" altLang="zh-CN" sz="2000" b="1">
                <a:latin typeface="Arial Black" panose="020B0A04020102020204" pitchFamily="34" charset="0"/>
                <a:ea typeface="Arial Unicode MS" pitchFamily="34" charset="-122"/>
              </a:rPr>
              <a:t>The general solution of linear second order PDEs</a:t>
            </a:r>
            <a:endParaRPr lang="en-US" altLang="zh-CN" sz="2000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57188" y="1214438"/>
            <a:ext cx="659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(i)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Classification</a:t>
            </a:r>
            <a:r>
              <a:rPr lang="en-US" altLang="zh-CN" b="1">
                <a:latin typeface="Times New Roman" panose="02020603050405020304" pitchFamily="18" charset="0"/>
              </a:rPr>
              <a:t> of the linear second order PDEs.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57188" y="2005013"/>
            <a:ext cx="781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(ii)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Simplification </a:t>
            </a:r>
            <a:r>
              <a:rPr lang="en-US" altLang="zh-CN" b="1">
                <a:latin typeface="Times New Roman" panose="02020603050405020304" pitchFamily="18" charset="0"/>
              </a:rPr>
              <a:t>of the linear second order PDEs.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57188" y="2725738"/>
            <a:ext cx="77406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(iii)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The general solution </a:t>
            </a:r>
            <a:r>
              <a:rPr lang="en-US" altLang="zh-CN" b="1">
                <a:latin typeface="Times New Roman" panose="02020603050405020304" pitchFamily="18" charset="0"/>
              </a:rPr>
              <a:t> of the linear second order PDEs.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FAC55-1DE7-4FA0-A071-1242335D443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357188" y="317500"/>
            <a:ext cx="8143875" cy="588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4. </a:t>
            </a:r>
            <a:r>
              <a:rPr lang="en-US" altLang="zh-CN" b="1">
                <a:latin typeface="Arial Black" panose="020B0A04020102020204" pitchFamily="34" charset="0"/>
                <a:ea typeface="Arial Unicode MS" pitchFamily="34" charset="-122"/>
              </a:rPr>
              <a:t>Summary</a:t>
            </a:r>
            <a:endParaRPr lang="en-US" altLang="zh-CN" b="1"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08" grpId="0"/>
      <p:bldP spid="1495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428750" y="777875"/>
          <a:ext cx="35718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1" imgW="1422400" imgH="203200" progId="Equation.DSMT4">
                  <p:embed/>
                </p:oleObj>
              </mc:Choice>
              <mc:Fallback>
                <p:oleObj name="Equation" r:id="rId1" imgW="14224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777875"/>
                        <a:ext cx="35718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428625" y="1314450"/>
            <a:ext cx="183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and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071563" y="1882775"/>
          <a:ext cx="4813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" imgW="2476500" imgH="241300" progId="Equation.DSMT4">
                  <p:embed/>
                </p:oleObj>
              </mc:Choice>
              <mc:Fallback>
                <p:oleObj name="Equation" r:id="rId3" imgW="2476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882775"/>
                        <a:ext cx="48133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071563" y="2481263"/>
          <a:ext cx="62150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5" imgW="2959100" imgH="508000" progId="Equation.DSMT4">
                  <p:embed/>
                </p:oleObj>
              </mc:Choice>
              <mc:Fallback>
                <p:oleObj name="Equation" r:id="rId5" imgW="29591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481263"/>
                        <a:ext cx="621506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1071563" y="3643313"/>
          <a:ext cx="63515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7" imgW="3594100" imgH="495300" progId="Equation.DSMT4">
                  <p:embed/>
                </p:oleObj>
              </mc:Choice>
              <mc:Fallback>
                <p:oleObj name="Equation" r:id="rId7" imgW="35941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643313"/>
                        <a:ext cx="63515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1116013" y="4786313"/>
          <a:ext cx="64563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9" imgW="2971800" imgH="508000" progId="Equation.DSMT4">
                  <p:embed/>
                </p:oleObj>
              </mc:Choice>
              <mc:Fallback>
                <p:oleObj name="Equation" r:id="rId9" imgW="29718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86313"/>
                        <a:ext cx="645636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2"/>
          <p:cNvSpPr txBox="1">
            <a:spLocks noChangeArrowheads="1"/>
          </p:cNvSpPr>
          <p:nvPr/>
        </p:nvSpPr>
        <p:spPr bwMode="auto">
          <a:xfrm>
            <a:off x="684213" y="6092825"/>
            <a:ext cx="1839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1" action="ppaction://hlinkpres?slideindex=4&amp;slidetitle=PowerPoint 演示文稿"/>
              </a:rPr>
              <a:t>Return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0729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D5375-5876-46E3-8447-880351BEE56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1"/>
          <p:cNvGraphicFramePr>
            <a:graphicFrameLocks noChangeAspect="1"/>
          </p:cNvGraphicFramePr>
          <p:nvPr/>
        </p:nvGraphicFramePr>
        <p:xfrm>
          <a:off x="1258888" y="973138"/>
          <a:ext cx="34559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" imgW="1612900" imgH="254000" progId="Equation.DSMT4">
                  <p:embed/>
                </p:oleObj>
              </mc:Choice>
              <mc:Fallback>
                <p:oleObj name="Equation" r:id="rId1" imgW="16129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73138"/>
                        <a:ext cx="34559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2"/>
          <p:cNvGraphicFramePr>
            <a:graphicFrameLocks noChangeAspect="1"/>
          </p:cNvGraphicFramePr>
          <p:nvPr/>
        </p:nvGraphicFramePr>
        <p:xfrm>
          <a:off x="1285875" y="1762125"/>
          <a:ext cx="52403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3" imgW="2590800" imgH="241300" progId="Equation.DSMT4">
                  <p:embed/>
                </p:oleObj>
              </mc:Choice>
              <mc:Fallback>
                <p:oleObj name="Equation" r:id="rId3" imgW="25908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62125"/>
                        <a:ext cx="52403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3"/>
          <p:cNvGraphicFramePr>
            <a:graphicFrameLocks noChangeAspect="1"/>
          </p:cNvGraphicFramePr>
          <p:nvPr/>
        </p:nvGraphicFramePr>
        <p:xfrm>
          <a:off x="1285875" y="2484438"/>
          <a:ext cx="35258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5" imgW="1625600" imgH="254000" progId="Equation.DSMT4">
                  <p:embed/>
                </p:oleObj>
              </mc:Choice>
              <mc:Fallback>
                <p:oleObj name="Equation" r:id="rId5" imgW="16256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484438"/>
                        <a:ext cx="35258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4"/>
          <p:cNvGraphicFramePr>
            <a:graphicFrameLocks noChangeAspect="1"/>
          </p:cNvGraphicFramePr>
          <p:nvPr/>
        </p:nvGraphicFramePr>
        <p:xfrm>
          <a:off x="1285875" y="3268663"/>
          <a:ext cx="52403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7" imgW="2413000" imgH="241300" progId="Equation.DSMT4">
                  <p:embed/>
                </p:oleObj>
              </mc:Choice>
              <mc:Fallback>
                <p:oleObj name="Equation" r:id="rId7" imgW="24130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268663"/>
                        <a:ext cx="52403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5"/>
          <p:cNvGraphicFramePr>
            <a:graphicFrameLocks noChangeAspect="1"/>
          </p:cNvGraphicFramePr>
          <p:nvPr/>
        </p:nvGraphicFramePr>
        <p:xfrm>
          <a:off x="1285875" y="4041775"/>
          <a:ext cx="5454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9" imgW="2438400" imgH="241300" progId="Equation.DSMT4">
                  <p:embed/>
                </p:oleObj>
              </mc:Choice>
              <mc:Fallback>
                <p:oleObj name="Equation" r:id="rId9" imgW="24384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041775"/>
                        <a:ext cx="54546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6"/>
          <p:cNvGraphicFramePr>
            <a:graphicFrameLocks noChangeAspect="1"/>
          </p:cNvGraphicFramePr>
          <p:nvPr/>
        </p:nvGraphicFramePr>
        <p:xfrm>
          <a:off x="1331913" y="4786313"/>
          <a:ext cx="25257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11" imgW="1180465" imgH="203200" progId="Equation.DSMT4">
                  <p:embed/>
                </p:oleObj>
              </mc:Choice>
              <mc:Fallback>
                <p:oleObj name="Equation" r:id="rId11" imgW="1180465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86313"/>
                        <a:ext cx="25257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6804025" y="5373688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3" action="ppaction://hlinkpres?slideindex=4&amp;slidetitle=PowerPoint 演示文稿"/>
              </a:rPr>
              <a:t>Return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1753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1D9AB7-B16D-41A5-AEC0-58A77C3E9D5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FB5C03-3CFF-4622-A9C1-40297F5A450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Classification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1571625" y="2571750"/>
          <a:ext cx="2071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" imgW="1116965" imgH="203200" progId="Equation.DSMT4">
                  <p:embed/>
                </p:oleObj>
              </mc:Choice>
              <mc:Fallback>
                <p:oleObj name="Equation" r:id="rId1" imgW="1116965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571750"/>
                        <a:ext cx="20716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285750" y="928688"/>
            <a:ext cx="8286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general form of the 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linear second order </a:t>
            </a:r>
            <a:r>
              <a:rPr lang="en-US" altLang="zh-CN" sz="2000" b="1">
                <a:latin typeface="Times New Roman" panose="02020603050405020304" pitchFamily="18" charset="0"/>
              </a:rPr>
              <a:t>PDE with 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two</a:t>
            </a:r>
            <a:r>
              <a:rPr lang="en-US" altLang="zh-CN" sz="2000" b="1">
                <a:latin typeface="Times New Roman" panose="02020603050405020304" pitchFamily="18" charset="0"/>
              </a:rPr>
              <a:t> variables is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1500188" y="1500188"/>
          <a:ext cx="53324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2679700" imgH="241300" progId="Equation.DSMT4">
                  <p:embed/>
                </p:oleObj>
              </mc:Choice>
              <mc:Fallback>
                <p:oleObj name="Equation" r:id="rId3" imgW="26797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500188"/>
                        <a:ext cx="53324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357188" y="2000250"/>
            <a:ext cx="8286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where 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 and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 are all given real functions with two variables (</a:t>
            </a:r>
            <a:r>
              <a:rPr lang="en-US" altLang="zh-CN" sz="2000" b="1" i="1">
                <a:latin typeface="Times New Roman" panose="02020603050405020304" pitchFamily="18" charset="0"/>
              </a:rPr>
              <a:t>x,y</a:t>
            </a:r>
            <a:r>
              <a:rPr lang="en-US" altLang="zh-CN" sz="2000" b="1">
                <a:latin typeface="Times New Roman" panose="02020603050405020304" pitchFamily="18" charset="0"/>
              </a:rPr>
              <a:t>) with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376238" y="2928938"/>
            <a:ext cx="7391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x,y</a:t>
            </a:r>
            <a:r>
              <a:rPr lang="en-US" altLang="zh-CN" sz="2000" b="1">
                <a:latin typeface="Times New Roman" panose="02020603050405020304" pitchFamily="18" charset="0"/>
              </a:rPr>
              <a:t>) is the unknown function.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357188" y="3357563"/>
            <a:ext cx="4133850" cy="498475"/>
            <a:chOff x="476" y="1525"/>
            <a:chExt cx="2604" cy="314"/>
          </a:xfrm>
        </p:grpSpPr>
        <p:sp>
          <p:nvSpPr>
            <p:cNvPr id="14356" name="Rectangle 24"/>
            <p:cNvSpPr>
              <a:spLocks noChangeArrowheads="1"/>
            </p:cNvSpPr>
            <p:nvPr/>
          </p:nvSpPr>
          <p:spPr bwMode="auto">
            <a:xfrm>
              <a:off x="476" y="1525"/>
              <a:ext cx="167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The discriminant  is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4357" name="Object 25"/>
            <p:cNvGraphicFramePr>
              <a:graphicFrameLocks noChangeAspect="1"/>
            </p:cNvGraphicFramePr>
            <p:nvPr/>
          </p:nvGraphicFramePr>
          <p:xfrm>
            <a:off x="2000" y="1586"/>
            <a:ext cx="10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5" imgW="636905" imgH="118110" progId="Equation.DSMT4">
                    <p:embed/>
                  </p:oleObj>
                </mc:Choice>
                <mc:Fallback>
                  <p:oleObj name="Equation" r:id="rId5" imgW="636905" imgH="11811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1586"/>
                          <a:ext cx="10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03225" y="3957638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Classification: 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5"/>
          <p:cNvGrpSpPr/>
          <p:nvPr/>
        </p:nvGrpSpPr>
        <p:grpSpPr bwMode="auto">
          <a:xfrm>
            <a:off x="2308225" y="3829050"/>
            <a:ext cx="5907088" cy="554038"/>
            <a:chOff x="611" y="2232"/>
            <a:chExt cx="3721" cy="349"/>
          </a:xfrm>
        </p:grpSpPr>
        <p:graphicFrame>
          <p:nvGraphicFramePr>
            <p:cNvPr id="14354" name="Object 27"/>
            <p:cNvGraphicFramePr>
              <a:graphicFrameLocks noChangeAspect="1"/>
            </p:cNvGraphicFramePr>
            <p:nvPr/>
          </p:nvGraphicFramePr>
          <p:xfrm>
            <a:off x="611" y="2341"/>
            <a:ext cx="6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Equation" r:id="rId7" imgW="382270" imgH="118110" progId="Equation.DSMT4">
                    <p:embed/>
                  </p:oleObj>
                </mc:Choice>
                <mc:Fallback>
                  <p:oleObj name="Equation" r:id="rId7" imgW="382270" imgH="11811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341"/>
                          <a:ext cx="66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Rectangle 28"/>
            <p:cNvSpPr>
              <a:spLocks noChangeArrowheads="1"/>
            </p:cNvSpPr>
            <p:nvPr/>
          </p:nvSpPr>
          <p:spPr bwMode="auto">
            <a:xfrm>
              <a:off x="1520" y="2232"/>
              <a:ext cx="28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Hyperbolic type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  <a:cs typeface="Arial Unicode MS" pitchFamily="34" charset="-122"/>
                </a:rPr>
                <a:t>( </a:t>
              </a: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  <a:cs typeface="Arial Unicode MS" pitchFamily="34" charset="-122"/>
                </a:rPr>
                <a:t>双曲型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  <a:cs typeface="Arial Unicode MS" pitchFamily="34" charset="-122"/>
                </a:rPr>
                <a:t>)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endParaRPr>
            </a:p>
          </p:txBody>
        </p:sp>
      </p:grpSp>
      <p:grpSp>
        <p:nvGrpSpPr>
          <p:cNvPr id="4" name="Group 36"/>
          <p:cNvGrpSpPr/>
          <p:nvPr/>
        </p:nvGrpSpPr>
        <p:grpSpPr bwMode="auto">
          <a:xfrm>
            <a:off x="2300288" y="4471988"/>
            <a:ext cx="6086475" cy="554037"/>
            <a:chOff x="606" y="2637"/>
            <a:chExt cx="3834" cy="349"/>
          </a:xfrm>
        </p:grpSpPr>
        <p:graphicFrame>
          <p:nvGraphicFramePr>
            <p:cNvPr id="14352" name="Object 29"/>
            <p:cNvGraphicFramePr>
              <a:graphicFrameLocks noChangeAspect="1"/>
            </p:cNvGraphicFramePr>
            <p:nvPr/>
          </p:nvGraphicFramePr>
          <p:xfrm>
            <a:off x="606" y="2738"/>
            <a:ext cx="70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9" imgW="418465" imgH="118110" progId="Equation.DSMT4">
                    <p:embed/>
                  </p:oleObj>
                </mc:Choice>
                <mc:Fallback>
                  <p:oleObj name="Equation" r:id="rId9" imgW="418465" imgH="11811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" y="2738"/>
                          <a:ext cx="70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30"/>
            <p:cNvSpPr>
              <a:spLocks noChangeArrowheads="1"/>
            </p:cNvSpPr>
            <p:nvPr/>
          </p:nvSpPr>
          <p:spPr bwMode="auto">
            <a:xfrm>
              <a:off x="1538" y="2637"/>
              <a:ext cx="290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Parabolic type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 </a:t>
              </a: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抛物型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endParaRPr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2308225" y="5111750"/>
            <a:ext cx="5540375" cy="584200"/>
            <a:chOff x="611" y="3040"/>
            <a:chExt cx="3490" cy="368"/>
          </a:xfrm>
        </p:grpSpPr>
        <p:graphicFrame>
          <p:nvGraphicFramePr>
            <p:cNvPr id="14350" name="Object 31"/>
            <p:cNvGraphicFramePr>
              <a:graphicFrameLocks noChangeAspect="1"/>
            </p:cNvGraphicFramePr>
            <p:nvPr/>
          </p:nvGraphicFramePr>
          <p:xfrm>
            <a:off x="611" y="3158"/>
            <a:ext cx="79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Equation" r:id="rId11" imgW="445770" imgH="118110" progId="Equation.DSMT4">
                    <p:embed/>
                  </p:oleObj>
                </mc:Choice>
                <mc:Fallback>
                  <p:oleObj name="Equation" r:id="rId11" imgW="445770" imgH="11811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3158"/>
                          <a:ext cx="79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32"/>
            <p:cNvSpPr>
              <a:spLocks noChangeArrowheads="1"/>
            </p:cNvSpPr>
            <p:nvPr/>
          </p:nvSpPr>
          <p:spPr bwMode="auto">
            <a:xfrm>
              <a:off x="1562" y="3040"/>
              <a:ext cx="253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Elliptic type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 </a:t>
              </a: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椭圆型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 bwMode="auto">
          <a:xfrm>
            <a:off x="381000" y="1785938"/>
            <a:ext cx="5453063" cy="1000125"/>
            <a:chOff x="521" y="619"/>
            <a:chExt cx="3435" cy="630"/>
          </a:xfrm>
        </p:grpSpPr>
        <p:sp>
          <p:nvSpPr>
            <p:cNvPr id="15383" name="Rectangle 5"/>
            <p:cNvSpPr>
              <a:spLocks noChangeArrowheads="1"/>
            </p:cNvSpPr>
            <p:nvPr/>
          </p:nvSpPr>
          <p:spPr bwMode="auto">
            <a:xfrm>
              <a:off x="521" y="709"/>
              <a:ext cx="31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with the Jacobi determinant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5384" name="Object 6"/>
            <p:cNvGraphicFramePr>
              <a:graphicFrameLocks noChangeAspect="1"/>
            </p:cNvGraphicFramePr>
            <p:nvPr/>
          </p:nvGraphicFramePr>
          <p:xfrm>
            <a:off x="2711" y="619"/>
            <a:ext cx="1245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Equation" r:id="rId1" imgW="1028700" imgH="520700" progId="Equation.DSMT4">
                    <p:embed/>
                  </p:oleObj>
                </mc:Choice>
                <mc:Fallback>
                  <p:oleObj name="Equation" r:id="rId1" imgW="1028700" imgH="520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619"/>
                          <a:ext cx="1245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 bwMode="auto">
          <a:xfrm>
            <a:off x="428625" y="2786063"/>
            <a:ext cx="6624638" cy="1065212"/>
            <a:chOff x="521" y="1343"/>
            <a:chExt cx="4173" cy="671"/>
          </a:xfrm>
        </p:grpSpPr>
        <p:sp>
          <p:nvSpPr>
            <p:cNvPr id="15379" name="Rectangle 7"/>
            <p:cNvSpPr>
              <a:spLocks noChangeArrowheads="1"/>
            </p:cNvSpPr>
            <p:nvPr/>
          </p:nvSpPr>
          <p:spPr bwMode="auto">
            <a:xfrm>
              <a:off x="521" y="1343"/>
              <a:ext cx="417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We have inverse transformation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5380" name="Object 8"/>
            <p:cNvGraphicFramePr>
              <a:graphicFrameLocks noChangeAspect="1"/>
            </p:cNvGraphicFramePr>
            <p:nvPr/>
          </p:nvGraphicFramePr>
          <p:xfrm>
            <a:off x="763" y="1748"/>
            <a:ext cx="17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Equation" r:id="rId3" imgW="1091565" imgH="203200" progId="Equation.DSMT4">
                    <p:embed/>
                  </p:oleObj>
                </mc:Choice>
                <mc:Fallback>
                  <p:oleObj name="Equation" r:id="rId3" imgW="1091565" imgH="203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1748"/>
                          <a:ext cx="17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9"/>
            <p:cNvGraphicFramePr>
              <a:graphicFrameLocks noChangeAspect="1"/>
            </p:cNvGraphicFramePr>
            <p:nvPr/>
          </p:nvGraphicFramePr>
          <p:xfrm>
            <a:off x="3094" y="1767"/>
            <a:ext cx="152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Equation" r:id="rId5" imgW="1078865" imgH="203200" progId="Equation.DSMT4">
                    <p:embed/>
                  </p:oleObj>
                </mc:Choice>
                <mc:Fallback>
                  <p:oleObj name="Equation" r:id="rId5" imgW="1078865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767"/>
                          <a:ext cx="152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AutoShape 10"/>
            <p:cNvSpPr>
              <a:spLocks noChangeArrowheads="1"/>
            </p:cNvSpPr>
            <p:nvPr/>
          </p:nvSpPr>
          <p:spPr bwMode="auto">
            <a:xfrm>
              <a:off x="2608" y="1848"/>
              <a:ext cx="363" cy="90"/>
            </a:xfrm>
            <a:prstGeom prst="leftRightArrow">
              <a:avLst>
                <a:gd name="adj1" fmla="val 50000"/>
                <a:gd name="adj2" fmla="val 80667"/>
              </a:avLst>
            </a:prstGeom>
            <a:solidFill>
              <a:srgbClr val="000080"/>
            </a:solidFill>
            <a:ln w="12700">
              <a:solidFill>
                <a:srgbClr val="00008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357188" y="1000125"/>
            <a:ext cx="3965575" cy="836613"/>
            <a:chOff x="476" y="119"/>
            <a:chExt cx="2498" cy="527"/>
          </a:xfrm>
        </p:grpSpPr>
        <p:graphicFrame>
          <p:nvGraphicFramePr>
            <p:cNvPr id="15377" name="Object 4"/>
            <p:cNvGraphicFramePr>
              <a:graphicFrameLocks noChangeAspect="1"/>
            </p:cNvGraphicFramePr>
            <p:nvPr/>
          </p:nvGraphicFramePr>
          <p:xfrm>
            <a:off x="2141" y="164"/>
            <a:ext cx="833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Equation" r:id="rId7" imgW="19507200" imgH="11277600" progId="Equation.DSMT4">
                    <p:embed/>
                  </p:oleObj>
                </mc:Choice>
                <mc:Fallback>
                  <p:oleObj name="Equation" r:id="rId7" imgW="19507200" imgH="11277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164"/>
                          <a:ext cx="833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12"/>
            <p:cNvSpPr>
              <a:spLocks noChangeArrowheads="1"/>
            </p:cNvSpPr>
            <p:nvPr/>
          </p:nvSpPr>
          <p:spPr bwMode="auto">
            <a:xfrm>
              <a:off x="476" y="119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Take a transformation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428625" y="3922713"/>
            <a:ext cx="6072188" cy="1139825"/>
            <a:chOff x="522" y="2115"/>
            <a:chExt cx="3825" cy="718"/>
          </a:xfrm>
        </p:grpSpPr>
        <p:graphicFrame>
          <p:nvGraphicFramePr>
            <p:cNvPr id="15374" name="Object 13"/>
            <p:cNvGraphicFramePr>
              <a:graphicFrameLocks noChangeAspect="1"/>
            </p:cNvGraphicFramePr>
            <p:nvPr/>
          </p:nvGraphicFramePr>
          <p:xfrm>
            <a:off x="1020" y="2520"/>
            <a:ext cx="332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7" name="Equation" r:id="rId9" imgW="3035300" imgH="254000" progId="Equation.DSMT4">
                    <p:embed/>
                  </p:oleObj>
                </mc:Choice>
                <mc:Fallback>
                  <p:oleObj name="Equation" r:id="rId9" imgW="3035300" imgH="254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20"/>
                          <a:ext cx="332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522" y="2115"/>
              <a:ext cx="344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A  new second order linear equation of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  <p:graphicFrame>
          <p:nvGraphicFramePr>
            <p:cNvPr id="15376" name="Object 15"/>
            <p:cNvGraphicFramePr>
              <a:graphicFrameLocks noChangeAspect="1"/>
            </p:cNvGraphicFramePr>
            <p:nvPr/>
          </p:nvGraphicFramePr>
          <p:xfrm>
            <a:off x="3357" y="2205"/>
            <a:ext cx="66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Equation" r:id="rId11" imgW="469900" imgH="203200" progId="Equation.DSMT4">
                    <p:embed/>
                  </p:oleObj>
                </mc:Choice>
                <mc:Fallback>
                  <p:oleObj name="Equation" r:id="rId11" imgW="4699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2205"/>
                          <a:ext cx="66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/>
          <p:nvPr/>
        </p:nvGrpSpPr>
        <p:grpSpPr bwMode="auto">
          <a:xfrm>
            <a:off x="428625" y="5137150"/>
            <a:ext cx="6500813" cy="479425"/>
            <a:chOff x="541" y="2950"/>
            <a:chExt cx="4095" cy="302"/>
          </a:xfrm>
        </p:grpSpPr>
        <p:sp>
          <p:nvSpPr>
            <p:cNvPr id="15372" name="Text Box 4"/>
            <p:cNvSpPr txBox="1">
              <a:spLocks noChangeArrowheads="1"/>
            </p:cNvSpPr>
            <p:nvPr/>
          </p:nvSpPr>
          <p:spPr bwMode="auto">
            <a:xfrm>
              <a:off x="541" y="2976"/>
              <a:ext cx="4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with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3" name="Object 5"/>
            <p:cNvGraphicFramePr>
              <a:graphicFrameLocks noChangeAspect="1"/>
            </p:cNvGraphicFramePr>
            <p:nvPr/>
          </p:nvGraphicFramePr>
          <p:xfrm>
            <a:off x="991" y="2950"/>
            <a:ext cx="364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Equation" r:id="rId13" imgW="1974215" imgH="140970" progId="Equation.DSMT4">
                    <p:embed/>
                  </p:oleObj>
                </mc:Choice>
                <mc:Fallback>
                  <p:oleObj name="Equation" r:id="rId13" imgW="1974215" imgH="14097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2950"/>
                          <a:ext cx="364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5186363" y="5494338"/>
            <a:ext cx="36718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rPr>
              <a:t>The type isn’t changed !</a:t>
            </a:r>
            <a:endParaRPr lang="en-US" altLang="zh-CN" sz="2000" b="1">
              <a:solidFill>
                <a:srgbClr val="99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064" name="Rectangle 19"/>
          <p:cNvSpPr>
            <a:spLocks noChangeArrowheads="1"/>
          </p:cNvSpPr>
          <p:nvPr/>
        </p:nvSpPr>
        <p:spPr bwMode="auto">
          <a:xfrm>
            <a:off x="7072313" y="3255963"/>
            <a:ext cx="338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5" action="ppaction://hlinkpres?slideindex=23&amp;slidetitle=PowerPoint 演示文稿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065" name="Rectangle 20"/>
          <p:cNvSpPr>
            <a:spLocks noChangeArrowheads="1"/>
          </p:cNvSpPr>
          <p:nvPr/>
        </p:nvSpPr>
        <p:spPr bwMode="auto">
          <a:xfrm>
            <a:off x="7092950" y="4422775"/>
            <a:ext cx="338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6" action="ppaction://hlinkpres?slideindex=24&amp;slidetitle=PowerPoint 演示文稿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537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65580-6974-406F-86DE-EA177506C09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1.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Classification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8" grpId="0"/>
      <p:bldP spid="2064" grpId="0"/>
      <p:bldP spid="20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357188" y="1071563"/>
          <a:ext cx="6929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" imgW="3721100" imgH="203200" progId="Equation.DSMT4">
                  <p:embed/>
                </p:oleObj>
              </mc:Choice>
              <mc:Fallback>
                <p:oleObj name="Equation" r:id="rId1" imgW="37211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071563"/>
                        <a:ext cx="6929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1870075" y="1557338"/>
          <a:ext cx="39163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1905000" imgH="558800" progId="Equation.DSMT4">
                  <p:embed/>
                </p:oleObj>
              </mc:Choice>
              <mc:Fallback>
                <p:oleObj name="Equation" r:id="rId3" imgW="19050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1557338"/>
                        <a:ext cx="39163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428625" y="2714625"/>
            <a:ext cx="6316663" cy="1017588"/>
            <a:chOff x="270" y="1710"/>
            <a:chExt cx="3979" cy="641"/>
          </a:xfrm>
        </p:grpSpPr>
        <p:graphicFrame>
          <p:nvGraphicFramePr>
            <p:cNvPr id="16398" name="Object 6"/>
            <p:cNvGraphicFramePr>
              <a:graphicFrameLocks noChangeAspect="1"/>
            </p:cNvGraphicFramePr>
            <p:nvPr/>
          </p:nvGraphicFramePr>
          <p:xfrm>
            <a:off x="270" y="1710"/>
            <a:ext cx="397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Equation" r:id="rId5" imgW="3276600" imgH="203200" progId="Equation.DSMT4">
                    <p:embed/>
                  </p:oleObj>
                </mc:Choice>
                <mc:Fallback>
                  <p:oleObj name="Equation" r:id="rId5" imgW="3276600" imgH="20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1710"/>
                          <a:ext cx="397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8"/>
            <p:cNvGraphicFramePr>
              <a:graphicFrameLocks noChangeAspect="1"/>
            </p:cNvGraphicFramePr>
            <p:nvPr/>
          </p:nvGraphicFramePr>
          <p:xfrm>
            <a:off x="1338" y="2025"/>
            <a:ext cx="203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name="Equation" r:id="rId7" imgW="1574800" imgH="254000" progId="Equation.DSMT4">
                    <p:embed/>
                  </p:oleObj>
                </mc:Choice>
                <mc:Fallback>
                  <p:oleObj name="Equation" r:id="rId7" imgW="1574800" imgH="254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025"/>
                          <a:ext cx="203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 bwMode="auto">
          <a:xfrm>
            <a:off x="571500" y="3937000"/>
            <a:ext cx="7481888" cy="1004888"/>
            <a:chOff x="567" y="2406"/>
            <a:chExt cx="4713" cy="633"/>
          </a:xfrm>
        </p:grpSpPr>
        <p:graphicFrame>
          <p:nvGraphicFramePr>
            <p:cNvPr id="16395" name="Object 5"/>
            <p:cNvGraphicFramePr>
              <a:graphicFrameLocks noChangeAspect="1"/>
            </p:cNvGraphicFramePr>
            <p:nvPr/>
          </p:nvGraphicFramePr>
          <p:xfrm>
            <a:off x="1238" y="2406"/>
            <a:ext cx="2172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Equation" r:id="rId9" imgW="1511300" imgH="469900" progId="Equation.DSMT4">
                    <p:embed/>
                  </p:oleObj>
                </mc:Choice>
                <mc:Fallback>
                  <p:oleObj name="Equation" r:id="rId9" imgW="1511300" imgH="469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2406"/>
                          <a:ext cx="2172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AutoShape 10"/>
            <p:cNvSpPr>
              <a:spLocks noChangeArrowheads="1"/>
            </p:cNvSpPr>
            <p:nvPr/>
          </p:nvSpPr>
          <p:spPr bwMode="auto">
            <a:xfrm>
              <a:off x="567" y="2694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582" y="2568"/>
              <a:ext cx="1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equation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71500" y="5272088"/>
            <a:ext cx="4714875" cy="893762"/>
            <a:chOff x="567" y="2931"/>
            <a:chExt cx="2970" cy="563"/>
          </a:xfrm>
        </p:grpSpPr>
        <p:sp>
          <p:nvSpPr>
            <p:cNvPr id="16393" name="AutoShape 12"/>
            <p:cNvSpPr>
              <a:spLocks noChangeArrowheads="1"/>
            </p:cNvSpPr>
            <p:nvPr/>
          </p:nvSpPr>
          <p:spPr bwMode="auto">
            <a:xfrm>
              <a:off x="567" y="3166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4" name="Object 5"/>
            <p:cNvGraphicFramePr>
              <a:graphicFrameLocks noChangeAspect="1"/>
            </p:cNvGraphicFramePr>
            <p:nvPr/>
          </p:nvGraphicFramePr>
          <p:xfrm>
            <a:off x="1201" y="2931"/>
            <a:ext cx="2336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Equation" r:id="rId11" imgW="2044700" imgH="457200" progId="Equation.DSMT4">
                    <p:embed/>
                  </p:oleObj>
                </mc:Choice>
                <mc:Fallback>
                  <p:oleObj name="Equation" r:id="rId11" imgW="204470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2931"/>
                          <a:ext cx="2336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3DE22A-1441-4BDE-8002-FFAF07FB4A6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5"/>
          <p:cNvGraphicFramePr>
            <a:graphicFrameLocks noChangeAspect="1"/>
          </p:cNvGraphicFramePr>
          <p:nvPr/>
        </p:nvGraphicFramePr>
        <p:xfrm>
          <a:off x="428625" y="1000125"/>
          <a:ext cx="15001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" imgW="876300" imgH="431800" progId="Equation.DSMT4">
                  <p:embed/>
                </p:oleObj>
              </mc:Choice>
              <mc:Fallback>
                <p:oleObj name="Equation" r:id="rId1" imgW="876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00125"/>
                        <a:ext cx="15001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3"/>
          <p:cNvGraphicFramePr>
            <a:graphicFrameLocks noChangeAspect="1"/>
          </p:cNvGraphicFramePr>
          <p:nvPr/>
        </p:nvGraphicFramePr>
        <p:xfrm>
          <a:off x="512763" y="2000250"/>
          <a:ext cx="14874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3" imgW="876300" imgH="431800" progId="Equation.DSMT4">
                  <p:embed/>
                </p:oleObj>
              </mc:Choice>
              <mc:Fallback>
                <p:oleObj name="Equation" r:id="rId3" imgW="8763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000250"/>
                        <a:ext cx="14874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2214563" y="1201738"/>
            <a:ext cx="2476500" cy="454025"/>
            <a:chOff x="1882" y="303"/>
            <a:chExt cx="1935" cy="311"/>
          </a:xfrm>
        </p:grpSpPr>
        <p:sp>
          <p:nvSpPr>
            <p:cNvPr id="17428" name="AutoShape 6"/>
            <p:cNvSpPr>
              <a:spLocks noChangeArrowheads="1"/>
            </p:cNvSpPr>
            <p:nvPr/>
          </p:nvSpPr>
          <p:spPr bwMode="auto">
            <a:xfrm>
              <a:off x="1882" y="436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9" name="Object 8"/>
            <p:cNvGraphicFramePr>
              <a:graphicFrameLocks noChangeAspect="1"/>
            </p:cNvGraphicFramePr>
            <p:nvPr/>
          </p:nvGraphicFramePr>
          <p:xfrm>
            <a:off x="2802" y="303"/>
            <a:ext cx="101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5" imgW="800100" imgH="228600" progId="Equation.DSMT4">
                    <p:embed/>
                  </p:oleObj>
                </mc:Choice>
                <mc:Fallback>
                  <p:oleObj name="Equation" r:id="rId5" imgW="800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303"/>
                          <a:ext cx="101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/>
          <p:nvPr/>
        </p:nvGrpSpPr>
        <p:grpSpPr bwMode="auto">
          <a:xfrm>
            <a:off x="2214563" y="2130425"/>
            <a:ext cx="2424112" cy="454025"/>
            <a:chOff x="1882" y="944"/>
            <a:chExt cx="1829" cy="312"/>
          </a:xfrm>
        </p:grpSpPr>
        <p:sp>
          <p:nvSpPr>
            <p:cNvPr id="17426" name="AutoShape 7"/>
            <p:cNvSpPr>
              <a:spLocks noChangeArrowheads="1"/>
            </p:cNvSpPr>
            <p:nvPr/>
          </p:nvSpPr>
          <p:spPr bwMode="auto">
            <a:xfrm>
              <a:off x="1882" y="1071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7" name="Object 7"/>
            <p:cNvGraphicFramePr>
              <a:graphicFrameLocks noChangeAspect="1"/>
            </p:cNvGraphicFramePr>
            <p:nvPr/>
          </p:nvGraphicFramePr>
          <p:xfrm>
            <a:off x="2774" y="944"/>
            <a:ext cx="93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7" imgW="812165" imgH="228600" progId="Equation.DSMT4">
                    <p:embed/>
                  </p:oleObj>
                </mc:Choice>
                <mc:Fallback>
                  <p:oleObj name="Equation" r:id="rId7" imgW="812165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944"/>
                          <a:ext cx="93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/>
          <p:nvPr/>
        </p:nvGrpSpPr>
        <p:grpSpPr bwMode="auto">
          <a:xfrm>
            <a:off x="5286375" y="1428750"/>
            <a:ext cx="1831975" cy="1150938"/>
            <a:chOff x="4195" y="482"/>
            <a:chExt cx="1154" cy="725"/>
          </a:xfrm>
        </p:grpSpPr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4330" y="522"/>
              <a:ext cx="101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curves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425" name="AutoShape 11"/>
            <p:cNvSpPr/>
            <p:nvPr/>
          </p:nvSpPr>
          <p:spPr bwMode="auto">
            <a:xfrm>
              <a:off x="4195" y="482"/>
              <a:ext cx="137" cy="725"/>
            </a:xfrm>
            <a:prstGeom prst="rightBrace">
              <a:avLst>
                <a:gd name="adj1" fmla="val 441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357188" y="3071813"/>
            <a:ext cx="634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anose="02020603050405020304" pitchFamily="18" charset="0"/>
              </a:rPr>
              <a:t>Canonical (standard) forms </a:t>
            </a:r>
            <a:r>
              <a:rPr lang="en-US" altLang="zh-CN" sz="2000" b="1">
                <a:latin typeface="Times New Roman" panose="02020603050405020304" pitchFamily="18" charset="0"/>
              </a:rPr>
              <a:t>of linear second order PDEs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357188" y="3786188"/>
            <a:ext cx="2989262" cy="404812"/>
            <a:chOff x="573" y="2377"/>
            <a:chExt cx="1883" cy="255"/>
          </a:xfrm>
        </p:grpSpPr>
        <p:sp>
          <p:nvSpPr>
            <p:cNvPr id="17422" name="Text Box 4"/>
            <p:cNvSpPr txBox="1">
              <a:spLocks noChangeArrowheads="1"/>
            </p:cNvSpPr>
            <p:nvPr/>
          </p:nvSpPr>
          <p:spPr bwMode="auto">
            <a:xfrm>
              <a:off x="573" y="2377"/>
              <a:ext cx="14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(i)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Hyperbolic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3" name="Object 16"/>
            <p:cNvGraphicFramePr>
              <a:graphicFrameLocks noChangeAspect="1"/>
            </p:cNvGraphicFramePr>
            <p:nvPr/>
          </p:nvGraphicFramePr>
          <p:xfrm>
            <a:off x="2013" y="2421"/>
            <a:ext cx="44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9" imgW="245745" imgH="104775" progId="Equation.DSMT4">
                    <p:embed/>
                  </p:oleObj>
                </mc:Choice>
                <mc:Fallback>
                  <p:oleObj name="Equation" r:id="rId9" imgW="245745" imgH="10477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2421"/>
                          <a:ext cx="44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/>
          <p:nvPr/>
        </p:nvGrpSpPr>
        <p:grpSpPr bwMode="auto">
          <a:xfrm>
            <a:off x="642938" y="4368800"/>
            <a:ext cx="4646612" cy="923925"/>
            <a:chOff x="612" y="2675"/>
            <a:chExt cx="2927" cy="582"/>
          </a:xfrm>
        </p:grpSpPr>
        <p:graphicFrame>
          <p:nvGraphicFramePr>
            <p:cNvPr id="17420" name="Object 17"/>
            <p:cNvGraphicFramePr>
              <a:graphicFrameLocks noChangeAspect="1"/>
            </p:cNvGraphicFramePr>
            <p:nvPr/>
          </p:nvGraphicFramePr>
          <p:xfrm>
            <a:off x="2361" y="2748"/>
            <a:ext cx="1178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name="Equation" r:id="rId11" imgW="28346400" imgH="10972800" progId="Equation.DSMT4">
                    <p:embed/>
                  </p:oleObj>
                </mc:Choice>
                <mc:Fallback>
                  <p:oleObj name="Equation" r:id="rId11" imgW="28346400" imgH="10972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2748"/>
                          <a:ext cx="1178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8"/>
            <p:cNvSpPr>
              <a:spLocks noChangeArrowheads="1"/>
            </p:cNvSpPr>
            <p:nvPr/>
          </p:nvSpPr>
          <p:spPr bwMode="auto">
            <a:xfrm>
              <a:off x="612" y="2675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Take the transformation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sp>
        <p:nvSpPr>
          <p:cNvPr id="1741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A8BC27-64A0-4216-A284-6B9B0D472C6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900113" y="1146175"/>
          <a:ext cx="53863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" imgW="3035300" imgH="254000" progId="Equation.DSMT4">
                  <p:embed/>
                </p:oleObj>
              </mc:Choice>
              <mc:Fallback>
                <p:oleObj name="Equation" r:id="rId1" imgW="30353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46175"/>
                        <a:ext cx="53863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1042988" y="1649413"/>
            <a:ext cx="3814762" cy="1022350"/>
            <a:chOff x="664" y="436"/>
            <a:chExt cx="2580" cy="732"/>
          </a:xfrm>
        </p:grpSpPr>
        <p:graphicFrame>
          <p:nvGraphicFramePr>
            <p:cNvPr id="18451" name="Object 6"/>
            <p:cNvGraphicFramePr>
              <a:graphicFrameLocks noChangeAspect="1"/>
            </p:cNvGraphicFramePr>
            <p:nvPr/>
          </p:nvGraphicFramePr>
          <p:xfrm>
            <a:off x="664" y="805"/>
            <a:ext cx="25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Equation" r:id="rId3" imgW="2032000" imgH="254000" progId="Equation.DSMT4">
                    <p:embed/>
                  </p:oleObj>
                </mc:Choice>
                <mc:Fallback>
                  <p:oleObj name="Equation" r:id="rId3" imgW="20320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805"/>
                          <a:ext cx="258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AutoShape 7"/>
            <p:cNvSpPr>
              <a:spLocks noChangeArrowheads="1"/>
            </p:cNvSpPr>
            <p:nvPr/>
          </p:nvSpPr>
          <p:spPr bwMode="auto">
            <a:xfrm>
              <a:off x="1973" y="436"/>
              <a:ext cx="91" cy="363"/>
            </a:xfrm>
            <a:prstGeom prst="down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076825" y="2082800"/>
            <a:ext cx="3352800" cy="446088"/>
            <a:chOff x="3198" y="754"/>
            <a:chExt cx="2396" cy="317"/>
          </a:xfrm>
        </p:grpSpPr>
        <p:sp>
          <p:nvSpPr>
            <p:cNvPr id="18449" name="AutoShape 8"/>
            <p:cNvSpPr>
              <a:spLocks noChangeArrowheads="1"/>
            </p:cNvSpPr>
            <p:nvPr/>
          </p:nvSpPr>
          <p:spPr bwMode="auto">
            <a:xfrm>
              <a:off x="3198" y="890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50" name="Object 13"/>
            <p:cNvGraphicFramePr>
              <a:graphicFrameLocks noChangeAspect="1"/>
            </p:cNvGraphicFramePr>
            <p:nvPr/>
          </p:nvGraphicFramePr>
          <p:xfrm>
            <a:off x="3651" y="754"/>
            <a:ext cx="19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" name="Equation" r:id="rId5" imgW="1485900" imgH="241300" progId="Equation.DSMT4">
                    <p:embed/>
                  </p:oleObj>
                </mc:Choice>
                <mc:Fallback>
                  <p:oleObj name="Equation" r:id="rId5" imgW="14859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54"/>
                          <a:ext cx="194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8" name="Text Box 14"/>
          <p:cNvSpPr txBox="1">
            <a:spLocks noChangeArrowheads="1"/>
          </p:cNvSpPr>
          <p:nvPr/>
        </p:nvSpPr>
        <p:spPr bwMode="auto">
          <a:xfrm>
            <a:off x="5795963" y="2586038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(The first normal type)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900113" y="2994025"/>
            <a:ext cx="4187825" cy="820738"/>
            <a:chOff x="567" y="1328"/>
            <a:chExt cx="2598" cy="517"/>
          </a:xfrm>
        </p:grpSpPr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567" y="1434"/>
              <a:ext cx="17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On the other hand, if let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8" name="Object 8"/>
            <p:cNvGraphicFramePr>
              <a:graphicFrameLocks noChangeAspect="1"/>
            </p:cNvGraphicFramePr>
            <p:nvPr/>
          </p:nvGraphicFramePr>
          <p:xfrm>
            <a:off x="2269" y="1328"/>
            <a:ext cx="89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Equation" r:id="rId7" imgW="711200" imgH="469900" progId="Equation.DSMT4">
                    <p:embed/>
                  </p:oleObj>
                </mc:Choice>
                <mc:Fallback>
                  <p:oleObj name="Equation" r:id="rId7" imgW="711200" imgH="469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1328"/>
                          <a:ext cx="896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1" name="Object 10"/>
          <p:cNvGraphicFramePr>
            <a:graphicFrameLocks noChangeAspect="1"/>
          </p:cNvGraphicFramePr>
          <p:nvPr/>
        </p:nvGraphicFramePr>
        <p:xfrm>
          <a:off x="931863" y="3957638"/>
          <a:ext cx="46799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9" imgW="1943100" imgH="495300" progId="Equation.DSMT4">
                  <p:embed/>
                </p:oleObj>
              </mc:Choice>
              <mc:Fallback>
                <p:oleObj name="Equation" r:id="rId9" imgW="19431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957638"/>
                        <a:ext cx="46799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/>
          <p:nvPr/>
        </p:nvGrpSpPr>
        <p:grpSpPr bwMode="auto">
          <a:xfrm>
            <a:off x="971550" y="2571750"/>
            <a:ext cx="5532438" cy="3059113"/>
            <a:chOff x="657" y="1062"/>
            <a:chExt cx="3485" cy="1927"/>
          </a:xfrm>
        </p:grpSpPr>
        <p:graphicFrame>
          <p:nvGraphicFramePr>
            <p:cNvPr id="18444" name="Object 12"/>
            <p:cNvGraphicFramePr>
              <a:graphicFrameLocks noChangeAspect="1"/>
            </p:cNvGraphicFramePr>
            <p:nvPr/>
          </p:nvGraphicFramePr>
          <p:xfrm>
            <a:off x="657" y="2700"/>
            <a:ext cx="235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Equation" r:id="rId11" imgW="1930400" imgH="241300" progId="Equation.DSMT4">
                    <p:embed/>
                  </p:oleObj>
                </mc:Choice>
                <mc:Fallback>
                  <p:oleObj name="Equation" r:id="rId11" imgW="1930400" imgH="241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700"/>
                          <a:ext cx="235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Line 15"/>
            <p:cNvSpPr>
              <a:spLocks noChangeShapeType="1"/>
            </p:cNvSpPr>
            <p:nvPr/>
          </p:nvSpPr>
          <p:spPr bwMode="auto">
            <a:xfrm>
              <a:off x="4093" y="1062"/>
              <a:ext cx="29" cy="1755"/>
            </a:xfrm>
            <a:prstGeom prst="line">
              <a:avLst/>
            </a:prstGeom>
            <a:noFill/>
            <a:ln w="4762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6"/>
            <p:cNvSpPr>
              <a:spLocks noChangeShapeType="1"/>
            </p:cNvSpPr>
            <p:nvPr/>
          </p:nvSpPr>
          <p:spPr bwMode="auto">
            <a:xfrm flipH="1">
              <a:off x="3417" y="2823"/>
              <a:ext cx="725" cy="0"/>
            </a:xfrm>
            <a:prstGeom prst="line">
              <a:avLst/>
            </a:prstGeom>
            <a:noFill/>
            <a:ln w="53975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85" name="Text Box 14"/>
          <p:cNvSpPr txBox="1">
            <a:spLocks noChangeArrowheads="1"/>
          </p:cNvSpPr>
          <p:nvPr/>
        </p:nvSpPr>
        <p:spPr bwMode="auto">
          <a:xfrm>
            <a:off x="1182688" y="5815013"/>
            <a:ext cx="3960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(The second normal type)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19969-ED24-4B0C-B798-30C67B78CAD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8" grpId="0"/>
      <p:bldP spid="1095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285750" y="1052513"/>
            <a:ext cx="2989263" cy="400050"/>
            <a:chOff x="567" y="210"/>
            <a:chExt cx="1883" cy="252"/>
          </a:xfrm>
        </p:grpSpPr>
        <p:sp>
          <p:nvSpPr>
            <p:cNvPr id="19480" name="Text Box 4"/>
            <p:cNvSpPr txBox="1">
              <a:spLocks noChangeArrowheads="1"/>
            </p:cNvSpPr>
            <p:nvPr/>
          </p:nvSpPr>
          <p:spPr bwMode="auto">
            <a:xfrm>
              <a:off x="567" y="210"/>
              <a:ext cx="13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(ii)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Parabolic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81" name="Object 9"/>
            <p:cNvGraphicFramePr>
              <a:graphicFrameLocks noChangeAspect="1"/>
            </p:cNvGraphicFramePr>
            <p:nvPr/>
          </p:nvGraphicFramePr>
          <p:xfrm>
            <a:off x="2007" y="236"/>
            <a:ext cx="44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4" name="Equation" r:id="rId1" imgW="245745" imgH="104775" progId="Equation.DSMT4">
                    <p:embed/>
                  </p:oleObj>
                </mc:Choice>
                <mc:Fallback>
                  <p:oleObj name="Equation" r:id="rId1" imgW="245745" imgH="10477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236"/>
                          <a:ext cx="44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 bwMode="auto">
          <a:xfrm>
            <a:off x="642938" y="2767013"/>
            <a:ext cx="4792661" cy="554037"/>
            <a:chOff x="606" y="508"/>
            <a:chExt cx="3019" cy="349"/>
          </a:xfrm>
        </p:grpSpPr>
        <p:graphicFrame>
          <p:nvGraphicFramePr>
            <p:cNvPr id="19478" name="Object 6"/>
            <p:cNvGraphicFramePr>
              <a:graphicFrameLocks noChangeAspect="1"/>
            </p:cNvGraphicFramePr>
            <p:nvPr/>
          </p:nvGraphicFramePr>
          <p:xfrm>
            <a:off x="2380" y="592"/>
            <a:ext cx="124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5" name="Equation" r:id="rId3" imgW="26517600" imgH="4876800" progId="Equation.DSMT4">
                    <p:embed/>
                  </p:oleObj>
                </mc:Choice>
                <mc:Fallback>
                  <p:oleObj name="Equation" r:id="rId3" imgW="26517600" imgH="4876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592"/>
                          <a:ext cx="124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9" name="Rectangle 7"/>
            <p:cNvSpPr>
              <a:spLocks noChangeArrowheads="1"/>
            </p:cNvSpPr>
            <p:nvPr/>
          </p:nvSpPr>
          <p:spPr bwMode="auto">
            <a:xfrm>
              <a:off x="606" y="508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Take the transformation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658813" y="4214813"/>
            <a:ext cx="6176962" cy="508000"/>
            <a:chOff x="612" y="1056"/>
            <a:chExt cx="3891" cy="320"/>
          </a:xfrm>
        </p:grpSpPr>
        <p:graphicFrame>
          <p:nvGraphicFramePr>
            <p:cNvPr id="19476" name="Object 7"/>
            <p:cNvGraphicFramePr>
              <a:graphicFrameLocks noChangeAspect="1"/>
            </p:cNvGraphicFramePr>
            <p:nvPr/>
          </p:nvGraphicFramePr>
          <p:xfrm>
            <a:off x="2492" y="1056"/>
            <a:ext cx="201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6" name="Equation" r:id="rId5" imgW="1447800" imgH="241300" progId="Equation.DSMT4">
                    <p:embed/>
                  </p:oleObj>
                </mc:Choice>
                <mc:Fallback>
                  <p:oleObj name="Equation" r:id="rId5" imgW="14478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1056"/>
                          <a:ext cx="201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Rectangle 9"/>
            <p:cNvSpPr>
              <a:spLocks noChangeArrowheads="1"/>
            </p:cNvSpPr>
            <p:nvPr/>
          </p:nvSpPr>
          <p:spPr bwMode="auto">
            <a:xfrm>
              <a:off x="612" y="1071"/>
              <a:ext cx="17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Parabolic standard type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3640138" y="5456238"/>
          <a:ext cx="33607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7" imgW="35966400" imgH="6096000" progId="Equation.DSMT4">
                  <p:embed/>
                </p:oleObj>
              </mc:Choice>
              <mc:Fallback>
                <p:oleObj name="Equation" r:id="rId7" imgW="35966400" imgH="6096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5456238"/>
                        <a:ext cx="336073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/>
          <p:cNvGrpSpPr/>
          <p:nvPr/>
        </p:nvGrpSpPr>
        <p:grpSpPr bwMode="auto">
          <a:xfrm>
            <a:off x="3357563" y="2071688"/>
            <a:ext cx="1995487" cy="785812"/>
            <a:chOff x="1983" y="940"/>
            <a:chExt cx="1361" cy="540"/>
          </a:xfrm>
        </p:grpSpPr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1983" y="1181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5" name="Object 5"/>
            <p:cNvGraphicFramePr>
              <a:graphicFrameLocks noChangeAspect="1"/>
            </p:cNvGraphicFramePr>
            <p:nvPr/>
          </p:nvGraphicFramePr>
          <p:xfrm>
            <a:off x="2608" y="940"/>
            <a:ext cx="736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Equation" r:id="rId9" imgW="596900" imgH="406400" progId="Equation.DSMT4">
                    <p:embed/>
                  </p:oleObj>
                </mc:Choice>
                <mc:Fallback>
                  <p:oleObj name="Equation" r:id="rId9" imgW="596900" imgH="40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940"/>
                          <a:ext cx="736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/>
          <p:nvPr/>
        </p:nvGrpSpPr>
        <p:grpSpPr bwMode="auto">
          <a:xfrm>
            <a:off x="3395663" y="3640138"/>
            <a:ext cx="3962400" cy="431800"/>
            <a:chOff x="1973" y="1979"/>
            <a:chExt cx="2631" cy="272"/>
          </a:xfrm>
        </p:grpSpPr>
        <p:sp>
          <p:nvSpPr>
            <p:cNvPr id="19472" name="AutoShape 26"/>
            <p:cNvSpPr>
              <a:spLocks noChangeArrowheads="1"/>
            </p:cNvSpPr>
            <p:nvPr/>
          </p:nvSpPr>
          <p:spPr bwMode="auto">
            <a:xfrm>
              <a:off x="1973" y="2060"/>
              <a:ext cx="544" cy="100"/>
            </a:xfrm>
            <a:prstGeom prst="rightArrow">
              <a:avLst>
                <a:gd name="adj1" fmla="val 50000"/>
                <a:gd name="adj2" fmla="val 136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3" name="Object 4"/>
            <p:cNvGraphicFramePr>
              <a:graphicFrameLocks noChangeAspect="1"/>
            </p:cNvGraphicFramePr>
            <p:nvPr/>
          </p:nvGraphicFramePr>
          <p:xfrm>
            <a:off x="2556" y="1979"/>
            <a:ext cx="2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" name="Equation" r:id="rId11" imgW="1562100" imgH="203200" progId="Equation.DSMT4">
                    <p:embed/>
                  </p:oleObj>
                </mc:Choice>
                <mc:Fallback>
                  <p:oleObj name="Equation" r:id="rId11" imgW="15621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1979"/>
                          <a:ext cx="2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2"/>
          <p:cNvGrpSpPr/>
          <p:nvPr/>
        </p:nvGrpSpPr>
        <p:grpSpPr bwMode="auto">
          <a:xfrm>
            <a:off x="671513" y="4835525"/>
            <a:ext cx="4692649" cy="403225"/>
            <a:chOff x="567" y="2825"/>
            <a:chExt cx="2956" cy="254"/>
          </a:xfrm>
        </p:grpSpPr>
        <p:graphicFrame>
          <p:nvGraphicFramePr>
            <p:cNvPr id="19470" name="Object 10"/>
            <p:cNvGraphicFramePr>
              <a:graphicFrameLocks noChangeAspect="1"/>
            </p:cNvGraphicFramePr>
            <p:nvPr/>
          </p:nvGraphicFramePr>
          <p:xfrm>
            <a:off x="2375" y="2841"/>
            <a:ext cx="114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13" imgW="26212800" imgH="4876800" progId="Equation.DSMT4">
                    <p:embed/>
                  </p:oleObj>
                </mc:Choice>
                <mc:Fallback>
                  <p:oleObj name="Equation" r:id="rId13" imgW="262128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2841"/>
                          <a:ext cx="114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Rectangle 28"/>
            <p:cNvSpPr>
              <a:spLocks noChangeArrowheads="1"/>
            </p:cNvSpPr>
            <p:nvPr/>
          </p:nvSpPr>
          <p:spPr bwMode="auto">
            <a:xfrm>
              <a:off x="567" y="2825"/>
              <a:ext cx="17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Take the transformation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46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E00CA-41D9-4A99-A36F-D2D4C1386CD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42938" y="1300163"/>
            <a:ext cx="5800725" cy="904875"/>
            <a:chOff x="642938" y="1299792"/>
            <a:chExt cx="5801270" cy="905113"/>
          </a:xfrm>
        </p:grpSpPr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642938" y="1571624"/>
              <a:ext cx="26955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characteristic equation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9" name="Object 5"/>
            <p:cNvGraphicFramePr>
              <a:graphicFrameLocks noChangeAspect="1"/>
            </p:cNvGraphicFramePr>
            <p:nvPr/>
          </p:nvGraphicFramePr>
          <p:xfrm>
            <a:off x="3338513" y="1299792"/>
            <a:ext cx="3105695" cy="90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1" name="Equation" r:id="rId15" imgW="1511300" imgH="469900" progId="Equation.DSMT4">
                    <p:embed/>
                  </p:oleObj>
                </mc:Choice>
                <mc:Fallback>
                  <p:oleObj name="Equation" r:id="rId15" imgW="1511300" imgH="469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513" y="1299792"/>
                          <a:ext cx="3105695" cy="90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357188" y="1071563"/>
            <a:ext cx="2778125" cy="406400"/>
            <a:chOff x="528" y="194"/>
            <a:chExt cx="1750" cy="256"/>
          </a:xfrm>
        </p:grpSpPr>
        <p:sp>
          <p:nvSpPr>
            <p:cNvPr id="20496" name="Text Box 4"/>
            <p:cNvSpPr txBox="1">
              <a:spLocks noChangeArrowheads="1"/>
            </p:cNvSpPr>
            <p:nvPr/>
          </p:nvSpPr>
          <p:spPr bwMode="auto">
            <a:xfrm>
              <a:off x="528" y="194"/>
              <a:ext cx="12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(iii)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Elliptic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7" name="Object 6"/>
            <p:cNvGraphicFramePr>
              <a:graphicFrameLocks noChangeAspect="1"/>
            </p:cNvGraphicFramePr>
            <p:nvPr/>
          </p:nvGraphicFramePr>
          <p:xfrm>
            <a:off x="1833" y="238"/>
            <a:ext cx="44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Equation" r:id="rId1" imgW="245745" imgH="104775" progId="Equation.DSMT4">
                    <p:embed/>
                  </p:oleObj>
                </mc:Choice>
                <mc:Fallback>
                  <p:oleObj name="Equation" r:id="rId1" imgW="245745" imgH="1047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38"/>
                          <a:ext cx="44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2" name="Object 5"/>
          <p:cNvGraphicFramePr>
            <a:graphicFrameLocks noChangeAspect="1"/>
          </p:cNvGraphicFramePr>
          <p:nvPr/>
        </p:nvGraphicFramePr>
        <p:xfrm>
          <a:off x="847725" y="1643063"/>
          <a:ext cx="15811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3" imgW="876300" imgH="431800" progId="Equation.DSMT4">
                  <p:embed/>
                </p:oleObj>
              </mc:Choice>
              <mc:Fallback>
                <p:oleObj name="Equation" r:id="rId3" imgW="876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643063"/>
                        <a:ext cx="15811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4"/>
          <p:cNvSpPr txBox="1">
            <a:spLocks noChangeArrowheads="1"/>
          </p:cNvSpPr>
          <p:nvPr/>
        </p:nvSpPr>
        <p:spPr bwMode="auto">
          <a:xfrm>
            <a:off x="2701925" y="1885950"/>
            <a:ext cx="272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No real value solutions.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785813" y="2628900"/>
            <a:ext cx="6286500" cy="876300"/>
            <a:chOff x="798" y="1117"/>
            <a:chExt cx="3960" cy="552"/>
          </a:xfrm>
        </p:grpSpPr>
        <p:graphicFrame>
          <p:nvGraphicFramePr>
            <p:cNvPr id="20494" name="Object 7"/>
            <p:cNvGraphicFramePr>
              <a:graphicFrameLocks noChangeAspect="1"/>
            </p:cNvGraphicFramePr>
            <p:nvPr/>
          </p:nvGraphicFramePr>
          <p:xfrm>
            <a:off x="2179" y="1117"/>
            <a:ext cx="2579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name="Equation" r:id="rId5" imgW="1866900" imgH="469900" progId="Equation.DSMT4">
                    <p:embed/>
                  </p:oleObj>
                </mc:Choice>
                <mc:Fallback>
                  <p:oleObj name="Equation" r:id="rId5" imgW="1866900" imgH="4699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1117"/>
                          <a:ext cx="2579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Rectangle 9"/>
            <p:cNvSpPr>
              <a:spLocks noChangeArrowheads="1"/>
            </p:cNvSpPr>
            <p:nvPr/>
          </p:nvSpPr>
          <p:spPr bwMode="auto">
            <a:xfrm>
              <a:off x="798" y="1129"/>
              <a:ext cx="1356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Two conjugate complex solutions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768350" y="3571875"/>
            <a:ext cx="4794250" cy="955675"/>
            <a:chOff x="567" y="1768"/>
            <a:chExt cx="3020" cy="602"/>
          </a:xfrm>
        </p:grpSpPr>
        <p:graphicFrame>
          <p:nvGraphicFramePr>
            <p:cNvPr id="20492" name="Object 10"/>
            <p:cNvGraphicFramePr>
              <a:graphicFrameLocks noChangeAspect="1"/>
            </p:cNvGraphicFramePr>
            <p:nvPr/>
          </p:nvGraphicFramePr>
          <p:xfrm>
            <a:off x="2423" y="1858"/>
            <a:ext cx="116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6" name="Equation" r:id="rId7" imgW="1193800" imgH="469900" progId="Equation.DSMT4">
                    <p:embed/>
                  </p:oleObj>
                </mc:Choice>
                <mc:Fallback>
                  <p:oleObj name="Equation" r:id="rId7" imgW="1193800" imgH="469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1858"/>
                          <a:ext cx="116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567" y="1768"/>
              <a:ext cx="235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Arial Unicode MS" pitchFamily="34" charset="-122"/>
                </a:rPr>
                <a:t>Take the transformation</a:t>
              </a:r>
              <a:endParaRPr lang="en-US" altLang="zh-CN" sz="2000" b="1">
                <a:latin typeface="Times New Roman" panose="02020603050405020304" pitchFamily="18" charset="0"/>
                <a:ea typeface="Arial Unicode MS" pitchFamily="34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800100" y="4714875"/>
            <a:ext cx="5414963" cy="992188"/>
            <a:chOff x="567" y="2552"/>
            <a:chExt cx="3411" cy="625"/>
          </a:xfrm>
        </p:grpSpPr>
        <p:graphicFrame>
          <p:nvGraphicFramePr>
            <p:cNvPr id="20490" name="Object 8"/>
            <p:cNvGraphicFramePr>
              <a:graphicFrameLocks noChangeAspect="1"/>
            </p:cNvGraphicFramePr>
            <p:nvPr/>
          </p:nvGraphicFramePr>
          <p:xfrm>
            <a:off x="1701" y="2867"/>
            <a:ext cx="227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Equation" r:id="rId9" imgW="1866900" imgH="241300" progId="Equation.DSMT4">
                    <p:embed/>
                  </p:oleObj>
                </mc:Choice>
                <mc:Fallback>
                  <p:oleObj name="Equation" r:id="rId9" imgW="18669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867"/>
                          <a:ext cx="227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567" y="2552"/>
              <a:ext cx="16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Elliptic standard type</a:t>
              </a:r>
              <a:endPara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48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8AC42E-1BB5-4C26-B699-73278BC3C1B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2. </a:t>
            </a:r>
            <a:r>
              <a:rPr lang="en-US" altLang="zh-CN" b="1" dirty="0">
                <a:latin typeface="Arial Black" panose="020B0A04020102020204" pitchFamily="34" charset="0"/>
                <a:ea typeface="Arial Unicode MS" pitchFamily="34" charset="-122"/>
                <a:cs typeface="Arial Unicode MS" pitchFamily="34" charset="-122"/>
              </a:rPr>
              <a:t>Simplification of linear second order PDEs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</p:bldLst>
  </p:timing>
</p:sld>
</file>

<file path=ppt/tags/tag1.xml><?xml version="1.0" encoding="utf-8"?>
<p:tagLst xmlns:p="http://schemas.openxmlformats.org/presentationml/2006/main">
  <p:tag name="commondata" val="eyJoZGlkIjoiZWEyNjc1ZjQ2NDI0MTlkMmMyMWRjZjRkOGQyNTFmZG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3198</Words>
  <Application>WPS 演示</Application>
  <PresentationFormat>全屏显示(4:3)</PresentationFormat>
  <Paragraphs>269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118</vt:i4>
      </vt:variant>
      <vt:variant>
        <vt:lpstr>幻灯片标题</vt:lpstr>
      </vt:variant>
      <vt:variant>
        <vt:i4>24</vt:i4>
      </vt:variant>
    </vt:vector>
  </HeadingPairs>
  <TitlesOfParts>
    <vt:vector size="161" baseType="lpstr">
      <vt:lpstr>Arial</vt:lpstr>
      <vt:lpstr>宋体</vt:lpstr>
      <vt:lpstr>Wingdings</vt:lpstr>
      <vt:lpstr>Times New Roman</vt:lpstr>
      <vt:lpstr>Century Schoolbook</vt:lpstr>
      <vt:lpstr>华文楷体</vt:lpstr>
      <vt:lpstr>Wingdings 2</vt:lpstr>
      <vt:lpstr>Wingdings</vt:lpstr>
      <vt:lpstr>Arial Black</vt:lpstr>
      <vt:lpstr>Cooper Black</vt:lpstr>
      <vt:lpstr>Arial Unicode MS</vt:lpstr>
      <vt:lpstr>Century Schoolbook</vt:lpstr>
      <vt:lpstr>Calibri</vt:lpstr>
      <vt:lpstr>楷体_GB2312</vt:lpstr>
      <vt:lpstr>新宋体</vt:lpstr>
      <vt:lpstr>黑体</vt:lpstr>
      <vt:lpstr>微软雅黑</vt:lpstr>
      <vt:lpstr>Arial Unicode MS</vt:lpstr>
      <vt:lpstr>凸显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Engineering Mathematics (part 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Mathematics—Part II</dc:title>
  <dc:creator>石霞</dc:creator>
  <dc:subject>Lecture 2</dc:subject>
  <cp:lastModifiedBy>WPS_1730871539</cp:lastModifiedBy>
  <cp:revision>104</cp:revision>
  <dcterms:created xsi:type="dcterms:W3CDTF">2007-11-15T13:30:00Z</dcterms:created>
  <dcterms:modified xsi:type="dcterms:W3CDTF">2024-11-21T12:33:29Z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599B310C1B4C497DB29A37E0281A922F_12</vt:lpwstr>
  </property>
  <property fmtid="{D5CDD505-2E9C-101B-9397-08002B2CF9AE}" pid="3" name="KSOProductBuildVer">
    <vt:lpwstr>2052-12.1.0.16388</vt:lpwstr>
  </property>
</Properties>
</file>