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7" r:id="rId3"/>
    <p:sldId id="31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3" r:id="rId16"/>
    <p:sldId id="306" r:id="rId17"/>
    <p:sldId id="307" r:id="rId18"/>
    <p:sldId id="308" r:id="rId19"/>
    <p:sldId id="311" r:id="rId20"/>
    <p:sldId id="314" r:id="rId21"/>
    <p:sldId id="309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855" y="33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w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e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emf"/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emf"/><Relationship Id="rId8" Type="http://schemas.openxmlformats.org/officeDocument/2006/relationships/image" Target="../media/image94.emf"/><Relationship Id="rId7" Type="http://schemas.openxmlformats.org/officeDocument/2006/relationships/image" Target="../media/image93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e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emf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988206-8502-4AE8-BC0F-0835249F9F8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5EE11F-3A62-4DB0-848D-AE8E05C080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823020-44C6-4A13-9BF7-C3DB9FE22C7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4B7FBC-FF71-4C3B-A845-3EED3C9FA40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097F9-5BAC-4E29-AA56-4BF4E0983C1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9CA706-9F01-4659-AD4A-629C51681BB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8EEE2-3E5E-4D05-8851-647245300F85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FC3BF-5BF3-44B9-A7E1-6AD7560CBE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ED16A-D528-406D-83E0-B1E3117DE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A46C-CC43-4AC2-8A55-158EDEFD7761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35DD8-E12C-401E-A840-3027CEE35CF2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D595-A55C-4EC4-9A4D-EBF3F4AAB7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7F5A8-7B10-453E-973C-A62DD3BD3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A667F-8FC0-48AA-B78F-DE1DFDAE0673}" type="slidenum">
              <a:rPr lang="en-US" altLang="zh-CN"/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4DFFE-A425-474D-A45F-63D30A75C6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AC39-0A7E-4B4A-BCB7-98E48A016348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A2F3F-76BE-4306-A96C-CD2C6E4E2ADA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A37840-0F4E-41EB-BCD1-8CBA615C37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9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7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1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1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8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3.e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3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6.e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5.e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0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9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9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87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5.e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2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7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1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.e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7.e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6.emf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e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8.wmf"/><Relationship Id="rId16" Type="http://schemas.openxmlformats.org/officeDocument/2006/relationships/oleObject" Target="../embeddings/oleObject49.bin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Engineering Mathematics (part II)</a:t>
            </a:r>
            <a:endParaRPr lang="en-US" altLang="zh-CN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  <a:endParaRPr lang="en-US" altLang="zh-CN" sz="3200">
              <a:solidFill>
                <a:schemeClr val="tx1"/>
              </a:solidFill>
              <a:latin typeface="Cooper Black" panose="0208090404030B020404" pitchFamily="18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5" name="Rectangle 6"/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副标题 2"/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40080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88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88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405" indent="-18288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6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8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40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12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357188" y="1000125"/>
            <a:ext cx="8166100" cy="1527175"/>
            <a:chOff x="521" y="164"/>
            <a:chExt cx="5144" cy="962"/>
          </a:xfrm>
        </p:grpSpPr>
        <p:grpSp>
          <p:nvGrpSpPr>
            <p:cNvPr id="21525" name="Group 17"/>
            <p:cNvGrpSpPr/>
            <p:nvPr/>
          </p:nvGrpSpPr>
          <p:grpSpPr bwMode="auto">
            <a:xfrm>
              <a:off x="521" y="164"/>
              <a:ext cx="3740" cy="621"/>
              <a:chOff x="521" y="164"/>
              <a:chExt cx="3740" cy="621"/>
            </a:xfrm>
          </p:grpSpPr>
          <p:sp>
            <p:nvSpPr>
              <p:cNvPr id="21529" name="Rectangle 4"/>
              <p:cNvSpPr>
                <a:spLocks noChangeArrowheads="1"/>
              </p:cNvSpPr>
              <p:nvPr/>
            </p:nvSpPr>
            <p:spPr bwMode="auto">
              <a:xfrm>
                <a:off x="521" y="164"/>
                <a:ext cx="81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Example 2.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 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1530" name="Object 9"/>
              <p:cNvGraphicFramePr>
                <a:graphicFrameLocks noChangeAspect="1"/>
              </p:cNvGraphicFramePr>
              <p:nvPr/>
            </p:nvGraphicFramePr>
            <p:xfrm>
              <a:off x="1376" y="164"/>
              <a:ext cx="2885" cy="6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55" name="Equation" r:id="rId1" imgW="2590800" imgH="558800" progId="Equation.DSMT4">
                      <p:embed/>
                    </p:oleObj>
                  </mc:Choice>
                  <mc:Fallback>
                    <p:oleObj name="Equation" r:id="rId1" imgW="2590800" imgH="5588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164"/>
                            <a:ext cx="2885" cy="6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6" name="Rectangle 6"/>
            <p:cNvSpPr>
              <a:spLocks noChangeArrowheads="1"/>
            </p:cNvSpPr>
            <p:nvPr/>
          </p:nvSpPr>
          <p:spPr bwMode="auto">
            <a:xfrm>
              <a:off x="539" y="771"/>
              <a:ext cx="512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where                          , and</a:t>
              </a:r>
              <a:endParaRPr kumimoji="0" lang="en-US" altLang="zh-CN" sz="2000" b="1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21527" name="Object 7"/>
            <p:cNvGraphicFramePr>
              <a:graphicFrameLocks noChangeAspect="1"/>
            </p:cNvGraphicFramePr>
            <p:nvPr/>
          </p:nvGraphicFramePr>
          <p:xfrm>
            <a:off x="1061" y="868"/>
            <a:ext cx="100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6" name="Equation" r:id="rId3" imgW="774065" imgH="203200" progId="Equation.DSMT4">
                    <p:embed/>
                  </p:oleObj>
                </mc:Choice>
                <mc:Fallback>
                  <p:oleObj name="Equation" r:id="rId3" imgW="774065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868"/>
                          <a:ext cx="100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8"/>
            <p:cNvGraphicFramePr>
              <a:graphicFrameLocks noChangeAspect="1"/>
            </p:cNvGraphicFramePr>
            <p:nvPr/>
          </p:nvGraphicFramePr>
          <p:xfrm>
            <a:off x="2456" y="850"/>
            <a:ext cx="20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Equation" r:id="rId5" imgW="1663700" imgH="228600" progId="Equation.DSMT4">
                    <p:embed/>
                  </p:oleObj>
                </mc:Choice>
                <mc:Fallback>
                  <p:oleObj name="Equation" r:id="rId5" imgW="16637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850"/>
                          <a:ext cx="20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57188" y="27289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8" name="Object 2"/>
          <p:cNvGraphicFramePr>
            <a:graphicFrameLocks noChangeAspect="1"/>
          </p:cNvGraphicFramePr>
          <p:nvPr/>
        </p:nvGraphicFramePr>
        <p:xfrm>
          <a:off x="1785938" y="2728913"/>
          <a:ext cx="3794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7" imgW="1828800" imgH="228600" progId="Equation.DSMT4">
                  <p:embed/>
                </p:oleObj>
              </mc:Choice>
              <mc:Fallback>
                <p:oleObj name="Equation" r:id="rId7" imgW="1828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728913"/>
                        <a:ext cx="3794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3"/>
          <p:cNvGraphicFramePr>
            <a:graphicFrameLocks noChangeAspect="1"/>
          </p:cNvGraphicFramePr>
          <p:nvPr/>
        </p:nvGraphicFramePr>
        <p:xfrm>
          <a:off x="1143000" y="3338513"/>
          <a:ext cx="66659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9" imgW="3048000" imgH="584200" progId="Equation.DSMT4">
                  <p:embed/>
                </p:oleObj>
              </mc:Choice>
              <mc:Fallback>
                <p:oleObj name="Equation" r:id="rId9" imgW="30480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38513"/>
                        <a:ext cx="666591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 bwMode="auto">
          <a:xfrm>
            <a:off x="755650" y="4500563"/>
            <a:ext cx="6192838" cy="792162"/>
            <a:chOff x="476" y="2164"/>
            <a:chExt cx="3901" cy="499"/>
          </a:xfrm>
        </p:grpSpPr>
        <p:sp>
          <p:nvSpPr>
            <p:cNvPr id="21522" name="Rectangle 12"/>
            <p:cNvSpPr>
              <a:spLocks noChangeArrowheads="1"/>
            </p:cNvSpPr>
            <p:nvPr/>
          </p:nvSpPr>
          <p:spPr bwMode="auto">
            <a:xfrm>
              <a:off x="476" y="2205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Then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21523" name="Object 5"/>
            <p:cNvGraphicFramePr>
              <a:graphicFrameLocks noChangeAspect="1"/>
            </p:cNvGraphicFramePr>
            <p:nvPr/>
          </p:nvGraphicFramePr>
          <p:xfrm>
            <a:off x="1153" y="2168"/>
            <a:ext cx="157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Equation" r:id="rId11" imgW="1396365" imgH="406400" progId="Equation.DSMT4">
                    <p:embed/>
                  </p:oleObj>
                </mc:Choice>
                <mc:Fallback>
                  <p:oleObj name="Equation" r:id="rId11" imgW="1396365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2168"/>
                          <a:ext cx="157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6"/>
            <p:cNvGraphicFramePr>
              <a:graphicFrameLocks noChangeAspect="1"/>
            </p:cNvGraphicFramePr>
            <p:nvPr/>
          </p:nvGraphicFramePr>
          <p:xfrm>
            <a:off x="2844" y="2164"/>
            <a:ext cx="153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1" name="Equation" r:id="rId13" imgW="1345565" imgH="406400" progId="Equation.DSMT4">
                    <p:embed/>
                  </p:oleObj>
                </mc:Choice>
                <mc:Fallback>
                  <p:oleObj name="Equation" r:id="rId13" imgW="1345565" imgH="406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164"/>
                          <a:ext cx="1533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4" name="Object 4"/>
          <p:cNvGraphicFramePr>
            <a:graphicFrameLocks noChangeAspect="1"/>
          </p:cNvGraphicFramePr>
          <p:nvPr/>
        </p:nvGraphicFramePr>
        <p:xfrm>
          <a:off x="1755775" y="5286375"/>
          <a:ext cx="46021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5" imgW="2209800" imgH="406400" progId="Equation.DSMT4">
                  <p:embed/>
                </p:oleObj>
              </mc:Choice>
              <mc:Fallback>
                <p:oleObj name="Equation" r:id="rId15" imgW="22098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5286375"/>
                        <a:ext cx="460216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C8EC63-2167-40FB-B15C-DC5A335AF05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</a:rPr>
              <a:t>Integral method on characteristics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pSp>
        <p:nvGrpSpPr>
          <p:cNvPr id="5" name="组合 41"/>
          <p:cNvGrpSpPr/>
          <p:nvPr/>
        </p:nvGrpSpPr>
        <p:grpSpPr bwMode="auto">
          <a:xfrm>
            <a:off x="6500813" y="571500"/>
            <a:ext cx="2286000" cy="1928813"/>
            <a:chOff x="6857984" y="857232"/>
            <a:chExt cx="2286016" cy="1928826"/>
          </a:xfrm>
        </p:grpSpPr>
        <p:cxnSp>
          <p:nvCxnSpPr>
            <p:cNvPr id="21515" name="直接箭头连接符 15"/>
            <p:cNvCxnSpPr>
              <a:cxnSpLocks noChangeShapeType="1"/>
            </p:cNvCxnSpPr>
            <p:nvPr/>
          </p:nvCxnSpPr>
          <p:spPr bwMode="auto">
            <a:xfrm>
              <a:off x="6857984" y="2428868"/>
              <a:ext cx="2286016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直接箭头连接符 19"/>
            <p:cNvCxnSpPr>
              <a:cxnSpLocks noChangeShapeType="1"/>
            </p:cNvCxnSpPr>
            <p:nvPr/>
          </p:nvCxnSpPr>
          <p:spPr bwMode="auto">
            <a:xfrm rot="5400000" flipH="1" flipV="1">
              <a:off x="7108843" y="1892289"/>
              <a:ext cx="1643074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直接连接符 25"/>
            <p:cNvCxnSpPr>
              <a:cxnSpLocks noChangeShapeType="1"/>
            </p:cNvCxnSpPr>
            <p:nvPr/>
          </p:nvCxnSpPr>
          <p:spPr bwMode="auto">
            <a:xfrm flipV="1">
              <a:off x="7929586" y="1714488"/>
              <a:ext cx="857224" cy="7143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直接连接符 32"/>
            <p:cNvCxnSpPr>
              <a:cxnSpLocks noChangeShapeType="1"/>
            </p:cNvCxnSpPr>
            <p:nvPr/>
          </p:nvCxnSpPr>
          <p:spPr bwMode="auto">
            <a:xfrm rot="16200000" flipV="1">
              <a:off x="7215206" y="1714488"/>
              <a:ext cx="714380" cy="7143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9" name="矩形 38"/>
            <p:cNvSpPr>
              <a:spLocks noChangeArrowheads="1"/>
            </p:cNvSpPr>
            <p:nvPr/>
          </p:nvSpPr>
          <p:spPr bwMode="auto">
            <a:xfrm>
              <a:off x="8643966" y="2285992"/>
              <a:ext cx="284248" cy="47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zh-CN" altLang="en-US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矩形 39"/>
            <p:cNvSpPr>
              <a:spLocks noChangeArrowheads="1"/>
            </p:cNvSpPr>
            <p:nvPr/>
          </p:nvSpPr>
          <p:spPr bwMode="auto">
            <a:xfrm>
              <a:off x="8072462" y="857232"/>
              <a:ext cx="293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zh-CN" altLang="en-US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1" name="矩形 40"/>
            <p:cNvSpPr>
              <a:spLocks noChangeArrowheads="1"/>
            </p:cNvSpPr>
            <p:nvPr/>
          </p:nvSpPr>
          <p:spPr bwMode="auto">
            <a:xfrm>
              <a:off x="7858148" y="2310755"/>
              <a:ext cx="284248" cy="47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zh-CN" altLang="en-US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85750" y="912813"/>
            <a:ext cx="8137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</a:rPr>
              <a:t>Case 1.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Consider a string stretched along the positive </a:t>
            </a:r>
            <a:r>
              <a:rPr kumimoji="0" lang="en-US" altLang="zh-CN" sz="20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-axis with its end fixed at </a:t>
            </a:r>
            <a:r>
              <a:rPr kumimoji="0" lang="en-US" altLang="zh-CN" sz="20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=0,</a:t>
            </a:r>
            <a:endParaRPr kumimoji="0" lang="en-US" altLang="zh-CN" sz="2000" b="1">
              <a:solidFill>
                <a:srgbClr val="99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aphicFrame>
        <p:nvGraphicFramePr>
          <p:cNvPr id="13319" name="Object 2"/>
          <p:cNvGraphicFramePr>
            <a:graphicFrameLocks noChangeAspect="1"/>
          </p:cNvGraphicFramePr>
          <p:nvPr/>
        </p:nvGraphicFramePr>
        <p:xfrm>
          <a:off x="1785938" y="1500188"/>
          <a:ext cx="457200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" imgW="2463800" imgH="965200" progId="Equation.DSMT4">
                  <p:embed/>
                </p:oleObj>
              </mc:Choice>
              <mc:Fallback>
                <p:oleObj name="Equation" r:id="rId1" imgW="24638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500188"/>
                        <a:ext cx="457200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357188" y="3429000"/>
            <a:ext cx="6600825" cy="1143000"/>
            <a:chOff x="476" y="2024"/>
            <a:chExt cx="4158" cy="720"/>
          </a:xfrm>
        </p:grpSpPr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476" y="2024"/>
              <a:ext cx="3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Formally,  D’Alembert’s solution is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0" name="Object 5"/>
            <p:cNvGraphicFramePr>
              <a:graphicFrameLocks noChangeAspect="1"/>
            </p:cNvGraphicFramePr>
            <p:nvPr/>
          </p:nvGraphicFramePr>
          <p:xfrm>
            <a:off x="1118" y="2251"/>
            <a:ext cx="351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quation" r:id="rId3" imgW="2265680" imgH="273050" progId="Equation.DSMT4">
                    <p:embed/>
                  </p:oleObj>
                </mc:Choice>
                <mc:Fallback>
                  <p:oleObj name="Equation" r:id="rId3" imgW="2265680" imgH="27305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251"/>
                          <a:ext cx="3516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/>
          <p:nvPr/>
        </p:nvGrpSpPr>
        <p:grpSpPr bwMode="auto">
          <a:xfrm>
            <a:off x="357188" y="4572000"/>
            <a:ext cx="4248150" cy="468313"/>
            <a:chOff x="476" y="2688"/>
            <a:chExt cx="2676" cy="295"/>
          </a:xfrm>
        </p:grpSpPr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476" y="268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8" name="Object 4"/>
            <p:cNvGraphicFramePr>
              <a:graphicFrameLocks noChangeAspect="1"/>
            </p:cNvGraphicFramePr>
            <p:nvPr/>
          </p:nvGraphicFramePr>
          <p:xfrm>
            <a:off x="1112" y="2724"/>
            <a:ext cx="204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name="Equation" r:id="rId5" imgW="1046480" imgH="122555" progId="Equation.DSMT4">
                    <p:embed/>
                  </p:oleObj>
                </mc:Choice>
                <mc:Fallback>
                  <p:oleObj name="Equation" r:id="rId5" imgW="1046480" imgH="12255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724"/>
                          <a:ext cx="204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4" name="Object 3"/>
          <p:cNvGraphicFramePr>
            <a:graphicFrameLocks noChangeAspect="1"/>
          </p:cNvGraphicFramePr>
          <p:nvPr/>
        </p:nvGraphicFramePr>
        <p:xfrm>
          <a:off x="1325563" y="5143500"/>
          <a:ext cx="51038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1801495" imgH="122555" progId="Equation.DSMT4">
                  <p:embed/>
                </p:oleObj>
              </mc:Choice>
              <mc:Fallback>
                <p:oleObj name="Equation" r:id="rId7" imgW="1801495" imgH="12255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143500"/>
                        <a:ext cx="51038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9678FA-226F-4E1A-A1F6-681FFCC175E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285750" y="1000125"/>
            <a:ext cx="4510088" cy="422275"/>
            <a:chOff x="521" y="164"/>
            <a:chExt cx="2841" cy="266"/>
          </a:xfrm>
        </p:grpSpPr>
        <p:sp>
          <p:nvSpPr>
            <p:cNvPr id="23573" name="Rectangle 4"/>
            <p:cNvSpPr>
              <a:spLocks noChangeArrowheads="1"/>
            </p:cNvSpPr>
            <p:nvPr/>
          </p:nvSpPr>
          <p:spPr bwMode="auto">
            <a:xfrm>
              <a:off x="521" y="164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We are therefore seeking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4" name="Object 8"/>
            <p:cNvGraphicFramePr>
              <a:graphicFrameLocks noChangeAspect="1"/>
            </p:cNvGraphicFramePr>
            <p:nvPr/>
          </p:nvGraphicFramePr>
          <p:xfrm>
            <a:off x="2411" y="198"/>
            <a:ext cx="9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Equation" r:id="rId1" imgW="532130" imgH="122555" progId="Equation.DSMT4">
                    <p:embed/>
                  </p:oleObj>
                </mc:Choice>
                <mc:Fallback>
                  <p:oleObj name="Equation" r:id="rId1" imgW="532130" imgH="12255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198"/>
                          <a:ext cx="95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/>
          <p:nvPr/>
        </p:nvGrpSpPr>
        <p:grpSpPr bwMode="auto">
          <a:xfrm>
            <a:off x="315913" y="1500188"/>
            <a:ext cx="4505325" cy="839787"/>
            <a:chOff x="521" y="518"/>
            <a:chExt cx="2838" cy="529"/>
          </a:xfrm>
        </p:grpSpPr>
        <p:sp>
          <p:nvSpPr>
            <p:cNvPr id="23571" name="Rectangle 6"/>
            <p:cNvSpPr>
              <a:spLocks noChangeArrowheads="1"/>
            </p:cNvSpPr>
            <p:nvPr/>
          </p:nvSpPr>
          <p:spPr bwMode="auto">
            <a:xfrm>
              <a:off x="521" y="527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such that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2" name="Object 7"/>
            <p:cNvGraphicFramePr>
              <a:graphicFrameLocks noChangeAspect="1"/>
            </p:cNvGraphicFramePr>
            <p:nvPr/>
          </p:nvGraphicFramePr>
          <p:xfrm>
            <a:off x="1312" y="518"/>
            <a:ext cx="204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name="Equation" r:id="rId3" imgW="1187450" imgH="313690" progId="Equation.DSMT4">
                    <p:embed/>
                  </p:oleObj>
                </mc:Choice>
                <mc:Fallback>
                  <p:oleObj name="Equation" r:id="rId3" imgW="1187450" imgH="3136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18"/>
                          <a:ext cx="2047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/>
          <p:nvPr/>
        </p:nvGrpSpPr>
        <p:grpSpPr bwMode="auto">
          <a:xfrm>
            <a:off x="311150" y="2324100"/>
            <a:ext cx="6818313" cy="747713"/>
            <a:chOff x="521" y="1141"/>
            <a:chExt cx="4295" cy="471"/>
          </a:xfrm>
        </p:grpSpPr>
        <p:graphicFrame>
          <p:nvGraphicFramePr>
            <p:cNvPr id="23569" name="Object 6"/>
            <p:cNvGraphicFramePr>
              <a:graphicFrameLocks noChangeAspect="1"/>
            </p:cNvGraphicFramePr>
            <p:nvPr/>
          </p:nvGraphicFramePr>
          <p:xfrm>
            <a:off x="1324" y="1141"/>
            <a:ext cx="349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Equation" r:id="rId5" imgW="2279015" imgH="273050" progId="Equation.DSMT4">
                    <p:embed/>
                  </p:oleObj>
                </mc:Choice>
                <mc:Fallback>
                  <p:oleObj name="Equation" r:id="rId5" imgW="2279015" imgH="2730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141"/>
                          <a:ext cx="3492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Rectangle 9"/>
            <p:cNvSpPr>
              <a:spLocks noChangeArrowheads="1"/>
            </p:cNvSpPr>
            <p:nvPr/>
          </p:nvSpPr>
          <p:spPr bwMode="auto">
            <a:xfrm>
              <a:off x="521" y="1237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 then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357188" y="3143250"/>
            <a:ext cx="4464050" cy="463550"/>
            <a:chOff x="521" y="1616"/>
            <a:chExt cx="2812" cy="292"/>
          </a:xfrm>
        </p:grpSpPr>
        <p:sp>
          <p:nvSpPr>
            <p:cNvPr id="23567" name="Rectangle 10"/>
            <p:cNvSpPr>
              <a:spLocks noChangeArrowheads="1"/>
            </p:cNvSpPr>
            <p:nvPr/>
          </p:nvSpPr>
          <p:spPr bwMode="auto">
            <a:xfrm>
              <a:off x="521" y="1616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with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8" name="Object 5"/>
            <p:cNvGraphicFramePr>
              <a:graphicFrameLocks noChangeAspect="1"/>
            </p:cNvGraphicFramePr>
            <p:nvPr/>
          </p:nvGraphicFramePr>
          <p:xfrm>
            <a:off x="1020" y="1661"/>
            <a:ext cx="150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quation" r:id="rId7" imgW="1231265" imgH="203200" progId="Equation.DSMT4">
                    <p:embed/>
                  </p:oleObj>
                </mc:Choice>
                <mc:Fallback>
                  <p:oleObj name="Equation" r:id="rId7" imgW="1231265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150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/>
          <p:nvPr/>
        </p:nvGrpSpPr>
        <p:grpSpPr bwMode="auto">
          <a:xfrm>
            <a:off x="490538" y="3535363"/>
            <a:ext cx="5653087" cy="965200"/>
            <a:chOff x="229" y="1887"/>
            <a:chExt cx="3561" cy="608"/>
          </a:xfrm>
        </p:grpSpPr>
        <p:graphicFrame>
          <p:nvGraphicFramePr>
            <p:cNvPr id="23565" name="Object 4"/>
            <p:cNvGraphicFramePr>
              <a:graphicFrameLocks noChangeAspect="1"/>
            </p:cNvGraphicFramePr>
            <p:nvPr/>
          </p:nvGraphicFramePr>
          <p:xfrm>
            <a:off x="229" y="2024"/>
            <a:ext cx="3561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9" imgW="2324735" imgH="273050" progId="Equation.DSMT4">
                    <p:embed/>
                  </p:oleObj>
                </mc:Choice>
                <mc:Fallback>
                  <p:oleObj name="Equation" r:id="rId9" imgW="2324735" imgH="27305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024"/>
                          <a:ext cx="3561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1518" y="1887"/>
              <a:ext cx="106" cy="270"/>
            </a:xfrm>
            <a:prstGeom prst="downArrow">
              <a:avLst>
                <a:gd name="adj1" fmla="val 50000"/>
                <a:gd name="adj2" fmla="val 88337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57188" y="4643438"/>
            <a:ext cx="3529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odd extension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23"/>
          <p:cNvGrpSpPr/>
          <p:nvPr/>
        </p:nvGrpSpPr>
        <p:grpSpPr bwMode="auto">
          <a:xfrm>
            <a:off x="3143250" y="4429125"/>
            <a:ext cx="3214688" cy="1785938"/>
            <a:chOff x="2739" y="2432"/>
            <a:chExt cx="2091" cy="1189"/>
          </a:xfrm>
        </p:grpSpPr>
        <p:graphicFrame>
          <p:nvGraphicFramePr>
            <p:cNvPr id="23563" name="Object 2"/>
            <p:cNvGraphicFramePr>
              <a:graphicFrameLocks noChangeAspect="1"/>
            </p:cNvGraphicFramePr>
            <p:nvPr/>
          </p:nvGraphicFramePr>
          <p:xfrm>
            <a:off x="2739" y="2432"/>
            <a:ext cx="2091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quation" r:id="rId11" imgW="1073785" imgH="313690" progId="Equation.DSMT4">
                    <p:embed/>
                  </p:oleObj>
                </mc:Choice>
                <mc:Fallback>
                  <p:oleObj name="Equation" r:id="rId11" imgW="1073785" imgH="31369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2432"/>
                          <a:ext cx="2091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3"/>
            <p:cNvGraphicFramePr>
              <a:graphicFrameLocks noChangeAspect="1"/>
            </p:cNvGraphicFramePr>
            <p:nvPr/>
          </p:nvGraphicFramePr>
          <p:xfrm>
            <a:off x="2739" y="3022"/>
            <a:ext cx="2091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13" imgW="1073785" imgH="313690" progId="Equation.DSMT4">
                    <p:embed/>
                  </p:oleObj>
                </mc:Choice>
                <mc:Fallback>
                  <p:oleObj name="Equation" r:id="rId13" imgW="1073785" imgH="3136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3022"/>
                          <a:ext cx="2091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F9167-3FFD-42FC-B53F-430C469AC11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61442" name="Object 7"/>
          <p:cNvGraphicFramePr>
            <a:graphicFrameLocks noChangeAspect="1"/>
          </p:cNvGraphicFramePr>
          <p:nvPr/>
        </p:nvGraphicFramePr>
        <p:xfrm>
          <a:off x="720725" y="1538288"/>
          <a:ext cx="55657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" imgW="2292985" imgH="273050" progId="Equation.DSMT4">
                  <p:embed/>
                </p:oleObj>
              </mc:Choice>
              <mc:Fallback>
                <p:oleObj name="Equation" r:id="rId1" imgW="2292985" imgH="2730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538288"/>
                        <a:ext cx="55657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2"/>
          <p:cNvGraphicFramePr>
            <a:graphicFrameLocks noChangeAspect="1"/>
          </p:cNvGraphicFramePr>
          <p:nvPr/>
        </p:nvGraphicFramePr>
        <p:xfrm>
          <a:off x="357188" y="1071563"/>
          <a:ext cx="2357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3" imgW="914400" imgH="122555" progId="Equation.DSMT4">
                  <p:embed/>
                </p:oleObj>
              </mc:Choice>
              <mc:Fallback>
                <p:oleObj name="Equation" r:id="rId3" imgW="914400" imgH="12255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71563"/>
                        <a:ext cx="2357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3"/>
          <p:cNvGraphicFramePr>
            <a:graphicFrameLocks noChangeAspect="1"/>
          </p:cNvGraphicFramePr>
          <p:nvPr/>
        </p:nvGraphicFramePr>
        <p:xfrm>
          <a:off x="346075" y="3248025"/>
          <a:ext cx="2154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5" imgW="796290" imgH="122555" progId="Equation.DSMT4">
                  <p:embed/>
                </p:oleObj>
              </mc:Choice>
              <mc:Fallback>
                <p:oleObj name="Equation" r:id="rId5" imgW="796290" imgH="12255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3248025"/>
                        <a:ext cx="2154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355725" y="2324100"/>
          <a:ext cx="7343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7" imgW="3029585" imgH="273050" progId="Equation.DSMT4">
                  <p:embed/>
                </p:oleObj>
              </mc:Choice>
              <mc:Fallback>
                <p:oleObj name="Equation" r:id="rId7" imgW="3029585" imgH="273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324100"/>
                        <a:ext cx="73437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792163" y="3752850"/>
          <a:ext cx="5565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9" imgW="2292985" imgH="273050" progId="Equation.DSMT4">
                  <p:embed/>
                </p:oleObj>
              </mc:Choice>
              <mc:Fallback>
                <p:oleObj name="Equation" r:id="rId9" imgW="2292985" imgH="2730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52850"/>
                        <a:ext cx="55657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571625" y="4610100"/>
          <a:ext cx="47783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11" imgW="1965325" imgH="273050" progId="Equation.DSMT4">
                  <p:embed/>
                </p:oleObj>
              </mc:Choice>
              <mc:Fallback>
                <p:oleObj name="Equation" r:id="rId11" imgW="1965325" imgH="2730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610100"/>
                        <a:ext cx="47783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27A1C-C0EB-42DD-9705-0C22D45E13E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85750" y="30718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57188" y="1000125"/>
            <a:ext cx="5926137" cy="1841500"/>
            <a:chOff x="521" y="210"/>
            <a:chExt cx="3733" cy="1160"/>
          </a:xfrm>
        </p:grpSpPr>
        <p:sp>
          <p:nvSpPr>
            <p:cNvPr id="25614" name="Rectangle 4"/>
            <p:cNvSpPr>
              <a:spLocks noChangeArrowheads="1"/>
            </p:cNvSpPr>
            <p:nvPr/>
          </p:nvSpPr>
          <p:spPr bwMode="auto">
            <a:xfrm>
              <a:off x="521" y="210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5" name="Object 7"/>
            <p:cNvGraphicFramePr>
              <a:graphicFrameLocks noChangeAspect="1"/>
            </p:cNvGraphicFramePr>
            <p:nvPr/>
          </p:nvGraphicFramePr>
          <p:xfrm>
            <a:off x="1376" y="210"/>
            <a:ext cx="2878" cy="1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1" imgW="2425700" imgH="977900" progId="Equation.DSMT4">
                    <p:embed/>
                  </p:oleObj>
                </mc:Choice>
                <mc:Fallback>
                  <p:oleObj name="Equation" r:id="rId1" imgW="2425700" imgH="9779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0"/>
                          <a:ext cx="2878" cy="1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428750" y="3071813"/>
            <a:ext cx="352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the odd extension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6392" name="Object 2"/>
          <p:cNvGraphicFramePr>
            <a:graphicFrameLocks noChangeAspect="1"/>
          </p:cNvGraphicFramePr>
          <p:nvPr/>
        </p:nvGraphicFramePr>
        <p:xfrm>
          <a:off x="4208463" y="2819400"/>
          <a:ext cx="30067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3" imgW="1064260" imgH="340995" progId="Equation.DSMT4">
                  <p:embed/>
                </p:oleObj>
              </mc:Choice>
              <mc:Fallback>
                <p:oleObj name="Equation" r:id="rId3" imgW="1064260" imgH="3409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2819400"/>
                        <a:ext cx="30067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3"/>
          <p:cNvGraphicFramePr>
            <a:graphicFrameLocks noChangeAspect="1"/>
          </p:cNvGraphicFramePr>
          <p:nvPr/>
        </p:nvGraphicFramePr>
        <p:xfrm>
          <a:off x="4286250" y="3786188"/>
          <a:ext cx="23574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5" imgW="832485" imgH="122555" progId="Equation.DSMT4">
                  <p:embed/>
                </p:oleObj>
              </mc:Choice>
              <mc:Fallback>
                <p:oleObj name="Equation" r:id="rId5" imgW="832485" imgH="12255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86188"/>
                        <a:ext cx="23574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 bwMode="auto">
          <a:xfrm>
            <a:off x="357188" y="4181475"/>
            <a:ext cx="7094537" cy="747713"/>
            <a:chOff x="476" y="2122"/>
            <a:chExt cx="4469" cy="471"/>
          </a:xfrm>
        </p:grpSpPr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476" y="2235"/>
              <a:ext cx="25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From D’Alembert’s formula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3" name="Object 6"/>
            <p:cNvGraphicFramePr>
              <a:graphicFrameLocks noChangeAspect="1"/>
            </p:cNvGraphicFramePr>
            <p:nvPr/>
          </p:nvGraphicFramePr>
          <p:xfrm>
            <a:off x="2681" y="2122"/>
            <a:ext cx="2264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7" name="Equation" r:id="rId7" imgW="1473835" imgH="273050" progId="Equation.DSMT4">
                    <p:embed/>
                  </p:oleObj>
                </mc:Choice>
                <mc:Fallback>
                  <p:oleObj name="Equation" r:id="rId7" imgW="1473835" imgH="2730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122"/>
                          <a:ext cx="2264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6" name="Object 4"/>
          <p:cNvGraphicFramePr>
            <a:graphicFrameLocks noChangeAspect="1"/>
          </p:cNvGraphicFramePr>
          <p:nvPr/>
        </p:nvGraphicFramePr>
        <p:xfrm>
          <a:off x="425450" y="4714875"/>
          <a:ext cx="6731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9" imgW="2688590" imgH="273050" progId="Equation.DSMT4">
                  <p:embed/>
                </p:oleObj>
              </mc:Choice>
              <mc:Fallback>
                <p:oleObj name="Equation" r:id="rId9" imgW="2688590" imgH="2730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714875"/>
                        <a:ext cx="6731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5"/>
          <p:cNvGraphicFramePr>
            <a:graphicFrameLocks noChangeAspect="1"/>
          </p:cNvGraphicFramePr>
          <p:nvPr/>
        </p:nvGraphicFramePr>
        <p:xfrm>
          <a:off x="425450" y="5429250"/>
          <a:ext cx="63706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1" imgW="2547620" imgH="273050" progId="Equation.DSMT4">
                  <p:embed/>
                </p:oleObj>
              </mc:Choice>
              <mc:Fallback>
                <p:oleObj name="Equation" r:id="rId11" imgW="2547620" imgH="273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429250"/>
                        <a:ext cx="63706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F673E-B62C-4DCE-92FE-FEFAAC0ADE7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85750" y="857250"/>
            <a:ext cx="81375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</a:rPr>
              <a:t>Case 2.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 If the end at </a:t>
            </a:r>
            <a:r>
              <a:rPr kumimoji="0" lang="en-US" altLang="zh-CN" sz="2000" b="1" i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=0 is free, consider the following problem</a:t>
            </a:r>
            <a:endParaRPr kumimoji="0" lang="en-US" altLang="zh-CN" sz="2000" b="1">
              <a:solidFill>
                <a:srgbClr val="99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143000" y="1357313"/>
          <a:ext cx="4611688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" imgW="2463800" imgH="1143000" progId="Equation.DSMT4">
                  <p:embed/>
                </p:oleObj>
              </mc:Choice>
              <mc:Fallback>
                <p:oleObj name="Equation" r:id="rId1" imgW="246380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4611688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285750" y="3500438"/>
            <a:ext cx="8321675" cy="828675"/>
            <a:chOff x="476" y="1888"/>
            <a:chExt cx="5242" cy="522"/>
          </a:xfrm>
        </p:grpSpPr>
        <p:sp>
          <p:nvSpPr>
            <p:cNvPr id="26641" name="Rectangle 6"/>
            <p:cNvSpPr>
              <a:spLocks noChangeArrowheads="1"/>
            </p:cNvSpPr>
            <p:nvPr/>
          </p:nvSpPr>
          <p:spPr bwMode="auto">
            <a:xfrm>
              <a:off x="476" y="1918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We are also seeking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2" name="Object 7"/>
            <p:cNvGraphicFramePr>
              <a:graphicFrameLocks noChangeAspect="1"/>
            </p:cNvGraphicFramePr>
            <p:nvPr/>
          </p:nvGraphicFramePr>
          <p:xfrm>
            <a:off x="1916" y="1933"/>
            <a:ext cx="10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3" imgW="559435" imgH="122555" progId="Equation.DSMT4">
                    <p:embed/>
                  </p:oleObj>
                </mc:Choice>
                <mc:Fallback>
                  <p:oleObj name="Equation" r:id="rId3" imgW="559435" imgH="12255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1933"/>
                          <a:ext cx="103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8"/>
            <p:cNvSpPr>
              <a:spLocks noChangeArrowheads="1"/>
            </p:cNvSpPr>
            <p:nvPr/>
          </p:nvSpPr>
          <p:spPr bwMode="auto">
            <a:xfrm>
              <a:off x="2906" y="1906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such that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4" name="Object 8"/>
            <p:cNvGraphicFramePr>
              <a:graphicFrameLocks noChangeAspect="1"/>
            </p:cNvGraphicFramePr>
            <p:nvPr/>
          </p:nvGraphicFramePr>
          <p:xfrm>
            <a:off x="3671" y="1888"/>
            <a:ext cx="154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Equation" r:id="rId5" imgW="905510" imgH="313690" progId="Equation.DSMT4">
                    <p:embed/>
                  </p:oleObj>
                </mc:Choice>
                <mc:Fallback>
                  <p:oleObj name="Equation" r:id="rId5" imgW="905510" imgH="3136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1888"/>
                          <a:ext cx="1546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 bwMode="auto">
          <a:xfrm>
            <a:off x="319088" y="4240213"/>
            <a:ext cx="6038850" cy="760412"/>
            <a:chOff x="431" y="2250"/>
            <a:chExt cx="3804" cy="479"/>
          </a:xfrm>
        </p:grpSpPr>
        <p:graphicFrame>
          <p:nvGraphicFramePr>
            <p:cNvPr id="26639" name="Object 6"/>
            <p:cNvGraphicFramePr>
              <a:graphicFrameLocks noChangeAspect="1"/>
            </p:cNvGraphicFramePr>
            <p:nvPr/>
          </p:nvGraphicFramePr>
          <p:xfrm>
            <a:off x="860" y="2250"/>
            <a:ext cx="3375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7" imgW="2279015" imgH="273050" progId="Equation.DSMT4">
                    <p:embed/>
                  </p:oleObj>
                </mc:Choice>
                <mc:Fallback>
                  <p:oleObj name="Equation" r:id="rId7" imgW="2279015" imgH="2730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250"/>
                          <a:ext cx="3375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Rectangle 11"/>
            <p:cNvSpPr>
              <a:spLocks noChangeArrowheads="1"/>
            </p:cNvSpPr>
            <p:nvPr/>
          </p:nvSpPr>
          <p:spPr bwMode="auto">
            <a:xfrm>
              <a:off x="431" y="2356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322263" y="4949825"/>
            <a:ext cx="4464050" cy="739775"/>
            <a:chOff x="431" y="2697"/>
            <a:chExt cx="2812" cy="466"/>
          </a:xfrm>
        </p:grpSpPr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431" y="2775"/>
              <a:ext cx="28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with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8" name="Object 5"/>
            <p:cNvGraphicFramePr>
              <a:graphicFrameLocks noChangeAspect="1"/>
            </p:cNvGraphicFramePr>
            <p:nvPr/>
          </p:nvGraphicFramePr>
          <p:xfrm>
            <a:off x="884" y="2697"/>
            <a:ext cx="1459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9" imgW="1269365" imgH="406400" progId="Equation.DSMT4">
                    <p:embed/>
                  </p:oleObj>
                </mc:Choice>
                <mc:Fallback>
                  <p:oleObj name="Equation" r:id="rId9" imgW="1269365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697"/>
                          <a:ext cx="1459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/>
          <p:nvPr/>
        </p:nvGrpSpPr>
        <p:grpSpPr bwMode="auto">
          <a:xfrm>
            <a:off x="3429000" y="5143500"/>
            <a:ext cx="2870200" cy="857250"/>
            <a:chOff x="2493" y="2819"/>
            <a:chExt cx="1884" cy="587"/>
          </a:xfrm>
        </p:grpSpPr>
        <p:sp>
          <p:nvSpPr>
            <p:cNvPr id="26634" name="AutoShape 14"/>
            <p:cNvSpPr>
              <a:spLocks noChangeArrowheads="1"/>
            </p:cNvSpPr>
            <p:nvPr/>
          </p:nvSpPr>
          <p:spPr bwMode="auto">
            <a:xfrm>
              <a:off x="2493" y="2907"/>
              <a:ext cx="318" cy="91"/>
            </a:xfrm>
            <a:prstGeom prst="rightArrow">
              <a:avLst>
                <a:gd name="adj1" fmla="val 50000"/>
                <a:gd name="adj2" fmla="val 87363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5" name="Object 3"/>
            <p:cNvGraphicFramePr>
              <a:graphicFrameLocks noChangeAspect="1"/>
            </p:cNvGraphicFramePr>
            <p:nvPr/>
          </p:nvGraphicFramePr>
          <p:xfrm>
            <a:off x="2904" y="2819"/>
            <a:ext cx="13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11" imgW="878205" imgH="122555" progId="Equation.DSMT4">
                    <p:embed/>
                  </p:oleObj>
                </mc:Choice>
                <mc:Fallback>
                  <p:oleObj name="Equation" r:id="rId11" imgW="878205" imgH="12255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819"/>
                          <a:ext cx="13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4"/>
            <p:cNvGraphicFramePr>
              <a:graphicFrameLocks noChangeAspect="1"/>
            </p:cNvGraphicFramePr>
            <p:nvPr/>
          </p:nvGraphicFramePr>
          <p:xfrm>
            <a:off x="2925" y="3158"/>
            <a:ext cx="14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13" imgW="832485" imgH="122555" progId="Equation.DSMT4">
                    <p:embed/>
                  </p:oleObj>
                </mc:Choice>
                <mc:Fallback>
                  <p:oleObj name="Equation" r:id="rId13" imgW="832485" imgH="12255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14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A5D74-D3D5-4BF4-B370-D4CC092FFA4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7188" y="107156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even extension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3214688" y="857250"/>
          <a:ext cx="2857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" imgW="1073785" imgH="313690" progId="Equation.DSMT4">
                  <p:embed/>
                </p:oleObj>
              </mc:Choice>
              <mc:Fallback>
                <p:oleObj name="Equation" r:id="rId1" imgW="1073785" imgH="3136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857250"/>
                        <a:ext cx="2857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214688" y="1785938"/>
          <a:ext cx="29654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3" imgW="1073785" imgH="313690" progId="Equation.DSMT4">
                  <p:embed/>
                </p:oleObj>
              </mc:Choice>
              <mc:Fallback>
                <p:oleObj name="Equation" r:id="rId3" imgW="1073785" imgH="3136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785938"/>
                        <a:ext cx="29654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357188" y="2643188"/>
            <a:ext cx="6923087" cy="747712"/>
            <a:chOff x="521" y="1389"/>
            <a:chExt cx="4361" cy="471"/>
          </a:xfrm>
        </p:grpSpPr>
        <p:graphicFrame>
          <p:nvGraphicFramePr>
            <p:cNvPr id="27662" name="Object 5"/>
            <p:cNvGraphicFramePr>
              <a:graphicFrameLocks noChangeAspect="1"/>
            </p:cNvGraphicFramePr>
            <p:nvPr/>
          </p:nvGraphicFramePr>
          <p:xfrm>
            <a:off x="1390" y="1389"/>
            <a:ext cx="349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Equation" r:id="rId5" imgW="2279015" imgH="273050" progId="Equation.DSMT4">
                    <p:embed/>
                  </p:oleObj>
                </mc:Choice>
                <mc:Fallback>
                  <p:oleObj name="Equation" r:id="rId5" imgW="2279015" imgH="27305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1389"/>
                          <a:ext cx="3492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521" y="1480"/>
              <a:ext cx="9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Finally,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765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E60AA-11AC-47F8-9191-4ABB30F4506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56326" name="Object 7"/>
          <p:cNvGraphicFramePr>
            <a:graphicFrameLocks noChangeAspect="1"/>
          </p:cNvGraphicFramePr>
          <p:nvPr/>
        </p:nvGraphicFramePr>
        <p:xfrm>
          <a:off x="2578100" y="3252788"/>
          <a:ext cx="55657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7" imgW="2292985" imgH="273050" progId="Equation.DSMT4">
                  <p:embed/>
                </p:oleObj>
              </mc:Choice>
              <mc:Fallback>
                <p:oleObj name="Equation" r:id="rId7" imgW="2292985" imgH="2730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252788"/>
                        <a:ext cx="55657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2"/>
          <p:cNvGraphicFramePr>
            <a:graphicFrameLocks noChangeAspect="1"/>
          </p:cNvGraphicFramePr>
          <p:nvPr/>
        </p:nvGraphicFramePr>
        <p:xfrm>
          <a:off x="428625" y="3444875"/>
          <a:ext cx="2325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9" imgW="914400" imgH="122555" progId="Equation.DSMT4">
                  <p:embed/>
                </p:oleObj>
              </mc:Choice>
              <mc:Fallback>
                <p:oleObj name="Equation" r:id="rId9" imgW="914400" imgH="12255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444875"/>
                        <a:ext cx="2325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3"/>
          <p:cNvGraphicFramePr>
            <a:graphicFrameLocks noChangeAspect="1"/>
          </p:cNvGraphicFramePr>
          <p:nvPr/>
        </p:nvGraphicFramePr>
        <p:xfrm>
          <a:off x="417513" y="4891088"/>
          <a:ext cx="20335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11" imgW="796290" imgH="122555" progId="Equation.DSMT4">
                  <p:embed/>
                </p:oleObj>
              </mc:Choice>
              <mc:Fallback>
                <p:oleObj name="Equation" r:id="rId11" imgW="796290" imgH="12255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891088"/>
                        <a:ext cx="20335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1571625" y="3929063"/>
          <a:ext cx="70358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13" imgW="2898140" imgH="273050" progId="Equation.DSMT4">
                  <p:embed/>
                </p:oleObj>
              </mc:Choice>
              <mc:Fallback>
                <p:oleObj name="Equation" r:id="rId13" imgW="2898140" imgH="2730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929063"/>
                        <a:ext cx="70358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214563" y="4714875"/>
          <a:ext cx="5565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15" imgW="2292985" imgH="273050" progId="Equation.DSMT4">
                  <p:embed/>
                </p:oleObj>
              </mc:Choice>
              <mc:Fallback>
                <p:oleObj name="Equation" r:id="rId15" imgW="2292985" imgH="2730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14875"/>
                        <a:ext cx="55657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000375" y="5500688"/>
          <a:ext cx="47783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17" imgW="1965325" imgH="273050" progId="Equation.DSMT4">
                  <p:embed/>
                </p:oleObj>
              </mc:Choice>
              <mc:Fallback>
                <p:oleObj name="Equation" r:id="rId17" imgW="1965325" imgH="2730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00688"/>
                        <a:ext cx="47783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 bwMode="auto">
          <a:xfrm>
            <a:off x="428625" y="1071563"/>
            <a:ext cx="5762625" cy="2054225"/>
            <a:chOff x="521" y="210"/>
            <a:chExt cx="3630" cy="1294"/>
          </a:xfrm>
        </p:grpSpPr>
        <p:graphicFrame>
          <p:nvGraphicFramePr>
            <p:cNvPr id="28686" name="Object 7"/>
            <p:cNvGraphicFramePr>
              <a:graphicFrameLocks noChangeAspect="1"/>
            </p:cNvGraphicFramePr>
            <p:nvPr/>
          </p:nvGraphicFramePr>
          <p:xfrm>
            <a:off x="1376" y="210"/>
            <a:ext cx="2775" cy="1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1" imgW="2451100" imgH="1143000" progId="Equation.DSMT4">
                    <p:embed/>
                  </p:oleObj>
                </mc:Choice>
                <mc:Fallback>
                  <p:oleObj name="Equation" r:id="rId1" imgW="2451100" imgH="1143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0"/>
                          <a:ext cx="2775" cy="1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521" y="210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68300" y="321468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63700" y="3214688"/>
            <a:ext cx="352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the even extension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416" name="Object 2"/>
          <p:cNvGraphicFramePr>
            <a:graphicFrameLocks noChangeAspect="1"/>
          </p:cNvGraphicFramePr>
          <p:nvPr/>
        </p:nvGraphicFramePr>
        <p:xfrm>
          <a:off x="4572000" y="3857625"/>
          <a:ext cx="321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1132840" imgH="122555" progId="Equation.DSMT4">
                  <p:embed/>
                </p:oleObj>
              </mc:Choice>
              <mc:Fallback>
                <p:oleObj name="Equation" r:id="rId3" imgW="1132840" imgH="12255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57625"/>
                        <a:ext cx="32146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368300" y="4252913"/>
            <a:ext cx="6721475" cy="747712"/>
            <a:chOff x="476" y="2206"/>
            <a:chExt cx="4234" cy="471"/>
          </a:xfrm>
        </p:grpSpPr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476" y="2326"/>
              <a:ext cx="25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From D’Alembert’s formula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5" name="Object 6"/>
            <p:cNvGraphicFramePr>
              <a:graphicFrameLocks noChangeAspect="1"/>
            </p:cNvGraphicFramePr>
            <p:nvPr/>
          </p:nvGraphicFramePr>
          <p:xfrm>
            <a:off x="2584" y="2206"/>
            <a:ext cx="212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5" imgW="1378585" imgH="273050" progId="Equation.DSMT4">
                    <p:embed/>
                  </p:oleObj>
                </mc:Choice>
                <mc:Fallback>
                  <p:oleObj name="Equation" r:id="rId5" imgW="1378585" imgH="2730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206"/>
                          <a:ext cx="212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4" name="Object 3"/>
          <p:cNvGraphicFramePr>
            <a:graphicFrameLocks noChangeAspect="1"/>
          </p:cNvGraphicFramePr>
          <p:nvPr/>
        </p:nvGraphicFramePr>
        <p:xfrm>
          <a:off x="4500563" y="2940050"/>
          <a:ext cx="26431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7" imgW="955040" imgH="340995" progId="Equation.DSMT4">
                  <p:embed/>
                </p:oleObj>
              </mc:Choice>
              <mc:Fallback>
                <p:oleObj name="Equation" r:id="rId7" imgW="955040" imgH="3409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40050"/>
                        <a:ext cx="26431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4"/>
          <p:cNvGraphicFramePr>
            <a:graphicFrameLocks noChangeAspect="1"/>
          </p:cNvGraphicFramePr>
          <p:nvPr/>
        </p:nvGraphicFramePr>
        <p:xfrm>
          <a:off x="415925" y="4857750"/>
          <a:ext cx="48704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9" imgW="1992630" imgH="273050" progId="Equation.DSMT4">
                  <p:embed/>
                </p:oleObj>
              </mc:Choice>
              <mc:Fallback>
                <p:oleObj name="Equation" r:id="rId9" imgW="1992630" imgH="2730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4857750"/>
                        <a:ext cx="48704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5"/>
          <p:cNvGraphicFramePr>
            <a:graphicFrameLocks noChangeAspect="1"/>
          </p:cNvGraphicFramePr>
          <p:nvPr/>
        </p:nvGraphicFramePr>
        <p:xfrm>
          <a:off x="428625" y="5500688"/>
          <a:ext cx="48958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1" imgW="2005965" imgH="273050" progId="Equation.DSMT4">
                  <p:embed/>
                </p:oleObj>
              </mc:Choice>
              <mc:Fallback>
                <p:oleObj name="Equation" r:id="rId11" imgW="2005965" imgH="273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500688"/>
                        <a:ext cx="48958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7E29B-28AB-4387-9EEE-4AF57DE621A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188" y="928688"/>
            <a:ext cx="8137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</a:rPr>
              <a:t>Case 3.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  If the problem is of a finite string</a:t>
            </a:r>
            <a:endParaRPr kumimoji="0" lang="en-US" altLang="zh-CN" sz="2000" b="1">
              <a:solidFill>
                <a:srgbClr val="99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357188" y="2714625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periodic extension</a:t>
            </a: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54250" y="1643063"/>
          <a:ext cx="3562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" imgW="1841500" imgH="482600" progId="Equation.DSMT4">
                  <p:embed/>
                </p:oleObj>
              </mc:Choice>
              <mc:Fallback>
                <p:oleObj name="Equation" r:id="rId1" imgW="18415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643063"/>
                        <a:ext cx="35623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/>
          <p:nvPr/>
        </p:nvGrpSpPr>
        <p:grpSpPr bwMode="auto">
          <a:xfrm>
            <a:off x="3714750" y="2714625"/>
            <a:ext cx="4249738" cy="400050"/>
            <a:chOff x="2925" y="2886"/>
            <a:chExt cx="2677" cy="252"/>
          </a:xfrm>
        </p:grpSpPr>
        <p:sp>
          <p:nvSpPr>
            <p:cNvPr id="29707" name="Line 12"/>
            <p:cNvSpPr>
              <a:spLocks noChangeShapeType="1"/>
            </p:cNvSpPr>
            <p:nvPr/>
          </p:nvSpPr>
          <p:spPr bwMode="auto">
            <a:xfrm>
              <a:off x="2925" y="3037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3424" y="2886"/>
              <a:ext cx="21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Periodic odd extension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9"/>
          <p:cNvGrpSpPr/>
          <p:nvPr/>
        </p:nvGrpSpPr>
        <p:grpSpPr bwMode="auto">
          <a:xfrm>
            <a:off x="3714750" y="3246438"/>
            <a:ext cx="4249738" cy="400050"/>
            <a:chOff x="2925" y="3221"/>
            <a:chExt cx="2677" cy="252"/>
          </a:xfrm>
        </p:grpSpPr>
        <p:sp>
          <p:nvSpPr>
            <p:cNvPr id="29705" name="Line 14"/>
            <p:cNvSpPr>
              <a:spLocks noChangeShapeType="1"/>
            </p:cNvSpPr>
            <p:nvPr/>
          </p:nvSpPr>
          <p:spPr bwMode="auto">
            <a:xfrm>
              <a:off x="2925" y="3385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Rectangle 16"/>
            <p:cNvSpPr>
              <a:spLocks noChangeArrowheads="1"/>
            </p:cNvSpPr>
            <p:nvPr/>
          </p:nvSpPr>
          <p:spPr bwMode="auto">
            <a:xfrm>
              <a:off x="3424" y="3221"/>
              <a:ext cx="21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Periodic even extension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b="1" dirty="0">
                <a:latin typeface="Arial Black" panose="020B0A04020102020204" pitchFamily="34" charset="0"/>
              </a:rPr>
              <a:t>Wave equations of semi-infinite strings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2970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530076-6FE9-42B6-8E03-9B8A01DBF49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85750" y="1071563"/>
            <a:ext cx="780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(i) 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D’Alembert’s formula</a:t>
            </a:r>
            <a:r>
              <a:rPr kumimoji="0" lang="en-US" altLang="zh-CN" b="1">
                <a:latin typeface="Times New Roman" panose="02020603050405020304" pitchFamily="18" charset="0"/>
              </a:rPr>
              <a:t> for oscillations of  infinite strings</a:t>
            </a:r>
            <a:endParaRPr kumimoji="0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57188" y="2643188"/>
            <a:ext cx="781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(ii) 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Characteristic line method </a:t>
            </a:r>
            <a:r>
              <a:rPr kumimoji="0" lang="en-US" altLang="zh-CN" b="1">
                <a:latin typeface="Times New Roman" panose="02020603050405020304" pitchFamily="18" charset="0"/>
              </a:rPr>
              <a:t>for Cauchy problem</a:t>
            </a:r>
            <a:endParaRPr kumimoji="0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6713" y="3286125"/>
            <a:ext cx="77628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(iii) 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D’Alembert’s formula</a:t>
            </a:r>
            <a:r>
              <a:rPr kumimoji="0" lang="en-US" altLang="zh-CN" b="1">
                <a:latin typeface="Times New Roman" panose="02020603050405020304" pitchFamily="18" charset="0"/>
              </a:rPr>
              <a:t> for oscillations of  </a:t>
            </a:r>
            <a:r>
              <a:rPr kumimoji="0"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semi-infinite</a:t>
            </a:r>
            <a:endParaRPr kumimoji="0" lang="en-US" altLang="zh-CN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       or </a:t>
            </a:r>
            <a:r>
              <a:rPr kumimoji="0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finite</a:t>
            </a:r>
            <a:r>
              <a:rPr kumimoji="0" lang="en-US" altLang="zh-CN" b="1">
                <a:latin typeface="Times New Roman" panose="02020603050405020304" pitchFamily="18" charset="0"/>
              </a:rPr>
              <a:t> strings</a:t>
            </a:r>
            <a:endParaRPr kumimoji="0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69950" y="4264025"/>
            <a:ext cx="7416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Odd extension</a:t>
            </a:r>
            <a:r>
              <a:rPr lang="en-US" altLang="zh-CN" b="1">
                <a:latin typeface="Times New Roman" panose="02020603050405020304" pitchFamily="18" charset="0"/>
              </a:rPr>
              <a:t> or </a:t>
            </a:r>
            <a:r>
              <a:rPr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even extension</a:t>
            </a:r>
            <a:r>
              <a:rPr lang="en-US" altLang="zh-CN" b="1">
                <a:latin typeface="Times New Roman" panose="02020603050405020304" pitchFamily="18" charset="0"/>
              </a:rPr>
              <a:t> for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the initial displacement and initial velocity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21513" name="Object 2"/>
          <p:cNvGraphicFramePr>
            <a:graphicFrameLocks noChangeAspect="1"/>
          </p:cNvGraphicFramePr>
          <p:nvPr/>
        </p:nvGraphicFramePr>
        <p:xfrm>
          <a:off x="1089025" y="1620838"/>
          <a:ext cx="61690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1" imgW="2279015" imgH="273050" progId="Equation.DSMT4">
                  <p:embed/>
                </p:oleObj>
              </mc:Choice>
              <mc:Fallback>
                <p:oleObj name="Equation" r:id="rId1" imgW="2279015" imgH="2730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620838"/>
                        <a:ext cx="61690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FDBA4-3B34-4266-9472-4C2CC4E3FCF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4. </a:t>
            </a:r>
            <a:r>
              <a:rPr lang="en-US" altLang="zh-CN" b="1" dirty="0">
                <a:latin typeface="Arial Black" panose="020B0A04020102020204" pitchFamily="34" charset="0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21511" grpId="0"/>
      <p:bldP spid="215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楷体_GB2312" pitchFamily="49" charset="-122"/>
                <a:cs typeface="Arial" panose="020B0604020202020204" pitchFamily="34" charset="0"/>
              </a:rPr>
              <a:t>Chapter  8</a:t>
            </a:r>
            <a:endParaRPr lang="en-US" altLang="zh-CN" sz="6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5" y="3071813"/>
            <a:ext cx="6286500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Integral method on characteristics</a:t>
            </a:r>
            <a:endParaRPr kumimoji="0" lang="en-US" altLang="zh-CN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357188" y="898525"/>
            <a:ext cx="7775575" cy="1958975"/>
            <a:chOff x="521" y="396"/>
            <a:chExt cx="4898" cy="1234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521" y="396"/>
              <a:ext cx="48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Consider the wave equation of an infinite string: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4354" name="Object 6"/>
            <p:cNvGraphicFramePr>
              <a:graphicFrameLocks noChangeAspect="1"/>
            </p:cNvGraphicFramePr>
            <p:nvPr/>
          </p:nvGraphicFramePr>
          <p:xfrm>
            <a:off x="1087" y="765"/>
            <a:ext cx="2989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Equation" r:id="rId1" imgW="2628900" imgH="762000" progId="Equation.DSMT4">
                    <p:embed/>
                  </p:oleObj>
                </mc:Choice>
                <mc:Fallback>
                  <p:oleObj name="Equation" r:id="rId1" imgW="2628900" imgH="762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765"/>
                          <a:ext cx="2989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/>
          <p:nvPr/>
        </p:nvGrpSpPr>
        <p:grpSpPr bwMode="auto">
          <a:xfrm>
            <a:off x="358775" y="2857500"/>
            <a:ext cx="7775575" cy="1058863"/>
            <a:chOff x="522" y="1576"/>
            <a:chExt cx="4898" cy="667"/>
          </a:xfrm>
        </p:grpSpPr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522" y="1576"/>
              <a:ext cx="48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For this problem, we have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4352" name="Object 5"/>
            <p:cNvGraphicFramePr>
              <a:graphicFrameLocks noChangeAspect="1"/>
            </p:cNvGraphicFramePr>
            <p:nvPr/>
          </p:nvGraphicFramePr>
          <p:xfrm>
            <a:off x="916" y="2004"/>
            <a:ext cx="181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Equation" r:id="rId3" imgW="1536065" imgH="203200" progId="Equation.DSMT4">
                    <p:embed/>
                  </p:oleObj>
                </mc:Choice>
                <mc:Fallback>
                  <p:oleObj name="Equation" r:id="rId3" imgW="1536065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004"/>
                          <a:ext cx="181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/>
          <p:nvPr/>
        </p:nvGrpSpPr>
        <p:grpSpPr bwMode="auto">
          <a:xfrm>
            <a:off x="4081463" y="3413125"/>
            <a:ext cx="4392612" cy="554038"/>
            <a:chOff x="2880" y="1893"/>
            <a:chExt cx="2767" cy="349"/>
          </a:xfrm>
        </p:grpSpPr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3288" y="1893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Hyperbolic type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sp>
          <p:nvSpPr>
            <p:cNvPr id="14350" name="AutoShape 11"/>
            <p:cNvSpPr>
              <a:spLocks noChangeArrowheads="1"/>
            </p:cNvSpPr>
            <p:nvPr/>
          </p:nvSpPr>
          <p:spPr bwMode="auto">
            <a:xfrm>
              <a:off x="2880" y="2069"/>
              <a:ext cx="360" cy="83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357188" y="4005263"/>
            <a:ext cx="5262562" cy="566737"/>
            <a:chOff x="521" y="2251"/>
            <a:chExt cx="3315" cy="357"/>
          </a:xfrm>
        </p:grpSpPr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521" y="2251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Characteristic equation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4348" name="Object 4"/>
            <p:cNvGraphicFramePr>
              <a:graphicFrameLocks noChangeAspect="1"/>
            </p:cNvGraphicFramePr>
            <p:nvPr/>
          </p:nvGraphicFramePr>
          <p:xfrm>
            <a:off x="2650" y="2361"/>
            <a:ext cx="118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Equation" r:id="rId5" imgW="977265" imgH="203200" progId="Equation.DSMT4">
                    <p:embed/>
                  </p:oleObj>
                </mc:Choice>
                <mc:Fallback>
                  <p:oleObj name="Equation" r:id="rId5" imgW="977265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0" y="2361"/>
                          <a:ext cx="118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57188" y="4633913"/>
            <a:ext cx="37449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Characteristic lines are</a:t>
            </a:r>
            <a:endParaRPr kumimoji="0" lang="en-US" altLang="zh-CN" sz="2000" b="1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aphicFrame>
        <p:nvGraphicFramePr>
          <p:cNvPr id="6159" name="Object 2"/>
          <p:cNvGraphicFramePr>
            <a:graphicFrameLocks noChangeAspect="1"/>
          </p:cNvGraphicFramePr>
          <p:nvPr/>
        </p:nvGraphicFramePr>
        <p:xfrm>
          <a:off x="3357563" y="4762500"/>
          <a:ext cx="1285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673100" imgH="228600" progId="Equation.DSMT4">
                  <p:embed/>
                </p:oleObj>
              </mc:Choice>
              <mc:Fallback>
                <p:oleObj name="Equation" r:id="rId7" imgW="673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762500"/>
                        <a:ext cx="1285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3"/>
          <p:cNvGraphicFramePr>
            <a:graphicFrameLocks noChangeAspect="1"/>
          </p:cNvGraphicFramePr>
          <p:nvPr/>
        </p:nvGraphicFramePr>
        <p:xfrm>
          <a:off x="3352800" y="5264150"/>
          <a:ext cx="1404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64150"/>
                        <a:ext cx="14049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 err="1">
                <a:latin typeface="Arial Black" panose="020B0A04020102020204" pitchFamily="34" charset="0"/>
              </a:rPr>
              <a:t>D’Alembert</a:t>
            </a:r>
            <a:r>
              <a:rPr lang="en-US" altLang="zh-CN" b="1" dirty="0">
                <a:latin typeface="Arial Black" panose="020B0A04020102020204" pitchFamily="34" charset="0"/>
              </a:rPr>
              <a:t> formula for string oscillation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434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2B16A-F6CD-420C-9BAA-4D1BFCC760A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 bwMode="auto">
          <a:xfrm>
            <a:off x="285750" y="857250"/>
            <a:ext cx="4214813" cy="819150"/>
            <a:chOff x="476" y="-17"/>
            <a:chExt cx="2655" cy="516"/>
          </a:xfrm>
        </p:grpSpPr>
        <p:sp>
          <p:nvSpPr>
            <p:cNvPr id="15387" name="Rectangle 4"/>
            <p:cNvSpPr>
              <a:spLocks noChangeArrowheads="1"/>
            </p:cNvSpPr>
            <p:nvPr/>
          </p:nvSpPr>
          <p:spPr bwMode="auto">
            <a:xfrm>
              <a:off x="476" y="28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Take the transformation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88" name="Object 11"/>
            <p:cNvGraphicFramePr>
              <a:graphicFrameLocks noChangeAspect="1"/>
            </p:cNvGraphicFramePr>
            <p:nvPr/>
          </p:nvGraphicFramePr>
          <p:xfrm>
            <a:off x="2276" y="-17"/>
            <a:ext cx="85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Equation" r:id="rId1" imgW="736600" imgH="469900" progId="Equation.DSMT4">
                    <p:embed/>
                  </p:oleObj>
                </mc:Choice>
                <mc:Fallback>
                  <p:oleObj name="Equation" r:id="rId1" imgW="736600" imgH="4699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-17"/>
                          <a:ext cx="85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285750" y="1500188"/>
            <a:ext cx="5473700" cy="581025"/>
            <a:chOff x="476" y="572"/>
            <a:chExt cx="3448" cy="366"/>
          </a:xfrm>
        </p:grpSpPr>
        <p:sp>
          <p:nvSpPr>
            <p:cNvPr id="15385" name="Rectangle 6"/>
            <p:cNvSpPr>
              <a:spLocks noChangeArrowheads="1"/>
            </p:cNvSpPr>
            <p:nvPr/>
          </p:nvSpPr>
          <p:spPr bwMode="auto">
            <a:xfrm>
              <a:off x="476" y="572"/>
              <a:ext cx="344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Normal type of the equation is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86" name="Object 10"/>
            <p:cNvGraphicFramePr>
              <a:graphicFrameLocks noChangeAspect="1"/>
            </p:cNvGraphicFramePr>
            <p:nvPr/>
          </p:nvGraphicFramePr>
          <p:xfrm>
            <a:off x="2681" y="662"/>
            <a:ext cx="5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Equation" r:id="rId3" imgW="469900" imgH="241300" progId="Equation.DSMT4">
                    <p:embed/>
                  </p:oleObj>
                </mc:Choice>
                <mc:Fallback>
                  <p:oleObj name="Equation" r:id="rId3" imgW="4699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662"/>
                          <a:ext cx="56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85750" y="2000250"/>
            <a:ext cx="5473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Integrating on </a:t>
            </a:r>
            <a:r>
              <a:rPr kumimoji="0" lang="el-GR" altLang="zh-CN" sz="2000" b="1" i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ξ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and </a:t>
            </a:r>
            <a:r>
              <a:rPr kumimoji="0" lang="el-GR" altLang="zh-CN" sz="2000" b="1" i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η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, we have</a:t>
            </a:r>
            <a:endParaRPr kumimoji="0" lang="el-GR" altLang="zh-CN" sz="2000" b="1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7" name="Object 2"/>
          <p:cNvGraphicFramePr>
            <a:graphicFrameLocks noChangeAspect="1"/>
          </p:cNvGraphicFramePr>
          <p:nvPr/>
        </p:nvGraphicFramePr>
        <p:xfrm>
          <a:off x="3929063" y="2143125"/>
          <a:ext cx="2143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5" imgW="1117600" imgH="228600" progId="Equation.DSMT4">
                  <p:embed/>
                </p:oleObj>
              </mc:Choice>
              <mc:Fallback>
                <p:oleObj name="Equation" r:id="rId5" imgW="1117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143125"/>
                        <a:ext cx="2143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3"/>
          <p:cNvGraphicFramePr>
            <a:graphicFrameLocks noChangeAspect="1"/>
          </p:cNvGraphicFramePr>
          <p:nvPr/>
        </p:nvGraphicFramePr>
        <p:xfrm>
          <a:off x="2006600" y="2571750"/>
          <a:ext cx="3636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7" imgW="1981200" imgH="228600" progId="Equation.DSMT4">
                  <p:embed/>
                </p:oleObj>
              </mc:Choice>
              <mc:Fallback>
                <p:oleObj name="Equation" r:id="rId7" imgW="1981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71750"/>
                        <a:ext cx="3636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/>
          <p:nvPr/>
        </p:nvGrpSpPr>
        <p:grpSpPr bwMode="auto">
          <a:xfrm>
            <a:off x="285750" y="2857500"/>
            <a:ext cx="3744913" cy="944563"/>
            <a:chOff x="476" y="1434"/>
            <a:chExt cx="2359" cy="595"/>
          </a:xfrm>
        </p:grpSpPr>
        <p:sp>
          <p:nvSpPr>
            <p:cNvPr id="15383" name="Rectangle 11"/>
            <p:cNvSpPr>
              <a:spLocks noChangeArrowheads="1"/>
            </p:cNvSpPr>
            <p:nvPr/>
          </p:nvSpPr>
          <p:spPr bwMode="auto">
            <a:xfrm>
              <a:off x="476" y="1434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According to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84" name="Object 9"/>
            <p:cNvGraphicFramePr>
              <a:graphicFrameLocks noChangeAspect="1"/>
            </p:cNvGraphicFramePr>
            <p:nvPr/>
          </p:nvGraphicFramePr>
          <p:xfrm>
            <a:off x="1421" y="1524"/>
            <a:ext cx="1116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Equation" r:id="rId9" imgW="1066800" imgH="482600" progId="Equation.DSMT4">
                    <p:embed/>
                  </p:oleObj>
                </mc:Choice>
                <mc:Fallback>
                  <p:oleObj name="Equation" r:id="rId9" imgW="10668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524"/>
                          <a:ext cx="1116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 bwMode="auto">
          <a:xfrm>
            <a:off x="3643313" y="2873375"/>
            <a:ext cx="3429000" cy="917575"/>
            <a:chOff x="2880" y="1480"/>
            <a:chExt cx="2160" cy="578"/>
          </a:xfrm>
        </p:grpSpPr>
        <p:graphicFrame>
          <p:nvGraphicFramePr>
            <p:cNvPr id="15381" name="Object 8"/>
            <p:cNvGraphicFramePr>
              <a:graphicFrameLocks noChangeAspect="1"/>
            </p:cNvGraphicFramePr>
            <p:nvPr/>
          </p:nvGraphicFramePr>
          <p:xfrm>
            <a:off x="3555" y="1525"/>
            <a:ext cx="1485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Equation" r:id="rId11" imgW="1739900" imgH="520700" progId="Equation.DSMT4">
                    <p:embed/>
                  </p:oleObj>
                </mc:Choice>
                <mc:Fallback>
                  <p:oleObj name="Equation" r:id="rId11" imgW="1739900" imgH="520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525"/>
                          <a:ext cx="1485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Rectangle 14"/>
            <p:cNvSpPr>
              <a:spLocks noChangeArrowheads="1"/>
            </p:cNvSpPr>
            <p:nvPr/>
          </p:nvSpPr>
          <p:spPr bwMode="auto">
            <a:xfrm>
              <a:off x="2880" y="1480"/>
              <a:ext cx="9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we have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571500" y="3857625"/>
          <a:ext cx="25003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3" imgW="1651000" imgH="254000" progId="Equation.DSMT4">
                  <p:embed/>
                </p:oleObj>
              </mc:Choice>
              <mc:Fallback>
                <p:oleObj name="Equation" r:id="rId13" imgW="16510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57625"/>
                        <a:ext cx="25003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/>
          <p:nvPr/>
        </p:nvGrpSpPr>
        <p:grpSpPr bwMode="auto">
          <a:xfrm>
            <a:off x="3317875" y="3719692"/>
            <a:ext cx="3819525" cy="715963"/>
            <a:chOff x="2332" y="2115"/>
            <a:chExt cx="2406" cy="451"/>
          </a:xfrm>
        </p:grpSpPr>
        <p:sp>
          <p:nvSpPr>
            <p:cNvPr id="15379" name="AutoShape 16"/>
            <p:cNvSpPr>
              <a:spLocks noChangeArrowheads="1"/>
            </p:cNvSpPr>
            <p:nvPr/>
          </p:nvSpPr>
          <p:spPr bwMode="auto">
            <a:xfrm>
              <a:off x="2332" y="2311"/>
              <a:ext cx="360" cy="89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0" name="Object 7"/>
            <p:cNvGraphicFramePr>
              <a:graphicFrameLocks noChangeAspect="1"/>
            </p:cNvGraphicFramePr>
            <p:nvPr/>
          </p:nvGraphicFramePr>
          <p:xfrm>
            <a:off x="2754" y="2115"/>
            <a:ext cx="198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Equation" r:id="rId15" imgW="51511200" imgH="9753600" progId="Equation.DSMT4">
                    <p:embed/>
                  </p:oleObj>
                </mc:Choice>
                <mc:Fallback>
                  <p:oleObj name="Equation" r:id="rId15" imgW="51511200" imgH="9753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2115"/>
                          <a:ext cx="1984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6" name="Object 5"/>
          <p:cNvGraphicFramePr>
            <a:graphicFrameLocks noChangeAspect="1"/>
          </p:cNvGraphicFramePr>
          <p:nvPr/>
        </p:nvGraphicFramePr>
        <p:xfrm>
          <a:off x="633068" y="4520257"/>
          <a:ext cx="3149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7" imgW="55778400" imgH="20116800" progId="Equation.DSMT4">
                  <p:embed/>
                </p:oleObj>
              </mc:Choice>
              <mc:Fallback>
                <p:oleObj name="Equation" r:id="rId17" imgW="55778400" imgH="2011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68" y="4520257"/>
                        <a:ext cx="3149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7"/>
          <p:cNvGrpSpPr/>
          <p:nvPr/>
        </p:nvGrpSpPr>
        <p:grpSpPr bwMode="auto">
          <a:xfrm>
            <a:off x="4000500" y="4497388"/>
            <a:ext cx="4000500" cy="1360487"/>
            <a:chOff x="2790" y="2619"/>
            <a:chExt cx="2520" cy="857"/>
          </a:xfrm>
        </p:grpSpPr>
        <p:sp>
          <p:nvSpPr>
            <p:cNvPr id="15377" name="AutoShape 19"/>
            <p:cNvSpPr>
              <a:spLocks noChangeArrowheads="1"/>
            </p:cNvSpPr>
            <p:nvPr/>
          </p:nvSpPr>
          <p:spPr bwMode="auto">
            <a:xfrm>
              <a:off x="2790" y="2976"/>
              <a:ext cx="315" cy="95"/>
            </a:xfrm>
            <a:prstGeom prst="rightArrow">
              <a:avLst>
                <a:gd name="adj1" fmla="val 50000"/>
                <a:gd name="adj2" fmla="val 75004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8" name="Object 6"/>
            <p:cNvGraphicFramePr>
              <a:graphicFrameLocks noChangeAspect="1"/>
            </p:cNvGraphicFramePr>
            <p:nvPr/>
          </p:nvGraphicFramePr>
          <p:xfrm>
            <a:off x="3288" y="2619"/>
            <a:ext cx="202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Equation" r:id="rId19" imgW="1487805" imgH="559435" progId="Equation.DSMT4">
                    <p:embed/>
                  </p:oleObj>
                </mc:Choice>
                <mc:Fallback>
                  <p:oleObj name="Equation" r:id="rId19" imgW="1487805" imgH="55943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19"/>
                          <a:ext cx="2022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571875" y="5857875"/>
            <a:ext cx="45307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990000"/>
                </a:solidFill>
                <a:latin typeface="Times New Roman" panose="02020603050405020304" pitchFamily="18" charset="0"/>
              </a:rPr>
              <a:t>D’Alembert’s formula </a:t>
            </a:r>
            <a:r>
              <a:rPr kumimoji="0" lang="en-US" altLang="zh-CN" sz="2000" b="1">
                <a:latin typeface="Times New Roman" panose="02020603050405020304" pitchFamily="18" charset="0"/>
              </a:rPr>
              <a:t>of wave equation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4714875" y="4500563"/>
            <a:ext cx="3357563" cy="1357312"/>
          </a:xfrm>
          <a:prstGeom prst="rect">
            <a:avLst/>
          </a:prstGeom>
          <a:noFill/>
          <a:ln w="34925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F6911-DD79-413A-83D8-9C3F5DB8552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 err="1">
                <a:latin typeface="Arial Black" panose="020B0A04020102020204" pitchFamily="34" charset="0"/>
              </a:rPr>
              <a:t>D’Alembert</a:t>
            </a:r>
            <a:r>
              <a:rPr lang="en-US" altLang="zh-CN" b="1" dirty="0">
                <a:latin typeface="Arial Black" panose="020B0A04020102020204" pitchFamily="34" charset="0"/>
              </a:rPr>
              <a:t> formula for string oscillation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89" grpId="0"/>
      <p:bldP spid="7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430213" y="1001713"/>
            <a:ext cx="6494462" cy="855662"/>
            <a:chOff x="567" y="106"/>
            <a:chExt cx="4091" cy="539"/>
          </a:xfrm>
        </p:grpSpPr>
        <p:sp>
          <p:nvSpPr>
            <p:cNvPr id="16396" name="Rectangle 4"/>
            <p:cNvSpPr>
              <a:spLocks noChangeArrowheads="1"/>
            </p:cNvSpPr>
            <p:nvPr/>
          </p:nvSpPr>
          <p:spPr bwMode="auto">
            <a:xfrm>
              <a:off x="567" y="119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7" name="Object 5"/>
            <p:cNvGraphicFramePr>
              <a:graphicFrameLocks noChangeAspect="1"/>
            </p:cNvGraphicFramePr>
            <p:nvPr/>
          </p:nvGraphicFramePr>
          <p:xfrm>
            <a:off x="1376" y="106"/>
            <a:ext cx="3282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Equation" r:id="rId1" imgW="3086100" imgH="508000" progId="Equation.DSMT4">
                    <p:embed/>
                  </p:oleObj>
                </mc:Choice>
                <mc:Fallback>
                  <p:oleObj name="Equation" r:id="rId1" imgW="3086100" imgH="508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06"/>
                          <a:ext cx="3282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57188" y="185737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1654175" y="1857375"/>
            <a:ext cx="6696075" cy="1108075"/>
            <a:chOff x="1338" y="799"/>
            <a:chExt cx="4218" cy="698"/>
          </a:xfrm>
        </p:grpSpPr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338" y="799"/>
              <a:ext cx="4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By the D’Alembert’s formula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5" name="Object 4"/>
            <p:cNvGraphicFramePr>
              <a:graphicFrameLocks noChangeAspect="1"/>
            </p:cNvGraphicFramePr>
            <p:nvPr/>
          </p:nvGraphicFramePr>
          <p:xfrm>
            <a:off x="1390" y="1026"/>
            <a:ext cx="268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Equation" r:id="rId3" imgW="1733550" imgH="273050" progId="Equation.DSMT4">
                    <p:embed/>
                  </p:oleObj>
                </mc:Choice>
                <mc:Fallback>
                  <p:oleObj name="Equation" r:id="rId3" imgW="1733550" imgH="27305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1026"/>
                          <a:ext cx="268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5" name="Object 2"/>
          <p:cNvGraphicFramePr>
            <a:graphicFrameLocks noChangeAspect="1"/>
          </p:cNvGraphicFramePr>
          <p:nvPr/>
        </p:nvGraphicFramePr>
        <p:xfrm>
          <a:off x="5929313" y="2428875"/>
          <a:ext cx="27844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1128395" imgH="122555" progId="Equation.DSMT4">
                  <p:embed/>
                </p:oleObj>
              </mc:Choice>
              <mc:Fallback>
                <p:oleObj name="Equation" r:id="rId5" imgW="1128395" imgH="12255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428875"/>
                        <a:ext cx="27844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3"/>
          <p:cNvGraphicFramePr>
            <a:graphicFrameLocks noChangeAspect="1"/>
          </p:cNvGraphicFramePr>
          <p:nvPr/>
        </p:nvGraphicFramePr>
        <p:xfrm>
          <a:off x="1047750" y="3143250"/>
          <a:ext cx="12382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491490" imgH="122555" progId="Equation.DSMT4">
                  <p:embed/>
                </p:oleObj>
              </mc:Choice>
              <mc:Fallback>
                <p:oleObj name="Equation" r:id="rId7" imgW="491490" imgH="12255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143250"/>
                        <a:ext cx="12382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928938"/>
            <a:ext cx="4894262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B3F7F-359B-46F9-B39D-111FCD83652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 err="1">
                <a:latin typeface="Arial Black" panose="020B0A04020102020204" pitchFamily="34" charset="0"/>
              </a:rPr>
              <a:t>D’Alembert</a:t>
            </a:r>
            <a:r>
              <a:rPr lang="en-US" altLang="zh-CN" b="1" dirty="0">
                <a:latin typeface="Arial Black" panose="020B0A04020102020204" pitchFamily="34" charset="0"/>
              </a:rPr>
              <a:t> formula for string oscillation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85750" y="857250"/>
            <a:ext cx="3744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Physical background</a:t>
            </a:r>
            <a:endParaRPr kumimoji="0" lang="en-US" altLang="zh-CN" sz="2000" b="1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pSp>
        <p:nvGrpSpPr>
          <p:cNvPr id="2" name="Group 70"/>
          <p:cNvGrpSpPr/>
          <p:nvPr/>
        </p:nvGrpSpPr>
        <p:grpSpPr bwMode="auto">
          <a:xfrm>
            <a:off x="2484438" y="1395413"/>
            <a:ext cx="4827587" cy="554037"/>
            <a:chOff x="1565" y="343"/>
            <a:chExt cx="3041" cy="349"/>
          </a:xfrm>
        </p:grpSpPr>
        <p:sp>
          <p:nvSpPr>
            <p:cNvPr id="17465" name="AutoShape 9"/>
            <p:cNvSpPr>
              <a:spLocks noChangeArrowheads="1"/>
            </p:cNvSpPr>
            <p:nvPr/>
          </p:nvSpPr>
          <p:spPr bwMode="auto">
            <a:xfrm>
              <a:off x="1565" y="499"/>
              <a:ext cx="550" cy="62"/>
            </a:xfrm>
            <a:prstGeom prst="leftRightArrow">
              <a:avLst>
                <a:gd name="adj1" fmla="val 50000"/>
                <a:gd name="adj2" fmla="val 149451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7466" name="Rectangle 12"/>
            <p:cNvSpPr>
              <a:spLocks noChangeArrowheads="1"/>
            </p:cNvSpPr>
            <p:nvPr/>
          </p:nvSpPr>
          <p:spPr bwMode="auto">
            <a:xfrm>
              <a:off x="2247" y="343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Right traveling wave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pSp>
        <p:nvGrpSpPr>
          <p:cNvPr id="3" name="Group 71"/>
          <p:cNvGrpSpPr/>
          <p:nvPr/>
        </p:nvGrpSpPr>
        <p:grpSpPr bwMode="auto">
          <a:xfrm>
            <a:off x="776288" y="1473200"/>
            <a:ext cx="1438275" cy="955675"/>
            <a:chOff x="489" y="482"/>
            <a:chExt cx="940" cy="635"/>
          </a:xfrm>
        </p:grpSpPr>
        <p:graphicFrame>
          <p:nvGraphicFramePr>
            <p:cNvPr id="17463" name="Object 7"/>
            <p:cNvGraphicFramePr>
              <a:graphicFrameLocks noChangeAspect="1"/>
            </p:cNvGraphicFramePr>
            <p:nvPr/>
          </p:nvGraphicFramePr>
          <p:xfrm>
            <a:off x="506" y="482"/>
            <a:ext cx="92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1" imgW="660400" imgH="228600" progId="Equation.DSMT4">
                    <p:embed/>
                  </p:oleObj>
                </mc:Choice>
                <mc:Fallback>
                  <p:oleObj name="Equation" r:id="rId1" imgW="660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482"/>
                          <a:ext cx="92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4" name="Object 8"/>
            <p:cNvGraphicFramePr>
              <a:graphicFrameLocks noChangeAspect="1"/>
            </p:cNvGraphicFramePr>
            <p:nvPr/>
          </p:nvGraphicFramePr>
          <p:xfrm>
            <a:off x="489" y="811"/>
            <a:ext cx="94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9" name="Equation" r:id="rId3" imgW="673100" imgH="228600" progId="Equation.DSMT4">
                    <p:embed/>
                  </p:oleObj>
                </mc:Choice>
                <mc:Fallback>
                  <p:oleObj name="Equation" r:id="rId3" imgW="673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811"/>
                          <a:ext cx="94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2"/>
          <p:cNvGrpSpPr/>
          <p:nvPr/>
        </p:nvGrpSpPr>
        <p:grpSpPr bwMode="auto">
          <a:xfrm>
            <a:off x="2484438" y="1928813"/>
            <a:ext cx="4832350" cy="554037"/>
            <a:chOff x="1565" y="679"/>
            <a:chExt cx="3044" cy="349"/>
          </a:xfrm>
        </p:grpSpPr>
        <p:sp>
          <p:nvSpPr>
            <p:cNvPr id="17461" name="AutoShape 11"/>
            <p:cNvSpPr>
              <a:spLocks noChangeArrowheads="1"/>
            </p:cNvSpPr>
            <p:nvPr/>
          </p:nvSpPr>
          <p:spPr bwMode="auto">
            <a:xfrm>
              <a:off x="1565" y="838"/>
              <a:ext cx="550" cy="59"/>
            </a:xfrm>
            <a:prstGeom prst="leftRightArrow">
              <a:avLst>
                <a:gd name="adj1" fmla="val 50000"/>
                <a:gd name="adj2" fmla="val 149455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7462" name="Rectangle 13"/>
            <p:cNvSpPr>
              <a:spLocks noChangeArrowheads="1"/>
            </p:cNvSpPr>
            <p:nvPr/>
          </p:nvSpPr>
          <p:spPr bwMode="auto">
            <a:xfrm>
              <a:off x="2250" y="679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Left traveling wave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aphicFrame>
        <p:nvGraphicFramePr>
          <p:cNvPr id="8206" name="Object 2"/>
          <p:cNvGraphicFramePr>
            <a:graphicFrameLocks noChangeAspect="1"/>
          </p:cNvGraphicFramePr>
          <p:nvPr/>
        </p:nvGraphicFramePr>
        <p:xfrm>
          <a:off x="785813" y="2714625"/>
          <a:ext cx="1339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14625"/>
                        <a:ext cx="1339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3"/>
          <p:cNvGrpSpPr/>
          <p:nvPr/>
        </p:nvGrpSpPr>
        <p:grpSpPr bwMode="auto">
          <a:xfrm>
            <a:off x="2214563" y="2286000"/>
            <a:ext cx="1800225" cy="1884363"/>
            <a:chOff x="1519" y="1117"/>
            <a:chExt cx="1134" cy="1187"/>
          </a:xfrm>
        </p:grpSpPr>
        <p:grpSp>
          <p:nvGrpSpPr>
            <p:cNvPr id="17451" name="Group 25"/>
            <p:cNvGrpSpPr/>
            <p:nvPr/>
          </p:nvGrpSpPr>
          <p:grpSpPr bwMode="auto">
            <a:xfrm>
              <a:off x="1519" y="1117"/>
              <a:ext cx="1134" cy="1029"/>
              <a:chOff x="1202" y="1162"/>
              <a:chExt cx="1134" cy="1029"/>
            </a:xfrm>
          </p:grpSpPr>
          <p:sp>
            <p:nvSpPr>
              <p:cNvPr id="17453" name="Line 15"/>
              <p:cNvSpPr>
                <a:spLocks noChangeShapeType="1"/>
              </p:cNvSpPr>
              <p:nvPr/>
            </p:nvSpPr>
            <p:spPr bwMode="auto">
              <a:xfrm>
                <a:off x="1202" y="1933"/>
                <a:ext cx="100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4" name="Line 16"/>
              <p:cNvSpPr>
                <a:spLocks noChangeShapeType="1"/>
              </p:cNvSpPr>
              <p:nvPr/>
            </p:nvSpPr>
            <p:spPr bwMode="auto">
              <a:xfrm flipV="1">
                <a:off x="1656" y="1320"/>
                <a:ext cx="0" cy="81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Line 18"/>
              <p:cNvSpPr>
                <a:spLocks noChangeShapeType="1"/>
              </p:cNvSpPr>
              <p:nvPr/>
            </p:nvSpPr>
            <p:spPr bwMode="auto">
              <a:xfrm>
                <a:off x="1656" y="1570"/>
                <a:ext cx="363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19"/>
              <p:cNvSpPr>
                <a:spLocks noChangeShapeType="1"/>
              </p:cNvSpPr>
              <p:nvPr/>
            </p:nvSpPr>
            <p:spPr bwMode="auto">
              <a:xfrm flipH="1">
                <a:off x="1338" y="1570"/>
                <a:ext cx="318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Rectangle 20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2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x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58" name="Rectangle 21"/>
              <p:cNvSpPr>
                <a:spLocks noChangeArrowheads="1"/>
              </p:cNvSpPr>
              <p:nvPr/>
            </p:nvSpPr>
            <p:spPr bwMode="auto">
              <a:xfrm>
                <a:off x="1701" y="1162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f</a:t>
                </a:r>
                <a:r>
                  <a:rPr kumimoji="0" lang="en-US" altLang="zh-CN" sz="2000" b="1" baseline="-25000">
                    <a:latin typeface="Times New Roman" panose="02020603050405020304" pitchFamily="18" charset="0"/>
                    <a:ea typeface="Arial Unicode MS" pitchFamily="34" charset="-122"/>
                  </a:rPr>
                  <a:t>1</a:t>
                </a:r>
                <a:endParaRPr kumimoji="0" lang="en-US" altLang="zh-CN" sz="2000" b="1" baseline="-25000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59" name="Rectangle 22"/>
              <p:cNvSpPr>
                <a:spLocks noChangeArrowheads="1"/>
              </p:cNvSpPr>
              <p:nvPr/>
            </p:nvSpPr>
            <p:spPr bwMode="auto">
              <a:xfrm>
                <a:off x="1928" y="1842"/>
                <a:ext cx="2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a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60" name="Rectangle 23"/>
              <p:cNvSpPr>
                <a:spLocks noChangeArrowheads="1"/>
              </p:cNvSpPr>
              <p:nvPr/>
            </p:nvSpPr>
            <p:spPr bwMode="auto">
              <a:xfrm>
                <a:off x="1202" y="1842"/>
                <a:ext cx="363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-a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</p:grpSp>
        <p:graphicFrame>
          <p:nvGraphicFramePr>
            <p:cNvPr id="17452" name="Object 6"/>
            <p:cNvGraphicFramePr>
              <a:graphicFrameLocks noChangeAspect="1"/>
            </p:cNvGraphicFramePr>
            <p:nvPr/>
          </p:nvGraphicFramePr>
          <p:xfrm>
            <a:off x="1828" y="2115"/>
            <a:ext cx="36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Equation" r:id="rId6" imgW="218440" imgH="109220" progId="Equation.DSMT4">
                    <p:embed/>
                  </p:oleObj>
                </mc:Choice>
                <mc:Fallback>
                  <p:oleObj name="Equation" r:id="rId6" imgW="218440" imgH="1092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" y="2115"/>
                          <a:ext cx="366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4"/>
          <p:cNvGrpSpPr/>
          <p:nvPr/>
        </p:nvGrpSpPr>
        <p:grpSpPr bwMode="auto">
          <a:xfrm>
            <a:off x="4357688" y="2286000"/>
            <a:ext cx="2447925" cy="1962150"/>
            <a:chOff x="2880" y="1071"/>
            <a:chExt cx="1542" cy="1236"/>
          </a:xfrm>
        </p:grpSpPr>
        <p:grpSp>
          <p:nvGrpSpPr>
            <p:cNvPr id="17441" name="Group 57"/>
            <p:cNvGrpSpPr/>
            <p:nvPr/>
          </p:nvGrpSpPr>
          <p:grpSpPr bwMode="auto">
            <a:xfrm>
              <a:off x="2880" y="1071"/>
              <a:ext cx="1542" cy="1075"/>
              <a:chOff x="2880" y="1116"/>
              <a:chExt cx="1542" cy="1075"/>
            </a:xfrm>
          </p:grpSpPr>
          <p:sp>
            <p:nvSpPr>
              <p:cNvPr id="17443" name="Line 28"/>
              <p:cNvSpPr>
                <a:spLocks noChangeShapeType="1"/>
              </p:cNvSpPr>
              <p:nvPr/>
            </p:nvSpPr>
            <p:spPr bwMode="auto">
              <a:xfrm flipV="1">
                <a:off x="3288" y="1253"/>
                <a:ext cx="0" cy="81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29"/>
              <p:cNvSpPr>
                <a:spLocks noChangeShapeType="1"/>
              </p:cNvSpPr>
              <p:nvPr/>
            </p:nvSpPr>
            <p:spPr bwMode="auto">
              <a:xfrm>
                <a:off x="3425" y="1570"/>
                <a:ext cx="363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Line 30"/>
              <p:cNvSpPr>
                <a:spLocks noChangeShapeType="1"/>
              </p:cNvSpPr>
              <p:nvPr/>
            </p:nvSpPr>
            <p:spPr bwMode="auto">
              <a:xfrm flipH="1">
                <a:off x="3107" y="1570"/>
                <a:ext cx="318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Rectangle 31"/>
              <p:cNvSpPr>
                <a:spLocks noChangeArrowheads="1"/>
              </p:cNvSpPr>
              <p:nvPr/>
            </p:nvSpPr>
            <p:spPr bwMode="auto">
              <a:xfrm>
                <a:off x="4195" y="1842"/>
                <a:ext cx="2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x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47" name="Rectangle 32"/>
              <p:cNvSpPr>
                <a:spLocks noChangeArrowheads="1"/>
              </p:cNvSpPr>
              <p:nvPr/>
            </p:nvSpPr>
            <p:spPr bwMode="auto">
              <a:xfrm>
                <a:off x="3288" y="1116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f</a:t>
                </a:r>
                <a:r>
                  <a:rPr kumimoji="0" lang="en-US" altLang="zh-CN" sz="2000" b="1" baseline="-25000">
                    <a:latin typeface="Times New Roman" panose="02020603050405020304" pitchFamily="18" charset="0"/>
                    <a:ea typeface="Arial Unicode MS" pitchFamily="34" charset="-122"/>
                  </a:rPr>
                  <a:t>1</a:t>
                </a:r>
                <a:endParaRPr kumimoji="0" lang="en-US" altLang="zh-CN" sz="2000" b="1" baseline="-25000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48" name="Rectangle 33"/>
              <p:cNvSpPr>
                <a:spLocks noChangeArrowheads="1"/>
              </p:cNvSpPr>
              <p:nvPr/>
            </p:nvSpPr>
            <p:spPr bwMode="auto">
              <a:xfrm>
                <a:off x="3606" y="1842"/>
                <a:ext cx="589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latin typeface="Times New Roman" panose="02020603050405020304" pitchFamily="18" charset="0"/>
                    <a:ea typeface="Arial Unicode MS" pitchFamily="34" charset="-122"/>
                  </a:rPr>
                  <a:t>3</a:t>
                </a:r>
                <a:r>
                  <a:rPr kumimoji="0" lang="en-US" altLang="zh-CN" sz="1800" b="1" i="1">
                    <a:latin typeface="Times New Roman" panose="02020603050405020304" pitchFamily="18" charset="0"/>
                    <a:ea typeface="Arial Unicode MS" pitchFamily="34" charset="-122"/>
                  </a:rPr>
                  <a:t>a</a:t>
                </a:r>
                <a:r>
                  <a:rPr kumimoji="0" lang="en-US" altLang="zh-CN" sz="1800" b="1">
                    <a:latin typeface="Times New Roman" panose="02020603050405020304" pitchFamily="18" charset="0"/>
                    <a:ea typeface="Arial Unicode MS" pitchFamily="34" charset="-122"/>
                  </a:rPr>
                  <a:t>/2</a:t>
                </a:r>
                <a:endParaRPr kumimoji="0" lang="en-US" altLang="zh-CN" sz="1800" b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49" name="Rectangle 34"/>
              <p:cNvSpPr>
                <a:spLocks noChangeArrowheads="1"/>
              </p:cNvSpPr>
              <p:nvPr/>
            </p:nvSpPr>
            <p:spPr bwMode="auto">
              <a:xfrm>
                <a:off x="2880" y="1842"/>
                <a:ext cx="363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 i="1">
                    <a:latin typeface="Times New Roman" panose="02020603050405020304" pitchFamily="18" charset="0"/>
                    <a:ea typeface="Arial Unicode MS" pitchFamily="34" charset="-122"/>
                  </a:rPr>
                  <a:t>-a</a:t>
                </a:r>
                <a:r>
                  <a:rPr kumimoji="0" lang="en-US" altLang="zh-CN" sz="1800" b="1">
                    <a:latin typeface="Times New Roman" panose="02020603050405020304" pitchFamily="18" charset="0"/>
                    <a:ea typeface="Arial Unicode MS" pitchFamily="34" charset="-122"/>
                  </a:rPr>
                  <a:t>/2</a:t>
                </a:r>
                <a:endParaRPr kumimoji="0" lang="en-US" altLang="zh-CN" sz="1800" b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50" name="Line 56"/>
              <p:cNvSpPr>
                <a:spLocks noChangeShapeType="1"/>
              </p:cNvSpPr>
              <p:nvPr/>
            </p:nvSpPr>
            <p:spPr bwMode="auto">
              <a:xfrm>
                <a:off x="2880" y="1933"/>
                <a:ext cx="140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442" name="Object 5"/>
            <p:cNvGraphicFramePr>
              <a:graphicFrameLocks noChangeAspect="1"/>
            </p:cNvGraphicFramePr>
            <p:nvPr/>
          </p:nvGraphicFramePr>
          <p:xfrm>
            <a:off x="3185" y="2103"/>
            <a:ext cx="59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Equation" r:id="rId8" imgW="332105" imgH="109220" progId="Equation.DSMT4">
                    <p:embed/>
                  </p:oleObj>
                </mc:Choice>
                <mc:Fallback>
                  <p:oleObj name="Equation" r:id="rId8" imgW="332105" imgH="1092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2103"/>
                          <a:ext cx="59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5"/>
          <p:cNvGrpSpPr/>
          <p:nvPr/>
        </p:nvGrpSpPr>
        <p:grpSpPr bwMode="auto">
          <a:xfrm>
            <a:off x="2484438" y="4071938"/>
            <a:ext cx="1871662" cy="1857375"/>
            <a:chOff x="1565" y="2296"/>
            <a:chExt cx="1179" cy="1170"/>
          </a:xfrm>
        </p:grpSpPr>
        <p:grpSp>
          <p:nvGrpSpPr>
            <p:cNvPr id="17432" name="Group 58"/>
            <p:cNvGrpSpPr/>
            <p:nvPr/>
          </p:nvGrpSpPr>
          <p:grpSpPr bwMode="auto">
            <a:xfrm>
              <a:off x="1565" y="2296"/>
              <a:ext cx="1179" cy="1030"/>
              <a:chOff x="1565" y="2613"/>
              <a:chExt cx="1179" cy="1030"/>
            </a:xfrm>
          </p:grpSpPr>
          <p:sp>
            <p:nvSpPr>
              <p:cNvPr id="17434" name="Rectangle 41"/>
              <p:cNvSpPr>
                <a:spLocks noChangeArrowheads="1"/>
              </p:cNvSpPr>
              <p:nvPr/>
            </p:nvSpPr>
            <p:spPr bwMode="auto">
              <a:xfrm>
                <a:off x="1655" y="2613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f</a:t>
                </a:r>
                <a:r>
                  <a:rPr kumimoji="0" lang="en-US" altLang="zh-CN" sz="2000" b="1" baseline="-25000">
                    <a:latin typeface="Times New Roman" panose="02020603050405020304" pitchFamily="18" charset="0"/>
                    <a:ea typeface="Arial Unicode MS" pitchFamily="34" charset="-122"/>
                  </a:rPr>
                  <a:t>1</a:t>
                </a:r>
                <a:endParaRPr kumimoji="0" lang="en-US" altLang="zh-CN" sz="2000" b="1" baseline="-25000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35" name="Line 36"/>
              <p:cNvSpPr>
                <a:spLocks noChangeShapeType="1"/>
              </p:cNvSpPr>
              <p:nvPr/>
            </p:nvSpPr>
            <p:spPr bwMode="auto">
              <a:xfrm>
                <a:off x="1565" y="3385"/>
                <a:ext cx="100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37"/>
              <p:cNvSpPr>
                <a:spLocks noChangeShapeType="1"/>
              </p:cNvSpPr>
              <p:nvPr/>
            </p:nvSpPr>
            <p:spPr bwMode="auto">
              <a:xfrm flipV="1">
                <a:off x="1655" y="2750"/>
                <a:ext cx="0" cy="84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38"/>
              <p:cNvSpPr>
                <a:spLocks noChangeShapeType="1"/>
              </p:cNvSpPr>
              <p:nvPr/>
            </p:nvSpPr>
            <p:spPr bwMode="auto">
              <a:xfrm>
                <a:off x="1973" y="3022"/>
                <a:ext cx="363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39"/>
              <p:cNvSpPr>
                <a:spLocks noChangeShapeType="1"/>
              </p:cNvSpPr>
              <p:nvPr/>
            </p:nvSpPr>
            <p:spPr bwMode="auto">
              <a:xfrm flipH="1">
                <a:off x="1655" y="3022"/>
                <a:ext cx="318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Rectangle 40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2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x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40" name="Rectangle 42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317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latin typeface="Times New Roman" panose="02020603050405020304" pitchFamily="18" charset="0"/>
                    <a:ea typeface="Arial Unicode MS" pitchFamily="34" charset="-122"/>
                  </a:rPr>
                  <a:t>2</a:t>
                </a:r>
                <a:r>
                  <a:rPr kumimoji="0" lang="en-US" altLang="zh-CN" sz="1800" b="1" i="1">
                    <a:latin typeface="Times New Roman" panose="02020603050405020304" pitchFamily="18" charset="0"/>
                    <a:ea typeface="Arial Unicode MS" pitchFamily="34" charset="-122"/>
                  </a:rPr>
                  <a:t>a</a:t>
                </a:r>
                <a:endParaRPr kumimoji="0" lang="en-US" altLang="zh-CN" sz="18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</p:grpSp>
        <p:graphicFrame>
          <p:nvGraphicFramePr>
            <p:cNvPr id="17433" name="Object 4"/>
            <p:cNvGraphicFramePr>
              <a:graphicFrameLocks noChangeAspect="1"/>
            </p:cNvGraphicFramePr>
            <p:nvPr/>
          </p:nvGraphicFramePr>
          <p:xfrm>
            <a:off x="1801" y="3249"/>
            <a:ext cx="40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Equation" r:id="rId10" imgW="204470" imgH="109220" progId="Equation.DSMT4">
                    <p:embed/>
                  </p:oleObj>
                </mc:Choice>
                <mc:Fallback>
                  <p:oleObj name="Equation" r:id="rId10" imgW="204470" imgH="1092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3249"/>
                          <a:ext cx="40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6"/>
          <p:cNvGrpSpPr/>
          <p:nvPr/>
        </p:nvGrpSpPr>
        <p:grpSpPr bwMode="auto">
          <a:xfrm>
            <a:off x="4787900" y="4071938"/>
            <a:ext cx="2305050" cy="1846262"/>
            <a:chOff x="3016" y="2251"/>
            <a:chExt cx="1452" cy="1163"/>
          </a:xfrm>
        </p:grpSpPr>
        <p:grpSp>
          <p:nvGrpSpPr>
            <p:cNvPr id="17422" name="Group 54"/>
            <p:cNvGrpSpPr/>
            <p:nvPr/>
          </p:nvGrpSpPr>
          <p:grpSpPr bwMode="auto">
            <a:xfrm>
              <a:off x="3016" y="2251"/>
              <a:ext cx="1452" cy="1029"/>
              <a:chOff x="2925" y="2115"/>
              <a:chExt cx="1452" cy="1029"/>
            </a:xfrm>
          </p:grpSpPr>
          <p:sp>
            <p:nvSpPr>
              <p:cNvPr id="17424" name="Line 46"/>
              <p:cNvSpPr>
                <a:spLocks noChangeShapeType="1"/>
              </p:cNvSpPr>
              <p:nvPr/>
            </p:nvSpPr>
            <p:spPr bwMode="auto">
              <a:xfrm flipV="1">
                <a:off x="3061" y="2273"/>
                <a:ext cx="0" cy="81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Line 47"/>
              <p:cNvSpPr>
                <a:spLocks noChangeShapeType="1"/>
              </p:cNvSpPr>
              <p:nvPr/>
            </p:nvSpPr>
            <p:spPr bwMode="auto">
              <a:xfrm>
                <a:off x="3651" y="2523"/>
                <a:ext cx="363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Line 48"/>
              <p:cNvSpPr>
                <a:spLocks noChangeShapeType="1"/>
              </p:cNvSpPr>
              <p:nvPr/>
            </p:nvSpPr>
            <p:spPr bwMode="auto">
              <a:xfrm flipH="1">
                <a:off x="3333" y="2523"/>
                <a:ext cx="318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Rectangle 49"/>
              <p:cNvSpPr>
                <a:spLocks noChangeArrowheads="1"/>
              </p:cNvSpPr>
              <p:nvPr/>
            </p:nvSpPr>
            <p:spPr bwMode="auto">
              <a:xfrm>
                <a:off x="4150" y="2795"/>
                <a:ext cx="22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x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28" name="Rectangle 50"/>
              <p:cNvSpPr>
                <a:spLocks noChangeArrowheads="1"/>
              </p:cNvSpPr>
              <p:nvPr/>
            </p:nvSpPr>
            <p:spPr bwMode="auto">
              <a:xfrm>
                <a:off x="3061" y="2115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f</a:t>
                </a:r>
                <a:r>
                  <a:rPr kumimoji="0" lang="en-US" altLang="zh-CN" sz="2000" b="1" baseline="-25000">
                    <a:latin typeface="Times New Roman" panose="02020603050405020304" pitchFamily="18" charset="0"/>
                    <a:ea typeface="Arial Unicode MS" pitchFamily="34" charset="-122"/>
                  </a:rPr>
                  <a:t>1</a:t>
                </a:r>
                <a:endParaRPr kumimoji="0" lang="en-US" altLang="zh-CN" sz="2000" b="1" baseline="-25000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29" name="Rectangle 51"/>
              <p:cNvSpPr>
                <a:spLocks noChangeArrowheads="1"/>
              </p:cNvSpPr>
              <p:nvPr/>
            </p:nvSpPr>
            <p:spPr bwMode="auto">
              <a:xfrm>
                <a:off x="3878" y="2795"/>
                <a:ext cx="272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latin typeface="Times New Roman" panose="02020603050405020304" pitchFamily="18" charset="0"/>
                    <a:ea typeface="Arial Unicode MS" pitchFamily="34" charset="-122"/>
                  </a:rPr>
                  <a:t>3</a:t>
                </a:r>
                <a:r>
                  <a:rPr kumimoji="0" lang="en-US" altLang="zh-CN" sz="1800" b="1" i="1">
                    <a:latin typeface="Times New Roman" panose="02020603050405020304" pitchFamily="18" charset="0"/>
                    <a:ea typeface="Arial Unicode MS" pitchFamily="34" charset="-122"/>
                  </a:rPr>
                  <a:t>a</a:t>
                </a:r>
                <a:endParaRPr kumimoji="0" lang="en-US" altLang="zh-CN" sz="18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30" name="Rectangle 52"/>
              <p:cNvSpPr>
                <a:spLocks noChangeArrowheads="1"/>
              </p:cNvSpPr>
              <p:nvPr/>
            </p:nvSpPr>
            <p:spPr bwMode="auto">
              <a:xfrm>
                <a:off x="3198" y="2795"/>
                <a:ext cx="363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 i="1">
                    <a:latin typeface="Times New Roman" panose="02020603050405020304" pitchFamily="18" charset="0"/>
                    <a:ea typeface="Arial Unicode MS" pitchFamily="34" charset="-122"/>
                  </a:rPr>
                  <a:t>a</a:t>
                </a:r>
                <a:endParaRPr kumimoji="0" lang="en-US" altLang="zh-CN" sz="2000" b="1" i="1">
                  <a:latin typeface="Times New Roman" panose="02020603050405020304" pitchFamily="18" charset="0"/>
                  <a:ea typeface="Arial Unicode MS" pitchFamily="34" charset="-122"/>
                </a:endParaRPr>
              </a:p>
            </p:txBody>
          </p:sp>
          <p:sp>
            <p:nvSpPr>
              <p:cNvPr id="17431" name="Line 5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131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423" name="Object 3"/>
            <p:cNvGraphicFramePr>
              <a:graphicFrameLocks noChangeAspect="1"/>
            </p:cNvGraphicFramePr>
            <p:nvPr/>
          </p:nvGraphicFramePr>
          <p:xfrm>
            <a:off x="3461" y="3203"/>
            <a:ext cx="40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4" name="Equation" r:id="rId12" imgW="218440" imgH="109220" progId="Equation.DSMT4">
                    <p:embed/>
                  </p:oleObj>
                </mc:Choice>
                <mc:Fallback>
                  <p:oleObj name="Equation" r:id="rId12" imgW="218440" imgH="1092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3203"/>
                          <a:ext cx="40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59" name="Rectangle 67"/>
          <p:cNvSpPr>
            <a:spLocks noChangeArrowheads="1"/>
          </p:cNvSpPr>
          <p:nvPr/>
        </p:nvSpPr>
        <p:spPr bwMode="auto">
          <a:xfrm>
            <a:off x="3286125" y="5857875"/>
            <a:ext cx="3214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660066"/>
                </a:solidFill>
                <a:latin typeface="Times New Roman" panose="02020603050405020304" pitchFamily="18" charset="0"/>
                <a:ea typeface="Arial Unicode MS" pitchFamily="34" charset="-122"/>
              </a:rPr>
              <a:t>Traveling wave method</a:t>
            </a:r>
            <a:endParaRPr kumimoji="0" lang="en-US" altLang="zh-CN" sz="2000" b="1">
              <a:solidFill>
                <a:srgbClr val="660066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1742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C500C-D981-4D21-B36C-65ABA5A07C1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 err="1">
                <a:latin typeface="Arial Black" panose="020B0A04020102020204" pitchFamily="34" charset="0"/>
              </a:rPr>
              <a:t>D’Alembert</a:t>
            </a:r>
            <a:r>
              <a:rPr lang="en-US" altLang="zh-CN" b="1" dirty="0">
                <a:latin typeface="Arial Black" panose="020B0A04020102020204" pitchFamily="34" charset="0"/>
              </a:rPr>
              <a:t> formula for string oscillation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357188" y="1000125"/>
            <a:ext cx="7061200" cy="908050"/>
            <a:chOff x="567" y="107"/>
            <a:chExt cx="4448" cy="572"/>
          </a:xfrm>
        </p:grpSpPr>
        <p:sp>
          <p:nvSpPr>
            <p:cNvPr id="18448" name="Rectangle 6"/>
            <p:cNvSpPr>
              <a:spLocks noChangeArrowheads="1"/>
            </p:cNvSpPr>
            <p:nvPr/>
          </p:nvSpPr>
          <p:spPr bwMode="auto">
            <a:xfrm>
              <a:off x="567" y="119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9" name="Object 8"/>
            <p:cNvGraphicFramePr>
              <a:graphicFrameLocks noChangeAspect="1"/>
            </p:cNvGraphicFramePr>
            <p:nvPr/>
          </p:nvGraphicFramePr>
          <p:xfrm>
            <a:off x="1377" y="107"/>
            <a:ext cx="363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1" imgW="3225800" imgH="508000" progId="Equation.DSMT4">
                    <p:embed/>
                  </p:oleObj>
                </mc:Choice>
                <mc:Fallback>
                  <p:oleObj name="Equation" r:id="rId1" imgW="3225800" imgH="508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07"/>
                          <a:ext cx="3638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85750" y="195738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582738" y="1957388"/>
            <a:ext cx="669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By the D’Alembert’s formula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9228" name="Object 2"/>
          <p:cNvGraphicFramePr>
            <a:graphicFrameLocks noChangeAspect="1"/>
          </p:cNvGraphicFramePr>
          <p:nvPr/>
        </p:nvGraphicFramePr>
        <p:xfrm>
          <a:off x="796925" y="2357438"/>
          <a:ext cx="58324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3" imgW="2379345" imgH="273050" progId="Equation.DSMT4">
                  <p:embed/>
                </p:oleObj>
              </mc:Choice>
              <mc:Fallback>
                <p:oleObj name="Equation" r:id="rId3" imgW="2379345" imgH="2730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357438"/>
                        <a:ext cx="58324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3"/>
          <p:cNvGraphicFramePr>
            <a:graphicFrameLocks noChangeAspect="1"/>
          </p:cNvGraphicFramePr>
          <p:nvPr/>
        </p:nvGraphicFramePr>
        <p:xfrm>
          <a:off x="1552575" y="3071813"/>
          <a:ext cx="29162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5" imgW="1183005" imgH="273050" progId="Equation.DSMT4">
                  <p:embed/>
                </p:oleObj>
              </mc:Choice>
              <mc:Fallback>
                <p:oleObj name="Equation" r:id="rId5" imgW="1183005" imgH="2730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071813"/>
                        <a:ext cx="291623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4"/>
          <p:cNvGraphicFramePr>
            <a:graphicFrameLocks noChangeAspect="1"/>
          </p:cNvGraphicFramePr>
          <p:nvPr/>
        </p:nvGraphicFramePr>
        <p:xfrm>
          <a:off x="4468813" y="3071813"/>
          <a:ext cx="33147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7" imgW="1228090" imgH="273050" progId="Equation.DSMT4">
                  <p:embed/>
                </p:oleObj>
              </mc:Choice>
              <mc:Fallback>
                <p:oleObj name="Equation" r:id="rId7" imgW="1228090" imgH="2730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3071813"/>
                        <a:ext cx="33147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428625" y="3786188"/>
            <a:ext cx="6950075" cy="1008062"/>
            <a:chOff x="567" y="2024"/>
            <a:chExt cx="4378" cy="635"/>
          </a:xfrm>
        </p:grpSpPr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567" y="2069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7" name="Object 7"/>
            <p:cNvGraphicFramePr>
              <a:graphicFrameLocks noChangeAspect="1"/>
            </p:cNvGraphicFramePr>
            <p:nvPr/>
          </p:nvGraphicFramePr>
          <p:xfrm>
            <a:off x="1422" y="2024"/>
            <a:ext cx="3523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9" imgW="3022600" imgH="546100" progId="Equation.DSMT4">
                    <p:embed/>
                  </p:oleObj>
                </mc:Choice>
                <mc:Fallback>
                  <p:oleObj name="Equation" r:id="rId9" imgW="3022600" imgH="546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024"/>
                          <a:ext cx="3523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57188" y="49768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34" name="Object 5"/>
          <p:cNvGraphicFramePr>
            <a:graphicFrameLocks noChangeAspect="1"/>
          </p:cNvGraphicFramePr>
          <p:nvPr/>
        </p:nvGraphicFramePr>
        <p:xfrm>
          <a:off x="1770063" y="4824413"/>
          <a:ext cx="27400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1" imgW="1105535" imgH="273050" progId="Equation.DSMT4">
                  <p:embed/>
                </p:oleObj>
              </mc:Choice>
              <mc:Fallback>
                <p:oleObj name="Equation" r:id="rId11" imgW="1105535" imgH="273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824413"/>
                        <a:ext cx="27400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6"/>
          <p:cNvGraphicFramePr>
            <a:graphicFrameLocks noChangeAspect="1"/>
          </p:cNvGraphicFramePr>
          <p:nvPr/>
        </p:nvGraphicFramePr>
        <p:xfrm>
          <a:off x="4510088" y="4857750"/>
          <a:ext cx="2673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3" imgW="1078230" imgH="273050" progId="Equation.DSMT4">
                  <p:embed/>
                </p:oleObj>
              </mc:Choice>
              <mc:Fallback>
                <p:oleObj name="Equation" r:id="rId13" imgW="1078230" imgH="2730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4857750"/>
                        <a:ext cx="2673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AC571-89DE-4C9B-8354-C0D94221C4A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 err="1">
                <a:latin typeface="Arial Black" panose="020B0A04020102020204" pitchFamily="34" charset="0"/>
              </a:rPr>
              <a:t>D’Alembert</a:t>
            </a:r>
            <a:r>
              <a:rPr lang="en-US" altLang="zh-CN" b="1" dirty="0">
                <a:latin typeface="Arial Black" panose="020B0A04020102020204" pitchFamily="34" charset="0"/>
              </a:rPr>
              <a:t> formula for string oscillation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33375" y="857250"/>
            <a:ext cx="81375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Above method can be extended to solve the </a:t>
            </a: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</a:rPr>
              <a:t>Cauchy problems</a:t>
            </a:r>
            <a:r>
              <a:rPr kumimoji="0" lang="en-US" altLang="zh-CN" sz="2000" b="1">
                <a:latin typeface="Times New Roman" panose="02020603050405020304" pitchFamily="18" charset="0"/>
                <a:ea typeface="Arial Unicode MS" pitchFamily="34" charset="-122"/>
              </a:rPr>
              <a:t>.</a:t>
            </a:r>
            <a:endParaRPr kumimoji="0" lang="en-US" altLang="zh-CN" sz="2000" b="1">
              <a:solidFill>
                <a:srgbClr val="99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406400" y="1489075"/>
            <a:ext cx="7105650" cy="1011238"/>
            <a:chOff x="567" y="794"/>
            <a:chExt cx="4476" cy="637"/>
          </a:xfrm>
        </p:grpSpPr>
        <p:sp>
          <p:nvSpPr>
            <p:cNvPr id="19482" name="Rectangle 6"/>
            <p:cNvSpPr>
              <a:spLocks noChangeArrowheads="1"/>
            </p:cNvSpPr>
            <p:nvPr/>
          </p:nvSpPr>
          <p:spPr bwMode="auto">
            <a:xfrm>
              <a:off x="567" y="79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83" name="Object 8"/>
            <p:cNvGraphicFramePr>
              <a:graphicFrameLocks noChangeAspect="1"/>
            </p:cNvGraphicFramePr>
            <p:nvPr/>
          </p:nvGraphicFramePr>
          <p:xfrm>
            <a:off x="1436" y="802"/>
            <a:ext cx="3607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1" imgW="3048000" imgH="533400" progId="Equation.DSMT4">
                    <p:embed/>
                  </p:oleObj>
                </mc:Choice>
                <mc:Fallback>
                  <p:oleObj name="Equation" r:id="rId1" imgW="3048000" imgH="533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802"/>
                          <a:ext cx="3607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5750" y="25781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1500188" y="2460625"/>
            <a:ext cx="4967287" cy="979488"/>
            <a:chOff x="1292" y="1389"/>
            <a:chExt cx="3129" cy="617"/>
          </a:xfrm>
        </p:grpSpPr>
        <p:graphicFrame>
          <p:nvGraphicFramePr>
            <p:cNvPr id="19480" name="Object 7"/>
            <p:cNvGraphicFramePr>
              <a:graphicFrameLocks noChangeAspect="1"/>
            </p:cNvGraphicFramePr>
            <p:nvPr/>
          </p:nvGraphicFramePr>
          <p:xfrm>
            <a:off x="1327" y="1774"/>
            <a:ext cx="167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Equation" r:id="rId3" imgW="1459865" imgH="203200" progId="Equation.DSMT4">
                    <p:embed/>
                  </p:oleObj>
                </mc:Choice>
                <mc:Fallback>
                  <p:oleObj name="Equation" r:id="rId3" imgW="1459865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1774"/>
                          <a:ext cx="167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Rectangle 10"/>
            <p:cNvSpPr>
              <a:spLocks noChangeArrowheads="1"/>
            </p:cNvSpPr>
            <p:nvPr/>
          </p:nvSpPr>
          <p:spPr bwMode="auto">
            <a:xfrm>
              <a:off x="1292" y="1389"/>
              <a:ext cx="312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For this problem, we have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4429125" y="2928938"/>
            <a:ext cx="3411538" cy="554037"/>
            <a:chOff x="3180" y="1701"/>
            <a:chExt cx="2149" cy="349"/>
          </a:xfrm>
        </p:grpSpPr>
        <p:sp>
          <p:nvSpPr>
            <p:cNvPr id="19478" name="Rectangle 11"/>
            <p:cNvSpPr>
              <a:spLocks noChangeArrowheads="1"/>
            </p:cNvSpPr>
            <p:nvPr/>
          </p:nvSpPr>
          <p:spPr bwMode="auto">
            <a:xfrm>
              <a:off x="3651" y="1701"/>
              <a:ext cx="167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Hyperbolic type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sp>
          <p:nvSpPr>
            <p:cNvPr id="19479" name="AutoShape 12"/>
            <p:cNvSpPr>
              <a:spLocks noChangeArrowheads="1"/>
            </p:cNvSpPr>
            <p:nvPr/>
          </p:nvSpPr>
          <p:spPr bwMode="auto">
            <a:xfrm>
              <a:off x="3180" y="1881"/>
              <a:ext cx="371" cy="88"/>
            </a:xfrm>
            <a:prstGeom prst="rightArrow">
              <a:avLst>
                <a:gd name="adj1" fmla="val 50000"/>
                <a:gd name="adj2" fmla="val 7830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33375" y="3517900"/>
            <a:ext cx="5591175" cy="554038"/>
            <a:chOff x="521" y="2029"/>
            <a:chExt cx="3522" cy="349"/>
          </a:xfrm>
        </p:grpSpPr>
        <p:sp>
          <p:nvSpPr>
            <p:cNvPr id="19476" name="Rectangle 13"/>
            <p:cNvSpPr>
              <a:spLocks noChangeArrowheads="1"/>
            </p:cNvSpPr>
            <p:nvPr/>
          </p:nvSpPr>
          <p:spPr bwMode="auto">
            <a:xfrm>
              <a:off x="521" y="2029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Characteristic equation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9477" name="Object 6"/>
            <p:cNvGraphicFramePr>
              <a:graphicFrameLocks noChangeAspect="1"/>
            </p:cNvGraphicFramePr>
            <p:nvPr/>
          </p:nvGraphicFramePr>
          <p:xfrm>
            <a:off x="2381" y="2108"/>
            <a:ext cx="166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5" imgW="1447800" imgH="228600" progId="Equation.DSMT4">
                    <p:embed/>
                  </p:oleObj>
                </mc:Choice>
                <mc:Fallback>
                  <p:oleObj name="Equation" r:id="rId5" imgW="14478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108"/>
                          <a:ext cx="166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/>
          <p:nvPr/>
        </p:nvGrpSpPr>
        <p:grpSpPr bwMode="auto">
          <a:xfrm>
            <a:off x="357188" y="4133850"/>
            <a:ext cx="6715125" cy="554038"/>
            <a:chOff x="521" y="2387"/>
            <a:chExt cx="4230" cy="349"/>
          </a:xfrm>
        </p:grpSpPr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521" y="2387"/>
              <a:ext cx="42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Characteristic lines are                           and 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9474" name="Object 4"/>
            <p:cNvGraphicFramePr>
              <a:graphicFrameLocks noChangeAspect="1"/>
            </p:cNvGraphicFramePr>
            <p:nvPr/>
          </p:nvGraphicFramePr>
          <p:xfrm>
            <a:off x="2330" y="2452"/>
            <a:ext cx="76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Equation" r:id="rId7" imgW="635000" imgH="228600" progId="Equation.DSMT4">
                    <p:embed/>
                  </p:oleObj>
                </mc:Choice>
                <mc:Fallback>
                  <p:oleObj name="Equation" r:id="rId7" imgW="6350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2452"/>
                          <a:ext cx="76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5"/>
            <p:cNvGraphicFramePr>
              <a:graphicFrameLocks noChangeAspect="1"/>
            </p:cNvGraphicFramePr>
            <p:nvPr/>
          </p:nvGraphicFramePr>
          <p:xfrm>
            <a:off x="3581" y="2453"/>
            <a:ext cx="90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Equation" r:id="rId9" imgW="723900" imgH="228600" progId="Equation.DSMT4">
                    <p:embed/>
                  </p:oleObj>
                </mc:Choice>
                <mc:Fallback>
                  <p:oleObj name="Equation" r:id="rId9" imgW="7239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2453"/>
                          <a:ext cx="90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/>
          <p:nvPr/>
        </p:nvGrpSpPr>
        <p:grpSpPr bwMode="auto">
          <a:xfrm>
            <a:off x="371475" y="4643438"/>
            <a:ext cx="2003425" cy="914400"/>
            <a:chOff x="545" y="2976"/>
            <a:chExt cx="1262" cy="576"/>
          </a:xfrm>
        </p:grpSpPr>
        <p:sp>
          <p:nvSpPr>
            <p:cNvPr id="19471" name="Rectangle 18"/>
            <p:cNvSpPr>
              <a:spLocks noChangeArrowheads="1"/>
            </p:cNvSpPr>
            <p:nvPr/>
          </p:nvSpPr>
          <p:spPr bwMode="auto">
            <a:xfrm>
              <a:off x="545" y="2976"/>
              <a:ext cx="8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Let</a:t>
              </a:r>
              <a:endParaRPr kumimoji="0"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9472" name="Object 3"/>
            <p:cNvGraphicFramePr>
              <a:graphicFrameLocks noChangeAspect="1"/>
            </p:cNvGraphicFramePr>
            <p:nvPr/>
          </p:nvGraphicFramePr>
          <p:xfrm>
            <a:off x="896" y="3021"/>
            <a:ext cx="911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11" imgW="787400" imgH="469900" progId="Equation.DSMT4">
                    <p:embed/>
                  </p:oleObj>
                </mc:Choice>
                <mc:Fallback>
                  <p:oleObj name="Equation" r:id="rId11" imgW="787400" imgH="4699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3021"/>
                          <a:ext cx="911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/>
          <p:nvPr/>
        </p:nvGrpSpPr>
        <p:grpSpPr bwMode="auto">
          <a:xfrm>
            <a:off x="2643188" y="4857750"/>
            <a:ext cx="2400300" cy="511175"/>
            <a:chOff x="1976" y="2916"/>
            <a:chExt cx="1512" cy="322"/>
          </a:xfrm>
        </p:grpSpPr>
        <p:graphicFrame>
          <p:nvGraphicFramePr>
            <p:cNvPr id="19469" name="Object 2"/>
            <p:cNvGraphicFramePr>
              <a:graphicFrameLocks noChangeAspect="1"/>
            </p:cNvGraphicFramePr>
            <p:nvPr/>
          </p:nvGraphicFramePr>
          <p:xfrm>
            <a:off x="2831" y="2916"/>
            <a:ext cx="65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Equation" r:id="rId13" imgW="469900" imgH="241300" progId="Equation.DSMT4">
                    <p:embed/>
                  </p:oleObj>
                </mc:Choice>
                <mc:Fallback>
                  <p:oleObj name="Equation" r:id="rId13" imgW="4699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1" y="2916"/>
                          <a:ext cx="65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AutoShape 21"/>
            <p:cNvSpPr>
              <a:spLocks noChangeArrowheads="1"/>
            </p:cNvSpPr>
            <p:nvPr/>
          </p:nvSpPr>
          <p:spPr bwMode="auto">
            <a:xfrm>
              <a:off x="1976" y="3006"/>
              <a:ext cx="586" cy="117"/>
            </a:xfrm>
            <a:prstGeom prst="rightArrow">
              <a:avLst>
                <a:gd name="adj1" fmla="val 50000"/>
                <a:gd name="adj2" fmla="val 133445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946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6D43B7-D319-4D96-8D9F-A6420BB9A47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</a:rPr>
              <a:t>Integral method on characteristics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1643063" y="1785938"/>
          <a:ext cx="41433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" imgW="2019300" imgH="228600" progId="Equation.DSMT4">
                  <p:embed/>
                </p:oleObj>
              </mc:Choice>
              <mc:Fallback>
                <p:oleObj name="Equation" r:id="rId1" imgW="2019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85938"/>
                        <a:ext cx="41433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817563" y="2500313"/>
            <a:ext cx="3897312" cy="954087"/>
            <a:chOff x="515" y="564"/>
            <a:chExt cx="2686" cy="675"/>
          </a:xfrm>
        </p:grpSpPr>
        <p:graphicFrame>
          <p:nvGraphicFramePr>
            <p:cNvPr id="20498" name="Object 9"/>
            <p:cNvGraphicFramePr>
              <a:graphicFrameLocks noChangeAspect="1"/>
            </p:cNvGraphicFramePr>
            <p:nvPr/>
          </p:nvGraphicFramePr>
          <p:xfrm>
            <a:off x="521" y="564"/>
            <a:ext cx="268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3" imgW="1917700" imgH="241300" progId="Equation.DSMT4">
                    <p:embed/>
                  </p:oleObj>
                </mc:Choice>
                <mc:Fallback>
                  <p:oleObj name="Equation" r:id="rId3" imgW="19177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564"/>
                          <a:ext cx="268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0"/>
            <p:cNvGraphicFramePr>
              <a:graphicFrameLocks noChangeAspect="1"/>
            </p:cNvGraphicFramePr>
            <p:nvPr/>
          </p:nvGraphicFramePr>
          <p:xfrm>
            <a:off x="515" y="848"/>
            <a:ext cx="266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9" name="Equation" r:id="rId5" imgW="1905000" imgH="292100" progId="Equation.DSMT4">
                    <p:embed/>
                  </p:oleObj>
                </mc:Choice>
                <mc:Fallback>
                  <p:oleObj name="Equation" r:id="rId5" imgW="1905000" imgH="292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848"/>
                          <a:ext cx="2662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 bwMode="auto">
          <a:xfrm>
            <a:off x="4857750" y="2357438"/>
            <a:ext cx="2924175" cy="1260475"/>
            <a:chOff x="3243" y="461"/>
            <a:chExt cx="2041" cy="900"/>
          </a:xfrm>
        </p:grpSpPr>
        <p:sp>
          <p:nvSpPr>
            <p:cNvPr id="20495" name="AutoShape 7"/>
            <p:cNvSpPr>
              <a:spLocks noChangeArrowheads="1"/>
            </p:cNvSpPr>
            <p:nvPr/>
          </p:nvSpPr>
          <p:spPr bwMode="auto">
            <a:xfrm>
              <a:off x="3243" y="799"/>
              <a:ext cx="426" cy="136"/>
            </a:xfrm>
            <a:prstGeom prst="rightArrow">
              <a:avLst>
                <a:gd name="adj1" fmla="val 50000"/>
                <a:gd name="adj2" fmla="val 78309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6" name="Object 7"/>
            <p:cNvGraphicFramePr>
              <a:graphicFrameLocks noChangeAspect="1"/>
            </p:cNvGraphicFramePr>
            <p:nvPr/>
          </p:nvGraphicFramePr>
          <p:xfrm>
            <a:off x="3696" y="461"/>
            <a:ext cx="145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Equation" r:id="rId7" imgW="1180465" imgH="406400" progId="Equation.DSMT4">
                    <p:embed/>
                  </p:oleObj>
                </mc:Choice>
                <mc:Fallback>
                  <p:oleObj name="Equation" r:id="rId7" imgW="1180465" imgH="40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61"/>
                          <a:ext cx="145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8"/>
            <p:cNvGraphicFramePr>
              <a:graphicFrameLocks noChangeAspect="1"/>
            </p:cNvGraphicFramePr>
            <p:nvPr/>
          </p:nvGraphicFramePr>
          <p:xfrm>
            <a:off x="3722" y="862"/>
            <a:ext cx="156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Equation" r:id="rId9" imgW="1345565" imgH="406400" progId="Equation.DSMT4">
                    <p:embed/>
                  </p:oleObj>
                </mc:Choice>
                <mc:Fallback>
                  <p:oleObj name="Equation" r:id="rId9" imgW="1345565" imgH="40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862"/>
                          <a:ext cx="156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/>
          <p:nvPr/>
        </p:nvGrpSpPr>
        <p:grpSpPr bwMode="auto">
          <a:xfrm>
            <a:off x="3105150" y="3500438"/>
            <a:ext cx="3365500" cy="1431925"/>
            <a:chOff x="2336" y="1298"/>
            <a:chExt cx="2177" cy="953"/>
          </a:xfrm>
        </p:grpSpPr>
        <p:graphicFrame>
          <p:nvGraphicFramePr>
            <p:cNvPr id="20491" name="Object 5"/>
            <p:cNvGraphicFramePr>
              <a:graphicFrameLocks noChangeAspect="1"/>
            </p:cNvGraphicFramePr>
            <p:nvPr/>
          </p:nvGraphicFramePr>
          <p:xfrm>
            <a:off x="2337" y="1298"/>
            <a:ext cx="143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Equation" r:id="rId11" imgW="1167765" imgH="406400" progId="Equation.DSMT4">
                    <p:embed/>
                  </p:oleObj>
                </mc:Choice>
                <mc:Fallback>
                  <p:oleObj name="Equation" r:id="rId11" imgW="1167765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298"/>
                          <a:ext cx="143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6"/>
            <p:cNvGraphicFramePr>
              <a:graphicFrameLocks noChangeAspect="1"/>
            </p:cNvGraphicFramePr>
            <p:nvPr/>
          </p:nvGraphicFramePr>
          <p:xfrm>
            <a:off x="2336" y="1752"/>
            <a:ext cx="1457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13" imgW="1256665" imgH="406400" progId="Equation.DSMT4">
                    <p:embed/>
                  </p:oleObj>
                </mc:Choice>
                <mc:Fallback>
                  <p:oleObj name="Equation" r:id="rId13" imgW="1256665" imgH="406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52"/>
                          <a:ext cx="1457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>
              <a:off x="4482" y="1344"/>
              <a:ext cx="0" cy="454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H="1">
              <a:off x="3878" y="1797"/>
              <a:ext cx="635" cy="0"/>
            </a:xfrm>
            <a:prstGeom prst="line">
              <a:avLst/>
            </a:prstGeom>
            <a:noFill/>
            <a:ln w="101600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82" name="Object 3"/>
          <p:cNvGraphicFramePr>
            <a:graphicFrameLocks noChangeAspect="1"/>
          </p:cNvGraphicFramePr>
          <p:nvPr/>
        </p:nvGraphicFramePr>
        <p:xfrm>
          <a:off x="827088" y="5040313"/>
          <a:ext cx="4244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5" imgW="2019300" imgH="228600" progId="Equation.DSMT4">
                  <p:embed/>
                </p:oleObj>
              </mc:Choice>
              <mc:Fallback>
                <p:oleObj name="Equation" r:id="rId15" imgW="2019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40313"/>
                        <a:ext cx="4244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4"/>
          <p:cNvGraphicFramePr>
            <a:graphicFrameLocks noChangeAspect="1"/>
          </p:cNvGraphicFramePr>
          <p:nvPr/>
        </p:nvGraphicFramePr>
        <p:xfrm>
          <a:off x="5072063" y="5000625"/>
          <a:ext cx="15954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6" imgW="698500" imgH="228600" progId="Equation.DSMT4">
                  <p:embed/>
                </p:oleObj>
              </mc:Choice>
              <mc:Fallback>
                <p:oleObj name="Equation" r:id="rId16" imgW="698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000625"/>
                        <a:ext cx="15954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7F6E4-4F72-4F38-8963-607C9CA8691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57188" y="1143000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</a:rPr>
              <a:t>Integral method on characteristics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WEyNjc1ZjQ2NDI0MTlkMmMyMWRjZjRkOGQyNTFmZ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2519</Words>
  <Application>WPS 演示</Application>
  <PresentationFormat>全屏显示(4:3)</PresentationFormat>
  <Paragraphs>256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104</vt:i4>
      </vt:variant>
      <vt:variant>
        <vt:lpstr>幻灯片标题</vt:lpstr>
      </vt:variant>
      <vt:variant>
        <vt:i4>19</vt:i4>
      </vt:variant>
    </vt:vector>
  </HeadingPairs>
  <TitlesOfParts>
    <vt:vector size="141" baseType="lpstr">
      <vt:lpstr>Arial</vt:lpstr>
      <vt:lpstr>宋体</vt:lpstr>
      <vt:lpstr>Wingdings</vt:lpstr>
      <vt:lpstr>Times New Roman</vt:lpstr>
      <vt:lpstr>Century Schoolbook</vt:lpstr>
      <vt:lpstr>华文楷体</vt:lpstr>
      <vt:lpstr>Wingdings 2</vt:lpstr>
      <vt:lpstr>Wingdings</vt:lpstr>
      <vt:lpstr>Arial Black</vt:lpstr>
      <vt:lpstr>Cooper Black</vt:lpstr>
      <vt:lpstr>Arial Unicode MS</vt:lpstr>
      <vt:lpstr>Century Schoolbook</vt:lpstr>
      <vt:lpstr>Calibri</vt:lpstr>
      <vt:lpstr>楷体_GB2312</vt:lpstr>
      <vt:lpstr>新宋体</vt:lpstr>
      <vt:lpstr>微软雅黑</vt:lpstr>
      <vt:lpstr>Arial Unicode MS</vt:lpstr>
      <vt:lpstr>凸显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creator>石霞</dc:creator>
  <dc:subject>Lecture 3</dc:subject>
  <cp:lastModifiedBy>JZB学生认证</cp:lastModifiedBy>
  <cp:revision>117</cp:revision>
  <dcterms:created xsi:type="dcterms:W3CDTF">2007-11-15T13:30:00Z</dcterms:created>
  <dcterms:modified xsi:type="dcterms:W3CDTF">2024-12-23T09:47:07Z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6CB45E77F8C64E4C87E109C5E9F4CADB_12</vt:lpwstr>
  </property>
  <property fmtid="{D5CDD505-2E9C-101B-9397-08002B2CF9AE}" pid="3" name="KSOProductBuildVer">
    <vt:lpwstr>2052-12.1.0.16388</vt:lpwstr>
  </property>
</Properties>
</file>