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8"/>
  </p:handoutMasterIdLst>
  <p:sldIdLst>
    <p:sldId id="368" r:id="rId3"/>
    <p:sldId id="359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2" r:id="rId13"/>
    <p:sldId id="323" r:id="rId14"/>
    <p:sldId id="324" r:id="rId15"/>
    <p:sldId id="325" r:id="rId16"/>
    <p:sldId id="326" r:id="rId17"/>
    <p:sldId id="327" r:id="rId18"/>
    <p:sldId id="369" r:id="rId19"/>
    <p:sldId id="328" r:id="rId20"/>
    <p:sldId id="329" r:id="rId21"/>
    <p:sldId id="356" r:id="rId22"/>
    <p:sldId id="357" r:id="rId23"/>
    <p:sldId id="330" r:id="rId24"/>
    <p:sldId id="331" r:id="rId25"/>
    <p:sldId id="370" r:id="rId26"/>
    <p:sldId id="371" r:id="rId27"/>
    <p:sldId id="372" r:id="rId28"/>
    <p:sldId id="373" r:id="rId29"/>
    <p:sldId id="332" r:id="rId30"/>
    <p:sldId id="333" r:id="rId31"/>
    <p:sldId id="336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09" r:id="rId57"/>
  </p:sldIdLst>
  <p:sldSz cx="9144000" cy="6858000" type="screen4x3"/>
  <p:notesSz cx="6858000" cy="9144000"/>
  <p:custDataLst>
    <p:tags r:id="rId6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33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9" d="100"/>
          <a:sy n="89" d="100"/>
        </p:scale>
        <p:origin x="855" y="33"/>
      </p:cViewPr>
      <p:guideLst>
        <p:guide orient="horz" pos="2178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gs" Target="tags/tag1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30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1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71.wmf"/><Relationship Id="rId6" Type="http://schemas.openxmlformats.org/officeDocument/2006/relationships/image" Target="../media/image70.wmf"/><Relationship Id="rId5" Type="http://schemas.openxmlformats.org/officeDocument/2006/relationships/image" Target="../media/image40.wmf"/><Relationship Id="rId4" Type="http://schemas.openxmlformats.org/officeDocument/2006/relationships/image" Target="../media/image69.wmf"/><Relationship Id="rId3" Type="http://schemas.openxmlformats.org/officeDocument/2006/relationships/image" Target="../media/image37.wmf"/><Relationship Id="rId2" Type="http://schemas.openxmlformats.org/officeDocument/2006/relationships/image" Target="../media/image68.wmf"/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43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80.wmf"/><Relationship Id="rId3" Type="http://schemas.openxmlformats.org/officeDocument/2006/relationships/image" Target="../media/image77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51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2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60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3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1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wmf"/><Relationship Id="rId8" Type="http://schemas.openxmlformats.org/officeDocument/2006/relationships/image" Target="../media/image149.wmf"/><Relationship Id="rId7" Type="http://schemas.openxmlformats.org/officeDocument/2006/relationships/image" Target="../media/image148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0" Type="http://schemas.openxmlformats.org/officeDocument/2006/relationships/image" Target="../media/image151.wmf"/><Relationship Id="rId1" Type="http://schemas.openxmlformats.org/officeDocument/2006/relationships/image" Target="../media/image142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4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4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4.wmf"/><Relationship Id="rId4" Type="http://schemas.openxmlformats.org/officeDocument/2006/relationships/image" Target="../media/image183.wmf"/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4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7.wmf"/><Relationship Id="rId3" Type="http://schemas.openxmlformats.org/officeDocument/2006/relationships/image" Target="../media/image183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4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4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8.emf"/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4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2.emf"/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4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7.wmf"/><Relationship Id="rId4" Type="http://schemas.openxmlformats.org/officeDocument/2006/relationships/image" Target="../media/image206.wmf"/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90A03C-D88A-42ED-A9FC-F2E4EBF9C62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28949DE-CCBC-41A0-AA65-CB230397BE5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F3DFCC-361C-46F7-A10A-F8EE672B082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36ACE2-7D23-453B-AF77-A52A9A94AE7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CF895A-055C-4A96-BD83-10D5020184F3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CE832C-E90E-4837-865C-4BE3BE76B33E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1" name="椭圆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BD5E6-A5BB-431C-BF63-9397434E18DF}" type="slidenum">
              <a:rPr lang="en-US" altLang="zh-CN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AB907-F737-45EE-90F5-B0EBC8BB21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E616A-52D2-41B8-9F41-3E5E26B24AA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B637B-566B-4915-A687-F1ACE2CA2D77}" type="slidenum">
              <a:rPr lang="en-US" altLang="zh-CN"/>
            </a:fld>
            <a:endParaRPr lang="en-US" altLang="zh-CN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4" name="椭圆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D0805-40B8-404A-908E-4E6DC6B22BF1}" type="slidenum">
              <a:rPr lang="en-US" altLang="zh-CN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41B79-81D0-46FA-A99A-3DFA71C72E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74755-5F93-41AC-B6AE-E07619FF8B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8D56-5E7F-43C4-8607-E89813274C1D}" type="slidenum">
              <a:rPr lang="en-US" altLang="zh-CN"/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42E37-B8BC-4425-AC14-5BEC3923E5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7" name="直接连接符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直接连接符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0AAB2-1584-4DF8-93C4-6BFF8B3484FE}" type="slidenum">
              <a:rPr lang="en-US" altLang="zh-CN"/>
            </a:fld>
            <a:endParaRPr lang="en-US" altLang="zh-CN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7" name="直接连接符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9" name="直接连接符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11" name="直接连接符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64D0D-6FE2-42F4-93CA-FA388B178822}" type="slidenum">
              <a:rPr lang="en-US" altLang="zh-CN"/>
            </a:fld>
            <a:endParaRPr lang="en-US" altLang="zh-CN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032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34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EFAC47-1AF6-4423-B7AE-BBF3C4A0D47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7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5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20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7.png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58.wmf"/><Relationship Id="rId1" Type="http://schemas.openxmlformats.org/officeDocument/2006/relationships/oleObject" Target="../embeddings/oleObject6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0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6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66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7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35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1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72.w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8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0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78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8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20.w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93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6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85.wmf"/><Relationship Id="rId1" Type="http://schemas.openxmlformats.org/officeDocument/2006/relationships/oleObject" Target="../embeddings/oleObject99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87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101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91.wmf"/><Relationship Id="rId12" Type="http://schemas.openxmlformats.org/officeDocument/2006/relationships/vmlDrawing" Target="../drawings/vmlDrawing2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5.wmf"/><Relationship Id="rId1" Type="http://schemas.openxmlformats.org/officeDocument/2006/relationships/oleObject" Target="../embeddings/oleObject10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96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11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01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16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06.wmf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21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11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26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15.wmf"/><Relationship Id="rId10" Type="http://schemas.openxmlformats.org/officeDocument/2006/relationships/vmlDrawing" Target="../drawings/vmlDrawing29.vml"/><Relationship Id="rId1" Type="http://schemas.openxmlformats.org/officeDocument/2006/relationships/oleObject" Target="../embeddings/oleObject130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8.bin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19.wmf"/><Relationship Id="rId12" Type="http://schemas.openxmlformats.org/officeDocument/2006/relationships/vmlDrawing" Target="../drawings/vmlDrawing3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34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24.wmf"/><Relationship Id="rId10" Type="http://schemas.openxmlformats.org/officeDocument/2006/relationships/vmlDrawing" Target="../drawings/vmlDrawing31.vml"/><Relationship Id="rId1" Type="http://schemas.openxmlformats.org/officeDocument/2006/relationships/oleObject" Target="../embeddings/oleObject139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28.wmf"/><Relationship Id="rId10" Type="http://schemas.openxmlformats.org/officeDocument/2006/relationships/vmlDrawing" Target="../drawings/vmlDrawing32.vml"/><Relationship Id="rId1" Type="http://schemas.openxmlformats.org/officeDocument/2006/relationships/oleObject" Target="../embeddings/oleObject143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32.wmf"/><Relationship Id="rId10" Type="http://schemas.openxmlformats.org/officeDocument/2006/relationships/vmlDrawing" Target="../drawings/vmlDrawing33.vml"/><Relationship Id="rId1" Type="http://schemas.openxmlformats.org/officeDocument/2006/relationships/oleObject" Target="../embeddings/oleObject147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52.bin"/><Relationship Id="rId2" Type="http://schemas.openxmlformats.org/officeDocument/2006/relationships/image" Target="../media/image135.wmf"/><Relationship Id="rId16" Type="http://schemas.openxmlformats.org/officeDocument/2006/relationships/vmlDrawing" Target="../drawings/vmlDrawing3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1.w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51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2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61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59.bin"/><Relationship Id="rId22" Type="http://schemas.openxmlformats.org/officeDocument/2006/relationships/vmlDrawing" Target="../drawings/vmlDrawing3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51.wmf"/><Relationship Id="rId2" Type="http://schemas.openxmlformats.org/officeDocument/2006/relationships/image" Target="../media/image142.wmf"/><Relationship Id="rId19" Type="http://schemas.openxmlformats.org/officeDocument/2006/relationships/oleObject" Target="../embeddings/oleObject167.bin"/><Relationship Id="rId18" Type="http://schemas.openxmlformats.org/officeDocument/2006/relationships/image" Target="../media/image150.wmf"/><Relationship Id="rId17" Type="http://schemas.openxmlformats.org/officeDocument/2006/relationships/oleObject" Target="../embeddings/oleObject166.bin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65.bin"/><Relationship Id="rId14" Type="http://schemas.openxmlformats.org/officeDocument/2006/relationships/image" Target="../media/image148.wmf"/><Relationship Id="rId13" Type="http://schemas.openxmlformats.org/officeDocument/2006/relationships/oleObject" Target="../embeddings/oleObject164.bin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63.bin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5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69.bin"/><Relationship Id="rId2" Type="http://schemas.openxmlformats.org/officeDocument/2006/relationships/image" Target="../media/image152.wmf"/><Relationship Id="rId1" Type="http://schemas.openxmlformats.org/officeDocument/2006/relationships/oleObject" Target="../embeddings/oleObject168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4.bin"/><Relationship Id="rId8" Type="http://schemas.openxmlformats.org/officeDocument/2006/relationships/image" Target="../media/image157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71.bin"/><Relationship Id="rId2" Type="http://schemas.openxmlformats.org/officeDocument/2006/relationships/image" Target="../media/image154.wmf"/><Relationship Id="rId14" Type="http://schemas.openxmlformats.org/officeDocument/2006/relationships/vmlDrawing" Target="../drawings/vmlDrawing3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59.wmf"/><Relationship Id="rId11" Type="http://schemas.openxmlformats.org/officeDocument/2006/relationships/oleObject" Target="../embeddings/oleObject175.bin"/><Relationship Id="rId10" Type="http://schemas.openxmlformats.org/officeDocument/2006/relationships/image" Target="../media/image158.wmf"/><Relationship Id="rId1" Type="http://schemas.openxmlformats.org/officeDocument/2006/relationships/oleObject" Target="../embeddings/oleObject170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0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79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77.bin"/><Relationship Id="rId2" Type="http://schemas.openxmlformats.org/officeDocument/2006/relationships/image" Target="../media/image160.wmf"/><Relationship Id="rId12" Type="http://schemas.openxmlformats.org/officeDocument/2006/relationships/vmlDrawing" Target="../drawings/vmlDrawing3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7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82.bin"/><Relationship Id="rId2" Type="http://schemas.openxmlformats.org/officeDocument/2006/relationships/image" Target="../media/image165.wmf"/><Relationship Id="rId1" Type="http://schemas.openxmlformats.org/officeDocument/2006/relationships/oleObject" Target="../embeddings/oleObject181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71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69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68.wmf"/><Relationship Id="rId12" Type="http://schemas.openxmlformats.org/officeDocument/2006/relationships/vmlDrawing" Target="../drawings/vmlDrawing4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2.wmf"/><Relationship Id="rId1" Type="http://schemas.openxmlformats.org/officeDocument/2006/relationships/oleObject" Target="../embeddings/oleObject184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3.bin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90.bin"/><Relationship Id="rId2" Type="http://schemas.openxmlformats.org/officeDocument/2006/relationships/image" Target="../media/image173.wmf"/><Relationship Id="rId12" Type="http://schemas.openxmlformats.org/officeDocument/2006/relationships/vmlDrawing" Target="../drawings/vmlDrawing4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7.wmf"/><Relationship Id="rId1" Type="http://schemas.openxmlformats.org/officeDocument/2006/relationships/oleObject" Target="../embeddings/oleObject189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95.bin"/><Relationship Id="rId2" Type="http://schemas.openxmlformats.org/officeDocument/2006/relationships/image" Target="../media/image178.wmf"/><Relationship Id="rId1" Type="http://schemas.openxmlformats.org/officeDocument/2006/relationships/oleObject" Target="../embeddings/oleObject194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0.bin"/><Relationship Id="rId8" Type="http://schemas.openxmlformats.org/officeDocument/2006/relationships/image" Target="../media/image183.wmf"/><Relationship Id="rId7" Type="http://schemas.openxmlformats.org/officeDocument/2006/relationships/oleObject" Target="../embeddings/oleObject199.bin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81.wmf"/><Relationship Id="rId3" Type="http://schemas.openxmlformats.org/officeDocument/2006/relationships/oleObject" Target="../embeddings/oleObject197.bin"/><Relationship Id="rId2" Type="http://schemas.openxmlformats.org/officeDocument/2006/relationships/image" Target="../media/image180.wmf"/><Relationship Id="rId12" Type="http://schemas.openxmlformats.org/officeDocument/2006/relationships/vmlDrawing" Target="../drawings/vmlDrawing4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84.wmf"/><Relationship Id="rId1" Type="http://schemas.openxmlformats.org/officeDocument/2006/relationships/oleObject" Target="../embeddings/oleObject196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7.wmf"/><Relationship Id="rId7" Type="http://schemas.openxmlformats.org/officeDocument/2006/relationships/oleObject" Target="../embeddings/oleObject204.bin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202.bin"/><Relationship Id="rId2" Type="http://schemas.openxmlformats.org/officeDocument/2006/relationships/image" Target="../media/image185.wmf"/><Relationship Id="rId10" Type="http://schemas.openxmlformats.org/officeDocument/2006/relationships/vmlDrawing" Target="../drawings/vmlDrawing44.vml"/><Relationship Id="rId1" Type="http://schemas.openxmlformats.org/officeDocument/2006/relationships/oleObject" Target="../embeddings/oleObject201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208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89.wmf"/><Relationship Id="rId3" Type="http://schemas.openxmlformats.org/officeDocument/2006/relationships/oleObject" Target="../embeddings/oleObject206.bin"/><Relationship Id="rId2" Type="http://schemas.openxmlformats.org/officeDocument/2006/relationships/image" Target="../media/image188.wmf"/><Relationship Id="rId10" Type="http://schemas.openxmlformats.org/officeDocument/2006/relationships/vmlDrawing" Target="../drawings/vmlDrawing45.vml"/><Relationship Id="rId1" Type="http://schemas.openxmlformats.org/officeDocument/2006/relationships/oleObject" Target="../embeddings/oleObject20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1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0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193.wmf"/><Relationship Id="rId3" Type="http://schemas.openxmlformats.org/officeDocument/2006/relationships/oleObject" Target="../embeddings/oleObject210.bin"/><Relationship Id="rId2" Type="http://schemas.openxmlformats.org/officeDocument/2006/relationships/image" Target="../media/image192.wmf"/><Relationship Id="rId1" Type="http://schemas.openxmlformats.org/officeDocument/2006/relationships/oleObject" Target="../embeddings/oleObject209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8.emf"/><Relationship Id="rId7" Type="http://schemas.openxmlformats.org/officeDocument/2006/relationships/oleObject" Target="../embeddings/oleObject215.bin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196.wmf"/><Relationship Id="rId3" Type="http://schemas.openxmlformats.org/officeDocument/2006/relationships/oleObject" Target="../embeddings/oleObject213.bin"/><Relationship Id="rId2" Type="http://schemas.openxmlformats.org/officeDocument/2006/relationships/image" Target="../media/image195.wmf"/><Relationship Id="rId10" Type="http://schemas.openxmlformats.org/officeDocument/2006/relationships/vmlDrawing" Target="../drawings/vmlDrawing47.vml"/><Relationship Id="rId1" Type="http://schemas.openxmlformats.org/officeDocument/2006/relationships/oleObject" Target="../embeddings/oleObject212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2.emf"/><Relationship Id="rId7" Type="http://schemas.openxmlformats.org/officeDocument/2006/relationships/oleObject" Target="../embeddings/oleObject219.bin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200.wmf"/><Relationship Id="rId3" Type="http://schemas.openxmlformats.org/officeDocument/2006/relationships/oleObject" Target="../embeddings/oleObject217.bin"/><Relationship Id="rId2" Type="http://schemas.openxmlformats.org/officeDocument/2006/relationships/image" Target="../media/image199.wmf"/><Relationship Id="rId10" Type="http://schemas.openxmlformats.org/officeDocument/2006/relationships/vmlDrawing" Target="../drawings/vmlDrawing48.vml"/><Relationship Id="rId1" Type="http://schemas.openxmlformats.org/officeDocument/2006/relationships/oleObject" Target="../embeddings/oleObject216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4.bin"/><Relationship Id="rId8" Type="http://schemas.openxmlformats.org/officeDocument/2006/relationships/image" Target="../media/image206.wmf"/><Relationship Id="rId7" Type="http://schemas.openxmlformats.org/officeDocument/2006/relationships/oleObject" Target="../embeddings/oleObject223.bin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204.wmf"/><Relationship Id="rId3" Type="http://schemas.openxmlformats.org/officeDocument/2006/relationships/oleObject" Target="../embeddings/oleObject221.bin"/><Relationship Id="rId2" Type="http://schemas.openxmlformats.org/officeDocument/2006/relationships/image" Target="../media/image203.emf"/><Relationship Id="rId12" Type="http://schemas.openxmlformats.org/officeDocument/2006/relationships/vmlDrawing" Target="../drawings/vmlDrawing4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07.wmf"/><Relationship Id="rId1" Type="http://schemas.openxmlformats.org/officeDocument/2006/relationships/oleObject" Target="../embeddings/oleObject220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2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43188" y="714375"/>
            <a:ext cx="6172200" cy="22860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Engineering Mathematics (part II)</a:t>
            </a:r>
            <a:endParaRPr lang="en-US" altLang="zh-CN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4625" y="3429000"/>
            <a:ext cx="5429250" cy="16430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Cooper Black" panose="0208090404030B020404" pitchFamily="18" charset="0"/>
                <a:ea typeface="Arial Unicode MS" pitchFamily="34" charset="-122"/>
                <a:cs typeface="Arial" panose="020B0604020202020204" pitchFamily="34" charset="0"/>
              </a:rPr>
              <a:t>Mathematical Methods for Physics</a:t>
            </a:r>
            <a:endParaRPr lang="en-US" altLang="zh-CN" sz="3200">
              <a:solidFill>
                <a:schemeClr val="tx1"/>
              </a:solidFill>
              <a:latin typeface="Cooper Black" panose="0208090404030B020404" pitchFamily="18" charset="0"/>
              <a:ea typeface="Arial Unicode MS" pitchFamily="34" charset="-122"/>
              <a:cs typeface="Arial" panose="020B0604020202020204" pitchFamily="34" charset="0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28638" y="3833813"/>
            <a:ext cx="1500187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EM_part II</a:t>
            </a:r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0245" name="Rectangle 6"/>
          <p:cNvSpPr txBox="1">
            <a:spLocks noChangeArrowheads="1"/>
          </p:cNvSpPr>
          <p:nvPr/>
        </p:nvSpPr>
        <p:spPr bwMode="auto">
          <a:xfrm>
            <a:off x="1500188" y="4938713"/>
            <a:ext cx="5000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en-US" altLang="zh-CN" sz="1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副标题 2"/>
          <p:cNvSpPr>
            <a:spLocks noGrp="1"/>
          </p:cNvSpPr>
          <p:nvPr/>
        </p:nvSpPr>
        <p:spPr bwMode="auto">
          <a:xfrm>
            <a:off x="5862638" y="5221288"/>
            <a:ext cx="29527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640080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indent="-18288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187450" indent="-18288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1462405" indent="-18288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1919605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376805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2834005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291205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School of Science, BUPT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Xia  Shi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shixia0402@sina.com 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357188" y="1571625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(ii)  If </a:t>
            </a:r>
            <a:r>
              <a:rPr lang="en-US" altLang="zh-CN" sz="2000" b="1" i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=0</a:t>
            </a:r>
            <a:r>
              <a:rPr lang="en-US" altLang="zh-CN" sz="2000" b="1">
                <a:latin typeface="Times New Roman" panose="02020603050405020304" pitchFamily="18" charset="0"/>
              </a:rPr>
              <a:t>, then the general solution for the ODE is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16773" name="Object 2"/>
          <p:cNvGraphicFramePr>
            <a:graphicFrameLocks noChangeAspect="1"/>
          </p:cNvGraphicFramePr>
          <p:nvPr/>
        </p:nvGraphicFramePr>
        <p:xfrm>
          <a:off x="6143625" y="1571625"/>
          <a:ext cx="2143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name="Equation" r:id="rId1" imgW="1130300" imgH="228600" progId="Equation.DSMT4">
                  <p:embed/>
                </p:oleObj>
              </mc:Choice>
              <mc:Fallback>
                <p:oleObj name="Equation" r:id="rId1" imgW="11303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1571625"/>
                        <a:ext cx="2143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790575" y="2143125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boundary conditions then gives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16775" name="Object 3"/>
          <p:cNvGraphicFramePr>
            <a:graphicFrameLocks noChangeAspect="1"/>
          </p:cNvGraphicFramePr>
          <p:nvPr/>
        </p:nvGraphicFramePr>
        <p:xfrm>
          <a:off x="4857750" y="2143125"/>
          <a:ext cx="26463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6" name="Equation" r:id="rId3" imgW="1358265" imgH="482600" progId="Equation.DSMT4">
                  <p:embed/>
                </p:oleObj>
              </mc:Choice>
              <mc:Fallback>
                <p:oleObj name="Equation" r:id="rId3" imgW="1358265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143125"/>
                        <a:ext cx="26463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6" name="Text Box 8"/>
          <p:cNvSpPr txBox="1">
            <a:spLocks noChangeArrowheads="1"/>
          </p:cNvSpPr>
          <p:nvPr/>
        </p:nvSpPr>
        <p:spPr bwMode="auto">
          <a:xfrm>
            <a:off x="862013" y="3214688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which means that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=0.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Hence </a:t>
            </a:r>
            <a:r>
              <a: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)=0.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357188" y="3786188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(iii)  If </a:t>
            </a:r>
            <a:r>
              <a:rPr lang="en-US" altLang="zh-CN" sz="2000" b="1" i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&gt;0</a:t>
            </a:r>
            <a:r>
              <a:rPr lang="en-US" altLang="zh-CN" sz="2000" b="1">
                <a:latin typeface="Times New Roman" panose="02020603050405020304" pitchFamily="18" charset="0"/>
              </a:rPr>
              <a:t>, then the general solution for the ODE is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16778" name="Object 4"/>
          <p:cNvGraphicFramePr>
            <a:graphicFrameLocks noChangeAspect="1"/>
          </p:cNvGraphicFramePr>
          <p:nvPr/>
        </p:nvGraphicFramePr>
        <p:xfrm>
          <a:off x="1978025" y="4286250"/>
          <a:ext cx="40941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7" name="Equation" r:id="rId5" imgW="2095500" imgH="254000" progId="Equation.DSMT4">
                  <p:embed/>
                </p:oleObj>
              </mc:Choice>
              <mc:Fallback>
                <p:oleObj name="Equation" r:id="rId5" imgW="20955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4286250"/>
                        <a:ext cx="40941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9" name="Text Box 11"/>
          <p:cNvSpPr txBox="1">
            <a:spLocks noChangeArrowheads="1"/>
          </p:cNvSpPr>
          <p:nvPr/>
        </p:nvSpPr>
        <p:spPr bwMode="auto">
          <a:xfrm>
            <a:off x="785813" y="485775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boundary conditions then gives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16780" name="Object 5"/>
          <p:cNvGraphicFramePr>
            <a:graphicFrameLocks noChangeAspect="1"/>
          </p:cNvGraphicFramePr>
          <p:nvPr/>
        </p:nvGraphicFramePr>
        <p:xfrm>
          <a:off x="4857750" y="4857750"/>
          <a:ext cx="28575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name="Equation" r:id="rId7" imgW="1498600" imgH="520700" progId="Equation.DSMT4">
                  <p:embed/>
                </p:oleObj>
              </mc:Choice>
              <mc:Fallback>
                <p:oleObj name="Equation" r:id="rId7" imgW="1498600" imgH="520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857750"/>
                        <a:ext cx="28575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DF02E3-8727-4F4C-A561-83459A39948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Separation of variables for wave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21517" name="Text Box 36"/>
          <p:cNvSpPr txBox="1">
            <a:spLocks noChangeArrowheads="1"/>
          </p:cNvSpPr>
          <p:nvPr/>
        </p:nvSpPr>
        <p:spPr bwMode="auto">
          <a:xfrm>
            <a:off x="357188" y="1071563"/>
            <a:ext cx="2357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8" name="Text Box 36"/>
          <p:cNvSpPr txBox="1">
            <a:spLocks noChangeArrowheads="1"/>
          </p:cNvSpPr>
          <p:nvPr/>
        </p:nvSpPr>
        <p:spPr bwMode="auto">
          <a:xfrm>
            <a:off x="2143125" y="1071563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Solve the eigenvalue problem.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/>
      <p:bldP spid="416774" grpId="0"/>
      <p:bldP spid="416776" grpId="0"/>
      <p:bldP spid="416777" grpId="0"/>
      <p:bldP spid="4167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795" name="Object 2"/>
          <p:cNvGraphicFramePr>
            <a:graphicFrameLocks noChangeAspect="1"/>
          </p:cNvGraphicFramePr>
          <p:nvPr/>
        </p:nvGraphicFramePr>
        <p:xfrm>
          <a:off x="857250" y="1571625"/>
          <a:ext cx="13858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Equation" r:id="rId1" imgW="736600" imgH="228600" progId="Equation.DSMT4">
                  <p:embed/>
                </p:oleObj>
              </mc:Choice>
              <mc:Fallback>
                <p:oleObj name="Equation" r:id="rId1" imgW="736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571625"/>
                        <a:ext cx="13858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/>
          <p:nvPr/>
        </p:nvGrpSpPr>
        <p:grpSpPr bwMode="auto">
          <a:xfrm>
            <a:off x="428625" y="2214563"/>
            <a:ext cx="7929563" cy="1614487"/>
            <a:chOff x="270" y="1395"/>
            <a:chExt cx="4995" cy="1017"/>
          </a:xfrm>
        </p:grpSpPr>
        <p:sp>
          <p:nvSpPr>
            <p:cNvPr id="22542" name="Text Box 6"/>
            <p:cNvSpPr txBox="1">
              <a:spLocks noChangeArrowheads="1"/>
            </p:cNvSpPr>
            <p:nvPr/>
          </p:nvSpPr>
          <p:spPr bwMode="auto">
            <a:xfrm>
              <a:off x="273" y="1395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These </a:t>
              </a:r>
              <a:r>
                <a:rPr lang="en-US" altLang="zh-CN" sz="2000" b="1" i="1">
                  <a:latin typeface="Symbol" panose="05050102010706020507" pitchFamily="18" charset="2"/>
                </a:rPr>
                <a:t>l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</a:rPr>
                <a:t> are called 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eigenvalues</a:t>
              </a:r>
              <a:r>
                <a:rPr lang="en-US" altLang="zh-CN" sz="2000" b="1">
                  <a:latin typeface="Times New Roman" panose="02020603050405020304" pitchFamily="18" charset="0"/>
                </a:rPr>
                <a:t>. The corresponding solution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3" name="Object 3"/>
            <p:cNvGraphicFramePr>
              <a:graphicFrameLocks noChangeAspect="1"/>
            </p:cNvGraphicFramePr>
            <p:nvPr/>
          </p:nvGraphicFramePr>
          <p:xfrm>
            <a:off x="1732" y="1665"/>
            <a:ext cx="1577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0" name="Equation" r:id="rId3" imgW="31699200" imgH="9753600" progId="Equation.DSMT4">
                    <p:embed/>
                  </p:oleObj>
                </mc:Choice>
                <mc:Fallback>
                  <p:oleObj name="Equation" r:id="rId3" imgW="31699200" imgH="9753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2" y="1665"/>
                          <a:ext cx="1577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4" name="Text Box 9"/>
            <p:cNvSpPr txBox="1">
              <a:spLocks noChangeArrowheads="1"/>
            </p:cNvSpPr>
            <p:nvPr/>
          </p:nvSpPr>
          <p:spPr bwMode="auto">
            <a:xfrm>
              <a:off x="270" y="2160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is called the 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eigenfunction</a:t>
              </a:r>
              <a:r>
                <a:rPr lang="en-US" altLang="zh-CN" sz="2000" b="1">
                  <a:latin typeface="Times New Roman" panose="02020603050405020304" pitchFamily="18" charset="0"/>
                </a:rPr>
                <a:t> corresponding to </a:t>
              </a:r>
              <a:r>
                <a:rPr lang="en-US" altLang="zh-CN" sz="2000" b="1" i="1">
                  <a:latin typeface="Symbol" panose="05050102010706020507" pitchFamily="18" charset="2"/>
                </a:rPr>
                <a:t>l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</a:rPr>
                <a:t>. 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17802" name="Object 4"/>
          <p:cNvGraphicFramePr>
            <a:graphicFrameLocks noChangeAspect="1"/>
          </p:cNvGraphicFramePr>
          <p:nvPr/>
        </p:nvGraphicFramePr>
        <p:xfrm>
          <a:off x="650875" y="5105400"/>
          <a:ext cx="45132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1" name="Equation" r:id="rId5" imgW="53644800" imgH="6400800" progId="Equation.DSMT4">
                  <p:embed/>
                </p:oleObj>
              </mc:Choice>
              <mc:Fallback>
                <p:oleObj name="Equation" r:id="rId5" imgW="53644800" imgH="6400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5105400"/>
                        <a:ext cx="45132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3" name="Object 5"/>
          <p:cNvGraphicFramePr>
            <a:graphicFrameLocks noChangeAspect="1"/>
          </p:cNvGraphicFramePr>
          <p:nvPr/>
        </p:nvGraphicFramePr>
        <p:xfrm>
          <a:off x="2286000" y="1527175"/>
          <a:ext cx="17145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2" name="Equation" r:id="rId7" imgW="825500" imgH="228600" progId="Equation.DSMT4">
                  <p:embed/>
                </p:oleObj>
              </mc:Choice>
              <mc:Fallback>
                <p:oleObj name="Equation" r:id="rId7" imgW="8255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7175"/>
                        <a:ext cx="17145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4" name="Object 6"/>
          <p:cNvGraphicFramePr>
            <a:graphicFrameLocks noChangeAspect="1"/>
          </p:cNvGraphicFramePr>
          <p:nvPr/>
        </p:nvGraphicFramePr>
        <p:xfrm>
          <a:off x="4071938" y="1354138"/>
          <a:ext cx="3286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3" name="Equation" r:id="rId9" imgW="1790700" imgH="469900" progId="Equation.DSMT4">
                  <p:embed/>
                </p:oleObj>
              </mc:Choice>
              <mc:Fallback>
                <p:oleObj name="Equation" r:id="rId9" imgW="17907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1354138"/>
                        <a:ext cx="32861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5" name="Text Box 13"/>
          <p:cNvSpPr txBox="1">
            <a:spLocks noChangeArrowheads="1"/>
          </p:cNvSpPr>
          <p:nvPr/>
        </p:nvSpPr>
        <p:spPr bwMode="auto">
          <a:xfrm>
            <a:off x="428625" y="457200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For these </a:t>
            </a:r>
            <a:r>
              <a:rPr lang="en-US" altLang="zh-CN" sz="2000" b="1" i="1" dirty="0">
                <a:latin typeface="Symbol" panose="05050102010706020507" pitchFamily="18" charset="2"/>
              </a:rPr>
              <a:t>l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, the solution to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T″+</a:t>
            </a:r>
            <a:r>
              <a:rPr lang="en-US" altLang="zh-CN" sz="2000" b="1" i="1" dirty="0">
                <a:latin typeface="Symbol" panose="05050102010706020507" pitchFamily="18" charset="2"/>
              </a:rPr>
              <a:t>l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</a:rPr>
              <a:t>=0 is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7806" name="Object 7"/>
          <p:cNvGraphicFramePr>
            <a:graphicFrameLocks noChangeAspect="1"/>
          </p:cNvGraphicFramePr>
          <p:nvPr/>
        </p:nvGraphicFramePr>
        <p:xfrm>
          <a:off x="1296462" y="5643563"/>
          <a:ext cx="36988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" name="Equation" r:id="rId11" imgW="44500800" imgH="9753600" progId="Equation.DSMT4">
                  <p:embed/>
                </p:oleObj>
              </mc:Choice>
              <mc:Fallback>
                <p:oleObj name="Equation" r:id="rId11" imgW="44500800" imgH="975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462" y="5643563"/>
                        <a:ext cx="36988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31DFFC-6368-4812-AD64-1A7BCA0D7EE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Separation of variables for wave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22539" name="Text Box 36"/>
          <p:cNvSpPr txBox="1">
            <a:spLocks noChangeArrowheads="1"/>
          </p:cNvSpPr>
          <p:nvPr/>
        </p:nvSpPr>
        <p:spPr bwMode="auto">
          <a:xfrm>
            <a:off x="357188" y="1071563"/>
            <a:ext cx="2357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0" name="Text Box 36"/>
          <p:cNvSpPr txBox="1">
            <a:spLocks noChangeArrowheads="1"/>
          </p:cNvSpPr>
          <p:nvPr/>
        </p:nvSpPr>
        <p:spPr bwMode="auto">
          <a:xfrm>
            <a:off x="2143125" y="1071563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Solve the eigenvalue problem.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428625" y="4071938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(3) Solve the remaining ODE.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5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8820" name="Object 2"/>
          <p:cNvGraphicFramePr>
            <a:graphicFrameLocks noChangeAspect="1"/>
          </p:cNvGraphicFramePr>
          <p:nvPr/>
        </p:nvGraphicFramePr>
        <p:xfrm>
          <a:off x="714375" y="1665288"/>
          <a:ext cx="27146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Equation" r:id="rId1" imgW="1371600" imgH="228600" progId="Equation.DSMT4">
                  <p:embed/>
                </p:oleObj>
              </mc:Choice>
              <mc:Fallback>
                <p:oleObj name="Equation" r:id="rId1" imgW="1371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665288"/>
                        <a:ext cx="27146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433388" y="2286000"/>
            <a:ext cx="8496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Since the PDE is linear and homogeneous, by the principle of superposition, we have the solution: 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18827" name="Object 3"/>
          <p:cNvGraphicFramePr>
            <a:graphicFrameLocks noChangeAspect="1"/>
          </p:cNvGraphicFramePr>
          <p:nvPr/>
        </p:nvGraphicFramePr>
        <p:xfrm>
          <a:off x="3429000" y="1450975"/>
          <a:ext cx="47148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Equation" r:id="rId3" imgW="2501900" imgH="444500" progId="Equation.DSMT4">
                  <p:embed/>
                </p:oleObj>
              </mc:Choice>
              <mc:Fallback>
                <p:oleObj name="Equation" r:id="rId3" imgW="25019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50975"/>
                        <a:ext cx="47148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8" name="Object 4"/>
          <p:cNvGraphicFramePr>
            <a:graphicFrameLocks noChangeAspect="1"/>
          </p:cNvGraphicFramePr>
          <p:nvPr/>
        </p:nvGraphicFramePr>
        <p:xfrm>
          <a:off x="1357313" y="3286125"/>
          <a:ext cx="57912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Equation" r:id="rId5" imgW="3111500" imgH="444500" progId="Equation.DSMT4">
                  <p:embed/>
                </p:oleObj>
              </mc:Choice>
              <mc:Fallback>
                <p:oleObj name="Equation" r:id="rId5" imgW="31115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286125"/>
                        <a:ext cx="57912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9" name="Text Box 13"/>
          <p:cNvSpPr txBox="1">
            <a:spLocks noChangeArrowheads="1"/>
          </p:cNvSpPr>
          <p:nvPr/>
        </p:nvSpPr>
        <p:spPr bwMode="auto">
          <a:xfrm>
            <a:off x="428625" y="4071938"/>
            <a:ext cx="8358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Here </a:t>
            </a:r>
            <a:r>
              <a:rPr lang="en-US" altLang="zh-CN" sz="2000" b="1" i="1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 and </a:t>
            </a:r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 are parameters to be determined by the initial conditions 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,0)= 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), 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,0)= </a:t>
            </a:r>
            <a:r>
              <a:rPr lang="en-US" altLang="zh-CN" sz="2000" b="1" i="1">
                <a:latin typeface="Times New Roman" panose="02020603050405020304" pitchFamily="18" charset="0"/>
              </a:rPr>
              <a:t>g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23559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7B44AF-ED82-420C-9251-1C5CA460AA7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Separation of variables for wave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23561" name="Text Box 36"/>
          <p:cNvSpPr txBox="1">
            <a:spLocks noChangeArrowheads="1"/>
          </p:cNvSpPr>
          <p:nvPr/>
        </p:nvSpPr>
        <p:spPr bwMode="auto">
          <a:xfrm>
            <a:off x="357188" y="1071563"/>
            <a:ext cx="2357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2" name="Text Box 36"/>
          <p:cNvSpPr txBox="1">
            <a:spLocks noChangeArrowheads="1"/>
          </p:cNvSpPr>
          <p:nvPr/>
        </p:nvSpPr>
        <p:spPr bwMode="auto">
          <a:xfrm>
            <a:off x="2143125" y="1071563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Superposite and determine the coefficients.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1" grpId="0"/>
      <p:bldP spid="4188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 bwMode="auto">
          <a:xfrm>
            <a:off x="357188" y="1500188"/>
            <a:ext cx="7924800" cy="857250"/>
            <a:chOff x="225" y="945"/>
            <a:chExt cx="4992" cy="540"/>
          </a:xfrm>
        </p:grpSpPr>
        <p:sp>
          <p:nvSpPr>
            <p:cNvPr id="24589" name="Text Box 4"/>
            <p:cNvSpPr txBox="1">
              <a:spLocks noChangeArrowheads="1"/>
            </p:cNvSpPr>
            <p:nvPr/>
          </p:nvSpPr>
          <p:spPr bwMode="auto">
            <a:xfrm>
              <a:off x="225" y="1077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Recall 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90" name="Object 2"/>
            <p:cNvGraphicFramePr>
              <a:graphicFrameLocks noChangeAspect="1"/>
            </p:cNvGraphicFramePr>
            <p:nvPr/>
          </p:nvGraphicFramePr>
          <p:xfrm>
            <a:off x="810" y="945"/>
            <a:ext cx="3478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6" name="Equation" r:id="rId1" imgW="3111500" imgH="444500" progId="Equation.DSMT4">
                    <p:embed/>
                  </p:oleObj>
                </mc:Choice>
                <mc:Fallback>
                  <p:oleObj name="Equation" r:id="rId1" imgW="3111500" imgH="4445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945"/>
                          <a:ext cx="3478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847" name="Text Box 7"/>
          <p:cNvSpPr txBox="1">
            <a:spLocks noChangeArrowheads="1"/>
          </p:cNvSpPr>
          <p:nvPr/>
        </p:nvSpPr>
        <p:spPr bwMode="auto">
          <a:xfrm>
            <a:off x="357188" y="245745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initial conditions give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19848" name="Object 3"/>
          <p:cNvGraphicFramePr>
            <a:graphicFrameLocks noChangeAspect="1"/>
          </p:cNvGraphicFramePr>
          <p:nvPr/>
        </p:nvGraphicFramePr>
        <p:xfrm>
          <a:off x="3357563" y="2286000"/>
          <a:ext cx="39973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Equation" r:id="rId3" imgW="2006600" imgH="431800" progId="Equation.DSMT4">
                  <p:embed/>
                </p:oleObj>
              </mc:Choice>
              <mc:Fallback>
                <p:oleObj name="Equation" r:id="rId3" imgW="20066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286000"/>
                        <a:ext cx="39973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9" name="Object 4"/>
          <p:cNvGraphicFramePr>
            <a:graphicFrameLocks noChangeAspect="1"/>
          </p:cNvGraphicFramePr>
          <p:nvPr/>
        </p:nvGraphicFramePr>
        <p:xfrm>
          <a:off x="3359150" y="3000375"/>
          <a:ext cx="44275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8" name="Equation" r:id="rId5" imgW="2324100" imgH="431800" progId="Equation.DSMT4">
                  <p:embed/>
                </p:oleObj>
              </mc:Choice>
              <mc:Fallback>
                <p:oleObj name="Equation" r:id="rId5" imgW="23241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000375"/>
                        <a:ext cx="442753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375513-F492-4510-8B91-5515424EB09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Separation of variables for wave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24584" name="Text Box 36"/>
          <p:cNvSpPr txBox="1">
            <a:spLocks noChangeArrowheads="1"/>
          </p:cNvSpPr>
          <p:nvPr/>
        </p:nvSpPr>
        <p:spPr bwMode="auto">
          <a:xfrm>
            <a:off x="357188" y="1071563"/>
            <a:ext cx="2357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5" name="Text Box 36"/>
          <p:cNvSpPr txBox="1">
            <a:spLocks noChangeArrowheads="1"/>
          </p:cNvSpPr>
          <p:nvPr/>
        </p:nvSpPr>
        <p:spPr bwMode="auto">
          <a:xfrm>
            <a:off x="2143125" y="1071563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Superposite and determine the coefficients.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357188" y="3614738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then we have 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2132013" y="3929063"/>
          <a:ext cx="320516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9" name="Equation" r:id="rId7" imgW="1663065" imgH="406400" progId="Equation.DSMT4">
                  <p:embed/>
                </p:oleObj>
              </mc:Choice>
              <mc:Fallback>
                <p:oleObj name="Equation" r:id="rId7" imgW="1663065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3929063"/>
                        <a:ext cx="320516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2143125" y="4714875"/>
          <a:ext cx="36433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Equation" r:id="rId9" imgW="1802765" imgH="406400" progId="Equation.DSMT4">
                  <p:embed/>
                </p:oleObj>
              </mc:Choice>
              <mc:Fallback>
                <p:oleObj name="Equation" r:id="rId9" imgW="1802765" imgH="40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714875"/>
                        <a:ext cx="364331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7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C6942C-8A0B-464E-B4C9-A2A262BAC1A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7188" y="1571625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Hence, the solution to this problem is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376363" y="2071688"/>
          <a:ext cx="576738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Equation" r:id="rId1" imgW="3111500" imgH="444500" progId="Equation.DSMT4">
                  <p:embed/>
                </p:oleObj>
              </mc:Choice>
              <mc:Fallback>
                <p:oleObj name="Equation" r:id="rId1" imgW="31115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071688"/>
                        <a:ext cx="5767387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Separation of variables for wave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25606" name="Text Box 36"/>
          <p:cNvSpPr txBox="1">
            <a:spLocks noChangeArrowheads="1"/>
          </p:cNvSpPr>
          <p:nvPr/>
        </p:nvSpPr>
        <p:spPr bwMode="auto">
          <a:xfrm>
            <a:off x="357188" y="1071563"/>
            <a:ext cx="2357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7" name="Text Box 36"/>
          <p:cNvSpPr txBox="1">
            <a:spLocks noChangeArrowheads="1"/>
          </p:cNvSpPr>
          <p:nvPr/>
        </p:nvSpPr>
        <p:spPr bwMode="auto">
          <a:xfrm>
            <a:off x="2143125" y="1071563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Superposite and determine the coefficients.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357188" y="3071813"/>
            <a:ext cx="7924800" cy="2176462"/>
            <a:chOff x="225" y="1935"/>
            <a:chExt cx="4992" cy="1371"/>
          </a:xfrm>
        </p:grpSpPr>
        <p:sp>
          <p:nvSpPr>
            <p:cNvPr id="25609" name="Text Box 11"/>
            <p:cNvSpPr txBox="1">
              <a:spLocks noChangeArrowheads="1"/>
            </p:cNvSpPr>
            <p:nvPr/>
          </p:nvSpPr>
          <p:spPr bwMode="auto">
            <a:xfrm>
              <a:off x="225" y="1935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where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</a:rPr>
                <a:t> and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</a:rPr>
                <a:t> are defined as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10" name="Object 2"/>
            <p:cNvGraphicFramePr>
              <a:graphicFrameLocks noChangeAspect="1"/>
            </p:cNvGraphicFramePr>
            <p:nvPr/>
          </p:nvGraphicFramePr>
          <p:xfrm>
            <a:off x="1440" y="2250"/>
            <a:ext cx="2019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0" name="Equation" r:id="rId3" imgW="1663065" imgH="406400" progId="Equation.DSMT4">
                    <p:embed/>
                  </p:oleObj>
                </mc:Choice>
                <mc:Fallback>
                  <p:oleObj name="Equation" r:id="rId3" imgW="1663065" imgH="406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250"/>
                          <a:ext cx="2019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3"/>
            <p:cNvGraphicFramePr>
              <a:graphicFrameLocks noChangeAspect="1"/>
            </p:cNvGraphicFramePr>
            <p:nvPr/>
          </p:nvGraphicFramePr>
          <p:xfrm>
            <a:off x="1440" y="2790"/>
            <a:ext cx="2295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1" name="Equation" r:id="rId5" imgW="1802765" imgH="406400" progId="Equation.DSMT4">
                    <p:embed/>
                  </p:oleObj>
                </mc:Choice>
                <mc:Fallback>
                  <p:oleObj name="Equation" r:id="rId5" imgW="1802765" imgH="406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790"/>
                          <a:ext cx="2295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48AB09-EB70-4B58-B577-AF32EC9EDD7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Separation of variables for wave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7188" y="1071563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Summary on the method of separating the variables: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357188" y="1643063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Separation of variables.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357188" y="2286000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Solve the eigenvalue problem.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357188" y="3357563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(3) Solve the remaining ODE.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357188" y="4000500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Superposite and determine the coefficients.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643313" y="1639888"/>
          <a:ext cx="26431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name="Equation" r:id="rId1" imgW="1244600" imgH="203200" progId="Equation.DSMT4">
                  <p:embed/>
                </p:oleObj>
              </mc:Choice>
              <mc:Fallback>
                <p:oleObj name="Equation" r:id="rId1" imgW="12446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639888"/>
                        <a:ext cx="26431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/>
        </p:nvGraphicFramePr>
        <p:xfrm>
          <a:off x="4143375" y="2286000"/>
          <a:ext cx="25717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7" name="Equation" r:id="rId3" imgW="1371600" imgH="469900" progId="Equation.DSMT4">
                  <p:embed/>
                </p:oleObj>
              </mc:Choice>
              <mc:Fallback>
                <p:oleObj name="Equation" r:id="rId3" imgW="13716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286000"/>
                        <a:ext cx="25717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786188" y="3357563"/>
          <a:ext cx="23336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8" name="Equation" r:id="rId5" imgW="1244600" imgH="228600" progId="Equation.DSMT4">
                  <p:embed/>
                </p:oleObj>
              </mc:Choice>
              <mc:Fallback>
                <p:oleObj name="Equation" r:id="rId5" imgW="1244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357563"/>
                        <a:ext cx="23336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0" name="Object 2"/>
          <p:cNvGraphicFramePr>
            <a:graphicFrameLocks noChangeAspect="1"/>
          </p:cNvGraphicFramePr>
          <p:nvPr/>
        </p:nvGraphicFramePr>
        <p:xfrm>
          <a:off x="506413" y="4371975"/>
          <a:ext cx="29654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" name="Equation" r:id="rId7" imgW="35966400" imgH="10363200" progId="Equation.DSMT4">
                  <p:embed/>
                </p:oleObj>
              </mc:Choice>
              <mc:Fallback>
                <p:oleObj name="Equation" r:id="rId7" imgW="35966400" imgH="1036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4371975"/>
                        <a:ext cx="29654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7" name="Object 9"/>
          <p:cNvGraphicFramePr>
            <a:graphicFrameLocks noChangeAspect="1"/>
          </p:cNvGraphicFramePr>
          <p:nvPr/>
        </p:nvGraphicFramePr>
        <p:xfrm>
          <a:off x="3482975" y="4357688"/>
          <a:ext cx="50498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0" name="Equation" r:id="rId9" imgW="2679700" imgH="444500" progId="Equation.DSMT4">
                  <p:embed/>
                </p:oleObj>
              </mc:Choice>
              <mc:Fallback>
                <p:oleObj name="Equation" r:id="rId9" imgW="26797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4357688"/>
                        <a:ext cx="50498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619125" y="5172075"/>
            <a:ext cx="216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Initial conditions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4" name="Group 18"/>
          <p:cNvGrpSpPr/>
          <p:nvPr/>
        </p:nvGrpSpPr>
        <p:grpSpPr bwMode="auto">
          <a:xfrm>
            <a:off x="2786063" y="5143500"/>
            <a:ext cx="2047875" cy="427038"/>
            <a:chOff x="1755" y="3240"/>
            <a:chExt cx="1290" cy="269"/>
          </a:xfrm>
        </p:grpSpPr>
        <p:sp>
          <p:nvSpPr>
            <p:cNvPr id="18" name="右箭头 17"/>
            <p:cNvSpPr/>
            <p:nvPr/>
          </p:nvSpPr>
          <p:spPr>
            <a:xfrm>
              <a:off x="1755" y="3330"/>
              <a:ext cx="585" cy="1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66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aphicFrame>
          <p:nvGraphicFramePr>
            <p:cNvPr id="26641" name="Object 7"/>
            <p:cNvGraphicFramePr>
              <a:graphicFrameLocks noChangeAspect="1"/>
            </p:cNvGraphicFramePr>
            <p:nvPr/>
          </p:nvGraphicFramePr>
          <p:xfrm>
            <a:off x="2520" y="3240"/>
            <a:ext cx="52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1" name="Equation" r:id="rId11" imgW="444500" imgH="228600" progId="Equation.DSMT4">
                    <p:embed/>
                  </p:oleObj>
                </mc:Choice>
                <mc:Fallback>
                  <p:oleObj name="Equation" r:id="rId11" imgW="4445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3240"/>
                          <a:ext cx="525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Separation of variables for wave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48AB09-EB70-4B58-B577-AF32EC9EDD7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5234" y="3496014"/>
            <a:ext cx="7797853" cy="1408757"/>
            <a:chOff x="357188" y="979744"/>
            <a:chExt cx="7797853" cy="1408757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1979989" y="979744"/>
            <a:ext cx="6175052" cy="1408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1" name="Equation" r:id="rId1" imgW="80162400" imgH="18288000" progId="Equation.DSMT4">
                    <p:embed/>
                  </p:oleObj>
                </mc:Choice>
                <mc:Fallback>
                  <p:oleObj name="Equation" r:id="rId1" imgW="80162400" imgH="18288000" progId="Equation.DSMT4">
                    <p:embed/>
                    <p:pic>
                      <p:nvPicPr>
                        <p:cNvPr id="0" name="图片 614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79989" y="979744"/>
                          <a:ext cx="6175052" cy="14087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357188" y="1052736"/>
              <a:ext cx="1659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0033CC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Example 2. </a:t>
              </a:r>
              <a:endParaRPr lang="zh-CN" altLang="en-US" sz="18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08340" y="2643614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33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Solution. </a:t>
            </a:r>
            <a:endParaRPr lang="zh-CN" altLang="en-US" sz="18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48500" y="2410100"/>
          <a:ext cx="3528392" cy="83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2" name="Equation" r:id="rId3" imgW="41148000" imgH="9753600" progId="Equation.DSMT4">
                  <p:embed/>
                </p:oleObj>
              </mc:Choice>
              <mc:Fallback>
                <p:oleObj name="Equation" r:id="rId3" imgW="41148000" imgH="9753600" progId="Equation.DSMT4">
                  <p:embed/>
                  <p:pic>
                    <p:nvPicPr>
                      <p:cNvPr id="0" name="图片 614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8500" y="2410100"/>
                        <a:ext cx="3528392" cy="836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09588" y="1132144"/>
            <a:ext cx="7797853" cy="1408757"/>
            <a:chOff x="357188" y="979744"/>
            <a:chExt cx="7797853" cy="1408757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1979989" y="979744"/>
            <a:ext cx="6175052" cy="1408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3" name="Equation" r:id="rId5" imgW="80162400" imgH="18288000" progId="Equation.DSMT4">
                    <p:embed/>
                  </p:oleObj>
                </mc:Choice>
                <mc:Fallback>
                  <p:oleObj name="Equation" r:id="rId5" imgW="80162400" imgH="18288000" progId="Equation.DSMT4">
                    <p:embed/>
                    <p:pic>
                      <p:nvPicPr>
                        <p:cNvPr id="0" name="对象 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79989" y="979744"/>
                          <a:ext cx="6175052" cy="14087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357188" y="1052736"/>
              <a:ext cx="1659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0033CC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Example 1. </a:t>
              </a:r>
              <a:endParaRPr lang="zh-CN" altLang="en-US" sz="18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508340" y="5453298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33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Solution. </a:t>
            </a:r>
            <a:endParaRPr lang="zh-CN" altLang="en-US" sz="18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1187624" y="5154327"/>
                <a:ext cx="792088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𝒖</m:t>
                      </m:r>
                      <m:d>
                        <m:d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20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𝟑𝟐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  <m:sSup>
                                <m:sSupPr>
                                  <m:ctrlPr>
                                    <a:rPr lang="zh-CN" altLang="zh-CN" sz="20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sz="20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000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20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20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2000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func>
                        <m:func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1" i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0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func>
                      <m:r>
                        <a:rPr lang="en-US" altLang="zh-CN" sz="2000" b="1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1" i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0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𝒏𝒙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154327"/>
                <a:ext cx="7920880" cy="931537"/>
              </a:xfrm>
              <a:prstGeom prst="rect">
                <a:avLst/>
              </a:prstGeom>
              <a:blipFill rotWithShape="1">
                <a:blip r:embed="rId7"/>
                <a:stretch>
                  <a:fillRect l="-2" t="-3" r="1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747" name="Object 2"/>
          <p:cNvGraphicFramePr>
            <a:graphicFrameLocks noChangeAspect="1"/>
          </p:cNvGraphicFramePr>
          <p:nvPr/>
        </p:nvGraphicFramePr>
        <p:xfrm>
          <a:off x="2000250" y="2428875"/>
          <a:ext cx="524192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1" imgW="2654300" imgH="762000" progId="Equation.DSMT4">
                  <p:embed/>
                </p:oleObj>
              </mc:Choice>
              <mc:Fallback>
                <p:oleObj name="Equation" r:id="rId1" imgW="2654300" imgH="76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428875"/>
                        <a:ext cx="5241925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428625" y="3957638"/>
            <a:ext cx="138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428625" y="4976813"/>
            <a:ext cx="7156450" cy="446087"/>
            <a:chOff x="270" y="3135"/>
            <a:chExt cx="4508" cy="281"/>
          </a:xfrm>
        </p:grpSpPr>
        <p:sp>
          <p:nvSpPr>
            <p:cNvPr id="27660" name="Text Box 6"/>
            <p:cNvSpPr txBox="1">
              <a:spLocks noChangeArrowheads="1"/>
            </p:cNvSpPr>
            <p:nvPr/>
          </p:nvSpPr>
          <p:spPr bwMode="auto">
            <a:xfrm>
              <a:off x="270" y="3150"/>
              <a:ext cx="24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Substituting it into the PDE gives 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61" name="Object 4"/>
            <p:cNvGraphicFramePr>
              <a:graphicFrameLocks noChangeAspect="1"/>
            </p:cNvGraphicFramePr>
            <p:nvPr/>
          </p:nvGraphicFramePr>
          <p:xfrm>
            <a:off x="2692" y="3135"/>
            <a:ext cx="208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0" name="Equation" r:id="rId3" imgW="1689100" imgH="228600" progId="Equation.DSMT4">
                    <p:embed/>
                  </p:oleObj>
                </mc:Choice>
                <mc:Fallback>
                  <p:oleObj name="Equation" r:id="rId3" imgW="16891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3135"/>
                          <a:ext cx="208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3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E3CEC5-887C-4DB6-A9F4-1DBE56A478C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Separation of variables for heat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357188" y="928688"/>
            <a:ext cx="828675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Consider  the problem of one-dimensional heat flow: we may think of a circular metal rod of length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insulated along its curved surface so that heat can only enter or leave at the ends.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1547813" y="3957638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Separation of variables.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3" name="Group 13"/>
          <p:cNvGrpSpPr/>
          <p:nvPr/>
        </p:nvGrpSpPr>
        <p:grpSpPr bwMode="auto">
          <a:xfrm>
            <a:off x="428625" y="4429125"/>
            <a:ext cx="5667375" cy="428625"/>
            <a:chOff x="270" y="2790"/>
            <a:chExt cx="3570" cy="270"/>
          </a:xfrm>
        </p:grpSpPr>
        <p:graphicFrame>
          <p:nvGraphicFramePr>
            <p:cNvPr id="27658" name="Object 3"/>
            <p:cNvGraphicFramePr>
              <a:graphicFrameLocks noChangeAspect="1"/>
            </p:cNvGraphicFramePr>
            <p:nvPr/>
          </p:nvGraphicFramePr>
          <p:xfrm>
            <a:off x="1350" y="2803"/>
            <a:ext cx="157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1" name="Equation" r:id="rId5" imgW="1244600" imgH="203200" progId="Equation.DSMT4">
                    <p:embed/>
                  </p:oleObj>
                </mc:Choice>
                <mc:Fallback>
                  <p:oleObj name="Equation" r:id="rId5" imgW="1244600" imgH="203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2803"/>
                          <a:ext cx="157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Text Box 36"/>
            <p:cNvSpPr txBox="1">
              <a:spLocks noChangeArrowheads="1"/>
            </p:cNvSpPr>
            <p:nvPr/>
          </p:nvSpPr>
          <p:spPr bwMode="auto">
            <a:xfrm>
              <a:off x="270" y="2790"/>
              <a:ext cx="35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Suppose that 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6" name="Object 4"/>
          <p:cNvGraphicFramePr>
            <a:graphicFrameLocks noChangeAspect="1"/>
          </p:cNvGraphicFramePr>
          <p:nvPr/>
        </p:nvGraphicFramePr>
        <p:xfrm>
          <a:off x="6929438" y="1571625"/>
          <a:ext cx="9445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6" name="Equation" r:id="rId1" imgW="393065" imgH="177800" progId="Equation.DSMT4">
                  <p:embed/>
                </p:oleObj>
              </mc:Choice>
              <mc:Fallback>
                <p:oleObj name="Equation" r:id="rId1" imgW="393065" imgH="177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1571625"/>
                        <a:ext cx="9445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/>
          <p:nvPr/>
        </p:nvGrpSpPr>
        <p:grpSpPr bwMode="auto">
          <a:xfrm>
            <a:off x="285750" y="2214563"/>
            <a:ext cx="7924800" cy="1014412"/>
            <a:chOff x="180" y="1395"/>
            <a:chExt cx="4992" cy="639"/>
          </a:xfrm>
        </p:grpSpPr>
        <p:sp>
          <p:nvSpPr>
            <p:cNvPr id="28689" name="Text Box 4"/>
            <p:cNvSpPr txBox="1">
              <a:spLocks noChangeArrowheads="1"/>
            </p:cNvSpPr>
            <p:nvPr/>
          </p:nvSpPr>
          <p:spPr bwMode="auto">
            <a:xfrm>
              <a:off x="180" y="1395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That is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90" name="Object 3"/>
            <p:cNvGraphicFramePr>
              <a:graphicFrameLocks noChangeAspect="1"/>
            </p:cNvGraphicFramePr>
            <p:nvPr/>
          </p:nvGraphicFramePr>
          <p:xfrm>
            <a:off x="835" y="1395"/>
            <a:ext cx="172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7" name="Equation" r:id="rId3" imgW="1295400" imgH="203200" progId="Equation.DSMT4">
                    <p:embed/>
                  </p:oleObj>
                </mc:Choice>
                <mc:Fallback>
                  <p:oleObj name="Equation" r:id="rId3" imgW="1295400" imgH="203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1395"/>
                          <a:ext cx="172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1" name="Object 5"/>
            <p:cNvGraphicFramePr>
              <a:graphicFrameLocks noChangeAspect="1"/>
            </p:cNvGraphicFramePr>
            <p:nvPr/>
          </p:nvGraphicFramePr>
          <p:xfrm>
            <a:off x="831" y="1739"/>
            <a:ext cx="162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8" name="Equation" r:id="rId5" imgW="1257300" imgH="228600" progId="Equation.DSMT4">
                    <p:embed/>
                  </p:oleObj>
                </mc:Choice>
                <mc:Fallback>
                  <p:oleObj name="Equation" r:id="rId5" imgW="12573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" y="1739"/>
                          <a:ext cx="162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/>
          <p:cNvGrpSpPr/>
          <p:nvPr/>
        </p:nvGrpSpPr>
        <p:grpSpPr bwMode="auto">
          <a:xfrm>
            <a:off x="338138" y="3762375"/>
            <a:ext cx="7924800" cy="927100"/>
            <a:chOff x="213" y="2370"/>
            <a:chExt cx="4992" cy="584"/>
          </a:xfrm>
        </p:grpSpPr>
        <p:sp>
          <p:nvSpPr>
            <p:cNvPr id="28687" name="Text Box 16"/>
            <p:cNvSpPr txBox="1">
              <a:spLocks noChangeArrowheads="1"/>
            </p:cNvSpPr>
            <p:nvPr/>
          </p:nvSpPr>
          <p:spPr bwMode="auto">
            <a:xfrm>
              <a:off x="213" y="2370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So we have the eigenvalue problem: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88" name="Object 6"/>
            <p:cNvGraphicFramePr>
              <a:graphicFrameLocks noChangeAspect="1"/>
            </p:cNvGraphicFramePr>
            <p:nvPr/>
          </p:nvGraphicFramePr>
          <p:xfrm>
            <a:off x="2790" y="2385"/>
            <a:ext cx="1664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9" name="Equation" r:id="rId7" imgW="1371600" imgH="469900" progId="Equation.DSMT4">
                    <p:embed/>
                  </p:oleObj>
                </mc:Choice>
                <mc:Fallback>
                  <p:oleObj name="Equation" r:id="rId7" imgW="1371600" imgH="4699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2385"/>
                          <a:ext cx="1664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7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02F839-C034-4F3A-9280-9E1AA2FF000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285750" y="1000125"/>
            <a:ext cx="2357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Separation of variables for heat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28680" name="Text Box 36"/>
          <p:cNvSpPr txBox="1">
            <a:spLocks noChangeArrowheads="1"/>
          </p:cNvSpPr>
          <p:nvPr/>
        </p:nvSpPr>
        <p:spPr bwMode="auto">
          <a:xfrm>
            <a:off x="2047875" y="1000125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Separation of variables.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4" name="Group 17"/>
          <p:cNvGrpSpPr/>
          <p:nvPr/>
        </p:nvGrpSpPr>
        <p:grpSpPr bwMode="auto">
          <a:xfrm>
            <a:off x="285750" y="1414463"/>
            <a:ext cx="7924800" cy="800100"/>
            <a:chOff x="180" y="891"/>
            <a:chExt cx="4992" cy="504"/>
          </a:xfrm>
        </p:grpSpPr>
        <p:graphicFrame>
          <p:nvGraphicFramePr>
            <p:cNvPr id="28685" name="Object 2"/>
            <p:cNvGraphicFramePr>
              <a:graphicFrameLocks noChangeAspect="1"/>
            </p:cNvGraphicFramePr>
            <p:nvPr/>
          </p:nvGraphicFramePr>
          <p:xfrm>
            <a:off x="3143" y="891"/>
            <a:ext cx="123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0" name="Equation" r:id="rId9" imgW="1054100" imgH="431800" progId="Equation.DSMT4">
                    <p:embed/>
                  </p:oleObj>
                </mc:Choice>
                <mc:Fallback>
                  <p:oleObj name="Equation" r:id="rId9" imgW="1054100" imgH="431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" y="891"/>
                          <a:ext cx="1230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6" name="Text Box 45"/>
            <p:cNvSpPr txBox="1">
              <a:spLocks noChangeArrowheads="1"/>
            </p:cNvSpPr>
            <p:nvPr/>
          </p:nvSpPr>
          <p:spPr bwMode="auto">
            <a:xfrm>
              <a:off x="180" y="990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Dividing both sides by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30000">
                  <a:latin typeface="Times New Roman" panose="02020603050405020304" pitchFamily="18" charset="0"/>
                </a:rPr>
                <a:t>2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), we have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9"/>
          <p:cNvGrpSpPr/>
          <p:nvPr/>
        </p:nvGrpSpPr>
        <p:grpSpPr bwMode="auto">
          <a:xfrm>
            <a:off x="285750" y="3243263"/>
            <a:ext cx="8077200" cy="431800"/>
            <a:chOff x="180" y="2043"/>
            <a:chExt cx="5088" cy="272"/>
          </a:xfrm>
        </p:grpSpPr>
        <p:sp>
          <p:nvSpPr>
            <p:cNvPr id="28683" name="Text Box 9"/>
            <p:cNvSpPr txBox="1">
              <a:spLocks noChangeArrowheads="1"/>
            </p:cNvSpPr>
            <p:nvPr/>
          </p:nvSpPr>
          <p:spPr bwMode="auto">
            <a:xfrm>
              <a:off x="180" y="2043"/>
              <a:ext cx="50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 boundary conditions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u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(0,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)=0,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u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>
                  <a:latin typeface="Times New Roman" panose="02020603050405020304" pitchFamily="18" charset="0"/>
                </a:rPr>
                <a:t>,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)=0 lead to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84" name="Object 13"/>
            <p:cNvGraphicFramePr>
              <a:graphicFrameLocks noChangeAspect="1"/>
            </p:cNvGraphicFramePr>
            <p:nvPr/>
          </p:nvGraphicFramePr>
          <p:xfrm>
            <a:off x="3823" y="2070"/>
            <a:ext cx="139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1" name="Equation" r:id="rId11" imgW="1155700" imgH="203200" progId="Equation.DSMT4">
                    <p:embed/>
                  </p:oleObj>
                </mc:Choice>
                <mc:Fallback>
                  <p:oleObj name="Equation" r:id="rId11" imgW="1155700" imgH="203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3" y="2070"/>
                          <a:ext cx="1397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6F2F78-339F-497D-824A-F4430B22E2A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285750" y="1000125"/>
            <a:ext cx="2357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Separation of variables for heat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29701" name="Text Box 36"/>
          <p:cNvSpPr txBox="1">
            <a:spLocks noChangeArrowheads="1"/>
          </p:cNvSpPr>
          <p:nvPr/>
        </p:nvSpPr>
        <p:spPr bwMode="auto">
          <a:xfrm>
            <a:off x="2143125" y="1000125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Solve the eigenvalue problem.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57188" y="2028825"/>
            <a:ext cx="4214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boundary conditions then gives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4278313" y="2000250"/>
          <a:ext cx="45021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Equation" r:id="rId1" imgW="2679700" imgH="558800" progId="Equation.DSMT4">
                  <p:embed/>
                </p:oleObj>
              </mc:Choice>
              <mc:Fallback>
                <p:oleObj name="Equation" r:id="rId1" imgW="2679700" imgH="558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2000250"/>
                        <a:ext cx="450215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28625" y="314325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which means that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=0.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Hence </a:t>
            </a:r>
            <a:r>
              <a: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)=0.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33388" y="4214813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boundary conditions then gives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4429125" y="4214813"/>
          <a:ext cx="21272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1" name="Equation" r:id="rId3" imgW="1091565" imgH="482600" progId="Equation.DSMT4">
                  <p:embed/>
                </p:oleObj>
              </mc:Choice>
              <mc:Fallback>
                <p:oleObj name="Equation" r:id="rId3" imgW="1091565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4214813"/>
                        <a:ext cx="21272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00063" y="5214938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which means that </a:t>
            </a:r>
            <a:r>
              <a:rPr lang="el-GR" altLang="zh-CN" sz="2000" b="1" i="1">
                <a:latin typeface="Times New Roman" panose="02020603050405020304" pitchFamily="18" charset="0"/>
              </a:rPr>
              <a:t>λ</a:t>
            </a:r>
            <a:r>
              <a:rPr lang="en-US" altLang="zh-CN" sz="2000" b="1">
                <a:latin typeface="Times New Roman" panose="02020603050405020304" pitchFamily="18" charset="0"/>
              </a:rPr>
              <a:t>=0 is possible and the eigenfunction is </a:t>
            </a:r>
            <a:r>
              <a: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357188" y="1404938"/>
            <a:ext cx="7924800" cy="528637"/>
            <a:chOff x="225" y="885"/>
            <a:chExt cx="4992" cy="333"/>
          </a:xfrm>
        </p:grpSpPr>
        <p:sp>
          <p:nvSpPr>
            <p:cNvPr id="29712" name="Text Box 6"/>
            <p:cNvSpPr txBox="1">
              <a:spLocks noChangeArrowheads="1"/>
            </p:cNvSpPr>
            <p:nvPr/>
          </p:nvSpPr>
          <p:spPr bwMode="auto">
            <a:xfrm>
              <a:off x="225" y="918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(i)</a:t>
              </a:r>
              <a:r>
                <a:rPr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If </a:t>
              </a:r>
              <a:r>
                <a:rPr lang="en-US" altLang="zh-CN" sz="2000" b="1" i="1">
                  <a:solidFill>
                    <a:srgbClr val="0000FF"/>
                  </a:solidFill>
                  <a:latin typeface="Symbol" panose="05050102010706020507" pitchFamily="18" charset="2"/>
                </a:rPr>
                <a:t>l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&lt;0</a:t>
              </a:r>
              <a:r>
                <a:rPr lang="en-US" altLang="zh-CN" sz="2000" b="1">
                  <a:latin typeface="Times New Roman" panose="02020603050405020304" pitchFamily="18" charset="0"/>
                </a:rPr>
                <a:t>, the general solution is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13" name="Object 11"/>
            <p:cNvGraphicFramePr>
              <a:graphicFrameLocks noChangeAspect="1"/>
            </p:cNvGraphicFramePr>
            <p:nvPr/>
          </p:nvGraphicFramePr>
          <p:xfrm>
            <a:off x="2565" y="885"/>
            <a:ext cx="216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2" name="Equation" r:id="rId5" imgW="1726565" imgH="266700" progId="Equation.DSMT4">
                    <p:embed/>
                  </p:oleObj>
                </mc:Choice>
                <mc:Fallback>
                  <p:oleObj name="Equation" r:id="rId5" imgW="1726565" imgH="2667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" y="885"/>
                          <a:ext cx="216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/>
          <p:nvPr/>
        </p:nvGrpSpPr>
        <p:grpSpPr bwMode="auto">
          <a:xfrm>
            <a:off x="357188" y="3640138"/>
            <a:ext cx="7924800" cy="431800"/>
            <a:chOff x="225" y="2293"/>
            <a:chExt cx="4992" cy="272"/>
          </a:xfrm>
        </p:grpSpPr>
        <p:sp>
          <p:nvSpPr>
            <p:cNvPr id="29710" name="Text Box 4"/>
            <p:cNvSpPr txBox="1">
              <a:spLocks noChangeArrowheads="1"/>
            </p:cNvSpPr>
            <p:nvPr/>
          </p:nvSpPr>
          <p:spPr bwMode="auto">
            <a:xfrm>
              <a:off x="225" y="2295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(ii)  If </a:t>
              </a:r>
              <a:r>
                <a:rPr lang="en-US" altLang="zh-CN" sz="2000" b="1" i="1">
                  <a:solidFill>
                    <a:srgbClr val="0000FF"/>
                  </a:solidFill>
                  <a:latin typeface="Symbol" panose="05050102010706020507" pitchFamily="18" charset="2"/>
                </a:rPr>
                <a:t>l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=0</a:t>
              </a:r>
              <a:r>
                <a:rPr lang="en-US" altLang="zh-CN" sz="2000" b="1">
                  <a:latin typeface="Times New Roman" panose="02020603050405020304" pitchFamily="18" charset="0"/>
                </a:rPr>
                <a:t>, then the general solution for the ODE is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11" name="Object 2"/>
            <p:cNvGraphicFramePr>
              <a:graphicFrameLocks noChangeAspect="1"/>
            </p:cNvGraphicFramePr>
            <p:nvPr/>
          </p:nvGraphicFramePr>
          <p:xfrm>
            <a:off x="3825" y="2293"/>
            <a:ext cx="135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3" name="Equation" r:id="rId7" imgW="1130300" imgH="228600" progId="Equation.DSMT4">
                    <p:embed/>
                  </p:oleObj>
                </mc:Choice>
                <mc:Fallback>
                  <p:oleObj name="Equation" r:id="rId7" imgW="11303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" y="2293"/>
                          <a:ext cx="135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6072188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楷体_GB2312" pitchFamily="49" charset="-122"/>
                <a:cs typeface="Arial" panose="020B0604020202020204" pitchFamily="34" charset="0"/>
              </a:rPr>
              <a:t>Chapter  9</a:t>
            </a:r>
            <a:endParaRPr lang="en-US" altLang="zh-CN" sz="6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95513" y="3071813"/>
            <a:ext cx="6715125" cy="3165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The method of Separation of Variables on Finite Region</a:t>
            </a:r>
            <a:endParaRPr kumimoji="0"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1500188" y="4938713"/>
            <a:ext cx="5000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57188" y="1528763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(iii)  If </a:t>
            </a:r>
            <a:r>
              <a:rPr lang="en-US" altLang="zh-CN" sz="2000" b="1" i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&gt;0</a:t>
            </a:r>
            <a:r>
              <a:rPr lang="en-US" altLang="zh-CN" sz="2000" b="1">
                <a:latin typeface="Times New Roman" panose="02020603050405020304" pitchFamily="18" charset="0"/>
              </a:rPr>
              <a:t>, then the general solution for the ODE is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978025" y="2071688"/>
          <a:ext cx="40941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" name="Equation" r:id="rId1" imgW="2095500" imgH="254000" progId="Equation.DSMT4">
                  <p:embed/>
                </p:oleObj>
              </mc:Choice>
              <mc:Fallback>
                <p:oleObj name="Equation" r:id="rId1" imgW="20955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2071688"/>
                        <a:ext cx="40941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785813" y="2714625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boundary conditions then gives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776788" y="2643188"/>
          <a:ext cx="343852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3" name="Equation" r:id="rId3" imgW="1803400" imgH="546100" progId="Equation.DSMT4">
                  <p:embed/>
                </p:oleObj>
              </mc:Choice>
              <mc:Fallback>
                <p:oleObj name="Equation" r:id="rId3" imgW="1803400" imgH="546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2643188"/>
                        <a:ext cx="343852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285750" y="1000125"/>
            <a:ext cx="2357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Separation of variables for heat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30728" name="Text Box 36"/>
          <p:cNvSpPr txBox="1">
            <a:spLocks noChangeArrowheads="1"/>
          </p:cNvSpPr>
          <p:nvPr/>
        </p:nvSpPr>
        <p:spPr bwMode="auto">
          <a:xfrm>
            <a:off x="2143125" y="1000125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Solve the eigenvalue problem.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57250" y="4017963"/>
          <a:ext cx="13858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4" name="Equation" r:id="rId5" imgW="736600" imgH="228600" progId="Equation.DSMT4">
                  <p:embed/>
                </p:oleObj>
              </mc:Choice>
              <mc:Fallback>
                <p:oleObj name="Equation" r:id="rId5" imgW="736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017963"/>
                        <a:ext cx="13858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9"/>
          <p:cNvGrpSpPr/>
          <p:nvPr/>
        </p:nvGrpSpPr>
        <p:grpSpPr bwMode="auto">
          <a:xfrm>
            <a:off x="790575" y="5375276"/>
            <a:ext cx="7924801" cy="1250950"/>
            <a:chOff x="498" y="3386"/>
            <a:chExt cx="4992" cy="788"/>
          </a:xfrm>
        </p:grpSpPr>
        <p:sp>
          <p:nvSpPr>
            <p:cNvPr id="30737" name="Text Box 6"/>
            <p:cNvSpPr txBox="1">
              <a:spLocks noChangeArrowheads="1"/>
            </p:cNvSpPr>
            <p:nvPr/>
          </p:nvSpPr>
          <p:spPr bwMode="auto">
            <a:xfrm>
              <a:off x="498" y="3386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 corresponding eigenfunctions are 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38" name="Object 3"/>
            <p:cNvGraphicFramePr>
              <a:graphicFrameLocks noChangeAspect="1"/>
            </p:cNvGraphicFramePr>
            <p:nvPr/>
          </p:nvGraphicFramePr>
          <p:xfrm>
            <a:off x="1259" y="3690"/>
            <a:ext cx="2611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5" name="Equation" r:id="rId7" imgW="52425600" imgH="9753600" progId="Equation.DSMT4">
                    <p:embed/>
                  </p:oleObj>
                </mc:Choice>
                <mc:Fallback>
                  <p:oleObj name="Equation" r:id="rId7" imgW="52425600" imgH="9753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" y="3690"/>
                          <a:ext cx="2611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2286000" y="3973513"/>
          <a:ext cx="17145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6" name="Equation" r:id="rId9" imgW="825500" imgH="228600" progId="Equation.DSMT4">
                  <p:embed/>
                </p:oleObj>
              </mc:Choice>
              <mc:Fallback>
                <p:oleObj name="Equation" r:id="rId9" imgW="8255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73513"/>
                        <a:ext cx="17145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4071938" y="3800475"/>
          <a:ext cx="3286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7" name="Equation" r:id="rId11" imgW="1790700" imgH="469900" progId="Equation.DSMT4">
                  <p:embed/>
                </p:oleObj>
              </mc:Choice>
              <mc:Fallback>
                <p:oleObj name="Equation" r:id="rId11" imgW="17907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3800475"/>
                        <a:ext cx="32861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487839-E385-45C8-B477-8232EBCAF23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Group 18"/>
          <p:cNvGrpSpPr/>
          <p:nvPr/>
        </p:nvGrpSpPr>
        <p:grpSpPr bwMode="auto">
          <a:xfrm>
            <a:off x="790575" y="4500563"/>
            <a:ext cx="7924800" cy="923925"/>
            <a:chOff x="498" y="2835"/>
            <a:chExt cx="4992" cy="582"/>
          </a:xfrm>
        </p:grpSpPr>
        <p:sp>
          <p:nvSpPr>
            <p:cNvPr id="30735" name="Text Box 6"/>
            <p:cNvSpPr txBox="1">
              <a:spLocks noChangeArrowheads="1"/>
            </p:cNvSpPr>
            <p:nvPr/>
          </p:nvSpPr>
          <p:spPr bwMode="auto">
            <a:xfrm>
              <a:off x="498" y="2985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So the eigenvalues are 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36" name="Object 8"/>
            <p:cNvGraphicFramePr>
              <a:graphicFrameLocks noChangeAspect="1"/>
            </p:cNvGraphicFramePr>
            <p:nvPr/>
          </p:nvGraphicFramePr>
          <p:xfrm>
            <a:off x="2115" y="2835"/>
            <a:ext cx="2160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8" name="Equation" r:id="rId13" imgW="41757600" imgH="11277600" progId="Equation.DSMT4">
                    <p:embed/>
                  </p:oleObj>
                </mc:Choice>
                <mc:Fallback>
                  <p:oleObj name="Equation" r:id="rId13" imgW="41757600" imgH="11277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" y="2835"/>
                          <a:ext cx="2160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795" name="Object 2"/>
          <p:cNvGraphicFramePr>
            <a:graphicFrameLocks noChangeAspect="1"/>
          </p:cNvGraphicFramePr>
          <p:nvPr/>
        </p:nvGraphicFramePr>
        <p:xfrm>
          <a:off x="854075" y="1500188"/>
          <a:ext cx="25749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7" name="Equation" r:id="rId1" imgW="1219200" imgH="228600" progId="Equation.DSMT4">
                  <p:embed/>
                </p:oleObj>
              </mc:Choice>
              <mc:Fallback>
                <p:oleObj name="Equation" r:id="rId1" imgW="12192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1500188"/>
                        <a:ext cx="25749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1" name="Object 3"/>
          <p:cNvGraphicFramePr>
            <a:graphicFrameLocks noChangeAspect="1"/>
          </p:cNvGraphicFramePr>
          <p:nvPr/>
        </p:nvGraphicFramePr>
        <p:xfrm>
          <a:off x="3389313" y="1474788"/>
          <a:ext cx="22225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8" name="Equation" r:id="rId3" imgW="1066165" imgH="254000" progId="Equation.DSMT4">
                  <p:embed/>
                </p:oleObj>
              </mc:Choice>
              <mc:Fallback>
                <p:oleObj name="Equation" r:id="rId3" imgW="1066165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1474788"/>
                        <a:ext cx="22225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2" name="Object 4"/>
          <p:cNvGraphicFramePr>
            <a:graphicFrameLocks noChangeAspect="1"/>
          </p:cNvGraphicFramePr>
          <p:nvPr/>
        </p:nvGraphicFramePr>
        <p:xfrm>
          <a:off x="857250" y="1857375"/>
          <a:ext cx="49641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9" name="Equation" r:id="rId5" imgW="2286000" imgH="393700" progId="Equation.DSMT4">
                  <p:embed/>
                </p:oleObj>
              </mc:Choice>
              <mc:Fallback>
                <p:oleObj name="Equation" r:id="rId5" imgW="22860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857375"/>
                        <a:ext cx="49641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 bwMode="auto">
          <a:xfrm>
            <a:off x="433388" y="3957638"/>
            <a:ext cx="7924800" cy="993775"/>
            <a:chOff x="273" y="2493"/>
            <a:chExt cx="4992" cy="626"/>
          </a:xfrm>
        </p:grpSpPr>
        <p:sp>
          <p:nvSpPr>
            <p:cNvPr id="31762" name="Text Box 13"/>
            <p:cNvSpPr txBox="1">
              <a:spLocks noChangeArrowheads="1"/>
            </p:cNvSpPr>
            <p:nvPr/>
          </p:nvSpPr>
          <p:spPr bwMode="auto">
            <a:xfrm>
              <a:off x="273" y="2699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Assume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763" name="Object 7"/>
            <p:cNvGraphicFramePr>
              <a:graphicFrameLocks noChangeAspect="1"/>
            </p:cNvGraphicFramePr>
            <p:nvPr/>
          </p:nvGraphicFramePr>
          <p:xfrm>
            <a:off x="1026" y="2493"/>
            <a:ext cx="2580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0" name="Equation" r:id="rId7" imgW="2032000" imgH="495300" progId="Equation.DSMT4">
                    <p:embed/>
                  </p:oleObj>
                </mc:Choice>
                <mc:Fallback>
                  <p:oleObj name="Equation" r:id="rId7" imgW="2032000" imgH="4953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2493"/>
                          <a:ext cx="2580" cy="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7807" name="Text Box 15"/>
          <p:cNvSpPr txBox="1">
            <a:spLocks noChangeArrowheads="1"/>
          </p:cNvSpPr>
          <p:nvPr/>
        </p:nvSpPr>
        <p:spPr bwMode="auto">
          <a:xfrm>
            <a:off x="433388" y="492760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then the initial condition 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,0)=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leads to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1751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3AF928-A3D3-4F20-A798-359AE3F62F2F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52" name="Text Box 4"/>
          <p:cNvSpPr txBox="1">
            <a:spLocks noChangeArrowheads="1"/>
          </p:cNvSpPr>
          <p:nvPr/>
        </p:nvSpPr>
        <p:spPr bwMode="auto">
          <a:xfrm>
            <a:off x="285750" y="1000125"/>
            <a:ext cx="2357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Separation of variables for heat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2143125" y="1000125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(3) Solve the remaining equation.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3" name="Group 20"/>
          <p:cNvGrpSpPr/>
          <p:nvPr/>
        </p:nvGrpSpPr>
        <p:grpSpPr bwMode="auto">
          <a:xfrm>
            <a:off x="357188" y="2571750"/>
            <a:ext cx="7924800" cy="1000125"/>
            <a:chOff x="225" y="1620"/>
            <a:chExt cx="4992" cy="630"/>
          </a:xfrm>
        </p:grpSpPr>
        <p:graphicFrame>
          <p:nvGraphicFramePr>
            <p:cNvPr id="31758" name="Object 5"/>
            <p:cNvGraphicFramePr>
              <a:graphicFrameLocks noChangeAspect="1"/>
            </p:cNvGraphicFramePr>
            <p:nvPr/>
          </p:nvGraphicFramePr>
          <p:xfrm>
            <a:off x="765" y="1845"/>
            <a:ext cx="180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1" name="Equation" r:id="rId9" imgW="1371600" imgH="228600" progId="Equation.DSMT4">
                    <p:embed/>
                  </p:oleObj>
                </mc:Choice>
                <mc:Fallback>
                  <p:oleObj name="Equation" r:id="rId9" imgW="13716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" y="1845"/>
                          <a:ext cx="180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59" name="Group 18"/>
            <p:cNvGrpSpPr/>
            <p:nvPr/>
          </p:nvGrpSpPr>
          <p:grpSpPr bwMode="auto">
            <a:xfrm>
              <a:off x="225" y="1620"/>
              <a:ext cx="4992" cy="630"/>
              <a:chOff x="225" y="1620"/>
              <a:chExt cx="4992" cy="630"/>
            </a:xfrm>
          </p:grpSpPr>
          <p:graphicFrame>
            <p:nvGraphicFramePr>
              <p:cNvPr id="31760" name="Object 6"/>
              <p:cNvGraphicFramePr>
                <a:graphicFrameLocks noChangeAspect="1"/>
              </p:cNvGraphicFramePr>
              <p:nvPr/>
            </p:nvGraphicFramePr>
            <p:xfrm>
              <a:off x="2559" y="1620"/>
              <a:ext cx="1896" cy="6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2" name="Equation" r:id="rId11" imgW="1409700" imgH="469900" progId="Equation.DSMT4">
                      <p:embed/>
                    </p:oleObj>
                  </mc:Choice>
                  <mc:Fallback>
                    <p:oleObj name="Equation" r:id="rId11" imgW="1409700" imgH="4699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9" y="1620"/>
                            <a:ext cx="1896" cy="6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61" name="Text Box 13"/>
              <p:cNvSpPr txBox="1">
                <a:spLocks noChangeArrowheads="1"/>
              </p:cNvSpPr>
              <p:nvPr/>
            </p:nvSpPr>
            <p:spPr bwMode="auto">
              <a:xfrm>
                <a:off x="225" y="1845"/>
                <a:ext cx="499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Hence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357188" y="3571875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Superposite and determine the coefficients.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21893" name="Object 12"/>
          <p:cNvGraphicFramePr>
            <a:graphicFrameLocks noChangeAspect="1"/>
          </p:cNvGraphicFramePr>
          <p:nvPr/>
        </p:nvGraphicFramePr>
        <p:xfrm>
          <a:off x="1643063" y="5356225"/>
          <a:ext cx="402431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3" name="Equation" r:id="rId13" imgW="2019300" imgH="431800" progId="Equation.DSMT4">
                  <p:embed/>
                </p:oleObj>
              </mc:Choice>
              <mc:Fallback>
                <p:oleObj name="Equation" r:id="rId13" imgW="20193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356225"/>
                        <a:ext cx="4024312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7" grpId="0"/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357188" y="2376488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According to the Fourier cosine expansion of 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), we have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21898" name="Object 3"/>
          <p:cNvGraphicFramePr>
            <a:graphicFrameLocks noChangeAspect="1"/>
          </p:cNvGraphicFramePr>
          <p:nvPr/>
        </p:nvGraphicFramePr>
        <p:xfrm>
          <a:off x="1285875" y="3525838"/>
          <a:ext cx="45720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Equation" r:id="rId1" imgW="2438400" imgH="406400" progId="Equation.DSMT4">
                  <p:embed/>
                </p:oleObj>
              </mc:Choice>
              <mc:Fallback>
                <p:oleObj name="Equation" r:id="rId1" imgW="2438400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525838"/>
                        <a:ext cx="45720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9" name="Text Box 11"/>
          <p:cNvSpPr txBox="1">
            <a:spLocks noChangeArrowheads="1"/>
          </p:cNvSpPr>
          <p:nvPr/>
        </p:nvSpPr>
        <p:spPr bwMode="auto">
          <a:xfrm>
            <a:off x="357188" y="4357688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Hence, the solution to this problem is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21902" name="Object 4"/>
          <p:cNvGraphicFramePr>
            <a:graphicFrameLocks noChangeAspect="1"/>
          </p:cNvGraphicFramePr>
          <p:nvPr/>
        </p:nvGraphicFramePr>
        <p:xfrm>
          <a:off x="1616075" y="4794250"/>
          <a:ext cx="49561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Equation" r:id="rId3" imgW="2298700" imgH="495300" progId="Equation.DSMT4">
                  <p:embed/>
                </p:oleObj>
              </mc:Choice>
              <mc:Fallback>
                <p:oleObj name="Equation" r:id="rId3" imgW="22987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794250"/>
                        <a:ext cx="495617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CBEDAD-6A0C-4C51-93DC-F56E3BEC6DEF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285750" y="1000125"/>
            <a:ext cx="2357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Separation of variables for heat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32777" name="Text Box 36"/>
          <p:cNvSpPr txBox="1">
            <a:spLocks noChangeArrowheads="1"/>
          </p:cNvSpPr>
          <p:nvPr/>
        </p:nvSpPr>
        <p:spPr bwMode="auto">
          <a:xfrm>
            <a:off x="2143125" y="1000125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Superposite and determine the coefficients.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32778" name="Object 2"/>
          <p:cNvGraphicFramePr>
            <a:graphicFrameLocks noChangeAspect="1"/>
          </p:cNvGraphicFramePr>
          <p:nvPr/>
        </p:nvGraphicFramePr>
        <p:xfrm>
          <a:off x="1643063" y="1428750"/>
          <a:ext cx="402431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Equation" r:id="rId5" imgW="2019300" imgH="431800" progId="Equation.DSMT4">
                  <p:embed/>
                </p:oleObj>
              </mc:Choice>
              <mc:Fallback>
                <p:oleObj name="Equation" r:id="rId5" imgW="20193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428750"/>
                        <a:ext cx="4024312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285875" y="2786063"/>
          <a:ext cx="216693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9" name="Equation" r:id="rId7" imgW="1155065" imgH="406400" progId="Equation.DSMT4">
                  <p:embed/>
                </p:oleObj>
              </mc:Choice>
              <mc:Fallback>
                <p:oleObj name="Equation" r:id="rId7" imgW="1155065" imgH="40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786063"/>
                        <a:ext cx="2166938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5" grpId="0"/>
      <p:bldP spid="4218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48AB09-EB70-4B58-B577-AF32EC9EDD7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7188" y="1071563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Summary on the method of separating the variables: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357188" y="1643063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Separation of variables.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357188" y="2286000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Solve the eigenvalue problem.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357188" y="3357563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(3) Solve the remaining ODE.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357188" y="4000500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Superposite and determine the coefficients.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643313" y="1639888"/>
          <a:ext cx="26431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2" name="Equation" r:id="rId1" imgW="1244600" imgH="203200" progId="Equation.DSMT4">
                  <p:embed/>
                </p:oleObj>
              </mc:Choice>
              <mc:Fallback>
                <p:oleObj name="Equation" r:id="rId1" imgW="12446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639888"/>
                        <a:ext cx="26431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/>
        </p:nvGraphicFramePr>
        <p:xfrm>
          <a:off x="4143375" y="2286000"/>
          <a:ext cx="25717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Equation" r:id="rId3" imgW="32918400" imgH="11277600" progId="Equation.DSMT4">
                  <p:embed/>
                </p:oleObj>
              </mc:Choice>
              <mc:Fallback>
                <p:oleObj name="Equation" r:id="rId3" imgW="32918400" imgH="11277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286000"/>
                        <a:ext cx="25717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810000" y="3357563"/>
          <a:ext cx="22860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Equation" r:id="rId5" imgW="29260800" imgH="5486400" progId="Equation.DSMT4">
                  <p:embed/>
                </p:oleObj>
              </mc:Choice>
              <mc:Fallback>
                <p:oleObj name="Equation" r:id="rId5" imgW="29260800" imgH="548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7563"/>
                        <a:ext cx="22860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0" name="Object 2"/>
          <p:cNvGraphicFramePr>
            <a:graphicFrameLocks noChangeAspect="1"/>
          </p:cNvGraphicFramePr>
          <p:nvPr/>
        </p:nvGraphicFramePr>
        <p:xfrm>
          <a:off x="506413" y="4371975"/>
          <a:ext cx="29654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5" name="Equation" r:id="rId7" imgW="35966400" imgH="10363200" progId="Equation.DSMT4">
                  <p:embed/>
                </p:oleObj>
              </mc:Choice>
              <mc:Fallback>
                <p:oleObj name="Equation" r:id="rId7" imgW="35966400" imgH="1036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4371975"/>
                        <a:ext cx="29654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755576" y="5300663"/>
            <a:ext cx="216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Initial conditions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grpSp>
        <p:nvGrpSpPr>
          <p:cNvPr id="4" name="Group 18"/>
          <p:cNvGrpSpPr/>
          <p:nvPr/>
        </p:nvGrpSpPr>
        <p:grpSpPr bwMode="auto">
          <a:xfrm>
            <a:off x="2884911" y="5300794"/>
            <a:ext cx="1435100" cy="427038"/>
            <a:chOff x="1755" y="3251"/>
            <a:chExt cx="904" cy="269"/>
          </a:xfrm>
        </p:grpSpPr>
        <p:sp>
          <p:nvSpPr>
            <p:cNvPr id="18" name="右箭头 17"/>
            <p:cNvSpPr/>
            <p:nvPr/>
          </p:nvSpPr>
          <p:spPr>
            <a:xfrm>
              <a:off x="1755" y="3330"/>
              <a:ext cx="585" cy="1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66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aphicFrame>
          <p:nvGraphicFramePr>
            <p:cNvPr id="26641" name="Object 7"/>
            <p:cNvGraphicFramePr>
              <a:graphicFrameLocks noChangeAspect="1"/>
            </p:cNvGraphicFramePr>
            <p:nvPr/>
          </p:nvGraphicFramePr>
          <p:xfrm>
            <a:off x="2464" y="3251"/>
            <a:ext cx="19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6" name="Equation" r:id="rId9" imgW="3962400" imgH="5486400" progId="Equation.DSMT4">
                    <p:embed/>
                  </p:oleObj>
                </mc:Choice>
                <mc:Fallback>
                  <p:oleObj name="Equation" r:id="rId9" imgW="3962400" imgH="5486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" y="3251"/>
                          <a:ext cx="195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487104" y="4244124"/>
          <a:ext cx="3252483" cy="1006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7" name="Equation" r:id="rId11" imgW="38404800" imgH="11887200" progId="Equation.DSMT4">
                  <p:embed/>
                </p:oleObj>
              </mc:Choice>
              <mc:Fallback>
                <p:oleObj name="Equation" r:id="rId11" imgW="38404800" imgH="11887200" progId="Equation.DSMT4">
                  <p:embed/>
                  <p:pic>
                    <p:nvPicPr>
                      <p:cNvPr id="0" name="图片 625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87104" y="4244124"/>
                        <a:ext cx="3252483" cy="1006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Separation of variables for heat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264361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33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Solution. </a:t>
            </a:r>
            <a:endParaRPr lang="zh-CN" altLang="en-US" sz="18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4149" y="1038057"/>
            <a:ext cx="7486203" cy="1330716"/>
            <a:chOff x="101749" y="885657"/>
            <a:chExt cx="7486203" cy="1330716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1693564" y="900336"/>
            <a:ext cx="5894388" cy="1316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8" name="Equation" r:id="rId1" imgW="76504800" imgH="17068800" progId="Equation.DSMT4">
                    <p:embed/>
                  </p:oleObj>
                </mc:Choice>
                <mc:Fallback>
                  <p:oleObj name="Equation" r:id="rId1" imgW="76504800" imgH="17068800" progId="Equation.DSMT4">
                    <p:embed/>
                    <p:pic>
                      <p:nvPicPr>
                        <p:cNvPr id="0" name="对象 1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93564" y="900336"/>
                          <a:ext cx="5894388" cy="1316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101749" y="885657"/>
              <a:ext cx="1659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0033CC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Example 1. </a:t>
              </a:r>
              <a:endParaRPr lang="zh-CN" altLang="en-US" sz="18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Separation of variables for heat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39714" y="2551137"/>
          <a:ext cx="4310212" cy="461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Equation" r:id="rId3" imgW="51206400" imgH="5486400" progId="Equation.DSMT4">
                  <p:embed/>
                </p:oleObj>
              </mc:Choice>
              <mc:Fallback>
                <p:oleObj name="Equation" r:id="rId3" imgW="51206400" imgH="5486400" progId="Equation.DSMT4">
                  <p:embed/>
                  <p:pic>
                    <p:nvPicPr>
                      <p:cNvPr id="0" name="图片 634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9714" y="2551137"/>
                        <a:ext cx="4310212" cy="461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Separation of variables for heat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Separation of variables for heat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8035" name="Object 2"/>
          <p:cNvGraphicFramePr>
            <a:graphicFrameLocks noChangeAspect="1"/>
          </p:cNvGraphicFramePr>
          <p:nvPr/>
        </p:nvGraphicFramePr>
        <p:xfrm>
          <a:off x="1071563" y="1857375"/>
          <a:ext cx="6970712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5" name="Equation" r:id="rId1" imgW="3340100" imgH="762000" progId="Equation.DSMT4">
                  <p:embed/>
                </p:oleObj>
              </mc:Choice>
              <mc:Fallback>
                <p:oleObj name="Equation" r:id="rId1" imgW="3340100" imgH="76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857375"/>
                        <a:ext cx="6970712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357188" y="3571875"/>
            <a:ext cx="1500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642938" y="4643438"/>
            <a:ext cx="7924800" cy="428625"/>
            <a:chOff x="405" y="2925"/>
            <a:chExt cx="4992" cy="270"/>
          </a:xfrm>
        </p:grpSpPr>
        <p:sp>
          <p:nvSpPr>
            <p:cNvPr id="33808" name="Text Box 6"/>
            <p:cNvSpPr txBox="1">
              <a:spLocks noChangeArrowheads="1"/>
            </p:cNvSpPr>
            <p:nvPr/>
          </p:nvSpPr>
          <p:spPr bwMode="auto">
            <a:xfrm>
              <a:off x="405" y="2925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Substituting it into the PDE gives 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809" name="Object 4"/>
            <p:cNvGraphicFramePr>
              <a:graphicFrameLocks noChangeAspect="1"/>
            </p:cNvGraphicFramePr>
            <p:nvPr/>
          </p:nvGraphicFramePr>
          <p:xfrm>
            <a:off x="2790" y="2942"/>
            <a:ext cx="233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6" name="Equation" r:id="rId3" imgW="1866265" imgH="203200" progId="Equation.DSMT4">
                    <p:embed/>
                  </p:oleObj>
                </mc:Choice>
                <mc:Fallback>
                  <p:oleObj name="Equation" r:id="rId3" imgW="1866265" imgH="203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2942"/>
                          <a:ext cx="233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7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37561A-2340-4EE0-B549-82646D5D840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Separation of variables for Laplace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85750" y="857250"/>
            <a:ext cx="8286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Case 1. </a:t>
            </a:r>
            <a:r>
              <a:rPr lang="en-US" altLang="zh-CN" sz="2000" b="1">
                <a:latin typeface="Times New Roman" panose="02020603050405020304" pitchFamily="18" charset="0"/>
              </a:rPr>
              <a:t>Consider  the boundary value problem of Laplace equation in the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rectangular domain</a:t>
            </a:r>
            <a:r>
              <a:rPr lang="en-US" altLang="zh-CN" sz="2000" b="1">
                <a:latin typeface="Times New Roman" panose="02020603050405020304" pitchFamily="18" charset="0"/>
              </a:rPr>
              <a:t>.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1500188" y="3571875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Separate the variables.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647700" y="4143375"/>
            <a:ext cx="7924800" cy="428625"/>
            <a:chOff x="408" y="2610"/>
            <a:chExt cx="4992" cy="270"/>
          </a:xfrm>
        </p:grpSpPr>
        <p:graphicFrame>
          <p:nvGraphicFramePr>
            <p:cNvPr id="33806" name="Object 3"/>
            <p:cNvGraphicFramePr>
              <a:graphicFrameLocks noChangeAspect="1"/>
            </p:cNvGraphicFramePr>
            <p:nvPr/>
          </p:nvGraphicFramePr>
          <p:xfrm>
            <a:off x="810" y="2624"/>
            <a:ext cx="166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7" name="Equation" r:id="rId5" imgW="1320165" imgH="203200" progId="Equation.DSMT4">
                    <p:embed/>
                  </p:oleObj>
                </mc:Choice>
                <mc:Fallback>
                  <p:oleObj name="Equation" r:id="rId5" imgW="1320165" imgH="203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2624"/>
                          <a:ext cx="166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7" name="Text Box 6"/>
            <p:cNvSpPr txBox="1">
              <a:spLocks noChangeArrowheads="1"/>
            </p:cNvSpPr>
            <p:nvPr/>
          </p:nvSpPr>
          <p:spPr bwMode="auto">
            <a:xfrm>
              <a:off x="408" y="2610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Let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647700" y="5038725"/>
            <a:ext cx="7924800" cy="819150"/>
            <a:chOff x="408" y="3174"/>
            <a:chExt cx="4992" cy="516"/>
          </a:xfrm>
        </p:grpSpPr>
        <p:sp>
          <p:nvSpPr>
            <p:cNvPr id="33804" name="Text Box 45"/>
            <p:cNvSpPr txBox="1">
              <a:spLocks noChangeArrowheads="1"/>
            </p:cNvSpPr>
            <p:nvPr/>
          </p:nvSpPr>
          <p:spPr bwMode="auto">
            <a:xfrm>
              <a:off x="408" y="3285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Dividing both sides by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000" b="1">
                  <a:latin typeface="Times New Roman" panose="02020603050405020304" pitchFamily="18" charset="0"/>
                </a:rPr>
                <a:t>), we have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805" name="Object 10"/>
            <p:cNvGraphicFramePr>
              <a:graphicFrameLocks noChangeAspect="1"/>
            </p:cNvGraphicFramePr>
            <p:nvPr/>
          </p:nvGraphicFramePr>
          <p:xfrm>
            <a:off x="3285" y="3174"/>
            <a:ext cx="1350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8" name="Equation" r:id="rId7" imgW="1129665" imgH="431800" progId="Equation.DSMT4">
                    <p:embed/>
                  </p:oleObj>
                </mc:Choice>
                <mc:Fallback>
                  <p:oleObj name="Equation" r:id="rId7" imgW="1129665" imgH="431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5" y="3174"/>
                          <a:ext cx="1350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9064" name="Object 5"/>
          <p:cNvGraphicFramePr>
            <a:graphicFrameLocks noChangeAspect="1"/>
          </p:cNvGraphicFramePr>
          <p:nvPr/>
        </p:nvGraphicFramePr>
        <p:xfrm>
          <a:off x="7358063" y="5214938"/>
          <a:ext cx="9445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9" name="Equation" r:id="rId9" imgW="393065" imgH="177800" progId="Equation.DSMT4">
                  <p:embed/>
                </p:oleObj>
              </mc:Choice>
              <mc:Fallback>
                <p:oleObj name="Equation" r:id="rId9" imgW="393065" imgH="177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5214938"/>
                        <a:ext cx="9445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357188" y="200025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On the other hand, the homogeneous boundary condition gives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357188" y="1500188"/>
            <a:ext cx="7924800" cy="427037"/>
            <a:chOff x="225" y="945"/>
            <a:chExt cx="4992" cy="269"/>
          </a:xfrm>
        </p:grpSpPr>
        <p:sp>
          <p:nvSpPr>
            <p:cNvPr id="34831" name="Text Box 4"/>
            <p:cNvSpPr txBox="1">
              <a:spLocks noChangeArrowheads="1"/>
            </p:cNvSpPr>
            <p:nvPr/>
          </p:nvSpPr>
          <p:spPr bwMode="auto">
            <a:xfrm>
              <a:off x="225" y="945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Thus,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32" name="Object 3"/>
            <p:cNvGraphicFramePr>
              <a:graphicFrameLocks noChangeAspect="1"/>
            </p:cNvGraphicFramePr>
            <p:nvPr/>
          </p:nvGraphicFramePr>
          <p:xfrm>
            <a:off x="788" y="945"/>
            <a:ext cx="161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9" name="Equation" r:id="rId1" imgW="1295400" imgH="203200" progId="Equation.DSMT4">
                    <p:embed/>
                  </p:oleObj>
                </mc:Choice>
                <mc:Fallback>
                  <p:oleObj name="Equation" r:id="rId1" imgW="1295400" imgH="203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" y="945"/>
                          <a:ext cx="1618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3" name="Object 6"/>
            <p:cNvGraphicFramePr>
              <a:graphicFrameLocks noChangeAspect="1"/>
            </p:cNvGraphicFramePr>
            <p:nvPr/>
          </p:nvGraphicFramePr>
          <p:xfrm>
            <a:off x="2475" y="945"/>
            <a:ext cx="161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0" name="Equation" r:id="rId3" imgW="1218565" imgH="203200" progId="Equation.DSMT4">
                    <p:embed/>
                  </p:oleObj>
                </mc:Choice>
                <mc:Fallback>
                  <p:oleObj name="Equation" r:id="rId3" imgW="1218565" imgH="203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" y="945"/>
                          <a:ext cx="161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9066" name="Object 7"/>
          <p:cNvGraphicFramePr>
            <a:graphicFrameLocks noChangeAspect="1"/>
          </p:cNvGraphicFramePr>
          <p:nvPr/>
        </p:nvGraphicFramePr>
        <p:xfrm>
          <a:off x="2571750" y="2571750"/>
          <a:ext cx="3479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1" name="Equation" r:id="rId5" imgW="1765300" imgH="203200" progId="Equation.DSMT4">
                  <p:embed/>
                </p:oleObj>
              </mc:Choice>
              <mc:Fallback>
                <p:oleObj name="Equation" r:id="rId5" imgW="17653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571750"/>
                        <a:ext cx="34798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7" name="Text Box 11"/>
          <p:cNvSpPr txBox="1">
            <a:spLocks noChangeArrowheads="1"/>
          </p:cNvSpPr>
          <p:nvPr/>
        </p:nvSpPr>
        <p:spPr bwMode="auto">
          <a:xfrm>
            <a:off x="357188" y="3071813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which implies that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X′</a:t>
            </a:r>
            <a:r>
              <a:rPr lang="en-US" altLang="zh-CN" sz="2000" b="1" dirty="0">
                <a:latin typeface="Times New Roman" panose="02020603050405020304" pitchFamily="18" charset="0"/>
              </a:rPr>
              <a:t>(0)=0 and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X′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</a:rPr>
              <a:t>)=0.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34822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2E487B-BE5D-46D0-881E-AF726450B51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357188" y="1000125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Separation of variables for Laplace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34825" name="Text Box 36"/>
          <p:cNvSpPr txBox="1">
            <a:spLocks noChangeArrowheads="1"/>
          </p:cNvSpPr>
          <p:nvPr/>
        </p:nvSpPr>
        <p:spPr bwMode="auto">
          <a:xfrm>
            <a:off x="2190750" y="1000125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Separate the variables.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357188" y="3571875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Solve the eigenvalue problem.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357188" y="4081463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eigenvalue problem is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30083" name="Object 2"/>
          <p:cNvGraphicFramePr>
            <a:graphicFrameLocks noChangeAspect="1"/>
          </p:cNvGraphicFramePr>
          <p:nvPr/>
        </p:nvGraphicFramePr>
        <p:xfrm>
          <a:off x="3429000" y="4071938"/>
          <a:ext cx="274161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" name="Equation" r:id="rId7" imgW="1371600" imgH="469900" progId="Equation.DSMT4">
                  <p:embed/>
                </p:oleObj>
              </mc:Choice>
              <mc:Fallback>
                <p:oleObj name="Equation" r:id="rId7" imgW="1371600" imgH="469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71938"/>
                        <a:ext cx="2741613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28625" y="5000625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Solving it, we have  the eigenvalues  and eigenfunctions are 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1363663" y="5286375"/>
          <a:ext cx="59102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3" name="Equation" r:id="rId9" imgW="71932800" imgH="11277600" progId="Equation.DSMT4">
                  <p:embed/>
                </p:oleObj>
              </mc:Choice>
              <mc:Fallback>
                <p:oleObj name="Equation" r:id="rId9" imgW="71932800" imgH="11277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5286375"/>
                        <a:ext cx="591026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2" grpId="0"/>
      <p:bldP spid="429067" grpId="0"/>
      <p:bldP spid="20" grpId="0"/>
      <p:bldP spid="21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40" name="Text Box 12"/>
          <p:cNvSpPr txBox="1">
            <a:spLocks noChangeArrowheads="1"/>
          </p:cNvSpPr>
          <p:nvPr/>
        </p:nvSpPr>
        <p:spPr bwMode="auto">
          <a:xfrm>
            <a:off x="428625" y="1571625"/>
            <a:ext cx="792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ODE for </a:t>
            </a: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32141" name="Object 7"/>
          <p:cNvGraphicFramePr>
            <a:graphicFrameLocks noChangeAspect="1"/>
          </p:cNvGraphicFramePr>
          <p:nvPr/>
        </p:nvGraphicFramePr>
        <p:xfrm>
          <a:off x="2870200" y="1584325"/>
          <a:ext cx="24225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" name="Equation" r:id="rId1" imgW="1180465" imgH="203200" progId="Equation.DSMT4">
                  <p:embed/>
                </p:oleObj>
              </mc:Choice>
              <mc:Fallback>
                <p:oleObj name="Equation" r:id="rId1" imgW="1180465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1584325"/>
                        <a:ext cx="24225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D8B389-431E-4A3A-8DF1-D3E79609EF0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57188" y="1000125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Separation of variables for Laplace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2190750" y="1000125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(3) Solve the remaining problem.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428625" y="1954213"/>
            <a:ext cx="7924800" cy="903287"/>
            <a:chOff x="270" y="1231"/>
            <a:chExt cx="4992" cy="569"/>
          </a:xfrm>
        </p:grpSpPr>
        <p:sp>
          <p:nvSpPr>
            <p:cNvPr id="35855" name="Text Box 2"/>
            <p:cNvSpPr txBox="1">
              <a:spLocks noChangeArrowheads="1"/>
            </p:cNvSpPr>
            <p:nvPr/>
          </p:nvSpPr>
          <p:spPr bwMode="auto">
            <a:xfrm>
              <a:off x="270" y="1384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becomes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56" name="Object 2"/>
            <p:cNvGraphicFramePr>
              <a:graphicFrameLocks noChangeAspect="1"/>
            </p:cNvGraphicFramePr>
            <p:nvPr/>
          </p:nvGraphicFramePr>
          <p:xfrm>
            <a:off x="996" y="1231"/>
            <a:ext cx="3099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3" name="Equation" r:id="rId3" imgW="2552700" imgH="469900" progId="Equation.DSMT4">
                    <p:embed/>
                  </p:oleObj>
                </mc:Choice>
                <mc:Fallback>
                  <p:oleObj name="Equation" r:id="rId3" imgW="2552700" imgH="4699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1231"/>
                          <a:ext cx="3099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28625" y="2957513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So the solutions are: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2857500" y="2986088"/>
          <a:ext cx="20716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4" name="Equation" r:id="rId5" imgW="1066800" imgH="228600" progId="Equation.DSMT4">
                  <p:embed/>
                </p:oleObj>
              </mc:Choice>
              <mc:Fallback>
                <p:oleObj name="Equation" r:id="rId5" imgW="10668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986088"/>
                        <a:ext cx="20716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1979712" y="3454400"/>
          <a:ext cx="44132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5" name="Equation" r:id="rId7" imgW="54864000" imgH="8229600" progId="Equation.DSMT4">
                  <p:embed/>
                </p:oleObj>
              </mc:Choice>
              <mc:Fallback>
                <p:oleObj name="Equation" r:id="rId7" imgW="54864000" imgH="822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454400"/>
                        <a:ext cx="44132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428625" y="4286250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Superposite and determine the coefficients.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00063" y="485775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So the solution to the PDE is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25" name="Object 18"/>
          <p:cNvGraphicFramePr>
            <a:graphicFrameLocks noChangeAspect="1"/>
          </p:cNvGraphicFramePr>
          <p:nvPr/>
        </p:nvGraphicFramePr>
        <p:xfrm>
          <a:off x="1214438" y="5072063"/>
          <a:ext cx="65436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6" name="Equation" r:id="rId9" imgW="76200000" imgH="11582400" progId="Equation.DSMT4">
                  <p:embed/>
                </p:oleObj>
              </mc:Choice>
              <mc:Fallback>
                <p:oleObj name="Equation" r:id="rId9" imgW="76200000" imgH="11582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072063"/>
                        <a:ext cx="65436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40" grpId="0"/>
      <p:bldP spid="14" grpId="0"/>
      <p:bldP spid="17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357188" y="1071563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I. The general solution of the second order ODEs</a:t>
            </a:r>
            <a:endParaRPr lang="en-US" altLang="zh-CN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461" name="Text Box 37"/>
          <p:cNvSpPr txBox="1">
            <a:spLocks noChangeArrowheads="1"/>
          </p:cNvSpPr>
          <p:nvPr/>
        </p:nvSpPr>
        <p:spPr bwMode="auto">
          <a:xfrm>
            <a:off x="571500" y="1614488"/>
            <a:ext cx="3714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second order ODE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9462" name="Object 2"/>
          <p:cNvGraphicFramePr>
            <a:graphicFrameLocks noChangeAspect="1"/>
          </p:cNvGraphicFramePr>
          <p:nvPr/>
        </p:nvGraphicFramePr>
        <p:xfrm>
          <a:off x="4286250" y="1619250"/>
          <a:ext cx="2066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Equation" r:id="rId1" imgW="1040765" imgH="203200" progId="Equation.DSMT4">
                  <p:embed/>
                </p:oleObj>
              </mc:Choice>
              <mc:Fallback>
                <p:oleObj name="Equation" r:id="rId1" imgW="1040765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1619250"/>
                        <a:ext cx="20669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75" name="Text Box 51"/>
          <p:cNvSpPr txBox="1">
            <a:spLocks noChangeArrowheads="1"/>
          </p:cNvSpPr>
          <p:nvPr/>
        </p:nvSpPr>
        <p:spPr bwMode="auto">
          <a:xfrm>
            <a:off x="571500" y="2143125"/>
            <a:ext cx="769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the roots of the corresponding characteristic equation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9511" name="Object 3"/>
          <p:cNvGraphicFramePr>
            <a:graphicFrameLocks noChangeAspect="1"/>
          </p:cNvGraphicFramePr>
          <p:nvPr/>
        </p:nvGraphicFramePr>
        <p:xfrm>
          <a:off x="3125788" y="2571750"/>
          <a:ext cx="17319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3" imgW="914400" imgH="203200" progId="Equation.DSMT4">
                  <p:embed/>
                </p:oleObj>
              </mc:Choice>
              <mc:Fallback>
                <p:oleObj name="Equation" r:id="rId3" imgW="9144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2571750"/>
                        <a:ext cx="17319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512" name="Text Box 88"/>
          <p:cNvSpPr txBox="1">
            <a:spLocks noChangeArrowheads="1"/>
          </p:cNvSpPr>
          <p:nvPr/>
        </p:nvSpPr>
        <p:spPr bwMode="auto">
          <a:xfrm>
            <a:off x="571500" y="3000375"/>
            <a:ext cx="769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513" name="Text Box 89"/>
          <p:cNvSpPr txBox="1">
            <a:spLocks noChangeArrowheads="1"/>
          </p:cNvSpPr>
          <p:nvPr/>
        </p:nvSpPr>
        <p:spPr bwMode="auto">
          <a:xfrm>
            <a:off x="571500" y="3500438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If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the general solution for the ODE is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9515" name="Object 4"/>
          <p:cNvGraphicFramePr>
            <a:graphicFrameLocks noChangeAspect="1"/>
          </p:cNvGraphicFramePr>
          <p:nvPr/>
        </p:nvGraphicFramePr>
        <p:xfrm>
          <a:off x="5786438" y="3457575"/>
          <a:ext cx="2722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5" imgW="1397000" imgH="241300" progId="Equation.DSMT4">
                  <p:embed/>
                </p:oleObj>
              </mc:Choice>
              <mc:Fallback>
                <p:oleObj name="Equation" r:id="rId5" imgW="13970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3457575"/>
                        <a:ext cx="2722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516" name="Text Box 92"/>
          <p:cNvSpPr txBox="1">
            <a:spLocks noChangeArrowheads="1"/>
          </p:cNvSpPr>
          <p:nvPr/>
        </p:nvSpPr>
        <p:spPr bwMode="auto">
          <a:xfrm>
            <a:off x="571500" y="3929063"/>
            <a:ext cx="8077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If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a+ib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ib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then the general solution for the ODE is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9517" name="Object 5"/>
          <p:cNvGraphicFramePr>
            <a:graphicFrameLocks noChangeAspect="1"/>
          </p:cNvGraphicFramePr>
          <p:nvPr/>
        </p:nvGraphicFramePr>
        <p:xfrm>
          <a:off x="1928813" y="4500563"/>
          <a:ext cx="4000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7" imgW="2235200" imgH="254000" progId="Equation.DSMT4">
                  <p:embed/>
                </p:oleObj>
              </mc:Choice>
              <mc:Fallback>
                <p:oleObj name="Equation" r:id="rId7" imgW="22352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500563"/>
                        <a:ext cx="4000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Some reviews: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14349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2EEC14-F647-4E6B-8D22-74245283F00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71500" y="51117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(3) If </a:t>
            </a:r>
            <a:r>
              <a:rPr lang="en-US" altLang="zh-CN" sz="2000" b="1" i="1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 </a:t>
            </a:r>
            <a:r>
              <a:rPr lang="en-US" altLang="zh-CN" sz="2000" b="1">
                <a:latin typeface="Times New Roman" panose="02020603050405020304" pitchFamily="18" charset="0"/>
              </a:rPr>
              <a:t>= </a:t>
            </a:r>
            <a:r>
              <a:rPr lang="en-US" altLang="zh-CN" sz="2000" b="1" i="1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= </a:t>
            </a:r>
            <a:r>
              <a:rPr lang="en-US" altLang="zh-CN" sz="2000" b="1" i="1">
                <a:latin typeface="Times New Roman" panose="02020603050405020304" pitchFamily="18" charset="0"/>
              </a:rPr>
              <a:t>r</a:t>
            </a:r>
            <a:r>
              <a:rPr lang="en-US" altLang="zh-CN" sz="2000" b="1">
                <a:latin typeface="Times New Roman" panose="02020603050405020304" pitchFamily="18" charset="0"/>
              </a:rPr>
              <a:t>, the general solution is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4857750" y="5092700"/>
          <a:ext cx="26431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9" imgW="1396365" imgH="254000" progId="Equation.DSMT4">
                  <p:embed/>
                </p:oleObj>
              </mc:Choice>
              <mc:Fallback>
                <p:oleObj name="Equation" r:id="rId9" imgW="1396365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5092700"/>
                        <a:ext cx="26431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-396875" y="175577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/>
      <p:bldP spid="359461" grpId="0"/>
      <p:bldP spid="359475" grpId="0"/>
      <p:bldP spid="359512" grpId="0"/>
      <p:bldP spid="359513" grpId="0"/>
      <p:bldP spid="359516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6" name="Text Box 10"/>
          <p:cNvSpPr txBox="1">
            <a:spLocks noChangeArrowheads="1"/>
          </p:cNvSpPr>
          <p:nvPr/>
        </p:nvSpPr>
        <p:spPr bwMode="auto">
          <a:xfrm>
            <a:off x="357188" y="2714625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boundary condition 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x,b</a:t>
            </a:r>
            <a:r>
              <a:rPr lang="en-US" altLang="zh-CN" sz="2000" b="1">
                <a:latin typeface="Times New Roman" panose="02020603050405020304" pitchFamily="18" charset="0"/>
              </a:rPr>
              <a:t>)=0 gives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434188" name="Text Box 12"/>
          <p:cNvSpPr txBox="1">
            <a:spLocks noChangeArrowheads="1"/>
          </p:cNvSpPr>
          <p:nvPr/>
        </p:nvSpPr>
        <p:spPr bwMode="auto">
          <a:xfrm>
            <a:off x="361950" y="1500188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boundary condition 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,0)=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gives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34191" name="Object 6"/>
          <p:cNvGraphicFramePr>
            <a:graphicFrameLocks noChangeAspect="1"/>
          </p:cNvGraphicFramePr>
          <p:nvPr/>
        </p:nvGraphicFramePr>
        <p:xfrm>
          <a:off x="5072063" y="4572000"/>
          <a:ext cx="32861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4" name="Equation" r:id="rId1" imgW="1739900" imgH="431800" progId="Equation.DSMT4">
                  <p:embed/>
                </p:oleObj>
              </mc:Choice>
              <mc:Fallback>
                <p:oleObj name="Equation" r:id="rId1" imgW="1739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4572000"/>
                        <a:ext cx="3286125" cy="8128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A50842-AD01-4F2C-8C2F-6F571337F24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57188" y="1000125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Separation of variables for Laplace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36872" name="Text Box 36"/>
          <p:cNvSpPr txBox="1">
            <a:spLocks noChangeArrowheads="1"/>
          </p:cNvSpPr>
          <p:nvPr/>
        </p:nvSpPr>
        <p:spPr bwMode="auto">
          <a:xfrm>
            <a:off x="2286000" y="1000125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Superposite and determine the coefficients.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268538" y="1909763"/>
          <a:ext cx="39465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5" name="Equation" r:id="rId3" imgW="2082800" imgH="431800" progId="Equation.DSMT4">
                  <p:embed/>
                </p:oleObj>
              </mc:Choice>
              <mc:Fallback>
                <p:oleObj name="Equation" r:id="rId3" imgW="20828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909763"/>
                        <a:ext cx="39465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1404938" y="3200400"/>
          <a:ext cx="54530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6" name="Equation" r:id="rId5" imgW="2781300" imgH="482600" progId="Equation.DSMT4">
                  <p:embed/>
                </p:oleObj>
              </mc:Choice>
              <mc:Fallback>
                <p:oleObj name="Equation" r:id="rId5" imgW="2781300" imgH="482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3200400"/>
                        <a:ext cx="545306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33388" y="4143375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which implies that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2630488" y="4143375"/>
          <a:ext cx="1966912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7" name="Equation" r:id="rId7" imgW="1002665" imgH="609600" progId="Equation.DSMT4">
                  <p:embed/>
                </p:oleObj>
              </mc:Choice>
              <mc:Fallback>
                <p:oleObj name="Equation" r:id="rId7" imgW="1002665" imgH="609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4143375"/>
                        <a:ext cx="1966912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00063" y="5624513"/>
            <a:ext cx="792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and then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1703388" y="5399088"/>
          <a:ext cx="48133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8" name="Equation" r:id="rId9" imgW="2540000" imgH="482600" progId="Equation.DSMT4">
                  <p:embed/>
                </p:oleObj>
              </mc:Choice>
              <mc:Fallback>
                <p:oleObj name="Equation" r:id="rId9" imgW="25400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399088"/>
                        <a:ext cx="48133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6" grpId="0"/>
      <p:bldP spid="434188" grpId="0"/>
      <p:bldP spid="16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357188" y="1571625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So we have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435207" name="Text Box 7"/>
          <p:cNvSpPr txBox="1">
            <a:spLocks noChangeArrowheads="1"/>
          </p:cNvSpPr>
          <p:nvPr/>
        </p:nvSpPr>
        <p:spPr bwMode="auto">
          <a:xfrm>
            <a:off x="357188" y="3529013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Thus we obtain the solution as: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35208" name="Object 3"/>
          <p:cNvGraphicFramePr>
            <a:graphicFrameLocks noChangeAspect="1"/>
          </p:cNvGraphicFramePr>
          <p:nvPr/>
        </p:nvGraphicFramePr>
        <p:xfrm>
          <a:off x="1966913" y="1357313"/>
          <a:ext cx="49339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9" name="Equation" r:id="rId1" imgW="2476500" imgH="508000" progId="Equation.DSMT4">
                  <p:embed/>
                </p:oleObj>
              </mc:Choice>
              <mc:Fallback>
                <p:oleObj name="Equation" r:id="rId1" imgW="24765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1357313"/>
                        <a:ext cx="49339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/>
          <p:nvPr/>
        </p:nvGrpSpPr>
        <p:grpSpPr bwMode="auto">
          <a:xfrm>
            <a:off x="500063" y="3929063"/>
            <a:ext cx="7727950" cy="1104900"/>
            <a:chOff x="315" y="2475"/>
            <a:chExt cx="4868" cy="696"/>
          </a:xfrm>
        </p:grpSpPr>
        <p:graphicFrame>
          <p:nvGraphicFramePr>
            <p:cNvPr id="37902" name="Object 4"/>
            <p:cNvGraphicFramePr>
              <a:graphicFrameLocks noChangeAspect="1"/>
            </p:cNvGraphicFramePr>
            <p:nvPr/>
          </p:nvGraphicFramePr>
          <p:xfrm>
            <a:off x="315" y="2520"/>
            <a:ext cx="1620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00" name="Equation" r:id="rId3" imgW="1269365" imgH="406400" progId="Equation.DSMT4">
                    <p:embed/>
                  </p:oleObj>
                </mc:Choice>
                <mc:Fallback>
                  <p:oleObj name="Equation" r:id="rId3" imgW="1269365" imgH="406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" y="2520"/>
                          <a:ext cx="1620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3" name="Object 5"/>
            <p:cNvGraphicFramePr>
              <a:graphicFrameLocks noChangeAspect="1"/>
            </p:cNvGraphicFramePr>
            <p:nvPr/>
          </p:nvGraphicFramePr>
          <p:xfrm>
            <a:off x="1890" y="2475"/>
            <a:ext cx="3293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01" name="Equation" r:id="rId5" imgW="2514600" imgH="533400" progId="Equation.DSMT4">
                    <p:embed/>
                  </p:oleObj>
                </mc:Choice>
                <mc:Fallback>
                  <p:oleObj name="Equation" r:id="rId5" imgW="2514600" imgH="533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2475"/>
                          <a:ext cx="3293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4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A42659-96FB-4E9D-8EE9-4E9A458E090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357188" y="1000125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Separation of variables for Laplace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37897" name="Text Box 36"/>
          <p:cNvSpPr txBox="1">
            <a:spLocks noChangeArrowheads="1"/>
          </p:cNvSpPr>
          <p:nvPr/>
        </p:nvSpPr>
        <p:spPr bwMode="auto">
          <a:xfrm>
            <a:off x="2286000" y="1000125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Superposite and determine the coefficients.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000250" y="2406650"/>
          <a:ext cx="4681538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2" name="Equation" r:id="rId7" imgW="2349500" imgH="622300" progId="Equation.DSMT4">
                  <p:embed/>
                </p:oleObj>
              </mc:Choice>
              <mc:Fallback>
                <p:oleObj name="Equation" r:id="rId7" imgW="2349500" imgH="622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406650"/>
                        <a:ext cx="4681538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"/>
          <p:cNvGrpSpPr/>
          <p:nvPr/>
        </p:nvGrpSpPr>
        <p:grpSpPr bwMode="auto">
          <a:xfrm>
            <a:off x="500063" y="5049838"/>
            <a:ext cx="7924800" cy="808037"/>
            <a:chOff x="315" y="3181"/>
            <a:chExt cx="4992" cy="509"/>
          </a:xfrm>
        </p:grpSpPr>
        <p:sp>
          <p:nvSpPr>
            <p:cNvPr id="37900" name="Text Box 7"/>
            <p:cNvSpPr txBox="1">
              <a:spLocks noChangeArrowheads="1"/>
            </p:cNvSpPr>
            <p:nvPr/>
          </p:nvSpPr>
          <p:spPr bwMode="auto">
            <a:xfrm>
              <a:off x="315" y="3285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where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7901" name="Object 11"/>
            <p:cNvGraphicFramePr>
              <a:graphicFrameLocks noChangeAspect="1"/>
            </p:cNvGraphicFramePr>
            <p:nvPr/>
          </p:nvGraphicFramePr>
          <p:xfrm>
            <a:off x="855" y="3181"/>
            <a:ext cx="3235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03" name="Equation" r:id="rId9" imgW="2578100" imgH="406400" progId="Equation.DSMT4">
                    <p:embed/>
                  </p:oleObj>
                </mc:Choice>
                <mc:Fallback>
                  <p:oleObj name="Equation" r:id="rId9" imgW="2578100" imgH="4064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" y="3181"/>
                          <a:ext cx="3235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5" grpId="0"/>
      <p:bldP spid="43520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B0B22F-8EF3-493A-9D41-5A1A779BC72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Separation of variables for Laplace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85750" y="857250"/>
            <a:ext cx="8286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Case 2.</a:t>
            </a:r>
            <a:r>
              <a:rPr lang="en-US" altLang="zh-CN" sz="2000" b="1">
                <a:latin typeface="Times New Roman" panose="02020603050405020304" pitchFamily="18" charset="0"/>
              </a:rPr>
              <a:t> Consider  the boundary value problem of Laplace equation in the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circular domain</a:t>
            </a:r>
            <a:r>
              <a:rPr lang="en-US" altLang="zh-CN" sz="2000" b="1">
                <a:latin typeface="Times New Roman" panose="02020603050405020304" pitchFamily="18" charset="0"/>
              </a:rPr>
              <a:t>.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428035" name="Object 2"/>
          <p:cNvGraphicFramePr>
            <a:graphicFrameLocks noChangeAspect="1"/>
          </p:cNvGraphicFramePr>
          <p:nvPr/>
        </p:nvGraphicFramePr>
        <p:xfrm>
          <a:off x="2627313" y="1555750"/>
          <a:ext cx="1695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3" name="Equation" r:id="rId1" imgW="812165" imgH="241300" progId="Equation.DSMT4">
                  <p:embed/>
                </p:oleObj>
              </mc:Choice>
              <mc:Fallback>
                <p:oleObj name="Equation" r:id="rId1" imgW="812165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555750"/>
                        <a:ext cx="16954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3"/>
          <p:cNvGrpSpPr/>
          <p:nvPr/>
        </p:nvGrpSpPr>
        <p:grpSpPr bwMode="auto">
          <a:xfrm>
            <a:off x="317500" y="2135189"/>
            <a:ext cx="8286750" cy="966788"/>
            <a:chOff x="200" y="1345"/>
            <a:chExt cx="5220" cy="609"/>
          </a:xfrm>
        </p:grpSpPr>
        <p:sp>
          <p:nvSpPr>
            <p:cNvPr id="38925" name="Text Box 22"/>
            <p:cNvSpPr txBox="1">
              <a:spLocks noChangeArrowheads="1"/>
            </p:cNvSpPr>
            <p:nvPr/>
          </p:nvSpPr>
          <p:spPr bwMode="auto">
            <a:xfrm>
              <a:off x="200" y="1345"/>
              <a:ext cx="522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By the polar coordinate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26" name="Object 8"/>
            <p:cNvGraphicFramePr>
              <a:graphicFrameLocks noChangeAspect="1"/>
            </p:cNvGraphicFramePr>
            <p:nvPr/>
          </p:nvGraphicFramePr>
          <p:xfrm>
            <a:off x="1882" y="1376"/>
            <a:ext cx="998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4" name="Equation" r:id="rId3" imgW="812165" imgH="469900" progId="Equation.DSMT4">
                    <p:embed/>
                  </p:oleObj>
                </mc:Choice>
                <mc:Fallback>
                  <p:oleObj name="Equation" r:id="rId3" imgW="812165" imgH="4699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376"/>
                          <a:ext cx="998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4"/>
          <p:cNvGrpSpPr/>
          <p:nvPr/>
        </p:nvGrpSpPr>
        <p:grpSpPr bwMode="auto">
          <a:xfrm>
            <a:off x="323850" y="3068638"/>
            <a:ext cx="8351838" cy="852487"/>
            <a:chOff x="204" y="1933"/>
            <a:chExt cx="5261" cy="537"/>
          </a:xfrm>
        </p:grpSpPr>
        <p:sp>
          <p:nvSpPr>
            <p:cNvPr id="38923" name="Text Box 22"/>
            <p:cNvSpPr txBox="1">
              <a:spLocks noChangeArrowheads="1"/>
            </p:cNvSpPr>
            <p:nvPr/>
          </p:nvSpPr>
          <p:spPr bwMode="auto">
            <a:xfrm>
              <a:off x="204" y="1995"/>
              <a:ext cx="522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 equation is turned to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24" name="Object 10"/>
            <p:cNvGraphicFramePr>
              <a:graphicFrameLocks noChangeAspect="1"/>
            </p:cNvGraphicFramePr>
            <p:nvPr/>
          </p:nvGraphicFramePr>
          <p:xfrm>
            <a:off x="2024" y="1933"/>
            <a:ext cx="3441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5" name="Equation" r:id="rId5" imgW="2857500" imgH="444500" progId="Equation.DSMT4">
                    <p:embed/>
                  </p:oleObj>
                </mc:Choice>
                <mc:Fallback>
                  <p:oleObj name="Equation" r:id="rId5" imgW="2857500" imgH="4445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" y="1933"/>
                          <a:ext cx="3441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6"/>
          <p:cNvGrpSpPr/>
          <p:nvPr/>
        </p:nvGrpSpPr>
        <p:grpSpPr bwMode="auto">
          <a:xfrm>
            <a:off x="388938" y="3865320"/>
            <a:ext cx="8286750" cy="1512888"/>
            <a:chOff x="249" y="2494"/>
            <a:chExt cx="5220" cy="953"/>
          </a:xfrm>
        </p:grpSpPr>
        <p:sp>
          <p:nvSpPr>
            <p:cNvPr id="38921" name="Text Box 22"/>
            <p:cNvSpPr txBox="1">
              <a:spLocks noChangeArrowheads="1"/>
            </p:cNvSpPr>
            <p:nvPr/>
          </p:nvSpPr>
          <p:spPr bwMode="auto">
            <a:xfrm>
              <a:off x="249" y="2494"/>
              <a:ext cx="522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With the boundary conditions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22" name="Object 12"/>
            <p:cNvGraphicFramePr>
              <a:graphicFrameLocks noChangeAspect="1"/>
            </p:cNvGraphicFramePr>
            <p:nvPr/>
          </p:nvGraphicFramePr>
          <p:xfrm>
            <a:off x="1143" y="2881"/>
            <a:ext cx="3167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6" name="Equation" r:id="rId7" imgW="2628900" imgH="469900" progId="Equation.DSMT4">
                    <p:embed/>
                  </p:oleObj>
                </mc:Choice>
                <mc:Fallback>
                  <p:oleObj name="Equation" r:id="rId7" imgW="2628900" imgH="4699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" y="2881"/>
                          <a:ext cx="3167" cy="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EA73E9-BA64-4FE5-822D-F3BA5CD061A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Separation of variables for Laplace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grpSp>
        <p:nvGrpSpPr>
          <p:cNvPr id="3" name="组合 15"/>
          <p:cNvGrpSpPr/>
          <p:nvPr/>
        </p:nvGrpSpPr>
        <p:grpSpPr bwMode="auto">
          <a:xfrm>
            <a:off x="250825" y="908050"/>
            <a:ext cx="8286750" cy="2209800"/>
            <a:chOff x="250825" y="908050"/>
            <a:chExt cx="8286750" cy="2209800"/>
          </a:xfrm>
        </p:grpSpPr>
        <p:sp>
          <p:nvSpPr>
            <p:cNvPr id="39952" name="Text Box 22"/>
            <p:cNvSpPr txBox="1">
              <a:spLocks noChangeArrowheads="1"/>
            </p:cNvSpPr>
            <p:nvPr/>
          </p:nvSpPr>
          <p:spPr bwMode="auto">
            <a:xfrm>
              <a:off x="250825" y="908050"/>
              <a:ext cx="828675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 problem is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53" name="Object 2"/>
            <p:cNvGraphicFramePr>
              <a:graphicFrameLocks noChangeAspect="1"/>
            </p:cNvGraphicFramePr>
            <p:nvPr/>
          </p:nvGraphicFramePr>
          <p:xfrm>
            <a:off x="2054225" y="908050"/>
            <a:ext cx="5973763" cy="220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0" name="Equation" r:id="rId1" imgW="3124200" imgH="1155700" progId="Equation.DSMT4">
                    <p:embed/>
                  </p:oleObj>
                </mc:Choice>
                <mc:Fallback>
                  <p:oleObj name="Equation" r:id="rId1" imgW="3124200" imgH="11557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4225" y="908050"/>
                          <a:ext cx="5973763" cy="2209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95288" y="3071813"/>
            <a:ext cx="1149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1497013" y="3176588"/>
            <a:ext cx="566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Separate the variables.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4" name="组合 16"/>
          <p:cNvGrpSpPr/>
          <p:nvPr/>
        </p:nvGrpSpPr>
        <p:grpSpPr bwMode="auto">
          <a:xfrm>
            <a:off x="395288" y="4275138"/>
            <a:ext cx="7924800" cy="1196975"/>
            <a:chOff x="395288" y="4275138"/>
            <a:chExt cx="7924800" cy="1196975"/>
          </a:xfrm>
        </p:grpSpPr>
        <p:sp>
          <p:nvSpPr>
            <p:cNvPr id="39950" name="Text Box 6"/>
            <p:cNvSpPr txBox="1">
              <a:spLocks noChangeArrowheads="1"/>
            </p:cNvSpPr>
            <p:nvPr/>
          </p:nvSpPr>
          <p:spPr bwMode="auto">
            <a:xfrm>
              <a:off x="395288" y="4275138"/>
              <a:ext cx="792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Substituting it into the PDE gives 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51" name="Object 4"/>
            <p:cNvGraphicFramePr>
              <a:graphicFrameLocks noChangeAspect="1"/>
            </p:cNvGraphicFramePr>
            <p:nvPr/>
          </p:nvGraphicFramePr>
          <p:xfrm>
            <a:off x="1476375" y="4652963"/>
            <a:ext cx="5761038" cy="819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1" name="Equation" r:id="rId3" imgW="3022600" imgH="431800" progId="Equation.DSMT4">
                    <p:embed/>
                  </p:oleObj>
                </mc:Choice>
                <mc:Fallback>
                  <p:oleObj name="Equation" r:id="rId3" imgW="3022600" imgH="431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375" y="4652963"/>
                          <a:ext cx="5761038" cy="819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/>
          <p:nvPr/>
        </p:nvGrpSpPr>
        <p:grpSpPr bwMode="auto">
          <a:xfrm>
            <a:off x="400050" y="3730625"/>
            <a:ext cx="7924800" cy="428625"/>
            <a:chOff x="408" y="2610"/>
            <a:chExt cx="4992" cy="270"/>
          </a:xfrm>
        </p:grpSpPr>
        <p:graphicFrame>
          <p:nvGraphicFramePr>
            <p:cNvPr id="39948" name="Object 3"/>
            <p:cNvGraphicFramePr>
              <a:graphicFrameLocks noChangeAspect="1"/>
            </p:cNvGraphicFramePr>
            <p:nvPr/>
          </p:nvGraphicFramePr>
          <p:xfrm>
            <a:off x="810" y="2624"/>
            <a:ext cx="166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2" name="Equation" r:id="rId5" imgW="1320165" imgH="203200" progId="Equation.DSMT4">
                    <p:embed/>
                  </p:oleObj>
                </mc:Choice>
                <mc:Fallback>
                  <p:oleObj name="Equation" r:id="rId5" imgW="1320165" imgH="203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2624"/>
                          <a:ext cx="166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9" name="Text Box 6"/>
            <p:cNvSpPr txBox="1">
              <a:spLocks noChangeArrowheads="1"/>
            </p:cNvSpPr>
            <p:nvPr/>
          </p:nvSpPr>
          <p:spPr bwMode="auto">
            <a:xfrm>
              <a:off x="408" y="2610"/>
              <a:ext cx="49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Let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组合 17"/>
          <p:cNvGrpSpPr/>
          <p:nvPr/>
        </p:nvGrpSpPr>
        <p:grpSpPr bwMode="auto">
          <a:xfrm>
            <a:off x="395288" y="5418138"/>
            <a:ext cx="7924800" cy="819150"/>
            <a:chOff x="395288" y="5418138"/>
            <a:chExt cx="7924800" cy="819150"/>
          </a:xfrm>
        </p:grpSpPr>
        <p:sp>
          <p:nvSpPr>
            <p:cNvPr id="39946" name="Text Box 6"/>
            <p:cNvSpPr txBox="1">
              <a:spLocks noChangeArrowheads="1"/>
            </p:cNvSpPr>
            <p:nvPr/>
          </p:nvSpPr>
          <p:spPr bwMode="auto">
            <a:xfrm>
              <a:off x="395288" y="5589588"/>
              <a:ext cx="792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Then we have  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47" name="Object 25"/>
            <p:cNvGraphicFramePr>
              <a:graphicFrameLocks noChangeAspect="1"/>
            </p:cNvGraphicFramePr>
            <p:nvPr/>
          </p:nvGraphicFramePr>
          <p:xfrm>
            <a:off x="2195513" y="5418138"/>
            <a:ext cx="3582987" cy="819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3" name="Equation" r:id="rId7" imgW="1879600" imgH="431800" progId="Equation.DSMT4">
                    <p:embed/>
                  </p:oleObj>
                </mc:Choice>
                <mc:Fallback>
                  <p:oleObj name="Equation" r:id="rId7" imgW="1879600" imgH="4318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513" y="5418138"/>
                          <a:ext cx="3582987" cy="819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3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0DF344-7964-47A6-9BF3-06D4D206C5C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357188" y="1000125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Text Box 36"/>
          <p:cNvSpPr txBox="1">
            <a:spLocks noChangeArrowheads="1"/>
          </p:cNvSpPr>
          <p:nvPr/>
        </p:nvSpPr>
        <p:spPr bwMode="auto">
          <a:xfrm>
            <a:off x="2190750" y="1000125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Separate the variables.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Separation of variables for Laplace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graphicFrame>
        <p:nvGraphicFramePr>
          <p:cNvPr id="428039" name="Object 4"/>
          <p:cNvGraphicFramePr>
            <a:graphicFrameLocks noChangeAspect="1"/>
          </p:cNvGraphicFramePr>
          <p:nvPr/>
        </p:nvGraphicFramePr>
        <p:xfrm>
          <a:off x="395288" y="1412875"/>
          <a:ext cx="71897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" name="Equation" r:id="rId1" imgW="3771900" imgH="431800" progId="Equation.DSMT4">
                  <p:embed/>
                </p:oleObj>
              </mc:Choice>
              <mc:Fallback>
                <p:oleObj name="Equation" r:id="rId1" imgW="37719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12875"/>
                        <a:ext cx="718978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4" name="Object 5"/>
          <p:cNvGraphicFramePr>
            <a:graphicFrameLocks noChangeAspect="1"/>
          </p:cNvGraphicFramePr>
          <p:nvPr/>
        </p:nvGraphicFramePr>
        <p:xfrm>
          <a:off x="7626350" y="1603375"/>
          <a:ext cx="7302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" name="Equation" r:id="rId3" imgW="304165" imgH="177800" progId="Equation.DSMT4">
                  <p:embed/>
                </p:oleObj>
              </mc:Choice>
              <mc:Fallback>
                <p:oleObj name="Equation" r:id="rId3" imgW="304165" imgH="177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350" y="1603375"/>
                        <a:ext cx="7302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5"/>
          <p:cNvGrpSpPr/>
          <p:nvPr/>
        </p:nvGrpSpPr>
        <p:grpSpPr bwMode="auto">
          <a:xfrm>
            <a:off x="392113" y="2276475"/>
            <a:ext cx="7924800" cy="915988"/>
            <a:chOff x="392113" y="2276475"/>
            <a:chExt cx="7924800" cy="915988"/>
          </a:xfrm>
        </p:grpSpPr>
        <p:sp>
          <p:nvSpPr>
            <p:cNvPr id="40975" name="Text Box 6"/>
            <p:cNvSpPr txBox="1">
              <a:spLocks noChangeArrowheads="1"/>
            </p:cNvSpPr>
            <p:nvPr/>
          </p:nvSpPr>
          <p:spPr bwMode="auto">
            <a:xfrm>
              <a:off x="392113" y="2311400"/>
              <a:ext cx="792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Thus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76" name="Object 10"/>
            <p:cNvGraphicFramePr>
              <a:graphicFrameLocks noChangeAspect="1"/>
            </p:cNvGraphicFramePr>
            <p:nvPr/>
          </p:nvGraphicFramePr>
          <p:xfrm>
            <a:off x="1116013" y="2276475"/>
            <a:ext cx="4017962" cy="915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4" name="Equation" r:id="rId5" imgW="2108200" imgH="482600" progId="Equation.DSMT4">
                    <p:embed/>
                  </p:oleObj>
                </mc:Choice>
                <mc:Fallback>
                  <p:oleObj name="Equation" r:id="rId5" imgW="2108200" imgH="482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013" y="2276475"/>
                          <a:ext cx="4017962" cy="915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357188" y="3213100"/>
            <a:ext cx="566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Solve the eigenvalue problem.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357188" y="3722688"/>
            <a:ext cx="566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eigenvalue problem is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30083" name="Object 2"/>
          <p:cNvGraphicFramePr>
            <a:graphicFrameLocks noChangeAspect="1"/>
          </p:cNvGraphicFramePr>
          <p:nvPr/>
        </p:nvGraphicFramePr>
        <p:xfrm>
          <a:off x="3419475" y="3716338"/>
          <a:ext cx="261461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5" name="Equation" r:id="rId7" imgW="1308100" imgH="469900" progId="Equation.DSMT4">
                  <p:embed/>
                </p:oleObj>
              </mc:Choice>
              <mc:Fallback>
                <p:oleObj name="Equation" r:id="rId7" imgW="1308100" imgH="469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716338"/>
                        <a:ext cx="2614613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8"/>
          <p:cNvGrpSpPr/>
          <p:nvPr/>
        </p:nvGrpSpPr>
        <p:grpSpPr bwMode="auto">
          <a:xfrm>
            <a:off x="395288" y="4724400"/>
            <a:ext cx="6264275" cy="1012825"/>
            <a:chOff x="249" y="2976"/>
            <a:chExt cx="3946" cy="638"/>
          </a:xfrm>
        </p:grpSpPr>
        <p:sp>
          <p:nvSpPr>
            <p:cNvPr id="40973" name="Text Box 36"/>
            <p:cNvSpPr txBox="1">
              <a:spLocks noChangeArrowheads="1"/>
            </p:cNvSpPr>
            <p:nvPr/>
          </p:nvSpPr>
          <p:spPr bwMode="auto">
            <a:xfrm>
              <a:off x="249" y="3006"/>
              <a:ext cx="35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Another problem is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74" name="Object 17"/>
            <p:cNvGraphicFramePr>
              <a:graphicFrameLocks noChangeAspect="1"/>
            </p:cNvGraphicFramePr>
            <p:nvPr/>
          </p:nvGraphicFramePr>
          <p:xfrm>
            <a:off x="1664" y="2976"/>
            <a:ext cx="2531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6" name="Equation" r:id="rId9" imgW="2108200" imgH="533400" progId="Equation.DSMT4">
                    <p:embed/>
                  </p:oleObj>
                </mc:Choice>
                <mc:Fallback>
                  <p:oleObj name="Equation" r:id="rId9" imgW="2108200" imgH="5334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2976"/>
                          <a:ext cx="2531" cy="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CD986-93FB-4336-AE45-0D3F46650B6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57188" y="2028825"/>
            <a:ext cx="4214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boundary conditions then gives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1763713" y="2484438"/>
          <a:ext cx="49926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8" name="Equation" r:id="rId1" imgW="2971800" imgH="266700" progId="Equation.DSMT4">
                  <p:embed/>
                </p:oleObj>
              </mc:Choice>
              <mc:Fallback>
                <p:oleObj name="Equation" r:id="rId1" imgW="2971800" imgH="266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84438"/>
                        <a:ext cx="49926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28625" y="3143250"/>
            <a:ext cx="792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which means that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=0.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33388" y="4214813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boundary conditions then gives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2124075" y="4713288"/>
          <a:ext cx="3406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name="Equation" r:id="rId3" imgW="1752600" imgH="228600" progId="Equation.DSMT4">
                  <p:embed/>
                </p:oleObj>
              </mc:Choice>
              <mc:Fallback>
                <p:oleObj name="Equation" r:id="rId3" imgW="17526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13288"/>
                        <a:ext cx="3406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00063" y="5214938"/>
            <a:ext cx="792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which means that </a:t>
            </a:r>
            <a:r>
              <a:rPr lang="el-GR" altLang="zh-CN" sz="2000" b="1" i="1">
                <a:latin typeface="Times New Roman" panose="02020603050405020304" pitchFamily="18" charset="0"/>
              </a:rPr>
              <a:t>λ</a:t>
            </a:r>
            <a:r>
              <a:rPr lang="en-US" altLang="zh-CN" sz="2000" b="1">
                <a:latin typeface="Times New Roman" panose="02020603050405020304" pitchFamily="18" charset="0"/>
              </a:rPr>
              <a:t>=0 is possible and the eigenfunction is </a:t>
            </a:r>
            <a:r>
              <a:rPr lang="el-GR" altLang="zh-CN" sz="20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l-GR" altLang="zh-CN" sz="20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323850" y="1412875"/>
            <a:ext cx="7924800" cy="528638"/>
            <a:chOff x="225" y="885"/>
            <a:chExt cx="4992" cy="333"/>
          </a:xfrm>
        </p:grpSpPr>
        <p:sp>
          <p:nvSpPr>
            <p:cNvPr id="42000" name="Text Box 6"/>
            <p:cNvSpPr txBox="1">
              <a:spLocks noChangeArrowheads="1"/>
            </p:cNvSpPr>
            <p:nvPr/>
          </p:nvSpPr>
          <p:spPr bwMode="auto">
            <a:xfrm>
              <a:off x="225" y="918"/>
              <a:ext cx="49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(i)</a:t>
              </a:r>
              <a:r>
                <a:rPr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If </a:t>
              </a:r>
              <a:r>
                <a:rPr lang="en-US" altLang="zh-CN" sz="2000" b="1" i="1">
                  <a:solidFill>
                    <a:srgbClr val="0000FF"/>
                  </a:solidFill>
                  <a:latin typeface="Symbol" panose="05050102010706020507" pitchFamily="18" charset="2"/>
                </a:rPr>
                <a:t>l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&lt;0</a:t>
              </a:r>
              <a:r>
                <a:rPr lang="en-US" altLang="zh-CN" sz="2000" b="1">
                  <a:latin typeface="Times New Roman" panose="02020603050405020304" pitchFamily="18" charset="0"/>
                </a:rPr>
                <a:t>, the general solution is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2001" name="Object 11"/>
            <p:cNvGraphicFramePr>
              <a:graphicFrameLocks noChangeAspect="1"/>
            </p:cNvGraphicFramePr>
            <p:nvPr/>
          </p:nvGraphicFramePr>
          <p:xfrm>
            <a:off x="2588" y="885"/>
            <a:ext cx="211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0" name="Equation" r:id="rId5" imgW="1688465" imgH="266700" progId="Equation.DSMT4">
                    <p:embed/>
                  </p:oleObj>
                </mc:Choice>
                <mc:Fallback>
                  <p:oleObj name="Equation" r:id="rId5" imgW="1688465" imgH="2667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8" y="885"/>
                          <a:ext cx="2113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/>
          <p:nvPr/>
        </p:nvGrpSpPr>
        <p:grpSpPr bwMode="auto">
          <a:xfrm>
            <a:off x="395288" y="3644900"/>
            <a:ext cx="7924800" cy="431800"/>
            <a:chOff x="225" y="2293"/>
            <a:chExt cx="4992" cy="272"/>
          </a:xfrm>
        </p:grpSpPr>
        <p:sp>
          <p:nvSpPr>
            <p:cNvPr id="41998" name="Text Box 4"/>
            <p:cNvSpPr txBox="1">
              <a:spLocks noChangeArrowheads="1"/>
            </p:cNvSpPr>
            <p:nvPr/>
          </p:nvSpPr>
          <p:spPr bwMode="auto">
            <a:xfrm>
              <a:off x="225" y="2295"/>
              <a:ext cx="49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(ii)  If </a:t>
              </a:r>
              <a:r>
                <a:rPr lang="en-US" altLang="zh-CN" sz="2000" b="1" i="1">
                  <a:solidFill>
                    <a:srgbClr val="0000FF"/>
                  </a:solidFill>
                  <a:latin typeface="Symbol" panose="05050102010706020507" pitchFamily="18" charset="2"/>
                </a:rPr>
                <a:t>l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=0</a:t>
              </a:r>
              <a:r>
                <a:rPr lang="en-US" altLang="zh-CN" sz="2000" b="1">
                  <a:latin typeface="Times New Roman" panose="02020603050405020304" pitchFamily="18" charset="0"/>
                </a:rPr>
                <a:t>, then the general solution for the ODE is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999" name="Object 2"/>
            <p:cNvGraphicFramePr>
              <a:graphicFrameLocks noChangeAspect="1"/>
            </p:cNvGraphicFramePr>
            <p:nvPr/>
          </p:nvGraphicFramePr>
          <p:xfrm>
            <a:off x="3847" y="2293"/>
            <a:ext cx="130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1" name="Equation" r:id="rId7" imgW="1091565" imgH="228600" progId="Equation.DSMT4">
                    <p:embed/>
                  </p:oleObj>
                </mc:Choice>
                <mc:Fallback>
                  <p:oleObj name="Equation" r:id="rId7" imgW="1091565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2293"/>
                          <a:ext cx="130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5" name="Text Box 4"/>
          <p:cNvSpPr txBox="1">
            <a:spLocks noChangeArrowheads="1"/>
          </p:cNvSpPr>
          <p:nvPr/>
        </p:nvSpPr>
        <p:spPr bwMode="auto">
          <a:xfrm>
            <a:off x="357188" y="1000125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Separation of variables for Laplace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41997" name="Text Box 36"/>
          <p:cNvSpPr txBox="1">
            <a:spLocks noChangeArrowheads="1"/>
          </p:cNvSpPr>
          <p:nvPr/>
        </p:nvSpPr>
        <p:spPr bwMode="auto">
          <a:xfrm>
            <a:off x="2073275" y="981075"/>
            <a:ext cx="566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Solve the eigenvalue problem.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00B890-4FCB-4E4E-AC8D-21AAF287838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357188" y="1000125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Separation of variables for Laplace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43013" name="Text Box 36"/>
          <p:cNvSpPr txBox="1">
            <a:spLocks noChangeArrowheads="1"/>
          </p:cNvSpPr>
          <p:nvPr/>
        </p:nvSpPr>
        <p:spPr bwMode="auto">
          <a:xfrm>
            <a:off x="2073275" y="981075"/>
            <a:ext cx="566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Solve the eigenvalue problem.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57188" y="1528763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(iii)  If </a:t>
            </a:r>
            <a:r>
              <a:rPr lang="en-US" altLang="zh-CN" sz="2000" b="1" i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&gt;0</a:t>
            </a:r>
            <a:r>
              <a:rPr lang="en-US" altLang="zh-CN" sz="2000" b="1">
                <a:latin typeface="Times New Roman" panose="02020603050405020304" pitchFamily="18" charset="0"/>
              </a:rPr>
              <a:t>, then the general solution for the ODE is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014538" y="2071688"/>
          <a:ext cx="4019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8" name="Equation" r:id="rId1" imgW="2057400" imgH="254000" progId="Equation.DSMT4">
                  <p:embed/>
                </p:oleObj>
              </mc:Choice>
              <mc:Fallback>
                <p:oleObj name="Equation" r:id="rId1" imgW="20574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071688"/>
                        <a:ext cx="40195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57188" y="2714625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boundary conditions then gives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928688" y="3214688"/>
          <a:ext cx="7358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9" name="Equation" r:id="rId3" imgW="4165600" imgH="266700" progId="Equation.DSMT4">
                  <p:embed/>
                </p:oleObj>
              </mc:Choice>
              <mc:Fallback>
                <p:oleObj name="Equation" r:id="rId3" imgW="4165600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214688"/>
                        <a:ext cx="735806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33388" y="3786188"/>
            <a:ext cx="792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which means that </a:t>
            </a:r>
            <a:r>
              <a:rPr lang="el-GR" altLang="zh-CN" sz="2000" b="1" i="1">
                <a:latin typeface="Times New Roman" panose="02020603050405020304" pitchFamily="18" charset="0"/>
              </a:rPr>
              <a:t>λ</a:t>
            </a:r>
            <a:r>
              <a:rPr lang="en-US" altLang="zh-CN" sz="2000" b="1">
                <a:latin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</a:rPr>
              <a:t>n</a:t>
            </a:r>
            <a:r>
              <a:rPr lang="en-US" altLang="zh-CN" sz="20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 and the eigenfunctions are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128838" y="4286250"/>
          <a:ext cx="35988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0" name="Equation" r:id="rId5" imgW="1841500" imgH="228600" progId="Equation.DSMT4">
                  <p:embed/>
                </p:oleObj>
              </mc:Choice>
              <mc:Fallback>
                <p:oleObj name="Equation" r:id="rId5" imgW="18415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4286250"/>
                        <a:ext cx="35988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28625" y="4643438"/>
            <a:ext cx="7858125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Combining (ii) and (iii), we have the eigenvalues are </a:t>
            </a:r>
            <a:r>
              <a:rPr lang="el-GR" altLang="zh-CN" sz="2000" b="1" i="1">
                <a:latin typeface="Times New Roman" panose="02020603050405020304" pitchFamily="18" charset="0"/>
              </a:rPr>
              <a:t>λ</a:t>
            </a:r>
            <a:r>
              <a:rPr lang="en-US" altLang="zh-CN" sz="2000" b="1">
                <a:latin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</a:rPr>
              <a:t>n</a:t>
            </a:r>
            <a:r>
              <a:rPr lang="en-US" altLang="zh-CN" sz="20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 and the eigenfunctions are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579688" y="5230813"/>
          <a:ext cx="5435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1" name="Equation" r:id="rId7" imgW="2781300" imgH="228600" progId="Equation.DSMT4">
                  <p:embed/>
                </p:oleObj>
              </mc:Choice>
              <mc:Fallback>
                <p:oleObj name="Equation" r:id="rId7" imgW="27813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5230813"/>
                        <a:ext cx="54356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C3EA75-6819-4DA5-B5EA-BABFF307132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357188" y="1000125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Separation of variables for Laplace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30729" name="Text Box 36"/>
          <p:cNvSpPr txBox="1">
            <a:spLocks noChangeArrowheads="1"/>
          </p:cNvSpPr>
          <p:nvPr/>
        </p:nvSpPr>
        <p:spPr bwMode="auto">
          <a:xfrm>
            <a:off x="2073275" y="981075"/>
            <a:ext cx="566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(3) Solve the remaining problem.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28039" name="Object 4"/>
          <p:cNvGraphicFramePr>
            <a:graphicFrameLocks noChangeAspect="1"/>
          </p:cNvGraphicFramePr>
          <p:nvPr/>
        </p:nvGraphicFramePr>
        <p:xfrm>
          <a:off x="5000625" y="1571625"/>
          <a:ext cx="364331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2" name="Equation" r:id="rId1" imgW="2108200" imgH="533400" progId="Equation.DSMT4">
                  <p:embed/>
                </p:oleObj>
              </mc:Choice>
              <mc:Fallback>
                <p:oleObj name="Equation" r:id="rId1" imgW="21082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571625"/>
                        <a:ext cx="3643313" cy="9191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87388" y="1500188"/>
          <a:ext cx="417036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3" name="Equation" r:id="rId3" imgW="2159000" imgH="533400" progId="Equation.DSMT4">
                  <p:embed/>
                </p:oleObj>
              </mc:Choice>
              <mc:Fallback>
                <p:oleObj name="Equation" r:id="rId3" imgW="2159000" imgH="53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500188"/>
                        <a:ext cx="4170362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2"/>
          <p:cNvGrpSpPr/>
          <p:nvPr/>
        </p:nvGrpSpPr>
        <p:grpSpPr bwMode="auto">
          <a:xfrm>
            <a:off x="433388" y="2571750"/>
            <a:ext cx="7924800" cy="963613"/>
            <a:chOff x="433388" y="2571750"/>
            <a:chExt cx="7924800" cy="963613"/>
          </a:xfrm>
        </p:grpSpPr>
        <p:sp>
          <p:nvSpPr>
            <p:cNvPr id="44044" name="Text Box 11"/>
            <p:cNvSpPr txBox="1">
              <a:spLocks noChangeArrowheads="1"/>
            </p:cNvSpPr>
            <p:nvPr/>
          </p:nvSpPr>
          <p:spPr bwMode="auto">
            <a:xfrm>
              <a:off x="433388" y="2571750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Solving it, we have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45" name="Object 6"/>
            <p:cNvGraphicFramePr>
              <a:graphicFrameLocks noChangeAspect="1"/>
            </p:cNvGraphicFramePr>
            <p:nvPr/>
          </p:nvGraphicFramePr>
          <p:xfrm>
            <a:off x="1901830" y="3071813"/>
            <a:ext cx="3455988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4" name="Equation" r:id="rId5" imgW="1790700" imgH="241300" progId="Equation.DSMT4">
                    <p:embed/>
                  </p:oleObj>
                </mc:Choice>
                <mc:Fallback>
                  <p:oleObj name="Equation" r:id="rId5" imgW="1790700" imgH="2413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1830" y="3071813"/>
                          <a:ext cx="3455988" cy="463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428625" y="3571875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Superposite and determine the coefficients.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0063" y="4071938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So the solution to the PDE is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18"/>
          <p:cNvGraphicFramePr>
            <a:graphicFrameLocks noChangeAspect="1"/>
          </p:cNvGraphicFramePr>
          <p:nvPr/>
        </p:nvGraphicFramePr>
        <p:xfrm>
          <a:off x="1500188" y="4429125"/>
          <a:ext cx="57594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5" name="Equation" r:id="rId7" imgW="2794000" imgH="431800" progId="Equation.DSMT4">
                  <p:embed/>
                </p:oleObj>
              </mc:Choice>
              <mc:Fallback>
                <p:oleObj name="Equation" r:id="rId7" imgW="27940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429125"/>
                        <a:ext cx="57594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B5446F-A41F-4838-A87C-597D32C84DE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357188" y="1000125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 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Separation of variables for Laplace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45061" name="Text Box 36"/>
          <p:cNvSpPr txBox="1">
            <a:spLocks noChangeArrowheads="1"/>
          </p:cNvSpPr>
          <p:nvPr/>
        </p:nvSpPr>
        <p:spPr bwMode="auto">
          <a:xfrm>
            <a:off x="2143125" y="1000125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Superposite and determine the coefficients.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5062" name="Object 18"/>
          <p:cNvGraphicFramePr>
            <a:graphicFrameLocks noChangeAspect="1"/>
          </p:cNvGraphicFramePr>
          <p:nvPr/>
        </p:nvGraphicFramePr>
        <p:xfrm>
          <a:off x="1428750" y="1428750"/>
          <a:ext cx="57594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9" name="Equation" r:id="rId1" imgW="2794000" imgH="431800" progId="Equation.DSMT4">
                  <p:embed/>
                </p:oleObj>
              </mc:Choice>
              <mc:Fallback>
                <p:oleObj name="Equation" r:id="rId1" imgW="27940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428750"/>
                        <a:ext cx="57594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8"/>
          <p:cNvGrpSpPr/>
          <p:nvPr/>
        </p:nvGrpSpPr>
        <p:grpSpPr bwMode="auto">
          <a:xfrm>
            <a:off x="500063" y="2314575"/>
            <a:ext cx="7924800" cy="423863"/>
            <a:chOff x="500063" y="2314575"/>
            <a:chExt cx="7924800" cy="423863"/>
          </a:xfrm>
        </p:grpSpPr>
        <p:sp>
          <p:nvSpPr>
            <p:cNvPr id="45074" name="Text Box 2"/>
            <p:cNvSpPr txBox="1">
              <a:spLocks noChangeArrowheads="1"/>
            </p:cNvSpPr>
            <p:nvPr/>
          </p:nvSpPr>
          <p:spPr bwMode="auto">
            <a:xfrm>
              <a:off x="500063" y="2314575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From the boundary condition                                   , we have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5075" name="Object 7"/>
            <p:cNvGraphicFramePr>
              <a:graphicFrameLocks noChangeAspect="1"/>
            </p:cNvGraphicFramePr>
            <p:nvPr/>
          </p:nvGraphicFramePr>
          <p:xfrm>
            <a:off x="3889375" y="2336800"/>
            <a:ext cx="2111375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0" name="Equation" r:id="rId3" imgW="1066165" imgH="203200" progId="Equation.DSMT4">
                    <p:embed/>
                  </p:oleObj>
                </mc:Choice>
                <mc:Fallback>
                  <p:oleObj name="Equation" r:id="rId3" imgW="1066165" imgH="203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9375" y="2336800"/>
                          <a:ext cx="2111375" cy="401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409700" y="2714625"/>
          <a:ext cx="56800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1" name="Equation" r:id="rId5" imgW="2755900" imgH="431800" progId="Equation.DSMT4">
                  <p:embed/>
                </p:oleObj>
              </mc:Choice>
              <mc:Fallback>
                <p:oleObj name="Equation" r:id="rId5" imgW="27559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714625"/>
                        <a:ext cx="56800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7"/>
          <p:cNvGrpSpPr/>
          <p:nvPr/>
        </p:nvGrpSpPr>
        <p:grpSpPr bwMode="auto">
          <a:xfrm>
            <a:off x="500063" y="3571875"/>
            <a:ext cx="7924800" cy="454025"/>
            <a:chOff x="500063" y="3571875"/>
            <a:chExt cx="7924800" cy="454025"/>
          </a:xfrm>
        </p:grpSpPr>
        <p:sp>
          <p:nvSpPr>
            <p:cNvPr id="45072" name="Text Box 2"/>
            <p:cNvSpPr txBox="1">
              <a:spLocks noChangeArrowheads="1"/>
            </p:cNvSpPr>
            <p:nvPr/>
          </p:nvSpPr>
          <p:spPr bwMode="auto">
            <a:xfrm>
              <a:off x="500063" y="3571875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which means that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5073" name="Object 11"/>
            <p:cNvGraphicFramePr>
              <a:graphicFrameLocks noChangeAspect="1"/>
            </p:cNvGraphicFramePr>
            <p:nvPr/>
          </p:nvGraphicFramePr>
          <p:xfrm>
            <a:off x="2643188" y="3571875"/>
            <a:ext cx="2452687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2" name="Equation" r:id="rId7" imgW="1231265" imgH="228600" progId="Equation.DSMT4">
                    <p:embed/>
                  </p:oleObj>
                </mc:Choice>
                <mc:Fallback>
                  <p:oleObj name="Equation" r:id="rId7" imgW="1231265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88" y="3571875"/>
                          <a:ext cx="2452687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2671763" y="3929063"/>
          <a:ext cx="39004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3" name="Equation" r:id="rId9" imgW="1892300" imgH="431800" progId="Equation.DSMT4">
                  <p:embed/>
                </p:oleObj>
              </mc:Choice>
              <mc:Fallback>
                <p:oleObj name="Equation" r:id="rId9" imgW="18923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3929063"/>
                        <a:ext cx="39004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00063" y="4786313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that is, 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1746250" y="4786313"/>
          <a:ext cx="51831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4" name="Equation" r:id="rId11" imgW="2514600" imgH="228600" progId="Equation.DSMT4">
                  <p:embed/>
                </p:oleObj>
              </mc:Choice>
              <mc:Fallback>
                <p:oleObj name="Equation" r:id="rId11" imgW="25146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4786313"/>
                        <a:ext cx="51831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19"/>
          <p:cNvGrpSpPr/>
          <p:nvPr/>
        </p:nvGrpSpPr>
        <p:grpSpPr bwMode="auto">
          <a:xfrm>
            <a:off x="571500" y="5138738"/>
            <a:ext cx="7924800" cy="833437"/>
            <a:chOff x="571500" y="5138738"/>
            <a:chExt cx="7924800" cy="833437"/>
          </a:xfrm>
        </p:grpSpPr>
        <p:sp>
          <p:nvSpPr>
            <p:cNvPr id="45070" name="Text Box 2"/>
            <p:cNvSpPr txBox="1">
              <a:spLocks noChangeArrowheads="1"/>
            </p:cNvSpPr>
            <p:nvPr/>
          </p:nvSpPr>
          <p:spPr bwMode="auto">
            <a:xfrm>
              <a:off x="571500" y="5357813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Hence, the solution of this problem is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5071" name="Object 14"/>
            <p:cNvGraphicFramePr>
              <a:graphicFrameLocks noChangeAspect="1"/>
            </p:cNvGraphicFramePr>
            <p:nvPr/>
          </p:nvGraphicFramePr>
          <p:xfrm>
            <a:off x="4752975" y="5138738"/>
            <a:ext cx="2617788" cy="833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5" name="Equation" r:id="rId13" imgW="1269365" imgH="406400" progId="Equation.DSMT4">
                    <p:embed/>
                  </p:oleObj>
                </mc:Choice>
                <mc:Fallback>
                  <p:oleObj name="Equation" r:id="rId13" imgW="1269365" imgH="4064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975" y="5138738"/>
                          <a:ext cx="2617788" cy="833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747" name="Object 2"/>
          <p:cNvGraphicFramePr>
            <a:graphicFrameLocks noChangeAspect="1"/>
          </p:cNvGraphicFramePr>
          <p:nvPr/>
        </p:nvGraphicFramePr>
        <p:xfrm>
          <a:off x="1285875" y="1571625"/>
          <a:ext cx="58578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6" name="Equation" r:id="rId1" imgW="2870200" imgH="762000" progId="Equation.DSMT4">
                  <p:embed/>
                </p:oleObj>
              </mc:Choice>
              <mc:Fallback>
                <p:oleObj name="Equation" r:id="rId1" imgW="2870200" imgH="76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571625"/>
                        <a:ext cx="5857875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0" name="Text Box 6"/>
          <p:cNvSpPr txBox="1">
            <a:spLocks noChangeArrowheads="1"/>
          </p:cNvSpPr>
          <p:nvPr/>
        </p:nvSpPr>
        <p:spPr bwMode="auto">
          <a:xfrm>
            <a:off x="357188" y="314325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solution 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 can be written as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15751" name="Object 3"/>
          <p:cNvGraphicFramePr>
            <a:graphicFrameLocks noChangeAspect="1"/>
          </p:cNvGraphicFramePr>
          <p:nvPr/>
        </p:nvGraphicFramePr>
        <p:xfrm>
          <a:off x="4500563" y="3143250"/>
          <a:ext cx="3286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7" name="Equation" r:id="rId3" imgW="1485900" imgH="203200" progId="Equation.DSMT4">
                  <p:embed/>
                </p:oleObj>
              </mc:Choice>
              <mc:Fallback>
                <p:oleObj name="Equation" r:id="rId3" imgW="14859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143250"/>
                        <a:ext cx="32861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2" name="Text Box 8"/>
          <p:cNvSpPr txBox="1">
            <a:spLocks noChangeArrowheads="1"/>
          </p:cNvSpPr>
          <p:nvPr/>
        </p:nvSpPr>
        <p:spPr bwMode="auto">
          <a:xfrm>
            <a:off x="285750" y="1050925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Consider a special case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6086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F6F1A0-DB65-465E-94F1-639C8498F30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4. Methods for </a:t>
            </a:r>
            <a:r>
              <a:rPr lang="en-US" altLang="zh-CN" dirty="0" err="1">
                <a:latin typeface="Arial Black" panose="020B0A04020102020204" pitchFamily="34" charset="0"/>
                <a:ea typeface="楷体_GB2312" pitchFamily="49" charset="-122"/>
              </a:rPr>
              <a:t>nonhomogeneous</a:t>
            </a: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 equations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graphicFrame>
        <p:nvGraphicFramePr>
          <p:cNvPr id="416788" name="Object 4"/>
          <p:cNvGraphicFramePr>
            <a:graphicFrameLocks noChangeAspect="1"/>
          </p:cNvGraphicFramePr>
          <p:nvPr/>
        </p:nvGraphicFramePr>
        <p:xfrm>
          <a:off x="857250" y="3714750"/>
          <a:ext cx="1482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8" name="Equation" r:id="rId5" imgW="660400" imgH="241300" progId="Equation.DSMT4">
                  <p:embed/>
                </p:oleObj>
              </mc:Choice>
              <mc:Fallback>
                <p:oleObj name="Equation" r:id="rId5" imgW="6604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714750"/>
                        <a:ext cx="14827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9" name="Object 5"/>
          <p:cNvGraphicFramePr>
            <a:graphicFrameLocks noChangeAspect="1"/>
          </p:cNvGraphicFramePr>
          <p:nvPr/>
        </p:nvGraphicFramePr>
        <p:xfrm>
          <a:off x="2357438" y="3714750"/>
          <a:ext cx="30622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9" name="Equation" r:id="rId7" imgW="1447165" imgH="254000" progId="Equation.DSMT4">
                  <p:embed/>
                </p:oleObj>
              </mc:Choice>
              <mc:Fallback>
                <p:oleObj name="Equation" r:id="rId7" imgW="1447165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714750"/>
                        <a:ext cx="306228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0" name="Object 6"/>
          <p:cNvGraphicFramePr>
            <a:graphicFrameLocks noChangeAspect="1"/>
          </p:cNvGraphicFramePr>
          <p:nvPr/>
        </p:nvGraphicFramePr>
        <p:xfrm>
          <a:off x="5357813" y="3786188"/>
          <a:ext cx="2597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0" name="Equation" r:id="rId9" imgW="1231265" imgH="203200" progId="Equation.DSMT4">
                  <p:embed/>
                </p:oleObj>
              </mc:Choice>
              <mc:Fallback>
                <p:oleObj name="Equation" r:id="rId9" imgW="1231265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786188"/>
                        <a:ext cx="25971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1" name="Object 7"/>
          <p:cNvGraphicFramePr>
            <a:graphicFrameLocks noChangeAspect="1"/>
          </p:cNvGraphicFramePr>
          <p:nvPr/>
        </p:nvGraphicFramePr>
        <p:xfrm>
          <a:off x="857250" y="4357688"/>
          <a:ext cx="30003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1" name="Equation" r:id="rId11" imgW="1485900" imgH="203200" progId="Equation.DSMT4">
                  <p:embed/>
                </p:oleObj>
              </mc:Choice>
              <mc:Fallback>
                <p:oleObj name="Equation" r:id="rId11" imgW="14859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357688"/>
                        <a:ext cx="30003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2" name="Object 8"/>
          <p:cNvGraphicFramePr>
            <a:graphicFrameLocks noChangeAspect="1"/>
          </p:cNvGraphicFramePr>
          <p:nvPr/>
        </p:nvGraphicFramePr>
        <p:xfrm>
          <a:off x="3857625" y="4357688"/>
          <a:ext cx="10715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2" name="Equation" r:id="rId13" imgW="533400" imgH="203200" progId="Equation.DSMT4">
                  <p:embed/>
                </p:oleObj>
              </mc:Choice>
              <mc:Fallback>
                <p:oleObj name="Equation" r:id="rId13" imgW="5334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4357688"/>
                        <a:ext cx="107156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3" name="Object 9"/>
          <p:cNvGraphicFramePr>
            <a:graphicFrameLocks noChangeAspect="1"/>
          </p:cNvGraphicFramePr>
          <p:nvPr/>
        </p:nvGraphicFramePr>
        <p:xfrm>
          <a:off x="4929188" y="4286250"/>
          <a:ext cx="34004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3" name="Equation" r:id="rId15" imgW="1612900" imgH="228600" progId="Equation.DSMT4">
                  <p:embed/>
                </p:oleObj>
              </mc:Choice>
              <mc:Fallback>
                <p:oleObj name="Equation" r:id="rId15" imgW="16129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286250"/>
                        <a:ext cx="34004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4" name="Object 10"/>
          <p:cNvGraphicFramePr>
            <a:graphicFrameLocks noChangeAspect="1"/>
          </p:cNvGraphicFramePr>
          <p:nvPr/>
        </p:nvGraphicFramePr>
        <p:xfrm>
          <a:off x="857250" y="4929188"/>
          <a:ext cx="35718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4" name="Equation" r:id="rId17" imgW="1688465" imgH="203200" progId="Equation.DSMT4">
                  <p:embed/>
                </p:oleObj>
              </mc:Choice>
              <mc:Fallback>
                <p:oleObj name="Equation" r:id="rId17" imgW="1688465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929188"/>
                        <a:ext cx="35718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5" name="Object 11"/>
          <p:cNvGraphicFramePr>
            <a:graphicFrameLocks noChangeAspect="1"/>
          </p:cNvGraphicFramePr>
          <p:nvPr/>
        </p:nvGraphicFramePr>
        <p:xfrm>
          <a:off x="4500563" y="4929188"/>
          <a:ext cx="3429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5" name="Equation" r:id="rId19" imgW="1625600" imgH="203200" progId="Equation.DSMT4">
                  <p:embed/>
                </p:oleObj>
              </mc:Choice>
              <mc:Fallback>
                <p:oleObj name="Equation" r:id="rId19" imgW="16256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929188"/>
                        <a:ext cx="3429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0" grpId="0"/>
      <p:bldP spid="4157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76" name="Text Box 12"/>
          <p:cNvSpPr txBox="1">
            <a:spLocks noChangeArrowheads="1"/>
          </p:cNvSpPr>
          <p:nvPr/>
        </p:nvSpPr>
        <p:spPr bwMode="auto">
          <a:xfrm>
            <a:off x="571500" y="1643063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As a special case, the general solution for the ODE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395277" name="Object 3"/>
          <p:cNvGraphicFramePr>
            <a:graphicFrameLocks noChangeAspect="1"/>
          </p:cNvGraphicFramePr>
          <p:nvPr/>
        </p:nvGraphicFramePr>
        <p:xfrm>
          <a:off x="6215063" y="1638300"/>
          <a:ext cx="16430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1" imgW="862965" imgH="228600" progId="Equation.DSMT4">
                  <p:embed/>
                </p:oleObj>
              </mc:Choice>
              <mc:Fallback>
                <p:oleObj name="Equation" r:id="rId1" imgW="862965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1638300"/>
                        <a:ext cx="16430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8" name="Text Box 14"/>
          <p:cNvSpPr txBox="1">
            <a:spLocks noChangeArrowheads="1"/>
          </p:cNvSpPr>
          <p:nvPr/>
        </p:nvSpPr>
        <p:spPr bwMode="auto">
          <a:xfrm>
            <a:off x="7858125" y="1643063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is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395279" name="Object 4"/>
          <p:cNvGraphicFramePr>
            <a:graphicFrameLocks noChangeAspect="1"/>
          </p:cNvGraphicFramePr>
          <p:nvPr/>
        </p:nvGraphicFramePr>
        <p:xfrm>
          <a:off x="2071688" y="2214563"/>
          <a:ext cx="35718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3" imgW="1803400" imgH="228600" progId="Equation.DSMT4">
                  <p:embed/>
                </p:oleObj>
              </mc:Choice>
              <mc:Fallback>
                <p:oleObj name="Equation" r:id="rId3" imgW="18034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214563"/>
                        <a:ext cx="35718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80" name="Text Box 16"/>
          <p:cNvSpPr txBox="1">
            <a:spLocks noChangeArrowheads="1"/>
          </p:cNvSpPr>
          <p:nvPr/>
        </p:nvSpPr>
        <p:spPr bwMode="auto">
          <a:xfrm>
            <a:off x="571500" y="2786063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And the general solution for the ODE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395281" name="Object 5"/>
          <p:cNvGraphicFramePr>
            <a:graphicFrameLocks noChangeAspect="1"/>
          </p:cNvGraphicFramePr>
          <p:nvPr/>
        </p:nvGraphicFramePr>
        <p:xfrm>
          <a:off x="4857750" y="2762250"/>
          <a:ext cx="17145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5" imgW="862965" imgH="228600" progId="Equation.DSMT4">
                  <p:embed/>
                </p:oleObj>
              </mc:Choice>
              <mc:Fallback>
                <p:oleObj name="Equation" r:id="rId5" imgW="862965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762250"/>
                        <a:ext cx="17145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82" name="Text Box 18"/>
          <p:cNvSpPr txBox="1">
            <a:spLocks noChangeArrowheads="1"/>
          </p:cNvSpPr>
          <p:nvPr/>
        </p:nvSpPr>
        <p:spPr bwMode="auto">
          <a:xfrm>
            <a:off x="6572250" y="2786063"/>
            <a:ext cx="642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is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395283" name="Object 6"/>
          <p:cNvGraphicFramePr>
            <a:graphicFrameLocks noChangeAspect="1"/>
          </p:cNvGraphicFramePr>
          <p:nvPr/>
        </p:nvGraphicFramePr>
        <p:xfrm>
          <a:off x="2071688" y="3357563"/>
          <a:ext cx="29289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Equation" r:id="rId7" imgW="1422400" imgH="241300" progId="Equation.DSMT4">
                  <p:embed/>
                </p:oleObj>
              </mc:Choice>
              <mc:Fallback>
                <p:oleObj name="Equation" r:id="rId7" imgW="14224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357563"/>
                        <a:ext cx="29289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362071-2D92-4181-A92E-FB91B5B241A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71" name="Text Box 2"/>
          <p:cNvSpPr txBox="1">
            <a:spLocks noChangeArrowheads="1"/>
          </p:cNvSpPr>
          <p:nvPr/>
        </p:nvSpPr>
        <p:spPr bwMode="auto">
          <a:xfrm>
            <a:off x="357188" y="1071563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I. The general solution of the second order ODEs</a:t>
            </a:r>
            <a:endParaRPr lang="en-US" altLang="zh-CN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Some reviews: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6" grpId="0"/>
      <p:bldP spid="395278" grpId="0"/>
      <p:bldP spid="395280" grpId="0"/>
      <p:bldP spid="39528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Text Box 2"/>
          <p:cNvSpPr txBox="1">
            <a:spLocks noChangeArrowheads="1"/>
          </p:cNvSpPr>
          <p:nvPr/>
        </p:nvSpPr>
        <p:spPr bwMode="auto">
          <a:xfrm>
            <a:off x="357188" y="106680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where 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x,t</a:t>
            </a:r>
            <a:r>
              <a:rPr lang="en-US" altLang="zh-CN" sz="2000" b="1">
                <a:latin typeface="Times New Roman" panose="02020603050405020304" pitchFamily="18" charset="0"/>
              </a:rPr>
              <a:t>)  and </a:t>
            </a:r>
            <a:r>
              <a:rPr lang="en-US" altLang="zh-CN" sz="2000" b="1" i="1">
                <a:latin typeface="Times New Roman" panose="02020603050405020304" pitchFamily="18" charset="0"/>
              </a:rPr>
              <a:t>w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satisfy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16771" name="Object 2"/>
          <p:cNvGraphicFramePr>
            <a:graphicFrameLocks noChangeAspect="1"/>
          </p:cNvGraphicFramePr>
          <p:nvPr/>
        </p:nvGraphicFramePr>
        <p:xfrm>
          <a:off x="4786313" y="1885950"/>
          <a:ext cx="2679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Equation" r:id="rId1" imgW="1333500" imgH="482600" progId="Equation.DSMT4">
                  <p:embed/>
                </p:oleObj>
              </mc:Choice>
              <mc:Fallback>
                <p:oleObj name="Equation" r:id="rId1" imgW="13335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885950"/>
                        <a:ext cx="26797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4" name="Text Box 16"/>
          <p:cNvSpPr txBox="1">
            <a:spLocks noChangeArrowheads="1"/>
          </p:cNvSpPr>
          <p:nvPr/>
        </p:nvSpPr>
        <p:spPr bwMode="auto">
          <a:xfrm>
            <a:off x="3929063" y="2143125"/>
            <a:ext cx="928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and 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16785" name="Object 3"/>
          <p:cNvGraphicFramePr>
            <a:graphicFrameLocks noChangeAspect="1"/>
          </p:cNvGraphicFramePr>
          <p:nvPr/>
        </p:nvGraphicFramePr>
        <p:xfrm>
          <a:off x="500063" y="1558925"/>
          <a:ext cx="3154362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Equation" r:id="rId3" imgW="1511300" imgH="965200" progId="Equation.DSMT4">
                  <p:embed/>
                </p:oleObj>
              </mc:Choice>
              <mc:Fallback>
                <p:oleObj name="Equation" r:id="rId3" imgW="1511300" imgH="965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558925"/>
                        <a:ext cx="3154362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99AB44-4F23-4DCB-B524-5F44C89B533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4. Methods for </a:t>
            </a:r>
            <a:r>
              <a:rPr lang="en-US" altLang="zh-CN" dirty="0" err="1">
                <a:latin typeface="Arial Black" panose="020B0A04020102020204" pitchFamily="34" charset="0"/>
                <a:ea typeface="楷体_GB2312" pitchFamily="49" charset="-122"/>
              </a:rPr>
              <a:t>nonhomogeneous</a:t>
            </a: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 equations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/>
      <p:bldP spid="41678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442" name="Object 2"/>
          <p:cNvGraphicFramePr>
            <a:graphicFrameLocks noChangeAspect="1"/>
          </p:cNvGraphicFramePr>
          <p:nvPr/>
        </p:nvGraphicFramePr>
        <p:xfrm>
          <a:off x="3214688" y="1000125"/>
          <a:ext cx="3217862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3" name="Equation" r:id="rId1" imgW="1574800" imgH="762000" progId="Equation.DSMT4">
                  <p:embed/>
                </p:oleObj>
              </mc:Choice>
              <mc:Fallback>
                <p:oleObj name="Equation" r:id="rId1" imgW="1574800" imgH="76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000125"/>
                        <a:ext cx="3217862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4" name="Object 3"/>
          <p:cNvGraphicFramePr>
            <a:graphicFrameLocks noChangeAspect="1"/>
          </p:cNvGraphicFramePr>
          <p:nvPr/>
        </p:nvGraphicFramePr>
        <p:xfrm>
          <a:off x="500063" y="2571750"/>
          <a:ext cx="30718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4" name="Equation" r:id="rId3" imgW="1447165" imgH="203200" progId="Equation.DSMT4">
                  <p:embed/>
                </p:oleObj>
              </mc:Choice>
              <mc:Fallback>
                <p:oleObj name="Equation" r:id="rId3" imgW="1447165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571750"/>
                        <a:ext cx="30718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357188" y="1081088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As an example, consider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445446" name="Object 4"/>
          <p:cNvGraphicFramePr>
            <a:graphicFrameLocks noChangeAspect="1"/>
          </p:cNvGraphicFramePr>
          <p:nvPr/>
        </p:nvGraphicFramePr>
        <p:xfrm>
          <a:off x="500063" y="3071813"/>
          <a:ext cx="221456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5" name="Equation" r:id="rId5" imgW="1091565" imgH="482600" progId="Equation.DSMT4">
                  <p:embed/>
                </p:oleObj>
              </mc:Choice>
              <mc:Fallback>
                <p:oleObj name="Equation" r:id="rId5" imgW="1091565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071813"/>
                        <a:ext cx="2214562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7" name="Object 5"/>
          <p:cNvGraphicFramePr>
            <a:graphicFrameLocks noChangeAspect="1"/>
          </p:cNvGraphicFramePr>
          <p:nvPr/>
        </p:nvGraphicFramePr>
        <p:xfrm>
          <a:off x="2928938" y="3071813"/>
          <a:ext cx="31432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6" name="Equation" r:id="rId7" imgW="1497965" imgH="406400" progId="Equation.DSMT4">
                  <p:embed/>
                </p:oleObj>
              </mc:Choice>
              <mc:Fallback>
                <p:oleObj name="Equation" r:id="rId7" imgW="1497965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071813"/>
                        <a:ext cx="31432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8" name="Object 6"/>
          <p:cNvGraphicFramePr>
            <a:graphicFrameLocks noChangeAspect="1"/>
          </p:cNvGraphicFramePr>
          <p:nvPr/>
        </p:nvGraphicFramePr>
        <p:xfrm>
          <a:off x="500063" y="4000500"/>
          <a:ext cx="319563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7" name="Equation" r:id="rId9" imgW="1600200" imgH="1143000" progId="Equation.DSMT4">
                  <p:embed/>
                </p:oleObj>
              </mc:Choice>
              <mc:Fallback>
                <p:oleObj name="Equation" r:id="rId9" imgW="1600200" imgH="1143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000500"/>
                        <a:ext cx="3195637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9" name="Object 7"/>
          <p:cNvGraphicFramePr>
            <a:graphicFrameLocks noChangeAspect="1"/>
          </p:cNvGraphicFramePr>
          <p:nvPr/>
        </p:nvGraphicFramePr>
        <p:xfrm>
          <a:off x="3786188" y="4500563"/>
          <a:ext cx="47148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8" name="Equation" r:id="rId11" imgW="2260600" imgH="431800" progId="Equation.DSMT4">
                  <p:embed/>
                </p:oleObj>
              </mc:Choice>
              <mc:Fallback>
                <p:oleObj name="Equation" r:id="rId11" imgW="2260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500563"/>
                        <a:ext cx="47148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CBE0B0-44C7-4420-8A42-03A02D09572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4. Methods for </a:t>
            </a:r>
            <a:r>
              <a:rPr lang="en-US" altLang="zh-CN" dirty="0" err="1">
                <a:latin typeface="Arial Black" panose="020B0A04020102020204" pitchFamily="34" charset="0"/>
                <a:ea typeface="楷体_GB2312" pitchFamily="49" charset="-122"/>
              </a:rPr>
              <a:t>nonhomogeneous</a:t>
            </a: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 equations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Text Box 2"/>
          <p:cNvSpPr txBox="1">
            <a:spLocks noChangeArrowheads="1"/>
          </p:cNvSpPr>
          <p:nvPr/>
        </p:nvSpPr>
        <p:spPr bwMode="auto">
          <a:xfrm>
            <a:off x="357188" y="123825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where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417795" name="Object 2"/>
          <p:cNvGraphicFramePr>
            <a:graphicFrameLocks noChangeAspect="1"/>
          </p:cNvGraphicFramePr>
          <p:nvPr/>
        </p:nvGraphicFramePr>
        <p:xfrm>
          <a:off x="1357313" y="1014413"/>
          <a:ext cx="43243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" name="Equation" r:id="rId1" imgW="2159000" imgH="406400" progId="Equation.DSMT4">
                  <p:embed/>
                </p:oleObj>
              </mc:Choice>
              <mc:Fallback>
                <p:oleObj name="Equation" r:id="rId1" imgW="2159000" imgH="40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014413"/>
                        <a:ext cx="432435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3" name="Object 3"/>
          <p:cNvGraphicFramePr>
            <a:graphicFrameLocks noChangeAspect="1"/>
          </p:cNvGraphicFramePr>
          <p:nvPr/>
        </p:nvGraphicFramePr>
        <p:xfrm>
          <a:off x="1785938" y="1943100"/>
          <a:ext cx="34290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" name="Equation" r:id="rId3" imgW="1714500" imgH="673100" progId="Equation.DSMT4">
                  <p:embed/>
                </p:oleObj>
              </mc:Choice>
              <mc:Fallback>
                <p:oleObj name="Equation" r:id="rId3" imgW="17145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943100"/>
                        <a:ext cx="34290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5" name="Text Box 13"/>
          <p:cNvSpPr txBox="1">
            <a:spLocks noChangeArrowheads="1"/>
          </p:cNvSpPr>
          <p:nvPr/>
        </p:nvSpPr>
        <p:spPr bwMode="auto">
          <a:xfrm>
            <a:off x="357188" y="342900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Hence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417806" name="Object 4"/>
          <p:cNvGraphicFramePr>
            <a:graphicFrameLocks noChangeAspect="1"/>
          </p:cNvGraphicFramePr>
          <p:nvPr/>
        </p:nvGraphicFramePr>
        <p:xfrm>
          <a:off x="428625" y="4000500"/>
          <a:ext cx="31432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0" name="Equation" r:id="rId5" imgW="1447165" imgH="203200" progId="Equation.DSMT4">
                  <p:embed/>
                </p:oleObj>
              </mc:Choice>
              <mc:Fallback>
                <p:oleObj name="Equation" r:id="rId5" imgW="1447165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000500"/>
                        <a:ext cx="31432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8" name="Object 5"/>
          <p:cNvGraphicFramePr>
            <a:graphicFrameLocks noChangeAspect="1"/>
          </p:cNvGraphicFramePr>
          <p:nvPr/>
        </p:nvGraphicFramePr>
        <p:xfrm>
          <a:off x="357188" y="4503738"/>
          <a:ext cx="19653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" name="Equation" r:id="rId7" imgW="926465" imgH="406400" progId="Equation.DSMT4">
                  <p:embed/>
                </p:oleObj>
              </mc:Choice>
              <mc:Fallback>
                <p:oleObj name="Equation" r:id="rId7" imgW="926465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503738"/>
                        <a:ext cx="19653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9" name="Object 6"/>
          <p:cNvGraphicFramePr>
            <a:graphicFrameLocks noChangeAspect="1"/>
          </p:cNvGraphicFramePr>
          <p:nvPr/>
        </p:nvGraphicFramePr>
        <p:xfrm>
          <a:off x="2214563" y="4503738"/>
          <a:ext cx="6500812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2" name="Equation" r:id="rId9" imgW="3124200" imgH="444500" progId="Equation.DSMT4">
                  <p:embed/>
                </p:oleObj>
              </mc:Choice>
              <mc:Fallback>
                <p:oleObj name="Equation" r:id="rId9" imgW="31242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503738"/>
                        <a:ext cx="6500812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34C086-A33E-48A2-8B4B-1DEF83AFFB7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4. Methods for </a:t>
            </a:r>
            <a:r>
              <a:rPr lang="en-US" altLang="zh-CN" dirty="0" err="1">
                <a:latin typeface="Arial Black" panose="020B0A04020102020204" pitchFamily="34" charset="0"/>
                <a:ea typeface="楷体_GB2312" pitchFamily="49" charset="-122"/>
              </a:rPr>
              <a:t>nonhomogeneous</a:t>
            </a: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 equations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/>
      <p:bldP spid="41780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490" name="Object 2"/>
          <p:cNvGraphicFramePr>
            <a:graphicFrameLocks noChangeAspect="1"/>
          </p:cNvGraphicFramePr>
          <p:nvPr/>
        </p:nvGraphicFramePr>
        <p:xfrm>
          <a:off x="1500188" y="1500188"/>
          <a:ext cx="58674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3" name="Equation" r:id="rId1" imgW="2882900" imgH="762000" progId="Equation.DSMT4">
                  <p:embed/>
                </p:oleObj>
              </mc:Choice>
              <mc:Fallback>
                <p:oleObj name="Equation" r:id="rId1" imgW="2882900" imgH="76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500188"/>
                        <a:ext cx="586740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1" name="Text Box 3"/>
          <p:cNvSpPr txBox="1">
            <a:spLocks noChangeArrowheads="1"/>
          </p:cNvSpPr>
          <p:nvPr/>
        </p:nvSpPr>
        <p:spPr bwMode="auto">
          <a:xfrm>
            <a:off x="428625" y="314325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Step 1:</a:t>
            </a:r>
            <a:r>
              <a:rPr lang="en-US" altLang="zh-CN" sz="2000" b="1">
                <a:latin typeface="Times New Roman" panose="02020603050405020304" pitchFamily="18" charset="0"/>
              </a:rPr>
              <a:t>  Let </a:t>
            </a:r>
            <a:r>
              <a:rPr lang="en-US" altLang="zh-CN" sz="2000" b="1" i="1">
                <a:latin typeface="Times New Roman" panose="02020603050405020304" pitchFamily="18" charset="0"/>
              </a:rPr>
              <a:t>g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x,t</a:t>
            </a:r>
            <a:r>
              <a:rPr lang="en-US" altLang="zh-CN" sz="2000" b="1">
                <a:latin typeface="Times New Roman" panose="02020603050405020304" pitchFamily="18" charset="0"/>
              </a:rPr>
              <a:t>) satisfy </a:t>
            </a:r>
            <a:r>
              <a:rPr lang="en-US" altLang="zh-CN" sz="2000" b="1" i="1">
                <a:latin typeface="Times New Roman" panose="02020603050405020304" pitchFamily="18" charset="0"/>
              </a:rPr>
              <a:t>g</a:t>
            </a:r>
            <a:r>
              <a:rPr lang="en-US" altLang="zh-CN" sz="2000" b="1">
                <a:latin typeface="Times New Roman" panose="02020603050405020304" pitchFamily="18" charset="0"/>
              </a:rPr>
              <a:t>(0,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Symbol" panose="05050102010706020507" pitchFamily="18" charset="2"/>
              </a:rPr>
              <a:t>m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), </a:t>
            </a:r>
            <a:r>
              <a:rPr lang="en-US" altLang="zh-CN" sz="2000" b="1" i="1">
                <a:latin typeface="Times New Roman" panose="02020603050405020304" pitchFamily="18" charset="0"/>
              </a:rPr>
              <a:t>g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l,t</a:t>
            </a:r>
            <a:r>
              <a:rPr lang="en-US" altLang="zh-CN" sz="2000" b="1"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Symbol" panose="05050102010706020507" pitchFamily="18" charset="2"/>
              </a:rPr>
              <a:t>m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),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47492" name="Object 3"/>
          <p:cNvGraphicFramePr>
            <a:graphicFrameLocks noChangeAspect="1"/>
          </p:cNvGraphicFramePr>
          <p:nvPr/>
        </p:nvGraphicFramePr>
        <p:xfrm>
          <a:off x="1738313" y="3500438"/>
          <a:ext cx="38338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4" name="Equation" r:id="rId3" imgW="1892300" imgH="406400" progId="Equation.DSMT4">
                  <p:embed/>
                </p:oleObj>
              </mc:Choice>
              <mc:Fallback>
                <p:oleObj name="Equation" r:id="rId3" imgW="1892300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3500438"/>
                        <a:ext cx="383381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3" name="Text Box 5"/>
          <p:cNvSpPr txBox="1">
            <a:spLocks noChangeArrowheads="1"/>
          </p:cNvSpPr>
          <p:nvPr/>
        </p:nvSpPr>
        <p:spPr bwMode="auto">
          <a:xfrm>
            <a:off x="285750" y="1050925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For the general case,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0182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75B80F-1284-459D-A60B-06CC5659418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4. Methods for </a:t>
            </a:r>
            <a:r>
              <a:rPr lang="en-US" altLang="zh-CN" dirty="0" err="1">
                <a:latin typeface="Arial Black" panose="020B0A04020102020204" pitchFamily="34" charset="0"/>
                <a:ea typeface="楷体_GB2312" pitchFamily="49" charset="-122"/>
              </a:rPr>
              <a:t>nonhomogeneous</a:t>
            </a: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 equations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143125" y="4664075"/>
          <a:ext cx="3929063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Equation" r:id="rId5" imgW="2005965" imgH="862965" progId="Equation.DSMT4">
                  <p:embed/>
                </p:oleObj>
              </mc:Choice>
              <mc:Fallback>
                <p:oleObj name="Equation" r:id="rId5" imgW="2005965" imgH="86296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664075"/>
                        <a:ext cx="3929063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28625" y="4286250"/>
            <a:ext cx="6643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then 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x,t</a:t>
            </a:r>
            <a:r>
              <a:rPr lang="en-US" altLang="zh-CN" sz="2000" b="1"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x,t</a:t>
            </a:r>
            <a:r>
              <a:rPr lang="en-US" altLang="zh-CN" sz="2000" b="1">
                <a:latin typeface="Times New Roman" panose="02020603050405020304" pitchFamily="18" charset="0"/>
              </a:rPr>
              <a:t>)+</a:t>
            </a:r>
            <a:r>
              <a:rPr lang="en-US" altLang="zh-CN" sz="2000" b="1" i="1">
                <a:latin typeface="Times New Roman" panose="02020603050405020304" pitchFamily="18" charset="0"/>
              </a:rPr>
              <a:t>g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x,t</a:t>
            </a:r>
            <a:r>
              <a:rPr lang="en-US" altLang="zh-CN" sz="2000" b="1">
                <a:latin typeface="Times New Roman" panose="02020603050405020304" pitchFamily="18" charset="0"/>
              </a:rPr>
              <a:t>), where 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x,t</a:t>
            </a:r>
            <a:r>
              <a:rPr lang="en-US" altLang="zh-CN" sz="2000" b="1">
                <a:latin typeface="Times New Roman" panose="02020603050405020304" pitchFamily="18" charset="0"/>
              </a:rPr>
              <a:t>) satisfies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/>
      <p:bldP spid="447493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Text Box 3"/>
          <p:cNvSpPr txBox="1">
            <a:spLocks noChangeArrowheads="1"/>
          </p:cNvSpPr>
          <p:nvPr/>
        </p:nvSpPr>
        <p:spPr bwMode="auto">
          <a:xfrm>
            <a:off x="357188" y="1071563"/>
            <a:ext cx="5357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Step 2:</a:t>
            </a:r>
            <a:r>
              <a:rPr lang="en-US" altLang="zh-CN" sz="2000" b="1">
                <a:latin typeface="Times New Roman" panose="02020603050405020304" pitchFamily="18" charset="0"/>
              </a:rPr>
              <a:t>  Let 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x,t</a:t>
            </a:r>
            <a:r>
              <a:rPr lang="en-US" altLang="zh-CN" sz="2000" b="1"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Times New Roman" panose="02020603050405020304" pitchFamily="18" charset="0"/>
              </a:rPr>
              <a:t>w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   +</a:t>
            </a:r>
            <a:r>
              <a:rPr lang="en-US" altLang="zh-CN" sz="2000" b="1" i="1">
                <a:latin typeface="Times New Roman" panose="02020603050405020304" pitchFamily="18" charset="0"/>
              </a:rPr>
              <a:t>z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x,t</a:t>
            </a:r>
            <a:r>
              <a:rPr lang="en-US" altLang="zh-CN" sz="2000" b="1">
                <a:latin typeface="Times New Roman" panose="02020603050405020304" pitchFamily="18" charset="0"/>
              </a:rPr>
              <a:t>), where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48518" name="Object 3"/>
          <p:cNvGraphicFramePr>
            <a:graphicFrameLocks noChangeAspect="1"/>
          </p:cNvGraphicFramePr>
          <p:nvPr/>
        </p:nvGraphicFramePr>
        <p:xfrm>
          <a:off x="571500" y="1571625"/>
          <a:ext cx="3000375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7" name="Equation" r:id="rId1" imgW="1498600" imgH="787400" progId="Equation.DSMT4">
                  <p:embed/>
                </p:oleObj>
              </mc:Choice>
              <mc:Fallback>
                <p:oleObj name="Equation" r:id="rId1" imgW="14986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571625"/>
                        <a:ext cx="3000375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9" name="Object 4"/>
          <p:cNvGraphicFramePr>
            <a:graphicFrameLocks noChangeAspect="1"/>
          </p:cNvGraphicFramePr>
          <p:nvPr/>
        </p:nvGraphicFramePr>
        <p:xfrm>
          <a:off x="3878263" y="1571625"/>
          <a:ext cx="3836987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8" name="Equation" r:id="rId3" imgW="2006600" imgH="838200" progId="Equation.DSMT4">
                  <p:embed/>
                </p:oleObj>
              </mc:Choice>
              <mc:Fallback>
                <p:oleObj name="Equation" r:id="rId3" imgW="2006600" imgH="83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1571625"/>
                        <a:ext cx="3836987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50FABB-AC5E-4670-BE8F-9C1D26854A8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4. Methods for </a:t>
            </a:r>
            <a:r>
              <a:rPr lang="en-US" altLang="zh-CN" dirty="0" err="1">
                <a:latin typeface="Arial Black" panose="020B0A04020102020204" pitchFamily="34" charset="0"/>
                <a:ea typeface="楷体_GB2312" pitchFamily="49" charset="-122"/>
              </a:rPr>
              <a:t>nonhomogeneous</a:t>
            </a: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 equations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28625" y="320675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Step 3:</a:t>
            </a:r>
            <a:r>
              <a:rPr lang="en-US" altLang="zh-CN" sz="2000" b="1">
                <a:latin typeface="Times New Roman" panose="02020603050405020304" pitchFamily="18" charset="0"/>
              </a:rPr>
              <a:t>  The equations for </a:t>
            </a:r>
            <a:r>
              <a:rPr lang="en-US" altLang="zh-CN" sz="2000" b="1" i="1">
                <a:latin typeface="Times New Roman" panose="02020603050405020304" pitchFamily="18" charset="0"/>
              </a:rPr>
              <a:t>z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 is homogeneous, and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28625" y="4572000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We then solve for </a:t>
            </a:r>
            <a:r>
              <a:rPr lang="en-US" altLang="zh-CN" sz="2000" b="1" i="1">
                <a:latin typeface="Times New Roman" panose="02020603050405020304" pitchFamily="18" charset="0"/>
              </a:rPr>
              <a:t>w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). Assume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00500" y="4357688"/>
          <a:ext cx="32432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9" name="Equation" r:id="rId5" imgW="1701800" imgH="431800" progId="Equation.DSMT4">
                  <p:embed/>
                </p:oleObj>
              </mc:Choice>
              <mc:Fallback>
                <p:oleObj name="Equation" r:id="rId5" imgW="17018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4357688"/>
                        <a:ext cx="324326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357313" y="3643313"/>
          <a:ext cx="59991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0" name="Equation" r:id="rId7" imgW="3060700" imgH="444500" progId="Equation.DSMT4">
                  <p:embed/>
                </p:oleObj>
              </mc:Choice>
              <mc:Fallback>
                <p:oleObj name="Equation" r:id="rId7" imgW="30607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643313"/>
                        <a:ext cx="59991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4000500" y="5143500"/>
          <a:ext cx="3429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1" name="Equation" r:id="rId9" imgW="1688465" imgH="431800" progId="Equation.DSMT4">
                  <p:embed/>
                </p:oleObj>
              </mc:Choice>
              <mc:Fallback>
                <p:oleObj name="Equation" r:id="rId9" imgW="1688465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5143500"/>
                        <a:ext cx="3429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 bwMode="auto">
          <a:xfrm>
            <a:off x="357188" y="1000125"/>
            <a:ext cx="7848600" cy="525463"/>
            <a:chOff x="480" y="3216"/>
            <a:chExt cx="4944" cy="331"/>
          </a:xfrm>
        </p:grpSpPr>
        <p:graphicFrame>
          <p:nvGraphicFramePr>
            <p:cNvPr id="52237" name="Object 6"/>
            <p:cNvGraphicFramePr>
              <a:graphicFrameLocks noChangeAspect="1"/>
            </p:cNvGraphicFramePr>
            <p:nvPr/>
          </p:nvGraphicFramePr>
          <p:xfrm>
            <a:off x="1575" y="3216"/>
            <a:ext cx="162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4" name="Equation" r:id="rId1" imgW="1307465" imgH="266700" progId="Equation.DSMT4">
                    <p:embed/>
                  </p:oleObj>
                </mc:Choice>
                <mc:Fallback>
                  <p:oleObj name="Equation" r:id="rId1" imgW="1307465" imgH="2667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3216"/>
                          <a:ext cx="1620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8" name="Text Box 12"/>
            <p:cNvSpPr txBox="1">
              <a:spLocks noChangeArrowheads="1"/>
            </p:cNvSpPr>
            <p:nvPr/>
          </p:nvSpPr>
          <p:spPr bwMode="auto">
            <a:xfrm>
              <a:off x="480" y="3264"/>
              <a:ext cx="49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then the PDE                                             leads to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49550" name="Object 5"/>
          <p:cNvGraphicFramePr>
            <a:graphicFrameLocks noChangeAspect="1"/>
          </p:cNvGraphicFramePr>
          <p:nvPr/>
        </p:nvGraphicFramePr>
        <p:xfrm>
          <a:off x="1357313" y="1571625"/>
          <a:ext cx="57864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5" name="Equation" r:id="rId3" imgW="3048000" imgH="533400" progId="Equation.DSMT4">
                  <p:embed/>
                </p:oleObj>
              </mc:Choice>
              <mc:Fallback>
                <p:oleObj name="Equation" r:id="rId3" imgW="3048000" imgH="53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571625"/>
                        <a:ext cx="57864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9FA641-8BE4-4726-9E1B-F53A9CDDF48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4. Methods for </a:t>
            </a:r>
            <a:r>
              <a:rPr lang="en-US" altLang="zh-CN" dirty="0" err="1">
                <a:latin typeface="Arial Black" panose="020B0A04020102020204" pitchFamily="34" charset="0"/>
                <a:ea typeface="楷体_GB2312" pitchFamily="49" charset="-122"/>
              </a:rPr>
              <a:t>nonhomogeneous</a:t>
            </a: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 equations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28625" y="2654300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that is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428750" y="2428875"/>
          <a:ext cx="40719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6" name="Equation" r:id="rId5" imgW="2209800" imgH="469900" progId="Equation.DSMT4">
                  <p:embed/>
                </p:oleObj>
              </mc:Choice>
              <mc:Fallback>
                <p:oleObj name="Equation" r:id="rId5" imgW="2209800" imgH="469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428875"/>
                        <a:ext cx="40719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625" y="3286125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And the initial conditions </a:t>
            </a:r>
            <a:r>
              <a:rPr lang="en-US" altLang="zh-CN" sz="2000" b="1" i="1">
                <a:latin typeface="Times New Roman" panose="02020603050405020304" pitchFamily="18" charset="0"/>
              </a:rPr>
              <a:t>w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,0)=</a:t>
            </a:r>
            <a:r>
              <a:rPr lang="en-US" altLang="zh-CN" sz="2000" b="1" i="1">
                <a:latin typeface="Times New Roman" panose="02020603050405020304" pitchFamily="18" charset="0"/>
              </a:rPr>
              <a:t>w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,0)=0 shows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5900738" y="3262313"/>
          <a:ext cx="29511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7" name="Equation" r:id="rId7" imgW="1498600" imgH="228600" progId="Equation.DSMT4">
                  <p:embed/>
                </p:oleObj>
              </mc:Choice>
              <mc:Fallback>
                <p:oleObj name="Equation" r:id="rId7" imgW="14986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3262313"/>
                        <a:ext cx="29511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28625" y="3878263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So </a:t>
            </a:r>
            <a:r>
              <a:rPr lang="en-US" altLang="zh-CN" sz="2000" b="1" i="1">
                <a:latin typeface="Times New Roman" panose="02020603050405020304" pitchFamily="18" charset="0"/>
              </a:rPr>
              <a:t>w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 satisfies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2324100" y="3643313"/>
          <a:ext cx="445135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8" name="Equation" r:id="rId9" imgW="2247900" imgH="736600" progId="Equation.DSMT4">
                  <p:embed/>
                </p:oleObj>
              </mc:Choice>
              <mc:Fallback>
                <p:oleObj name="Equation" r:id="rId9" imgW="22479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643313"/>
                        <a:ext cx="445135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28625" y="5143500"/>
            <a:ext cx="828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This can be solved by the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variation of constants </a:t>
            </a:r>
            <a:r>
              <a:rPr lang="en-US" altLang="zh-CN" sz="2000" b="1">
                <a:latin typeface="Times New Roman" panose="02020603050405020304" pitchFamily="18" charset="0"/>
              </a:rPr>
              <a:t>method. We omit it here.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85750" y="1071563"/>
            <a:ext cx="8286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</a:rPr>
              <a:t>    The 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Arial Unicode MS" pitchFamily="34" charset="-122"/>
              </a:rPr>
              <a:t>key step</a:t>
            </a: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</a:rPr>
              <a:t> in the method of 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Arial Unicode MS" pitchFamily="34" charset="-122"/>
              </a:rPr>
              <a:t>separation of variables</a:t>
            </a: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</a:rPr>
              <a:t> is to solve the 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Arial Unicode MS" pitchFamily="34" charset="-122"/>
              </a:rPr>
              <a:t>eigenvalue problem</a:t>
            </a: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</a:rPr>
              <a:t> and determine the eigenvalues and the eigenfunctions. </a:t>
            </a:r>
            <a:endParaRPr kumimoji="0" lang="en-US" altLang="zh-CN" sz="2000" b="1"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85750" y="2000250"/>
            <a:ext cx="8358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</a:rPr>
              <a:t>    In this lecture, we will introduce the </a:t>
            </a:r>
            <a:r>
              <a:rPr kumimoji="0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general</a:t>
            </a:r>
            <a:r>
              <a:rPr kumimoji="0" lang="en-US" altLang="zh-CN" sz="2000" b="1">
                <a:latin typeface="Times New Roman" panose="02020603050405020304" pitchFamily="18" charset="0"/>
              </a:rPr>
              <a:t> eigenvalue problem, that is, the </a:t>
            </a:r>
            <a:r>
              <a:rPr kumimoji="0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Sturm-Liouville eigenvalue problem</a:t>
            </a:r>
            <a:r>
              <a:rPr kumimoji="0" lang="en-US" altLang="zh-CN" sz="2000" b="1">
                <a:latin typeface="Times New Roman" panose="02020603050405020304" pitchFamily="18" charset="0"/>
              </a:rPr>
              <a:t>.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3252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B9C914-9145-4393-AF2C-13C447EC193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646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b="1">
                <a:latin typeface="Arial Black" panose="020B0A04020102020204" pitchFamily="34" charset="0"/>
                <a:ea typeface="Arial Unicode MS" pitchFamily="34" charset="-122"/>
              </a:rPr>
              <a:t>5. Sturm-Liouville eigenvalue problem</a:t>
            </a:r>
            <a:endParaRPr kumimoji="0" lang="en-US" altLang="zh-CN" b="1"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4825" y="3503613"/>
            <a:ext cx="29178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</a:rPr>
              <a:t>Second order linear PDE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041900" y="3503613"/>
            <a:ext cx="29591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</a:rPr>
              <a:t>Second order linear ODE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2954338" y="3071813"/>
            <a:ext cx="2846387" cy="785812"/>
            <a:chOff x="2064" y="442"/>
            <a:chExt cx="1793" cy="495"/>
          </a:xfrm>
        </p:grpSpPr>
        <p:sp>
          <p:nvSpPr>
            <p:cNvPr id="53262" name="AutoShape 7"/>
            <p:cNvSpPr>
              <a:spLocks noChangeArrowheads="1"/>
            </p:cNvSpPr>
            <p:nvPr/>
          </p:nvSpPr>
          <p:spPr bwMode="auto">
            <a:xfrm>
              <a:off x="2588" y="847"/>
              <a:ext cx="585" cy="90"/>
            </a:xfrm>
            <a:prstGeom prst="rightArrow">
              <a:avLst>
                <a:gd name="adj1" fmla="val 50000"/>
                <a:gd name="adj2" fmla="val 99576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3263" name="Rectangle 8"/>
            <p:cNvSpPr>
              <a:spLocks noChangeArrowheads="1"/>
            </p:cNvSpPr>
            <p:nvPr/>
          </p:nvSpPr>
          <p:spPr bwMode="auto">
            <a:xfrm>
              <a:off x="2064" y="442"/>
              <a:ext cx="179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Separating the variables</a:t>
              </a:r>
              <a:endParaRPr kumimoji="0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14338" y="4130675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Examples: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649288" y="4705350"/>
          <a:ext cx="22733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Equation" r:id="rId1" imgW="1333500" imgH="469900" progId="Equation.DSMT4">
                  <p:embed/>
                </p:oleObj>
              </mc:Choice>
              <mc:Fallback>
                <p:oleObj name="Equation" r:id="rId1" imgW="1333500" imgH="469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4705350"/>
                        <a:ext cx="22733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/>
          <p:nvPr/>
        </p:nvGrpSpPr>
        <p:grpSpPr bwMode="auto">
          <a:xfrm>
            <a:off x="3006725" y="4214813"/>
            <a:ext cx="4498975" cy="1500187"/>
            <a:chOff x="2200" y="1293"/>
            <a:chExt cx="2907" cy="958"/>
          </a:xfrm>
        </p:grpSpPr>
        <p:sp>
          <p:nvSpPr>
            <p:cNvPr id="53260" name="AutoShape 14"/>
            <p:cNvSpPr>
              <a:spLocks noChangeArrowheads="1"/>
            </p:cNvSpPr>
            <p:nvPr/>
          </p:nvSpPr>
          <p:spPr bwMode="auto">
            <a:xfrm>
              <a:off x="2200" y="1797"/>
              <a:ext cx="544" cy="91"/>
            </a:xfrm>
            <a:prstGeom prst="rightArrow">
              <a:avLst>
                <a:gd name="adj1" fmla="val 50000"/>
                <a:gd name="adj2" fmla="val 149451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3261" name="Object 5"/>
            <p:cNvGraphicFramePr>
              <a:graphicFrameLocks noChangeAspect="1"/>
            </p:cNvGraphicFramePr>
            <p:nvPr/>
          </p:nvGraphicFramePr>
          <p:xfrm>
            <a:off x="2787" y="1293"/>
            <a:ext cx="2320" cy="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3" name="Equation" r:id="rId3" imgW="2108200" imgH="838200" progId="Equation.DSMT4">
                    <p:embed/>
                  </p:oleObj>
                </mc:Choice>
                <mc:Fallback>
                  <p:oleObj name="Equation" r:id="rId3" imgW="2108200" imgH="838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7" y="1293"/>
                          <a:ext cx="2320" cy="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055" grpId="0"/>
      <p:bldP spid="8" grpId="0"/>
      <p:bldP spid="9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7" name="Object 3"/>
          <p:cNvGraphicFramePr>
            <a:graphicFrameLocks noChangeAspect="1"/>
          </p:cNvGraphicFramePr>
          <p:nvPr/>
        </p:nvGraphicFramePr>
        <p:xfrm>
          <a:off x="357188" y="1714500"/>
          <a:ext cx="250031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" name="Equation" r:id="rId1" imgW="1333500" imgH="469900" progId="Equation.DSMT4">
                  <p:embed/>
                </p:oleObj>
              </mc:Choice>
              <mc:Fallback>
                <p:oleObj name="Equation" r:id="rId1" imgW="13335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714500"/>
                        <a:ext cx="2500312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/>
          <p:nvPr/>
        </p:nvGrpSpPr>
        <p:grpSpPr bwMode="auto">
          <a:xfrm>
            <a:off x="3006725" y="1357313"/>
            <a:ext cx="4773613" cy="1500187"/>
            <a:chOff x="2200" y="2381"/>
            <a:chExt cx="3081" cy="958"/>
          </a:xfrm>
        </p:grpSpPr>
        <p:sp>
          <p:nvSpPr>
            <p:cNvPr id="54289" name="AutoShape 18"/>
            <p:cNvSpPr>
              <a:spLocks noChangeArrowheads="1"/>
            </p:cNvSpPr>
            <p:nvPr/>
          </p:nvSpPr>
          <p:spPr bwMode="auto">
            <a:xfrm>
              <a:off x="2200" y="2840"/>
              <a:ext cx="544" cy="91"/>
            </a:xfrm>
            <a:prstGeom prst="rightArrow">
              <a:avLst>
                <a:gd name="adj1" fmla="val 50000"/>
                <a:gd name="adj2" fmla="val 149451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290" name="Object 4"/>
            <p:cNvGraphicFramePr>
              <a:graphicFrameLocks noChangeAspect="1"/>
            </p:cNvGraphicFramePr>
            <p:nvPr/>
          </p:nvGraphicFramePr>
          <p:xfrm>
            <a:off x="2806" y="2381"/>
            <a:ext cx="2475" cy="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7" name="Equation" r:id="rId3" imgW="2247900" imgH="838200" progId="Equation.DSMT4">
                    <p:embed/>
                  </p:oleObj>
                </mc:Choice>
                <mc:Fallback>
                  <p:oleObj name="Equation" r:id="rId3" imgW="2247900" imgH="838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2381"/>
                          <a:ext cx="2475" cy="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76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820137-1CAB-4E27-9D26-16C5A497DEF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277" name="Rectangle 11"/>
          <p:cNvSpPr>
            <a:spLocks noChangeArrowheads="1"/>
          </p:cNvSpPr>
          <p:nvPr/>
        </p:nvSpPr>
        <p:spPr bwMode="auto">
          <a:xfrm>
            <a:off x="414338" y="1143000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Examples: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grpSp>
        <p:nvGrpSpPr>
          <p:cNvPr id="3" name="Group 15"/>
          <p:cNvGrpSpPr/>
          <p:nvPr/>
        </p:nvGrpSpPr>
        <p:grpSpPr bwMode="auto">
          <a:xfrm>
            <a:off x="357188" y="2786063"/>
            <a:ext cx="6789737" cy="1082675"/>
            <a:chOff x="521" y="164"/>
            <a:chExt cx="4277" cy="682"/>
          </a:xfrm>
        </p:grpSpPr>
        <p:sp>
          <p:nvSpPr>
            <p:cNvPr id="54287" name="Rectangle 4"/>
            <p:cNvSpPr>
              <a:spLocks noChangeArrowheads="1"/>
            </p:cNvSpPr>
            <p:nvPr/>
          </p:nvSpPr>
          <p:spPr bwMode="auto">
            <a:xfrm>
              <a:off x="521" y="164"/>
              <a:ext cx="283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</a:rPr>
                <a:t>Consider a general homogeneous ODE: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288" name="Object 6"/>
            <p:cNvGraphicFramePr>
              <a:graphicFrameLocks noChangeAspect="1"/>
            </p:cNvGraphicFramePr>
            <p:nvPr/>
          </p:nvGraphicFramePr>
          <p:xfrm>
            <a:off x="1066" y="569"/>
            <a:ext cx="373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8" name="Equation" r:id="rId5" imgW="3060700" imgH="228600" progId="Equation.DSMT4">
                    <p:embed/>
                  </p:oleObj>
                </mc:Choice>
                <mc:Fallback>
                  <p:oleObj name="Equation" r:id="rId5" imgW="30607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569"/>
                          <a:ext cx="373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/>
          <p:nvPr/>
        </p:nvGrpSpPr>
        <p:grpSpPr bwMode="auto">
          <a:xfrm>
            <a:off x="1581150" y="3786188"/>
            <a:ext cx="5162550" cy="1143000"/>
            <a:chOff x="1292" y="845"/>
            <a:chExt cx="3252" cy="720"/>
          </a:xfrm>
        </p:grpSpPr>
        <p:sp>
          <p:nvSpPr>
            <p:cNvPr id="54285" name="AutoShape 6"/>
            <p:cNvSpPr>
              <a:spLocks noChangeArrowheads="1"/>
            </p:cNvSpPr>
            <p:nvPr/>
          </p:nvSpPr>
          <p:spPr bwMode="auto">
            <a:xfrm>
              <a:off x="2835" y="845"/>
              <a:ext cx="116" cy="315"/>
            </a:xfrm>
            <a:prstGeom prst="downArrow">
              <a:avLst>
                <a:gd name="adj1" fmla="val 50000"/>
                <a:gd name="adj2" fmla="val 49998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eaVert"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286" name="Object 5"/>
            <p:cNvGraphicFramePr>
              <a:graphicFrameLocks noChangeAspect="1"/>
            </p:cNvGraphicFramePr>
            <p:nvPr/>
          </p:nvGraphicFramePr>
          <p:xfrm>
            <a:off x="1292" y="1026"/>
            <a:ext cx="3252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9" name="Equation" r:id="rId7" imgW="2667000" imgH="444500" progId="Equation.DSMT4">
                    <p:embed/>
                  </p:oleObj>
                </mc:Choice>
                <mc:Fallback>
                  <p:oleObj name="Equation" r:id="rId7" imgW="2667000" imgH="4445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026"/>
                          <a:ext cx="3252" cy="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/>
          <p:nvPr/>
        </p:nvGrpSpPr>
        <p:grpSpPr bwMode="auto">
          <a:xfrm>
            <a:off x="368300" y="4930775"/>
            <a:ext cx="7489825" cy="927100"/>
            <a:chOff x="521" y="1539"/>
            <a:chExt cx="4718" cy="584"/>
          </a:xfrm>
        </p:grpSpPr>
        <p:sp>
          <p:nvSpPr>
            <p:cNvPr id="54283" name="Rectangle 8"/>
            <p:cNvSpPr>
              <a:spLocks noChangeArrowheads="1"/>
            </p:cNvSpPr>
            <p:nvPr/>
          </p:nvSpPr>
          <p:spPr bwMode="auto">
            <a:xfrm>
              <a:off x="521" y="1703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</a:rPr>
                <a:t>where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284" name="Object 19"/>
            <p:cNvGraphicFramePr>
              <a:graphicFrameLocks noChangeAspect="1"/>
            </p:cNvGraphicFramePr>
            <p:nvPr/>
          </p:nvGraphicFramePr>
          <p:xfrm>
            <a:off x="1071" y="1539"/>
            <a:ext cx="416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0" name="Equation" r:id="rId9" imgW="3416300" imgH="482600" progId="Equation.DSMT4">
                    <p:embed/>
                  </p:oleObj>
                </mc:Choice>
                <mc:Fallback>
                  <p:oleObj name="Equation" r:id="rId9" imgW="3416300" imgH="482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" y="1539"/>
                          <a:ext cx="416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5214938" y="3929063"/>
            <a:ext cx="2951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Sturm-Liouville equation</a:t>
            </a:r>
            <a:endParaRPr kumimoji="0"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2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646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b="1">
                <a:latin typeface="Arial Black" panose="020B0A04020102020204" pitchFamily="34" charset="0"/>
                <a:ea typeface="Arial Unicode MS" pitchFamily="34" charset="-122"/>
              </a:rPr>
              <a:t>5. Sturm-Liouville eigenvalue problem</a:t>
            </a:r>
            <a:endParaRPr kumimoji="0" lang="en-US" altLang="zh-CN" b="1">
              <a:latin typeface="Arial Black" panose="020B0A04020102020204" pitchFamily="34" charset="0"/>
              <a:ea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 bwMode="auto">
          <a:xfrm>
            <a:off x="454025" y="2571750"/>
            <a:ext cx="6842125" cy="439738"/>
            <a:chOff x="521" y="2552"/>
            <a:chExt cx="4310" cy="277"/>
          </a:xfrm>
        </p:grpSpPr>
        <p:sp>
          <p:nvSpPr>
            <p:cNvPr id="55308" name="Rectangle 11"/>
            <p:cNvSpPr>
              <a:spLocks noChangeArrowheads="1"/>
            </p:cNvSpPr>
            <p:nvPr/>
          </p:nvSpPr>
          <p:spPr bwMode="auto">
            <a:xfrm>
              <a:off x="521" y="2552"/>
              <a:ext cx="9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0" lang="en-US" altLang="zh-CN" sz="20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0"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) Regular  </a:t>
              </a:r>
              <a:endParaRPr kumimoji="0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309" name="Object 3"/>
            <p:cNvGraphicFramePr>
              <a:graphicFrameLocks noChangeAspect="1"/>
            </p:cNvGraphicFramePr>
            <p:nvPr/>
          </p:nvGraphicFramePr>
          <p:xfrm>
            <a:off x="1610" y="2583"/>
            <a:ext cx="322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6" name="Equation" r:id="rId1" imgW="2641600" imgH="203200" progId="Equation.DSMT4">
                    <p:embed/>
                  </p:oleObj>
                </mc:Choice>
                <mc:Fallback>
                  <p:oleObj name="Equation" r:id="rId1" imgW="2641600" imgH="203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583"/>
                          <a:ext cx="322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/>
          <p:nvPr/>
        </p:nvGrpSpPr>
        <p:grpSpPr bwMode="auto">
          <a:xfrm>
            <a:off x="428625" y="3173413"/>
            <a:ext cx="7748588" cy="476250"/>
            <a:chOff x="505" y="2931"/>
            <a:chExt cx="4881" cy="300"/>
          </a:xfrm>
        </p:grpSpPr>
        <p:sp>
          <p:nvSpPr>
            <p:cNvPr id="55306" name="Rectangle 12"/>
            <p:cNvSpPr>
              <a:spLocks noChangeArrowheads="1"/>
            </p:cNvSpPr>
            <p:nvPr/>
          </p:nvSpPr>
          <p:spPr bwMode="auto">
            <a:xfrm>
              <a:off x="505" y="2931"/>
              <a:ext cx="9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(ii) Singular </a:t>
              </a:r>
              <a:endParaRPr kumimoji="0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307" name="Object 2"/>
            <p:cNvGraphicFramePr>
              <a:graphicFrameLocks noChangeAspect="1"/>
            </p:cNvGraphicFramePr>
            <p:nvPr/>
          </p:nvGraphicFramePr>
          <p:xfrm>
            <a:off x="1623" y="2985"/>
            <a:ext cx="376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7" name="Equation" r:id="rId3" imgW="3086100" imgH="203200" progId="Equation.DSMT4">
                    <p:embed/>
                  </p:oleObj>
                </mc:Choice>
                <mc:Fallback>
                  <p:oleObj name="Equation" r:id="rId3" imgW="3086100" imgH="203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2985"/>
                          <a:ext cx="376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0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084159-CB35-4A5C-ACCC-C3627FDE4A2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785938" y="1643063"/>
          <a:ext cx="51625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8" name="Equation" r:id="rId5" imgW="2667000" imgH="444500" progId="Equation.DSMT4">
                  <p:embed/>
                </p:oleObj>
              </mc:Choice>
              <mc:Fallback>
                <p:oleObj name="Equation" r:id="rId5" imgW="26670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643063"/>
                        <a:ext cx="516255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357188" y="1143000"/>
            <a:ext cx="2951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Sturm-Liouville equation</a:t>
            </a:r>
            <a:endParaRPr kumimoji="0"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512763" y="4537075"/>
          <a:ext cx="27019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9" name="Equation" r:id="rId7" imgW="1396365" imgH="203200" progId="Equation.DSMT4">
                  <p:embed/>
                </p:oleObj>
              </mc:Choice>
              <mc:Fallback>
                <p:oleObj name="Equation" r:id="rId7" imgW="1396365" imgH="203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4537075"/>
                        <a:ext cx="27019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5"/>
          <p:cNvSpPr>
            <a:spLocks noChangeArrowheads="1"/>
          </p:cNvSpPr>
          <p:nvPr/>
        </p:nvSpPr>
        <p:spPr bwMode="auto">
          <a:xfrm>
            <a:off x="500063" y="3849688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Examples: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5305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646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b="1">
                <a:latin typeface="Arial Black" panose="020B0A04020102020204" pitchFamily="34" charset="0"/>
                <a:ea typeface="Arial Unicode MS" pitchFamily="34" charset="-122"/>
              </a:rPr>
              <a:t>5. Sturm-Liouville eigenvalue problem</a:t>
            </a:r>
            <a:endParaRPr kumimoji="0" lang="en-US" altLang="zh-CN" b="1"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419872" y="4503556"/>
            <a:ext cx="11915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Regular  </a:t>
            </a:r>
            <a:endParaRPr kumimoji="0"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8" name="Object 3"/>
          <p:cNvGraphicFramePr>
            <a:graphicFrameLocks noChangeAspect="1"/>
          </p:cNvGraphicFramePr>
          <p:nvPr/>
        </p:nvGraphicFramePr>
        <p:xfrm>
          <a:off x="357188" y="1763713"/>
          <a:ext cx="52816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5" name="Equation" r:id="rId1" imgW="2730500" imgH="228600" progId="Equation.DSMT4">
                  <p:embed/>
                </p:oleObj>
              </mc:Choice>
              <mc:Fallback>
                <p:oleObj name="Equation" r:id="rId1" imgW="27305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763713"/>
                        <a:ext cx="52816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4"/>
          <p:cNvGraphicFramePr>
            <a:graphicFrameLocks noChangeAspect="1"/>
          </p:cNvGraphicFramePr>
          <p:nvPr/>
        </p:nvGraphicFramePr>
        <p:xfrm>
          <a:off x="377825" y="3492500"/>
          <a:ext cx="53324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6" name="Equation" r:id="rId3" imgW="2755900" imgH="228600" progId="Equation.DSMT4">
                  <p:embed/>
                </p:oleObj>
              </mc:Choice>
              <mc:Fallback>
                <p:oleObj name="Equation" r:id="rId3" imgW="2755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3492500"/>
                        <a:ext cx="53324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5"/>
          <p:cNvGraphicFramePr>
            <a:graphicFrameLocks noChangeAspect="1"/>
          </p:cNvGraphicFramePr>
          <p:nvPr/>
        </p:nvGraphicFramePr>
        <p:xfrm>
          <a:off x="814388" y="2357438"/>
          <a:ext cx="41783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7" name="Equation" r:id="rId5" imgW="2159000" imgH="444500" progId="Equation.DSMT4">
                  <p:embed/>
                </p:oleObj>
              </mc:Choice>
              <mc:Fallback>
                <p:oleObj name="Equation" r:id="rId5" imgW="21590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2357438"/>
                        <a:ext cx="41783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6"/>
          <p:cNvGraphicFramePr>
            <a:graphicFrameLocks noChangeAspect="1"/>
          </p:cNvGraphicFramePr>
          <p:nvPr/>
        </p:nvGraphicFramePr>
        <p:xfrm>
          <a:off x="814388" y="4086225"/>
          <a:ext cx="41783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8" name="Equation" r:id="rId7" imgW="2159000" imgH="444500" progId="Equation.DSMT4">
                  <p:embed/>
                </p:oleObj>
              </mc:Choice>
              <mc:Fallback>
                <p:oleObj name="Equation" r:id="rId7" imgW="21590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4086225"/>
                        <a:ext cx="41783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46F1EC-3868-425E-B16D-8ABDBAF08F2F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7" name="Rectangle 5"/>
          <p:cNvSpPr>
            <a:spLocks noChangeArrowheads="1"/>
          </p:cNvSpPr>
          <p:nvPr/>
        </p:nvSpPr>
        <p:spPr bwMode="auto">
          <a:xfrm>
            <a:off x="357188" y="1143000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Examples: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6328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646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b="1">
                <a:latin typeface="Arial Black" panose="020B0A04020102020204" pitchFamily="34" charset="0"/>
                <a:ea typeface="Arial Unicode MS" pitchFamily="34" charset="-122"/>
              </a:rPr>
              <a:t>5. Sturm-Liouville eigenvalue problem</a:t>
            </a:r>
            <a:endParaRPr kumimoji="0" lang="en-US" altLang="zh-CN" b="1"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508104" y="2585214"/>
            <a:ext cx="1183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Singular </a:t>
            </a:r>
            <a:endParaRPr kumimoji="0"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580112" y="4369801"/>
            <a:ext cx="1183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Singular </a:t>
            </a:r>
            <a:endParaRPr kumimoji="0"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 bwMode="auto">
          <a:xfrm>
            <a:off x="428625" y="2714625"/>
            <a:ext cx="7315200" cy="1598613"/>
            <a:chOff x="270" y="1710"/>
            <a:chExt cx="4608" cy="1007"/>
          </a:xfrm>
        </p:grpSpPr>
        <p:sp>
          <p:nvSpPr>
            <p:cNvPr id="16397" name="Text Box 57"/>
            <p:cNvSpPr txBox="1">
              <a:spLocks noChangeArrowheads="1"/>
            </p:cNvSpPr>
            <p:nvPr/>
          </p:nvSpPr>
          <p:spPr bwMode="auto">
            <a:xfrm>
              <a:off x="270" y="1863"/>
              <a:ext cx="46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where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8" name="Object 3"/>
            <p:cNvGraphicFramePr>
              <a:graphicFrameLocks noChangeAspect="1"/>
            </p:cNvGraphicFramePr>
            <p:nvPr/>
          </p:nvGraphicFramePr>
          <p:xfrm>
            <a:off x="2385" y="1710"/>
            <a:ext cx="2115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5" name="Equation" r:id="rId1" imgW="1701800" imgH="406400" progId="Equation.DSMT4">
                    <p:embed/>
                  </p:oleObj>
                </mc:Choice>
                <mc:Fallback>
                  <p:oleObj name="Equation" r:id="rId1" imgW="1701800" imgH="406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1710"/>
                          <a:ext cx="2115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4"/>
            <p:cNvGraphicFramePr>
              <a:graphicFrameLocks noChangeAspect="1"/>
            </p:cNvGraphicFramePr>
            <p:nvPr/>
          </p:nvGraphicFramePr>
          <p:xfrm>
            <a:off x="2385" y="2205"/>
            <a:ext cx="2115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6" name="Equation" r:id="rId3" imgW="1675765" imgH="406400" progId="Equation.DSMT4">
                    <p:embed/>
                  </p:oleObj>
                </mc:Choice>
                <mc:Fallback>
                  <p:oleObj name="Equation" r:id="rId3" imgW="1675765" imgH="406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2205"/>
                          <a:ext cx="2115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5"/>
            <p:cNvGraphicFramePr>
              <a:graphicFrameLocks noChangeAspect="1"/>
            </p:cNvGraphicFramePr>
            <p:nvPr/>
          </p:nvGraphicFramePr>
          <p:xfrm>
            <a:off x="990" y="1755"/>
            <a:ext cx="1350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7" name="Equation" r:id="rId5" imgW="1143000" imgH="406400" progId="Equation.DSMT4">
                    <p:embed/>
                  </p:oleObj>
                </mc:Choice>
                <mc:Fallback>
                  <p:oleObj name="Equation" r:id="rId5" imgW="1143000" imgH="406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1755"/>
                          <a:ext cx="1350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7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5FC071-253D-4AEE-8762-A403356CC3BF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Some reviews: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57188" y="1000125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II.  Fourier series</a:t>
            </a:r>
            <a:endParaRPr lang="en-US" altLang="zh-CN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357188" y="1471613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 Suppose that 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 is continuous on [-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</a:rPr>
              <a:t>], then its Fourier series expansion is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1611313" y="1900238"/>
          <a:ext cx="51800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Equation" r:id="rId7" imgW="2679700" imgH="444500" progId="Equation.DSMT4">
                  <p:embed/>
                </p:oleObj>
              </mc:Choice>
              <mc:Fallback>
                <p:oleObj name="Equation" r:id="rId7" imgW="26797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1900238"/>
                        <a:ext cx="518001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28625" y="4327525"/>
            <a:ext cx="857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 If  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  is only defined on [0,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</a:rPr>
              <a:t>], then its Fourier cosine series expansion is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3" name="Group 17"/>
          <p:cNvGrpSpPr/>
          <p:nvPr/>
        </p:nvGrpSpPr>
        <p:grpSpPr bwMode="auto">
          <a:xfrm>
            <a:off x="857250" y="4786313"/>
            <a:ext cx="7480300" cy="801687"/>
            <a:chOff x="540" y="3015"/>
            <a:chExt cx="4712" cy="505"/>
          </a:xfrm>
        </p:grpSpPr>
        <p:graphicFrame>
          <p:nvGraphicFramePr>
            <p:cNvPr id="16394" name="Object 7"/>
            <p:cNvGraphicFramePr>
              <a:graphicFrameLocks noChangeAspect="1"/>
            </p:cNvGraphicFramePr>
            <p:nvPr/>
          </p:nvGraphicFramePr>
          <p:xfrm>
            <a:off x="540" y="3015"/>
            <a:ext cx="2025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9" name="Equation" r:id="rId9" imgW="1727200" imgH="431800" progId="Equation.DSMT4">
                    <p:embed/>
                  </p:oleObj>
                </mc:Choice>
                <mc:Fallback>
                  <p:oleObj name="Equation" r:id="rId9" imgW="1727200" imgH="431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3015"/>
                          <a:ext cx="2025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Text Box 5"/>
            <p:cNvSpPr txBox="1">
              <a:spLocks noChangeArrowheads="1"/>
            </p:cNvSpPr>
            <p:nvPr/>
          </p:nvSpPr>
          <p:spPr bwMode="auto">
            <a:xfrm>
              <a:off x="2610" y="3150"/>
              <a:ext cx="6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where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6" name="Object 8"/>
            <p:cNvGraphicFramePr>
              <a:graphicFrameLocks noChangeAspect="1"/>
            </p:cNvGraphicFramePr>
            <p:nvPr/>
          </p:nvGraphicFramePr>
          <p:xfrm>
            <a:off x="3195" y="3015"/>
            <a:ext cx="205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0" name="Equation" r:id="rId11" imgW="1675765" imgH="406400" progId="Equation.DSMT4">
                    <p:embed/>
                  </p:oleObj>
                </mc:Choice>
                <mc:Fallback>
                  <p:oleObj name="Equation" r:id="rId11" imgW="1675765" imgH="406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3015"/>
                          <a:ext cx="205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85750" y="1114425"/>
            <a:ext cx="424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</a:rPr>
              <a:t>(i) Homogeneous boundary condition</a:t>
            </a:r>
            <a:endParaRPr kumimoji="0"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1143000" y="1608138"/>
          <a:ext cx="3367088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3" name="Equation" r:id="rId1" imgW="1739900" imgH="723900" progId="Equation.DSMT4">
                  <p:embed/>
                </p:oleObj>
              </mc:Choice>
              <mc:Fallback>
                <p:oleObj name="Equation" r:id="rId1" imgW="1739900" imgH="723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8138"/>
                        <a:ext cx="3367088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25475" y="3171825"/>
            <a:ext cx="430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When </a:t>
            </a:r>
            <a:r>
              <a:rPr kumimoji="0" lang="en-US" altLang="zh-CN" sz="2000" b="1" i="1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zh-CN" sz="2000" b="1" i="1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)</a:t>
            </a:r>
            <a:r>
              <a:rPr kumimoji="0" lang="en-US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≠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  <a:r>
              <a:rPr kumimoji="0" lang="en-US" altLang="zh-CN" sz="2000" b="1">
                <a:latin typeface="Times New Roman" panose="02020603050405020304" pitchFamily="18" charset="0"/>
              </a:rPr>
              <a:t>, we take this condition.</a:t>
            </a:r>
            <a:r>
              <a:rPr kumimoji="0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endParaRPr kumimoji="0"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71500" y="3643313"/>
            <a:ext cx="1052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Example: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7180" name="Object 3"/>
          <p:cNvGraphicFramePr>
            <a:graphicFrameLocks noChangeAspect="1"/>
          </p:cNvGraphicFramePr>
          <p:nvPr/>
        </p:nvGraphicFramePr>
        <p:xfrm>
          <a:off x="642938" y="4308475"/>
          <a:ext cx="24082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4" name="Equation" r:id="rId3" imgW="1244600" imgH="469900" progId="Equation.DSMT4">
                  <p:embed/>
                </p:oleObj>
              </mc:Choice>
              <mc:Fallback>
                <p:oleObj name="Equation" r:id="rId3" imgW="12446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308475"/>
                        <a:ext cx="240823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 bwMode="auto">
          <a:xfrm>
            <a:off x="3214688" y="3979863"/>
            <a:ext cx="4968875" cy="1520825"/>
            <a:chOff x="2109" y="2427"/>
            <a:chExt cx="3130" cy="958"/>
          </a:xfrm>
        </p:grpSpPr>
        <p:sp>
          <p:nvSpPr>
            <p:cNvPr id="57354" name="AutoShape 13"/>
            <p:cNvSpPr>
              <a:spLocks noChangeArrowheads="1"/>
            </p:cNvSpPr>
            <p:nvPr/>
          </p:nvSpPr>
          <p:spPr bwMode="auto">
            <a:xfrm>
              <a:off x="2109" y="2891"/>
              <a:ext cx="544" cy="91"/>
            </a:xfrm>
            <a:prstGeom prst="rightArrow">
              <a:avLst>
                <a:gd name="adj1" fmla="val 50000"/>
                <a:gd name="adj2" fmla="val 149451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55" name="Object 4"/>
            <p:cNvGraphicFramePr>
              <a:graphicFrameLocks noChangeAspect="1"/>
            </p:cNvGraphicFramePr>
            <p:nvPr/>
          </p:nvGraphicFramePr>
          <p:xfrm>
            <a:off x="2765" y="2427"/>
            <a:ext cx="2474" cy="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15" name="Equation" r:id="rId5" imgW="2247900" imgH="838200" progId="Equation.DSMT4">
                    <p:embed/>
                  </p:oleObj>
                </mc:Choice>
                <mc:Fallback>
                  <p:oleObj name="Equation" r:id="rId5" imgW="2247900" imgH="838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5" y="2427"/>
                          <a:ext cx="2474" cy="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52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C0AA22-DBF4-48D8-AACC-B8641AD04C3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7353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646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b="1">
                <a:latin typeface="Arial Black" panose="020B0A04020102020204" pitchFamily="34" charset="0"/>
                <a:ea typeface="Arial Unicode MS" pitchFamily="34" charset="-122"/>
              </a:rPr>
              <a:t>5. Sturm-Liouville eigenvalue problem</a:t>
            </a:r>
            <a:endParaRPr kumimoji="0" lang="en-US" altLang="zh-CN" b="1">
              <a:latin typeface="Arial Black" panose="020B0A04020102020204" pitchFamily="34" charset="0"/>
              <a:ea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5" grpId="0"/>
      <p:bldP spid="717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57188" y="3922713"/>
            <a:ext cx="370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</a:rPr>
              <a:t>(iii) Natural boundary condition</a:t>
            </a:r>
            <a:endParaRPr kumimoji="0"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57188" y="4270375"/>
            <a:ext cx="88582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If  </a:t>
            </a:r>
            <a:r>
              <a:rPr kumimoji="0" lang="en-US" altLang="zh-CN" sz="2000" b="1" i="1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zh-CN" sz="2000" b="1" i="1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)=0 or </a:t>
            </a:r>
            <a:r>
              <a:rPr kumimoji="0" lang="en-US" altLang="zh-CN" sz="2000" b="1" i="1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zh-CN" sz="2000" b="1" i="1">
                <a:solidFill>
                  <a:srgbClr val="CC0000"/>
                </a:solidFill>
                <a:latin typeface="Times New Roman" panose="02020603050405020304" pitchFamily="18" charset="0"/>
              </a:rPr>
              <a:t>b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)=0,</a:t>
            </a: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 b="1">
                <a:latin typeface="Times New Roman" panose="02020603050405020304" pitchFamily="18" charset="0"/>
              </a:rPr>
              <a:t>then take the boundary condition |</a:t>
            </a:r>
            <a:r>
              <a:rPr kumimoji="0" lang="en-US" altLang="zh-CN" sz="2000" b="1" i="1">
                <a:latin typeface="Times New Roman" panose="02020603050405020304" pitchFamily="18" charset="0"/>
              </a:rPr>
              <a:t>y</a:t>
            </a:r>
            <a:r>
              <a:rPr kumimoji="0" lang="en-US" altLang="zh-CN" sz="2000" b="1">
                <a:latin typeface="Times New Roman" panose="02020603050405020304" pitchFamily="18" charset="0"/>
              </a:rPr>
              <a:t>(</a:t>
            </a:r>
            <a:r>
              <a:rPr kumimoji="0" lang="en-US" altLang="zh-CN" sz="2000" b="1" i="1">
                <a:latin typeface="Times New Roman" panose="02020603050405020304" pitchFamily="18" charset="0"/>
              </a:rPr>
              <a:t>a</a:t>
            </a:r>
            <a:r>
              <a:rPr kumimoji="0" lang="en-US" altLang="zh-CN" sz="2000" b="1">
                <a:latin typeface="Times New Roman" panose="02020603050405020304" pitchFamily="18" charset="0"/>
              </a:rPr>
              <a:t>)|&lt;+∞ or  |</a:t>
            </a:r>
            <a:r>
              <a:rPr kumimoji="0" lang="en-US" altLang="zh-CN" sz="2000" b="1" i="1">
                <a:latin typeface="Times New Roman" panose="02020603050405020304" pitchFamily="18" charset="0"/>
              </a:rPr>
              <a:t>y</a:t>
            </a:r>
            <a:r>
              <a:rPr kumimoji="0" lang="en-US" altLang="zh-CN" sz="2000" b="1">
                <a:latin typeface="Times New Roman" panose="02020603050405020304" pitchFamily="18" charset="0"/>
              </a:rPr>
              <a:t>(</a:t>
            </a:r>
            <a:r>
              <a:rPr kumimoji="0" lang="en-US" altLang="zh-CN" sz="2000" b="1" i="1">
                <a:latin typeface="Times New Roman" panose="02020603050405020304" pitchFamily="18" charset="0"/>
              </a:rPr>
              <a:t>b</a:t>
            </a:r>
            <a:r>
              <a:rPr kumimoji="0" lang="en-US" altLang="zh-CN" sz="2000" b="1">
                <a:latin typeface="Times New Roman" panose="02020603050405020304" pitchFamily="18" charset="0"/>
              </a:rPr>
              <a:t>)|&lt;+∞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85750" y="1135063"/>
            <a:ext cx="369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</a:rPr>
              <a:t>(ii) Periodic boundary condition</a:t>
            </a:r>
            <a:endParaRPr kumimoji="0"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00" name="Object 2"/>
          <p:cNvGraphicFramePr>
            <a:graphicFrameLocks noChangeAspect="1"/>
          </p:cNvGraphicFramePr>
          <p:nvPr/>
        </p:nvGraphicFramePr>
        <p:xfrm>
          <a:off x="1258888" y="1609725"/>
          <a:ext cx="32194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9" name="Equation" r:id="rId1" imgW="1663700" imgH="203200" progId="Equation.DSMT4">
                  <p:embed/>
                </p:oleObj>
              </mc:Choice>
              <mc:Fallback>
                <p:oleObj name="Equation" r:id="rId1" imgW="16637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609725"/>
                        <a:ext cx="32194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41350" y="2028825"/>
            <a:ext cx="543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When </a:t>
            </a:r>
            <a:r>
              <a:rPr kumimoji="0" lang="en-US" altLang="zh-CN" sz="2000" b="1" i="1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zh-CN" sz="2000" b="1" i="1">
                <a:solidFill>
                  <a:srgbClr val="CC00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)</a:t>
            </a:r>
            <a:r>
              <a:rPr kumimoji="0" lang="en-US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≠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0, </a:t>
            </a:r>
            <a:r>
              <a:rPr kumimoji="0" lang="en-US" altLang="zh-CN" sz="2000" b="1" i="1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zh-CN" sz="2000" b="1" i="1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)=</a:t>
            </a:r>
            <a:r>
              <a:rPr kumimoji="0" lang="en-US" altLang="zh-CN" sz="2000" b="1" i="1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zh-CN" sz="2000" b="1" i="1">
                <a:solidFill>
                  <a:srgbClr val="CC0000"/>
                </a:solidFill>
                <a:latin typeface="Times New Roman" panose="02020603050405020304" pitchFamily="18" charset="0"/>
              </a:rPr>
              <a:t>b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)</a:t>
            </a:r>
            <a:r>
              <a:rPr kumimoji="0" lang="en-US" altLang="zh-CN" sz="2000" b="1">
                <a:latin typeface="Times New Roman" panose="02020603050405020304" pitchFamily="18" charset="0"/>
              </a:rPr>
              <a:t>, we take this condition.</a:t>
            </a:r>
            <a:r>
              <a:rPr kumimoji="0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endParaRPr kumimoji="0"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28625" y="2487613"/>
            <a:ext cx="1052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Example: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8203" name="Object 3"/>
          <p:cNvGraphicFramePr>
            <a:graphicFrameLocks noChangeAspect="1"/>
          </p:cNvGraphicFramePr>
          <p:nvPr/>
        </p:nvGraphicFramePr>
        <p:xfrm>
          <a:off x="835025" y="2951163"/>
          <a:ext cx="380841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0" name="Equation" r:id="rId3" imgW="1968500" imgH="469900" progId="Equation.DSMT4">
                  <p:embed/>
                </p:oleObj>
              </mc:Choice>
              <mc:Fallback>
                <p:oleObj name="Equation" r:id="rId3" imgW="19685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2951163"/>
                        <a:ext cx="3808413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/>
          <p:nvPr/>
        </p:nvGrpSpPr>
        <p:grpSpPr bwMode="auto">
          <a:xfrm>
            <a:off x="4357688" y="2865438"/>
            <a:ext cx="4292600" cy="920750"/>
            <a:chOff x="2880" y="1434"/>
            <a:chExt cx="2704" cy="580"/>
          </a:xfrm>
        </p:grpSpPr>
        <p:sp>
          <p:nvSpPr>
            <p:cNvPr id="58381" name="AutoShape 12"/>
            <p:cNvSpPr>
              <a:spLocks noChangeArrowheads="1"/>
            </p:cNvSpPr>
            <p:nvPr/>
          </p:nvSpPr>
          <p:spPr bwMode="auto">
            <a:xfrm>
              <a:off x="2880" y="1661"/>
              <a:ext cx="544" cy="91"/>
            </a:xfrm>
            <a:prstGeom prst="rightArrow">
              <a:avLst>
                <a:gd name="adj1" fmla="val 50000"/>
                <a:gd name="adj2" fmla="val 149451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8382" name="Object 5"/>
            <p:cNvGraphicFramePr>
              <a:graphicFrameLocks noChangeAspect="1"/>
            </p:cNvGraphicFramePr>
            <p:nvPr/>
          </p:nvGraphicFramePr>
          <p:xfrm>
            <a:off x="3515" y="1434"/>
            <a:ext cx="2069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1" name="Equation" r:id="rId5" imgW="1879600" imgH="508000" progId="Equation.DSMT4">
                    <p:embed/>
                  </p:oleObj>
                </mc:Choice>
                <mc:Fallback>
                  <p:oleObj name="Equation" r:id="rId5" imgW="1879600" imgH="508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434"/>
                          <a:ext cx="2069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6" name="Object 4"/>
          <p:cNvGraphicFramePr>
            <a:graphicFrameLocks noChangeAspect="1"/>
          </p:cNvGraphicFramePr>
          <p:nvPr/>
        </p:nvGraphicFramePr>
        <p:xfrm>
          <a:off x="1285875" y="4857750"/>
          <a:ext cx="41783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2" name="Equation" r:id="rId7" imgW="1528445" imgH="477520" progId="Equation.DSMT4">
                  <p:embed/>
                </p:oleObj>
              </mc:Choice>
              <mc:Fallback>
                <p:oleObj name="Equation" r:id="rId7" imgW="1528445" imgH="477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857750"/>
                        <a:ext cx="41783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822FDD-9C66-40F2-B6D4-98E7BFB92B9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8380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646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b="1">
                <a:latin typeface="Arial Black" panose="020B0A04020102020204" pitchFamily="34" charset="0"/>
                <a:ea typeface="Arial Unicode MS" pitchFamily="34" charset="-122"/>
              </a:rPr>
              <a:t>5. Sturm-Liouville eigenvalue problem</a:t>
            </a:r>
            <a:endParaRPr kumimoji="0" lang="en-US" altLang="zh-CN" b="1">
              <a:latin typeface="Arial Black" panose="020B0A04020102020204" pitchFamily="34" charset="0"/>
              <a:ea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8199" grpId="0"/>
      <p:bldP spid="8201" grpId="0"/>
      <p:bldP spid="820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 bwMode="auto">
          <a:xfrm>
            <a:off x="285750" y="1071563"/>
            <a:ext cx="6018213" cy="939800"/>
            <a:chOff x="476" y="618"/>
            <a:chExt cx="3791" cy="592"/>
          </a:xfrm>
        </p:grpSpPr>
        <p:sp>
          <p:nvSpPr>
            <p:cNvPr id="59406" name="Rectangle 6"/>
            <p:cNvSpPr>
              <a:spLocks noChangeArrowheads="1"/>
            </p:cNvSpPr>
            <p:nvPr/>
          </p:nvSpPr>
          <p:spPr bwMode="auto">
            <a:xfrm>
              <a:off x="476" y="618"/>
              <a:ext cx="37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</a:rPr>
                <a:t>(i) The problem has a </a:t>
              </a:r>
              <a:r>
                <a:rPr kumimoji="0"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infinite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 number of eigenvalues. </a:t>
              </a:r>
              <a:endParaRPr kumimoji="0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07" name="Object 5"/>
            <p:cNvGraphicFramePr>
              <a:graphicFrameLocks noChangeAspect="1"/>
            </p:cNvGraphicFramePr>
            <p:nvPr/>
          </p:nvGraphicFramePr>
          <p:xfrm>
            <a:off x="1519" y="933"/>
            <a:ext cx="165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84" name="Equation" r:id="rId1" imgW="1358900" imgH="228600" progId="Equation.DSMT4">
                    <p:embed/>
                  </p:oleObj>
                </mc:Choice>
                <mc:Fallback>
                  <p:oleObj name="Equation" r:id="rId1" imgW="13589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933"/>
                          <a:ext cx="165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/>
          <p:nvPr/>
        </p:nvGrpSpPr>
        <p:grpSpPr bwMode="auto">
          <a:xfrm>
            <a:off x="646113" y="2132013"/>
            <a:ext cx="7048500" cy="439737"/>
            <a:chOff x="703" y="1298"/>
            <a:chExt cx="4440" cy="277"/>
          </a:xfrm>
        </p:grpSpPr>
        <p:sp>
          <p:nvSpPr>
            <p:cNvPr id="59404" name="Rectangle 8"/>
            <p:cNvSpPr>
              <a:spLocks noChangeArrowheads="1"/>
            </p:cNvSpPr>
            <p:nvPr/>
          </p:nvSpPr>
          <p:spPr bwMode="auto">
            <a:xfrm>
              <a:off x="703" y="1298"/>
              <a:ext cx="24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</a:rPr>
                <a:t>Corresponding eigenfunctions are 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05" name="Object 4"/>
            <p:cNvGraphicFramePr>
              <a:graphicFrameLocks noChangeAspect="1"/>
            </p:cNvGraphicFramePr>
            <p:nvPr/>
          </p:nvGraphicFramePr>
          <p:xfrm>
            <a:off x="3176" y="1298"/>
            <a:ext cx="196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85" name="Equation" r:id="rId3" imgW="1612900" imgH="228600" progId="Equation.DSMT4">
                    <p:embed/>
                  </p:oleObj>
                </mc:Choice>
                <mc:Fallback>
                  <p:oleObj name="Equation" r:id="rId3" imgW="16129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" y="1298"/>
                          <a:ext cx="196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/>
          <p:nvPr/>
        </p:nvGrpSpPr>
        <p:grpSpPr bwMode="auto">
          <a:xfrm>
            <a:off x="285750" y="2798763"/>
            <a:ext cx="6337300" cy="927100"/>
            <a:chOff x="476" y="1706"/>
            <a:chExt cx="3992" cy="584"/>
          </a:xfrm>
        </p:grpSpPr>
        <p:sp>
          <p:nvSpPr>
            <p:cNvPr id="59402" name="Rectangle 10"/>
            <p:cNvSpPr>
              <a:spLocks noChangeArrowheads="1"/>
            </p:cNvSpPr>
            <p:nvPr/>
          </p:nvSpPr>
          <p:spPr bwMode="auto">
            <a:xfrm>
              <a:off x="476" y="1706"/>
              <a:ext cx="3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</a:rPr>
                <a:t>(ii) All of the eigenvalues are </a:t>
              </a:r>
              <a:r>
                <a:rPr kumimoji="0"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real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 and </a:t>
              </a:r>
              <a:r>
                <a:rPr kumimoji="0"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not less than zero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. </a:t>
              </a:r>
              <a:endParaRPr kumimoji="0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03" name="Object 3"/>
            <p:cNvGraphicFramePr>
              <a:graphicFrameLocks noChangeAspect="1"/>
            </p:cNvGraphicFramePr>
            <p:nvPr/>
          </p:nvGraphicFramePr>
          <p:xfrm>
            <a:off x="2130" y="2013"/>
            <a:ext cx="52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86" name="Equation" r:id="rId5" imgW="431800" imgH="228600" progId="Equation.DSMT4">
                    <p:embed/>
                  </p:oleObj>
                </mc:Choice>
                <mc:Fallback>
                  <p:oleObj name="Equation" r:id="rId5" imgW="4318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2013"/>
                          <a:ext cx="52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/>
          <p:nvPr/>
        </p:nvGrpSpPr>
        <p:grpSpPr bwMode="auto">
          <a:xfrm>
            <a:off x="285750" y="3665538"/>
            <a:ext cx="7005638" cy="1760537"/>
            <a:chOff x="476" y="2252"/>
            <a:chExt cx="4413" cy="1109"/>
          </a:xfrm>
        </p:grpSpPr>
        <p:sp>
          <p:nvSpPr>
            <p:cNvPr id="59400" name="Rectangle 12"/>
            <p:cNvSpPr>
              <a:spLocks noChangeArrowheads="1"/>
            </p:cNvSpPr>
            <p:nvPr/>
          </p:nvSpPr>
          <p:spPr bwMode="auto">
            <a:xfrm>
              <a:off x="476" y="2252"/>
              <a:ext cx="4413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</a:rPr>
                <a:t>(iii) The eigenfunctions corresponding to different eigenvalues 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</a:rPr>
                <a:t>       are </a:t>
              </a:r>
              <a:r>
                <a:rPr kumimoji="0"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orthogonal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 with weight function </a:t>
              </a:r>
              <a:r>
                <a:rPr kumimoji="0" lang="en-US" altLang="zh-CN" sz="2000" b="1" i="1">
                  <a:latin typeface="Times New Roman" panose="02020603050405020304" pitchFamily="18" charset="0"/>
                </a:rPr>
                <a:t>s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kumimoji="0"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) on [</a:t>
              </a:r>
              <a:r>
                <a:rPr kumimoji="0"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,</a:t>
              </a:r>
              <a:r>
                <a:rPr kumimoji="0" lang="en-US" altLang="zh-CN" sz="2000" b="1" i="1">
                  <a:latin typeface="Times New Roman" panose="02020603050405020304" pitchFamily="18" charset="0"/>
                </a:rPr>
                <a:t>b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].</a:t>
              </a:r>
              <a:endParaRPr kumimoji="0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01" name="Object 2"/>
            <p:cNvGraphicFramePr>
              <a:graphicFrameLocks noChangeAspect="1"/>
            </p:cNvGraphicFramePr>
            <p:nvPr/>
          </p:nvGraphicFramePr>
          <p:xfrm>
            <a:off x="1457" y="2961"/>
            <a:ext cx="264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87" name="Equation" r:id="rId7" imgW="1537335" imgH="218440" progId="Equation.DSMT4">
                    <p:embed/>
                  </p:oleObj>
                </mc:Choice>
                <mc:Fallback>
                  <p:oleObj name="Equation" r:id="rId7" imgW="1537335" imgH="2184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2961"/>
                          <a:ext cx="2648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398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8EEF4E-F043-4003-9B51-BD7A75AF8FE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9399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646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b="1">
                <a:latin typeface="Arial Black" panose="020B0A04020102020204" pitchFamily="34" charset="0"/>
                <a:ea typeface="Arial Unicode MS" pitchFamily="34" charset="-122"/>
              </a:rPr>
              <a:t>5. Sturm-Liouville eigenvalue problem</a:t>
            </a:r>
            <a:endParaRPr kumimoji="0" lang="en-US" altLang="zh-CN" b="1">
              <a:latin typeface="Arial Black" panose="020B0A04020102020204" pitchFamily="34" charset="0"/>
              <a:ea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31788" y="1058863"/>
            <a:ext cx="5097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</a:rPr>
              <a:t>(iv) The eigenfunctions are </a:t>
            </a: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complete</a:t>
            </a:r>
            <a:r>
              <a:rPr kumimoji="0" lang="en-US" altLang="zh-CN" sz="2000" b="1">
                <a:latin typeface="Times New Roman" panose="02020603050405020304" pitchFamily="18" charset="0"/>
              </a:rPr>
              <a:t> on [</a:t>
            </a:r>
            <a:r>
              <a:rPr kumimoji="0" lang="en-US" altLang="zh-CN" sz="2000" b="1" i="1">
                <a:latin typeface="Times New Roman" panose="02020603050405020304" pitchFamily="18" charset="0"/>
              </a:rPr>
              <a:t>a</a:t>
            </a:r>
            <a:r>
              <a:rPr kumimoji="0" lang="en-US" altLang="zh-CN" sz="2000" b="1">
                <a:latin typeface="Times New Roman" panose="02020603050405020304" pitchFamily="18" charset="0"/>
              </a:rPr>
              <a:t>,</a:t>
            </a:r>
            <a:r>
              <a:rPr kumimoji="0" lang="en-US" altLang="zh-CN" sz="2000" b="1" i="1">
                <a:latin typeface="Times New Roman" panose="02020603050405020304" pitchFamily="18" charset="0"/>
              </a:rPr>
              <a:t>b</a:t>
            </a:r>
            <a:r>
              <a:rPr kumimoji="0" lang="en-US" altLang="zh-CN" sz="2000" b="1">
                <a:latin typeface="Times New Roman" panose="02020603050405020304" pitchFamily="18" charset="0"/>
              </a:rPr>
              <a:t>].</a:t>
            </a:r>
            <a:endParaRPr kumimoji="0"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860425" y="1428750"/>
            <a:ext cx="6426200" cy="1220788"/>
            <a:chOff x="793" y="397"/>
            <a:chExt cx="4048" cy="769"/>
          </a:xfrm>
        </p:grpSpPr>
        <p:graphicFrame>
          <p:nvGraphicFramePr>
            <p:cNvPr id="60431" name="Object 5"/>
            <p:cNvGraphicFramePr>
              <a:graphicFrameLocks noChangeAspect="1"/>
            </p:cNvGraphicFramePr>
            <p:nvPr/>
          </p:nvGraphicFramePr>
          <p:xfrm>
            <a:off x="2379" y="397"/>
            <a:ext cx="2462" cy="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28" name="Equation" r:id="rId1" imgW="1423670" imgH="436880" progId="Equation.DSMT4">
                    <p:embed/>
                  </p:oleObj>
                </mc:Choice>
                <mc:Fallback>
                  <p:oleObj name="Equation" r:id="rId1" imgW="1423670" imgH="436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9" y="397"/>
                          <a:ext cx="2462" cy="7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2" name="Object 6"/>
            <p:cNvGraphicFramePr>
              <a:graphicFrameLocks noChangeAspect="1"/>
            </p:cNvGraphicFramePr>
            <p:nvPr/>
          </p:nvGraphicFramePr>
          <p:xfrm>
            <a:off x="793" y="527"/>
            <a:ext cx="1573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29" name="Equation" r:id="rId3" imgW="1371600" imgH="431800" progId="Equation.DSMT4">
                    <p:embed/>
                  </p:oleObj>
                </mc:Choice>
                <mc:Fallback>
                  <p:oleObj name="Equation" r:id="rId3" imgW="1371600" imgH="431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527"/>
                          <a:ext cx="1573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/>
          <p:nvPr/>
        </p:nvGrpSpPr>
        <p:grpSpPr bwMode="auto">
          <a:xfrm>
            <a:off x="788988" y="2786063"/>
            <a:ext cx="5472112" cy="720725"/>
            <a:chOff x="748" y="1842"/>
            <a:chExt cx="3447" cy="454"/>
          </a:xfrm>
        </p:grpSpPr>
        <p:graphicFrame>
          <p:nvGraphicFramePr>
            <p:cNvPr id="60428" name="Object 4"/>
            <p:cNvGraphicFramePr>
              <a:graphicFrameLocks noChangeAspect="1"/>
            </p:cNvGraphicFramePr>
            <p:nvPr/>
          </p:nvGraphicFramePr>
          <p:xfrm>
            <a:off x="748" y="1842"/>
            <a:ext cx="1497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30" name="Equation" r:id="rId5" imgW="989965" imgH="330200" progId="Equation.DSMT4">
                    <p:embed/>
                  </p:oleObj>
                </mc:Choice>
                <mc:Fallback>
                  <p:oleObj name="Equation" r:id="rId5" imgW="989965" imgH="330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842"/>
                          <a:ext cx="1497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9" name="AutoShape 8"/>
            <p:cNvSpPr>
              <a:spLocks noChangeArrowheads="1"/>
            </p:cNvSpPr>
            <p:nvPr/>
          </p:nvSpPr>
          <p:spPr bwMode="auto">
            <a:xfrm>
              <a:off x="2336" y="2024"/>
              <a:ext cx="635" cy="91"/>
            </a:xfrm>
            <a:prstGeom prst="leftRightArrow">
              <a:avLst>
                <a:gd name="adj1" fmla="val 50000"/>
                <a:gd name="adj2" fmla="val 139560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0430" name="Rectangle 9"/>
            <p:cNvSpPr>
              <a:spLocks noChangeArrowheads="1"/>
            </p:cNvSpPr>
            <p:nvPr/>
          </p:nvSpPr>
          <p:spPr bwMode="auto">
            <a:xfrm>
              <a:off x="3061" y="1915"/>
              <a:ext cx="11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</a:rPr>
                <a:t>Modulus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0250" name="Object 2"/>
          <p:cNvGraphicFramePr>
            <a:graphicFrameLocks noChangeAspect="1"/>
          </p:cNvGraphicFramePr>
          <p:nvPr/>
        </p:nvGraphicFramePr>
        <p:xfrm>
          <a:off x="1714500" y="3429000"/>
          <a:ext cx="5080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1" name="Equation" r:id="rId7" imgW="266700" imgH="457200" progId="Equation.DSMT4">
                  <p:embed/>
                </p:oleObj>
              </mc:Choice>
              <mc:Fallback>
                <p:oleObj name="Equation" r:id="rId7" imgW="2667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429000"/>
                        <a:ext cx="5080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/>
          <p:cNvGrpSpPr/>
          <p:nvPr/>
        </p:nvGrpSpPr>
        <p:grpSpPr bwMode="auto">
          <a:xfrm>
            <a:off x="776288" y="4500563"/>
            <a:ext cx="7434262" cy="908050"/>
            <a:chOff x="740" y="2795"/>
            <a:chExt cx="4683" cy="572"/>
          </a:xfrm>
        </p:grpSpPr>
        <p:graphicFrame>
          <p:nvGraphicFramePr>
            <p:cNvPr id="60425" name="Object 3"/>
            <p:cNvGraphicFramePr>
              <a:graphicFrameLocks noChangeAspect="1"/>
            </p:cNvGraphicFramePr>
            <p:nvPr/>
          </p:nvGraphicFramePr>
          <p:xfrm>
            <a:off x="740" y="2795"/>
            <a:ext cx="1142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32" name="Equation" r:id="rId9" imgW="951865" imgH="444500" progId="Equation.DSMT4">
                    <p:embed/>
                  </p:oleObj>
                </mc:Choice>
                <mc:Fallback>
                  <p:oleObj name="Equation" r:id="rId9" imgW="951865" imgH="4445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2795"/>
                          <a:ext cx="1142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6" name="AutoShape 12"/>
            <p:cNvSpPr>
              <a:spLocks noChangeArrowheads="1"/>
            </p:cNvSpPr>
            <p:nvPr/>
          </p:nvSpPr>
          <p:spPr bwMode="auto">
            <a:xfrm>
              <a:off x="1927" y="3022"/>
              <a:ext cx="635" cy="91"/>
            </a:xfrm>
            <a:prstGeom prst="leftRightArrow">
              <a:avLst>
                <a:gd name="adj1" fmla="val 50000"/>
                <a:gd name="adj2" fmla="val 139560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0427" name="Rectangle 13"/>
            <p:cNvSpPr>
              <a:spLocks noChangeArrowheads="1"/>
            </p:cNvSpPr>
            <p:nvPr/>
          </p:nvSpPr>
          <p:spPr bwMode="auto">
            <a:xfrm>
              <a:off x="2610" y="2907"/>
              <a:ext cx="28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</a:rPr>
                <a:t>Normalized eigenfunctions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60423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984D8D-DF0B-4008-B43A-52F170CD5C5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0424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646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b="1">
                <a:latin typeface="Arial Black" panose="020B0A04020102020204" pitchFamily="34" charset="0"/>
                <a:ea typeface="Arial Unicode MS" pitchFamily="34" charset="-122"/>
              </a:rPr>
              <a:t>5. Sturm-Liouville eigenvalue problem</a:t>
            </a:r>
            <a:endParaRPr kumimoji="0" lang="en-US" altLang="zh-CN" b="1">
              <a:latin typeface="Arial Black" panose="020B0A04020102020204" pitchFamily="34" charset="0"/>
              <a:ea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A1DE2C-D68A-4058-A08A-1421E6C4CFA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6. </a:t>
            </a:r>
            <a:r>
              <a:rPr lang="en-US" altLang="zh-CN" b="1" dirty="0">
                <a:latin typeface="Arial Black" panose="020B0A04020102020204" pitchFamily="34" charset="0"/>
              </a:rPr>
              <a:t>Summary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7188" y="1071563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method of separating the variables: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357188" y="1643063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Separation of variables.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357188" y="2286000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Solve the eigenvalue problem.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357188" y="3000375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(3) Solve the remaining ODE.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404813" y="3714750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Superposite and determine the coefficients.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 bwMode="auto">
          <a:xfrm>
            <a:off x="857250" y="2894013"/>
            <a:ext cx="7315200" cy="749300"/>
            <a:chOff x="540" y="1823"/>
            <a:chExt cx="4608" cy="472"/>
          </a:xfrm>
        </p:grpSpPr>
        <p:graphicFrame>
          <p:nvGraphicFramePr>
            <p:cNvPr id="17417" name="Object 4"/>
            <p:cNvGraphicFramePr>
              <a:graphicFrameLocks noChangeAspect="1"/>
            </p:cNvGraphicFramePr>
            <p:nvPr/>
          </p:nvGraphicFramePr>
          <p:xfrm>
            <a:off x="1139" y="1823"/>
            <a:ext cx="1921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7" name="Equation" r:id="rId1" imgW="1651000" imgH="406400" progId="Equation.DSMT4">
                    <p:embed/>
                  </p:oleObj>
                </mc:Choice>
                <mc:Fallback>
                  <p:oleObj name="Equation" r:id="rId1" imgW="1651000" imgH="406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1823"/>
                          <a:ext cx="1921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Text Box 11"/>
            <p:cNvSpPr txBox="1">
              <a:spLocks noChangeArrowheads="1"/>
            </p:cNvSpPr>
            <p:nvPr/>
          </p:nvSpPr>
          <p:spPr bwMode="auto">
            <a:xfrm>
              <a:off x="540" y="1935"/>
              <a:ext cx="46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411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C61DA9-7254-476B-960D-361E58A8CD2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Some reviews: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357188" y="1000125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II.  Fourier series</a:t>
            </a:r>
            <a:endParaRPr lang="en-US" altLang="zh-CN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428625" y="1571625"/>
            <a:ext cx="8572500" cy="1285875"/>
            <a:chOff x="270" y="990"/>
            <a:chExt cx="5400" cy="810"/>
          </a:xfrm>
        </p:grpSpPr>
        <p:graphicFrame>
          <p:nvGraphicFramePr>
            <p:cNvPr id="17415" name="Object 5"/>
            <p:cNvGraphicFramePr>
              <a:graphicFrameLocks noChangeAspect="1"/>
            </p:cNvGraphicFramePr>
            <p:nvPr/>
          </p:nvGraphicFramePr>
          <p:xfrm>
            <a:off x="1125" y="1291"/>
            <a:ext cx="1665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8" name="Equation" r:id="rId3" imgW="1409065" imgH="431800" progId="Equation.DSMT4">
                    <p:embed/>
                  </p:oleObj>
                </mc:Choice>
                <mc:Fallback>
                  <p:oleObj name="Equation" r:id="rId3" imgW="1409065" imgH="431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1291"/>
                          <a:ext cx="1665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Text Box 4"/>
            <p:cNvSpPr txBox="1">
              <a:spLocks noChangeArrowheads="1"/>
            </p:cNvSpPr>
            <p:nvPr/>
          </p:nvSpPr>
          <p:spPr bwMode="auto">
            <a:xfrm>
              <a:off x="270" y="990"/>
              <a:ext cx="54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(2)  If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  is only defined on [0,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>
                  <a:latin typeface="Times New Roman" panose="02020603050405020304" pitchFamily="18" charset="0"/>
                </a:rPr>
                <a:t>], then its Fourier sine series expansion is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357188" y="928688"/>
            <a:ext cx="828675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Consider  a finite elastic string, which is fixed at its endpoints. Deform it and release it with a known velocity. Let 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 denote the displacement at time 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 for the position 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. The well-posed problem is given as follows: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569C74-8AB3-4E7B-8BA2-1A7D9095D27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Separation of variables for wave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042988" y="2420938"/>
          <a:ext cx="6694487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1" imgW="3302000" imgH="762000" progId="Equation.DSMT4">
                  <p:embed/>
                </p:oleObj>
              </mc:Choice>
              <mc:Fallback>
                <p:oleObj name="Equation" r:id="rId1" imgW="3302000" imgH="76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20938"/>
                        <a:ext cx="6694487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357188" y="4100513"/>
            <a:ext cx="1214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547813" y="4100513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Separation of variables.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357188" y="4667250"/>
            <a:ext cx="7924800" cy="438150"/>
            <a:chOff x="225" y="2940"/>
            <a:chExt cx="4992" cy="276"/>
          </a:xfrm>
        </p:grpSpPr>
        <p:sp>
          <p:nvSpPr>
            <p:cNvPr id="18444" name="Text Box 43"/>
            <p:cNvSpPr txBox="1">
              <a:spLocks noChangeArrowheads="1"/>
            </p:cNvSpPr>
            <p:nvPr/>
          </p:nvSpPr>
          <p:spPr bwMode="auto">
            <a:xfrm>
              <a:off x="225" y="2940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Suppose 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45" name="Object 3"/>
            <p:cNvGraphicFramePr>
              <a:graphicFrameLocks noChangeAspect="1"/>
            </p:cNvGraphicFramePr>
            <p:nvPr/>
          </p:nvGraphicFramePr>
          <p:xfrm>
            <a:off x="945" y="2944"/>
            <a:ext cx="166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4" name="Equation" r:id="rId3" imgW="1244600" imgH="203200" progId="Equation.DSMT4">
                    <p:embed/>
                  </p:oleObj>
                </mc:Choice>
                <mc:Fallback>
                  <p:oleObj name="Equation" r:id="rId3" imgW="1244600" imgH="203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2944"/>
                          <a:ext cx="166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/>
          <p:nvPr/>
        </p:nvGrpSpPr>
        <p:grpSpPr bwMode="auto">
          <a:xfrm>
            <a:off x="357188" y="5214938"/>
            <a:ext cx="7924800" cy="468312"/>
            <a:chOff x="225" y="3285"/>
            <a:chExt cx="4992" cy="295"/>
          </a:xfrm>
        </p:grpSpPr>
        <p:sp>
          <p:nvSpPr>
            <p:cNvPr id="18442" name="Text Box 45"/>
            <p:cNvSpPr txBox="1">
              <a:spLocks noChangeArrowheads="1"/>
            </p:cNvSpPr>
            <p:nvPr/>
          </p:nvSpPr>
          <p:spPr bwMode="auto">
            <a:xfrm>
              <a:off x="225" y="3303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Substituting it into the PDE gives 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43" name="Object 4"/>
            <p:cNvGraphicFramePr>
              <a:graphicFrameLocks noChangeAspect="1"/>
            </p:cNvGraphicFramePr>
            <p:nvPr/>
          </p:nvGraphicFramePr>
          <p:xfrm>
            <a:off x="2659" y="3285"/>
            <a:ext cx="2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5" name="Equation" r:id="rId5" imgW="1714500" imgH="228600" progId="Equation.DSMT4">
                    <p:embed/>
                  </p:oleObj>
                </mc:Choice>
                <mc:Fallback>
                  <p:oleObj name="Equation" r:id="rId5" imgW="17145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" y="3285"/>
                          <a:ext cx="2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841745-2EC8-414F-84E4-563FE1A45F6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Separation of variables for wave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19460" name="Text Box 36"/>
          <p:cNvSpPr txBox="1">
            <a:spLocks noChangeArrowheads="1"/>
          </p:cNvSpPr>
          <p:nvPr/>
        </p:nvSpPr>
        <p:spPr bwMode="auto">
          <a:xfrm>
            <a:off x="357188" y="1071563"/>
            <a:ext cx="2357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Text Box 36"/>
          <p:cNvSpPr txBox="1">
            <a:spLocks noChangeArrowheads="1"/>
          </p:cNvSpPr>
          <p:nvPr/>
        </p:nvSpPr>
        <p:spPr bwMode="auto">
          <a:xfrm>
            <a:off x="2190750" y="1071563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Separation of variables.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357188" y="1643063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Dividing both sides by </a:t>
            </a:r>
            <a:r>
              <a:rPr lang="en-US" altLang="zh-CN" sz="2000" b="1" i="1">
                <a:latin typeface="Times New Roman" panose="02020603050405020304" pitchFamily="18" charset="0"/>
              </a:rPr>
              <a:t>a</a:t>
            </a:r>
            <a:r>
              <a:rPr lang="en-US" altLang="zh-CN" sz="20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), we have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249488" y="2178050"/>
          <a:ext cx="19558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Equation" r:id="rId1" imgW="1054100" imgH="431800" progId="Equation.DSMT4">
                  <p:embed/>
                </p:oleObj>
              </mc:Choice>
              <mc:Fallback>
                <p:oleObj name="Equation" r:id="rId1" imgW="10541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178050"/>
                        <a:ext cx="19558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303713" y="2338388"/>
          <a:ext cx="7683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Equation" r:id="rId3" imgW="354965" imgH="177800" progId="Equation.DSMT4">
                  <p:embed/>
                </p:oleObj>
              </mc:Choice>
              <mc:Fallback>
                <p:oleObj name="Equation" r:id="rId3" imgW="354965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2338388"/>
                        <a:ext cx="7683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 bwMode="auto">
          <a:xfrm>
            <a:off x="357188" y="3143250"/>
            <a:ext cx="7924800" cy="1039813"/>
            <a:chOff x="225" y="1980"/>
            <a:chExt cx="4992" cy="655"/>
          </a:xfrm>
        </p:grpSpPr>
        <p:sp>
          <p:nvSpPr>
            <p:cNvPr id="19475" name="Text Box 4"/>
            <p:cNvSpPr txBox="1">
              <a:spLocks noChangeArrowheads="1"/>
            </p:cNvSpPr>
            <p:nvPr/>
          </p:nvSpPr>
          <p:spPr bwMode="auto">
            <a:xfrm>
              <a:off x="225" y="1980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Thus,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76" name="Object 9"/>
            <p:cNvGraphicFramePr>
              <a:graphicFrameLocks noChangeAspect="1"/>
            </p:cNvGraphicFramePr>
            <p:nvPr/>
          </p:nvGraphicFramePr>
          <p:xfrm>
            <a:off x="880" y="1980"/>
            <a:ext cx="170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2" name="Equation" r:id="rId5" imgW="1295400" imgH="203200" progId="Equation.DSMT4">
                    <p:embed/>
                  </p:oleObj>
                </mc:Choice>
                <mc:Fallback>
                  <p:oleObj name="Equation" r:id="rId5" imgW="1295400" imgH="203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1980"/>
                          <a:ext cx="170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10"/>
            <p:cNvGraphicFramePr>
              <a:graphicFrameLocks noChangeAspect="1"/>
            </p:cNvGraphicFramePr>
            <p:nvPr/>
          </p:nvGraphicFramePr>
          <p:xfrm>
            <a:off x="924" y="2340"/>
            <a:ext cx="166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3" name="Equation" r:id="rId7" imgW="1282700" imgH="228600" progId="Equation.DSMT4">
                    <p:embed/>
                  </p:oleObj>
                </mc:Choice>
                <mc:Fallback>
                  <p:oleObj name="Equation" r:id="rId7" imgW="12827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" y="2340"/>
                          <a:ext cx="166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/>
          <p:nvPr/>
        </p:nvGrpSpPr>
        <p:grpSpPr bwMode="auto">
          <a:xfrm>
            <a:off x="428625" y="4252913"/>
            <a:ext cx="8372475" cy="444500"/>
            <a:chOff x="270" y="2679"/>
            <a:chExt cx="5274" cy="280"/>
          </a:xfrm>
        </p:grpSpPr>
        <p:sp>
          <p:nvSpPr>
            <p:cNvPr id="19472" name="Text Box 6"/>
            <p:cNvSpPr txBox="1">
              <a:spLocks noChangeArrowheads="1"/>
            </p:cNvSpPr>
            <p:nvPr/>
          </p:nvSpPr>
          <p:spPr bwMode="auto">
            <a:xfrm>
              <a:off x="270" y="2679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On the other hand, the boundary condition gives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73" name="Object 11"/>
            <p:cNvGraphicFramePr>
              <a:graphicFrameLocks noChangeAspect="1"/>
            </p:cNvGraphicFramePr>
            <p:nvPr/>
          </p:nvGraphicFramePr>
          <p:xfrm>
            <a:off x="3780" y="2703"/>
            <a:ext cx="83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4" name="Equation" r:id="rId9" imgW="660400" imgH="203200" progId="Equation.DSMT4">
                    <p:embed/>
                  </p:oleObj>
                </mc:Choice>
                <mc:Fallback>
                  <p:oleObj name="Equation" r:id="rId9" imgW="660400" imgH="203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2703"/>
                          <a:ext cx="83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12"/>
            <p:cNvGraphicFramePr>
              <a:graphicFrameLocks noChangeAspect="1"/>
            </p:cNvGraphicFramePr>
            <p:nvPr/>
          </p:nvGraphicFramePr>
          <p:xfrm>
            <a:off x="4590" y="2700"/>
            <a:ext cx="95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5" name="Equation" r:id="rId11" imgW="786765" imgH="203200" progId="Equation.DSMT4">
                    <p:embed/>
                  </p:oleObj>
                </mc:Choice>
                <mc:Fallback>
                  <p:oleObj name="Equation" r:id="rId11" imgW="786765" imgH="203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2700"/>
                          <a:ext cx="95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28625" y="5457825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which implies that 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(0)=0 and 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</a:rPr>
              <a:t>)=0.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4" name="Group 22"/>
          <p:cNvGrpSpPr/>
          <p:nvPr/>
        </p:nvGrpSpPr>
        <p:grpSpPr bwMode="auto">
          <a:xfrm>
            <a:off x="428625" y="4857750"/>
            <a:ext cx="7924800" cy="455613"/>
            <a:chOff x="270" y="3060"/>
            <a:chExt cx="4992" cy="287"/>
          </a:xfrm>
        </p:grpSpPr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>
              <a:off x="270" y="3060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Similarly, the other boundary condition gives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70" name="Object 13"/>
            <p:cNvGraphicFramePr>
              <a:graphicFrameLocks noChangeAspect="1"/>
            </p:cNvGraphicFramePr>
            <p:nvPr/>
          </p:nvGraphicFramePr>
          <p:xfrm>
            <a:off x="3504" y="3093"/>
            <a:ext cx="76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6" name="Equation" r:id="rId13" imgW="635000" imgH="203200" progId="Equation.DSMT4">
                    <p:embed/>
                  </p:oleObj>
                </mc:Choice>
                <mc:Fallback>
                  <p:oleObj name="Equation" r:id="rId13" imgW="635000" imgH="203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093"/>
                          <a:ext cx="76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14"/>
            <p:cNvGraphicFramePr>
              <a:graphicFrameLocks noChangeAspect="1"/>
            </p:cNvGraphicFramePr>
            <p:nvPr/>
          </p:nvGraphicFramePr>
          <p:xfrm>
            <a:off x="4230" y="3099"/>
            <a:ext cx="94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7" name="Equation" r:id="rId15" imgW="774065" imgH="203200" progId="Equation.DSMT4">
                    <p:embed/>
                  </p:oleObj>
                </mc:Choice>
                <mc:Fallback>
                  <p:oleObj name="Equation" r:id="rId15" imgW="774065" imgH="203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0" y="3099"/>
                          <a:ext cx="94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11F142-C91B-41DC-AB24-CE48C03D5AD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Separation of variables for wave equation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20484" name="Text Box 36"/>
          <p:cNvSpPr txBox="1">
            <a:spLocks noChangeArrowheads="1"/>
          </p:cNvSpPr>
          <p:nvPr/>
        </p:nvSpPr>
        <p:spPr bwMode="auto">
          <a:xfrm>
            <a:off x="357188" y="1071563"/>
            <a:ext cx="2357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Text Box 36"/>
          <p:cNvSpPr txBox="1">
            <a:spLocks noChangeArrowheads="1"/>
          </p:cNvSpPr>
          <p:nvPr/>
        </p:nvSpPr>
        <p:spPr bwMode="auto">
          <a:xfrm>
            <a:off x="2190750" y="1071563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Separation of variables.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357188" y="1571625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So we have the boundary value problem for 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21" name="Object 10"/>
          <p:cNvGraphicFramePr>
            <a:graphicFrameLocks noChangeAspect="1"/>
          </p:cNvGraphicFramePr>
          <p:nvPr/>
        </p:nvGraphicFramePr>
        <p:xfrm>
          <a:off x="5857875" y="1571625"/>
          <a:ext cx="25717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1" imgW="1371600" imgH="469900" progId="Equation.DSMT4">
                  <p:embed/>
                </p:oleObj>
              </mc:Choice>
              <mc:Fallback>
                <p:oleObj name="Equation" r:id="rId1" imgW="13716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1571625"/>
                        <a:ext cx="25717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357188" y="2571750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Solve the eigenvalue problem.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95325" y="3071813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We will discuss three situations.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28625" y="3643313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(i)</a:t>
            </a:r>
            <a:r>
              <a:rPr lang="en-US" altLang="zh-CN" sz="2000" b="1">
                <a:latin typeface="Times New Roman" panose="02020603050405020304" pitchFamily="18" charset="0"/>
              </a:rPr>
              <a:t>  If </a:t>
            </a:r>
            <a:r>
              <a:rPr lang="en-US" altLang="zh-CN" sz="2000" b="1" i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&lt;0</a:t>
            </a:r>
            <a:r>
              <a:rPr lang="en-US" altLang="zh-CN" sz="2000" b="1">
                <a:latin typeface="Times New Roman" panose="02020603050405020304" pitchFamily="18" charset="0"/>
              </a:rPr>
              <a:t>, the general solution is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25" name="Object 11"/>
          <p:cNvGraphicFramePr>
            <a:graphicFrameLocks noChangeAspect="1"/>
          </p:cNvGraphicFramePr>
          <p:nvPr/>
        </p:nvGraphicFramePr>
        <p:xfrm>
          <a:off x="4143375" y="3571875"/>
          <a:ext cx="3429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3" imgW="1726565" imgH="266700" progId="Equation.DSMT4">
                  <p:embed/>
                </p:oleObj>
              </mc:Choice>
              <mc:Fallback>
                <p:oleObj name="Equation" r:id="rId3" imgW="1726565" imgH="266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571875"/>
                        <a:ext cx="34290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14375" y="4286250"/>
            <a:ext cx="4214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boundary conditions then gives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4714875" y="4298950"/>
          <a:ext cx="37147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5" imgW="1955800" imgH="520700" progId="Equation.DSMT4">
                  <p:embed/>
                </p:oleObj>
              </mc:Choice>
              <mc:Fallback>
                <p:oleObj name="Equation" r:id="rId5" imgW="1955800" imgH="520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4298950"/>
                        <a:ext cx="37147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762000" y="542925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which means that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=0.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Hence </a:t>
            </a:r>
            <a:r>
              <a: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)=0.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  <p:bldP spid="26" grpId="0"/>
      <p:bldP spid="28" grpId="0"/>
    </p:bldLst>
  </p:timing>
</p:sld>
</file>

<file path=ppt/tags/tag1.xml><?xml version="1.0" encoding="utf-8"?>
<p:tagLst xmlns:p="http://schemas.openxmlformats.org/presentationml/2006/main">
  <p:tag name="commondata" val="eyJoZGlkIjoiZWEyNjc1ZjQ2NDI0MTlkMmMyMWRjZjRkOGQyNTFmZG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10829</Words>
  <Application>WPS 演示</Application>
  <PresentationFormat>全屏显示(4:3)</PresentationFormat>
  <Paragraphs>719</Paragraphs>
  <Slides>54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224</vt:i4>
      </vt:variant>
      <vt:variant>
        <vt:lpstr>幻灯片标题</vt:lpstr>
      </vt:variant>
      <vt:variant>
        <vt:i4>54</vt:i4>
      </vt:variant>
    </vt:vector>
  </HeadingPairs>
  <TitlesOfParts>
    <vt:vector size="299" baseType="lpstr">
      <vt:lpstr>Arial</vt:lpstr>
      <vt:lpstr>宋体</vt:lpstr>
      <vt:lpstr>Wingdings</vt:lpstr>
      <vt:lpstr>Times New Roman</vt:lpstr>
      <vt:lpstr>Century Schoolbook</vt:lpstr>
      <vt:lpstr>华文楷体</vt:lpstr>
      <vt:lpstr>Wingdings 2</vt:lpstr>
      <vt:lpstr>Wingdings</vt:lpstr>
      <vt:lpstr>Arial Black</vt:lpstr>
      <vt:lpstr>Cooper Black</vt:lpstr>
      <vt:lpstr>Arial Unicode MS</vt:lpstr>
      <vt:lpstr>Century Schoolbook</vt:lpstr>
      <vt:lpstr>Calibri</vt:lpstr>
      <vt:lpstr>楷体_GB2312</vt:lpstr>
      <vt:lpstr>新宋体</vt:lpstr>
      <vt:lpstr>Symbol</vt:lpstr>
      <vt:lpstr>微软雅黑</vt:lpstr>
      <vt:lpstr>Arial Unicode MS</vt:lpstr>
      <vt:lpstr>Cambria Math</vt:lpstr>
      <vt:lpstr>等线</vt:lpstr>
      <vt:lpstr>凸显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Engineering Mathematics (part II)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Mathematics—Part II</dc:title>
  <dc:creator>石霞</dc:creator>
  <dc:subject>Lecture 3</dc:subject>
  <cp:lastModifiedBy>JZB学生认证</cp:lastModifiedBy>
  <cp:revision>212</cp:revision>
  <dcterms:created xsi:type="dcterms:W3CDTF">2007-11-15T13:30:00Z</dcterms:created>
  <dcterms:modified xsi:type="dcterms:W3CDTF">2024-12-23T12:18:24Z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3FF14CD152AC4DDDB8FAB4E53BCF720F_12</vt:lpwstr>
  </property>
  <property fmtid="{D5CDD505-2E9C-101B-9397-08002B2CF9AE}" pid="3" name="KSOProductBuildVer">
    <vt:lpwstr>2052-12.1.0.16388</vt:lpwstr>
  </property>
</Properties>
</file>