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2"/>
  </p:handoutMasterIdLst>
  <p:sldIdLst>
    <p:sldId id="282" r:id="rId3"/>
    <p:sldId id="283" r:id="rId5"/>
    <p:sldId id="286" r:id="rId6"/>
    <p:sldId id="287" r:id="rId7"/>
    <p:sldId id="358" r:id="rId8"/>
    <p:sldId id="299" r:id="rId9"/>
    <p:sldId id="281" r:id="rId10"/>
    <p:sldId id="285" r:id="rId11"/>
    <p:sldId id="493" r:id="rId12"/>
    <p:sldId id="359" r:id="rId13"/>
    <p:sldId id="288" r:id="rId14"/>
    <p:sldId id="291" r:id="rId15"/>
    <p:sldId id="360" r:id="rId16"/>
    <p:sldId id="361" r:id="rId17"/>
    <p:sldId id="362" r:id="rId18"/>
    <p:sldId id="363" r:id="rId19"/>
    <p:sldId id="364" r:id="rId20"/>
    <p:sldId id="365" r:id="rId21"/>
    <p:sldId id="305" r:id="rId22"/>
    <p:sldId id="307" r:id="rId23"/>
    <p:sldId id="306" r:id="rId24"/>
    <p:sldId id="308" r:id="rId25"/>
    <p:sldId id="272" r:id="rId26"/>
    <p:sldId id="494" r:id="rId27"/>
    <p:sldId id="311" r:id="rId28"/>
    <p:sldId id="310" r:id="rId29"/>
    <p:sldId id="347" r:id="rId30"/>
    <p:sldId id="349" r:id="rId31"/>
    <p:sldId id="372" r:id="rId32"/>
    <p:sldId id="373" r:id="rId33"/>
    <p:sldId id="492" r:id="rId34"/>
    <p:sldId id="350" r:id="rId35"/>
    <p:sldId id="352" r:id="rId36"/>
    <p:sldId id="351" r:id="rId37"/>
    <p:sldId id="353" r:id="rId38"/>
    <p:sldId id="354" r:id="rId39"/>
    <p:sldId id="374" r:id="rId40"/>
    <p:sldId id="375" r:id="rId41"/>
    <p:sldId id="355" r:id="rId42"/>
    <p:sldId id="526" r:id="rId43"/>
    <p:sldId id="376" r:id="rId44"/>
    <p:sldId id="381" r:id="rId45"/>
    <p:sldId id="382" r:id="rId46"/>
    <p:sldId id="383" r:id="rId47"/>
    <p:sldId id="384" r:id="rId48"/>
    <p:sldId id="385" r:id="rId49"/>
    <p:sldId id="495" r:id="rId50"/>
    <p:sldId id="498" r:id="rId51"/>
    <p:sldId id="388" r:id="rId52"/>
    <p:sldId id="389" r:id="rId53"/>
    <p:sldId id="390" r:id="rId54"/>
    <p:sldId id="391" r:id="rId55"/>
    <p:sldId id="392" r:id="rId56"/>
    <p:sldId id="393" r:id="rId57"/>
    <p:sldId id="479" r:id="rId58"/>
    <p:sldId id="499" r:id="rId59"/>
    <p:sldId id="394" r:id="rId60"/>
    <p:sldId id="395" r:id="rId61"/>
    <p:sldId id="396" r:id="rId62"/>
    <p:sldId id="397" r:id="rId63"/>
    <p:sldId id="398" r:id="rId64"/>
    <p:sldId id="399" r:id="rId65"/>
    <p:sldId id="525" r:id="rId66"/>
    <p:sldId id="501" r:id="rId67"/>
    <p:sldId id="524" r:id="rId68"/>
    <p:sldId id="403" r:id="rId69"/>
    <p:sldId id="404" r:id="rId70"/>
    <p:sldId id="505" r:id="rId71"/>
    <p:sldId id="405" r:id="rId72"/>
    <p:sldId id="406" r:id="rId73"/>
    <p:sldId id="507" r:id="rId74"/>
    <p:sldId id="407" r:id="rId75"/>
    <p:sldId id="480" r:id="rId76"/>
    <p:sldId id="412" r:id="rId77"/>
    <p:sldId id="413" r:id="rId78"/>
    <p:sldId id="414" r:id="rId79"/>
    <p:sldId id="415" r:id="rId80"/>
    <p:sldId id="416" r:id="rId81"/>
    <p:sldId id="417" r:id="rId82"/>
    <p:sldId id="481" r:id="rId83"/>
    <p:sldId id="482" r:id="rId84"/>
    <p:sldId id="421" r:id="rId85"/>
    <p:sldId id="425" r:id="rId86"/>
    <p:sldId id="483" r:id="rId87"/>
    <p:sldId id="428" r:id="rId88"/>
    <p:sldId id="429" r:id="rId89"/>
    <p:sldId id="430" r:id="rId90"/>
    <p:sldId id="509" r:id="rId91"/>
    <p:sldId id="510" r:id="rId92"/>
    <p:sldId id="511" r:id="rId93"/>
    <p:sldId id="512" r:id="rId94"/>
    <p:sldId id="513" r:id="rId95"/>
    <p:sldId id="514" r:id="rId96"/>
    <p:sldId id="515" r:id="rId97"/>
    <p:sldId id="523" r:id="rId98"/>
    <p:sldId id="490" r:id="rId99"/>
    <p:sldId id="484" r:id="rId100"/>
    <p:sldId id="440" r:id="rId101"/>
    <p:sldId id="441" r:id="rId102"/>
    <p:sldId id="442" r:id="rId103"/>
    <p:sldId id="443" r:id="rId104"/>
    <p:sldId id="444" r:id="rId105"/>
    <p:sldId id="445" r:id="rId106"/>
    <p:sldId id="447" r:id="rId107"/>
    <p:sldId id="448" r:id="rId108"/>
    <p:sldId id="449" r:id="rId109"/>
    <p:sldId id="486" r:id="rId110"/>
    <p:sldId id="450" r:id="rId111"/>
    <p:sldId id="487" r:id="rId112"/>
    <p:sldId id="451" r:id="rId113"/>
    <p:sldId id="452" r:id="rId114"/>
    <p:sldId id="453" r:id="rId115"/>
    <p:sldId id="454" r:id="rId116"/>
    <p:sldId id="455" r:id="rId117"/>
    <p:sldId id="456" r:id="rId118"/>
    <p:sldId id="457" r:id="rId119"/>
    <p:sldId id="517" r:id="rId120"/>
    <p:sldId id="522" r:id="rId121"/>
    <p:sldId id="458" r:id="rId122"/>
    <p:sldId id="459" r:id="rId123"/>
    <p:sldId id="460" r:id="rId124"/>
    <p:sldId id="461" r:id="rId125"/>
    <p:sldId id="462" r:id="rId126"/>
    <p:sldId id="463" r:id="rId127"/>
    <p:sldId id="464" r:id="rId128"/>
    <p:sldId id="465" r:id="rId129"/>
    <p:sldId id="466" r:id="rId130"/>
    <p:sldId id="467" r:id="rId131"/>
    <p:sldId id="468" r:id="rId132"/>
    <p:sldId id="472" r:id="rId133"/>
    <p:sldId id="473" r:id="rId134"/>
    <p:sldId id="474" r:id="rId135"/>
    <p:sldId id="475" r:id="rId136"/>
    <p:sldId id="476" r:id="rId137"/>
    <p:sldId id="477" r:id="rId138"/>
    <p:sldId id="488" r:id="rId139"/>
    <p:sldId id="489" r:id="rId140"/>
    <p:sldId id="491" r:id="rId141"/>
  </p:sldIdLst>
  <p:sldSz cx="9144000" cy="6858000" type="screen4x3"/>
  <p:notesSz cx="6858000" cy="9144000"/>
  <p:custDataLst>
    <p:tags r:id="rId146"/>
  </p:custDataLst>
  <p:defaultTextStyle>
    <a:defPPr>
      <a:defRPr lang="zh-CN"/>
    </a:defPPr>
    <a:lvl1pPr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CCFF"/>
    <a:srgbClr val="CCECFF"/>
    <a:srgbClr val="FF9900"/>
    <a:srgbClr val="663300"/>
    <a:srgbClr val="FFFF66"/>
    <a:srgbClr val="99FF33"/>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89109" autoAdjust="0"/>
  </p:normalViewPr>
  <p:slideViewPr>
    <p:cSldViewPr showGuides="1">
      <p:cViewPr varScale="1">
        <p:scale>
          <a:sx n="82" d="100"/>
          <a:sy n="82" d="100"/>
        </p:scale>
        <p:origin x="145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42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6" Type="http://schemas.openxmlformats.org/officeDocument/2006/relationships/tags" Target="tags/tag1.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handoutMaster" Target="handoutMasters/handoutMaster1.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01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01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01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1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01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0EAF9D5D-F9A9-43FC-9B75-CB73E0A62FA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s?wd=%E6%8E%A7%E5%88%B6%E4%BF%A1%E6%81%AF&amp;tn=SE_PcZhidaonwhc_ngpagmjz&amp;rsv_dl=gh_pc_zhidao"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4285C3-2FA6-420C-99F2-8F75AC0708D9}"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E126D5-FBE3-4E68-99A3-C48ED03A3462}"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r>
              <a:rPr lang="zh-CN" altLang="en-US" dirty="0"/>
              <a:t>时钟同步，差错校验</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．区分数据和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控制信息</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：由于数据和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控制信息</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都是在同一信道中传送，而在许多情况下，数据和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控制信息</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处于同一帧中。因此一定要有相应的措施使收方能够将它们区分开来。</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．寻址：在多点连接的情况下，必须保证每一帧都能送到正确的目的站。收方也应当知道发方是哪一个站。</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br>
              <a:rPr lang="zh-CN" altLang="en-US" sz="1200" b="0" i="0" kern="1200" dirty="0">
                <a:solidFill>
                  <a:schemeClr val="tx1"/>
                </a:solidFill>
                <a:effectLst/>
                <a:latin typeface="Arial" panose="020B0604020202020204" pitchFamily="34" charset="0"/>
                <a:ea typeface="宋体" panose="02010600030101010101" pitchFamily="2" charset="-122"/>
                <a:cs typeface="+mn-cs"/>
              </a:rPr>
            </a:br>
            <a:endParaRPr lang="zh-CN" altLang="zh-CN" dirty="0"/>
          </a:p>
          <a:p>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8A898C-3626-4D70-A0AD-84AD5776E4F0}" type="slidenum">
              <a:rPr lang="en-US" altLang="zh-CN"/>
            </a:fld>
            <a:endParaRPr lang="en-US" altLang="zh-CN"/>
          </a:p>
        </p:txBody>
      </p:sp>
      <p:sp>
        <p:nvSpPr>
          <p:cNvPr id="611330" name="Rectangle 2"/>
          <p:cNvSpPr>
            <a:spLocks noGrp="1" noRot="1" noChangeAspect="1" noChangeArrowheads="1" noTextEdit="1"/>
          </p:cNvSpPr>
          <p:nvPr>
            <p:ph type="sldImg"/>
          </p:nvPr>
        </p:nvSpPr>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F563A9-1F17-4B0C-BC21-619C0A0C69C0}" type="slidenum">
              <a:rPr lang="en-US" altLang="zh-CN"/>
            </a:fld>
            <a:endParaRPr lang="en-US" altLang="zh-CN"/>
          </a:p>
        </p:txBody>
      </p:sp>
      <p:sp>
        <p:nvSpPr>
          <p:cNvPr id="612354" name="Rectangle 2"/>
          <p:cNvSpPr>
            <a:spLocks noGrp="1" noRot="1" noChangeAspect="1" noChangeArrowheads="1" noTextEdit="1"/>
          </p:cNvSpPr>
          <p:nvPr>
            <p:ph type="sldImg"/>
          </p:nvPr>
        </p:nvSpPr>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247352-3C66-479A-9F37-47562883F03F}" type="slidenum">
              <a:rPr lang="en-US" altLang="zh-CN"/>
            </a:fld>
            <a:endParaRPr lang="en-US" altLang="zh-CN"/>
          </a:p>
        </p:txBody>
      </p:sp>
      <p:sp>
        <p:nvSpPr>
          <p:cNvPr id="613378" name="Rectangle 2"/>
          <p:cNvSpPr>
            <a:spLocks noGrp="1" noRot="1" noChangeAspect="1" noChangeArrowheads="1" noTextEdit="1"/>
          </p:cNvSpPr>
          <p:nvPr>
            <p:ph type="sldImg"/>
          </p:nvPr>
        </p:nvSpPr>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5B58D-CC2D-4C0C-8B47-66C588E80E40}" type="slidenum">
              <a:rPr lang="en-US" altLang="zh-CN"/>
            </a:fld>
            <a:endParaRPr lang="en-US" altLang="zh-CN"/>
          </a:p>
        </p:txBody>
      </p:sp>
      <p:sp>
        <p:nvSpPr>
          <p:cNvPr id="614402" name="Rectangle 2"/>
          <p:cNvSpPr>
            <a:spLocks noGrp="1" noRot="1" noChangeAspect="1" noChangeArrowheads="1" noTextEdit="1"/>
          </p:cNvSpPr>
          <p:nvPr>
            <p:ph type="sldImg"/>
          </p:nvPr>
        </p:nvSpPr>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0EDAD9-7BBE-470C-8A6E-F071472BEB3A}"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A58D78-8063-4A55-8E54-813FE6C5CF88}" type="slidenum">
              <a:rPr lang="en-US" altLang="zh-CN"/>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093B72-9364-4204-8B7F-3E63BE98DFF0}" type="slidenum">
              <a:rPr lang="en-US" altLang="zh-CN"/>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AB83B8-C3BF-450E-A6E9-579CB1D5B9C2}" type="slidenum">
              <a:rPr lang="en-US" altLang="zh-CN"/>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234682-E5A0-42E5-B755-B470CC549E44}" type="slidenum">
              <a:rPr lang="en-US" altLang="zh-CN"/>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FFE29-3952-437A-B439-AA58DBCCAEB1}" type="slidenum">
              <a:rPr lang="en-US" altLang="zh-CN"/>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DFA553-3348-4DA7-A139-A93B1BA741B8}"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D52075-49D3-4738-906D-F857AA0F41DA}" type="slidenum">
              <a:rPr lang="en-US" altLang="zh-CN"/>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5AA54D-A28B-4159-B153-2BC39CAF1CB5}"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42EEAC9-C232-48EF-B07D-2B2488C61344}" type="slidenum">
              <a:rPr lang="en-US" altLang="zh-CN"/>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43D4A0-EF38-4219-8D02-D62D8F01A759}" type="slidenum">
              <a:rPr lang="en-US" altLang="zh-CN"/>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9664EB-48F1-44A8-9CB0-230DA479F352}"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162D3E-16AF-4E2A-83B5-76E8A3E69713}" type="slidenum">
              <a:rPr lang="en-US" altLang="zh-CN"/>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59BF92-A544-4A24-93ED-A74B3293BE0A}" type="slidenum">
              <a:rPr lang="en-US" altLang="zh-CN"/>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19DCE5-A004-4932-BD23-F7CC3289F2B1}" type="slidenum">
              <a:rPr lang="en-US" altLang="zh-CN"/>
            </a:fld>
            <a:endParaRPr lang="en-US" altLang="zh-CN"/>
          </a:p>
        </p:txBody>
      </p:sp>
      <p:sp>
        <p:nvSpPr>
          <p:cNvPr id="631810" name="Rectangle 2"/>
          <p:cNvSpPr>
            <a:spLocks noGrp="1" noRot="1" noChangeAspect="1" noChangeArrowheads="1" noTextEdit="1"/>
          </p:cNvSpPr>
          <p:nvPr>
            <p:ph type="sldImg"/>
          </p:nvPr>
        </p:nvSpPr>
        <p:spPr/>
      </p:sp>
      <p:sp>
        <p:nvSpPr>
          <p:cNvPr id="631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C4D459-5FA1-495A-B56E-FF9E3C6DD67B}" type="slidenum">
              <a:rPr lang="en-US" altLang="zh-CN"/>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5526A5-E561-4C3A-9668-2020CECA1F47}" type="slidenum">
              <a:rPr lang="en-US" altLang="zh-CN"/>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F3AA12-D7C2-438B-A84B-24C256541C93}"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F9DB33-26DD-41E6-96F7-6A46833C134A}"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r>
              <a:rPr lang="en-US" altLang="zh-CN"/>
              <a:t>SOH</a:t>
            </a:r>
            <a:r>
              <a:rPr lang="zh-CN" altLang="en-US"/>
              <a:t>：十六进制编码</a:t>
            </a:r>
            <a:r>
              <a:rPr lang="en-US" altLang="zh-CN"/>
              <a:t>01</a:t>
            </a:r>
            <a:r>
              <a:rPr lang="zh-CN" altLang="en-US"/>
              <a:t>（</a:t>
            </a:r>
            <a:r>
              <a:rPr lang="en-US" altLang="zh-CN"/>
              <a:t>00000001</a:t>
            </a:r>
            <a:r>
              <a:rPr lang="zh-CN" altLang="en-US"/>
              <a:t>）</a:t>
            </a:r>
            <a:endParaRPr lang="zh-CN" altLang="en-US"/>
          </a:p>
          <a:p>
            <a:r>
              <a:rPr lang="en-US" altLang="zh-CN"/>
              <a:t>EOT</a:t>
            </a:r>
            <a:r>
              <a:rPr lang="zh-CN" altLang="en-US"/>
              <a:t>：十六进制编码</a:t>
            </a:r>
            <a:r>
              <a:rPr lang="en-US" altLang="zh-CN"/>
              <a:t>04</a:t>
            </a:r>
            <a:r>
              <a:rPr lang="zh-CN" altLang="en-US"/>
              <a:t>（</a:t>
            </a:r>
            <a:r>
              <a:rPr lang="en-US" altLang="zh-CN"/>
              <a:t>00000100</a:t>
            </a:r>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251878-AD05-478B-95D7-F11597492A8E}"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3B3DF9-001D-4643-B16B-CB874430C832}"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1472B6-3332-479A-AAFB-B5775DC37E66}"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285415-E94A-400F-AA15-BFE119D2CDB4}"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63A504-9F0C-48DA-BB39-A2C5A5CF8001}"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72415F-C054-4D90-B1C2-FB2F5C2D6C03}"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429A05-1109-4386-9753-BF62DB76F962}" type="slidenum">
              <a:rPr lang="en-US" altLang="zh-CN"/>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D5B5A3-7825-41F3-8FC1-447CEAF5B9C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1A0EA2-542B-4A77-92E7-46D0208251DC}"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97311B-0966-403F-A6F2-D90A89507DAF}"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DFDA4B-0DEE-41ED-9472-77018DD658BA}"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83D0B0-4689-4733-8880-BFF37FE12B4B}"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B685BE-A0D5-4460-B3DE-C45C6FA55216}"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EB7623-64A1-4A57-8C90-7F810F671518}"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E57EAD-A368-4856-B8B7-214C33F604F2}"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64259F-0A84-4212-9B9C-29866C362ABF}"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8B6235-B308-4F02-82C5-7E5C039D9519}" type="slidenum">
              <a:rPr lang="en-US" altLang="zh-CN"/>
            </a:fld>
            <a:endParaRPr lang="en-US" altLang="zh-CN"/>
          </a:p>
        </p:txBody>
      </p:sp>
      <p:sp>
        <p:nvSpPr>
          <p:cNvPr id="656386" name="Rectangle 2"/>
          <p:cNvSpPr>
            <a:spLocks noGrp="1" noRot="1" noChangeAspect="1" noChangeArrowheads="1" noTextEdit="1"/>
          </p:cNvSpPr>
          <p:nvPr>
            <p:ph type="sldImg"/>
          </p:nvPr>
        </p:nvSpPr>
        <p:spPr/>
      </p:sp>
      <p:sp>
        <p:nvSpPr>
          <p:cNvPr id="656387" name="Rectangle 3"/>
          <p:cNvSpPr>
            <a:spLocks noGrp="1" noChangeArrowheads="1"/>
          </p:cNvSpPr>
          <p:nvPr>
            <p:ph type="body" idx="1"/>
          </p:nvPr>
        </p:nvSpPr>
        <p:spPr/>
        <p:txBody>
          <a:bodyPr/>
          <a:lstStyle/>
          <a:p>
            <a:r>
              <a:rPr lang="zh-CN" altLang="en-US"/>
              <a:t>如网络拥塞而丢弃</a:t>
            </a:r>
            <a:r>
              <a:rPr lang="en-US" altLang="zh-CN"/>
              <a:t>IP</a:t>
            </a:r>
            <a:r>
              <a:rPr lang="zh-CN" altLang="en-US"/>
              <a:t>包</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E6689-A244-436E-9896-15339A9C74F0}" type="slidenum">
              <a:rPr lang="en-US" altLang="zh-CN"/>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7A91B6-3F6A-4567-8FB0-D14784192981}"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13FAAB-E9C2-489D-8C47-4FB3E2BC4870}"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013F8F-B303-42CC-AB65-6FBC1657E8C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EFC4CC-B11C-42E8-A5CB-7523742BBED6}"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0705F3-440D-42F2-9D1C-B3D29EE6B6AC}"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464FA6-A708-4DF8-8679-3492CFFD142C}"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EB2146-E7AD-4E71-A832-F4FCE2FE9402}" type="slidenum">
              <a:rPr lang="en-US" altLang="zh-CN"/>
            </a:fld>
            <a:endParaRPr lang="en-US" altLang="zh-CN"/>
          </a:p>
        </p:txBody>
      </p:sp>
      <p:sp>
        <p:nvSpPr>
          <p:cNvPr id="388098" name="Rectangle 2"/>
          <p:cNvSpPr>
            <a:spLocks noGrp="1" noRot="1" noChangeAspect="1" noChangeArrowheads="1" noTextEdit="1"/>
          </p:cNvSpPr>
          <p:nvPr>
            <p:ph type="sldImg"/>
          </p:nvPr>
        </p:nvSpPr>
        <p:spPr/>
      </p:sp>
      <p:sp>
        <p:nvSpPr>
          <p:cNvPr id="388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50E838-DC82-4D10-A7D8-9EF1300A67BB}"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7A092C-489C-46B7-8CA1-EFC0AA05C252}" type="slidenum">
              <a:rPr lang="en-US" altLang="zh-CN"/>
            </a:fld>
            <a:endParaRPr lang="en-US" altLang="zh-CN"/>
          </a:p>
        </p:txBody>
      </p:sp>
      <p:sp>
        <p:nvSpPr>
          <p:cNvPr id="415746" name="Rectangle 2"/>
          <p:cNvSpPr>
            <a:spLocks noGrp="1" noRot="1" noChangeAspect="1" noChangeArrowheads="1" noTextEdit="1"/>
          </p:cNvSpPr>
          <p:nvPr>
            <p:ph type="sldImg"/>
          </p:nvPr>
        </p:nvSpPr>
        <p:spPr/>
      </p:sp>
      <p:sp>
        <p:nvSpPr>
          <p:cNvPr id="415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F8922B-99EE-41C6-A543-18BC86EBCC0A}" type="slidenum">
              <a:rPr lang="en-US" altLang="zh-CN"/>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2F8BC2-83D6-44E6-A557-14A557C939AA}" type="slidenum">
              <a:rPr lang="en-US" altLang="zh-CN"/>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4EB508-C2EC-4782-94FC-88F84437B29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4D911C-7821-4D47-86A0-320C1CF976A1}" type="slidenum">
              <a:rPr lang="en-US" altLang="zh-CN"/>
            </a:fld>
            <a:endParaRPr lang="en-US" altLang="zh-CN"/>
          </a:p>
        </p:txBody>
      </p:sp>
      <p:sp>
        <p:nvSpPr>
          <p:cNvPr id="536578" name="Rectangle 2"/>
          <p:cNvSpPr>
            <a:spLocks noGrp="1" noRot="1" noChangeAspect="1" noChangeArrowheads="1" noTextEdit="1"/>
          </p:cNvSpPr>
          <p:nvPr>
            <p:ph type="sldImg"/>
          </p:nvPr>
        </p:nvSpPr>
        <p:spPr/>
      </p:sp>
      <p:sp>
        <p:nvSpPr>
          <p:cNvPr id="536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8B7370-5988-424C-8F77-F93391763F2C}" type="slidenum">
              <a:rPr lang="en-US" altLang="zh-CN"/>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097E03-DFBD-4D21-9FB5-5AB05C935B02}"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施乐发明了个人电脑、下拉菜单、鼠标、图形用户接口（</a:t>
            </a:r>
            <a:r>
              <a:rPr lang="en-US" altLang="zh-CN" dirty="0"/>
              <a:t>GUI</a:t>
            </a:r>
            <a:r>
              <a:rPr lang="zh-CN" altLang="en-US" dirty="0"/>
              <a:t>），却成就了苹果和微软。除了乔布斯直接、盖茨间接地从施乐梦学艺外，还有一些硅谷知名企业从施乐前瞻性的技术中受益：施乐发明了以太网技术，后来的最大受益厂商是思科</a:t>
            </a:r>
            <a:r>
              <a:rPr lang="en-US" altLang="zh-CN" dirty="0"/>
              <a:t>;</a:t>
            </a:r>
            <a:r>
              <a:rPr lang="zh-CN" altLang="en-US" dirty="0"/>
              <a:t>施乐推出了页面描述语言</a:t>
            </a:r>
            <a:r>
              <a:rPr lang="en-US" altLang="zh-CN" dirty="0"/>
              <a:t>Postscript</a:t>
            </a:r>
            <a:r>
              <a:rPr lang="zh-CN" altLang="en-US" dirty="0"/>
              <a:t>，而该领域最成功的厂商之一是</a:t>
            </a:r>
            <a:r>
              <a:rPr lang="en-US" altLang="zh-CN" dirty="0"/>
              <a:t>Adobe;</a:t>
            </a:r>
            <a:r>
              <a:rPr lang="zh-CN" altLang="en-US" dirty="0"/>
              <a:t>施乐在激光打印机技术上起步很早，而该领域商业上最成功的是惠普。</a:t>
            </a:r>
            <a:r>
              <a:rPr lang="en-US" altLang="zh-CN" baseline="30000" dirty="0"/>
              <a:t>[1]</a:t>
            </a:r>
            <a:endParaRPr lang="zh-CN" altLang="en-US" dirty="0"/>
          </a:p>
          <a:p>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76DCE9-68CC-43B9-B50B-FA135E79DA52}" type="slidenum">
              <a:rPr lang="en-US" altLang="zh-CN"/>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C32BD0-86C0-406E-A535-09292B41610C}" type="slidenum">
              <a:rPr lang="en-US" altLang="zh-CN"/>
            </a:fld>
            <a:endParaRPr lang="en-US" altLang="zh-CN"/>
          </a:p>
        </p:txBody>
      </p:sp>
      <p:sp>
        <p:nvSpPr>
          <p:cNvPr id="664578" name="Rectangle 2"/>
          <p:cNvSpPr>
            <a:spLocks noGrp="1" noRot="1" noChangeAspect="1" noChangeArrowheads="1" noTextEdit="1"/>
          </p:cNvSpPr>
          <p:nvPr>
            <p:ph type="sldImg"/>
          </p:nvPr>
        </p:nvSpPr>
        <p:spPr/>
      </p:sp>
      <p:sp>
        <p:nvSpPr>
          <p:cNvPr id="664579"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D695EA-CF6C-4124-BD77-C709A91BFAA7}"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CB80DB-3336-456D-809E-B92D570A36D0}"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8BAE6B-55FF-4217-AF30-5F0A52A3BE73}"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BDDEAD-4E4E-481F-B2E1-8233795958E7}" type="slidenum">
              <a:rPr lang="en-US" altLang="zh-CN"/>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986AD1-C327-420A-BF6E-2A97BC042FB4}"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402EE4-BDBB-4C82-BB74-4D4FED8BD686}"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737D58-1D97-4EEC-BD9D-7700CAC4B089}"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0A960F-2E8A-4C3E-938E-E8B9589DCAE1}"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905DAB-E9F1-4BAA-ADA0-0FA6DCEDBA65}"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722B56-9DE5-480B-82BE-3984DA8F8BBD}"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1F7AB3-C254-4569-8962-A87E0C2B490A}"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5B3713-23C1-47AD-A40D-7475BFD0158D}"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3CAC05-760B-48E0-8802-15B4ABD0D310}"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b="1" dirty="0">
                <a:solidFill>
                  <a:srgbClr val="FF0000"/>
                </a:solidFill>
                <a:latin typeface="Arial" panose="020B0604020202020204" pitchFamily="34" charset="0"/>
                <a:ea typeface="黑体" panose="02010609060101010101" pitchFamily="2" charset="-122"/>
              </a:rPr>
              <a:t>A</a:t>
            </a:r>
            <a:r>
              <a:rPr lang="zh-CN" altLang="en-US" sz="1200" b="1" dirty="0">
                <a:solidFill>
                  <a:srgbClr val="FF0000"/>
                </a:solidFill>
                <a:latin typeface="Arial" panose="020B0604020202020204" pitchFamily="34" charset="0"/>
                <a:ea typeface="黑体" panose="02010609060101010101" pitchFamily="2" charset="-122"/>
              </a:rPr>
              <a:t>与</a:t>
            </a:r>
            <a:r>
              <a:rPr lang="en-US" altLang="zh-CN" sz="1200" b="1" dirty="0">
                <a:solidFill>
                  <a:srgbClr val="FF0000"/>
                </a:solidFill>
                <a:latin typeface="Arial" panose="020B0604020202020204" pitchFamily="34" charset="0"/>
                <a:ea typeface="黑体" panose="02010609060101010101" pitchFamily="2" charset="-122"/>
              </a:rPr>
              <a:t>B</a:t>
            </a:r>
            <a:r>
              <a:rPr lang="zh-CN" altLang="en-US" sz="1200" b="1" dirty="0">
                <a:solidFill>
                  <a:srgbClr val="FF0000"/>
                </a:solidFill>
                <a:latin typeface="Arial" panose="020B0604020202020204" pitchFamily="34" charset="0"/>
                <a:ea typeface="黑体" panose="02010609060101010101" pitchFamily="2" charset="-122"/>
              </a:rPr>
              <a:t>之间可能存在误会。</a:t>
            </a:r>
            <a:endParaRPr lang="zh-CN" altLang="en-US" sz="1200" b="1" dirty="0">
              <a:solidFill>
                <a:srgbClr val="FF0000"/>
              </a:solidFill>
              <a:latin typeface="Arial" panose="020B0604020202020204" pitchFamily="34" charset="0"/>
              <a:ea typeface="黑体" panose="02010609060101010101" pitchFamily="2" charset="-122"/>
            </a:endParaRPr>
          </a:p>
          <a:p>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6B95E6-3DAB-42EB-9216-DC088FE6C09C}"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r>
              <a:rPr lang="en-US" altLang="zh-CN"/>
              <a:t>B</a:t>
            </a:r>
            <a:r>
              <a:rPr lang="zh-CN" altLang="en-US"/>
              <a:t>有一个检测的时间，因此会多发一部分数据。</a:t>
            </a:r>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7B210B-AA11-484D-9D08-6BB211E14FE7}" type="slidenum">
              <a:rPr lang="en-US" altLang="zh-CN"/>
            </a:fld>
            <a:endParaRPr lang="en-US" altLang="zh-CN"/>
          </a:p>
        </p:txBody>
      </p:sp>
      <p:sp>
        <p:nvSpPr>
          <p:cNvPr id="678914" name="Rectangle 2"/>
          <p:cNvSpPr>
            <a:spLocks noGrp="1" noRot="1" noChangeAspect="1" noChangeArrowheads="1" noTextEdit="1"/>
          </p:cNvSpPr>
          <p:nvPr>
            <p:ph type="sldImg"/>
          </p:nvPr>
        </p:nvSpPr>
        <p:spPr/>
      </p:sp>
      <p:sp>
        <p:nvSpPr>
          <p:cNvPr id="678915"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65E48E-3DDC-42EF-84F4-0C60AD69BF51}" type="slidenum">
              <a:rPr lang="en-US" altLang="zh-CN"/>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30B611-F73F-4E5F-B639-3409EDE88941}" type="slidenum">
              <a:rPr lang="en-US" altLang="zh-CN"/>
            </a:fld>
            <a:endParaRPr lang="en-US" altLang="zh-CN"/>
          </a:p>
        </p:txBody>
      </p:sp>
      <p:sp>
        <p:nvSpPr>
          <p:cNvPr id="670722" name="Rectangle 2"/>
          <p:cNvSpPr>
            <a:spLocks noGrp="1" noRot="1" noChangeAspect="1" noChangeArrowheads="1" noTextEdit="1"/>
          </p:cNvSpPr>
          <p:nvPr>
            <p:ph type="sldImg"/>
          </p:nvPr>
        </p:nvSpPr>
        <p:spPr/>
      </p:sp>
      <p:sp>
        <p:nvSpPr>
          <p:cNvPr id="670723"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D6507A-93C7-4A97-9636-F43B0C3D1214}" type="slidenum">
              <a:rPr lang="en-US" altLang="zh-CN"/>
            </a:fld>
            <a:endParaRPr lang="en-US" altLang="zh-CN"/>
          </a:p>
        </p:txBody>
      </p:sp>
      <p:sp>
        <p:nvSpPr>
          <p:cNvPr id="668674" name="Rectangle 2"/>
          <p:cNvSpPr>
            <a:spLocks noGrp="1" noRot="1" noChangeAspect="1" noChangeArrowheads="1" noTextEdit="1"/>
          </p:cNvSpPr>
          <p:nvPr>
            <p:ph type="sldImg"/>
          </p:nvPr>
        </p:nvSpPr>
        <p:spPr/>
      </p:sp>
      <p:sp>
        <p:nvSpPr>
          <p:cNvPr id="66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9669A8-2D98-4702-AE02-E54037A97A75}"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E41759-6FE5-4ED5-81DF-E52B84BE7185}" type="slidenum">
              <a:rPr lang="en-US" altLang="zh-CN"/>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7C271A-D4CF-42E2-A71D-6E9ACB7F16AA}"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86A3E-AE00-44DA-B5DB-485AEF07DB64}" type="slidenum">
              <a:rPr lang="en-US" altLang="zh-CN"/>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FF302E-2925-456D-B14D-81565FB900EC}" type="slidenum">
              <a:rPr lang="en-US" altLang="zh-CN"/>
            </a:fld>
            <a:endParaRPr lang="en-US" altLang="zh-CN"/>
          </a:p>
        </p:txBody>
      </p:sp>
      <p:sp>
        <p:nvSpPr>
          <p:cNvPr id="562178" name="Rectangle 2"/>
          <p:cNvSpPr>
            <a:spLocks noGrp="1" noRot="1" noChangeAspect="1" noChangeArrowheads="1" noTextEdit="1"/>
          </p:cNvSpPr>
          <p:nvPr>
            <p:ph type="sldImg"/>
          </p:nvPr>
        </p:nvSpPr>
        <p:spPr/>
      </p:sp>
      <p:sp>
        <p:nvSpPr>
          <p:cNvPr id="562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83F64B-D8E5-4983-AB75-AB17D4508967}"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D5E176-2BCF-4D02-8065-D4468052DD33}"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489583-FDF2-4074-A44B-55EB851775A9}"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1AF54F-F49F-464C-B01D-DCEE31EC3EB4}" type="slidenum">
              <a:rPr lang="en-US" altLang="zh-CN"/>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7B2CB5-7055-470B-96EF-63334293A10F}" type="slidenum">
              <a:rPr lang="en-US" altLang="zh-CN"/>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0322D8-E5CA-468D-B349-5FE45CE3A40F}" type="slidenum">
              <a:rPr lang="en-US" altLang="zh-CN"/>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6B70D2-32DC-40ED-8AAB-13B5EF5C4972}" type="slidenum">
              <a:rPr lang="en-US" altLang="zh-CN"/>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465552-6AFA-40DC-87A9-B2E0B88AEC6A}" type="slidenum">
              <a:rPr lang="en-US" altLang="zh-CN"/>
            </a:fld>
            <a:endParaRPr lang="en-US" altLang="zh-CN"/>
          </a:p>
        </p:txBody>
      </p:sp>
      <p:sp>
        <p:nvSpPr>
          <p:cNvPr id="659458" name="Rectangle 2"/>
          <p:cNvSpPr>
            <a:spLocks noGrp="1" noRot="1" noChangeAspect="1" noChangeArrowheads="1" noTextEdit="1"/>
          </p:cNvSpPr>
          <p:nvPr>
            <p:ph type="sldImg"/>
          </p:nvPr>
        </p:nvSpPr>
        <p:spPr/>
      </p:sp>
      <p:sp>
        <p:nvSpPr>
          <p:cNvPr id="659459" name="Rectangle 3"/>
          <p:cNvSpPr>
            <a:spLocks noGrp="1" noChangeArrowheads="1"/>
          </p:cNvSpPr>
          <p:nvPr>
            <p:ph type="body" idx="1"/>
          </p:nvPr>
        </p:nvSpPr>
        <p:spPr/>
        <p:txBody>
          <a:bodyPr/>
          <a:lstStyle/>
          <a:p>
            <a:r>
              <a:rPr lang="en-US" altLang="zh-CN"/>
              <a:t>a=</a:t>
            </a:r>
            <a:r>
              <a:rPr lang="en-US" altLang="zh-CN" i="1">
                <a:sym typeface="Symbol" panose="05050102010706020507" pitchFamily="18" charset="2"/>
              </a:rPr>
              <a:t> </a:t>
            </a:r>
            <a:r>
              <a:rPr lang="en-US" altLang="zh-CN"/>
              <a:t>/T0</a:t>
            </a:r>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2CEF6B-6461-4722-9600-23E21C87B2D4}" type="slidenum">
              <a:rPr lang="en-US" altLang="zh-CN"/>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F08168-4DF5-45E9-9F46-E8F5CC308DB1}"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8CF1FD-5479-4EA5-A6D2-32554DAFD630}"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C82BFA-84AE-47B4-82E1-AB6125C20738}"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830827-1D9C-4D28-89A1-BB086B6E318B}"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74A356-94DD-442F-AEDD-17F55DFC41DE}" type="slidenum">
              <a:rPr lang="en-US" altLang="zh-CN"/>
            </a:fld>
            <a:endParaRPr lang="en-US" altLang="zh-CN"/>
          </a:p>
        </p:txBody>
      </p:sp>
      <p:sp>
        <p:nvSpPr>
          <p:cNvPr id="681986" name="Rectangle 2"/>
          <p:cNvSpPr>
            <a:spLocks noGrp="1" noRot="1" noChangeAspect="1" noChangeArrowheads="1" noTextEdit="1"/>
          </p:cNvSpPr>
          <p:nvPr>
            <p:ph type="sldImg"/>
          </p:nvPr>
        </p:nvSpPr>
        <p:spPr/>
      </p:sp>
      <p:sp>
        <p:nvSpPr>
          <p:cNvPr id="681987"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E2FCB-BC1F-4613-B691-C9B0090611C9}"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0722C5-EC9C-4AD1-96FE-189F1D16FD92}" type="slidenum">
              <a:rPr lang="en-US" altLang="zh-CN"/>
            </a:fld>
            <a:endParaRPr lang="en-US" altLang="zh-CN"/>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32132F-DF00-406D-9A33-4D4C798A9964}" type="slidenum">
              <a:rPr lang="en-US" altLang="zh-CN"/>
            </a:fld>
            <a:endParaRPr lang="en-US" altLang="zh-CN"/>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AA8AB1-0567-4ACB-B47C-CEF2DD8EEECB}" type="slidenum">
              <a:rPr lang="en-US" altLang="zh-CN"/>
            </a:fld>
            <a:endParaRPr lang="en-US" altLang="zh-CN"/>
          </a:p>
        </p:txBody>
      </p:sp>
      <p:sp>
        <p:nvSpPr>
          <p:cNvPr id="688130" name="Rectangle 2"/>
          <p:cNvSpPr>
            <a:spLocks noGrp="1" noRot="1" noChangeAspect="1" noChangeArrowheads="1" noTextEdit="1"/>
          </p:cNvSpPr>
          <p:nvPr>
            <p:ph type="sldImg"/>
          </p:nvPr>
        </p:nvSpPr>
        <p:spPr/>
      </p:sp>
      <p:sp>
        <p:nvSpPr>
          <p:cNvPr id="688131"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4EB63F-4E97-4174-8EF2-A229696F0EF0}" type="slidenum">
              <a:rPr lang="en-US" altLang="zh-CN"/>
            </a:fld>
            <a:endParaRPr lang="en-US" altLang="zh-CN"/>
          </a:p>
        </p:txBody>
      </p:sp>
      <p:sp>
        <p:nvSpPr>
          <p:cNvPr id="690178" name="Rectangle 2"/>
          <p:cNvSpPr>
            <a:spLocks noGrp="1" noRot="1" noChangeAspect="1" noChangeArrowheads="1" noTextEdit="1"/>
          </p:cNvSpPr>
          <p:nvPr>
            <p:ph type="sldImg"/>
          </p:nvPr>
        </p:nvSpPr>
        <p:spPr/>
      </p:sp>
      <p:sp>
        <p:nvSpPr>
          <p:cNvPr id="690179"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97C570-E634-4713-A572-F85B49BB239B}" type="slidenum">
              <a:rPr lang="en-US" altLang="zh-CN"/>
            </a:fld>
            <a:endParaRPr lang="en-US" altLang="zh-CN"/>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a:xfrm>
            <a:off x="687388" y="4343400"/>
            <a:ext cx="5486400" cy="4114800"/>
          </a:xfrm>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50447A-A4A7-45F2-A783-A74F3DC1CBF1}"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83C8C2-D431-4A68-83C4-F355011BF0A0}"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9C5825-157A-4798-8AF2-8E48A2D7DABA}"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DA1BB-4FC6-456D-9157-D67B0A786380}"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F0AB85-94F7-4115-A434-57790C36E4AF}" type="slidenum">
              <a:rPr lang="en-US" altLang="zh-CN"/>
            </a:fld>
            <a:endParaRPr lang="en-US" altLang="zh-CN"/>
          </a:p>
        </p:txBody>
      </p:sp>
      <p:sp>
        <p:nvSpPr>
          <p:cNvPr id="599042" name="Rectangle 2"/>
          <p:cNvSpPr>
            <a:spLocks noGrp="1" noRot="1" noChangeAspect="1" noChangeArrowheads="1" noTextEdit="1"/>
          </p:cNvSpPr>
          <p:nvPr>
            <p:ph type="sldImg"/>
          </p:nvPr>
        </p:nvSpPr>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17142B-5578-4B38-91A0-CA55ACC8A9DA}"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44D4B6-AE1C-40F5-9E4B-5020347E1749}" type="slidenum">
              <a:rPr lang="en-US" altLang="zh-CN"/>
            </a:fld>
            <a:endParaRPr lang="en-US" altLang="zh-CN"/>
          </a:p>
        </p:txBody>
      </p:sp>
      <p:sp>
        <p:nvSpPr>
          <p:cNvPr id="600066" name="Rectangle 2"/>
          <p:cNvSpPr>
            <a:spLocks noGrp="1" noRot="1" noChangeAspect="1" noChangeArrowheads="1" noTextEdit="1"/>
          </p:cNvSpPr>
          <p:nvPr>
            <p:ph type="sldImg"/>
          </p:nvPr>
        </p:nvSpPr>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6A07C6-9392-4F5C-A28E-FBD1FEA2503E}" type="slidenum">
              <a:rPr lang="en-US" altLang="zh-CN"/>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p:txBody>
          <a:bodyPr/>
          <a:lstStyle/>
          <a:p>
            <a:r>
              <a:rPr lang="zh-CN" altLang="en-US" dirty="0"/>
              <a:t>一班</a:t>
            </a:r>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74E1F8-E964-4481-880B-FCBEEB46E49F}" type="slidenum">
              <a:rPr lang="en-US" altLang="zh-CN"/>
            </a:fld>
            <a:endParaRPr lang="en-US" altLang="zh-CN"/>
          </a:p>
        </p:txBody>
      </p:sp>
      <p:sp>
        <p:nvSpPr>
          <p:cNvPr id="603138" name="Rectangle 2"/>
          <p:cNvSpPr>
            <a:spLocks noGrp="1" noRot="1" noChangeAspect="1" noChangeArrowheads="1" noTextEdit="1"/>
          </p:cNvSpPr>
          <p:nvPr>
            <p:ph type="sldImg"/>
          </p:nvPr>
        </p:nvSpPr>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CD9892-F3F2-416F-9789-1E2176BE1312}" type="slidenum">
              <a:rPr lang="en-US" altLang="zh-CN"/>
            </a:fld>
            <a:endParaRPr lang="en-US" altLang="zh-CN"/>
          </a:p>
        </p:txBody>
      </p:sp>
      <p:sp>
        <p:nvSpPr>
          <p:cNvPr id="604162" name="Rectangle 2"/>
          <p:cNvSpPr>
            <a:spLocks noGrp="1" noRot="1" noChangeAspect="1" noChangeArrowheads="1" noTextEdit="1"/>
          </p:cNvSpPr>
          <p:nvPr>
            <p:ph type="sldImg"/>
          </p:nvPr>
        </p:nvSpPr>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2AD88B-117E-41AA-839C-300B1682364C}" type="slidenum">
              <a:rPr lang="en-US" altLang="zh-CN"/>
            </a:fld>
            <a:endParaRPr lang="en-US" altLang="zh-CN"/>
          </a:p>
        </p:txBody>
      </p:sp>
      <p:sp>
        <p:nvSpPr>
          <p:cNvPr id="605186" name="Rectangle 2"/>
          <p:cNvSpPr>
            <a:spLocks noGrp="1" noRot="1" noChangeAspect="1" noChangeArrowheads="1" noTextEdit="1"/>
          </p:cNvSpPr>
          <p:nvPr>
            <p:ph type="sldImg"/>
          </p:nvPr>
        </p:nvSpPr>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232D36-A157-43C4-905C-741E8795476F}" type="slidenum">
              <a:rPr lang="en-US" altLang="zh-CN"/>
            </a:fld>
            <a:endParaRPr lang="en-US" altLang="zh-CN"/>
          </a:p>
        </p:txBody>
      </p:sp>
      <p:sp>
        <p:nvSpPr>
          <p:cNvPr id="606210" name="Rectangle 2"/>
          <p:cNvSpPr>
            <a:spLocks noGrp="1" noRot="1" noChangeAspect="1" noChangeArrowheads="1" noTextEdit="1"/>
          </p:cNvSpPr>
          <p:nvPr>
            <p:ph type="sldImg"/>
          </p:nvPr>
        </p:nvSpPr>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20AFCB-6DD5-454B-B5EB-64EDE11AA038}"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BF9677-0693-4532-B88F-3F0B9FC10C79}" type="slidenum">
              <a:rPr lang="en-US" altLang="zh-CN"/>
            </a:fld>
            <a:endParaRPr lang="en-US" altLang="zh-CN"/>
          </a:p>
        </p:txBody>
      </p:sp>
      <p:sp>
        <p:nvSpPr>
          <p:cNvPr id="608258" name="Rectangle 2"/>
          <p:cNvSpPr>
            <a:spLocks noGrp="1" noRot="1" noChangeAspect="1" noChangeArrowheads="1" noTextEdit="1"/>
          </p:cNvSpPr>
          <p:nvPr>
            <p:ph type="sldImg"/>
          </p:nvPr>
        </p:nvSpPr>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91F234-18FF-49E2-87AB-D44C68AD1FA0}" type="slidenum">
              <a:rPr lang="en-US" altLang="zh-CN"/>
            </a:fld>
            <a:endParaRPr lang="en-US" altLang="zh-CN"/>
          </a:p>
        </p:txBody>
      </p:sp>
      <p:sp>
        <p:nvSpPr>
          <p:cNvPr id="609282" name="Rectangle 2"/>
          <p:cNvSpPr>
            <a:spLocks noGrp="1" noRot="1" noChangeAspect="1" noChangeArrowheads="1" noTextEdit="1"/>
          </p:cNvSpPr>
          <p:nvPr>
            <p:ph type="sldImg"/>
          </p:nvPr>
        </p:nvSpPr>
        <p:spPr/>
      </p:sp>
      <p:sp>
        <p:nvSpPr>
          <p:cNvPr id="609283" name="Rectangle 3"/>
          <p:cNvSpPr>
            <a:spLocks noGrp="1" noChangeArrowheads="1"/>
          </p:cNvSpPr>
          <p:nvPr>
            <p:ph type="body" idx="1"/>
          </p:nvPr>
        </p:nvSpPr>
        <p:spPr/>
        <p:txBody>
          <a:bodyPr/>
          <a:lstStyle/>
          <a:p>
            <a:r>
              <a:rPr lang="zh-CN" altLang="en-US"/>
              <a:t>来回转发，倒腾。</a:t>
            </a:r>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E0BB0E-8F71-4C34-AB08-DAF8D0037F1D}" type="slidenum">
              <a:rPr lang="en-US" altLang="zh-CN"/>
            </a:fld>
            <a:endParaRPr lang="en-US" altLang="zh-CN"/>
          </a:p>
        </p:txBody>
      </p:sp>
      <p:sp>
        <p:nvSpPr>
          <p:cNvPr id="610306" name="Rectangle 2"/>
          <p:cNvSpPr>
            <a:spLocks noGrp="1" noRot="1" noChangeAspect="1" noChangeArrowheads="1" noTextEdit="1"/>
          </p:cNvSpPr>
          <p:nvPr>
            <p:ph type="sldImg"/>
          </p:nvPr>
        </p:nvSpPr>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5602" name="Group 2"/>
          <p:cNvGrpSpPr/>
          <p:nvPr/>
        </p:nvGrpSpPr>
        <p:grpSpPr bwMode="auto">
          <a:xfrm>
            <a:off x="0" y="2438400"/>
            <a:ext cx="9009063" cy="1052513"/>
            <a:chOff x="0" y="1536"/>
            <a:chExt cx="5675" cy="663"/>
          </a:xfrm>
        </p:grpSpPr>
        <p:grpSp>
          <p:nvGrpSpPr>
            <p:cNvPr id="25603" name="Group 3"/>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25606" name="Group 6"/>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25610"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zh-CN" altLang="en-US"/>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8744A7C-63C3-48FD-9009-87AC99FFFC6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5482E0D-CCE1-4CDC-95B4-F12362C0088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B981C72-251A-4B5A-8F85-7DADC5068E9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CE0E6AC-399F-4B3E-8699-DCDE2C92F14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lvl1pPr>
              <a:defRPr/>
            </a:lvl1pPr>
          </a:lstStyle>
          <a:p>
            <a:fld id="{593A9677-ED1C-4865-97BE-83C0B36A1B4A}"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14CD4A8-C585-477E-8A6F-6C2F99B7AF7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7C3091D-C2EA-48F7-82C6-6FC037CDA970}"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5E2F83FB-71FA-405C-9D3A-265F30D0490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6704EAF-1358-44FF-98B9-CEBA42B15B7F}"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26C17B1C-7101-497B-BD54-E6B6525A48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C68461E0-A38A-4466-A911-612341A341D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algn="ctr"/>
            <a:endParaRPr kumimoji="1" lang="zh-CN" altLang="zh-CN" sz="2400"/>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endParaRPr kumimoji="1" lang="zh-CN" altLang="zh-CN" sz="2400"/>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endParaRPr kumimoji="1" lang="zh-CN" altLang="zh-CN" sz="2400"/>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endParaRPr kumimoji="1" lang="zh-CN" altLang="zh-CN" sz="2400"/>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endParaRPr kumimoji="1" lang="zh-CN" altLang="zh-CN" sz="2400"/>
          </a:p>
        </p:txBody>
      </p:sp>
      <p:sp>
        <p:nvSpPr>
          <p:cNvPr id="2458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algn="ctr"/>
            <a:endParaRPr kumimoji="1" lang="zh-CN" altLang="zh-CN" sz="2400"/>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endParaRPr kumimoji="1" lang="zh-CN" altLang="zh-CN" sz="2400"/>
          </a:p>
        </p:txBody>
      </p:sp>
      <p:sp>
        <p:nvSpPr>
          <p:cNvPr id="24585" name="Rectangle 9"/>
          <p:cNvSpPr>
            <a:spLocks noGrp="1" noChangeArrowheads="1"/>
          </p:cNvSpPr>
          <p:nvPr>
            <p:ph type="title"/>
          </p:nvPr>
        </p:nvSpPr>
        <p:spPr bwMode="auto">
          <a:xfrm>
            <a:off x="1150938" y="214313"/>
            <a:ext cx="7793037" cy="1462087"/>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24586" name="Rectangle 10"/>
          <p:cNvSpPr>
            <a:spLocks noGrp="1" noChangeArrowheads="1"/>
          </p:cNvSpPr>
          <p:nvPr>
            <p:ph type="body" idx="1"/>
          </p:nvPr>
        </p:nvSpPr>
        <p:spPr bwMode="auto">
          <a:xfrm>
            <a:off x="1042988" y="1773238"/>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53CE942C-3F22-44AD-846B-0B90E3AB116D}"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2pPr>
      <a:lvl3pPr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3pPr>
      <a:lvl4pPr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4pPr>
      <a:lvl5pPr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2.wmf"/></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2.w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wmf"/><Relationship Id="rId1" Type="http://schemas.openxmlformats.org/officeDocument/2006/relationships/image" Target="../media/image2.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2.w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6" Type="http://schemas.openxmlformats.org/officeDocument/2006/relationships/notesSlide" Target="../notesSlides/notesSlide102.x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1.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image" Target="../media/image2.wmf"/></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image" Target="../media/image2.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7.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image" Target="../media/image2.wmf"/><Relationship Id="rId1" Type="http://schemas.openxmlformats.org/officeDocument/2006/relationships/image" Target="../media/image7.wmf"/></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4.wmf"/></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4.w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990600" y="1676400"/>
            <a:ext cx="7253288" cy="1462088"/>
          </a:xfrm>
        </p:spPr>
        <p:txBody>
          <a:bodyPr/>
          <a:lstStyle/>
          <a:p>
            <a:pPr algn="ctr"/>
            <a:r>
              <a:rPr lang="zh-CN" altLang="en-US"/>
              <a:t>计算机网络（第 </a:t>
            </a:r>
            <a:r>
              <a:rPr lang="en-US" altLang="zh-CN"/>
              <a:t>5 </a:t>
            </a:r>
            <a:r>
              <a:rPr lang="zh-CN" altLang="en-US"/>
              <a:t>版）</a:t>
            </a:r>
            <a:endParaRPr lang="zh-CN" altLang="en-US"/>
          </a:p>
        </p:txBody>
      </p:sp>
      <p:sp>
        <p:nvSpPr>
          <p:cNvPr id="120835" name="Rectangle 3"/>
          <p:cNvSpPr>
            <a:spLocks noGrp="1" noChangeArrowheads="1"/>
          </p:cNvSpPr>
          <p:nvPr>
            <p:ph type="subTitle" idx="1"/>
          </p:nvPr>
        </p:nvSpPr>
        <p:spPr/>
        <p:txBody>
          <a:bodyPr/>
          <a:lstStyle/>
          <a:p>
            <a:r>
              <a:rPr lang="zh-CN" altLang="en-US"/>
              <a:t>第 </a:t>
            </a:r>
            <a:r>
              <a:rPr lang="en-US" altLang="zh-CN"/>
              <a:t>3 </a:t>
            </a:r>
            <a:r>
              <a:rPr lang="zh-CN" altLang="en-US"/>
              <a:t>章  数据链路层</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6" name="Rectangle 4"/>
          <p:cNvSpPr>
            <a:spLocks noChangeArrowheads="1"/>
          </p:cNvSpPr>
          <p:nvPr/>
        </p:nvSpPr>
        <p:spPr bwMode="auto">
          <a:xfrm>
            <a:off x="6980238" y="1570038"/>
            <a:ext cx="2011362"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a:p>
        </p:txBody>
      </p:sp>
      <p:sp>
        <p:nvSpPr>
          <p:cNvPr id="284677" name="Rectangle 5"/>
          <p:cNvSpPr>
            <a:spLocks noChangeArrowheads="1"/>
          </p:cNvSpPr>
          <p:nvPr/>
        </p:nvSpPr>
        <p:spPr bwMode="auto">
          <a:xfrm>
            <a:off x="6999288" y="2179638"/>
            <a:ext cx="1981200" cy="609600"/>
          </a:xfrm>
          <a:prstGeom prst="rect">
            <a:avLst/>
          </a:prstGeom>
          <a:solidFill>
            <a:srgbClr val="FFCCFF"/>
          </a:solidFill>
          <a:ln w="12700">
            <a:noFill/>
            <a:miter lim="800000"/>
          </a:ln>
          <a:effectLst/>
        </p:spPr>
        <p:txBody>
          <a:bodyPr wrap="none" anchor="ctr"/>
          <a:lstStyle/>
          <a:p>
            <a:endParaRPr lang="zh-CN" altLang="en-US"/>
          </a:p>
        </p:txBody>
      </p:sp>
      <p:sp>
        <p:nvSpPr>
          <p:cNvPr id="284678" name="Line 6"/>
          <p:cNvSpPr>
            <a:spLocks noChangeShapeType="1"/>
          </p:cNvSpPr>
          <p:nvPr/>
        </p:nvSpPr>
        <p:spPr bwMode="auto">
          <a:xfrm>
            <a:off x="6980238" y="2178050"/>
            <a:ext cx="2008187" cy="1588"/>
          </a:xfrm>
          <a:prstGeom prst="line">
            <a:avLst/>
          </a:prstGeom>
          <a:noFill/>
          <a:ln w="12700">
            <a:solidFill>
              <a:schemeClr val="tx1"/>
            </a:solidFill>
            <a:round/>
          </a:ln>
          <a:effectLst/>
        </p:spPr>
        <p:txBody>
          <a:bodyPr wrap="none" anchor="ctr"/>
          <a:lstStyle/>
          <a:p>
            <a:endParaRPr lang="zh-CN" altLang="en-US"/>
          </a:p>
        </p:txBody>
      </p:sp>
      <p:sp>
        <p:nvSpPr>
          <p:cNvPr id="284679" name="Rectangle 7"/>
          <p:cNvSpPr>
            <a:spLocks noChangeArrowheads="1"/>
          </p:cNvSpPr>
          <p:nvPr/>
        </p:nvSpPr>
        <p:spPr bwMode="auto">
          <a:xfrm>
            <a:off x="7286625" y="2332038"/>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sp>
        <p:nvSpPr>
          <p:cNvPr id="284680" name="Line 8"/>
          <p:cNvSpPr>
            <a:spLocks noChangeShapeType="1"/>
          </p:cNvSpPr>
          <p:nvPr/>
        </p:nvSpPr>
        <p:spPr bwMode="auto">
          <a:xfrm>
            <a:off x="6980238" y="2787650"/>
            <a:ext cx="2008187" cy="1588"/>
          </a:xfrm>
          <a:prstGeom prst="line">
            <a:avLst/>
          </a:prstGeom>
          <a:noFill/>
          <a:ln w="12700">
            <a:solidFill>
              <a:schemeClr val="tx1"/>
            </a:solidFill>
            <a:round/>
          </a:ln>
          <a:effectLst/>
        </p:spPr>
        <p:txBody>
          <a:bodyPr wrap="none" anchor="ctr"/>
          <a:lstStyle/>
          <a:p>
            <a:endParaRPr lang="zh-CN" altLang="en-US"/>
          </a:p>
        </p:txBody>
      </p:sp>
      <p:sp>
        <p:nvSpPr>
          <p:cNvPr id="284681" name="Rectangle 9"/>
          <p:cNvSpPr>
            <a:spLocks noChangeArrowheads="1"/>
          </p:cNvSpPr>
          <p:nvPr/>
        </p:nvSpPr>
        <p:spPr bwMode="auto">
          <a:xfrm>
            <a:off x="7491413" y="1722438"/>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a:solidFill>
                  <a:schemeClr val="folHlink"/>
                </a:solidFill>
                <a:latin typeface="Arial" panose="020B0604020202020204" pitchFamily="34" charset="0"/>
                <a:ea typeface="黑体" panose="02010609060101010101" pitchFamily="2" charset="-122"/>
              </a:rPr>
              <a:t>IP </a:t>
            </a:r>
            <a:r>
              <a:rPr kumimoji="1" lang="zh-CN" altLang="en-US" sz="1800">
                <a:solidFill>
                  <a:schemeClr val="folHlink"/>
                </a:solidFill>
                <a:latin typeface="Arial" panose="020B0604020202020204" pitchFamily="34" charset="0"/>
                <a:ea typeface="黑体" panose="02010609060101010101" pitchFamily="2" charset="-122"/>
              </a:rPr>
              <a:t>数据报</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82" name="Rectangle 10"/>
          <p:cNvSpPr>
            <a:spLocks noChangeArrowheads="1"/>
          </p:cNvSpPr>
          <p:nvPr/>
        </p:nvSpPr>
        <p:spPr bwMode="auto">
          <a:xfrm>
            <a:off x="7280275" y="2941638"/>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sp>
        <p:nvSpPr>
          <p:cNvPr id="284683" name="Rectangle 11"/>
          <p:cNvSpPr>
            <a:spLocks noChangeArrowheads="1"/>
          </p:cNvSpPr>
          <p:nvPr/>
        </p:nvSpPr>
        <p:spPr bwMode="auto">
          <a:xfrm>
            <a:off x="7216775" y="2954338"/>
            <a:ext cx="1603375" cy="296862"/>
          </a:xfrm>
          <a:prstGeom prst="rect">
            <a:avLst/>
          </a:prstGeom>
          <a:noFill/>
          <a:ln w="12700">
            <a:noFill/>
            <a:miter lim="800000"/>
          </a:ln>
          <a:effectLst/>
        </p:spPr>
        <p:txBody>
          <a:bodyPr wrap="none" lIns="90488" tIns="44450" rIns="90488" bIns="44450">
            <a:spAutoFit/>
          </a:bodyPr>
          <a:lstStyle/>
          <a:p>
            <a:pPr defTabSz="762000" eaLnBrk="0" hangingPunct="0">
              <a:lnSpc>
                <a:spcPct val="85000"/>
              </a:lnSpc>
            </a:pPr>
            <a:r>
              <a:rPr kumimoji="1" lang="en-US" altLang="zh-CN" sz="1600">
                <a:solidFill>
                  <a:schemeClr val="folHlink"/>
                </a:solidFill>
                <a:latin typeface="Arial" panose="020B0604020202020204" pitchFamily="34" charset="0"/>
                <a:ea typeface="黑体" panose="02010609060101010101" pitchFamily="2" charset="-122"/>
              </a:rPr>
              <a:t>1010…  …0110</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284684" name="AutoShape 12"/>
          <p:cNvSpPr>
            <a:spLocks noChangeArrowheads="1"/>
          </p:cNvSpPr>
          <p:nvPr/>
        </p:nvSpPr>
        <p:spPr bwMode="auto">
          <a:xfrm flipV="1">
            <a:off x="7851775" y="2684463"/>
            <a:ext cx="304800" cy="334962"/>
          </a:xfrm>
          <a:prstGeom prst="downArrow">
            <a:avLst>
              <a:gd name="adj1" fmla="val 50000"/>
              <a:gd name="adj2" fmla="val 43231"/>
            </a:avLst>
          </a:prstGeom>
          <a:solidFill>
            <a:schemeClr val="bg1"/>
          </a:solidFill>
          <a:ln w="12700">
            <a:solidFill>
              <a:schemeClr val="tx1"/>
            </a:solidFill>
            <a:miter lim="800000"/>
          </a:ln>
          <a:effectLst/>
        </p:spPr>
        <p:txBody>
          <a:bodyPr vert="eaVert" wrap="none" anchor="ctr"/>
          <a:lstStyle/>
          <a:p>
            <a:endParaRPr lang="zh-CN" altLang="en-US"/>
          </a:p>
        </p:txBody>
      </p:sp>
      <p:sp>
        <p:nvSpPr>
          <p:cNvPr id="284685" name="Rectangle 13"/>
          <p:cNvSpPr>
            <a:spLocks noChangeArrowheads="1"/>
          </p:cNvSpPr>
          <p:nvPr/>
        </p:nvSpPr>
        <p:spPr bwMode="auto">
          <a:xfrm>
            <a:off x="7485063" y="2341563"/>
            <a:ext cx="990600" cy="280987"/>
          </a:xfrm>
          <a:prstGeom prst="rect">
            <a:avLst/>
          </a:prstGeom>
          <a:solidFill>
            <a:srgbClr val="DDDDDD"/>
          </a:solidFill>
          <a:ln w="12700">
            <a:noFill/>
            <a:miter lim="800000"/>
          </a:ln>
          <a:effectLst/>
        </p:spPr>
        <p:txBody>
          <a:bodyPr wrap="none" anchor="ctr"/>
          <a:lstStyle/>
          <a:p>
            <a:endParaRPr lang="zh-CN" altLang="en-US"/>
          </a:p>
        </p:txBody>
      </p:sp>
      <p:sp>
        <p:nvSpPr>
          <p:cNvPr id="284686" name="AutoShape 14"/>
          <p:cNvSpPr>
            <a:spLocks noChangeArrowheads="1"/>
          </p:cNvSpPr>
          <p:nvPr/>
        </p:nvSpPr>
        <p:spPr bwMode="auto">
          <a:xfrm flipV="1">
            <a:off x="7481888" y="1973263"/>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a:p>
        </p:txBody>
      </p:sp>
      <p:sp>
        <p:nvSpPr>
          <p:cNvPr id="284687" name="Text Box 15"/>
          <p:cNvSpPr txBox="1">
            <a:spLocks noChangeArrowheads="1"/>
          </p:cNvSpPr>
          <p:nvPr/>
        </p:nvSpPr>
        <p:spPr bwMode="auto">
          <a:xfrm>
            <a:off x="6948488" y="2286000"/>
            <a:ext cx="412750" cy="366713"/>
          </a:xfrm>
          <a:prstGeom prst="rect">
            <a:avLst/>
          </a:prstGeom>
          <a:noFill/>
          <a:ln w="12700">
            <a:noFill/>
            <a:miter lim="800000"/>
          </a:ln>
          <a:effectLst/>
        </p:spPr>
        <p:txBody>
          <a:bodyPr wrap="none">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帧</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88" name="Rectangle 16"/>
          <p:cNvSpPr>
            <a:spLocks noChangeArrowheads="1"/>
          </p:cNvSpPr>
          <p:nvPr/>
        </p:nvSpPr>
        <p:spPr bwMode="auto">
          <a:xfrm>
            <a:off x="7691438" y="200025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取出</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89" name="Line 17"/>
          <p:cNvSpPr>
            <a:spLocks noChangeShapeType="1"/>
          </p:cNvSpPr>
          <p:nvPr/>
        </p:nvSpPr>
        <p:spPr bwMode="auto">
          <a:xfrm>
            <a:off x="7480300" y="2336800"/>
            <a:ext cx="0" cy="285750"/>
          </a:xfrm>
          <a:prstGeom prst="line">
            <a:avLst/>
          </a:prstGeom>
          <a:noFill/>
          <a:ln w="12700">
            <a:solidFill>
              <a:schemeClr val="tx1"/>
            </a:solidFill>
            <a:prstDash val="dash"/>
            <a:round/>
          </a:ln>
          <a:effectLst/>
        </p:spPr>
        <p:txBody>
          <a:bodyPr/>
          <a:lstStyle/>
          <a:p>
            <a:endParaRPr lang="zh-CN" altLang="en-US"/>
          </a:p>
        </p:txBody>
      </p:sp>
      <p:sp>
        <p:nvSpPr>
          <p:cNvPr id="284690" name="Line 18"/>
          <p:cNvSpPr>
            <a:spLocks noChangeShapeType="1"/>
          </p:cNvSpPr>
          <p:nvPr/>
        </p:nvSpPr>
        <p:spPr bwMode="auto">
          <a:xfrm>
            <a:off x="8470900" y="2338388"/>
            <a:ext cx="0" cy="285750"/>
          </a:xfrm>
          <a:prstGeom prst="line">
            <a:avLst/>
          </a:prstGeom>
          <a:noFill/>
          <a:ln w="12700">
            <a:solidFill>
              <a:schemeClr val="tx1"/>
            </a:solidFill>
            <a:prstDash val="dash"/>
            <a:round/>
          </a:ln>
          <a:effectLst/>
        </p:spPr>
        <p:txBody>
          <a:bodyPr/>
          <a:lstStyle/>
          <a:p>
            <a:endParaRPr lang="zh-CN" altLang="en-US"/>
          </a:p>
        </p:txBody>
      </p:sp>
      <p:sp>
        <p:nvSpPr>
          <p:cNvPr id="284691" name="Freeform 19"/>
          <p:cNvSpPr/>
          <p:nvPr/>
        </p:nvSpPr>
        <p:spPr bwMode="auto">
          <a:xfrm>
            <a:off x="3132138" y="5702300"/>
            <a:ext cx="4765675" cy="4763"/>
          </a:xfrm>
          <a:custGeom>
            <a:avLst/>
            <a:gdLst/>
            <a:ahLst/>
            <a:cxnLst>
              <a:cxn ang="0">
                <a:pos x="0" y="0"/>
              </a:cxn>
              <a:cxn ang="0">
                <a:pos x="3002" y="3"/>
              </a:cxn>
            </a:cxnLst>
            <a:rect l="0" t="0" r="r" b="b"/>
            <a:pathLst>
              <a:path w="3002" h="3">
                <a:moveTo>
                  <a:pt x="0" y="0"/>
                </a:moveTo>
                <a:lnTo>
                  <a:pt x="3002" y="3"/>
                </a:lnTo>
              </a:path>
            </a:pathLst>
          </a:custGeom>
          <a:noFill/>
          <a:ln w="28575" cap="flat" cmpd="sng">
            <a:solidFill>
              <a:schemeClr val="tx1"/>
            </a:solidFill>
            <a:prstDash val="solid"/>
            <a:round/>
            <a:headEnd type="none" w="med" len="med"/>
            <a:tailEnd type="triangle" w="sm" len="med"/>
          </a:ln>
          <a:effectLst/>
        </p:spPr>
        <p:txBody>
          <a:bodyPr wrap="none" anchor="ctr"/>
          <a:lstStyle/>
          <a:p>
            <a:endParaRPr lang="zh-CN" altLang="en-US"/>
          </a:p>
        </p:txBody>
      </p:sp>
      <p:sp>
        <p:nvSpPr>
          <p:cNvPr id="284692" name="Rectangle 20"/>
          <p:cNvSpPr>
            <a:spLocks noChangeArrowheads="1"/>
          </p:cNvSpPr>
          <p:nvPr/>
        </p:nvSpPr>
        <p:spPr bwMode="auto">
          <a:xfrm>
            <a:off x="6953250" y="5087938"/>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a:p>
        </p:txBody>
      </p:sp>
      <p:sp>
        <p:nvSpPr>
          <p:cNvPr id="284693" name="Freeform 21"/>
          <p:cNvSpPr/>
          <p:nvPr/>
        </p:nvSpPr>
        <p:spPr bwMode="auto">
          <a:xfrm>
            <a:off x="2209800" y="3230563"/>
            <a:ext cx="5791200" cy="609600"/>
          </a:xfrm>
          <a:custGeom>
            <a:avLst/>
            <a:gdLst/>
            <a:ahLst/>
            <a:cxnLst>
              <a:cxn ang="0">
                <a:pos x="0" y="0"/>
              </a:cxn>
              <a:cxn ang="0">
                <a:pos x="0" y="480"/>
              </a:cxn>
              <a:cxn ang="0">
                <a:pos x="2736" y="480"/>
              </a:cxn>
              <a:cxn ang="0">
                <a:pos x="2736" y="0"/>
              </a:cxn>
            </a:cxnLst>
            <a:rect l="0" t="0" r="r" b="b"/>
            <a:pathLst>
              <a:path w="2736" h="480">
                <a:moveTo>
                  <a:pt x="0" y="0"/>
                </a:moveTo>
                <a:lnTo>
                  <a:pt x="0" y="480"/>
                </a:lnTo>
                <a:lnTo>
                  <a:pt x="2736" y="480"/>
                </a:lnTo>
                <a:lnTo>
                  <a:pt x="2736" y="0"/>
                </a:lnTo>
              </a:path>
            </a:pathLst>
          </a:custGeom>
          <a:noFill/>
          <a:ln w="28575" cap="flat" cmpd="sng">
            <a:solidFill>
              <a:schemeClr val="tx1"/>
            </a:solidFill>
            <a:prstDash val="solid"/>
            <a:round/>
            <a:headEnd type="none" w="med" len="med"/>
            <a:tailEnd type="triangle" w="sm" len="med"/>
          </a:ln>
          <a:effectLst/>
        </p:spPr>
        <p:txBody>
          <a:bodyPr wrap="none" anchor="ctr"/>
          <a:lstStyle/>
          <a:p>
            <a:endParaRPr lang="zh-CN" altLang="en-US"/>
          </a:p>
        </p:txBody>
      </p:sp>
      <p:sp>
        <p:nvSpPr>
          <p:cNvPr id="284694" name="Rectangle 22"/>
          <p:cNvSpPr>
            <a:spLocks noChangeArrowheads="1"/>
          </p:cNvSpPr>
          <p:nvPr/>
        </p:nvSpPr>
        <p:spPr bwMode="auto">
          <a:xfrm>
            <a:off x="176213" y="2101850"/>
            <a:ext cx="866775" cy="6381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zh-CN" altLang="en-US" sz="1800">
                <a:solidFill>
                  <a:schemeClr val="folHlink"/>
                </a:solidFill>
                <a:latin typeface="Arial" panose="020B0604020202020204" pitchFamily="34" charset="0"/>
                <a:ea typeface="黑体" panose="02010609060101010101" pitchFamily="2" charset="-122"/>
              </a:rPr>
              <a:t>数据</a:t>
            </a:r>
            <a:endParaRPr kumimoji="1" lang="zh-CN" altLang="en-US" sz="1800">
              <a:solidFill>
                <a:schemeClr val="folHlink"/>
              </a:solidFill>
              <a:latin typeface="Arial" panose="020B0604020202020204" pitchFamily="34" charset="0"/>
              <a:ea typeface="黑体" panose="02010609060101010101" pitchFamily="2" charset="-122"/>
            </a:endParaRPr>
          </a:p>
          <a:p>
            <a:pPr algn="ctr" defTabSz="762000" eaLnBrk="0" hangingPunct="0"/>
            <a:r>
              <a:rPr kumimoji="1" lang="zh-CN" altLang="en-US" sz="1800">
                <a:solidFill>
                  <a:schemeClr val="folHlink"/>
                </a:solidFill>
                <a:latin typeface="Arial" panose="020B0604020202020204" pitchFamily="34" charset="0"/>
                <a:ea typeface="黑体" panose="02010609060101010101" pitchFamily="2" charset="-122"/>
              </a:rPr>
              <a:t>链路层</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95" name="Rectangle 23"/>
          <p:cNvSpPr>
            <a:spLocks noChangeArrowheads="1"/>
          </p:cNvSpPr>
          <p:nvPr/>
        </p:nvSpPr>
        <p:spPr bwMode="auto">
          <a:xfrm>
            <a:off x="163513" y="1706563"/>
            <a:ext cx="866775" cy="322262"/>
          </a:xfrm>
          <a:prstGeom prst="rect">
            <a:avLst/>
          </a:prstGeom>
          <a:noFill/>
          <a:ln w="12700">
            <a:noFill/>
            <a:miter lim="800000"/>
          </a:ln>
          <a:effectLst/>
        </p:spPr>
        <p:txBody>
          <a:bodyPr wrap="none" lIns="90488" tIns="44450" rIns="90488" bIns="44450">
            <a:spAutoFit/>
          </a:bodyPr>
          <a:lstStyle/>
          <a:p>
            <a:pPr defTabSz="762000" eaLnBrk="0" hangingPunct="0">
              <a:lnSpc>
                <a:spcPct val="85000"/>
              </a:lnSpc>
            </a:pPr>
            <a:r>
              <a:rPr kumimoji="1" lang="zh-CN" altLang="en-US" sz="1800">
                <a:solidFill>
                  <a:schemeClr val="folHlink"/>
                </a:solidFill>
                <a:latin typeface="Arial" panose="020B0604020202020204" pitchFamily="34" charset="0"/>
                <a:ea typeface="黑体" panose="02010609060101010101" pitchFamily="2" charset="-122"/>
              </a:rPr>
              <a:t>网络层</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96" name="Rectangle 24"/>
          <p:cNvSpPr>
            <a:spLocks noChangeArrowheads="1"/>
          </p:cNvSpPr>
          <p:nvPr/>
        </p:nvSpPr>
        <p:spPr bwMode="auto">
          <a:xfrm>
            <a:off x="4724400" y="3840163"/>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链路</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697" name="Rectangle 25"/>
          <p:cNvSpPr>
            <a:spLocks noChangeArrowheads="1"/>
          </p:cNvSpPr>
          <p:nvPr/>
        </p:nvSpPr>
        <p:spPr bwMode="auto">
          <a:xfrm>
            <a:off x="1828800" y="1220788"/>
            <a:ext cx="854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结点 </a:t>
            </a:r>
            <a:r>
              <a:rPr kumimoji="1" lang="en-US" altLang="zh-CN" sz="1800">
                <a:solidFill>
                  <a:schemeClr val="folHlink"/>
                </a:solidFill>
                <a:latin typeface="Arial" panose="020B0604020202020204" pitchFamily="34" charset="0"/>
                <a:ea typeface="黑体" panose="02010609060101010101" pitchFamily="2" charset="-122"/>
              </a:rPr>
              <a:t>A</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284698" name="Rectangle 26"/>
          <p:cNvSpPr>
            <a:spLocks noChangeArrowheads="1"/>
          </p:cNvSpPr>
          <p:nvPr/>
        </p:nvSpPr>
        <p:spPr bwMode="auto">
          <a:xfrm>
            <a:off x="7607300" y="1220788"/>
            <a:ext cx="854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结点 </a:t>
            </a:r>
            <a:r>
              <a:rPr kumimoji="1" lang="en-US" altLang="zh-CN" sz="1800">
                <a:solidFill>
                  <a:schemeClr val="folHlink"/>
                </a:solidFill>
                <a:latin typeface="Arial" panose="020B0604020202020204" pitchFamily="34" charset="0"/>
                <a:ea typeface="黑体" panose="02010609060101010101" pitchFamily="2" charset="-122"/>
              </a:rPr>
              <a:t>B</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284699" name="Rectangle 27"/>
          <p:cNvSpPr>
            <a:spLocks noChangeArrowheads="1"/>
          </p:cNvSpPr>
          <p:nvPr/>
        </p:nvSpPr>
        <p:spPr bwMode="auto">
          <a:xfrm>
            <a:off x="163513" y="2925763"/>
            <a:ext cx="866775" cy="322262"/>
          </a:xfrm>
          <a:prstGeom prst="rect">
            <a:avLst/>
          </a:prstGeom>
          <a:noFill/>
          <a:ln w="12700">
            <a:noFill/>
            <a:miter lim="800000"/>
          </a:ln>
          <a:effectLst/>
        </p:spPr>
        <p:txBody>
          <a:bodyPr wrap="none" lIns="90488" tIns="44450" rIns="90488" bIns="44450">
            <a:spAutoFit/>
          </a:bodyPr>
          <a:lstStyle/>
          <a:p>
            <a:pPr defTabSz="762000" eaLnBrk="0" hangingPunct="0">
              <a:lnSpc>
                <a:spcPct val="85000"/>
              </a:lnSpc>
            </a:pPr>
            <a:r>
              <a:rPr kumimoji="1" lang="zh-CN" altLang="en-US" sz="1800">
                <a:solidFill>
                  <a:schemeClr val="folHlink"/>
                </a:solidFill>
                <a:latin typeface="Arial" panose="020B0604020202020204" pitchFamily="34" charset="0"/>
                <a:ea typeface="黑体" panose="02010609060101010101" pitchFamily="2" charset="-122"/>
              </a:rPr>
              <a:t>物理层</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700" name="Rectangle 28"/>
          <p:cNvSpPr>
            <a:spLocks noChangeArrowheads="1"/>
          </p:cNvSpPr>
          <p:nvPr/>
        </p:nvSpPr>
        <p:spPr bwMode="auto">
          <a:xfrm>
            <a:off x="22860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1" name="Rectangle 29"/>
          <p:cNvSpPr>
            <a:spLocks noChangeArrowheads="1"/>
          </p:cNvSpPr>
          <p:nvPr/>
        </p:nvSpPr>
        <p:spPr bwMode="auto">
          <a:xfrm>
            <a:off x="24384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2" name="Rectangle 30"/>
          <p:cNvSpPr>
            <a:spLocks noChangeArrowheads="1"/>
          </p:cNvSpPr>
          <p:nvPr/>
        </p:nvSpPr>
        <p:spPr bwMode="auto">
          <a:xfrm>
            <a:off x="38100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3" name="Rectangle 31"/>
          <p:cNvSpPr>
            <a:spLocks noChangeArrowheads="1"/>
          </p:cNvSpPr>
          <p:nvPr/>
        </p:nvSpPr>
        <p:spPr bwMode="auto">
          <a:xfrm>
            <a:off x="39624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4" name="Rectangle 32"/>
          <p:cNvSpPr>
            <a:spLocks noChangeArrowheads="1"/>
          </p:cNvSpPr>
          <p:nvPr/>
        </p:nvSpPr>
        <p:spPr bwMode="auto">
          <a:xfrm>
            <a:off x="57150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5" name="Rectangle 33"/>
          <p:cNvSpPr>
            <a:spLocks noChangeArrowheads="1"/>
          </p:cNvSpPr>
          <p:nvPr/>
        </p:nvSpPr>
        <p:spPr bwMode="auto">
          <a:xfrm>
            <a:off x="58674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6" name="Rectangle 34"/>
          <p:cNvSpPr>
            <a:spLocks noChangeArrowheads="1"/>
          </p:cNvSpPr>
          <p:nvPr/>
        </p:nvSpPr>
        <p:spPr bwMode="auto">
          <a:xfrm>
            <a:off x="73914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7" name="Rectangle 35"/>
          <p:cNvSpPr>
            <a:spLocks noChangeArrowheads="1"/>
          </p:cNvSpPr>
          <p:nvPr/>
        </p:nvSpPr>
        <p:spPr bwMode="auto">
          <a:xfrm>
            <a:off x="75438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8" name="Rectangle 36"/>
          <p:cNvSpPr>
            <a:spLocks noChangeArrowheads="1"/>
          </p:cNvSpPr>
          <p:nvPr/>
        </p:nvSpPr>
        <p:spPr bwMode="auto">
          <a:xfrm>
            <a:off x="76962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09" name="Rectangle 37"/>
          <p:cNvSpPr>
            <a:spLocks noChangeArrowheads="1"/>
          </p:cNvSpPr>
          <p:nvPr/>
        </p:nvSpPr>
        <p:spPr bwMode="auto">
          <a:xfrm>
            <a:off x="7848600" y="3611563"/>
            <a:ext cx="76200" cy="152400"/>
          </a:xfrm>
          <a:prstGeom prst="rect">
            <a:avLst/>
          </a:prstGeom>
          <a:solidFill>
            <a:srgbClr val="777777"/>
          </a:solidFill>
          <a:ln w="12700">
            <a:noFill/>
            <a:miter lim="800000"/>
          </a:ln>
          <a:effectLst/>
        </p:spPr>
        <p:txBody>
          <a:bodyPr wrap="none" anchor="ctr"/>
          <a:lstStyle/>
          <a:p>
            <a:endParaRPr lang="zh-CN" altLang="en-US"/>
          </a:p>
        </p:txBody>
      </p:sp>
      <p:sp>
        <p:nvSpPr>
          <p:cNvPr id="284710" name="Line 38"/>
          <p:cNvSpPr>
            <a:spLocks noChangeShapeType="1"/>
          </p:cNvSpPr>
          <p:nvPr/>
        </p:nvSpPr>
        <p:spPr bwMode="auto">
          <a:xfrm>
            <a:off x="4114800" y="3687763"/>
            <a:ext cx="304800" cy="0"/>
          </a:xfrm>
          <a:prstGeom prst="line">
            <a:avLst/>
          </a:prstGeom>
          <a:noFill/>
          <a:ln w="12700">
            <a:solidFill>
              <a:schemeClr val="tx1"/>
            </a:solidFill>
            <a:round/>
            <a:tailEnd type="triangle" w="sm" len="med"/>
          </a:ln>
          <a:effectLst/>
        </p:spPr>
        <p:txBody>
          <a:bodyPr/>
          <a:lstStyle/>
          <a:p>
            <a:endParaRPr lang="zh-CN" altLang="en-US"/>
          </a:p>
        </p:txBody>
      </p:sp>
      <p:sp>
        <p:nvSpPr>
          <p:cNvPr id="284711" name="Line 39"/>
          <p:cNvSpPr>
            <a:spLocks noChangeShapeType="1"/>
          </p:cNvSpPr>
          <p:nvPr/>
        </p:nvSpPr>
        <p:spPr bwMode="auto">
          <a:xfrm rot="5400000">
            <a:off x="2171700" y="3421063"/>
            <a:ext cx="304800" cy="0"/>
          </a:xfrm>
          <a:prstGeom prst="line">
            <a:avLst/>
          </a:prstGeom>
          <a:noFill/>
          <a:ln w="12700">
            <a:solidFill>
              <a:schemeClr val="tx1"/>
            </a:solidFill>
            <a:round/>
            <a:tailEnd type="triangle" w="sm" len="med"/>
          </a:ln>
          <a:effectLst/>
        </p:spPr>
        <p:txBody>
          <a:bodyPr/>
          <a:lstStyle/>
          <a:p>
            <a:endParaRPr lang="zh-CN" altLang="en-US"/>
          </a:p>
        </p:txBody>
      </p:sp>
      <p:sp>
        <p:nvSpPr>
          <p:cNvPr id="284712" name="Line 40"/>
          <p:cNvSpPr>
            <a:spLocks noChangeShapeType="1"/>
          </p:cNvSpPr>
          <p:nvPr/>
        </p:nvSpPr>
        <p:spPr bwMode="auto">
          <a:xfrm rot="16200000" flipV="1">
            <a:off x="7734300" y="3459163"/>
            <a:ext cx="304800" cy="0"/>
          </a:xfrm>
          <a:prstGeom prst="line">
            <a:avLst/>
          </a:prstGeom>
          <a:noFill/>
          <a:ln w="12700">
            <a:solidFill>
              <a:schemeClr val="tx1"/>
            </a:solidFill>
            <a:round/>
            <a:tailEnd type="triangle" w="sm" len="med"/>
          </a:ln>
          <a:effectLst/>
        </p:spPr>
        <p:txBody>
          <a:bodyPr/>
          <a:lstStyle/>
          <a:p>
            <a:endParaRPr lang="zh-CN" altLang="en-US"/>
          </a:p>
        </p:txBody>
      </p:sp>
      <p:grpSp>
        <p:nvGrpSpPr>
          <p:cNvPr id="284713" name="Group 41"/>
          <p:cNvGrpSpPr/>
          <p:nvPr/>
        </p:nvGrpSpPr>
        <p:grpSpPr bwMode="auto">
          <a:xfrm>
            <a:off x="2590800" y="3611563"/>
            <a:ext cx="1066800" cy="152400"/>
            <a:chOff x="1344" y="912"/>
            <a:chExt cx="672" cy="96"/>
          </a:xfrm>
        </p:grpSpPr>
        <p:sp>
          <p:nvSpPr>
            <p:cNvPr id="284714"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ffectLst/>
          </p:spPr>
          <p:txBody>
            <a:bodyPr/>
            <a:lstStyle/>
            <a:p>
              <a:endParaRPr lang="zh-CN" altLang="en-US"/>
            </a:p>
          </p:txBody>
        </p:sp>
        <p:sp>
          <p:nvSpPr>
            <p:cNvPr id="284715" name="Freeform 43"/>
            <p:cNvSpPr/>
            <p:nvPr/>
          </p:nvSpPr>
          <p:spPr bwMode="auto">
            <a:xfrm>
              <a:off x="1392" y="912"/>
              <a:ext cx="576" cy="96"/>
            </a:xfrm>
            <a:custGeom>
              <a:avLst/>
              <a:gdLst/>
              <a:ahLst/>
              <a:cxnLst>
                <a:cxn ang="0">
                  <a:pos x="0" y="96"/>
                </a:cxn>
                <a:cxn ang="0">
                  <a:pos x="0" y="0"/>
                </a:cxn>
                <a:cxn ang="0">
                  <a:pos x="192" y="0"/>
                </a:cxn>
                <a:cxn ang="0">
                  <a:pos x="192" y="192"/>
                </a:cxn>
                <a:cxn ang="0">
                  <a:pos x="288" y="192"/>
                </a:cxn>
                <a:cxn ang="0">
                  <a:pos x="288" y="0"/>
                </a:cxn>
                <a:cxn ang="0">
                  <a:pos x="336" y="0"/>
                </a:cxn>
                <a:cxn ang="0">
                  <a:pos x="336" y="192"/>
                </a:cxn>
                <a:cxn ang="0">
                  <a:pos x="480" y="192"/>
                </a:cxn>
                <a:cxn ang="0">
                  <a:pos x="480" y="0"/>
                </a:cxn>
                <a:cxn ang="0">
                  <a:pos x="576" y="0"/>
                </a:cxn>
                <a:cxn ang="0">
                  <a:pos x="576" y="96"/>
                </a:cxn>
                <a:cxn ang="0">
                  <a:pos x="0" y="96"/>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solidFill>
              <a:prstDash val="solid"/>
              <a:round/>
              <a:headEnd type="none" w="sm" len="lg"/>
              <a:tailEnd type="none" w="sm" len="lg"/>
            </a:ln>
            <a:effectLst/>
          </p:spPr>
          <p:txBody>
            <a:bodyPr/>
            <a:lstStyle/>
            <a:p>
              <a:endParaRPr lang="zh-CN" altLang="en-US"/>
            </a:p>
          </p:txBody>
        </p:sp>
      </p:grpSp>
      <p:grpSp>
        <p:nvGrpSpPr>
          <p:cNvPr id="284716" name="Group 44"/>
          <p:cNvGrpSpPr/>
          <p:nvPr/>
        </p:nvGrpSpPr>
        <p:grpSpPr bwMode="auto">
          <a:xfrm>
            <a:off x="6096000" y="3611563"/>
            <a:ext cx="1066800" cy="157162"/>
            <a:chOff x="4080" y="3676"/>
            <a:chExt cx="672" cy="99"/>
          </a:xfrm>
        </p:grpSpPr>
        <p:sp>
          <p:nvSpPr>
            <p:cNvPr id="284717"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ffectLst/>
          </p:spPr>
          <p:txBody>
            <a:bodyPr/>
            <a:lstStyle/>
            <a:p>
              <a:endParaRPr lang="zh-CN" altLang="en-US"/>
            </a:p>
          </p:txBody>
        </p:sp>
        <p:sp>
          <p:nvSpPr>
            <p:cNvPr id="284718" name="Freeform 46"/>
            <p:cNvSpPr/>
            <p:nvPr/>
          </p:nvSpPr>
          <p:spPr bwMode="auto">
            <a:xfrm>
              <a:off x="4128" y="3676"/>
              <a:ext cx="576" cy="99"/>
            </a:xfrm>
            <a:custGeom>
              <a:avLst/>
              <a:gdLst/>
              <a:ahLst/>
              <a:cxnLst>
                <a:cxn ang="0">
                  <a:pos x="0" y="51"/>
                </a:cxn>
                <a:cxn ang="0">
                  <a:pos x="0" y="3"/>
                </a:cxn>
                <a:cxn ang="0">
                  <a:pos x="135" y="3"/>
                </a:cxn>
                <a:cxn ang="0">
                  <a:pos x="138" y="99"/>
                </a:cxn>
                <a:cxn ang="0">
                  <a:pos x="264" y="98"/>
                </a:cxn>
                <a:cxn ang="0">
                  <a:pos x="264" y="0"/>
                </a:cxn>
                <a:cxn ang="0">
                  <a:pos x="426" y="0"/>
                </a:cxn>
                <a:cxn ang="0">
                  <a:pos x="426" y="99"/>
                </a:cxn>
                <a:cxn ang="0">
                  <a:pos x="480" y="99"/>
                </a:cxn>
                <a:cxn ang="0">
                  <a:pos x="480" y="3"/>
                </a:cxn>
                <a:cxn ang="0">
                  <a:pos x="576" y="3"/>
                </a:cxn>
                <a:cxn ang="0">
                  <a:pos x="576" y="51"/>
                </a:cxn>
                <a:cxn ang="0">
                  <a:pos x="0" y="51"/>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chemeClr val="tx1"/>
              </a:solidFill>
              <a:prstDash val="solid"/>
              <a:round/>
              <a:headEnd type="none" w="sm" len="lg"/>
              <a:tailEnd type="none" w="sm" len="lg"/>
            </a:ln>
            <a:effectLst/>
          </p:spPr>
          <p:txBody>
            <a:bodyPr/>
            <a:lstStyle/>
            <a:p>
              <a:endParaRPr lang="zh-CN" altLang="en-US"/>
            </a:p>
          </p:txBody>
        </p:sp>
      </p:grpSp>
      <p:sp>
        <p:nvSpPr>
          <p:cNvPr id="284719" name="Rectangle 47"/>
          <p:cNvSpPr>
            <a:spLocks noChangeArrowheads="1"/>
          </p:cNvSpPr>
          <p:nvPr/>
        </p:nvSpPr>
        <p:spPr bwMode="auto">
          <a:xfrm>
            <a:off x="176213" y="5064125"/>
            <a:ext cx="866775" cy="638175"/>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r>
              <a:rPr kumimoji="1" lang="zh-CN" altLang="en-US" sz="1800">
                <a:solidFill>
                  <a:schemeClr val="hlink"/>
                </a:solidFill>
                <a:latin typeface="Arial" panose="020B0604020202020204" pitchFamily="34" charset="0"/>
                <a:ea typeface="黑体" panose="02010609060101010101" pitchFamily="2" charset="-122"/>
              </a:rPr>
              <a:t>数据</a:t>
            </a:r>
            <a:endParaRPr kumimoji="1" lang="zh-CN" altLang="en-US" sz="1800">
              <a:solidFill>
                <a:schemeClr val="hlink"/>
              </a:solidFill>
              <a:latin typeface="Arial" panose="020B0604020202020204" pitchFamily="34" charset="0"/>
              <a:ea typeface="黑体" panose="02010609060101010101" pitchFamily="2" charset="-122"/>
            </a:endParaRPr>
          </a:p>
          <a:p>
            <a:pPr algn="ctr" defTabSz="762000" eaLnBrk="0" hangingPunct="0"/>
            <a:r>
              <a:rPr kumimoji="1" lang="zh-CN" altLang="en-US" sz="1800">
                <a:solidFill>
                  <a:schemeClr val="hlink"/>
                </a:solidFill>
                <a:latin typeface="Arial" panose="020B0604020202020204" pitchFamily="34" charset="0"/>
                <a:ea typeface="黑体" panose="02010609060101010101" pitchFamily="2" charset="-122"/>
              </a:rPr>
              <a:t>链路层</a:t>
            </a:r>
            <a:endParaRPr kumimoji="1" lang="zh-CN" altLang="en-US" sz="1800">
              <a:solidFill>
                <a:schemeClr val="hlink"/>
              </a:solidFill>
              <a:latin typeface="Arial" panose="020B0604020202020204" pitchFamily="34" charset="0"/>
              <a:ea typeface="黑体" panose="02010609060101010101" pitchFamily="2" charset="-122"/>
            </a:endParaRPr>
          </a:p>
        </p:txBody>
      </p:sp>
      <p:sp>
        <p:nvSpPr>
          <p:cNvPr id="284720" name="Rectangle 48"/>
          <p:cNvSpPr>
            <a:spLocks noChangeArrowheads="1"/>
          </p:cNvSpPr>
          <p:nvPr/>
        </p:nvSpPr>
        <p:spPr bwMode="auto">
          <a:xfrm>
            <a:off x="1219200" y="5087938"/>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a:p>
        </p:txBody>
      </p:sp>
      <p:sp>
        <p:nvSpPr>
          <p:cNvPr id="284721" name="Rectangle 49"/>
          <p:cNvSpPr>
            <a:spLocks noChangeArrowheads="1"/>
          </p:cNvSpPr>
          <p:nvPr/>
        </p:nvSpPr>
        <p:spPr bwMode="auto">
          <a:xfrm>
            <a:off x="1828800" y="4721225"/>
            <a:ext cx="854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结点 </a:t>
            </a:r>
            <a:r>
              <a:rPr kumimoji="1" lang="en-US" altLang="zh-CN" sz="1800">
                <a:solidFill>
                  <a:schemeClr val="folHlink"/>
                </a:solidFill>
                <a:latin typeface="Arial" panose="020B0604020202020204" pitchFamily="34" charset="0"/>
                <a:ea typeface="黑体" panose="02010609060101010101" pitchFamily="2" charset="-122"/>
              </a:rPr>
              <a:t>A</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284722" name="Rectangle 50"/>
          <p:cNvSpPr>
            <a:spLocks noChangeArrowheads="1"/>
          </p:cNvSpPr>
          <p:nvPr/>
        </p:nvSpPr>
        <p:spPr bwMode="auto">
          <a:xfrm>
            <a:off x="7607300" y="4721225"/>
            <a:ext cx="854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结点 </a:t>
            </a:r>
            <a:r>
              <a:rPr kumimoji="1" lang="en-US" altLang="zh-CN" sz="1800">
                <a:solidFill>
                  <a:schemeClr val="folHlink"/>
                </a:solidFill>
                <a:latin typeface="Arial" panose="020B0604020202020204" pitchFamily="34" charset="0"/>
                <a:ea typeface="黑体" panose="02010609060101010101" pitchFamily="2" charset="-122"/>
              </a:rPr>
              <a:t>B</a:t>
            </a:r>
            <a:endParaRPr kumimoji="1" lang="en-US" altLang="zh-CN" sz="1800">
              <a:solidFill>
                <a:schemeClr val="folHlink"/>
              </a:solidFill>
              <a:latin typeface="Arial" panose="020B0604020202020204" pitchFamily="34" charset="0"/>
              <a:ea typeface="黑体" panose="02010609060101010101" pitchFamily="2" charset="-122"/>
            </a:endParaRPr>
          </a:p>
        </p:txBody>
      </p:sp>
      <p:grpSp>
        <p:nvGrpSpPr>
          <p:cNvPr id="284723" name="Group 51"/>
          <p:cNvGrpSpPr/>
          <p:nvPr/>
        </p:nvGrpSpPr>
        <p:grpSpPr bwMode="auto">
          <a:xfrm>
            <a:off x="2700338" y="5281613"/>
            <a:ext cx="977900" cy="366712"/>
            <a:chOff x="1701" y="2666"/>
            <a:chExt cx="616" cy="231"/>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p:spPr>
            <p:txBody>
              <a:bodyPr wrap="none" anchor="ctr"/>
              <a:lstStyle/>
              <a:p>
                <a:endParaRPr lang="zh-CN" altLang="en-US"/>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grpSp>
        <p:sp>
          <p:nvSpPr>
            <p:cNvPr id="284727" name="Text Box 55"/>
            <p:cNvSpPr txBox="1">
              <a:spLocks noChangeArrowheads="1"/>
            </p:cNvSpPr>
            <p:nvPr/>
          </p:nvSpPr>
          <p:spPr bwMode="auto">
            <a:xfrm>
              <a:off x="1784" y="2666"/>
              <a:ext cx="260" cy="231"/>
            </a:xfrm>
            <a:prstGeom prst="rect">
              <a:avLst/>
            </a:prstGeom>
            <a:noFill/>
            <a:ln w="12700">
              <a:noFill/>
              <a:miter lim="800000"/>
            </a:ln>
            <a:effectLst/>
          </p:spPr>
          <p:txBody>
            <a:bodyPr wrap="none">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帧</a:t>
              </a:r>
              <a:endParaRPr kumimoji="1" lang="zh-CN" altLang="en-US" sz="1800">
                <a:solidFill>
                  <a:schemeClr val="folHlink"/>
                </a:solidFill>
                <a:latin typeface="Arial" panose="020B0604020202020204" pitchFamily="34" charset="0"/>
                <a:ea typeface="黑体" panose="02010609060101010101" pitchFamily="2" charset="-122"/>
              </a:endParaRPr>
            </a:p>
          </p:txBody>
        </p:sp>
      </p:grpSp>
      <p:sp>
        <p:nvSpPr>
          <p:cNvPr id="284728" name="Rectangle 56"/>
          <p:cNvSpPr>
            <a:spLocks noChangeArrowheads="1"/>
          </p:cNvSpPr>
          <p:nvPr/>
        </p:nvSpPr>
        <p:spPr bwMode="auto">
          <a:xfrm>
            <a:off x="4849813" y="4249738"/>
            <a:ext cx="460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(a)</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284729" name="Rectangle 57"/>
          <p:cNvSpPr>
            <a:spLocks noChangeArrowheads="1"/>
          </p:cNvSpPr>
          <p:nvPr/>
        </p:nvSpPr>
        <p:spPr bwMode="auto">
          <a:xfrm>
            <a:off x="4849813" y="6161088"/>
            <a:ext cx="460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(b)</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284730" name="Rectangle 58"/>
          <p:cNvSpPr>
            <a:spLocks noChangeArrowheads="1"/>
          </p:cNvSpPr>
          <p:nvPr/>
        </p:nvSpPr>
        <p:spPr bwMode="auto">
          <a:xfrm>
            <a:off x="3276600" y="4983163"/>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发送</a:t>
            </a:r>
            <a:endParaRPr kumimoji="1" lang="zh-CN" altLang="en-US" sz="1800">
              <a:solidFill>
                <a:schemeClr val="folHlink"/>
              </a:solidFill>
              <a:latin typeface="Arial" panose="020B0604020202020204" pitchFamily="34" charset="0"/>
              <a:ea typeface="黑体" panose="02010609060101010101" pitchFamily="2" charset="-122"/>
            </a:endParaRPr>
          </a:p>
        </p:txBody>
      </p:sp>
      <p:grpSp>
        <p:nvGrpSpPr>
          <p:cNvPr id="284731" name="Group 59"/>
          <p:cNvGrpSpPr/>
          <p:nvPr/>
        </p:nvGrpSpPr>
        <p:grpSpPr bwMode="auto">
          <a:xfrm>
            <a:off x="6546850" y="5281613"/>
            <a:ext cx="977900" cy="366712"/>
            <a:chOff x="1701" y="2666"/>
            <a:chExt cx="616" cy="231"/>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p:spPr>
            <p:txBody>
              <a:bodyPr wrap="none" anchor="ctr"/>
              <a:lstStyle/>
              <a:p>
                <a:endParaRPr lang="zh-CN" altLang="en-US"/>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grpSp>
        <p:sp>
          <p:nvSpPr>
            <p:cNvPr id="284735" name="Text Box 63"/>
            <p:cNvSpPr txBox="1">
              <a:spLocks noChangeArrowheads="1"/>
            </p:cNvSpPr>
            <p:nvPr/>
          </p:nvSpPr>
          <p:spPr bwMode="auto">
            <a:xfrm>
              <a:off x="1784" y="2666"/>
              <a:ext cx="260" cy="231"/>
            </a:xfrm>
            <a:prstGeom prst="rect">
              <a:avLst/>
            </a:prstGeom>
            <a:noFill/>
            <a:ln w="12700">
              <a:noFill/>
              <a:miter lim="800000"/>
            </a:ln>
            <a:effectLst/>
          </p:spPr>
          <p:txBody>
            <a:bodyPr wrap="none">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帧</a:t>
              </a:r>
              <a:endParaRPr kumimoji="1" lang="zh-CN" altLang="en-US" sz="1800">
                <a:solidFill>
                  <a:schemeClr val="folHlink"/>
                </a:solidFill>
                <a:latin typeface="Arial" panose="020B0604020202020204" pitchFamily="34" charset="0"/>
                <a:ea typeface="黑体" panose="02010609060101010101" pitchFamily="2" charset="-122"/>
              </a:endParaRPr>
            </a:p>
          </p:txBody>
        </p:sp>
      </p:grpSp>
      <p:sp>
        <p:nvSpPr>
          <p:cNvPr id="284736" name="Rectangle 64"/>
          <p:cNvSpPr>
            <a:spLocks noChangeArrowheads="1"/>
          </p:cNvSpPr>
          <p:nvPr/>
        </p:nvSpPr>
        <p:spPr bwMode="auto">
          <a:xfrm>
            <a:off x="6289675" y="4983163"/>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接收</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737" name="Rectangle 65"/>
          <p:cNvSpPr>
            <a:spLocks noChangeArrowheads="1"/>
          </p:cNvSpPr>
          <p:nvPr/>
        </p:nvSpPr>
        <p:spPr bwMode="auto">
          <a:xfrm>
            <a:off x="4787900" y="57023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hlink"/>
                </a:solidFill>
                <a:latin typeface="Arial" panose="020B0604020202020204" pitchFamily="34" charset="0"/>
                <a:ea typeface="黑体" panose="02010609060101010101" pitchFamily="2" charset="-122"/>
              </a:rPr>
              <a:t>链路</a:t>
            </a:r>
            <a:endParaRPr kumimoji="1" lang="zh-CN" altLang="en-US" sz="1800">
              <a:solidFill>
                <a:schemeClr val="hlink"/>
              </a:solidFill>
              <a:latin typeface="Arial" panose="020B0604020202020204" pitchFamily="34" charset="0"/>
              <a:ea typeface="黑体" panose="02010609060101010101" pitchFamily="2" charset="-122"/>
            </a:endParaRPr>
          </a:p>
        </p:txBody>
      </p:sp>
      <p:sp>
        <p:nvSpPr>
          <p:cNvPr id="284739" name="Rectangle 67"/>
          <p:cNvSpPr>
            <a:spLocks noChangeArrowheads="1"/>
          </p:cNvSpPr>
          <p:nvPr/>
        </p:nvSpPr>
        <p:spPr bwMode="auto">
          <a:xfrm>
            <a:off x="1219200" y="1554163"/>
            <a:ext cx="2011363"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a:p>
        </p:txBody>
      </p:sp>
      <p:sp>
        <p:nvSpPr>
          <p:cNvPr id="284740" name="Rectangle 68"/>
          <p:cNvSpPr>
            <a:spLocks noChangeArrowheads="1"/>
          </p:cNvSpPr>
          <p:nvPr/>
        </p:nvSpPr>
        <p:spPr bwMode="auto">
          <a:xfrm>
            <a:off x="1238250" y="2163763"/>
            <a:ext cx="1981200" cy="609600"/>
          </a:xfrm>
          <a:prstGeom prst="rect">
            <a:avLst/>
          </a:prstGeom>
          <a:solidFill>
            <a:srgbClr val="FFCCFF"/>
          </a:solidFill>
          <a:ln w="12700">
            <a:noFill/>
            <a:miter lim="800000"/>
          </a:ln>
          <a:effectLst/>
        </p:spPr>
        <p:txBody>
          <a:bodyPr wrap="none" anchor="ctr"/>
          <a:lstStyle/>
          <a:p>
            <a:endParaRPr lang="zh-CN" altLang="en-US"/>
          </a:p>
        </p:txBody>
      </p:sp>
      <p:sp>
        <p:nvSpPr>
          <p:cNvPr id="284741" name="Line 69"/>
          <p:cNvSpPr>
            <a:spLocks noChangeShapeType="1"/>
          </p:cNvSpPr>
          <p:nvPr/>
        </p:nvSpPr>
        <p:spPr bwMode="auto">
          <a:xfrm>
            <a:off x="1219200" y="2162175"/>
            <a:ext cx="2008188" cy="1588"/>
          </a:xfrm>
          <a:prstGeom prst="line">
            <a:avLst/>
          </a:prstGeom>
          <a:noFill/>
          <a:ln w="12700">
            <a:solidFill>
              <a:schemeClr val="tx1"/>
            </a:solidFill>
            <a:round/>
          </a:ln>
          <a:effectLst/>
        </p:spPr>
        <p:txBody>
          <a:bodyPr wrap="none" anchor="ctr"/>
          <a:lstStyle/>
          <a:p>
            <a:endParaRPr lang="zh-CN" altLang="en-US"/>
          </a:p>
        </p:txBody>
      </p:sp>
      <p:sp>
        <p:nvSpPr>
          <p:cNvPr id="284742" name="Rectangle 70"/>
          <p:cNvSpPr>
            <a:spLocks noChangeArrowheads="1"/>
          </p:cNvSpPr>
          <p:nvPr/>
        </p:nvSpPr>
        <p:spPr bwMode="auto">
          <a:xfrm>
            <a:off x="1525588" y="2316163"/>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sp>
        <p:nvSpPr>
          <p:cNvPr id="284743" name="Line 71"/>
          <p:cNvSpPr>
            <a:spLocks noChangeShapeType="1"/>
          </p:cNvSpPr>
          <p:nvPr/>
        </p:nvSpPr>
        <p:spPr bwMode="auto">
          <a:xfrm>
            <a:off x="1219200" y="2771775"/>
            <a:ext cx="2008188" cy="1588"/>
          </a:xfrm>
          <a:prstGeom prst="line">
            <a:avLst/>
          </a:prstGeom>
          <a:noFill/>
          <a:ln w="12700">
            <a:solidFill>
              <a:schemeClr val="tx1"/>
            </a:solidFill>
            <a:round/>
          </a:ln>
          <a:effectLst/>
        </p:spPr>
        <p:txBody>
          <a:bodyPr wrap="none" anchor="ctr"/>
          <a:lstStyle/>
          <a:p>
            <a:endParaRPr lang="zh-CN" altLang="en-US"/>
          </a:p>
        </p:txBody>
      </p:sp>
      <p:sp>
        <p:nvSpPr>
          <p:cNvPr id="284744" name="Rectangle 72"/>
          <p:cNvSpPr>
            <a:spLocks noChangeArrowheads="1"/>
          </p:cNvSpPr>
          <p:nvPr/>
        </p:nvSpPr>
        <p:spPr bwMode="auto">
          <a:xfrm>
            <a:off x="1730375" y="1706563"/>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a:solidFill>
                  <a:schemeClr val="folHlink"/>
                </a:solidFill>
                <a:latin typeface="Arial" panose="020B0604020202020204" pitchFamily="34" charset="0"/>
                <a:ea typeface="黑体" panose="02010609060101010101" pitchFamily="2" charset="-122"/>
              </a:rPr>
              <a:t>IP </a:t>
            </a:r>
            <a:r>
              <a:rPr kumimoji="1" lang="zh-CN" altLang="en-US" sz="1800">
                <a:solidFill>
                  <a:schemeClr val="folHlink"/>
                </a:solidFill>
                <a:latin typeface="Arial" panose="020B0604020202020204" pitchFamily="34" charset="0"/>
                <a:ea typeface="黑体" panose="02010609060101010101" pitchFamily="2" charset="-122"/>
              </a:rPr>
              <a:t>数据报</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745" name="Rectangle 73"/>
          <p:cNvSpPr>
            <a:spLocks noChangeArrowheads="1"/>
          </p:cNvSpPr>
          <p:nvPr/>
        </p:nvSpPr>
        <p:spPr bwMode="auto">
          <a:xfrm>
            <a:off x="1519238" y="2925763"/>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a:solidFill>
                <a:schemeClr val="folHlink"/>
              </a:solidFill>
              <a:latin typeface="Arial" panose="020B0604020202020204" pitchFamily="34" charset="0"/>
              <a:ea typeface="黑体" panose="02010609060101010101" pitchFamily="2" charset="-122"/>
            </a:endParaRPr>
          </a:p>
        </p:txBody>
      </p:sp>
      <p:sp>
        <p:nvSpPr>
          <p:cNvPr id="284746" name="Rectangle 74"/>
          <p:cNvSpPr>
            <a:spLocks noChangeArrowheads="1"/>
          </p:cNvSpPr>
          <p:nvPr/>
        </p:nvSpPr>
        <p:spPr bwMode="auto">
          <a:xfrm>
            <a:off x="1455738" y="2938463"/>
            <a:ext cx="1603375" cy="296862"/>
          </a:xfrm>
          <a:prstGeom prst="rect">
            <a:avLst/>
          </a:prstGeom>
          <a:noFill/>
          <a:ln w="12700">
            <a:noFill/>
            <a:miter lim="800000"/>
          </a:ln>
          <a:effectLst/>
        </p:spPr>
        <p:txBody>
          <a:bodyPr wrap="none" lIns="90488" tIns="44450" rIns="90488" bIns="44450">
            <a:spAutoFit/>
          </a:bodyPr>
          <a:lstStyle/>
          <a:p>
            <a:pPr defTabSz="762000" eaLnBrk="0" hangingPunct="0">
              <a:lnSpc>
                <a:spcPct val="85000"/>
              </a:lnSpc>
            </a:pPr>
            <a:r>
              <a:rPr kumimoji="1" lang="en-US" altLang="zh-CN" sz="1600">
                <a:solidFill>
                  <a:schemeClr val="folHlink"/>
                </a:solidFill>
                <a:latin typeface="Arial" panose="020B0604020202020204" pitchFamily="34" charset="0"/>
                <a:ea typeface="黑体" panose="02010609060101010101" pitchFamily="2" charset="-122"/>
              </a:rPr>
              <a:t>1010…  …0110</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284747" name="AutoShape 75"/>
          <p:cNvSpPr>
            <a:spLocks noChangeArrowheads="1"/>
          </p:cNvSpPr>
          <p:nvPr/>
        </p:nvSpPr>
        <p:spPr bwMode="auto">
          <a:xfrm>
            <a:off x="2071688" y="2773363"/>
            <a:ext cx="304800" cy="334962"/>
          </a:xfrm>
          <a:prstGeom prst="downArrow">
            <a:avLst>
              <a:gd name="adj1" fmla="val 50000"/>
              <a:gd name="adj2" fmla="val 43231"/>
            </a:avLst>
          </a:prstGeom>
          <a:solidFill>
            <a:schemeClr val="bg1"/>
          </a:solidFill>
          <a:ln w="12700">
            <a:solidFill>
              <a:schemeClr val="tx1"/>
            </a:solidFill>
            <a:miter lim="800000"/>
          </a:ln>
          <a:effectLst/>
        </p:spPr>
        <p:txBody>
          <a:bodyPr vert="eaVert" wrap="none" anchor="ctr"/>
          <a:lstStyle/>
          <a:p>
            <a:endParaRPr lang="zh-CN" altLang="en-US"/>
          </a:p>
        </p:txBody>
      </p:sp>
      <p:sp>
        <p:nvSpPr>
          <p:cNvPr id="284748" name="Rectangle 76"/>
          <p:cNvSpPr>
            <a:spLocks noChangeArrowheads="1"/>
          </p:cNvSpPr>
          <p:nvPr/>
        </p:nvSpPr>
        <p:spPr bwMode="auto">
          <a:xfrm>
            <a:off x="1724025" y="2325688"/>
            <a:ext cx="990600" cy="280987"/>
          </a:xfrm>
          <a:prstGeom prst="rect">
            <a:avLst/>
          </a:prstGeom>
          <a:solidFill>
            <a:srgbClr val="DDDDDD"/>
          </a:solidFill>
          <a:ln w="12700">
            <a:noFill/>
            <a:miter lim="800000"/>
          </a:ln>
          <a:effectLst/>
        </p:spPr>
        <p:txBody>
          <a:bodyPr wrap="none" anchor="ctr"/>
          <a:lstStyle/>
          <a:p>
            <a:endParaRPr lang="zh-CN" altLang="en-US"/>
          </a:p>
        </p:txBody>
      </p:sp>
      <p:sp>
        <p:nvSpPr>
          <p:cNvPr id="284749" name="AutoShape 77"/>
          <p:cNvSpPr>
            <a:spLocks noChangeArrowheads="1"/>
          </p:cNvSpPr>
          <p:nvPr/>
        </p:nvSpPr>
        <p:spPr bwMode="auto">
          <a:xfrm>
            <a:off x="1730375" y="2020888"/>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a:p>
        </p:txBody>
      </p:sp>
      <p:sp>
        <p:nvSpPr>
          <p:cNvPr id="284750" name="Text Box 78"/>
          <p:cNvSpPr txBox="1">
            <a:spLocks noChangeArrowheads="1"/>
          </p:cNvSpPr>
          <p:nvPr/>
        </p:nvSpPr>
        <p:spPr bwMode="auto">
          <a:xfrm>
            <a:off x="1187450" y="2270125"/>
            <a:ext cx="412750" cy="366713"/>
          </a:xfrm>
          <a:prstGeom prst="rect">
            <a:avLst/>
          </a:prstGeom>
          <a:noFill/>
          <a:ln w="12700">
            <a:noFill/>
            <a:miter lim="800000"/>
          </a:ln>
          <a:effectLst/>
        </p:spPr>
        <p:txBody>
          <a:bodyPr wrap="none">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帧</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751" name="Rectangle 79"/>
          <p:cNvSpPr>
            <a:spLocks noChangeArrowheads="1"/>
          </p:cNvSpPr>
          <p:nvPr/>
        </p:nvSpPr>
        <p:spPr bwMode="auto">
          <a:xfrm>
            <a:off x="1930400" y="1984375"/>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chemeClr val="folHlink"/>
                </a:solidFill>
                <a:latin typeface="Arial" panose="020B0604020202020204" pitchFamily="34" charset="0"/>
                <a:ea typeface="黑体" panose="02010609060101010101" pitchFamily="2" charset="-122"/>
              </a:rPr>
              <a:t>装入</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284752" name="Line 80"/>
          <p:cNvSpPr>
            <a:spLocks noChangeShapeType="1"/>
          </p:cNvSpPr>
          <p:nvPr/>
        </p:nvSpPr>
        <p:spPr bwMode="auto">
          <a:xfrm>
            <a:off x="1719263" y="2320925"/>
            <a:ext cx="0" cy="285750"/>
          </a:xfrm>
          <a:prstGeom prst="line">
            <a:avLst/>
          </a:prstGeom>
          <a:noFill/>
          <a:ln w="12700">
            <a:solidFill>
              <a:schemeClr val="tx1"/>
            </a:solidFill>
            <a:prstDash val="dash"/>
            <a:round/>
          </a:ln>
          <a:effectLst/>
        </p:spPr>
        <p:txBody>
          <a:bodyPr/>
          <a:lstStyle/>
          <a:p>
            <a:endParaRPr lang="zh-CN" altLang="en-US"/>
          </a:p>
        </p:txBody>
      </p:sp>
      <p:sp>
        <p:nvSpPr>
          <p:cNvPr id="284753" name="Line 81"/>
          <p:cNvSpPr>
            <a:spLocks noChangeShapeType="1"/>
          </p:cNvSpPr>
          <p:nvPr/>
        </p:nvSpPr>
        <p:spPr bwMode="auto">
          <a:xfrm>
            <a:off x="2709863" y="2322513"/>
            <a:ext cx="0" cy="285750"/>
          </a:xfrm>
          <a:prstGeom prst="line">
            <a:avLst/>
          </a:prstGeom>
          <a:noFill/>
          <a:ln w="12700">
            <a:solidFill>
              <a:schemeClr val="tx1"/>
            </a:solidFill>
            <a:prstDash val="dash"/>
            <a:round/>
          </a:ln>
          <a:effectLst/>
        </p:spPr>
        <p:txBody>
          <a:bodyPr/>
          <a:lstStyle/>
          <a:p>
            <a:endParaRPr lang="zh-CN" altLang="en-US"/>
          </a:p>
        </p:txBody>
      </p:sp>
      <p:sp>
        <p:nvSpPr>
          <p:cNvPr id="284754" name="Text Box 82"/>
          <p:cNvSpPr txBox="1">
            <a:spLocks noChangeArrowheads="1"/>
          </p:cNvSpPr>
          <p:nvPr/>
        </p:nvSpPr>
        <p:spPr bwMode="auto">
          <a:xfrm>
            <a:off x="1971675" y="206375"/>
            <a:ext cx="5273675" cy="711200"/>
          </a:xfrm>
          <a:prstGeom prst="rect">
            <a:avLst/>
          </a:prstGeom>
          <a:solidFill>
            <a:schemeClr val="accent2"/>
          </a:solidFill>
          <a:ln w="9525">
            <a:solidFill>
              <a:schemeClr val="tx2"/>
            </a:solidFill>
            <a:miter lim="800000"/>
          </a:ln>
          <a:effectLst>
            <a:outerShdw dist="35921" dir="2700000" algn="ctr" rotWithShape="0">
              <a:schemeClr val="bg2"/>
            </a:outerShdw>
          </a:effectLst>
        </p:spPr>
        <p:txBody>
          <a:bodyPr wrap="none">
            <a:spAutoFit/>
          </a:bodyPr>
          <a:lstStyle/>
          <a:p>
            <a:r>
              <a:rPr lang="zh-CN" altLang="en-US" sz="4000">
                <a:solidFill>
                  <a:schemeClr val="folHlink"/>
                </a:solidFill>
                <a:ea typeface="黑体" panose="02010609060101010101" pitchFamily="2" charset="-122"/>
              </a:rPr>
              <a:t>数据链路层传送的是</a:t>
            </a:r>
            <a:r>
              <a:rPr lang="zh-CN" altLang="en-US" sz="4000">
                <a:solidFill>
                  <a:schemeClr val="hlink"/>
                </a:solidFill>
                <a:ea typeface="黑体" panose="02010609060101010101" pitchFamily="2" charset="-122"/>
              </a:rPr>
              <a:t>帧</a:t>
            </a:r>
            <a:endParaRPr lang="zh-CN" altLang="en-US" sz="4000">
              <a:solidFill>
                <a:schemeClr val="hlink"/>
              </a:solidFill>
              <a:ea typeface="黑体" panose="02010609060101010101" pitchFamily="2" charset="-122"/>
            </a:endParaRPr>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a:xfrm>
            <a:off x="1042988" y="2051050"/>
            <a:ext cx="7850187" cy="4257675"/>
          </a:xfrm>
        </p:spPr>
        <p:txBody>
          <a:bodyPr/>
          <a:lstStyle/>
          <a:p>
            <a:r>
              <a:rPr lang="zh-CN" altLang="en-US" sz="2800"/>
              <a:t>在数据链路层扩展局域网是使用</a:t>
            </a:r>
            <a:r>
              <a:rPr lang="zh-CN" altLang="en-US" sz="2800">
                <a:solidFill>
                  <a:schemeClr val="hlink"/>
                </a:solidFill>
              </a:rPr>
              <a:t>网桥</a:t>
            </a:r>
            <a:r>
              <a:rPr lang="zh-CN" altLang="en-US" sz="2800"/>
              <a:t>。</a:t>
            </a:r>
            <a:endParaRPr lang="zh-CN" altLang="en-US" sz="2800"/>
          </a:p>
          <a:p>
            <a:r>
              <a:rPr lang="zh-CN" altLang="en-US" sz="2800"/>
              <a:t>网桥工作在数据链路层，它根据 </a:t>
            </a:r>
            <a:r>
              <a:rPr lang="en-US" altLang="zh-CN" sz="2800"/>
              <a:t>MAC </a:t>
            </a:r>
            <a:r>
              <a:rPr lang="zh-CN" altLang="en-US" sz="2800"/>
              <a:t>帧的目的地址对收到的帧进行转发。</a:t>
            </a:r>
            <a:endParaRPr lang="zh-CN" altLang="en-US" sz="2800"/>
          </a:p>
          <a:p>
            <a:r>
              <a:rPr lang="zh-CN" altLang="en-US" sz="2800"/>
              <a:t>网桥具有过滤帧的功能。当网桥收到一个帧时，并不是向所有的接口转发此帧，而是先检查此帧的目的 </a:t>
            </a:r>
            <a:r>
              <a:rPr lang="en-US" altLang="zh-CN" sz="2800"/>
              <a:t>MAC </a:t>
            </a:r>
            <a:r>
              <a:rPr lang="zh-CN" altLang="en-US" sz="2800"/>
              <a:t>地址，然后再确定将该帧转发到哪一个接口 </a:t>
            </a:r>
            <a:endParaRPr lang="zh-CN" altLang="en-US" sz="2800"/>
          </a:p>
        </p:txBody>
      </p:sp>
      <p:sp>
        <p:nvSpPr>
          <p:cNvPr id="457731" name="Rectangle 3"/>
          <p:cNvSpPr>
            <a:spLocks noGrp="1" noChangeArrowheads="1"/>
          </p:cNvSpPr>
          <p:nvPr>
            <p:ph type="title"/>
          </p:nvPr>
        </p:nvSpPr>
        <p:spPr>
          <a:xfrm>
            <a:off x="919163" y="214313"/>
            <a:ext cx="8116887" cy="1462087"/>
          </a:xfrm>
        </p:spPr>
        <p:txBody>
          <a:bodyPr/>
          <a:lstStyle/>
          <a:p>
            <a:pPr algn="ctr"/>
            <a:r>
              <a:rPr lang="en-US" altLang="zh-CN"/>
              <a:t>3.5.2  </a:t>
            </a:r>
            <a:r>
              <a:rPr lang="zh-CN" altLang="en-US"/>
              <a:t>在数据链路层扩展局域网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7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834" name="Freeform 82"/>
          <p:cNvSpPr/>
          <p:nvPr/>
        </p:nvSpPr>
        <p:spPr bwMode="auto">
          <a:xfrm>
            <a:off x="2895600" y="1190625"/>
            <a:ext cx="1400175" cy="3667125"/>
          </a:xfrm>
          <a:custGeom>
            <a:avLst/>
            <a:gdLst/>
            <a:ahLst/>
            <a:cxnLst>
              <a:cxn ang="0">
                <a:pos x="0" y="2310"/>
              </a:cxn>
              <a:cxn ang="0">
                <a:pos x="0" y="1896"/>
              </a:cxn>
              <a:cxn ang="0">
                <a:pos x="882" y="0"/>
              </a:cxn>
              <a:cxn ang="0">
                <a:pos x="882" y="2034"/>
              </a:cxn>
              <a:cxn ang="0">
                <a:pos x="0" y="2310"/>
              </a:cxn>
            </a:cxnLst>
            <a:rect l="0" t="0" r="r" b="b"/>
            <a:pathLst>
              <a:path w="882" h="2310">
                <a:moveTo>
                  <a:pt x="0" y="2310"/>
                </a:moveTo>
                <a:lnTo>
                  <a:pt x="0" y="1896"/>
                </a:lnTo>
                <a:lnTo>
                  <a:pt x="882" y="0"/>
                </a:lnTo>
                <a:lnTo>
                  <a:pt x="882" y="2034"/>
                </a:lnTo>
                <a:lnTo>
                  <a:pt x="0" y="2310"/>
                </a:lnTo>
                <a:close/>
              </a:path>
            </a:pathLst>
          </a:custGeom>
          <a:gradFill rotWithShape="1">
            <a:gsLst>
              <a:gs pos="0">
                <a:srgbClr val="FFFFCC">
                  <a:gamma/>
                  <a:shade val="72941"/>
                  <a:invGamma/>
                </a:srgbClr>
              </a:gs>
              <a:gs pos="100000">
                <a:srgbClr val="FFFFCC"/>
              </a:gs>
            </a:gsLst>
            <a:lin ang="0" scaled="1"/>
          </a:gradFill>
          <a:ln w="9525">
            <a:noFill/>
            <a:round/>
          </a:ln>
          <a:effectLst/>
        </p:spPr>
        <p:txBody>
          <a:bodyPr/>
          <a:lstStyle/>
          <a:p>
            <a:endParaRPr lang="zh-CN" altLang="en-US"/>
          </a:p>
        </p:txBody>
      </p:sp>
      <p:sp>
        <p:nvSpPr>
          <p:cNvPr id="458754" name="Rectangle 2"/>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58755" name="Rectangle 3"/>
          <p:cNvSpPr>
            <a:spLocks noChangeArrowheads="1"/>
          </p:cNvSpPr>
          <p:nvPr/>
        </p:nvSpPr>
        <p:spPr bwMode="auto">
          <a:xfrm>
            <a:off x="0" y="3238500"/>
            <a:ext cx="9144000" cy="0"/>
          </a:xfrm>
          <a:prstGeom prst="rect">
            <a:avLst/>
          </a:prstGeom>
          <a:noFill/>
          <a:ln w="9525">
            <a:noFill/>
            <a:miter lim="800000"/>
          </a:ln>
          <a:effectLst/>
        </p:spPr>
        <p:txBody>
          <a:bodyPr wrap="none" anchor="ctr">
            <a:spAutoFit/>
          </a:bodyPr>
          <a:lstStyle/>
          <a:p>
            <a:endParaRPr lang="zh-CN" altLang="en-US"/>
          </a:p>
        </p:txBody>
      </p:sp>
      <p:sp>
        <p:nvSpPr>
          <p:cNvPr id="458756" name="Rectangle 4"/>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58757" name="Rectangle 5"/>
          <p:cNvSpPr>
            <a:spLocks noGrp="1" noChangeArrowheads="1"/>
          </p:cNvSpPr>
          <p:nvPr>
            <p:ph type="title"/>
          </p:nvPr>
        </p:nvSpPr>
        <p:spPr>
          <a:xfrm>
            <a:off x="919163" y="188913"/>
            <a:ext cx="8116887" cy="911225"/>
          </a:xfrm>
        </p:spPr>
        <p:txBody>
          <a:bodyPr/>
          <a:lstStyle/>
          <a:p>
            <a:pPr algn="ctr"/>
            <a:r>
              <a:rPr lang="en-US" altLang="zh-CN"/>
              <a:t>1. </a:t>
            </a:r>
            <a:r>
              <a:rPr lang="zh-CN" altLang="en-US"/>
              <a:t>网桥的内部结构 </a:t>
            </a:r>
            <a:endParaRPr lang="zh-CN" altLang="en-US"/>
          </a:p>
        </p:txBody>
      </p:sp>
      <p:sp>
        <p:nvSpPr>
          <p:cNvPr id="458758" name="Line 6"/>
          <p:cNvSpPr>
            <a:spLocks noChangeShapeType="1"/>
          </p:cNvSpPr>
          <p:nvPr/>
        </p:nvSpPr>
        <p:spPr bwMode="auto">
          <a:xfrm flipH="1">
            <a:off x="2713038" y="4926013"/>
            <a:ext cx="0" cy="373062"/>
          </a:xfrm>
          <a:prstGeom prst="line">
            <a:avLst/>
          </a:prstGeom>
          <a:noFill/>
          <a:ln w="28575">
            <a:solidFill>
              <a:srgbClr val="333399"/>
            </a:solidFill>
            <a:round/>
          </a:ln>
          <a:effectLst/>
        </p:spPr>
        <p:txBody>
          <a:bodyPr wrap="none" anchor="ctr"/>
          <a:lstStyle/>
          <a:p>
            <a:endParaRPr lang="zh-CN" altLang="en-US"/>
          </a:p>
        </p:txBody>
      </p:sp>
      <p:sp>
        <p:nvSpPr>
          <p:cNvPr id="458759" name="Line 7"/>
          <p:cNvSpPr>
            <a:spLocks noChangeShapeType="1"/>
          </p:cNvSpPr>
          <p:nvPr/>
        </p:nvSpPr>
        <p:spPr bwMode="auto">
          <a:xfrm flipH="1">
            <a:off x="1797050" y="4945063"/>
            <a:ext cx="0" cy="385762"/>
          </a:xfrm>
          <a:prstGeom prst="line">
            <a:avLst/>
          </a:prstGeom>
          <a:noFill/>
          <a:ln w="28575">
            <a:solidFill>
              <a:srgbClr val="333399"/>
            </a:solidFill>
            <a:round/>
          </a:ln>
          <a:effectLst/>
        </p:spPr>
        <p:txBody>
          <a:bodyPr wrap="none" anchor="ctr"/>
          <a:lstStyle/>
          <a:p>
            <a:endParaRPr lang="zh-CN" altLang="en-US"/>
          </a:p>
        </p:txBody>
      </p:sp>
      <p:sp>
        <p:nvSpPr>
          <p:cNvPr id="458760" name="Rectangle 8"/>
          <p:cNvSpPr>
            <a:spLocks noChangeArrowheads="1"/>
          </p:cNvSpPr>
          <p:nvPr/>
        </p:nvSpPr>
        <p:spPr bwMode="auto">
          <a:xfrm>
            <a:off x="4318000" y="1204913"/>
            <a:ext cx="4575175" cy="3208337"/>
          </a:xfrm>
          <a:prstGeom prst="rect">
            <a:avLst/>
          </a:prstGeom>
          <a:solidFill>
            <a:srgbClr val="FFFFCC"/>
          </a:solidFill>
          <a:ln w="9525">
            <a:solidFill>
              <a:schemeClr val="tx2"/>
            </a:solidFill>
            <a:miter lim="800000"/>
          </a:ln>
          <a:effectLst>
            <a:outerShdw dist="28398" dir="3806097" algn="ctr" rotWithShape="0">
              <a:schemeClr val="tx1"/>
            </a:outerShdw>
          </a:effectLst>
        </p:spPr>
        <p:txBody>
          <a:bodyPr wrap="none" anchor="ctr"/>
          <a:lstStyle/>
          <a:p>
            <a:pPr algn="ctr" defTabSz="762000" eaLnBrk="0" hangingPunct="0"/>
            <a:endParaRPr lang="zh-CN" altLang="zh-CN" sz="1800">
              <a:solidFill>
                <a:srgbClr val="333399"/>
              </a:solidFill>
              <a:latin typeface="Arial" panose="020B0604020202020204" pitchFamily="34" charset="0"/>
              <a:ea typeface="黑体" panose="02010609060101010101" pitchFamily="2" charset="-122"/>
            </a:endParaRPr>
          </a:p>
        </p:txBody>
      </p:sp>
      <p:sp>
        <p:nvSpPr>
          <p:cNvPr id="458761" name="Rectangle 9"/>
          <p:cNvSpPr>
            <a:spLocks noChangeArrowheads="1"/>
          </p:cNvSpPr>
          <p:nvPr/>
        </p:nvSpPr>
        <p:spPr bwMode="auto">
          <a:xfrm>
            <a:off x="6076950" y="1595438"/>
            <a:ext cx="712788" cy="522287"/>
          </a:xfrm>
          <a:prstGeom prst="rect">
            <a:avLst/>
          </a:prstGeom>
          <a:solidFill>
            <a:srgbClr val="FFCCFF"/>
          </a:solidFill>
          <a:ln w="9525">
            <a:solidFill>
              <a:schemeClr val="tx2"/>
            </a:solidFill>
            <a:miter lim="800000"/>
          </a:ln>
          <a:effectLst>
            <a:outerShdw dist="35921" dir="2700000" algn="ctr" rotWithShape="0">
              <a:schemeClr val="tx1"/>
            </a:outerShdw>
          </a:effectLst>
        </p:spPr>
        <p:txBody>
          <a:bodyPr wrap="none" anchor="ctr"/>
          <a:lstStyle/>
          <a:p>
            <a:endParaRPr lang="zh-CN" altLang="en-US"/>
          </a:p>
        </p:txBody>
      </p:sp>
      <p:sp>
        <p:nvSpPr>
          <p:cNvPr id="458762" name="Rectangle 10"/>
          <p:cNvSpPr>
            <a:spLocks noChangeArrowheads="1"/>
          </p:cNvSpPr>
          <p:nvPr/>
        </p:nvSpPr>
        <p:spPr bwMode="auto">
          <a:xfrm>
            <a:off x="6113463" y="1652588"/>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站表</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58763" name="Line 11"/>
          <p:cNvSpPr>
            <a:spLocks noChangeShapeType="1"/>
          </p:cNvSpPr>
          <p:nvPr/>
        </p:nvSpPr>
        <p:spPr bwMode="auto">
          <a:xfrm flipV="1">
            <a:off x="6770688" y="1385888"/>
            <a:ext cx="693737" cy="233362"/>
          </a:xfrm>
          <a:prstGeom prst="line">
            <a:avLst/>
          </a:prstGeom>
          <a:noFill/>
          <a:ln w="12700">
            <a:solidFill>
              <a:schemeClr val="tx1"/>
            </a:solidFill>
            <a:prstDash val="dash"/>
            <a:round/>
          </a:ln>
          <a:effectLst/>
        </p:spPr>
        <p:txBody>
          <a:bodyPr wrap="none" anchor="ctr"/>
          <a:lstStyle/>
          <a:p>
            <a:endParaRPr lang="zh-CN" altLang="en-US"/>
          </a:p>
        </p:txBody>
      </p:sp>
      <p:sp>
        <p:nvSpPr>
          <p:cNvPr id="458764" name="Line 12"/>
          <p:cNvSpPr>
            <a:spLocks noChangeShapeType="1"/>
          </p:cNvSpPr>
          <p:nvPr/>
        </p:nvSpPr>
        <p:spPr bwMode="auto">
          <a:xfrm>
            <a:off x="6791325" y="2105025"/>
            <a:ext cx="682625" cy="1503363"/>
          </a:xfrm>
          <a:prstGeom prst="line">
            <a:avLst/>
          </a:prstGeom>
          <a:noFill/>
          <a:ln w="12700">
            <a:solidFill>
              <a:schemeClr val="tx1"/>
            </a:solidFill>
            <a:prstDash val="dash"/>
            <a:round/>
          </a:ln>
          <a:effectLst/>
        </p:spPr>
        <p:txBody>
          <a:bodyPr wrap="none" anchor="ctr"/>
          <a:lstStyle/>
          <a:p>
            <a:endParaRPr lang="zh-CN" altLang="en-US"/>
          </a:p>
        </p:txBody>
      </p:sp>
      <p:sp>
        <p:nvSpPr>
          <p:cNvPr id="458765" name="Rectangle 13"/>
          <p:cNvSpPr>
            <a:spLocks noChangeArrowheads="1"/>
          </p:cNvSpPr>
          <p:nvPr/>
        </p:nvSpPr>
        <p:spPr bwMode="auto">
          <a:xfrm>
            <a:off x="4497388" y="2667000"/>
            <a:ext cx="2411412" cy="712788"/>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anchor="ctr"/>
          <a:lstStyle/>
          <a:p>
            <a:endParaRPr lang="zh-CN" altLang="en-US"/>
          </a:p>
        </p:txBody>
      </p:sp>
      <p:sp>
        <p:nvSpPr>
          <p:cNvPr id="458766" name="Rectangle 14"/>
          <p:cNvSpPr>
            <a:spLocks noChangeArrowheads="1"/>
          </p:cNvSpPr>
          <p:nvPr/>
        </p:nvSpPr>
        <p:spPr bwMode="auto">
          <a:xfrm>
            <a:off x="4468813" y="2720975"/>
            <a:ext cx="10953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接口管理</a:t>
            </a:r>
            <a:endParaRPr kumimoji="1" lang="zh-CN" altLang="en-US" sz="18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    软件</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58767" name="Rectangle 15"/>
          <p:cNvSpPr>
            <a:spLocks noChangeArrowheads="1"/>
          </p:cNvSpPr>
          <p:nvPr/>
        </p:nvSpPr>
        <p:spPr bwMode="auto">
          <a:xfrm>
            <a:off x="5895975" y="2716213"/>
            <a:ext cx="1095375" cy="6381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网桥协议</a:t>
            </a:r>
            <a:endParaRPr kumimoji="1" lang="zh-CN" altLang="en-US" sz="18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    实体</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58768" name="Line 16"/>
          <p:cNvSpPr>
            <a:spLocks noChangeShapeType="1"/>
          </p:cNvSpPr>
          <p:nvPr/>
        </p:nvSpPr>
        <p:spPr bwMode="auto">
          <a:xfrm>
            <a:off x="5514975" y="2851150"/>
            <a:ext cx="488950" cy="0"/>
          </a:xfrm>
          <a:prstGeom prst="line">
            <a:avLst/>
          </a:prstGeom>
          <a:noFill/>
          <a:ln w="28575">
            <a:solidFill>
              <a:srgbClr val="333399"/>
            </a:solidFill>
            <a:round/>
            <a:headEnd type="none" w="sm" len="med"/>
            <a:tailEnd type="triangle" w="med" len="lg"/>
          </a:ln>
          <a:effectLst/>
        </p:spPr>
        <p:txBody>
          <a:bodyPr wrap="none" anchor="ctr"/>
          <a:lstStyle/>
          <a:p>
            <a:endParaRPr lang="zh-CN" altLang="en-US"/>
          </a:p>
        </p:txBody>
      </p:sp>
      <p:sp>
        <p:nvSpPr>
          <p:cNvPr id="458769" name="Line 17"/>
          <p:cNvSpPr>
            <a:spLocks noChangeShapeType="1"/>
          </p:cNvSpPr>
          <p:nvPr/>
        </p:nvSpPr>
        <p:spPr bwMode="auto">
          <a:xfrm flipH="1">
            <a:off x="5476875" y="3028950"/>
            <a:ext cx="484188" cy="0"/>
          </a:xfrm>
          <a:prstGeom prst="line">
            <a:avLst/>
          </a:prstGeom>
          <a:noFill/>
          <a:ln w="28575">
            <a:solidFill>
              <a:srgbClr val="333399"/>
            </a:solidFill>
            <a:round/>
            <a:headEnd type="none" w="sm" len="med"/>
            <a:tailEnd type="triangle" w="med" len="lg"/>
          </a:ln>
          <a:effectLst/>
        </p:spPr>
        <p:txBody>
          <a:bodyPr wrap="none" anchor="ctr"/>
          <a:lstStyle/>
          <a:p>
            <a:endParaRPr lang="zh-CN" altLang="en-US"/>
          </a:p>
        </p:txBody>
      </p:sp>
      <p:sp>
        <p:nvSpPr>
          <p:cNvPr id="458770" name="Line 18"/>
          <p:cNvSpPr>
            <a:spLocks noChangeShapeType="1"/>
          </p:cNvSpPr>
          <p:nvPr/>
        </p:nvSpPr>
        <p:spPr bwMode="auto">
          <a:xfrm>
            <a:off x="5778500" y="2651125"/>
            <a:ext cx="0" cy="728663"/>
          </a:xfrm>
          <a:prstGeom prst="line">
            <a:avLst/>
          </a:prstGeom>
          <a:noFill/>
          <a:ln w="12700">
            <a:solidFill>
              <a:schemeClr val="tx2"/>
            </a:solidFill>
            <a:round/>
          </a:ln>
          <a:effectLst/>
        </p:spPr>
        <p:txBody>
          <a:bodyPr wrap="none" anchor="ctr"/>
          <a:lstStyle/>
          <a:p>
            <a:endParaRPr lang="zh-CN" altLang="en-US"/>
          </a:p>
        </p:txBody>
      </p:sp>
      <p:sp>
        <p:nvSpPr>
          <p:cNvPr id="458771" name="Line 19"/>
          <p:cNvSpPr>
            <a:spLocks noChangeShapeType="1"/>
          </p:cNvSpPr>
          <p:nvPr/>
        </p:nvSpPr>
        <p:spPr bwMode="auto">
          <a:xfrm>
            <a:off x="6399213" y="2125663"/>
            <a:ext cx="0" cy="546100"/>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458772" name="Rectangle 20"/>
          <p:cNvSpPr>
            <a:spLocks noChangeArrowheads="1"/>
          </p:cNvSpPr>
          <p:nvPr/>
        </p:nvSpPr>
        <p:spPr bwMode="auto">
          <a:xfrm>
            <a:off x="6003925" y="3767138"/>
            <a:ext cx="725488" cy="407987"/>
          </a:xfrm>
          <a:prstGeom prst="rect">
            <a:avLst/>
          </a:prstGeom>
          <a:solidFill>
            <a:schemeClr val="bg1"/>
          </a:solidFill>
          <a:ln w="12700">
            <a:solidFill>
              <a:schemeClr val="tx1"/>
            </a:solidFill>
            <a:miter lim="800000"/>
          </a:ln>
          <a:effectLst>
            <a:outerShdw dist="35921" dir="2700000" algn="ctr" rotWithShape="0">
              <a:schemeClr val="tx1"/>
            </a:outerShdw>
          </a:effectLst>
        </p:spPr>
        <p:txBody>
          <a:bodyPr wrap="none" anchor="ctr"/>
          <a:lstStyle/>
          <a:p>
            <a:pPr algn="ctr"/>
            <a:r>
              <a:rPr lang="zh-CN" altLang="en-US">
                <a:solidFill>
                  <a:schemeClr val="tx2"/>
                </a:solidFill>
                <a:ea typeface="黑体" panose="02010609060101010101" pitchFamily="2" charset="-122"/>
              </a:rPr>
              <a:t>缓存</a:t>
            </a:r>
            <a:endParaRPr lang="zh-CN" altLang="en-US">
              <a:solidFill>
                <a:schemeClr val="tx2"/>
              </a:solidFill>
              <a:ea typeface="黑体" panose="02010609060101010101" pitchFamily="2" charset="-122"/>
            </a:endParaRPr>
          </a:p>
        </p:txBody>
      </p:sp>
      <p:sp>
        <p:nvSpPr>
          <p:cNvPr id="458773" name="Rectangle 21"/>
          <p:cNvSpPr>
            <a:spLocks noChangeArrowheads="1"/>
          </p:cNvSpPr>
          <p:nvPr/>
        </p:nvSpPr>
        <p:spPr bwMode="auto">
          <a:xfrm>
            <a:off x="4414838" y="3767138"/>
            <a:ext cx="836612" cy="401637"/>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anchor="ctr"/>
          <a:lstStyle/>
          <a:p>
            <a:pPr algn="ct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 </a:t>
            </a:r>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74" name="Rectangle 22"/>
          <p:cNvSpPr>
            <a:spLocks noChangeArrowheads="1"/>
          </p:cNvSpPr>
          <p:nvPr/>
        </p:nvSpPr>
        <p:spPr bwMode="auto">
          <a:xfrm>
            <a:off x="7483475" y="3767138"/>
            <a:ext cx="835025" cy="401637"/>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anchor="ctr"/>
          <a:lstStyle/>
          <a:p>
            <a:pPr algn="ct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 </a:t>
            </a:r>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75" name="Line 23"/>
          <p:cNvSpPr>
            <a:spLocks noChangeShapeType="1"/>
          </p:cNvSpPr>
          <p:nvPr/>
        </p:nvSpPr>
        <p:spPr bwMode="auto">
          <a:xfrm>
            <a:off x="6372225" y="3367088"/>
            <a:ext cx="0" cy="412750"/>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458777" name="Line 25"/>
          <p:cNvSpPr>
            <a:spLocks noChangeShapeType="1"/>
          </p:cNvSpPr>
          <p:nvPr/>
        </p:nvSpPr>
        <p:spPr bwMode="auto">
          <a:xfrm>
            <a:off x="4824413" y="4175125"/>
            <a:ext cx="0" cy="706438"/>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458778" name="Line 26"/>
          <p:cNvSpPr>
            <a:spLocks noChangeShapeType="1"/>
          </p:cNvSpPr>
          <p:nvPr/>
        </p:nvSpPr>
        <p:spPr bwMode="auto">
          <a:xfrm>
            <a:off x="7964488" y="4175125"/>
            <a:ext cx="0" cy="687388"/>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458779" name="Line 27"/>
          <p:cNvSpPr>
            <a:spLocks noChangeShapeType="1"/>
          </p:cNvSpPr>
          <p:nvPr/>
        </p:nvSpPr>
        <p:spPr bwMode="auto">
          <a:xfrm>
            <a:off x="1103313" y="5326063"/>
            <a:ext cx="0" cy="530225"/>
          </a:xfrm>
          <a:prstGeom prst="line">
            <a:avLst/>
          </a:prstGeom>
          <a:noFill/>
          <a:ln w="28575">
            <a:solidFill>
              <a:srgbClr val="333399"/>
            </a:solidFill>
            <a:round/>
          </a:ln>
          <a:effectLst/>
        </p:spPr>
        <p:txBody>
          <a:bodyPr wrap="none" anchor="ctr"/>
          <a:lstStyle/>
          <a:p>
            <a:endParaRPr lang="zh-CN" altLang="en-US"/>
          </a:p>
        </p:txBody>
      </p:sp>
      <p:sp>
        <p:nvSpPr>
          <p:cNvPr id="458780" name="Line 28"/>
          <p:cNvSpPr>
            <a:spLocks noChangeShapeType="1"/>
          </p:cNvSpPr>
          <p:nvPr/>
        </p:nvSpPr>
        <p:spPr bwMode="auto">
          <a:xfrm>
            <a:off x="1687513" y="5326063"/>
            <a:ext cx="0" cy="530225"/>
          </a:xfrm>
          <a:prstGeom prst="line">
            <a:avLst/>
          </a:prstGeom>
          <a:noFill/>
          <a:ln w="28575">
            <a:solidFill>
              <a:srgbClr val="333399"/>
            </a:solidFill>
            <a:round/>
          </a:ln>
          <a:effectLst/>
        </p:spPr>
        <p:txBody>
          <a:bodyPr wrap="none" anchor="ctr"/>
          <a:lstStyle/>
          <a:p>
            <a:endParaRPr lang="zh-CN" altLang="en-US"/>
          </a:p>
        </p:txBody>
      </p:sp>
      <p:sp>
        <p:nvSpPr>
          <p:cNvPr id="458781" name="Rectangle 29"/>
          <p:cNvSpPr>
            <a:spLocks noChangeArrowheads="1"/>
          </p:cNvSpPr>
          <p:nvPr/>
        </p:nvSpPr>
        <p:spPr bwMode="auto">
          <a:xfrm>
            <a:off x="46038" y="5278438"/>
            <a:ext cx="104775" cy="109537"/>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8782" name="Line 30"/>
          <p:cNvSpPr>
            <a:spLocks noChangeShapeType="1"/>
          </p:cNvSpPr>
          <p:nvPr/>
        </p:nvSpPr>
        <p:spPr bwMode="auto">
          <a:xfrm flipV="1">
            <a:off x="93663" y="5332413"/>
            <a:ext cx="1835150" cy="3175"/>
          </a:xfrm>
          <a:prstGeom prst="line">
            <a:avLst/>
          </a:prstGeom>
          <a:noFill/>
          <a:ln w="28575">
            <a:solidFill>
              <a:srgbClr val="333399"/>
            </a:solidFill>
            <a:round/>
          </a:ln>
          <a:effectLst/>
        </p:spPr>
        <p:txBody>
          <a:bodyPr wrap="none" anchor="ctr"/>
          <a:lstStyle/>
          <a:p>
            <a:endParaRPr lang="zh-CN" altLang="en-US"/>
          </a:p>
        </p:txBody>
      </p:sp>
      <p:sp>
        <p:nvSpPr>
          <p:cNvPr id="458783" name="Rectangle 31"/>
          <p:cNvSpPr>
            <a:spLocks noChangeArrowheads="1"/>
          </p:cNvSpPr>
          <p:nvPr/>
        </p:nvSpPr>
        <p:spPr bwMode="auto">
          <a:xfrm>
            <a:off x="1884363" y="5260975"/>
            <a:ext cx="104775" cy="111125"/>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8784" name="Line 32"/>
          <p:cNvSpPr>
            <a:spLocks noChangeShapeType="1"/>
          </p:cNvSpPr>
          <p:nvPr/>
        </p:nvSpPr>
        <p:spPr bwMode="auto">
          <a:xfrm>
            <a:off x="469900" y="5335588"/>
            <a:ext cx="0" cy="511175"/>
          </a:xfrm>
          <a:prstGeom prst="line">
            <a:avLst/>
          </a:prstGeom>
          <a:noFill/>
          <a:ln w="28575">
            <a:solidFill>
              <a:srgbClr val="333399"/>
            </a:solidFill>
            <a:round/>
          </a:ln>
          <a:effectLst/>
        </p:spPr>
        <p:txBody>
          <a:bodyPr wrap="none" anchor="ctr"/>
          <a:lstStyle/>
          <a:p>
            <a:endParaRPr lang="zh-CN" altLang="en-US"/>
          </a:p>
        </p:txBody>
      </p:sp>
      <p:sp>
        <p:nvSpPr>
          <p:cNvPr id="458785" name="Rectangle 33"/>
          <p:cNvSpPr>
            <a:spLocks noChangeArrowheads="1"/>
          </p:cNvSpPr>
          <p:nvPr/>
        </p:nvSpPr>
        <p:spPr bwMode="auto">
          <a:xfrm>
            <a:off x="76200"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①</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86" name="Rectangle 34"/>
          <p:cNvSpPr>
            <a:spLocks noChangeArrowheads="1"/>
          </p:cNvSpPr>
          <p:nvPr/>
        </p:nvSpPr>
        <p:spPr bwMode="auto">
          <a:xfrm>
            <a:off x="679450"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②</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87" name="Rectangle 35"/>
          <p:cNvSpPr>
            <a:spLocks noChangeArrowheads="1"/>
          </p:cNvSpPr>
          <p:nvPr/>
        </p:nvSpPr>
        <p:spPr bwMode="auto">
          <a:xfrm>
            <a:off x="1281113"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③</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88" name="Rectangle 36"/>
          <p:cNvSpPr>
            <a:spLocks noChangeArrowheads="1"/>
          </p:cNvSpPr>
          <p:nvPr/>
        </p:nvSpPr>
        <p:spPr bwMode="auto">
          <a:xfrm>
            <a:off x="3081338" y="4946650"/>
            <a:ext cx="854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网段 </a:t>
            </a:r>
            <a:r>
              <a:rPr kumimoji="1" lang="en-US" altLang="zh-CN" sz="1800">
                <a:solidFill>
                  <a:srgbClr val="333399"/>
                </a:solidFill>
                <a:latin typeface="Arial" panose="020B0604020202020204" pitchFamily="34" charset="0"/>
                <a:ea typeface="黑体" panose="02010609060101010101" pitchFamily="2" charset="-122"/>
              </a:rPr>
              <a:t>B</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89" name="Rectangle 37"/>
          <p:cNvSpPr>
            <a:spLocks noChangeArrowheads="1"/>
          </p:cNvSpPr>
          <p:nvPr/>
        </p:nvSpPr>
        <p:spPr bwMode="auto">
          <a:xfrm>
            <a:off x="581025" y="4946650"/>
            <a:ext cx="8540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网段 </a:t>
            </a:r>
            <a:r>
              <a:rPr kumimoji="1" lang="en-US" altLang="zh-CN" sz="1800">
                <a:solidFill>
                  <a:srgbClr val="333399"/>
                </a:solidFill>
                <a:latin typeface="Arial" panose="020B0604020202020204" pitchFamily="34" charset="0"/>
                <a:ea typeface="黑体" panose="02010609060101010101" pitchFamily="2" charset="-122"/>
              </a:rPr>
              <a:t>A</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0" name="Rectangle 38"/>
          <p:cNvSpPr>
            <a:spLocks noChangeArrowheads="1"/>
          </p:cNvSpPr>
          <p:nvPr/>
        </p:nvSpPr>
        <p:spPr bwMode="auto">
          <a:xfrm>
            <a:off x="7464425" y="1371600"/>
            <a:ext cx="1314450" cy="2227263"/>
          </a:xfrm>
          <a:prstGeom prst="rect">
            <a:avLst/>
          </a:prstGeom>
          <a:solidFill>
            <a:srgbClr val="FFCCFF"/>
          </a:solidFill>
          <a:ln w="9525">
            <a:solidFill>
              <a:schemeClr val="tx2"/>
            </a:solidFill>
            <a:miter lim="800000"/>
          </a:ln>
          <a:effectLst>
            <a:outerShdw dist="35921" dir="2700000" algn="ctr" rotWithShape="0">
              <a:schemeClr val="tx1"/>
            </a:outerShdw>
          </a:effectLst>
        </p:spPr>
        <p:txBody>
          <a:bodyPr wrap="none" anchor="ctr"/>
          <a:lstStyle/>
          <a:p>
            <a:endParaRPr lang="zh-CN" altLang="en-US"/>
          </a:p>
        </p:txBody>
      </p:sp>
      <p:sp>
        <p:nvSpPr>
          <p:cNvPr id="458791" name="Rectangle 39"/>
          <p:cNvSpPr>
            <a:spLocks noChangeArrowheads="1"/>
          </p:cNvSpPr>
          <p:nvPr/>
        </p:nvSpPr>
        <p:spPr bwMode="auto">
          <a:xfrm>
            <a:off x="8340725" y="1663700"/>
            <a:ext cx="330200" cy="36353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2" name="Rectangle 40"/>
          <p:cNvSpPr>
            <a:spLocks noChangeArrowheads="1"/>
          </p:cNvSpPr>
          <p:nvPr/>
        </p:nvSpPr>
        <p:spPr bwMode="auto">
          <a:xfrm>
            <a:off x="8340725" y="1990725"/>
            <a:ext cx="3079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3" name="Rectangle 41"/>
          <p:cNvSpPr>
            <a:spLocks noChangeArrowheads="1"/>
          </p:cNvSpPr>
          <p:nvPr/>
        </p:nvSpPr>
        <p:spPr bwMode="auto">
          <a:xfrm>
            <a:off x="8340725" y="2325688"/>
            <a:ext cx="330200" cy="363537"/>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4" name="Rectangle 42"/>
          <p:cNvSpPr>
            <a:spLocks noChangeArrowheads="1"/>
          </p:cNvSpPr>
          <p:nvPr/>
        </p:nvSpPr>
        <p:spPr bwMode="auto">
          <a:xfrm>
            <a:off x="8340725" y="2627313"/>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5" name="Rectangle 43"/>
          <p:cNvSpPr>
            <a:spLocks noChangeArrowheads="1"/>
          </p:cNvSpPr>
          <p:nvPr/>
        </p:nvSpPr>
        <p:spPr bwMode="auto">
          <a:xfrm>
            <a:off x="7664450" y="1666875"/>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①</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6" name="Rectangle 44"/>
          <p:cNvSpPr>
            <a:spLocks noChangeArrowheads="1"/>
          </p:cNvSpPr>
          <p:nvPr/>
        </p:nvSpPr>
        <p:spPr bwMode="auto">
          <a:xfrm>
            <a:off x="7664450" y="2309813"/>
            <a:ext cx="4095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③</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7" name="Rectangle 45"/>
          <p:cNvSpPr>
            <a:spLocks noChangeArrowheads="1"/>
          </p:cNvSpPr>
          <p:nvPr/>
        </p:nvSpPr>
        <p:spPr bwMode="auto">
          <a:xfrm>
            <a:off x="7664450" y="2938463"/>
            <a:ext cx="4095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⑤</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8" name="Rectangle 46"/>
          <p:cNvSpPr>
            <a:spLocks noChangeArrowheads="1"/>
          </p:cNvSpPr>
          <p:nvPr/>
        </p:nvSpPr>
        <p:spPr bwMode="auto">
          <a:xfrm>
            <a:off x="8340725" y="2927350"/>
            <a:ext cx="330200" cy="36353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799" name="Rectangle 47"/>
          <p:cNvSpPr>
            <a:spLocks noChangeArrowheads="1"/>
          </p:cNvSpPr>
          <p:nvPr/>
        </p:nvSpPr>
        <p:spPr bwMode="auto">
          <a:xfrm>
            <a:off x="7664450" y="19875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②</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00" name="Rectangle 48"/>
          <p:cNvSpPr>
            <a:spLocks noChangeArrowheads="1"/>
          </p:cNvSpPr>
          <p:nvPr/>
        </p:nvSpPr>
        <p:spPr bwMode="auto">
          <a:xfrm>
            <a:off x="7664450" y="26225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④</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01" name="Rectangle 49"/>
          <p:cNvSpPr>
            <a:spLocks noChangeArrowheads="1"/>
          </p:cNvSpPr>
          <p:nvPr/>
        </p:nvSpPr>
        <p:spPr bwMode="auto">
          <a:xfrm>
            <a:off x="7662863" y="3228975"/>
            <a:ext cx="481012" cy="363538"/>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⑥</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02" name="Rectangle 50"/>
          <p:cNvSpPr>
            <a:spLocks noChangeArrowheads="1"/>
          </p:cNvSpPr>
          <p:nvPr/>
        </p:nvSpPr>
        <p:spPr bwMode="auto">
          <a:xfrm>
            <a:off x="8340725" y="3243263"/>
            <a:ext cx="330200" cy="363537"/>
          </a:xfrm>
          <a:prstGeom prst="rect">
            <a:avLst/>
          </a:prstGeom>
          <a:noFill/>
          <a:ln w="12700">
            <a:noFill/>
            <a:miter lim="800000"/>
          </a:ln>
          <a:effectLst/>
        </p:spPr>
        <p:txBody>
          <a:bodyPr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03" name="Rectangle 51"/>
          <p:cNvSpPr>
            <a:spLocks noChangeArrowheads="1"/>
          </p:cNvSpPr>
          <p:nvPr/>
        </p:nvSpPr>
        <p:spPr bwMode="auto">
          <a:xfrm>
            <a:off x="7435850" y="1343025"/>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站地址</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58804" name="Rectangle 52"/>
          <p:cNvSpPr>
            <a:spLocks noChangeArrowheads="1"/>
          </p:cNvSpPr>
          <p:nvPr/>
        </p:nvSpPr>
        <p:spPr bwMode="auto">
          <a:xfrm>
            <a:off x="8189913" y="1347788"/>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58805" name="Line 53"/>
          <p:cNvSpPr>
            <a:spLocks noChangeShapeType="1"/>
          </p:cNvSpPr>
          <p:nvPr/>
        </p:nvSpPr>
        <p:spPr bwMode="auto">
          <a:xfrm>
            <a:off x="7464425" y="2005013"/>
            <a:ext cx="1328738" cy="0"/>
          </a:xfrm>
          <a:prstGeom prst="line">
            <a:avLst/>
          </a:prstGeom>
          <a:noFill/>
          <a:ln w="12700">
            <a:solidFill>
              <a:schemeClr val="tx1"/>
            </a:solidFill>
            <a:round/>
          </a:ln>
          <a:effectLst/>
        </p:spPr>
        <p:txBody>
          <a:bodyPr wrap="none" anchor="ctr"/>
          <a:lstStyle/>
          <a:p>
            <a:endParaRPr lang="zh-CN" altLang="en-US"/>
          </a:p>
        </p:txBody>
      </p:sp>
      <p:sp>
        <p:nvSpPr>
          <p:cNvPr id="458806" name="Line 54"/>
          <p:cNvSpPr>
            <a:spLocks noChangeShapeType="1"/>
          </p:cNvSpPr>
          <p:nvPr/>
        </p:nvSpPr>
        <p:spPr bwMode="auto">
          <a:xfrm>
            <a:off x="8228013" y="1371600"/>
            <a:ext cx="0" cy="2217738"/>
          </a:xfrm>
          <a:prstGeom prst="line">
            <a:avLst/>
          </a:prstGeom>
          <a:noFill/>
          <a:ln w="12700">
            <a:solidFill>
              <a:schemeClr val="tx1"/>
            </a:solidFill>
            <a:round/>
          </a:ln>
          <a:effectLst/>
        </p:spPr>
        <p:txBody>
          <a:bodyPr wrap="none" anchor="ctr"/>
          <a:lstStyle/>
          <a:p>
            <a:endParaRPr lang="zh-CN" altLang="en-US"/>
          </a:p>
        </p:txBody>
      </p:sp>
      <p:sp>
        <p:nvSpPr>
          <p:cNvPr id="458807" name="Line 55"/>
          <p:cNvSpPr>
            <a:spLocks noChangeShapeType="1"/>
          </p:cNvSpPr>
          <p:nvPr/>
        </p:nvSpPr>
        <p:spPr bwMode="auto">
          <a:xfrm>
            <a:off x="7464425" y="2322513"/>
            <a:ext cx="1338263" cy="0"/>
          </a:xfrm>
          <a:prstGeom prst="line">
            <a:avLst/>
          </a:prstGeom>
          <a:noFill/>
          <a:ln w="12700">
            <a:solidFill>
              <a:schemeClr val="tx1"/>
            </a:solidFill>
            <a:round/>
          </a:ln>
          <a:effectLst/>
        </p:spPr>
        <p:txBody>
          <a:bodyPr wrap="none" anchor="ctr"/>
          <a:lstStyle/>
          <a:p>
            <a:endParaRPr lang="zh-CN" altLang="en-US"/>
          </a:p>
        </p:txBody>
      </p:sp>
      <p:sp>
        <p:nvSpPr>
          <p:cNvPr id="458808" name="Line 56"/>
          <p:cNvSpPr>
            <a:spLocks noChangeShapeType="1"/>
          </p:cNvSpPr>
          <p:nvPr/>
        </p:nvSpPr>
        <p:spPr bwMode="auto">
          <a:xfrm>
            <a:off x="7464425" y="2638425"/>
            <a:ext cx="1347788" cy="0"/>
          </a:xfrm>
          <a:prstGeom prst="line">
            <a:avLst/>
          </a:prstGeom>
          <a:noFill/>
          <a:ln w="12700">
            <a:solidFill>
              <a:schemeClr val="tx1"/>
            </a:solidFill>
            <a:round/>
          </a:ln>
          <a:effectLst/>
        </p:spPr>
        <p:txBody>
          <a:bodyPr wrap="none" anchor="ctr"/>
          <a:lstStyle/>
          <a:p>
            <a:endParaRPr lang="zh-CN" altLang="en-US"/>
          </a:p>
        </p:txBody>
      </p:sp>
      <p:sp>
        <p:nvSpPr>
          <p:cNvPr id="458809" name="Line 57"/>
          <p:cNvSpPr>
            <a:spLocks noChangeShapeType="1"/>
          </p:cNvSpPr>
          <p:nvPr/>
        </p:nvSpPr>
        <p:spPr bwMode="auto">
          <a:xfrm>
            <a:off x="7464425" y="2955925"/>
            <a:ext cx="1328738" cy="0"/>
          </a:xfrm>
          <a:prstGeom prst="line">
            <a:avLst/>
          </a:prstGeom>
          <a:noFill/>
          <a:ln w="12700">
            <a:solidFill>
              <a:schemeClr val="tx1"/>
            </a:solidFill>
            <a:round/>
          </a:ln>
          <a:effectLst/>
        </p:spPr>
        <p:txBody>
          <a:bodyPr wrap="none" anchor="ctr"/>
          <a:lstStyle/>
          <a:p>
            <a:endParaRPr lang="zh-CN" altLang="en-US"/>
          </a:p>
        </p:txBody>
      </p:sp>
      <p:sp>
        <p:nvSpPr>
          <p:cNvPr id="458810" name="Line 58"/>
          <p:cNvSpPr>
            <a:spLocks noChangeShapeType="1"/>
          </p:cNvSpPr>
          <p:nvPr/>
        </p:nvSpPr>
        <p:spPr bwMode="auto">
          <a:xfrm>
            <a:off x="7464425" y="3271838"/>
            <a:ext cx="1309688" cy="0"/>
          </a:xfrm>
          <a:prstGeom prst="line">
            <a:avLst/>
          </a:prstGeom>
          <a:noFill/>
          <a:ln w="12700">
            <a:solidFill>
              <a:schemeClr val="tx1"/>
            </a:solidFill>
            <a:round/>
          </a:ln>
          <a:effectLst/>
        </p:spPr>
        <p:txBody>
          <a:bodyPr wrap="none" anchor="ctr"/>
          <a:lstStyle/>
          <a:p>
            <a:endParaRPr lang="zh-CN" altLang="en-US"/>
          </a:p>
        </p:txBody>
      </p:sp>
      <p:sp>
        <p:nvSpPr>
          <p:cNvPr id="458811" name="Line 59"/>
          <p:cNvSpPr>
            <a:spLocks noChangeShapeType="1"/>
          </p:cNvSpPr>
          <p:nvPr/>
        </p:nvSpPr>
        <p:spPr bwMode="auto">
          <a:xfrm>
            <a:off x="7464425" y="1689100"/>
            <a:ext cx="1328738" cy="0"/>
          </a:xfrm>
          <a:prstGeom prst="line">
            <a:avLst/>
          </a:prstGeom>
          <a:noFill/>
          <a:ln w="19050">
            <a:solidFill>
              <a:schemeClr val="tx1"/>
            </a:solidFill>
            <a:round/>
          </a:ln>
          <a:effectLst/>
        </p:spPr>
        <p:txBody>
          <a:bodyPr wrap="none" anchor="ctr"/>
          <a:lstStyle/>
          <a:p>
            <a:endParaRPr lang="zh-CN" altLang="en-US"/>
          </a:p>
        </p:txBody>
      </p:sp>
      <p:sp>
        <p:nvSpPr>
          <p:cNvPr id="458812" name="Rectangle 60"/>
          <p:cNvSpPr>
            <a:spLocks noChangeArrowheads="1"/>
          </p:cNvSpPr>
          <p:nvPr/>
        </p:nvSpPr>
        <p:spPr bwMode="auto">
          <a:xfrm>
            <a:off x="4394200" y="1246188"/>
            <a:ext cx="7905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网桥</a:t>
            </a:r>
            <a:endParaRPr kumimoji="1" lang="zh-CN" altLang="en-US" sz="2400">
              <a:solidFill>
                <a:srgbClr val="333399"/>
              </a:solidFill>
              <a:latin typeface="Arial" panose="020B0604020202020204" pitchFamily="34" charset="0"/>
              <a:ea typeface="黑体" panose="02010609060101010101" pitchFamily="2" charset="-122"/>
            </a:endParaRPr>
          </a:p>
        </p:txBody>
      </p:sp>
      <p:pic>
        <p:nvPicPr>
          <p:cNvPr id="458813" name="Picture 61"/>
          <p:cNvPicPr>
            <a:picLocks noChangeArrowheads="1"/>
          </p:cNvPicPr>
          <p:nvPr/>
        </p:nvPicPr>
        <p:blipFill>
          <a:blip r:embed="rId1"/>
          <a:srcRect/>
          <a:stretch>
            <a:fillRect/>
          </a:stretch>
        </p:blipFill>
        <p:spPr bwMode="auto">
          <a:xfrm>
            <a:off x="219075" y="5816600"/>
            <a:ext cx="506413" cy="538163"/>
          </a:xfrm>
          <a:prstGeom prst="rect">
            <a:avLst/>
          </a:prstGeom>
          <a:noFill/>
          <a:ln w="9525">
            <a:noFill/>
            <a:miter lim="800000"/>
            <a:headEnd/>
            <a:tailEnd/>
          </a:ln>
          <a:effectLst/>
        </p:spPr>
      </p:pic>
      <p:pic>
        <p:nvPicPr>
          <p:cNvPr id="458814" name="Picture 62"/>
          <p:cNvPicPr>
            <a:picLocks noChangeArrowheads="1"/>
          </p:cNvPicPr>
          <p:nvPr/>
        </p:nvPicPr>
        <p:blipFill>
          <a:blip r:embed="rId1"/>
          <a:srcRect/>
          <a:stretch>
            <a:fillRect/>
          </a:stretch>
        </p:blipFill>
        <p:spPr bwMode="auto">
          <a:xfrm>
            <a:off x="827088" y="5816600"/>
            <a:ext cx="506412" cy="538163"/>
          </a:xfrm>
          <a:prstGeom prst="rect">
            <a:avLst/>
          </a:prstGeom>
          <a:noFill/>
          <a:ln w="9525">
            <a:noFill/>
            <a:miter lim="800000"/>
            <a:headEnd/>
            <a:tailEnd/>
          </a:ln>
          <a:effectLst/>
        </p:spPr>
      </p:pic>
      <p:pic>
        <p:nvPicPr>
          <p:cNvPr id="458815" name="Picture 63"/>
          <p:cNvPicPr>
            <a:picLocks noChangeArrowheads="1"/>
          </p:cNvPicPr>
          <p:nvPr/>
        </p:nvPicPr>
        <p:blipFill>
          <a:blip r:embed="rId1"/>
          <a:srcRect/>
          <a:stretch>
            <a:fillRect/>
          </a:stretch>
        </p:blipFill>
        <p:spPr bwMode="auto">
          <a:xfrm>
            <a:off x="1412875" y="5815013"/>
            <a:ext cx="508000" cy="538162"/>
          </a:xfrm>
          <a:prstGeom prst="rect">
            <a:avLst/>
          </a:prstGeom>
          <a:noFill/>
          <a:ln w="9525">
            <a:noFill/>
            <a:miter lim="800000"/>
            <a:headEnd/>
            <a:tailEnd/>
          </a:ln>
          <a:effectLst/>
        </p:spPr>
      </p:pic>
      <p:sp>
        <p:nvSpPr>
          <p:cNvPr id="458816" name="Line 64"/>
          <p:cNvSpPr>
            <a:spLocks noChangeShapeType="1"/>
          </p:cNvSpPr>
          <p:nvPr/>
        </p:nvSpPr>
        <p:spPr bwMode="auto">
          <a:xfrm flipV="1">
            <a:off x="5251450" y="3976688"/>
            <a:ext cx="752475" cy="1587"/>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458817" name="Line 65"/>
          <p:cNvSpPr>
            <a:spLocks noChangeShapeType="1"/>
          </p:cNvSpPr>
          <p:nvPr/>
        </p:nvSpPr>
        <p:spPr bwMode="auto">
          <a:xfrm flipV="1">
            <a:off x="6757988" y="3981450"/>
            <a:ext cx="711200" cy="6350"/>
          </a:xfrm>
          <a:prstGeom prst="line">
            <a:avLst/>
          </a:prstGeom>
          <a:noFill/>
          <a:ln w="28575">
            <a:solidFill>
              <a:srgbClr val="333399"/>
            </a:solidFill>
            <a:round/>
            <a:headEnd type="triangle" w="sm" len="med"/>
            <a:tailEnd type="triangle" w="med" len="lg"/>
          </a:ln>
          <a:effectLst/>
        </p:spPr>
        <p:txBody>
          <a:bodyPr wrap="none" anchor="ctr"/>
          <a:lstStyle/>
          <a:p>
            <a:endParaRPr lang="zh-CN" altLang="en-US"/>
          </a:p>
        </p:txBody>
      </p:sp>
      <p:sp>
        <p:nvSpPr>
          <p:cNvPr id="458818" name="Rectangle 66"/>
          <p:cNvSpPr>
            <a:spLocks noChangeArrowheads="1"/>
          </p:cNvSpPr>
          <p:nvPr/>
        </p:nvSpPr>
        <p:spPr bwMode="auto">
          <a:xfrm>
            <a:off x="1960563" y="3976688"/>
            <a:ext cx="6381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网桥</a:t>
            </a:r>
            <a:endParaRPr kumimoji="1" lang="zh-CN" altLang="en-US" sz="1800">
              <a:solidFill>
                <a:srgbClr val="333399"/>
              </a:solidFill>
              <a:latin typeface="Arial" panose="020B0604020202020204" pitchFamily="34" charset="0"/>
              <a:ea typeface="黑体" panose="02010609060101010101" pitchFamily="2" charset="-122"/>
            </a:endParaRPr>
          </a:p>
        </p:txBody>
      </p:sp>
      <p:pic>
        <p:nvPicPr>
          <p:cNvPr id="458819" name="Picture 67"/>
          <p:cNvPicPr>
            <a:picLocks noChangeArrowheads="1"/>
          </p:cNvPicPr>
          <p:nvPr/>
        </p:nvPicPr>
        <p:blipFill>
          <a:blip r:embed="rId2"/>
          <a:srcRect/>
          <a:stretch>
            <a:fillRect/>
          </a:stretch>
        </p:blipFill>
        <p:spPr bwMode="auto">
          <a:xfrm>
            <a:off x="1658938" y="4133850"/>
            <a:ext cx="1281112" cy="871538"/>
          </a:xfrm>
          <a:prstGeom prst="rect">
            <a:avLst/>
          </a:prstGeom>
          <a:noFill/>
          <a:ln w="12699">
            <a:noFill/>
            <a:miter lim="800000"/>
            <a:headEnd/>
            <a:tailEnd/>
          </a:ln>
          <a:effectLst/>
        </p:spPr>
      </p:pic>
      <p:sp>
        <p:nvSpPr>
          <p:cNvPr id="458820" name="Line 68"/>
          <p:cNvSpPr>
            <a:spLocks noChangeShapeType="1"/>
          </p:cNvSpPr>
          <p:nvPr/>
        </p:nvSpPr>
        <p:spPr bwMode="auto">
          <a:xfrm>
            <a:off x="3543300" y="5307013"/>
            <a:ext cx="0" cy="531812"/>
          </a:xfrm>
          <a:prstGeom prst="line">
            <a:avLst/>
          </a:prstGeom>
          <a:noFill/>
          <a:ln w="28575">
            <a:solidFill>
              <a:srgbClr val="333399"/>
            </a:solidFill>
            <a:round/>
          </a:ln>
          <a:effectLst/>
        </p:spPr>
        <p:txBody>
          <a:bodyPr wrap="none" anchor="ctr"/>
          <a:lstStyle/>
          <a:p>
            <a:endParaRPr lang="zh-CN" altLang="en-US"/>
          </a:p>
        </p:txBody>
      </p:sp>
      <p:sp>
        <p:nvSpPr>
          <p:cNvPr id="458821" name="Line 69"/>
          <p:cNvSpPr>
            <a:spLocks noChangeShapeType="1"/>
          </p:cNvSpPr>
          <p:nvPr/>
        </p:nvSpPr>
        <p:spPr bwMode="auto">
          <a:xfrm>
            <a:off x="4127500" y="5307013"/>
            <a:ext cx="0" cy="531812"/>
          </a:xfrm>
          <a:prstGeom prst="line">
            <a:avLst/>
          </a:prstGeom>
          <a:noFill/>
          <a:ln w="28575">
            <a:solidFill>
              <a:srgbClr val="333399"/>
            </a:solidFill>
            <a:round/>
          </a:ln>
          <a:effectLst/>
        </p:spPr>
        <p:txBody>
          <a:bodyPr wrap="none" anchor="ctr"/>
          <a:lstStyle/>
          <a:p>
            <a:endParaRPr lang="zh-CN" altLang="en-US"/>
          </a:p>
        </p:txBody>
      </p:sp>
      <p:sp>
        <p:nvSpPr>
          <p:cNvPr id="458822" name="Rectangle 70"/>
          <p:cNvSpPr>
            <a:spLocks noChangeArrowheads="1"/>
          </p:cNvSpPr>
          <p:nvPr/>
        </p:nvSpPr>
        <p:spPr bwMode="auto">
          <a:xfrm>
            <a:off x="2487613" y="5259388"/>
            <a:ext cx="104775" cy="111125"/>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8823" name="Line 71"/>
          <p:cNvSpPr>
            <a:spLocks noChangeShapeType="1"/>
          </p:cNvSpPr>
          <p:nvPr/>
        </p:nvSpPr>
        <p:spPr bwMode="auto">
          <a:xfrm flipV="1">
            <a:off x="2535238" y="5313363"/>
            <a:ext cx="1835150" cy="3175"/>
          </a:xfrm>
          <a:prstGeom prst="line">
            <a:avLst/>
          </a:prstGeom>
          <a:noFill/>
          <a:ln w="28575">
            <a:solidFill>
              <a:srgbClr val="333399"/>
            </a:solidFill>
            <a:round/>
          </a:ln>
          <a:effectLst/>
        </p:spPr>
        <p:txBody>
          <a:bodyPr wrap="none" anchor="ctr"/>
          <a:lstStyle/>
          <a:p>
            <a:endParaRPr lang="zh-CN" altLang="en-US"/>
          </a:p>
        </p:txBody>
      </p:sp>
      <p:sp>
        <p:nvSpPr>
          <p:cNvPr id="458824" name="Rectangle 72"/>
          <p:cNvSpPr>
            <a:spLocks noChangeArrowheads="1"/>
          </p:cNvSpPr>
          <p:nvPr/>
        </p:nvSpPr>
        <p:spPr bwMode="auto">
          <a:xfrm>
            <a:off x="4325938" y="5243513"/>
            <a:ext cx="104775" cy="109537"/>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8825" name="Line 73"/>
          <p:cNvSpPr>
            <a:spLocks noChangeShapeType="1"/>
          </p:cNvSpPr>
          <p:nvPr/>
        </p:nvSpPr>
        <p:spPr bwMode="auto">
          <a:xfrm>
            <a:off x="2911475" y="5316538"/>
            <a:ext cx="0" cy="512762"/>
          </a:xfrm>
          <a:prstGeom prst="line">
            <a:avLst/>
          </a:prstGeom>
          <a:noFill/>
          <a:ln w="28575">
            <a:solidFill>
              <a:srgbClr val="333399"/>
            </a:solidFill>
            <a:round/>
          </a:ln>
          <a:effectLst/>
        </p:spPr>
        <p:txBody>
          <a:bodyPr wrap="none" anchor="ctr"/>
          <a:lstStyle/>
          <a:p>
            <a:endParaRPr lang="zh-CN" altLang="en-US"/>
          </a:p>
        </p:txBody>
      </p:sp>
      <p:sp>
        <p:nvSpPr>
          <p:cNvPr id="458826" name="Rectangle 74"/>
          <p:cNvSpPr>
            <a:spLocks noChangeArrowheads="1"/>
          </p:cNvSpPr>
          <p:nvPr/>
        </p:nvSpPr>
        <p:spPr bwMode="auto">
          <a:xfrm>
            <a:off x="2517775"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④</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27" name="Rectangle 75"/>
          <p:cNvSpPr>
            <a:spLocks noChangeArrowheads="1"/>
          </p:cNvSpPr>
          <p:nvPr/>
        </p:nvSpPr>
        <p:spPr bwMode="auto">
          <a:xfrm>
            <a:off x="3119438"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⑤</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28" name="Rectangle 76"/>
          <p:cNvSpPr>
            <a:spLocks noChangeArrowheads="1"/>
          </p:cNvSpPr>
          <p:nvPr/>
        </p:nvSpPr>
        <p:spPr bwMode="auto">
          <a:xfrm>
            <a:off x="3724275" y="5480050"/>
            <a:ext cx="4095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⑥</a:t>
            </a:r>
            <a:endParaRPr kumimoji="1" lang="en-US" altLang="zh-CN" sz="1800">
              <a:solidFill>
                <a:srgbClr val="333399"/>
              </a:solidFill>
              <a:latin typeface="Arial" panose="020B0604020202020204" pitchFamily="34" charset="0"/>
              <a:ea typeface="黑体" panose="02010609060101010101" pitchFamily="2" charset="-122"/>
            </a:endParaRPr>
          </a:p>
        </p:txBody>
      </p:sp>
      <p:pic>
        <p:nvPicPr>
          <p:cNvPr id="458829" name="Picture 77"/>
          <p:cNvPicPr>
            <a:picLocks noChangeArrowheads="1"/>
          </p:cNvPicPr>
          <p:nvPr/>
        </p:nvPicPr>
        <p:blipFill>
          <a:blip r:embed="rId1"/>
          <a:srcRect/>
          <a:stretch>
            <a:fillRect/>
          </a:stretch>
        </p:blipFill>
        <p:spPr bwMode="auto">
          <a:xfrm>
            <a:off x="2660650" y="5799138"/>
            <a:ext cx="506413" cy="538162"/>
          </a:xfrm>
          <a:prstGeom prst="rect">
            <a:avLst/>
          </a:prstGeom>
          <a:noFill/>
          <a:ln w="9525">
            <a:noFill/>
            <a:miter lim="800000"/>
            <a:headEnd/>
            <a:tailEnd/>
          </a:ln>
          <a:effectLst/>
        </p:spPr>
      </p:pic>
      <p:pic>
        <p:nvPicPr>
          <p:cNvPr id="458830" name="Picture 78"/>
          <p:cNvPicPr>
            <a:picLocks noChangeArrowheads="1"/>
          </p:cNvPicPr>
          <p:nvPr/>
        </p:nvPicPr>
        <p:blipFill>
          <a:blip r:embed="rId1"/>
          <a:srcRect/>
          <a:stretch>
            <a:fillRect/>
          </a:stretch>
        </p:blipFill>
        <p:spPr bwMode="auto">
          <a:xfrm>
            <a:off x="3267075" y="5799138"/>
            <a:ext cx="508000" cy="538162"/>
          </a:xfrm>
          <a:prstGeom prst="rect">
            <a:avLst/>
          </a:prstGeom>
          <a:noFill/>
          <a:ln w="9525">
            <a:noFill/>
            <a:miter lim="800000"/>
            <a:headEnd/>
            <a:tailEnd/>
          </a:ln>
          <a:effectLst/>
        </p:spPr>
      </p:pic>
      <p:pic>
        <p:nvPicPr>
          <p:cNvPr id="458831" name="Picture 79"/>
          <p:cNvPicPr>
            <a:picLocks noChangeArrowheads="1"/>
          </p:cNvPicPr>
          <p:nvPr/>
        </p:nvPicPr>
        <p:blipFill>
          <a:blip r:embed="rId1"/>
          <a:srcRect/>
          <a:stretch>
            <a:fillRect/>
          </a:stretch>
        </p:blipFill>
        <p:spPr bwMode="auto">
          <a:xfrm>
            <a:off x="3854450" y="5797550"/>
            <a:ext cx="508000" cy="538163"/>
          </a:xfrm>
          <a:prstGeom prst="rect">
            <a:avLst/>
          </a:prstGeom>
          <a:noFill/>
          <a:ln w="9525">
            <a:noFill/>
            <a:miter lim="800000"/>
            <a:headEnd/>
            <a:tailEnd/>
          </a:ln>
          <a:effectLst/>
        </p:spPr>
      </p:pic>
      <p:sp>
        <p:nvSpPr>
          <p:cNvPr id="458836" name="Rectangle 84"/>
          <p:cNvSpPr>
            <a:spLocks noChangeArrowheads="1"/>
          </p:cNvSpPr>
          <p:nvPr/>
        </p:nvSpPr>
        <p:spPr bwMode="auto">
          <a:xfrm>
            <a:off x="3924300" y="4437063"/>
            <a:ext cx="8286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 </a:t>
            </a:r>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37" name="Rectangle 85"/>
          <p:cNvSpPr>
            <a:spLocks noChangeArrowheads="1"/>
          </p:cNvSpPr>
          <p:nvPr/>
        </p:nvSpPr>
        <p:spPr bwMode="auto">
          <a:xfrm>
            <a:off x="7127875" y="4437063"/>
            <a:ext cx="8286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接口 </a:t>
            </a:r>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38" name="Rectangle 86"/>
          <p:cNvSpPr>
            <a:spLocks noChangeArrowheads="1"/>
          </p:cNvSpPr>
          <p:nvPr/>
        </p:nvSpPr>
        <p:spPr bwMode="auto">
          <a:xfrm>
            <a:off x="1763713" y="4941888"/>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1</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58839" name="Rectangle 87"/>
          <p:cNvSpPr>
            <a:spLocks noChangeArrowheads="1"/>
          </p:cNvSpPr>
          <p:nvPr/>
        </p:nvSpPr>
        <p:spPr bwMode="auto">
          <a:xfrm>
            <a:off x="2411413" y="4937125"/>
            <a:ext cx="3079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2</a:t>
            </a:r>
            <a:endParaRPr kumimoji="1" lang="en-US" altLang="zh-CN" sz="18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body" idx="1"/>
          </p:nvPr>
        </p:nvSpPr>
        <p:spPr>
          <a:xfrm>
            <a:off x="395288" y="1989138"/>
            <a:ext cx="8642350" cy="2314575"/>
          </a:xfrm>
        </p:spPr>
        <p:txBody>
          <a:bodyPr/>
          <a:lstStyle/>
          <a:p>
            <a:pPr marL="609600" indent="-609600">
              <a:buSzTx/>
              <a:buFont typeface="Wingdings" panose="05000000000000000000" pitchFamily="2" charset="2"/>
              <a:buAutoNum type="arabicPeriod"/>
            </a:pPr>
            <a:r>
              <a:rPr lang="zh-CN" altLang="en-US" sz="2400"/>
              <a:t>过滤通信量。 </a:t>
            </a:r>
            <a:endParaRPr lang="zh-CN" altLang="en-US" sz="2400"/>
          </a:p>
          <a:p>
            <a:pPr marL="609600" indent="-609600">
              <a:buSzTx/>
              <a:buFont typeface="Wingdings" panose="05000000000000000000" pitchFamily="2" charset="2"/>
              <a:buAutoNum type="arabicPeriod"/>
            </a:pPr>
            <a:r>
              <a:rPr lang="zh-CN" altLang="en-US" sz="2400"/>
              <a:t>扩大了物理范围。</a:t>
            </a:r>
            <a:endParaRPr lang="zh-CN" altLang="en-US" sz="2400"/>
          </a:p>
          <a:p>
            <a:pPr marL="609600" indent="-609600">
              <a:buSzTx/>
              <a:buFont typeface="Wingdings" panose="05000000000000000000" pitchFamily="2" charset="2"/>
              <a:buAutoNum type="arabicPeriod"/>
            </a:pPr>
            <a:r>
              <a:rPr lang="zh-CN" altLang="en-US" sz="2400"/>
              <a:t>提高了可靠性。</a:t>
            </a:r>
            <a:endParaRPr lang="zh-CN" altLang="en-US" sz="2400"/>
          </a:p>
          <a:p>
            <a:pPr marL="609600" indent="-609600">
              <a:buSzTx/>
              <a:buFont typeface="Wingdings" panose="05000000000000000000" pitchFamily="2" charset="2"/>
              <a:buAutoNum type="arabicPeriod"/>
            </a:pPr>
            <a:r>
              <a:rPr lang="zh-CN" altLang="en-US" sz="2400"/>
              <a:t>可互连不同物理层、不同 </a:t>
            </a:r>
            <a:r>
              <a:rPr lang="en-US" altLang="zh-CN" sz="2400"/>
              <a:t>MAC </a:t>
            </a:r>
            <a:r>
              <a:rPr lang="zh-CN" altLang="en-US" sz="2400"/>
              <a:t>子层和不同速率（如</a:t>
            </a:r>
            <a:r>
              <a:rPr lang="en-US" altLang="zh-CN" sz="2400"/>
              <a:t>10 Mb/s </a:t>
            </a:r>
            <a:r>
              <a:rPr lang="zh-CN" altLang="en-US" sz="2400"/>
              <a:t>和 </a:t>
            </a:r>
            <a:r>
              <a:rPr lang="en-US" altLang="zh-CN" sz="2400"/>
              <a:t>100 Mb/s </a:t>
            </a:r>
            <a:r>
              <a:rPr lang="zh-CN" altLang="en-US" sz="2400"/>
              <a:t>以太网）的局域网。  </a:t>
            </a:r>
            <a:endParaRPr lang="zh-CN" altLang="en-US" sz="2400"/>
          </a:p>
        </p:txBody>
      </p:sp>
      <p:sp>
        <p:nvSpPr>
          <p:cNvPr id="459779" name="Rectangle 3"/>
          <p:cNvSpPr>
            <a:spLocks noGrp="1" noChangeArrowheads="1"/>
          </p:cNvSpPr>
          <p:nvPr>
            <p:ph type="title"/>
          </p:nvPr>
        </p:nvSpPr>
        <p:spPr>
          <a:xfrm>
            <a:off x="900113" y="214313"/>
            <a:ext cx="8116887" cy="1462087"/>
          </a:xfrm>
        </p:spPr>
        <p:txBody>
          <a:bodyPr/>
          <a:lstStyle/>
          <a:p>
            <a:pPr algn="ctr"/>
            <a:r>
              <a:rPr lang="zh-CN" altLang="en-US"/>
              <a:t>使用网桥带来的好处 </a:t>
            </a:r>
            <a:endParaRPr lang="zh-CN" altLang="en-US"/>
          </a:p>
        </p:txBody>
      </p:sp>
      <p:sp>
        <p:nvSpPr>
          <p:cNvPr id="459780" name="Oval 4"/>
          <p:cNvSpPr>
            <a:spLocks noChangeArrowheads="1"/>
          </p:cNvSpPr>
          <p:nvPr/>
        </p:nvSpPr>
        <p:spPr bwMode="auto">
          <a:xfrm>
            <a:off x="6388100" y="4221163"/>
            <a:ext cx="2720975" cy="2447925"/>
          </a:xfrm>
          <a:prstGeom prst="ellipse">
            <a:avLst/>
          </a:prstGeom>
          <a:solidFill>
            <a:srgbClr val="CCECFF"/>
          </a:solidFill>
          <a:ln w="9525">
            <a:noFill/>
            <a:prstDash val="dash"/>
            <a:round/>
          </a:ln>
          <a:effectLst/>
        </p:spPr>
        <p:txBody>
          <a:bodyPr wrap="none" anchor="ctr"/>
          <a:lstStyle/>
          <a:p>
            <a:endParaRPr lang="zh-CN" altLang="en-US"/>
          </a:p>
        </p:txBody>
      </p:sp>
      <p:sp>
        <p:nvSpPr>
          <p:cNvPr id="459781" name="Oval 5"/>
          <p:cNvSpPr>
            <a:spLocks noChangeArrowheads="1"/>
          </p:cNvSpPr>
          <p:nvPr/>
        </p:nvSpPr>
        <p:spPr bwMode="auto">
          <a:xfrm>
            <a:off x="3240088" y="4221163"/>
            <a:ext cx="2722562" cy="2447925"/>
          </a:xfrm>
          <a:prstGeom prst="ellipse">
            <a:avLst/>
          </a:prstGeom>
          <a:solidFill>
            <a:srgbClr val="99FF99"/>
          </a:solidFill>
          <a:ln w="9525">
            <a:noFill/>
            <a:prstDash val="dash"/>
            <a:round/>
          </a:ln>
          <a:effectLst/>
        </p:spPr>
        <p:txBody>
          <a:bodyPr wrap="none" anchor="ctr"/>
          <a:lstStyle/>
          <a:p>
            <a:endParaRPr lang="zh-CN" altLang="en-US"/>
          </a:p>
        </p:txBody>
      </p:sp>
      <p:sp>
        <p:nvSpPr>
          <p:cNvPr id="459782" name="Oval 6"/>
          <p:cNvSpPr>
            <a:spLocks noChangeArrowheads="1"/>
          </p:cNvSpPr>
          <p:nvPr/>
        </p:nvSpPr>
        <p:spPr bwMode="auto">
          <a:xfrm>
            <a:off x="177800" y="4221163"/>
            <a:ext cx="2720975" cy="2447925"/>
          </a:xfrm>
          <a:prstGeom prst="ellipse">
            <a:avLst/>
          </a:prstGeom>
          <a:solidFill>
            <a:srgbClr val="FFCC99"/>
          </a:solidFill>
          <a:ln w="9525">
            <a:noFill/>
            <a:prstDash val="dash"/>
            <a:round/>
          </a:ln>
          <a:effectLst/>
        </p:spPr>
        <p:txBody>
          <a:bodyPr wrap="none" anchor="ctr"/>
          <a:lstStyle/>
          <a:p>
            <a:endParaRPr lang="zh-CN" altLang="en-US"/>
          </a:p>
        </p:txBody>
      </p:sp>
      <p:sp>
        <p:nvSpPr>
          <p:cNvPr id="459783" name="Line 7"/>
          <p:cNvSpPr>
            <a:spLocks noChangeShapeType="1"/>
          </p:cNvSpPr>
          <p:nvPr/>
        </p:nvSpPr>
        <p:spPr bwMode="auto">
          <a:xfrm>
            <a:off x="8355013" y="5030788"/>
            <a:ext cx="0" cy="636587"/>
          </a:xfrm>
          <a:prstGeom prst="line">
            <a:avLst/>
          </a:prstGeom>
          <a:noFill/>
          <a:ln w="28575">
            <a:solidFill>
              <a:schemeClr val="folHlink"/>
            </a:solidFill>
            <a:round/>
          </a:ln>
          <a:effectLst/>
        </p:spPr>
        <p:txBody>
          <a:bodyPr wrap="none" anchor="ctr"/>
          <a:lstStyle/>
          <a:p>
            <a:endParaRPr lang="zh-CN" altLang="en-US"/>
          </a:p>
        </p:txBody>
      </p:sp>
      <p:sp>
        <p:nvSpPr>
          <p:cNvPr id="459784" name="Line 8"/>
          <p:cNvSpPr>
            <a:spLocks noChangeShapeType="1"/>
          </p:cNvSpPr>
          <p:nvPr/>
        </p:nvSpPr>
        <p:spPr bwMode="auto">
          <a:xfrm flipV="1">
            <a:off x="6613525" y="5040313"/>
            <a:ext cx="2003425" cy="4762"/>
          </a:xfrm>
          <a:prstGeom prst="line">
            <a:avLst/>
          </a:prstGeom>
          <a:noFill/>
          <a:ln w="28575">
            <a:solidFill>
              <a:schemeClr val="folHlink"/>
            </a:solidFill>
            <a:round/>
          </a:ln>
          <a:effectLst/>
        </p:spPr>
        <p:txBody>
          <a:bodyPr wrap="none" anchor="ctr"/>
          <a:lstStyle/>
          <a:p>
            <a:endParaRPr lang="zh-CN" altLang="en-US"/>
          </a:p>
        </p:txBody>
      </p:sp>
      <p:sp>
        <p:nvSpPr>
          <p:cNvPr id="459785" name="Rectangle 9"/>
          <p:cNvSpPr>
            <a:spLocks noChangeArrowheads="1"/>
          </p:cNvSpPr>
          <p:nvPr/>
        </p:nvSpPr>
        <p:spPr bwMode="auto">
          <a:xfrm>
            <a:off x="8570913" y="4954588"/>
            <a:ext cx="114300" cy="133350"/>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9786" name="Line 10"/>
          <p:cNvSpPr>
            <a:spLocks noChangeShapeType="1"/>
          </p:cNvSpPr>
          <p:nvPr/>
        </p:nvSpPr>
        <p:spPr bwMode="auto">
          <a:xfrm>
            <a:off x="7024688" y="5045075"/>
            <a:ext cx="0" cy="609600"/>
          </a:xfrm>
          <a:prstGeom prst="line">
            <a:avLst/>
          </a:prstGeom>
          <a:noFill/>
          <a:ln w="28575">
            <a:solidFill>
              <a:schemeClr val="folHlink"/>
            </a:solidFill>
            <a:round/>
          </a:ln>
          <a:effectLst/>
        </p:spPr>
        <p:txBody>
          <a:bodyPr wrap="none" anchor="ctr"/>
          <a:lstStyle/>
          <a:p>
            <a:endParaRPr lang="zh-CN" altLang="en-US"/>
          </a:p>
        </p:txBody>
      </p:sp>
      <p:pic>
        <p:nvPicPr>
          <p:cNvPr id="459787" name="Picture 11"/>
          <p:cNvPicPr>
            <a:picLocks noChangeArrowheads="1"/>
          </p:cNvPicPr>
          <p:nvPr/>
        </p:nvPicPr>
        <p:blipFill>
          <a:blip r:embed="rId1"/>
          <a:srcRect/>
          <a:stretch>
            <a:fillRect/>
          </a:stretch>
        </p:blipFill>
        <p:spPr bwMode="auto">
          <a:xfrm>
            <a:off x="6750050" y="5621338"/>
            <a:ext cx="554038" cy="639762"/>
          </a:xfrm>
          <a:prstGeom prst="rect">
            <a:avLst/>
          </a:prstGeom>
          <a:noFill/>
          <a:ln w="9525">
            <a:noFill/>
            <a:miter lim="800000"/>
            <a:headEnd/>
            <a:tailEnd/>
          </a:ln>
          <a:effectLst/>
        </p:spPr>
      </p:pic>
      <p:pic>
        <p:nvPicPr>
          <p:cNvPr id="459788" name="Picture 12"/>
          <p:cNvPicPr>
            <a:picLocks noChangeArrowheads="1"/>
          </p:cNvPicPr>
          <p:nvPr/>
        </p:nvPicPr>
        <p:blipFill>
          <a:blip r:embed="rId1"/>
          <a:srcRect/>
          <a:stretch>
            <a:fillRect/>
          </a:stretch>
        </p:blipFill>
        <p:spPr bwMode="auto">
          <a:xfrm>
            <a:off x="8054975" y="5618163"/>
            <a:ext cx="555625" cy="641350"/>
          </a:xfrm>
          <a:prstGeom prst="rect">
            <a:avLst/>
          </a:prstGeom>
          <a:noFill/>
          <a:ln w="9525">
            <a:noFill/>
            <a:miter lim="800000"/>
            <a:headEnd/>
            <a:tailEnd/>
          </a:ln>
          <a:effectLst/>
        </p:spPr>
      </p:pic>
      <p:sp>
        <p:nvSpPr>
          <p:cNvPr id="459789" name="Line 13"/>
          <p:cNvSpPr>
            <a:spLocks noChangeShapeType="1"/>
          </p:cNvSpPr>
          <p:nvPr/>
        </p:nvSpPr>
        <p:spPr bwMode="auto">
          <a:xfrm>
            <a:off x="5292725" y="5013325"/>
            <a:ext cx="0" cy="636588"/>
          </a:xfrm>
          <a:prstGeom prst="line">
            <a:avLst/>
          </a:prstGeom>
          <a:noFill/>
          <a:ln w="28575">
            <a:solidFill>
              <a:schemeClr val="folHlink"/>
            </a:solidFill>
            <a:round/>
          </a:ln>
          <a:effectLst/>
        </p:spPr>
        <p:txBody>
          <a:bodyPr wrap="none" anchor="ctr"/>
          <a:lstStyle/>
          <a:p>
            <a:endParaRPr lang="zh-CN" altLang="en-US"/>
          </a:p>
        </p:txBody>
      </p:sp>
      <p:sp>
        <p:nvSpPr>
          <p:cNvPr id="459790" name="Line 14"/>
          <p:cNvSpPr>
            <a:spLocks noChangeShapeType="1"/>
          </p:cNvSpPr>
          <p:nvPr/>
        </p:nvSpPr>
        <p:spPr bwMode="auto">
          <a:xfrm flipV="1">
            <a:off x="3549650" y="5022850"/>
            <a:ext cx="2005013" cy="3175"/>
          </a:xfrm>
          <a:prstGeom prst="line">
            <a:avLst/>
          </a:prstGeom>
          <a:noFill/>
          <a:ln w="28575">
            <a:solidFill>
              <a:schemeClr val="folHlink"/>
            </a:solidFill>
            <a:round/>
          </a:ln>
          <a:effectLst/>
        </p:spPr>
        <p:txBody>
          <a:bodyPr wrap="none" anchor="ctr"/>
          <a:lstStyle/>
          <a:p>
            <a:endParaRPr lang="zh-CN" altLang="en-US"/>
          </a:p>
        </p:txBody>
      </p:sp>
      <p:sp>
        <p:nvSpPr>
          <p:cNvPr id="459791" name="Line 15"/>
          <p:cNvSpPr>
            <a:spLocks noChangeShapeType="1"/>
          </p:cNvSpPr>
          <p:nvPr/>
        </p:nvSpPr>
        <p:spPr bwMode="auto">
          <a:xfrm>
            <a:off x="3962400" y="5026025"/>
            <a:ext cx="0" cy="609600"/>
          </a:xfrm>
          <a:prstGeom prst="line">
            <a:avLst/>
          </a:prstGeom>
          <a:noFill/>
          <a:ln w="28575">
            <a:solidFill>
              <a:schemeClr val="folHlink"/>
            </a:solidFill>
            <a:round/>
          </a:ln>
          <a:effectLst/>
        </p:spPr>
        <p:txBody>
          <a:bodyPr wrap="none" anchor="ctr"/>
          <a:lstStyle/>
          <a:p>
            <a:endParaRPr lang="zh-CN" altLang="en-US"/>
          </a:p>
        </p:txBody>
      </p:sp>
      <p:pic>
        <p:nvPicPr>
          <p:cNvPr id="459792" name="Picture 16"/>
          <p:cNvPicPr>
            <a:picLocks noChangeArrowheads="1"/>
          </p:cNvPicPr>
          <p:nvPr/>
        </p:nvPicPr>
        <p:blipFill>
          <a:blip r:embed="rId1"/>
          <a:srcRect/>
          <a:stretch>
            <a:fillRect/>
          </a:stretch>
        </p:blipFill>
        <p:spPr bwMode="auto">
          <a:xfrm>
            <a:off x="3686175" y="5602288"/>
            <a:ext cx="555625" cy="641350"/>
          </a:xfrm>
          <a:prstGeom prst="rect">
            <a:avLst/>
          </a:prstGeom>
          <a:noFill/>
          <a:ln w="9525">
            <a:noFill/>
            <a:miter lim="800000"/>
            <a:headEnd/>
            <a:tailEnd/>
          </a:ln>
          <a:effectLst/>
        </p:spPr>
      </p:pic>
      <p:pic>
        <p:nvPicPr>
          <p:cNvPr id="459793" name="Picture 17"/>
          <p:cNvPicPr>
            <a:picLocks noChangeArrowheads="1"/>
          </p:cNvPicPr>
          <p:nvPr/>
        </p:nvPicPr>
        <p:blipFill>
          <a:blip r:embed="rId1"/>
          <a:srcRect/>
          <a:stretch>
            <a:fillRect/>
          </a:stretch>
        </p:blipFill>
        <p:spPr bwMode="auto">
          <a:xfrm>
            <a:off x="4992688" y="5600700"/>
            <a:ext cx="554037" cy="641350"/>
          </a:xfrm>
          <a:prstGeom prst="rect">
            <a:avLst/>
          </a:prstGeom>
          <a:noFill/>
          <a:ln w="9525">
            <a:noFill/>
            <a:miter lim="800000"/>
            <a:headEnd/>
            <a:tailEnd/>
          </a:ln>
          <a:effectLst/>
        </p:spPr>
      </p:pic>
      <p:sp>
        <p:nvSpPr>
          <p:cNvPr id="459794" name="Line 18"/>
          <p:cNvSpPr>
            <a:spLocks noChangeShapeType="1"/>
          </p:cNvSpPr>
          <p:nvPr/>
        </p:nvSpPr>
        <p:spPr bwMode="auto">
          <a:xfrm>
            <a:off x="2197100" y="5035550"/>
            <a:ext cx="0" cy="635000"/>
          </a:xfrm>
          <a:prstGeom prst="line">
            <a:avLst/>
          </a:prstGeom>
          <a:noFill/>
          <a:ln w="28575">
            <a:solidFill>
              <a:schemeClr val="folHlink"/>
            </a:solidFill>
            <a:round/>
          </a:ln>
          <a:effectLst/>
        </p:spPr>
        <p:txBody>
          <a:bodyPr wrap="none" anchor="ctr"/>
          <a:lstStyle/>
          <a:p>
            <a:endParaRPr lang="zh-CN" altLang="en-US"/>
          </a:p>
        </p:txBody>
      </p:sp>
      <p:sp>
        <p:nvSpPr>
          <p:cNvPr id="459795" name="Rectangle 19"/>
          <p:cNvSpPr>
            <a:spLocks noChangeArrowheads="1"/>
          </p:cNvSpPr>
          <p:nvPr/>
        </p:nvSpPr>
        <p:spPr bwMode="auto">
          <a:xfrm>
            <a:off x="404813" y="4979988"/>
            <a:ext cx="114300" cy="130175"/>
          </a:xfrm>
          <a:prstGeom prst="rect">
            <a:avLst/>
          </a:prstGeom>
          <a:solidFill>
            <a:schemeClr val="tx1"/>
          </a:solidFill>
          <a:ln w="12700">
            <a:solidFill>
              <a:schemeClr val="tx1"/>
            </a:solidFill>
            <a:miter lim="800000"/>
          </a:ln>
          <a:effectLst/>
        </p:spPr>
        <p:txBody>
          <a:bodyPr wrap="none" anchor="ctr"/>
          <a:lstStyle/>
          <a:p>
            <a:endParaRPr lang="zh-CN" altLang="en-US"/>
          </a:p>
        </p:txBody>
      </p:sp>
      <p:sp>
        <p:nvSpPr>
          <p:cNvPr id="459796" name="Line 20"/>
          <p:cNvSpPr>
            <a:spLocks noChangeShapeType="1"/>
          </p:cNvSpPr>
          <p:nvPr/>
        </p:nvSpPr>
        <p:spPr bwMode="auto">
          <a:xfrm flipV="1">
            <a:off x="455613" y="5045075"/>
            <a:ext cx="2006600" cy="1588"/>
          </a:xfrm>
          <a:prstGeom prst="line">
            <a:avLst/>
          </a:prstGeom>
          <a:noFill/>
          <a:ln w="28575">
            <a:solidFill>
              <a:schemeClr val="folHlink"/>
            </a:solidFill>
            <a:round/>
          </a:ln>
          <a:effectLst/>
        </p:spPr>
        <p:txBody>
          <a:bodyPr wrap="none" anchor="ctr"/>
          <a:lstStyle/>
          <a:p>
            <a:endParaRPr lang="zh-CN" altLang="en-US"/>
          </a:p>
        </p:txBody>
      </p:sp>
      <p:sp>
        <p:nvSpPr>
          <p:cNvPr id="459797" name="Line 21"/>
          <p:cNvSpPr>
            <a:spLocks noChangeShapeType="1"/>
          </p:cNvSpPr>
          <p:nvPr/>
        </p:nvSpPr>
        <p:spPr bwMode="auto">
          <a:xfrm>
            <a:off x="868363" y="5046663"/>
            <a:ext cx="0" cy="612775"/>
          </a:xfrm>
          <a:prstGeom prst="line">
            <a:avLst/>
          </a:prstGeom>
          <a:noFill/>
          <a:ln w="28575">
            <a:solidFill>
              <a:schemeClr val="folHlink"/>
            </a:solidFill>
            <a:round/>
          </a:ln>
          <a:effectLst/>
        </p:spPr>
        <p:txBody>
          <a:bodyPr wrap="none" anchor="ctr"/>
          <a:lstStyle/>
          <a:p>
            <a:endParaRPr lang="zh-CN" altLang="en-US"/>
          </a:p>
        </p:txBody>
      </p:sp>
      <p:pic>
        <p:nvPicPr>
          <p:cNvPr id="459798" name="Picture 22"/>
          <p:cNvPicPr>
            <a:picLocks noChangeArrowheads="1"/>
          </p:cNvPicPr>
          <p:nvPr/>
        </p:nvPicPr>
        <p:blipFill>
          <a:blip r:embed="rId1"/>
          <a:srcRect/>
          <a:stretch>
            <a:fillRect/>
          </a:stretch>
        </p:blipFill>
        <p:spPr bwMode="auto">
          <a:xfrm>
            <a:off x="593725" y="5622925"/>
            <a:ext cx="554038" cy="642938"/>
          </a:xfrm>
          <a:prstGeom prst="rect">
            <a:avLst/>
          </a:prstGeom>
          <a:noFill/>
          <a:ln w="9525">
            <a:noFill/>
            <a:miter lim="800000"/>
            <a:headEnd/>
            <a:tailEnd/>
          </a:ln>
          <a:effectLst/>
        </p:spPr>
      </p:pic>
      <p:pic>
        <p:nvPicPr>
          <p:cNvPr id="459799" name="Picture 23"/>
          <p:cNvPicPr>
            <a:picLocks noChangeArrowheads="1"/>
          </p:cNvPicPr>
          <p:nvPr/>
        </p:nvPicPr>
        <p:blipFill>
          <a:blip r:embed="rId1"/>
          <a:srcRect/>
          <a:stretch>
            <a:fillRect/>
          </a:stretch>
        </p:blipFill>
        <p:spPr bwMode="auto">
          <a:xfrm>
            <a:off x="1900238" y="5621338"/>
            <a:ext cx="552450" cy="642937"/>
          </a:xfrm>
          <a:prstGeom prst="rect">
            <a:avLst/>
          </a:prstGeom>
          <a:noFill/>
          <a:ln w="9525">
            <a:noFill/>
            <a:miter lim="800000"/>
            <a:headEnd/>
            <a:tailEnd/>
          </a:ln>
          <a:effectLst/>
        </p:spPr>
      </p:pic>
      <p:sp>
        <p:nvSpPr>
          <p:cNvPr id="459800" name="Rectangle 24"/>
          <p:cNvSpPr>
            <a:spLocks noChangeArrowheads="1"/>
          </p:cNvSpPr>
          <p:nvPr/>
        </p:nvSpPr>
        <p:spPr bwMode="auto">
          <a:xfrm>
            <a:off x="5892800" y="4424363"/>
            <a:ext cx="496888"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B</a:t>
            </a:r>
            <a:r>
              <a:rPr kumimoji="1" lang="en-US" altLang="zh-CN" sz="2400" baseline="-25000">
                <a:solidFill>
                  <a:schemeClr val="folHlink"/>
                </a:solidFill>
                <a:latin typeface="Arial" panose="020B0604020202020204" pitchFamily="34" charset="0"/>
                <a:ea typeface="黑体" panose="02010609060101010101" pitchFamily="2" charset="-122"/>
              </a:rPr>
              <a:t>2</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pic>
        <p:nvPicPr>
          <p:cNvPr id="459801" name="Picture 25"/>
          <p:cNvPicPr>
            <a:picLocks noChangeArrowheads="1"/>
          </p:cNvPicPr>
          <p:nvPr/>
        </p:nvPicPr>
        <p:blipFill>
          <a:blip r:embed="rId2"/>
          <a:srcRect/>
          <a:stretch>
            <a:fillRect/>
          </a:stretch>
        </p:blipFill>
        <p:spPr bwMode="auto">
          <a:xfrm>
            <a:off x="2433638" y="4527550"/>
            <a:ext cx="1190625" cy="836613"/>
          </a:xfrm>
          <a:prstGeom prst="rect">
            <a:avLst/>
          </a:prstGeom>
          <a:noFill/>
          <a:ln w="12699">
            <a:noFill/>
            <a:miter lim="800000"/>
            <a:headEnd/>
            <a:tailEnd/>
          </a:ln>
          <a:effectLst/>
        </p:spPr>
      </p:pic>
      <p:pic>
        <p:nvPicPr>
          <p:cNvPr id="459802" name="Picture 26"/>
          <p:cNvPicPr>
            <a:picLocks noChangeArrowheads="1"/>
          </p:cNvPicPr>
          <p:nvPr/>
        </p:nvPicPr>
        <p:blipFill>
          <a:blip r:embed="rId2"/>
          <a:srcRect/>
          <a:stretch>
            <a:fillRect/>
          </a:stretch>
        </p:blipFill>
        <p:spPr bwMode="auto">
          <a:xfrm>
            <a:off x="5497513" y="4527550"/>
            <a:ext cx="1190625" cy="836613"/>
          </a:xfrm>
          <a:prstGeom prst="rect">
            <a:avLst/>
          </a:prstGeom>
          <a:noFill/>
          <a:ln w="12699">
            <a:noFill/>
            <a:miter lim="800000"/>
            <a:headEnd/>
            <a:tailEnd/>
          </a:ln>
          <a:effectLst/>
        </p:spPr>
      </p:pic>
      <p:sp>
        <p:nvSpPr>
          <p:cNvPr id="459803" name="Rectangle 27"/>
          <p:cNvSpPr>
            <a:spLocks noChangeArrowheads="1"/>
          </p:cNvSpPr>
          <p:nvPr/>
        </p:nvSpPr>
        <p:spPr bwMode="auto">
          <a:xfrm>
            <a:off x="2830513" y="4424363"/>
            <a:ext cx="49688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B</a:t>
            </a:r>
            <a:r>
              <a:rPr kumimoji="1" lang="en-US" altLang="zh-CN" sz="2400" baseline="-25000">
                <a:solidFill>
                  <a:schemeClr val="folHlink"/>
                </a:solidFill>
                <a:latin typeface="Arial" panose="020B0604020202020204" pitchFamily="34" charset="0"/>
                <a:ea typeface="黑体" panose="02010609060101010101" pitchFamily="2" charset="-122"/>
              </a:rPr>
              <a:t>1</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04" name="Line 28"/>
          <p:cNvSpPr>
            <a:spLocks noChangeShapeType="1"/>
          </p:cNvSpPr>
          <p:nvPr/>
        </p:nvSpPr>
        <p:spPr bwMode="auto">
          <a:xfrm>
            <a:off x="1027113" y="5240338"/>
            <a:ext cx="936625" cy="0"/>
          </a:xfrm>
          <a:prstGeom prst="line">
            <a:avLst/>
          </a:prstGeom>
          <a:noFill/>
          <a:ln w="38100">
            <a:solidFill>
              <a:schemeClr val="folHlink"/>
            </a:solidFill>
            <a:round/>
            <a:headEnd type="triangle" w="med" len="lg"/>
            <a:tailEnd type="triangle" w="med" len="lg"/>
          </a:ln>
          <a:effectLst/>
        </p:spPr>
        <p:txBody>
          <a:bodyPr/>
          <a:lstStyle/>
          <a:p>
            <a:endParaRPr lang="zh-CN" altLang="en-US"/>
          </a:p>
        </p:txBody>
      </p:sp>
      <p:sp>
        <p:nvSpPr>
          <p:cNvPr id="459805" name="Line 29"/>
          <p:cNvSpPr>
            <a:spLocks noChangeShapeType="1"/>
          </p:cNvSpPr>
          <p:nvPr/>
        </p:nvSpPr>
        <p:spPr bwMode="auto">
          <a:xfrm>
            <a:off x="4175125" y="5240338"/>
            <a:ext cx="935038" cy="0"/>
          </a:xfrm>
          <a:prstGeom prst="line">
            <a:avLst/>
          </a:prstGeom>
          <a:noFill/>
          <a:ln w="38100">
            <a:solidFill>
              <a:schemeClr val="folHlink"/>
            </a:solidFill>
            <a:round/>
            <a:headEnd type="triangle" w="med" len="lg"/>
            <a:tailEnd type="triangle" w="med" len="lg"/>
          </a:ln>
          <a:effectLst/>
        </p:spPr>
        <p:txBody>
          <a:bodyPr/>
          <a:lstStyle/>
          <a:p>
            <a:endParaRPr lang="zh-CN" altLang="en-US"/>
          </a:p>
        </p:txBody>
      </p:sp>
      <p:sp>
        <p:nvSpPr>
          <p:cNvPr id="459806" name="Line 30"/>
          <p:cNvSpPr>
            <a:spLocks noChangeShapeType="1"/>
          </p:cNvSpPr>
          <p:nvPr/>
        </p:nvSpPr>
        <p:spPr bwMode="auto">
          <a:xfrm>
            <a:off x="7237413" y="5240338"/>
            <a:ext cx="935037" cy="0"/>
          </a:xfrm>
          <a:prstGeom prst="line">
            <a:avLst/>
          </a:prstGeom>
          <a:noFill/>
          <a:ln w="38100">
            <a:solidFill>
              <a:schemeClr val="folHlink"/>
            </a:solidFill>
            <a:round/>
            <a:headEnd type="triangle" w="med" len="lg"/>
            <a:tailEnd type="triangle" w="med" len="lg"/>
          </a:ln>
          <a:effectLst/>
        </p:spPr>
        <p:txBody>
          <a:bodyPr/>
          <a:lstStyle/>
          <a:p>
            <a:endParaRPr lang="zh-CN" altLang="en-US"/>
          </a:p>
        </p:txBody>
      </p:sp>
      <p:sp>
        <p:nvSpPr>
          <p:cNvPr id="459807" name="Rectangle 31"/>
          <p:cNvSpPr>
            <a:spLocks noChangeArrowheads="1"/>
          </p:cNvSpPr>
          <p:nvPr/>
        </p:nvSpPr>
        <p:spPr bwMode="auto">
          <a:xfrm>
            <a:off x="1027113" y="4527550"/>
            <a:ext cx="10953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碰撞域</a:t>
            </a:r>
            <a:endParaRPr kumimoji="1" lang="zh-CN" altLang="en-US" sz="2400" baseline="-25000">
              <a:solidFill>
                <a:schemeClr val="folHlink"/>
              </a:solidFill>
              <a:latin typeface="Arial" panose="020B0604020202020204" pitchFamily="34" charset="0"/>
              <a:ea typeface="黑体" panose="02010609060101010101" pitchFamily="2" charset="-122"/>
            </a:endParaRPr>
          </a:p>
        </p:txBody>
      </p:sp>
      <p:sp>
        <p:nvSpPr>
          <p:cNvPr id="459808" name="Rectangle 32"/>
          <p:cNvSpPr>
            <a:spLocks noChangeArrowheads="1"/>
          </p:cNvSpPr>
          <p:nvPr/>
        </p:nvSpPr>
        <p:spPr bwMode="auto">
          <a:xfrm>
            <a:off x="4175125" y="4527550"/>
            <a:ext cx="10953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碰撞域</a:t>
            </a:r>
            <a:endParaRPr kumimoji="1" lang="zh-CN" altLang="en-US" sz="2400" baseline="-25000">
              <a:solidFill>
                <a:schemeClr val="folHlink"/>
              </a:solidFill>
              <a:latin typeface="Arial" panose="020B0604020202020204" pitchFamily="34" charset="0"/>
              <a:ea typeface="黑体" panose="02010609060101010101" pitchFamily="2" charset="-122"/>
            </a:endParaRPr>
          </a:p>
        </p:txBody>
      </p:sp>
      <p:sp>
        <p:nvSpPr>
          <p:cNvPr id="459809" name="Rectangle 33"/>
          <p:cNvSpPr>
            <a:spLocks noChangeArrowheads="1"/>
          </p:cNvSpPr>
          <p:nvPr/>
        </p:nvSpPr>
        <p:spPr bwMode="auto">
          <a:xfrm>
            <a:off x="7239000" y="4527550"/>
            <a:ext cx="10953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碰撞域</a:t>
            </a:r>
            <a:endParaRPr kumimoji="1" lang="zh-CN" altLang="en-US" sz="2400" baseline="-25000">
              <a:solidFill>
                <a:schemeClr val="folHlink"/>
              </a:solidFill>
              <a:latin typeface="Arial" panose="020B0604020202020204" pitchFamily="34" charset="0"/>
              <a:ea typeface="黑体" panose="02010609060101010101" pitchFamily="2" charset="-122"/>
            </a:endParaRPr>
          </a:p>
        </p:txBody>
      </p:sp>
      <p:sp>
        <p:nvSpPr>
          <p:cNvPr id="459810" name="Rectangle 34"/>
          <p:cNvSpPr>
            <a:spLocks noChangeArrowheads="1"/>
          </p:cNvSpPr>
          <p:nvPr/>
        </p:nvSpPr>
        <p:spPr bwMode="auto">
          <a:xfrm>
            <a:off x="346075" y="5546725"/>
            <a:ext cx="385763"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A</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1" name="Rectangle 35"/>
          <p:cNvSpPr>
            <a:spLocks noChangeArrowheads="1"/>
          </p:cNvSpPr>
          <p:nvPr/>
        </p:nvSpPr>
        <p:spPr bwMode="auto">
          <a:xfrm>
            <a:off x="1676400" y="5546725"/>
            <a:ext cx="3841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B</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2" name="Rectangle 36"/>
          <p:cNvSpPr>
            <a:spLocks noChangeArrowheads="1"/>
          </p:cNvSpPr>
          <p:nvPr/>
        </p:nvSpPr>
        <p:spPr bwMode="auto">
          <a:xfrm>
            <a:off x="3409950" y="5546725"/>
            <a:ext cx="400050"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C</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3" name="Rectangle 37"/>
          <p:cNvSpPr>
            <a:spLocks noChangeArrowheads="1"/>
          </p:cNvSpPr>
          <p:nvPr/>
        </p:nvSpPr>
        <p:spPr bwMode="auto">
          <a:xfrm>
            <a:off x="4770438" y="5546725"/>
            <a:ext cx="40163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D</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4" name="Rectangle 38"/>
          <p:cNvSpPr>
            <a:spLocks noChangeArrowheads="1"/>
          </p:cNvSpPr>
          <p:nvPr/>
        </p:nvSpPr>
        <p:spPr bwMode="auto">
          <a:xfrm>
            <a:off x="6537325" y="5546725"/>
            <a:ext cx="384175"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E</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5" name="Rectangle 39"/>
          <p:cNvSpPr>
            <a:spLocks noChangeArrowheads="1"/>
          </p:cNvSpPr>
          <p:nvPr/>
        </p:nvSpPr>
        <p:spPr bwMode="auto">
          <a:xfrm>
            <a:off x="7834313" y="5546725"/>
            <a:ext cx="366712"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F</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459816" name="Rectangle 40"/>
          <p:cNvSpPr>
            <a:spLocks noChangeArrowheads="1"/>
          </p:cNvSpPr>
          <p:nvPr/>
        </p:nvSpPr>
        <p:spPr bwMode="auto">
          <a:xfrm>
            <a:off x="2574925" y="6345238"/>
            <a:ext cx="3994150" cy="396875"/>
          </a:xfrm>
          <a:prstGeom prst="rect">
            <a:avLst/>
          </a:prstGeom>
          <a:noFill/>
          <a:ln w="9525">
            <a:noFill/>
            <a:miter lim="800000"/>
          </a:ln>
          <a:effectLst/>
        </p:spPr>
        <p:txBody>
          <a:bodyPr wrap="none">
            <a:spAutoFit/>
          </a:bodyPr>
          <a:lstStyle/>
          <a:p>
            <a:r>
              <a:rPr lang="zh-CN" altLang="en-US" b="1">
                <a:solidFill>
                  <a:srgbClr val="333399"/>
                </a:solidFill>
              </a:rPr>
              <a:t>网桥使各网段成为隔离开的碰撞域</a:t>
            </a:r>
            <a:endParaRPr lang="zh-CN" altLang="en-US" b="1">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7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97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97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body" idx="1"/>
          </p:nvPr>
        </p:nvSpPr>
        <p:spPr>
          <a:xfrm>
            <a:off x="468313" y="2051050"/>
            <a:ext cx="8424862" cy="4257675"/>
          </a:xfrm>
        </p:spPr>
        <p:txBody>
          <a:bodyPr/>
          <a:lstStyle/>
          <a:p>
            <a:pPr marL="609600" indent="-609600">
              <a:spcBef>
                <a:spcPts val="1200"/>
              </a:spcBef>
              <a:buSzTx/>
              <a:buFont typeface="Wingdings" panose="05000000000000000000" pitchFamily="2" charset="2"/>
              <a:buAutoNum type="arabicPeriod"/>
            </a:pPr>
            <a:r>
              <a:rPr lang="zh-CN" altLang="en-US" sz="2800" dirty="0"/>
              <a:t>存储转发</a:t>
            </a:r>
            <a:r>
              <a:rPr lang="en-US" altLang="zh-CN" sz="2800" dirty="0"/>
              <a:t>(</a:t>
            </a:r>
            <a:r>
              <a:rPr lang="zh-CN" altLang="en-US" sz="2800" dirty="0"/>
              <a:t>并执行</a:t>
            </a:r>
            <a:r>
              <a:rPr lang="en-US" altLang="zh-CN" sz="2800" dirty="0"/>
              <a:t>CSMA/CD</a:t>
            </a:r>
            <a:r>
              <a:rPr lang="zh-CN" altLang="en-US" sz="2800" dirty="0"/>
              <a:t>算法</a:t>
            </a:r>
            <a:r>
              <a:rPr lang="en-US" altLang="zh-CN" sz="2800" dirty="0"/>
              <a:t>)</a:t>
            </a:r>
            <a:r>
              <a:rPr lang="zh-CN" altLang="en-US" sz="2800" dirty="0"/>
              <a:t>增加了时延。 </a:t>
            </a:r>
            <a:endParaRPr lang="zh-CN" altLang="en-US" sz="2800" dirty="0"/>
          </a:p>
          <a:p>
            <a:pPr marL="609600" indent="-609600">
              <a:spcBef>
                <a:spcPts val="1200"/>
              </a:spcBef>
              <a:buSzTx/>
              <a:buFont typeface="Wingdings" panose="05000000000000000000" pitchFamily="2" charset="2"/>
              <a:buAutoNum type="arabicPeriod"/>
            </a:pPr>
            <a:r>
              <a:rPr lang="zh-CN" altLang="en-US" sz="2800" dirty="0"/>
              <a:t>在</a:t>
            </a:r>
            <a:r>
              <a:rPr lang="en-US" altLang="zh-CN" sz="2800" dirty="0"/>
              <a:t>MAC </a:t>
            </a:r>
            <a:r>
              <a:rPr lang="zh-CN" altLang="en-US" sz="2800" dirty="0"/>
              <a:t>子层并没有流量控制功能。 </a:t>
            </a:r>
            <a:endParaRPr lang="zh-CN" altLang="en-US" sz="2800" dirty="0"/>
          </a:p>
          <a:p>
            <a:pPr marL="609600" indent="-609600">
              <a:spcBef>
                <a:spcPts val="1200"/>
              </a:spcBef>
              <a:buSzTx/>
              <a:buFont typeface="Wingdings" panose="05000000000000000000" pitchFamily="2" charset="2"/>
              <a:buAutoNum type="arabicPeriod"/>
            </a:pPr>
            <a:r>
              <a:rPr lang="zh-CN" altLang="en-US" sz="2800" dirty="0"/>
              <a:t>网桥只适合于用户数不太多</a:t>
            </a:r>
            <a:r>
              <a:rPr lang="en-US" altLang="zh-CN" sz="2800" dirty="0"/>
              <a:t>(</a:t>
            </a:r>
            <a:r>
              <a:rPr lang="zh-CN" altLang="en-US" sz="2800" dirty="0"/>
              <a:t>不超过几百个</a:t>
            </a:r>
            <a:r>
              <a:rPr lang="en-US" altLang="zh-CN" sz="2800" dirty="0"/>
              <a:t>)</a:t>
            </a:r>
            <a:r>
              <a:rPr lang="zh-CN" altLang="en-US" sz="2800" dirty="0"/>
              <a:t>和通信量不太大的局域网，否则有时还会因传播过多的广播信息而产生网络拥塞。这就是所谓的</a:t>
            </a:r>
            <a:r>
              <a:rPr lang="zh-CN" altLang="en-US" sz="2800" dirty="0">
                <a:solidFill>
                  <a:schemeClr val="hlink"/>
                </a:solidFill>
              </a:rPr>
              <a:t>广播风暴</a:t>
            </a:r>
            <a:r>
              <a:rPr lang="zh-CN" altLang="en-US" sz="2800" dirty="0"/>
              <a:t>。  </a:t>
            </a:r>
            <a:endParaRPr lang="zh-CN" altLang="en-US" sz="2800" dirty="0"/>
          </a:p>
        </p:txBody>
      </p:sp>
      <p:sp>
        <p:nvSpPr>
          <p:cNvPr id="460803" name="Rectangle 3"/>
          <p:cNvSpPr>
            <a:spLocks noGrp="1" noChangeArrowheads="1"/>
          </p:cNvSpPr>
          <p:nvPr>
            <p:ph type="title"/>
          </p:nvPr>
        </p:nvSpPr>
        <p:spPr>
          <a:xfrm>
            <a:off x="900113" y="214313"/>
            <a:ext cx="8116887" cy="1462087"/>
          </a:xfrm>
        </p:spPr>
        <p:txBody>
          <a:bodyPr/>
          <a:lstStyle/>
          <a:p>
            <a:pPr algn="ctr"/>
            <a:r>
              <a:rPr lang="zh-CN" altLang="en-US"/>
              <a:t>使用网桥带来的缺点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323850" y="2051050"/>
            <a:ext cx="8569325" cy="4257675"/>
          </a:xfrm>
        </p:spPr>
        <p:txBody>
          <a:bodyPr/>
          <a:lstStyle/>
          <a:p>
            <a:r>
              <a:rPr lang="zh-CN" altLang="en-US" sz="2800" dirty="0"/>
              <a:t>集线器在转发帧时，不对传输媒体进行检测。</a:t>
            </a:r>
            <a:endParaRPr lang="en-US" altLang="zh-CN" sz="2800" dirty="0"/>
          </a:p>
          <a:p>
            <a:endParaRPr lang="zh-CN" altLang="en-US" sz="2800" dirty="0"/>
          </a:p>
          <a:p>
            <a:r>
              <a:rPr lang="zh-CN" altLang="en-US" sz="2800" dirty="0"/>
              <a:t>网桥在转发帧之前必须执行 </a:t>
            </a:r>
            <a:r>
              <a:rPr lang="en-US" altLang="zh-CN" sz="2800" dirty="0"/>
              <a:t>CSMA/CD </a:t>
            </a:r>
            <a:r>
              <a:rPr lang="zh-CN" altLang="en-US" sz="2800" dirty="0"/>
              <a:t>算法。</a:t>
            </a:r>
            <a:endParaRPr lang="zh-CN" altLang="en-US" sz="2800" dirty="0"/>
          </a:p>
          <a:p>
            <a:pPr lvl="1"/>
            <a:r>
              <a:rPr lang="zh-CN" altLang="en-US" sz="2400" dirty="0">
                <a:solidFill>
                  <a:srgbClr val="333399"/>
                </a:solidFill>
                <a:ea typeface="黑体" panose="02010609060101010101" pitchFamily="2" charset="-122"/>
              </a:rPr>
              <a:t>若在发送过程中出现碰撞，就必须停止发送和进行退避。</a:t>
            </a:r>
            <a:endParaRPr lang="zh-CN" altLang="en-US" sz="2400" dirty="0"/>
          </a:p>
        </p:txBody>
      </p:sp>
      <p:sp>
        <p:nvSpPr>
          <p:cNvPr id="462851" name="Rectangle 3"/>
          <p:cNvSpPr>
            <a:spLocks noGrp="1" noChangeArrowheads="1"/>
          </p:cNvSpPr>
          <p:nvPr>
            <p:ph type="title"/>
          </p:nvPr>
        </p:nvSpPr>
        <p:spPr>
          <a:xfrm>
            <a:off x="919163" y="214313"/>
            <a:ext cx="8116887" cy="1462087"/>
          </a:xfrm>
        </p:spPr>
        <p:txBody>
          <a:bodyPr/>
          <a:lstStyle/>
          <a:p>
            <a:pPr algn="ctr"/>
            <a:r>
              <a:rPr lang="zh-CN" altLang="en-US"/>
              <a:t>网桥和集线器（或转发器）不同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8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2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body" idx="1"/>
          </p:nvPr>
        </p:nvSpPr>
        <p:spPr>
          <a:xfrm>
            <a:off x="611188" y="2124075"/>
            <a:ext cx="8281987" cy="4257675"/>
          </a:xfrm>
        </p:spPr>
        <p:txBody>
          <a:bodyPr/>
          <a:lstStyle/>
          <a:p>
            <a:r>
              <a:rPr lang="zh-CN" altLang="en-US" sz="2800"/>
              <a:t>目前使用得最多的网桥是</a:t>
            </a:r>
            <a:r>
              <a:rPr lang="zh-CN" altLang="en-US" sz="2800">
                <a:solidFill>
                  <a:schemeClr val="hlink"/>
                </a:solidFill>
              </a:rPr>
              <a:t>透明网桥</a:t>
            </a:r>
            <a:r>
              <a:rPr lang="en-US" altLang="zh-CN" sz="2800"/>
              <a:t>(transparent bridge)</a:t>
            </a:r>
            <a:r>
              <a:rPr lang="zh-CN" altLang="en-US" sz="2800"/>
              <a:t>。 </a:t>
            </a:r>
            <a:endParaRPr lang="zh-CN" altLang="en-US" sz="2800"/>
          </a:p>
          <a:p>
            <a:r>
              <a:rPr lang="zh-CN" altLang="en-US" sz="2800"/>
              <a:t>“透明”是指局域网上的站点并不知道所发送的帧将经过哪几个网桥，因为网桥对各站来说是看不见的。 </a:t>
            </a:r>
            <a:endParaRPr lang="zh-CN" altLang="en-US" sz="2800"/>
          </a:p>
          <a:p>
            <a:r>
              <a:rPr lang="zh-CN" altLang="en-US" sz="2800"/>
              <a:t>透明网桥是一种</a:t>
            </a:r>
            <a:r>
              <a:rPr lang="zh-CN" altLang="en-US" sz="2800">
                <a:solidFill>
                  <a:schemeClr val="hlink"/>
                </a:solidFill>
              </a:rPr>
              <a:t>即插即用设备</a:t>
            </a:r>
            <a:r>
              <a:rPr lang="zh-CN" altLang="en-US" sz="2800"/>
              <a:t>，其标准是 </a:t>
            </a:r>
            <a:r>
              <a:rPr lang="en-US" altLang="zh-CN" sz="2800"/>
              <a:t>IEEE 802.1D</a:t>
            </a:r>
            <a:r>
              <a:rPr lang="zh-CN" altLang="en-US" sz="2800"/>
              <a:t>。 </a:t>
            </a:r>
            <a:endParaRPr lang="zh-CN" altLang="en-US" sz="2800"/>
          </a:p>
        </p:txBody>
      </p:sp>
      <p:sp>
        <p:nvSpPr>
          <p:cNvPr id="463875" name="Rectangle 3"/>
          <p:cNvSpPr>
            <a:spLocks noGrp="1" noChangeArrowheads="1"/>
          </p:cNvSpPr>
          <p:nvPr>
            <p:ph type="title"/>
          </p:nvPr>
        </p:nvSpPr>
        <p:spPr>
          <a:xfrm>
            <a:off x="900113" y="476250"/>
            <a:ext cx="8116887" cy="1054100"/>
          </a:xfrm>
        </p:spPr>
        <p:txBody>
          <a:bodyPr/>
          <a:lstStyle/>
          <a:p>
            <a:pPr algn="ctr"/>
            <a:r>
              <a:rPr lang="en-US" altLang="zh-CN"/>
              <a:t>2. </a:t>
            </a:r>
            <a:r>
              <a:rPr lang="zh-CN" altLang="en-US"/>
              <a:t>透明网桥</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body" idx="1"/>
          </p:nvPr>
        </p:nvSpPr>
        <p:spPr>
          <a:xfrm>
            <a:off x="611188" y="1916113"/>
            <a:ext cx="8281987" cy="4321175"/>
          </a:xfrm>
        </p:spPr>
        <p:txBody>
          <a:bodyPr/>
          <a:lstStyle/>
          <a:p>
            <a:r>
              <a:rPr lang="zh-CN" altLang="en-US" sz="2400"/>
              <a:t>若从 </a:t>
            </a:r>
            <a:r>
              <a:rPr lang="en-US" altLang="zh-CN" sz="2400"/>
              <a:t>A </a:t>
            </a:r>
            <a:r>
              <a:rPr lang="zh-CN" altLang="en-US" sz="2400"/>
              <a:t>发出的帧从接口 </a:t>
            </a:r>
            <a:r>
              <a:rPr lang="en-US" altLang="zh-CN" sz="2400"/>
              <a:t>x </a:t>
            </a:r>
            <a:r>
              <a:rPr lang="zh-CN" altLang="en-US" sz="2400"/>
              <a:t>进入了某网桥，那么从这个接口出发沿相反方向一定可把一个帧传送到 </a:t>
            </a:r>
            <a:r>
              <a:rPr lang="en-US" altLang="zh-CN" sz="2400"/>
              <a:t>A</a:t>
            </a:r>
            <a:r>
              <a:rPr lang="zh-CN" altLang="en-US" sz="2400"/>
              <a:t>。</a:t>
            </a:r>
            <a:endParaRPr lang="zh-CN" altLang="en-US" sz="2400"/>
          </a:p>
          <a:p>
            <a:r>
              <a:rPr lang="zh-CN" altLang="en-US" sz="2400"/>
              <a:t>网桥每收到一个帧，就记下其源地址和进入网桥的接口，作为转发表中的一个项目。</a:t>
            </a:r>
            <a:endParaRPr lang="zh-CN" altLang="en-US" sz="2400"/>
          </a:p>
          <a:p>
            <a:r>
              <a:rPr lang="zh-CN" altLang="en-US" sz="2400"/>
              <a:t>在建立转发表时是把帧首部中的源地址写在“地址”这一栏的下面。</a:t>
            </a:r>
            <a:endParaRPr lang="zh-CN" altLang="en-US" sz="2400"/>
          </a:p>
          <a:p>
            <a:r>
              <a:rPr lang="zh-CN" altLang="en-US" sz="2400"/>
              <a:t>在转发帧时，则是根据收到的帧首部中的目的地址来转发的。这时就把在“地址”栏下面已经记下的源地址当作目的地址，而把记下的进入接口当作转发接口。</a:t>
            </a:r>
            <a:endParaRPr lang="zh-CN" altLang="en-US" sz="2400"/>
          </a:p>
        </p:txBody>
      </p:sp>
      <p:sp>
        <p:nvSpPr>
          <p:cNvPr id="464899" name="Rectangle 3"/>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64900" name="Rectangle 4"/>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64901" name="Rectangle 5"/>
          <p:cNvSpPr>
            <a:spLocks noGrp="1" noChangeArrowheads="1"/>
          </p:cNvSpPr>
          <p:nvPr>
            <p:ph type="title"/>
          </p:nvPr>
        </p:nvSpPr>
        <p:spPr>
          <a:xfrm>
            <a:off x="919163" y="214313"/>
            <a:ext cx="8116887" cy="1462087"/>
          </a:xfrm>
        </p:spPr>
        <p:txBody>
          <a:bodyPr/>
          <a:lstStyle/>
          <a:p>
            <a:pPr algn="ctr"/>
            <a:r>
              <a:rPr lang="zh-CN" altLang="en-US"/>
              <a:t>网桥应当按照以下</a:t>
            </a:r>
            <a:r>
              <a:rPr lang="zh-CN" altLang="en-US">
                <a:solidFill>
                  <a:schemeClr val="hlink"/>
                </a:solidFill>
              </a:rPr>
              <a:t>自学习算法</a:t>
            </a:r>
            <a:br>
              <a:rPr lang="zh-CN" altLang="en-US">
                <a:solidFill>
                  <a:schemeClr val="hlink"/>
                </a:solidFill>
              </a:rPr>
            </a:br>
            <a:r>
              <a:rPr lang="zh-CN" altLang="en-US"/>
              <a:t>处理收到的帧和建立转发表 </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8" name="Rectangle 6"/>
          <p:cNvSpPr>
            <a:spLocks noChangeArrowheads="1"/>
          </p:cNvSpPr>
          <p:nvPr/>
        </p:nvSpPr>
        <p:spPr bwMode="auto">
          <a:xfrm>
            <a:off x="2224088" y="3949700"/>
            <a:ext cx="1476375" cy="404813"/>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zh-CN" altLang="en-US" sz="1800">
                <a:solidFill>
                  <a:schemeClr val="folHlink"/>
                </a:solidFill>
                <a:latin typeface="Arial" panose="020B0604020202020204" pitchFamily="34" charset="0"/>
                <a:ea typeface="黑体" panose="02010609060101010101" pitchFamily="2" charset="-122"/>
              </a:rPr>
              <a:t>地址      接口</a:t>
            </a:r>
            <a:endParaRPr kumimoji="1" lang="zh-CN" altLang="en-US" sz="1800" baseline="-25000">
              <a:solidFill>
                <a:schemeClr val="folHlink"/>
              </a:solidFill>
              <a:latin typeface="Arial" panose="020B0604020202020204" pitchFamily="34" charset="0"/>
              <a:ea typeface="黑体" panose="02010609060101010101" pitchFamily="2" charset="-122"/>
            </a:endParaRPr>
          </a:p>
        </p:txBody>
      </p:sp>
      <p:sp>
        <p:nvSpPr>
          <p:cNvPr id="648196" name="Rectangle 4"/>
          <p:cNvSpPr>
            <a:spLocks noGrp="1" noChangeArrowheads="1"/>
          </p:cNvSpPr>
          <p:nvPr>
            <p:ph type="title"/>
          </p:nvPr>
        </p:nvSpPr>
        <p:spPr>
          <a:xfrm>
            <a:off x="1150938" y="214313"/>
            <a:ext cx="7453312" cy="1462087"/>
          </a:xfrm>
        </p:spPr>
        <p:txBody>
          <a:bodyPr/>
          <a:lstStyle/>
          <a:p>
            <a:pPr algn="ctr"/>
            <a:r>
              <a:rPr lang="zh-CN" altLang="en-US"/>
              <a:t>转发表的建立过程举例</a:t>
            </a:r>
            <a:endParaRPr lang="zh-CN" altLang="en-US"/>
          </a:p>
        </p:txBody>
      </p:sp>
      <p:sp>
        <p:nvSpPr>
          <p:cNvPr id="648197" name="Line 5"/>
          <p:cNvSpPr>
            <a:spLocks noChangeShapeType="1"/>
          </p:cNvSpPr>
          <p:nvPr/>
        </p:nvSpPr>
        <p:spPr bwMode="auto">
          <a:xfrm>
            <a:off x="5099050" y="2630488"/>
            <a:ext cx="0" cy="592137"/>
          </a:xfrm>
          <a:prstGeom prst="line">
            <a:avLst/>
          </a:prstGeom>
          <a:noFill/>
          <a:ln w="28575">
            <a:solidFill>
              <a:schemeClr val="folHlink"/>
            </a:solidFill>
            <a:round/>
          </a:ln>
          <a:effectLst/>
        </p:spPr>
        <p:txBody>
          <a:bodyPr wrap="none" anchor="ctr"/>
          <a:lstStyle/>
          <a:p>
            <a:endParaRPr lang="zh-CN" altLang="en-US"/>
          </a:p>
        </p:txBody>
      </p:sp>
      <p:sp>
        <p:nvSpPr>
          <p:cNvPr id="648199" name="Line 7"/>
          <p:cNvSpPr>
            <a:spLocks noChangeShapeType="1"/>
          </p:cNvSpPr>
          <p:nvPr/>
        </p:nvSpPr>
        <p:spPr bwMode="auto">
          <a:xfrm>
            <a:off x="8631238" y="2647950"/>
            <a:ext cx="0" cy="590550"/>
          </a:xfrm>
          <a:prstGeom prst="line">
            <a:avLst/>
          </a:prstGeom>
          <a:noFill/>
          <a:ln w="28575">
            <a:solidFill>
              <a:schemeClr val="folHlink"/>
            </a:solidFill>
            <a:round/>
          </a:ln>
          <a:effectLst/>
        </p:spPr>
        <p:txBody>
          <a:bodyPr wrap="none" anchor="ctr"/>
          <a:lstStyle/>
          <a:p>
            <a:endParaRPr lang="zh-CN" altLang="en-US"/>
          </a:p>
        </p:txBody>
      </p:sp>
      <p:sp>
        <p:nvSpPr>
          <p:cNvPr id="648200" name="Line 8"/>
          <p:cNvSpPr>
            <a:spLocks noChangeShapeType="1"/>
          </p:cNvSpPr>
          <p:nvPr/>
        </p:nvSpPr>
        <p:spPr bwMode="auto">
          <a:xfrm flipV="1">
            <a:off x="6872288" y="2655888"/>
            <a:ext cx="2024062" cy="4762"/>
          </a:xfrm>
          <a:prstGeom prst="line">
            <a:avLst/>
          </a:prstGeom>
          <a:noFill/>
          <a:ln w="28575">
            <a:solidFill>
              <a:schemeClr val="folHlink"/>
            </a:solidFill>
            <a:round/>
          </a:ln>
          <a:effectLst/>
        </p:spPr>
        <p:txBody>
          <a:bodyPr wrap="none" anchor="ctr"/>
          <a:lstStyle/>
          <a:p>
            <a:endParaRPr lang="zh-CN" altLang="en-US"/>
          </a:p>
        </p:txBody>
      </p:sp>
      <p:sp>
        <p:nvSpPr>
          <p:cNvPr id="648201" name="Rectangle 9"/>
          <p:cNvSpPr>
            <a:spLocks noChangeArrowheads="1"/>
          </p:cNvSpPr>
          <p:nvPr/>
        </p:nvSpPr>
        <p:spPr bwMode="auto">
          <a:xfrm>
            <a:off x="8848725" y="2576513"/>
            <a:ext cx="115888" cy="123825"/>
          </a:xfrm>
          <a:prstGeom prst="rect">
            <a:avLst/>
          </a:prstGeom>
          <a:solidFill>
            <a:schemeClr val="folHlink"/>
          </a:solidFill>
          <a:ln w="12700">
            <a:solidFill>
              <a:schemeClr val="folHlink"/>
            </a:solidFill>
            <a:miter lim="800000"/>
          </a:ln>
          <a:effectLst/>
        </p:spPr>
        <p:txBody>
          <a:bodyPr wrap="none" anchor="ctr"/>
          <a:lstStyle/>
          <a:p>
            <a:endParaRPr lang="zh-CN" altLang="en-US"/>
          </a:p>
        </p:txBody>
      </p:sp>
      <p:sp>
        <p:nvSpPr>
          <p:cNvPr id="648202" name="Line 10"/>
          <p:cNvSpPr>
            <a:spLocks noChangeShapeType="1"/>
          </p:cNvSpPr>
          <p:nvPr/>
        </p:nvSpPr>
        <p:spPr bwMode="auto">
          <a:xfrm>
            <a:off x="7480300" y="2660650"/>
            <a:ext cx="0" cy="565150"/>
          </a:xfrm>
          <a:prstGeom prst="line">
            <a:avLst/>
          </a:prstGeom>
          <a:noFill/>
          <a:ln w="28575">
            <a:solidFill>
              <a:schemeClr val="folHlink"/>
            </a:solidFill>
            <a:round/>
          </a:ln>
          <a:effectLst/>
        </p:spPr>
        <p:txBody>
          <a:bodyPr wrap="none" anchor="ctr"/>
          <a:lstStyle/>
          <a:p>
            <a:endParaRPr lang="zh-CN" altLang="en-US"/>
          </a:p>
        </p:txBody>
      </p:sp>
      <p:pic>
        <p:nvPicPr>
          <p:cNvPr id="648203" name="Picture 11"/>
          <p:cNvPicPr>
            <a:picLocks noChangeArrowheads="1"/>
          </p:cNvPicPr>
          <p:nvPr/>
        </p:nvPicPr>
        <p:blipFill>
          <a:blip r:embed="rId1"/>
          <a:srcRect/>
          <a:stretch>
            <a:fillRect/>
          </a:stretch>
        </p:blipFill>
        <p:spPr bwMode="auto">
          <a:xfrm>
            <a:off x="7200900" y="3195638"/>
            <a:ext cx="560388" cy="595312"/>
          </a:xfrm>
          <a:prstGeom prst="rect">
            <a:avLst/>
          </a:prstGeom>
          <a:noFill/>
          <a:ln w="9525">
            <a:noFill/>
            <a:miter lim="800000"/>
            <a:headEnd/>
            <a:tailEnd/>
          </a:ln>
          <a:effectLst/>
        </p:spPr>
      </p:pic>
      <p:pic>
        <p:nvPicPr>
          <p:cNvPr id="648204" name="Picture 12"/>
          <p:cNvPicPr>
            <a:picLocks noChangeArrowheads="1"/>
          </p:cNvPicPr>
          <p:nvPr/>
        </p:nvPicPr>
        <p:blipFill>
          <a:blip r:embed="rId1"/>
          <a:srcRect/>
          <a:stretch>
            <a:fillRect/>
          </a:stretch>
        </p:blipFill>
        <p:spPr bwMode="auto">
          <a:xfrm>
            <a:off x="8328025" y="3192463"/>
            <a:ext cx="560388" cy="596900"/>
          </a:xfrm>
          <a:prstGeom prst="rect">
            <a:avLst/>
          </a:prstGeom>
          <a:noFill/>
          <a:ln w="9525">
            <a:noFill/>
            <a:miter lim="800000"/>
            <a:headEnd/>
            <a:tailEnd/>
          </a:ln>
          <a:effectLst/>
        </p:spPr>
      </p:pic>
      <p:sp>
        <p:nvSpPr>
          <p:cNvPr id="648205" name="Line 13"/>
          <p:cNvSpPr>
            <a:spLocks noChangeShapeType="1"/>
          </p:cNvSpPr>
          <p:nvPr/>
        </p:nvSpPr>
        <p:spPr bwMode="auto">
          <a:xfrm>
            <a:off x="3351213" y="2643188"/>
            <a:ext cx="2509837" cy="1587"/>
          </a:xfrm>
          <a:prstGeom prst="line">
            <a:avLst/>
          </a:prstGeom>
          <a:noFill/>
          <a:ln w="28575">
            <a:solidFill>
              <a:schemeClr val="folHlink"/>
            </a:solidFill>
            <a:round/>
          </a:ln>
          <a:effectLst/>
        </p:spPr>
        <p:txBody>
          <a:bodyPr wrap="none" anchor="ctr"/>
          <a:lstStyle/>
          <a:p>
            <a:endParaRPr lang="zh-CN" altLang="en-US"/>
          </a:p>
        </p:txBody>
      </p:sp>
      <p:sp>
        <p:nvSpPr>
          <p:cNvPr id="648206" name="Line 14"/>
          <p:cNvSpPr>
            <a:spLocks noChangeShapeType="1"/>
          </p:cNvSpPr>
          <p:nvPr/>
        </p:nvSpPr>
        <p:spPr bwMode="auto">
          <a:xfrm>
            <a:off x="4043363" y="2643188"/>
            <a:ext cx="0" cy="566737"/>
          </a:xfrm>
          <a:prstGeom prst="line">
            <a:avLst/>
          </a:prstGeom>
          <a:noFill/>
          <a:ln w="28575">
            <a:solidFill>
              <a:schemeClr val="folHlink"/>
            </a:solidFill>
            <a:round/>
          </a:ln>
          <a:effectLst/>
        </p:spPr>
        <p:txBody>
          <a:bodyPr wrap="none" anchor="ctr"/>
          <a:lstStyle/>
          <a:p>
            <a:endParaRPr lang="zh-CN" altLang="en-US"/>
          </a:p>
        </p:txBody>
      </p:sp>
      <p:pic>
        <p:nvPicPr>
          <p:cNvPr id="648207" name="Picture 15"/>
          <p:cNvPicPr>
            <a:picLocks noChangeArrowheads="1"/>
          </p:cNvPicPr>
          <p:nvPr/>
        </p:nvPicPr>
        <p:blipFill>
          <a:blip r:embed="rId1"/>
          <a:srcRect/>
          <a:stretch>
            <a:fillRect/>
          </a:stretch>
        </p:blipFill>
        <p:spPr bwMode="auto">
          <a:xfrm>
            <a:off x="3765550" y="3178175"/>
            <a:ext cx="560388" cy="595313"/>
          </a:xfrm>
          <a:prstGeom prst="rect">
            <a:avLst/>
          </a:prstGeom>
          <a:noFill/>
          <a:ln w="9525">
            <a:noFill/>
            <a:miter lim="800000"/>
            <a:headEnd/>
            <a:tailEnd/>
          </a:ln>
          <a:effectLst/>
        </p:spPr>
      </p:pic>
      <p:pic>
        <p:nvPicPr>
          <p:cNvPr id="648208" name="Picture 16"/>
          <p:cNvPicPr>
            <a:picLocks noChangeArrowheads="1"/>
          </p:cNvPicPr>
          <p:nvPr/>
        </p:nvPicPr>
        <p:blipFill>
          <a:blip r:embed="rId1"/>
          <a:srcRect/>
          <a:stretch>
            <a:fillRect/>
          </a:stretch>
        </p:blipFill>
        <p:spPr bwMode="auto">
          <a:xfrm>
            <a:off x="4806950" y="3176588"/>
            <a:ext cx="560388" cy="595312"/>
          </a:xfrm>
          <a:prstGeom prst="rect">
            <a:avLst/>
          </a:prstGeom>
          <a:noFill/>
          <a:ln w="9525">
            <a:noFill/>
            <a:miter lim="800000"/>
            <a:headEnd/>
            <a:tailEnd/>
          </a:ln>
          <a:effectLst/>
        </p:spPr>
      </p:pic>
      <p:sp>
        <p:nvSpPr>
          <p:cNvPr id="648209" name="Line 17"/>
          <p:cNvSpPr>
            <a:spLocks noChangeShapeType="1"/>
          </p:cNvSpPr>
          <p:nvPr/>
        </p:nvSpPr>
        <p:spPr bwMode="auto">
          <a:xfrm>
            <a:off x="1985963" y="2651125"/>
            <a:ext cx="0" cy="590550"/>
          </a:xfrm>
          <a:prstGeom prst="line">
            <a:avLst/>
          </a:prstGeom>
          <a:noFill/>
          <a:ln w="28575">
            <a:solidFill>
              <a:schemeClr val="folHlink"/>
            </a:solidFill>
            <a:round/>
          </a:ln>
          <a:effectLst/>
        </p:spPr>
        <p:txBody>
          <a:bodyPr wrap="none" anchor="ctr"/>
          <a:lstStyle/>
          <a:p>
            <a:endParaRPr lang="zh-CN" altLang="en-US"/>
          </a:p>
        </p:txBody>
      </p:sp>
      <p:sp>
        <p:nvSpPr>
          <p:cNvPr id="648210" name="Rectangle 18"/>
          <p:cNvSpPr>
            <a:spLocks noChangeArrowheads="1"/>
          </p:cNvSpPr>
          <p:nvPr/>
        </p:nvSpPr>
        <p:spPr bwMode="auto">
          <a:xfrm>
            <a:off x="174625" y="2598738"/>
            <a:ext cx="115888" cy="122237"/>
          </a:xfrm>
          <a:prstGeom prst="rect">
            <a:avLst/>
          </a:prstGeom>
          <a:solidFill>
            <a:schemeClr val="folHlink"/>
          </a:solidFill>
          <a:ln w="12700">
            <a:solidFill>
              <a:schemeClr val="folHlink"/>
            </a:solidFill>
            <a:miter lim="800000"/>
          </a:ln>
          <a:effectLst/>
        </p:spPr>
        <p:txBody>
          <a:bodyPr wrap="none" anchor="ctr"/>
          <a:lstStyle/>
          <a:p>
            <a:endParaRPr lang="zh-CN" altLang="en-US"/>
          </a:p>
        </p:txBody>
      </p:sp>
      <p:sp>
        <p:nvSpPr>
          <p:cNvPr id="648211" name="Line 19"/>
          <p:cNvSpPr>
            <a:spLocks noChangeShapeType="1"/>
          </p:cNvSpPr>
          <p:nvPr/>
        </p:nvSpPr>
        <p:spPr bwMode="auto">
          <a:xfrm flipV="1">
            <a:off x="250825" y="2660650"/>
            <a:ext cx="2001838" cy="1588"/>
          </a:xfrm>
          <a:prstGeom prst="line">
            <a:avLst/>
          </a:prstGeom>
          <a:noFill/>
          <a:ln w="28575">
            <a:solidFill>
              <a:schemeClr val="folHlink"/>
            </a:solidFill>
            <a:round/>
          </a:ln>
          <a:effectLst/>
        </p:spPr>
        <p:txBody>
          <a:bodyPr wrap="none" anchor="ctr"/>
          <a:lstStyle/>
          <a:p>
            <a:endParaRPr lang="zh-CN" altLang="en-US"/>
          </a:p>
        </p:txBody>
      </p:sp>
      <p:sp>
        <p:nvSpPr>
          <p:cNvPr id="648212" name="Line 20"/>
          <p:cNvSpPr>
            <a:spLocks noChangeShapeType="1"/>
          </p:cNvSpPr>
          <p:nvPr/>
        </p:nvSpPr>
        <p:spPr bwMode="auto">
          <a:xfrm>
            <a:off x="642938" y="2662238"/>
            <a:ext cx="0" cy="568325"/>
          </a:xfrm>
          <a:prstGeom prst="line">
            <a:avLst/>
          </a:prstGeom>
          <a:noFill/>
          <a:ln w="28575">
            <a:solidFill>
              <a:schemeClr val="folHlink"/>
            </a:solidFill>
            <a:round/>
          </a:ln>
          <a:effectLst/>
        </p:spPr>
        <p:txBody>
          <a:bodyPr wrap="none" anchor="ctr"/>
          <a:lstStyle/>
          <a:p>
            <a:endParaRPr lang="zh-CN" altLang="en-US"/>
          </a:p>
        </p:txBody>
      </p:sp>
      <p:pic>
        <p:nvPicPr>
          <p:cNvPr id="648213" name="Picture 21"/>
          <p:cNvPicPr>
            <a:picLocks noChangeArrowheads="1"/>
          </p:cNvPicPr>
          <p:nvPr/>
        </p:nvPicPr>
        <p:blipFill>
          <a:blip r:embed="rId1"/>
          <a:srcRect/>
          <a:stretch>
            <a:fillRect/>
          </a:stretch>
        </p:blipFill>
        <p:spPr bwMode="auto">
          <a:xfrm>
            <a:off x="365125" y="3197225"/>
            <a:ext cx="558800" cy="598488"/>
          </a:xfrm>
          <a:prstGeom prst="rect">
            <a:avLst/>
          </a:prstGeom>
          <a:noFill/>
          <a:ln w="9525">
            <a:noFill/>
            <a:miter lim="800000"/>
            <a:headEnd/>
            <a:tailEnd/>
          </a:ln>
          <a:effectLst/>
        </p:spPr>
      </p:pic>
      <p:pic>
        <p:nvPicPr>
          <p:cNvPr id="648214" name="Picture 22"/>
          <p:cNvPicPr>
            <a:picLocks noChangeArrowheads="1"/>
          </p:cNvPicPr>
          <p:nvPr/>
        </p:nvPicPr>
        <p:blipFill>
          <a:blip r:embed="rId1"/>
          <a:srcRect/>
          <a:stretch>
            <a:fillRect/>
          </a:stretch>
        </p:blipFill>
        <p:spPr bwMode="auto">
          <a:xfrm>
            <a:off x="1684338" y="3195638"/>
            <a:ext cx="558800" cy="596900"/>
          </a:xfrm>
          <a:prstGeom prst="rect">
            <a:avLst/>
          </a:prstGeom>
          <a:noFill/>
          <a:ln w="9525">
            <a:noFill/>
            <a:miter lim="800000"/>
            <a:headEnd/>
            <a:tailEnd/>
          </a:ln>
          <a:effectLst/>
        </p:spPr>
      </p:pic>
      <p:sp>
        <p:nvSpPr>
          <p:cNvPr id="648215" name="Rectangle 23"/>
          <p:cNvSpPr>
            <a:spLocks noChangeArrowheads="1"/>
          </p:cNvSpPr>
          <p:nvPr/>
        </p:nvSpPr>
        <p:spPr bwMode="auto">
          <a:xfrm>
            <a:off x="6100763" y="1989138"/>
            <a:ext cx="417512"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B</a:t>
            </a:r>
            <a:r>
              <a:rPr kumimoji="1" lang="en-US" altLang="zh-CN" sz="1800" baseline="-25000">
                <a:solidFill>
                  <a:schemeClr val="folHlink"/>
                </a:solidFill>
                <a:latin typeface="Arial" panose="020B0604020202020204" pitchFamily="34" charset="0"/>
                <a:ea typeface="黑体" panose="02010609060101010101" pitchFamily="2" charset="-122"/>
              </a:rPr>
              <a:t>2</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pic>
        <p:nvPicPr>
          <p:cNvPr id="648216" name="Picture 24"/>
          <p:cNvPicPr>
            <a:picLocks noChangeArrowheads="1"/>
          </p:cNvPicPr>
          <p:nvPr/>
        </p:nvPicPr>
        <p:blipFill>
          <a:blip r:embed="rId2"/>
          <a:srcRect/>
          <a:stretch>
            <a:fillRect/>
          </a:stretch>
        </p:blipFill>
        <p:spPr bwMode="auto">
          <a:xfrm>
            <a:off x="2224088" y="2085975"/>
            <a:ext cx="1201737" cy="776288"/>
          </a:xfrm>
          <a:prstGeom prst="rect">
            <a:avLst/>
          </a:prstGeom>
          <a:noFill/>
          <a:ln w="12699">
            <a:noFill/>
            <a:miter lim="800000"/>
            <a:headEnd/>
            <a:tailEnd/>
          </a:ln>
          <a:effectLst/>
        </p:spPr>
      </p:pic>
      <p:pic>
        <p:nvPicPr>
          <p:cNvPr id="648217" name="Picture 25"/>
          <p:cNvPicPr>
            <a:picLocks noChangeArrowheads="1"/>
          </p:cNvPicPr>
          <p:nvPr/>
        </p:nvPicPr>
        <p:blipFill>
          <a:blip r:embed="rId2"/>
          <a:srcRect/>
          <a:stretch>
            <a:fillRect/>
          </a:stretch>
        </p:blipFill>
        <p:spPr bwMode="auto">
          <a:xfrm>
            <a:off x="5700713" y="2085975"/>
            <a:ext cx="1203325" cy="776288"/>
          </a:xfrm>
          <a:prstGeom prst="rect">
            <a:avLst/>
          </a:prstGeom>
          <a:noFill/>
          <a:ln w="12699">
            <a:noFill/>
            <a:miter lim="800000"/>
            <a:headEnd/>
            <a:tailEnd/>
          </a:ln>
          <a:effectLst/>
        </p:spPr>
      </p:pic>
      <p:sp>
        <p:nvSpPr>
          <p:cNvPr id="648218" name="Rectangle 26"/>
          <p:cNvSpPr>
            <a:spLocks noChangeArrowheads="1"/>
          </p:cNvSpPr>
          <p:nvPr/>
        </p:nvSpPr>
        <p:spPr bwMode="auto">
          <a:xfrm>
            <a:off x="2624138" y="1989138"/>
            <a:ext cx="417512"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B</a:t>
            </a:r>
            <a:r>
              <a:rPr kumimoji="1" lang="en-US" altLang="zh-CN" sz="1800" baseline="-25000">
                <a:solidFill>
                  <a:schemeClr val="folHlink"/>
                </a:solidFill>
                <a:latin typeface="Arial" panose="020B0604020202020204" pitchFamily="34" charset="0"/>
                <a:ea typeface="黑体" panose="02010609060101010101" pitchFamily="2" charset="-122"/>
              </a:rPr>
              <a:t>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19" name="Rectangle 27"/>
          <p:cNvSpPr>
            <a:spLocks noChangeArrowheads="1"/>
          </p:cNvSpPr>
          <p:nvPr/>
        </p:nvSpPr>
        <p:spPr bwMode="auto">
          <a:xfrm>
            <a:off x="115888" y="31257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A</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0" name="Rectangle 28"/>
          <p:cNvSpPr>
            <a:spLocks noChangeArrowheads="1"/>
          </p:cNvSpPr>
          <p:nvPr/>
        </p:nvSpPr>
        <p:spPr bwMode="auto">
          <a:xfrm>
            <a:off x="1458913" y="31257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B</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1" name="Rectangle 29"/>
          <p:cNvSpPr>
            <a:spLocks noChangeArrowheads="1"/>
          </p:cNvSpPr>
          <p:nvPr/>
        </p:nvSpPr>
        <p:spPr bwMode="auto">
          <a:xfrm>
            <a:off x="3484563" y="31257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C</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2" name="Rectangle 30"/>
          <p:cNvSpPr>
            <a:spLocks noChangeArrowheads="1"/>
          </p:cNvSpPr>
          <p:nvPr/>
        </p:nvSpPr>
        <p:spPr bwMode="auto">
          <a:xfrm>
            <a:off x="4583113" y="3125788"/>
            <a:ext cx="3460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D</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3" name="Rectangle 31"/>
          <p:cNvSpPr>
            <a:spLocks noChangeArrowheads="1"/>
          </p:cNvSpPr>
          <p:nvPr/>
        </p:nvSpPr>
        <p:spPr bwMode="auto">
          <a:xfrm>
            <a:off x="6986588" y="3125788"/>
            <a:ext cx="3333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E</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4" name="Rectangle 32"/>
          <p:cNvSpPr>
            <a:spLocks noChangeArrowheads="1"/>
          </p:cNvSpPr>
          <p:nvPr/>
        </p:nvSpPr>
        <p:spPr bwMode="auto">
          <a:xfrm>
            <a:off x="8104188" y="3125788"/>
            <a:ext cx="3206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F</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5" name="Rectangle 33"/>
          <p:cNvSpPr>
            <a:spLocks noChangeArrowheads="1"/>
          </p:cNvSpPr>
          <p:nvPr/>
        </p:nvSpPr>
        <p:spPr bwMode="auto">
          <a:xfrm>
            <a:off x="1920875" y="2214563"/>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6" name="Rectangle 34"/>
          <p:cNvSpPr>
            <a:spLocks noChangeArrowheads="1"/>
          </p:cNvSpPr>
          <p:nvPr/>
        </p:nvSpPr>
        <p:spPr bwMode="auto">
          <a:xfrm>
            <a:off x="3381375" y="2214563"/>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2</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7" name="Rectangle 35"/>
          <p:cNvSpPr>
            <a:spLocks noChangeArrowheads="1"/>
          </p:cNvSpPr>
          <p:nvPr/>
        </p:nvSpPr>
        <p:spPr bwMode="auto">
          <a:xfrm>
            <a:off x="5397500" y="2214563"/>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28" name="Rectangle 36"/>
          <p:cNvSpPr>
            <a:spLocks noChangeArrowheads="1"/>
          </p:cNvSpPr>
          <p:nvPr/>
        </p:nvSpPr>
        <p:spPr bwMode="auto">
          <a:xfrm>
            <a:off x="6907213" y="2214563"/>
            <a:ext cx="307975" cy="363537"/>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2</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30" name="Line 38"/>
          <p:cNvSpPr>
            <a:spLocks noChangeShapeType="1"/>
          </p:cNvSpPr>
          <p:nvPr/>
        </p:nvSpPr>
        <p:spPr bwMode="auto">
          <a:xfrm>
            <a:off x="2093913" y="4359275"/>
            <a:ext cx="1717675" cy="0"/>
          </a:xfrm>
          <a:prstGeom prst="line">
            <a:avLst/>
          </a:prstGeom>
          <a:noFill/>
          <a:ln w="9525">
            <a:solidFill>
              <a:schemeClr val="folHlink"/>
            </a:solidFill>
            <a:round/>
          </a:ln>
          <a:effectLst/>
        </p:spPr>
        <p:txBody>
          <a:bodyPr/>
          <a:lstStyle/>
          <a:p>
            <a:endParaRPr lang="zh-CN" altLang="en-US"/>
          </a:p>
        </p:txBody>
      </p:sp>
      <p:sp>
        <p:nvSpPr>
          <p:cNvPr id="648231" name="Line 39"/>
          <p:cNvSpPr>
            <a:spLocks noChangeShapeType="1"/>
          </p:cNvSpPr>
          <p:nvPr/>
        </p:nvSpPr>
        <p:spPr bwMode="auto">
          <a:xfrm>
            <a:off x="2093913" y="4737100"/>
            <a:ext cx="1717675" cy="0"/>
          </a:xfrm>
          <a:prstGeom prst="line">
            <a:avLst/>
          </a:prstGeom>
          <a:noFill/>
          <a:ln w="9525">
            <a:solidFill>
              <a:schemeClr val="folHlink"/>
            </a:solidFill>
            <a:round/>
          </a:ln>
          <a:effectLst/>
        </p:spPr>
        <p:txBody>
          <a:bodyPr/>
          <a:lstStyle/>
          <a:p>
            <a:endParaRPr lang="zh-CN" altLang="en-US"/>
          </a:p>
        </p:txBody>
      </p:sp>
      <p:sp>
        <p:nvSpPr>
          <p:cNvPr id="648232" name="Line 40"/>
          <p:cNvSpPr>
            <a:spLocks noChangeShapeType="1"/>
          </p:cNvSpPr>
          <p:nvPr/>
        </p:nvSpPr>
        <p:spPr bwMode="auto">
          <a:xfrm>
            <a:off x="2093913" y="5116513"/>
            <a:ext cx="1717675" cy="1587"/>
          </a:xfrm>
          <a:prstGeom prst="line">
            <a:avLst/>
          </a:prstGeom>
          <a:noFill/>
          <a:ln w="9525">
            <a:solidFill>
              <a:schemeClr val="folHlink"/>
            </a:solidFill>
            <a:round/>
          </a:ln>
          <a:effectLst/>
        </p:spPr>
        <p:txBody>
          <a:bodyPr/>
          <a:lstStyle/>
          <a:p>
            <a:endParaRPr lang="zh-CN" altLang="en-US"/>
          </a:p>
        </p:txBody>
      </p:sp>
      <p:sp>
        <p:nvSpPr>
          <p:cNvPr id="648233" name="Line 41"/>
          <p:cNvSpPr>
            <a:spLocks noChangeShapeType="1"/>
          </p:cNvSpPr>
          <p:nvPr/>
        </p:nvSpPr>
        <p:spPr bwMode="auto">
          <a:xfrm>
            <a:off x="2951163" y="3981450"/>
            <a:ext cx="0" cy="1895475"/>
          </a:xfrm>
          <a:prstGeom prst="line">
            <a:avLst/>
          </a:prstGeom>
          <a:noFill/>
          <a:ln w="9525">
            <a:solidFill>
              <a:schemeClr val="folHlink"/>
            </a:solidFill>
            <a:round/>
          </a:ln>
          <a:effectLst/>
        </p:spPr>
        <p:txBody>
          <a:bodyPr/>
          <a:lstStyle/>
          <a:p>
            <a:endParaRPr lang="zh-CN" altLang="en-US"/>
          </a:p>
        </p:txBody>
      </p:sp>
      <p:sp>
        <p:nvSpPr>
          <p:cNvPr id="648235" name="Rectangle 43"/>
          <p:cNvSpPr>
            <a:spLocks noChangeArrowheads="1"/>
          </p:cNvSpPr>
          <p:nvPr/>
        </p:nvSpPr>
        <p:spPr bwMode="auto">
          <a:xfrm>
            <a:off x="5629275" y="3965575"/>
            <a:ext cx="1476375" cy="404813"/>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zh-CN" altLang="en-US" sz="1800">
                <a:solidFill>
                  <a:schemeClr val="folHlink"/>
                </a:solidFill>
                <a:latin typeface="Arial" panose="020B0604020202020204" pitchFamily="34" charset="0"/>
                <a:ea typeface="黑体" panose="02010609060101010101" pitchFamily="2" charset="-122"/>
              </a:rPr>
              <a:t>地址      接口</a:t>
            </a:r>
            <a:endParaRPr kumimoji="1" lang="zh-CN" altLang="en-US" sz="1800" baseline="-25000">
              <a:solidFill>
                <a:schemeClr val="folHlink"/>
              </a:solidFill>
              <a:latin typeface="Arial" panose="020B0604020202020204" pitchFamily="34" charset="0"/>
              <a:ea typeface="黑体" panose="02010609060101010101" pitchFamily="2" charset="-122"/>
            </a:endParaRPr>
          </a:p>
        </p:txBody>
      </p:sp>
      <p:sp>
        <p:nvSpPr>
          <p:cNvPr id="648237" name="Line 45"/>
          <p:cNvSpPr>
            <a:spLocks noChangeShapeType="1"/>
          </p:cNvSpPr>
          <p:nvPr/>
        </p:nvSpPr>
        <p:spPr bwMode="auto">
          <a:xfrm>
            <a:off x="5529263" y="4359275"/>
            <a:ext cx="1717675" cy="0"/>
          </a:xfrm>
          <a:prstGeom prst="line">
            <a:avLst/>
          </a:prstGeom>
          <a:noFill/>
          <a:ln w="9525">
            <a:solidFill>
              <a:schemeClr val="folHlink"/>
            </a:solidFill>
            <a:round/>
          </a:ln>
          <a:effectLst/>
        </p:spPr>
        <p:txBody>
          <a:bodyPr/>
          <a:lstStyle/>
          <a:p>
            <a:endParaRPr lang="zh-CN" altLang="en-US"/>
          </a:p>
        </p:txBody>
      </p:sp>
      <p:sp>
        <p:nvSpPr>
          <p:cNvPr id="648238" name="Line 46"/>
          <p:cNvSpPr>
            <a:spLocks noChangeShapeType="1"/>
          </p:cNvSpPr>
          <p:nvPr/>
        </p:nvSpPr>
        <p:spPr bwMode="auto">
          <a:xfrm>
            <a:off x="5529263" y="4737100"/>
            <a:ext cx="1717675" cy="0"/>
          </a:xfrm>
          <a:prstGeom prst="line">
            <a:avLst/>
          </a:prstGeom>
          <a:noFill/>
          <a:ln w="9525">
            <a:solidFill>
              <a:schemeClr val="folHlink"/>
            </a:solidFill>
            <a:round/>
          </a:ln>
          <a:effectLst/>
        </p:spPr>
        <p:txBody>
          <a:bodyPr/>
          <a:lstStyle/>
          <a:p>
            <a:endParaRPr lang="zh-CN" altLang="en-US"/>
          </a:p>
        </p:txBody>
      </p:sp>
      <p:sp>
        <p:nvSpPr>
          <p:cNvPr id="648239" name="Line 47"/>
          <p:cNvSpPr>
            <a:spLocks noChangeShapeType="1"/>
          </p:cNvSpPr>
          <p:nvPr/>
        </p:nvSpPr>
        <p:spPr bwMode="auto">
          <a:xfrm>
            <a:off x="5529263" y="5116513"/>
            <a:ext cx="1717675" cy="1587"/>
          </a:xfrm>
          <a:prstGeom prst="line">
            <a:avLst/>
          </a:prstGeom>
          <a:noFill/>
          <a:ln w="9525">
            <a:solidFill>
              <a:schemeClr val="folHlink"/>
            </a:solidFill>
            <a:round/>
          </a:ln>
          <a:effectLst/>
        </p:spPr>
        <p:txBody>
          <a:bodyPr/>
          <a:lstStyle/>
          <a:p>
            <a:endParaRPr lang="zh-CN" altLang="en-US"/>
          </a:p>
        </p:txBody>
      </p:sp>
      <p:sp>
        <p:nvSpPr>
          <p:cNvPr id="648240" name="Line 48"/>
          <p:cNvSpPr>
            <a:spLocks noChangeShapeType="1"/>
          </p:cNvSpPr>
          <p:nvPr/>
        </p:nvSpPr>
        <p:spPr bwMode="auto">
          <a:xfrm>
            <a:off x="6386513" y="3981450"/>
            <a:ext cx="1587" cy="1514475"/>
          </a:xfrm>
          <a:prstGeom prst="line">
            <a:avLst/>
          </a:prstGeom>
          <a:noFill/>
          <a:ln w="9525">
            <a:solidFill>
              <a:schemeClr val="folHlink"/>
            </a:solidFill>
            <a:round/>
          </a:ln>
          <a:effectLst/>
        </p:spPr>
        <p:txBody>
          <a:bodyPr/>
          <a:lstStyle/>
          <a:p>
            <a:endParaRPr lang="zh-CN" altLang="en-US"/>
          </a:p>
        </p:txBody>
      </p:sp>
      <p:sp>
        <p:nvSpPr>
          <p:cNvPr id="648242" name="Freeform 50"/>
          <p:cNvSpPr/>
          <p:nvPr/>
        </p:nvSpPr>
        <p:spPr bwMode="auto">
          <a:xfrm>
            <a:off x="2093913" y="2654300"/>
            <a:ext cx="1717675" cy="1327150"/>
          </a:xfrm>
          <a:custGeom>
            <a:avLst/>
            <a:gdLst/>
            <a:ahLst/>
            <a:cxnLst>
              <a:cxn ang="0">
                <a:pos x="0" y="635"/>
              </a:cxn>
              <a:cxn ang="0">
                <a:pos x="317" y="0"/>
              </a:cxn>
              <a:cxn ang="0">
                <a:pos x="453" y="0"/>
              </a:cxn>
              <a:cxn ang="0">
                <a:pos x="907" y="635"/>
              </a:cxn>
              <a:cxn ang="0">
                <a:pos x="0" y="635"/>
              </a:cxn>
            </a:cxnLst>
            <a:rect l="0" t="0" r="r" b="b"/>
            <a:pathLst>
              <a:path w="907" h="635">
                <a:moveTo>
                  <a:pt x="0" y="635"/>
                </a:moveTo>
                <a:lnTo>
                  <a:pt x="317" y="0"/>
                </a:lnTo>
                <a:lnTo>
                  <a:pt x="453" y="0"/>
                </a:lnTo>
                <a:lnTo>
                  <a:pt x="907" y="635"/>
                </a:lnTo>
                <a:lnTo>
                  <a:pt x="0" y="635"/>
                </a:lnTo>
                <a:close/>
              </a:path>
            </a:pathLst>
          </a:custGeom>
          <a:gradFill rotWithShape="1">
            <a:gsLst>
              <a:gs pos="0">
                <a:srgbClr val="FFFF99">
                  <a:gamma/>
                  <a:shade val="46275"/>
                  <a:invGamma/>
                </a:srgbClr>
              </a:gs>
              <a:gs pos="100000">
                <a:srgbClr val="FFFF99"/>
              </a:gs>
            </a:gsLst>
            <a:lin ang="5400000" scaled="1"/>
          </a:gradFill>
          <a:ln w="9525">
            <a:noFill/>
            <a:round/>
          </a:ln>
          <a:effectLst/>
        </p:spPr>
        <p:txBody>
          <a:bodyPr/>
          <a:lstStyle/>
          <a:p>
            <a:endParaRPr lang="zh-CN" altLang="en-US"/>
          </a:p>
        </p:txBody>
      </p:sp>
      <p:sp>
        <p:nvSpPr>
          <p:cNvPr id="648243" name="Freeform 51"/>
          <p:cNvSpPr/>
          <p:nvPr/>
        </p:nvSpPr>
        <p:spPr bwMode="auto">
          <a:xfrm>
            <a:off x="5529263" y="2654300"/>
            <a:ext cx="1717675" cy="1327150"/>
          </a:xfrm>
          <a:custGeom>
            <a:avLst/>
            <a:gdLst/>
            <a:ahLst/>
            <a:cxnLst>
              <a:cxn ang="0">
                <a:pos x="0" y="635"/>
              </a:cxn>
              <a:cxn ang="0">
                <a:pos x="317" y="0"/>
              </a:cxn>
              <a:cxn ang="0">
                <a:pos x="453" y="0"/>
              </a:cxn>
              <a:cxn ang="0">
                <a:pos x="907" y="635"/>
              </a:cxn>
              <a:cxn ang="0">
                <a:pos x="0" y="635"/>
              </a:cxn>
            </a:cxnLst>
            <a:rect l="0" t="0" r="r" b="b"/>
            <a:pathLst>
              <a:path w="907" h="635">
                <a:moveTo>
                  <a:pt x="0" y="635"/>
                </a:moveTo>
                <a:lnTo>
                  <a:pt x="317" y="0"/>
                </a:lnTo>
                <a:lnTo>
                  <a:pt x="453" y="0"/>
                </a:lnTo>
                <a:lnTo>
                  <a:pt x="907" y="635"/>
                </a:lnTo>
                <a:lnTo>
                  <a:pt x="0" y="635"/>
                </a:lnTo>
                <a:close/>
              </a:path>
            </a:pathLst>
          </a:custGeom>
          <a:gradFill rotWithShape="1">
            <a:gsLst>
              <a:gs pos="0">
                <a:srgbClr val="FFFF99">
                  <a:gamma/>
                  <a:shade val="46275"/>
                  <a:invGamma/>
                </a:srgbClr>
              </a:gs>
              <a:gs pos="100000">
                <a:srgbClr val="FFFF99"/>
              </a:gs>
            </a:gsLst>
            <a:lin ang="5400000" scaled="1"/>
          </a:gradFill>
          <a:ln w="9525" cap="flat" cmpd="sng">
            <a:noFill/>
            <a:prstDash val="solid"/>
            <a:round/>
            <a:headEnd type="none" w="med" len="med"/>
            <a:tailEnd type="none" w="med" len="med"/>
          </a:ln>
          <a:effectLst/>
        </p:spPr>
        <p:txBody>
          <a:bodyPr/>
          <a:lstStyle/>
          <a:p>
            <a:endParaRPr lang="zh-CN" altLang="en-US"/>
          </a:p>
        </p:txBody>
      </p:sp>
      <p:grpSp>
        <p:nvGrpSpPr>
          <p:cNvPr id="648264" name="Group 72"/>
          <p:cNvGrpSpPr/>
          <p:nvPr/>
        </p:nvGrpSpPr>
        <p:grpSpPr bwMode="auto">
          <a:xfrm>
            <a:off x="2246313" y="4921250"/>
            <a:ext cx="4768850" cy="887413"/>
            <a:chOff x="1415" y="3100"/>
            <a:chExt cx="3004" cy="559"/>
          </a:xfrm>
        </p:grpSpPr>
        <p:sp>
          <p:nvSpPr>
            <p:cNvPr id="648244" name="Rectangle 52"/>
            <p:cNvSpPr>
              <a:spLocks noChangeArrowheads="1"/>
            </p:cNvSpPr>
            <p:nvPr/>
          </p:nvSpPr>
          <p:spPr bwMode="auto">
            <a:xfrm>
              <a:off x="1415" y="3337"/>
              <a:ext cx="306" cy="322"/>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2400">
                  <a:solidFill>
                    <a:schemeClr val="folHlink"/>
                  </a:solidFill>
                  <a:latin typeface="Arial" panose="020B0604020202020204" pitchFamily="34" charset="0"/>
                  <a:ea typeface="黑体" panose="02010609060101010101" pitchFamily="2" charset="-122"/>
                </a:rPr>
                <a:t>…</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648245" name="Rectangle 53"/>
            <p:cNvSpPr>
              <a:spLocks noChangeArrowheads="1"/>
            </p:cNvSpPr>
            <p:nvPr/>
          </p:nvSpPr>
          <p:spPr bwMode="auto">
            <a:xfrm>
              <a:off x="1927" y="3337"/>
              <a:ext cx="305" cy="322"/>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2400">
                  <a:solidFill>
                    <a:schemeClr val="folHlink"/>
                  </a:solidFill>
                  <a:latin typeface="Arial" panose="020B0604020202020204" pitchFamily="34" charset="0"/>
                  <a:ea typeface="黑体" panose="02010609060101010101" pitchFamily="2" charset="-122"/>
                </a:rPr>
                <a:t>…</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648246" name="Rectangle 54"/>
            <p:cNvSpPr>
              <a:spLocks noChangeArrowheads="1"/>
            </p:cNvSpPr>
            <p:nvPr/>
          </p:nvSpPr>
          <p:spPr bwMode="auto">
            <a:xfrm>
              <a:off x="4113" y="3100"/>
              <a:ext cx="306" cy="322"/>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2400">
                  <a:solidFill>
                    <a:schemeClr val="folHlink"/>
                  </a:solidFill>
                  <a:latin typeface="Arial" panose="020B0604020202020204" pitchFamily="34" charset="0"/>
                  <a:ea typeface="黑体" panose="02010609060101010101" pitchFamily="2" charset="-122"/>
                </a:rPr>
                <a:t>…</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sp>
          <p:nvSpPr>
            <p:cNvPr id="648247" name="Rectangle 55"/>
            <p:cNvSpPr>
              <a:spLocks noChangeArrowheads="1"/>
            </p:cNvSpPr>
            <p:nvPr/>
          </p:nvSpPr>
          <p:spPr bwMode="auto">
            <a:xfrm>
              <a:off x="3588" y="3100"/>
              <a:ext cx="306" cy="322"/>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2400">
                  <a:solidFill>
                    <a:schemeClr val="folHlink"/>
                  </a:solidFill>
                  <a:latin typeface="Arial" panose="020B0604020202020204" pitchFamily="34" charset="0"/>
                  <a:ea typeface="黑体" panose="02010609060101010101" pitchFamily="2" charset="-122"/>
                </a:rPr>
                <a:t>…</a:t>
              </a:r>
              <a:endParaRPr kumimoji="1" lang="en-US" altLang="zh-CN" sz="2400" baseline="-25000">
                <a:solidFill>
                  <a:schemeClr val="folHlink"/>
                </a:solidFill>
                <a:latin typeface="Arial" panose="020B0604020202020204" pitchFamily="34" charset="0"/>
                <a:ea typeface="黑体" panose="02010609060101010101" pitchFamily="2" charset="-122"/>
              </a:endParaRPr>
            </a:p>
          </p:txBody>
        </p:sp>
      </p:grpSp>
      <p:sp>
        <p:nvSpPr>
          <p:cNvPr id="648248" name="Line 56"/>
          <p:cNvSpPr>
            <a:spLocks noChangeShapeType="1"/>
          </p:cNvSpPr>
          <p:nvPr/>
        </p:nvSpPr>
        <p:spPr bwMode="auto">
          <a:xfrm>
            <a:off x="2093913" y="5494338"/>
            <a:ext cx="1717675" cy="1587"/>
          </a:xfrm>
          <a:prstGeom prst="line">
            <a:avLst/>
          </a:prstGeom>
          <a:noFill/>
          <a:ln w="9525">
            <a:solidFill>
              <a:schemeClr val="folHlink"/>
            </a:solidFill>
            <a:round/>
          </a:ln>
          <a:effectLst/>
        </p:spPr>
        <p:txBody>
          <a:bodyPr/>
          <a:lstStyle/>
          <a:p>
            <a:endParaRPr lang="zh-CN" altLang="en-US"/>
          </a:p>
        </p:txBody>
      </p:sp>
      <p:grpSp>
        <p:nvGrpSpPr>
          <p:cNvPr id="648261" name="Group 69"/>
          <p:cNvGrpSpPr/>
          <p:nvPr/>
        </p:nvGrpSpPr>
        <p:grpSpPr bwMode="auto">
          <a:xfrm>
            <a:off x="1187450" y="5111750"/>
            <a:ext cx="2328863" cy="404813"/>
            <a:chOff x="748" y="3220"/>
            <a:chExt cx="1467" cy="255"/>
          </a:xfrm>
        </p:grpSpPr>
        <p:sp>
          <p:nvSpPr>
            <p:cNvPr id="648249" name="Rectangle 57"/>
            <p:cNvSpPr>
              <a:spLocks noChangeArrowheads="1"/>
            </p:cNvSpPr>
            <p:nvPr/>
          </p:nvSpPr>
          <p:spPr bwMode="auto">
            <a:xfrm>
              <a:off x="1485" y="3233"/>
              <a:ext cx="730" cy="22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B           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53" name="Rectangle 61"/>
            <p:cNvSpPr>
              <a:spLocks noChangeArrowheads="1"/>
            </p:cNvSpPr>
            <p:nvPr/>
          </p:nvSpPr>
          <p:spPr bwMode="auto">
            <a:xfrm>
              <a:off x="748" y="3220"/>
              <a:ext cx="530" cy="255"/>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1800">
                  <a:solidFill>
                    <a:schemeClr val="folHlink"/>
                  </a:solidFill>
                  <a:latin typeface="Arial" panose="020B0604020202020204" pitchFamily="34" charset="0"/>
                  <a:ea typeface="黑体" panose="02010609060101010101" pitchFamily="2" charset="-122"/>
                </a:rPr>
                <a:t>B → A</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grpSp>
      <p:grpSp>
        <p:nvGrpSpPr>
          <p:cNvPr id="648259" name="Group 67"/>
          <p:cNvGrpSpPr/>
          <p:nvPr/>
        </p:nvGrpSpPr>
        <p:grpSpPr bwMode="auto">
          <a:xfrm>
            <a:off x="1177925" y="4341813"/>
            <a:ext cx="2338388" cy="404812"/>
            <a:chOff x="742" y="2735"/>
            <a:chExt cx="1473" cy="255"/>
          </a:xfrm>
        </p:grpSpPr>
        <p:sp>
          <p:nvSpPr>
            <p:cNvPr id="648234" name="Rectangle 42"/>
            <p:cNvSpPr>
              <a:spLocks noChangeArrowheads="1"/>
            </p:cNvSpPr>
            <p:nvPr/>
          </p:nvSpPr>
          <p:spPr bwMode="auto">
            <a:xfrm>
              <a:off x="742" y="2735"/>
              <a:ext cx="530" cy="255"/>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1800">
                  <a:solidFill>
                    <a:schemeClr val="folHlink"/>
                  </a:solidFill>
                  <a:latin typeface="Arial" panose="020B0604020202020204" pitchFamily="34" charset="0"/>
                  <a:ea typeface="黑体" panose="02010609060101010101" pitchFamily="2" charset="-122"/>
                </a:rPr>
                <a:t>A → B</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55" name="Rectangle 63"/>
            <p:cNvSpPr>
              <a:spLocks noChangeArrowheads="1"/>
            </p:cNvSpPr>
            <p:nvPr/>
          </p:nvSpPr>
          <p:spPr bwMode="auto">
            <a:xfrm>
              <a:off x="1485" y="2748"/>
              <a:ext cx="730" cy="22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A           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grpSp>
      <p:grpSp>
        <p:nvGrpSpPr>
          <p:cNvPr id="648260" name="Group 68"/>
          <p:cNvGrpSpPr/>
          <p:nvPr/>
        </p:nvGrpSpPr>
        <p:grpSpPr bwMode="auto">
          <a:xfrm>
            <a:off x="1187450" y="4724400"/>
            <a:ext cx="2322513" cy="404813"/>
            <a:chOff x="748" y="2976"/>
            <a:chExt cx="1463" cy="255"/>
          </a:xfrm>
        </p:grpSpPr>
        <p:sp>
          <p:nvSpPr>
            <p:cNvPr id="648252" name="Rectangle 60"/>
            <p:cNvSpPr>
              <a:spLocks noChangeArrowheads="1"/>
            </p:cNvSpPr>
            <p:nvPr/>
          </p:nvSpPr>
          <p:spPr bwMode="auto">
            <a:xfrm>
              <a:off x="748" y="2976"/>
              <a:ext cx="530" cy="255"/>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1800">
                  <a:solidFill>
                    <a:schemeClr val="folHlink"/>
                  </a:solidFill>
                  <a:latin typeface="Arial" panose="020B0604020202020204" pitchFamily="34" charset="0"/>
                  <a:ea typeface="黑体" panose="02010609060101010101" pitchFamily="2" charset="-122"/>
                </a:rPr>
                <a:t>F → C</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56" name="Rectangle 64"/>
            <p:cNvSpPr>
              <a:spLocks noChangeArrowheads="1"/>
            </p:cNvSpPr>
            <p:nvPr/>
          </p:nvSpPr>
          <p:spPr bwMode="auto">
            <a:xfrm>
              <a:off x="1489" y="2989"/>
              <a:ext cx="722" cy="22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F           2</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grpSp>
      <p:grpSp>
        <p:nvGrpSpPr>
          <p:cNvPr id="648262" name="Group 70"/>
          <p:cNvGrpSpPr/>
          <p:nvPr/>
        </p:nvGrpSpPr>
        <p:grpSpPr bwMode="auto">
          <a:xfrm>
            <a:off x="4614863" y="4319588"/>
            <a:ext cx="2333625" cy="404812"/>
            <a:chOff x="2907" y="2721"/>
            <a:chExt cx="1470" cy="255"/>
          </a:xfrm>
        </p:grpSpPr>
        <p:sp>
          <p:nvSpPr>
            <p:cNvPr id="648241" name="Rectangle 49"/>
            <p:cNvSpPr>
              <a:spLocks noChangeArrowheads="1"/>
            </p:cNvSpPr>
            <p:nvPr/>
          </p:nvSpPr>
          <p:spPr bwMode="auto">
            <a:xfrm>
              <a:off x="2907" y="2721"/>
              <a:ext cx="530" cy="255"/>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1800">
                  <a:solidFill>
                    <a:schemeClr val="folHlink"/>
                  </a:solidFill>
                  <a:latin typeface="Arial" panose="020B0604020202020204" pitchFamily="34" charset="0"/>
                  <a:ea typeface="黑体" panose="02010609060101010101" pitchFamily="2" charset="-122"/>
                </a:rPr>
                <a:t>A → B</a:t>
              </a:r>
              <a:endParaRPr kumimoji="1" lang="en-US" altLang="zh-CN" sz="1800">
                <a:solidFill>
                  <a:schemeClr val="folHlink"/>
                </a:solidFill>
                <a:latin typeface="Arial" panose="020B0604020202020204" pitchFamily="34" charset="0"/>
                <a:ea typeface="黑体" panose="02010609060101010101" pitchFamily="2" charset="-122"/>
              </a:endParaRPr>
            </a:p>
          </p:txBody>
        </p:sp>
        <p:sp>
          <p:nvSpPr>
            <p:cNvPr id="648257" name="Rectangle 65"/>
            <p:cNvSpPr>
              <a:spLocks noChangeArrowheads="1"/>
            </p:cNvSpPr>
            <p:nvPr/>
          </p:nvSpPr>
          <p:spPr bwMode="auto">
            <a:xfrm>
              <a:off x="3647" y="2747"/>
              <a:ext cx="730" cy="22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A           1</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grpSp>
      <p:grpSp>
        <p:nvGrpSpPr>
          <p:cNvPr id="648263" name="Group 71"/>
          <p:cNvGrpSpPr/>
          <p:nvPr/>
        </p:nvGrpSpPr>
        <p:grpSpPr bwMode="auto">
          <a:xfrm>
            <a:off x="4643438" y="4738688"/>
            <a:ext cx="2305050" cy="404812"/>
            <a:chOff x="2925" y="2985"/>
            <a:chExt cx="1452" cy="255"/>
          </a:xfrm>
        </p:grpSpPr>
        <p:sp>
          <p:nvSpPr>
            <p:cNvPr id="648254" name="Rectangle 62"/>
            <p:cNvSpPr>
              <a:spLocks noChangeArrowheads="1"/>
            </p:cNvSpPr>
            <p:nvPr/>
          </p:nvSpPr>
          <p:spPr bwMode="auto">
            <a:xfrm>
              <a:off x="2925" y="2985"/>
              <a:ext cx="530" cy="255"/>
            </a:xfrm>
            <a:prstGeom prst="rect">
              <a:avLst/>
            </a:prstGeom>
            <a:noFill/>
            <a:ln w="12700">
              <a:noFill/>
              <a:miter lim="800000"/>
            </a:ln>
            <a:effectLst/>
          </p:spPr>
          <p:txBody>
            <a:bodyPr wrap="none" lIns="90488" tIns="44450" rIns="90488" bIns="44450">
              <a:spAutoFit/>
            </a:bodyPr>
            <a:lstStyle/>
            <a:p>
              <a:pPr defTabSz="762000" eaLnBrk="0" hangingPunct="0">
                <a:lnSpc>
                  <a:spcPct val="115000"/>
                </a:lnSpc>
              </a:pPr>
              <a:r>
                <a:rPr kumimoji="1" lang="en-US" altLang="zh-CN" sz="1800">
                  <a:solidFill>
                    <a:schemeClr val="folHlink"/>
                  </a:solidFill>
                  <a:latin typeface="Arial" panose="020B0604020202020204" pitchFamily="34" charset="0"/>
                  <a:ea typeface="黑体" panose="02010609060101010101" pitchFamily="2" charset="-122"/>
                </a:rPr>
                <a:t>F → C</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sp>
          <p:nvSpPr>
            <p:cNvPr id="648258" name="Rectangle 66"/>
            <p:cNvSpPr>
              <a:spLocks noChangeArrowheads="1"/>
            </p:cNvSpPr>
            <p:nvPr/>
          </p:nvSpPr>
          <p:spPr bwMode="auto">
            <a:xfrm>
              <a:off x="3655" y="2998"/>
              <a:ext cx="722" cy="22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chemeClr val="folHlink"/>
                  </a:solidFill>
                  <a:latin typeface="Arial" panose="020B0604020202020204" pitchFamily="34" charset="0"/>
                  <a:ea typeface="黑体" panose="02010609060101010101" pitchFamily="2" charset="-122"/>
                </a:rPr>
                <a:t>F           2</a:t>
              </a:r>
              <a:endParaRPr kumimoji="1" lang="en-US" altLang="zh-CN" sz="1800" baseline="-25000">
                <a:solidFill>
                  <a:schemeClr val="folHlink"/>
                </a:solidFill>
                <a:latin typeface="Arial" panose="020B0604020202020204" pitchFamily="34" charset="0"/>
                <a:ea typeface="黑体" panose="02010609060101010101" pitchFamily="2" charset="-122"/>
              </a:endParaRPr>
            </a:p>
          </p:txBody>
        </p:sp>
      </p:grpSp>
      <p:sp>
        <p:nvSpPr>
          <p:cNvPr id="648229" name="Rectangle 37"/>
          <p:cNvSpPr>
            <a:spLocks noChangeArrowheads="1"/>
          </p:cNvSpPr>
          <p:nvPr/>
        </p:nvSpPr>
        <p:spPr bwMode="auto">
          <a:xfrm>
            <a:off x="2093913" y="3981450"/>
            <a:ext cx="1717675" cy="1895475"/>
          </a:xfrm>
          <a:prstGeom prst="rect">
            <a:avLst/>
          </a:prstGeom>
          <a:noFill/>
          <a:ln w="9525">
            <a:solidFill>
              <a:schemeClr val="folHlink"/>
            </a:solidFill>
            <a:miter lim="800000"/>
          </a:ln>
          <a:effectLst/>
        </p:spPr>
        <p:txBody>
          <a:bodyPr wrap="none" anchor="ctr"/>
          <a:lstStyle/>
          <a:p>
            <a:endParaRPr lang="zh-CN" altLang="en-US"/>
          </a:p>
        </p:txBody>
      </p:sp>
      <p:sp>
        <p:nvSpPr>
          <p:cNvPr id="648236" name="Rectangle 44"/>
          <p:cNvSpPr>
            <a:spLocks noChangeArrowheads="1"/>
          </p:cNvSpPr>
          <p:nvPr/>
        </p:nvSpPr>
        <p:spPr bwMode="auto">
          <a:xfrm>
            <a:off x="5529263" y="3981450"/>
            <a:ext cx="1717675" cy="1514475"/>
          </a:xfrm>
          <a:prstGeom prst="rect">
            <a:avLst/>
          </a:prstGeom>
          <a:noFill/>
          <a:ln w="9525">
            <a:solidFill>
              <a:schemeClr val="folHlink"/>
            </a:solidFill>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259"/>
                                        </p:tgtEl>
                                        <p:attrNameLst>
                                          <p:attrName>style.visibility</p:attrName>
                                        </p:attrNameLst>
                                      </p:cBhvr>
                                      <p:to>
                                        <p:strVal val="visible"/>
                                      </p:to>
                                    </p:set>
                                    <p:animEffect transition="in" filter="wipe(left)">
                                      <p:cBhvr>
                                        <p:cTn id="7" dur="2000"/>
                                        <p:tgtEl>
                                          <p:spTgt spid="648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8262"/>
                                        </p:tgtEl>
                                        <p:attrNameLst>
                                          <p:attrName>style.visibility</p:attrName>
                                        </p:attrNameLst>
                                      </p:cBhvr>
                                      <p:to>
                                        <p:strVal val="visible"/>
                                      </p:to>
                                    </p:set>
                                    <p:animEffect transition="in" filter="wipe(left)">
                                      <p:cBhvr>
                                        <p:cTn id="12" dur="2000"/>
                                        <p:tgtEl>
                                          <p:spTgt spid="648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8263"/>
                                        </p:tgtEl>
                                        <p:attrNameLst>
                                          <p:attrName>style.visibility</p:attrName>
                                        </p:attrNameLst>
                                      </p:cBhvr>
                                      <p:to>
                                        <p:strVal val="visible"/>
                                      </p:to>
                                    </p:set>
                                    <p:animEffect transition="in" filter="wipe(left)">
                                      <p:cBhvr>
                                        <p:cTn id="17" dur="2000"/>
                                        <p:tgtEl>
                                          <p:spTgt spid="6482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8260"/>
                                        </p:tgtEl>
                                        <p:attrNameLst>
                                          <p:attrName>style.visibility</p:attrName>
                                        </p:attrNameLst>
                                      </p:cBhvr>
                                      <p:to>
                                        <p:strVal val="visible"/>
                                      </p:to>
                                    </p:set>
                                    <p:animEffect transition="in" filter="wipe(left)">
                                      <p:cBhvr>
                                        <p:cTn id="22" dur="2000"/>
                                        <p:tgtEl>
                                          <p:spTgt spid="6482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8261"/>
                                        </p:tgtEl>
                                        <p:attrNameLst>
                                          <p:attrName>style.visibility</p:attrName>
                                        </p:attrNameLst>
                                      </p:cBhvr>
                                      <p:to>
                                        <p:strVal val="visible"/>
                                      </p:to>
                                    </p:set>
                                    <p:animEffect transition="in" filter="wipe(left)">
                                      <p:cBhvr>
                                        <p:cTn id="27" dur="2000"/>
                                        <p:tgtEl>
                                          <p:spTgt spid="6482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8264"/>
                                        </p:tgtEl>
                                        <p:attrNameLst>
                                          <p:attrName>style.visibility</p:attrName>
                                        </p:attrNameLst>
                                      </p:cBhvr>
                                      <p:to>
                                        <p:strVal val="visible"/>
                                      </p:to>
                                    </p:set>
                                    <p:animEffect transition="in" filter="wipe(left)">
                                      <p:cBhvr>
                                        <p:cTn id="32" dur="2000"/>
                                        <p:tgtEl>
                                          <p:spTgt spid="6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body" idx="1"/>
          </p:nvPr>
        </p:nvSpPr>
        <p:spPr>
          <a:xfrm>
            <a:off x="539750" y="1916113"/>
            <a:ext cx="8029575" cy="4752975"/>
          </a:xfrm>
        </p:spPr>
        <p:txBody>
          <a:bodyPr/>
          <a:lstStyle/>
          <a:p>
            <a:pPr marL="533400" indent="-533400"/>
            <a:r>
              <a:rPr lang="zh-CN" altLang="en-US" sz="2800"/>
              <a:t>在网桥的转发表中写入的信息除了</a:t>
            </a:r>
            <a:r>
              <a:rPr lang="zh-CN" altLang="en-US" sz="2800">
                <a:solidFill>
                  <a:schemeClr val="hlink"/>
                </a:solidFill>
              </a:rPr>
              <a:t>地址</a:t>
            </a:r>
            <a:r>
              <a:rPr lang="zh-CN" altLang="en-US" sz="2800"/>
              <a:t>和</a:t>
            </a:r>
            <a:r>
              <a:rPr lang="zh-CN" altLang="en-US" sz="2800">
                <a:solidFill>
                  <a:schemeClr val="hlink"/>
                </a:solidFill>
              </a:rPr>
              <a:t>接口</a:t>
            </a:r>
            <a:r>
              <a:rPr lang="zh-CN" altLang="en-US" sz="2800"/>
              <a:t>外，还有帧进入该网桥的</a:t>
            </a:r>
            <a:r>
              <a:rPr lang="zh-CN" altLang="en-US" sz="2800">
                <a:solidFill>
                  <a:schemeClr val="hlink"/>
                </a:solidFill>
              </a:rPr>
              <a:t>时间</a:t>
            </a:r>
            <a:r>
              <a:rPr lang="zh-CN" altLang="en-US" sz="2800"/>
              <a:t>。</a:t>
            </a:r>
            <a:endParaRPr lang="zh-CN" altLang="en-US" sz="2800"/>
          </a:p>
          <a:p>
            <a:pPr marL="533400" indent="-533400"/>
            <a:r>
              <a:rPr lang="zh-CN" altLang="en-US" sz="2800"/>
              <a:t>这是因为以太网的拓扑可能经常会发生变化，站点也可能会更换适配器（这就改变了站点的地址）。另外，以太网上的工作站并非总是接通电源的。</a:t>
            </a:r>
            <a:endParaRPr lang="zh-CN" altLang="en-US" sz="2800"/>
          </a:p>
          <a:p>
            <a:pPr marL="533400" indent="-533400"/>
            <a:r>
              <a:rPr lang="zh-CN" altLang="en-US" sz="2800"/>
              <a:t>把每个帧到达网桥的时间登记下来，就可以在转发表中只保留网络拓扑的</a:t>
            </a:r>
            <a:r>
              <a:rPr lang="zh-CN" altLang="en-US" sz="2800">
                <a:solidFill>
                  <a:schemeClr val="hlink"/>
                </a:solidFill>
              </a:rPr>
              <a:t>最新状态信息</a:t>
            </a:r>
            <a:r>
              <a:rPr lang="zh-CN" altLang="en-US" sz="2800"/>
              <a:t>。这样就使得网桥中的转发表能反映当前网络的最新拓扑状态。 </a:t>
            </a:r>
            <a:endParaRPr lang="zh-CN" altLang="en-US" sz="2800"/>
          </a:p>
        </p:txBody>
      </p:sp>
      <p:sp>
        <p:nvSpPr>
          <p:cNvPr id="465923" name="Rectangle 3"/>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65924" name="Rectangle 4"/>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65925" name="Rectangle 5"/>
          <p:cNvSpPr>
            <a:spLocks noGrp="1" noChangeArrowheads="1"/>
          </p:cNvSpPr>
          <p:nvPr>
            <p:ph type="title"/>
          </p:nvPr>
        </p:nvSpPr>
        <p:spPr>
          <a:xfrm>
            <a:off x="919163" y="214313"/>
            <a:ext cx="8116887" cy="1462087"/>
          </a:xfrm>
        </p:spPr>
        <p:txBody>
          <a:bodyPr/>
          <a:lstStyle/>
          <a:p>
            <a:pPr algn="ctr"/>
            <a:r>
              <a:rPr lang="zh-CN" altLang="en-US"/>
              <a:t>网桥在转发表中</a:t>
            </a:r>
            <a:br>
              <a:rPr lang="zh-CN" altLang="en-US"/>
            </a:br>
            <a:r>
              <a:rPr lang="zh-CN" altLang="en-US"/>
              <a:t>登记以下三个信息 </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a:t>网桥的自学习和转发帧</a:t>
            </a:r>
            <a:br>
              <a:rPr lang="zh-CN" altLang="en-US" sz="4000"/>
            </a:br>
            <a:r>
              <a:rPr lang="zh-CN" altLang="en-US" sz="4000"/>
              <a:t>的步骤归纳 </a:t>
            </a:r>
            <a:endParaRPr lang="zh-CN" altLang="en-US" sz="4000"/>
          </a:p>
        </p:txBody>
      </p:sp>
      <p:sp>
        <p:nvSpPr>
          <p:cNvPr id="650243" name="Rectangle 3"/>
          <p:cNvSpPr>
            <a:spLocks noGrp="1" noChangeArrowheads="1"/>
          </p:cNvSpPr>
          <p:nvPr>
            <p:ph type="body" idx="1"/>
          </p:nvPr>
        </p:nvSpPr>
        <p:spPr>
          <a:xfrm>
            <a:off x="611188" y="2016125"/>
            <a:ext cx="8204200" cy="4652963"/>
          </a:xfrm>
        </p:spPr>
        <p:txBody>
          <a:bodyPr/>
          <a:lstStyle/>
          <a:p>
            <a:pPr marL="355600" indent="-355600">
              <a:lnSpc>
                <a:spcPct val="80000"/>
              </a:lnSpc>
              <a:buSzTx/>
              <a:buFont typeface="Wingdings" panose="05000000000000000000" pitchFamily="2" charset="2"/>
              <a:buAutoNum type="arabicPeriod"/>
            </a:pPr>
            <a:r>
              <a:rPr lang="zh-CN" altLang="en-US" sz="2800"/>
              <a:t>网桥收到一帧后先进行</a:t>
            </a:r>
            <a:r>
              <a:rPr lang="zh-CN" altLang="en-US" sz="2800">
                <a:solidFill>
                  <a:schemeClr val="hlink"/>
                </a:solidFill>
              </a:rPr>
              <a:t>自学习</a:t>
            </a:r>
            <a:r>
              <a:rPr lang="zh-CN" altLang="en-US" sz="2800"/>
              <a:t>。查找转发表中与收到帧的源地址有无相匹配的项目。</a:t>
            </a:r>
            <a:endParaRPr lang="zh-CN" altLang="en-US" sz="2800"/>
          </a:p>
          <a:p>
            <a:pPr marL="982980" lvl="1" indent="-447675">
              <a:lnSpc>
                <a:spcPct val="80000"/>
              </a:lnSpc>
            </a:pPr>
            <a:r>
              <a:rPr lang="zh-CN" altLang="en-US" sz="2400">
                <a:solidFill>
                  <a:schemeClr val="folHlink"/>
                </a:solidFill>
                <a:ea typeface="黑体" panose="02010609060101010101" pitchFamily="2" charset="-122"/>
              </a:rPr>
              <a:t>如没有，就在转发表中增加一个项目（源地址、进入的接口和时间）。</a:t>
            </a:r>
            <a:endParaRPr lang="zh-CN" altLang="en-US" sz="2400">
              <a:solidFill>
                <a:schemeClr val="folHlink"/>
              </a:solidFill>
              <a:ea typeface="黑体" panose="02010609060101010101" pitchFamily="2" charset="-122"/>
            </a:endParaRPr>
          </a:p>
          <a:p>
            <a:pPr marL="982980" lvl="1" indent="-447675">
              <a:lnSpc>
                <a:spcPct val="80000"/>
              </a:lnSpc>
            </a:pPr>
            <a:r>
              <a:rPr lang="zh-CN" altLang="en-US" sz="2400">
                <a:solidFill>
                  <a:schemeClr val="folHlink"/>
                </a:solidFill>
                <a:ea typeface="黑体" panose="02010609060101010101" pitchFamily="2" charset="-122"/>
              </a:rPr>
              <a:t>如有，则把原有的项目进行更新。</a:t>
            </a:r>
            <a:endParaRPr lang="zh-CN" altLang="en-US" sz="2400">
              <a:solidFill>
                <a:schemeClr val="folHlink"/>
              </a:solidFill>
              <a:ea typeface="黑体" panose="02010609060101010101" pitchFamily="2" charset="-122"/>
            </a:endParaRPr>
          </a:p>
          <a:p>
            <a:pPr marL="355600" indent="-355600">
              <a:lnSpc>
                <a:spcPct val="80000"/>
              </a:lnSpc>
              <a:buSzTx/>
              <a:buFont typeface="Wingdings" panose="05000000000000000000" pitchFamily="2" charset="2"/>
              <a:buAutoNum type="arabicPeriod" startAt="2"/>
            </a:pPr>
            <a:r>
              <a:rPr lang="zh-CN" altLang="en-US" sz="2800">
                <a:solidFill>
                  <a:schemeClr val="hlink"/>
                </a:solidFill>
              </a:rPr>
              <a:t>转发帧</a:t>
            </a:r>
            <a:r>
              <a:rPr lang="zh-CN" altLang="en-US" sz="2800"/>
              <a:t>。查找转发表中与收到帧的目的地址有无相匹配的项目。</a:t>
            </a:r>
            <a:endParaRPr lang="zh-CN" altLang="en-US" sz="2800"/>
          </a:p>
          <a:p>
            <a:pPr marL="982980" lvl="1" indent="-447675">
              <a:lnSpc>
                <a:spcPct val="80000"/>
              </a:lnSpc>
            </a:pPr>
            <a:r>
              <a:rPr lang="zh-CN" altLang="en-US" sz="2400">
                <a:solidFill>
                  <a:schemeClr val="folHlink"/>
                </a:solidFill>
                <a:ea typeface="黑体" panose="02010609060101010101" pitchFamily="2" charset="-122"/>
              </a:rPr>
              <a:t>如没有，则通过所有其他接口（但进入网桥的接口除外）按进行转发。</a:t>
            </a:r>
            <a:endParaRPr lang="zh-CN" altLang="en-US" sz="2400">
              <a:solidFill>
                <a:schemeClr val="folHlink"/>
              </a:solidFill>
              <a:ea typeface="黑体" panose="02010609060101010101" pitchFamily="2" charset="-122"/>
            </a:endParaRPr>
          </a:p>
          <a:p>
            <a:pPr marL="982980" lvl="1" indent="-447675">
              <a:lnSpc>
                <a:spcPct val="80000"/>
              </a:lnSpc>
            </a:pPr>
            <a:r>
              <a:rPr lang="zh-CN" altLang="en-US" sz="2400">
                <a:solidFill>
                  <a:schemeClr val="folHlink"/>
                </a:solidFill>
                <a:ea typeface="黑体" panose="02010609060101010101" pitchFamily="2" charset="-122"/>
              </a:rPr>
              <a:t>如有，则按转发表中给出的接口进行转发。</a:t>
            </a:r>
            <a:endParaRPr lang="zh-CN" altLang="en-US" sz="2400">
              <a:solidFill>
                <a:schemeClr val="folHlink"/>
              </a:solidFill>
              <a:ea typeface="黑体" panose="02010609060101010101" pitchFamily="2" charset="-122"/>
            </a:endParaRPr>
          </a:p>
          <a:p>
            <a:pPr marL="982980" lvl="1" indent="-447675">
              <a:lnSpc>
                <a:spcPct val="80000"/>
              </a:lnSpc>
            </a:pPr>
            <a:r>
              <a:rPr lang="zh-CN" altLang="en-US" sz="2400">
                <a:solidFill>
                  <a:schemeClr val="folHlink"/>
                </a:solidFill>
                <a:ea typeface="黑体" panose="02010609060101010101" pitchFamily="2" charset="-122"/>
              </a:rPr>
              <a:t>若转发表中给出的接口就是该帧进入网桥的接口，则应丢弃这个帧（因为这时不需要经过网桥进行转发）。</a:t>
            </a:r>
            <a:endParaRPr lang="zh-CN" altLang="en-US" sz="2400">
              <a:solidFill>
                <a:schemeClr val="folHlink"/>
              </a:solidFill>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100138" y="931863"/>
            <a:ext cx="6856412" cy="768350"/>
          </a:xfrm>
        </p:spPr>
        <p:txBody>
          <a:bodyPr/>
          <a:lstStyle/>
          <a:p>
            <a:pPr algn="ctr"/>
            <a:r>
              <a:rPr lang="zh-CN" altLang="en-US"/>
              <a:t>数据链路层像个数字管道 </a:t>
            </a:r>
            <a:endParaRPr lang="zh-CN" altLang="en-US"/>
          </a:p>
        </p:txBody>
      </p:sp>
      <p:sp>
        <p:nvSpPr>
          <p:cNvPr id="126979" name="Rectangle 3"/>
          <p:cNvSpPr>
            <a:spLocks noGrp="1" noChangeArrowheads="1"/>
          </p:cNvSpPr>
          <p:nvPr>
            <p:ph type="body" idx="1"/>
          </p:nvPr>
        </p:nvSpPr>
        <p:spPr>
          <a:xfrm>
            <a:off x="1182688" y="1844675"/>
            <a:ext cx="7772400" cy="4840288"/>
          </a:xfrm>
        </p:spPr>
        <p:txBody>
          <a:bodyPr/>
          <a:lstStyle/>
          <a:p>
            <a:pPr>
              <a:lnSpc>
                <a:spcPct val="90000"/>
              </a:lnSpc>
            </a:pPr>
            <a:r>
              <a:rPr lang="zh-CN" altLang="en-US" sz="2800" dirty="0"/>
              <a:t>常常在两个对等的数据链路层之间画出一个数字管道，而在这条数字管道上传输的数据单位是</a:t>
            </a:r>
            <a:r>
              <a:rPr lang="zh-CN" altLang="en-US" sz="2800" dirty="0">
                <a:solidFill>
                  <a:schemeClr val="hlink"/>
                </a:solidFill>
              </a:rPr>
              <a:t>帧</a:t>
            </a:r>
            <a:r>
              <a:rPr lang="zh-CN" altLang="en-US" sz="2800" dirty="0"/>
              <a:t>。</a:t>
            </a: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endParaRPr lang="zh-CN" altLang="en-US" sz="2800" dirty="0"/>
          </a:p>
          <a:p>
            <a:pPr>
              <a:lnSpc>
                <a:spcPct val="90000"/>
              </a:lnSpc>
            </a:pPr>
            <a:r>
              <a:rPr lang="zh-CN" altLang="en-US" sz="2800" dirty="0"/>
              <a:t>早期的数据通信协议曾叫作</a:t>
            </a:r>
            <a:r>
              <a:rPr lang="zh-CN" altLang="en-US" sz="2800" dirty="0">
                <a:solidFill>
                  <a:schemeClr val="hlink"/>
                </a:solidFill>
              </a:rPr>
              <a:t>通信规程</a:t>
            </a:r>
            <a:r>
              <a:rPr lang="en-US" altLang="zh-CN" sz="2800" dirty="0"/>
              <a:t>(procedure)</a:t>
            </a:r>
            <a:r>
              <a:rPr lang="zh-CN" altLang="en-US" sz="2800" dirty="0"/>
              <a:t>。因此在数据链路层，规程和协议是同义语。   </a:t>
            </a:r>
            <a:endParaRPr lang="en-US" altLang="zh-CN" sz="2800" dirty="0"/>
          </a:p>
          <a:p>
            <a:pPr>
              <a:lnSpc>
                <a:spcPct val="90000"/>
              </a:lnSpc>
            </a:pPr>
            <a:r>
              <a:rPr lang="zh-CN" altLang="en-US" sz="2800" dirty="0"/>
              <a:t>帧长度的选择？</a:t>
            </a:r>
            <a:endParaRPr lang="zh-CN" altLang="en-US" sz="2800" dirty="0"/>
          </a:p>
        </p:txBody>
      </p:sp>
      <p:grpSp>
        <p:nvGrpSpPr>
          <p:cNvPr id="126991" name="Group 15"/>
          <p:cNvGrpSpPr/>
          <p:nvPr/>
        </p:nvGrpSpPr>
        <p:grpSpPr bwMode="auto">
          <a:xfrm>
            <a:off x="900113" y="3284984"/>
            <a:ext cx="7632700"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99"/>
            </a:solidFill>
            <a:ln w="9525">
              <a:solidFill>
                <a:srgbClr val="333399"/>
              </a:solidFill>
              <a:round/>
            </a:ln>
            <a:effectLst/>
          </p:spPr>
          <p:txBody>
            <a:bodyPr wrap="none" anchor="ctr"/>
            <a:lstStyle/>
            <a:p>
              <a:pPr algn="ctr"/>
              <a:r>
                <a:rPr lang="zh-CN" altLang="en-US">
                  <a:solidFill>
                    <a:srgbClr val="333399"/>
                  </a:solidFill>
                  <a:ea typeface="黑体" panose="02010609060101010101" pitchFamily="2" charset="-122"/>
                </a:rPr>
                <a:t>结点</a:t>
              </a:r>
              <a:endParaRPr lang="zh-CN" altLang="en-US">
                <a:solidFill>
                  <a:srgbClr val="333399"/>
                </a:solidFill>
                <a:ea typeface="黑体" panose="02010609060101010101" pitchFamily="2" charset="-122"/>
              </a:endParaRPr>
            </a:p>
          </p:txBody>
        </p:sp>
        <p:sp>
          <p:nvSpPr>
            <p:cNvPr id="126982" name="Oval 6"/>
            <p:cNvSpPr>
              <a:spLocks noChangeArrowheads="1"/>
            </p:cNvSpPr>
            <p:nvPr/>
          </p:nvSpPr>
          <p:spPr bwMode="auto">
            <a:xfrm>
              <a:off x="4876" y="2251"/>
              <a:ext cx="499" cy="499"/>
            </a:xfrm>
            <a:prstGeom prst="ellipse">
              <a:avLst/>
            </a:prstGeom>
            <a:solidFill>
              <a:srgbClr val="FFFF99"/>
            </a:solidFill>
            <a:ln w="9525">
              <a:solidFill>
                <a:srgbClr val="333399"/>
              </a:solidFill>
              <a:round/>
            </a:ln>
            <a:effectLst/>
          </p:spPr>
          <p:txBody>
            <a:bodyPr wrap="none" anchor="ctr"/>
            <a:lstStyle/>
            <a:p>
              <a:pPr algn="ctr"/>
              <a:r>
                <a:rPr lang="zh-CN" altLang="en-US">
                  <a:solidFill>
                    <a:srgbClr val="333399"/>
                  </a:solidFill>
                  <a:ea typeface="黑体" panose="02010609060101010101" pitchFamily="2" charset="-122"/>
                </a:rPr>
                <a:t>结点</a:t>
              </a:r>
              <a:endParaRPr lang="zh-CN" altLang="en-US">
                <a:solidFill>
                  <a:srgbClr val="333399"/>
                </a:solidFill>
                <a:ea typeface="黑体" panose="02010609060101010101" pitchFamily="2" charset="-122"/>
              </a:endParaRPr>
            </a:p>
          </p:txBody>
        </p:sp>
        <p:sp>
          <p:nvSpPr>
            <p:cNvPr id="126984" name="Line 8"/>
            <p:cNvSpPr>
              <a:spLocks noChangeShapeType="1"/>
            </p:cNvSpPr>
            <p:nvPr/>
          </p:nvSpPr>
          <p:spPr bwMode="auto">
            <a:xfrm>
              <a:off x="1066" y="2523"/>
              <a:ext cx="3810" cy="0"/>
            </a:xfrm>
            <a:prstGeom prst="line">
              <a:avLst/>
            </a:prstGeom>
            <a:noFill/>
            <a:ln w="28575">
              <a:solidFill>
                <a:srgbClr val="333399"/>
              </a:solidFill>
              <a:round/>
            </a:ln>
            <a:effectLst/>
          </p:spPr>
          <p:txBody>
            <a:bodyPr/>
            <a:lstStyle/>
            <a:p>
              <a:endParaRPr lang="zh-CN" altLang="en-US"/>
            </a:p>
          </p:txBody>
        </p:sp>
        <p:sp>
          <p:nvSpPr>
            <p:cNvPr id="126983" name="AutoShape 7"/>
            <p:cNvSpPr>
              <a:spLocks noChangeArrowheads="1"/>
            </p:cNvSpPr>
            <p:nvPr/>
          </p:nvSpPr>
          <p:spPr bwMode="auto">
            <a:xfrm rot="-54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anchor="ctr"/>
            <a:lstStyle/>
            <a:p>
              <a:endParaRPr lang="zh-CN" altLang="en-US"/>
            </a:p>
          </p:txBody>
        </p:sp>
        <p:sp>
          <p:nvSpPr>
            <p:cNvPr id="126985" name="Rectangle 9"/>
            <p:cNvSpPr>
              <a:spLocks noChangeArrowheads="1"/>
            </p:cNvSpPr>
            <p:nvPr/>
          </p:nvSpPr>
          <p:spPr bwMode="auto">
            <a:xfrm>
              <a:off x="1383" y="2387"/>
              <a:ext cx="1043" cy="272"/>
            </a:xfrm>
            <a:prstGeom prst="rect">
              <a:avLst/>
            </a:prstGeom>
            <a:solidFill>
              <a:srgbClr val="FFCCFF"/>
            </a:solidFill>
            <a:ln w="9525">
              <a:solidFill>
                <a:schemeClr val="tx1"/>
              </a:solidFill>
              <a:miter lim="800000"/>
            </a:ln>
            <a:effectLst/>
          </p:spPr>
          <p:txBody>
            <a:bodyPr wrap="none" anchor="ctr"/>
            <a:lstStyle/>
            <a:p>
              <a:pPr algn="ctr"/>
              <a:r>
                <a:rPr lang="zh-CN" altLang="en-US">
                  <a:solidFill>
                    <a:srgbClr val="333399"/>
                  </a:solidFill>
                  <a:ea typeface="黑体" panose="02010609060101010101" pitchFamily="2" charset="-122"/>
                </a:rPr>
                <a:t>帧</a:t>
              </a:r>
              <a:endParaRPr lang="zh-CN" altLang="en-US">
                <a:solidFill>
                  <a:srgbClr val="333399"/>
                </a:solidFill>
                <a:ea typeface="黑体" panose="02010609060101010101" pitchFamily="2" charset="-122"/>
              </a:endParaRPr>
            </a:p>
          </p:txBody>
        </p:sp>
        <p:sp>
          <p:nvSpPr>
            <p:cNvPr id="126986" name="Line 10"/>
            <p:cNvSpPr>
              <a:spLocks noChangeShapeType="1"/>
            </p:cNvSpPr>
            <p:nvPr/>
          </p:nvSpPr>
          <p:spPr bwMode="auto">
            <a:xfrm>
              <a:off x="1066" y="2523"/>
              <a:ext cx="117" cy="0"/>
            </a:xfrm>
            <a:prstGeom prst="line">
              <a:avLst/>
            </a:prstGeom>
            <a:noFill/>
            <a:ln w="28575">
              <a:solidFill>
                <a:srgbClr val="333399"/>
              </a:solidFill>
              <a:round/>
            </a:ln>
            <a:effectLst/>
          </p:spPr>
          <p:txBody>
            <a:bodyPr/>
            <a:lstStyle/>
            <a:p>
              <a:endParaRPr lang="zh-CN" altLang="en-US"/>
            </a:p>
          </p:txBody>
        </p:sp>
        <p:sp>
          <p:nvSpPr>
            <p:cNvPr id="126988" name="Rectangle 12"/>
            <p:cNvSpPr>
              <a:spLocks noChangeArrowheads="1"/>
            </p:cNvSpPr>
            <p:nvPr/>
          </p:nvSpPr>
          <p:spPr bwMode="auto">
            <a:xfrm>
              <a:off x="3243" y="2387"/>
              <a:ext cx="1043" cy="272"/>
            </a:xfrm>
            <a:prstGeom prst="rect">
              <a:avLst/>
            </a:prstGeom>
            <a:solidFill>
              <a:srgbClr val="FFCCFF"/>
            </a:solidFill>
            <a:ln w="9525">
              <a:solidFill>
                <a:schemeClr val="tx1"/>
              </a:solidFill>
              <a:miter lim="800000"/>
            </a:ln>
            <a:effectLst/>
          </p:spPr>
          <p:txBody>
            <a:bodyPr wrap="none" anchor="ctr"/>
            <a:lstStyle/>
            <a:p>
              <a:pPr algn="ctr"/>
              <a:r>
                <a:rPr lang="zh-CN" altLang="en-US">
                  <a:solidFill>
                    <a:srgbClr val="333399"/>
                  </a:solidFill>
                  <a:ea typeface="黑体" panose="02010609060101010101" pitchFamily="2" charset="-122"/>
                </a:rPr>
                <a:t>帧</a:t>
              </a:r>
              <a:endParaRPr lang="zh-CN" altLang="en-US">
                <a:solidFill>
                  <a:srgbClr val="333399"/>
                </a:solidFill>
                <a:ea typeface="黑体" panose="02010609060101010101" pitchFamily="2" charset="-122"/>
              </a:endParaRPr>
            </a:p>
          </p:txBody>
        </p:sp>
        <p:sp>
          <p:nvSpPr>
            <p:cNvPr id="126989" name="Line 13"/>
            <p:cNvSpPr>
              <a:spLocks noChangeShapeType="1"/>
            </p:cNvSpPr>
            <p:nvPr/>
          </p:nvSpPr>
          <p:spPr bwMode="auto">
            <a:xfrm>
              <a:off x="2426" y="2523"/>
              <a:ext cx="273" cy="0"/>
            </a:xfrm>
            <a:prstGeom prst="line">
              <a:avLst/>
            </a:prstGeom>
            <a:noFill/>
            <a:ln w="76200">
              <a:solidFill>
                <a:schemeClr val="hlink"/>
              </a:solidFill>
              <a:round/>
              <a:tailEnd type="triangle" w="med" len="med"/>
            </a:ln>
            <a:effectLst/>
          </p:spPr>
          <p:txBody>
            <a:bodyPr/>
            <a:lstStyle/>
            <a:p>
              <a:endParaRPr lang="zh-CN" altLang="en-US"/>
            </a:p>
          </p:txBody>
        </p:sp>
        <p:sp>
          <p:nvSpPr>
            <p:cNvPr id="126990" name="Line 14"/>
            <p:cNvSpPr>
              <a:spLocks noChangeShapeType="1"/>
            </p:cNvSpPr>
            <p:nvPr/>
          </p:nvSpPr>
          <p:spPr bwMode="auto">
            <a:xfrm>
              <a:off x="4285" y="2523"/>
              <a:ext cx="273" cy="0"/>
            </a:xfrm>
            <a:prstGeom prst="line">
              <a:avLst/>
            </a:prstGeom>
            <a:noFill/>
            <a:ln w="76200">
              <a:solidFill>
                <a:schemeClr val="hlink"/>
              </a:solidFill>
              <a:round/>
              <a:tailEnd type="triangle" w="med" len="med"/>
            </a:ln>
            <a:effectLst/>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1042988" y="1916113"/>
            <a:ext cx="7526337" cy="1008062"/>
          </a:xfrm>
        </p:spPr>
        <p:txBody>
          <a:bodyPr/>
          <a:lstStyle/>
          <a:p>
            <a:pPr marL="533400" indent="-533400"/>
            <a:r>
              <a:rPr lang="zh-CN" altLang="en-US" sz="2800"/>
              <a:t>这是为了避免产生转发的帧在网络中不断地兜圈子。 </a:t>
            </a:r>
            <a:endParaRPr lang="zh-CN" altLang="en-US" sz="2800"/>
          </a:p>
        </p:txBody>
      </p:sp>
      <p:sp>
        <p:nvSpPr>
          <p:cNvPr id="466947" name="Rectangle 3"/>
          <p:cNvSpPr>
            <a:spLocks noGrp="1" noChangeArrowheads="1"/>
          </p:cNvSpPr>
          <p:nvPr>
            <p:ph type="title"/>
          </p:nvPr>
        </p:nvSpPr>
        <p:spPr>
          <a:xfrm>
            <a:off x="919163" y="214313"/>
            <a:ext cx="8116887" cy="1462087"/>
          </a:xfrm>
        </p:spPr>
        <p:txBody>
          <a:bodyPr/>
          <a:lstStyle/>
          <a:p>
            <a:pPr algn="ctr"/>
            <a:r>
              <a:rPr lang="zh-CN" altLang="en-US"/>
              <a:t>透明网桥使用了生成树算法 </a:t>
            </a:r>
            <a:endParaRPr lang="zh-CN" altLang="en-US"/>
          </a:p>
        </p:txBody>
      </p:sp>
      <p:sp>
        <p:nvSpPr>
          <p:cNvPr id="466948" name="Line 4"/>
          <p:cNvSpPr>
            <a:spLocks noChangeShapeType="1"/>
          </p:cNvSpPr>
          <p:nvPr/>
        </p:nvSpPr>
        <p:spPr bwMode="auto">
          <a:xfrm>
            <a:off x="2379663" y="3752850"/>
            <a:ext cx="4945062" cy="0"/>
          </a:xfrm>
          <a:prstGeom prst="line">
            <a:avLst/>
          </a:prstGeom>
          <a:noFill/>
          <a:ln w="28575">
            <a:solidFill>
              <a:srgbClr val="333399"/>
            </a:solidFill>
            <a:round/>
          </a:ln>
          <a:effectLst/>
        </p:spPr>
        <p:txBody>
          <a:bodyPr wrap="none" anchor="ctr"/>
          <a:lstStyle/>
          <a:p>
            <a:endParaRPr lang="zh-CN" altLang="en-US"/>
          </a:p>
        </p:txBody>
      </p:sp>
      <p:sp>
        <p:nvSpPr>
          <p:cNvPr id="466949" name="Line 5"/>
          <p:cNvSpPr>
            <a:spLocks noChangeShapeType="1"/>
          </p:cNvSpPr>
          <p:nvPr/>
        </p:nvSpPr>
        <p:spPr bwMode="auto">
          <a:xfrm flipV="1">
            <a:off x="2019300" y="5491163"/>
            <a:ext cx="5280025" cy="12700"/>
          </a:xfrm>
          <a:prstGeom prst="line">
            <a:avLst/>
          </a:prstGeom>
          <a:noFill/>
          <a:ln w="28575">
            <a:solidFill>
              <a:srgbClr val="333399"/>
            </a:solidFill>
            <a:round/>
          </a:ln>
          <a:effectLst/>
        </p:spPr>
        <p:txBody>
          <a:bodyPr wrap="none" anchor="ctr"/>
          <a:lstStyle/>
          <a:p>
            <a:endParaRPr lang="zh-CN" altLang="en-US"/>
          </a:p>
        </p:txBody>
      </p:sp>
      <p:sp>
        <p:nvSpPr>
          <p:cNvPr id="466950" name="Rectangle 6"/>
          <p:cNvSpPr>
            <a:spLocks noChangeArrowheads="1"/>
          </p:cNvSpPr>
          <p:nvPr/>
        </p:nvSpPr>
        <p:spPr bwMode="auto">
          <a:xfrm>
            <a:off x="7277100" y="3529013"/>
            <a:ext cx="1155700" cy="39528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局域网 </a:t>
            </a:r>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66951" name="Rectangle 7"/>
          <p:cNvSpPr>
            <a:spLocks noChangeArrowheads="1"/>
          </p:cNvSpPr>
          <p:nvPr/>
        </p:nvSpPr>
        <p:spPr bwMode="auto">
          <a:xfrm>
            <a:off x="7243763" y="5221288"/>
            <a:ext cx="1154112"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局域网 </a:t>
            </a:r>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66952" name="Line 8"/>
          <p:cNvSpPr>
            <a:spLocks noChangeShapeType="1"/>
          </p:cNvSpPr>
          <p:nvPr/>
        </p:nvSpPr>
        <p:spPr bwMode="auto">
          <a:xfrm flipH="1">
            <a:off x="2789238" y="3735388"/>
            <a:ext cx="0" cy="757237"/>
          </a:xfrm>
          <a:prstGeom prst="line">
            <a:avLst/>
          </a:prstGeom>
          <a:noFill/>
          <a:ln w="28575">
            <a:solidFill>
              <a:srgbClr val="333399"/>
            </a:solidFill>
            <a:round/>
          </a:ln>
          <a:effectLst/>
        </p:spPr>
        <p:txBody>
          <a:bodyPr wrap="none" anchor="ctr"/>
          <a:lstStyle/>
          <a:p>
            <a:endParaRPr lang="zh-CN" altLang="en-US"/>
          </a:p>
        </p:txBody>
      </p:sp>
      <p:sp>
        <p:nvSpPr>
          <p:cNvPr id="466953" name="Line 9"/>
          <p:cNvSpPr>
            <a:spLocks noChangeShapeType="1"/>
          </p:cNvSpPr>
          <p:nvPr/>
        </p:nvSpPr>
        <p:spPr bwMode="auto">
          <a:xfrm>
            <a:off x="2778125" y="4827588"/>
            <a:ext cx="0" cy="655637"/>
          </a:xfrm>
          <a:prstGeom prst="line">
            <a:avLst/>
          </a:prstGeom>
          <a:noFill/>
          <a:ln w="28575">
            <a:solidFill>
              <a:srgbClr val="333399"/>
            </a:solidFill>
            <a:round/>
          </a:ln>
          <a:effectLst/>
        </p:spPr>
        <p:txBody>
          <a:bodyPr wrap="none" anchor="ctr"/>
          <a:lstStyle/>
          <a:p>
            <a:endParaRPr lang="zh-CN" altLang="en-US"/>
          </a:p>
        </p:txBody>
      </p:sp>
      <p:sp>
        <p:nvSpPr>
          <p:cNvPr id="466954" name="Line 10"/>
          <p:cNvSpPr>
            <a:spLocks noChangeShapeType="1"/>
          </p:cNvSpPr>
          <p:nvPr/>
        </p:nvSpPr>
        <p:spPr bwMode="auto">
          <a:xfrm flipH="1">
            <a:off x="6410325" y="3759200"/>
            <a:ext cx="1588" cy="725488"/>
          </a:xfrm>
          <a:prstGeom prst="line">
            <a:avLst/>
          </a:prstGeom>
          <a:noFill/>
          <a:ln w="28575">
            <a:solidFill>
              <a:srgbClr val="333399"/>
            </a:solidFill>
            <a:round/>
          </a:ln>
          <a:effectLst/>
        </p:spPr>
        <p:txBody>
          <a:bodyPr wrap="none" anchor="ctr"/>
          <a:lstStyle/>
          <a:p>
            <a:endParaRPr lang="zh-CN" altLang="en-US"/>
          </a:p>
        </p:txBody>
      </p:sp>
      <p:sp>
        <p:nvSpPr>
          <p:cNvPr id="466955" name="Line 11"/>
          <p:cNvSpPr>
            <a:spLocks noChangeShapeType="1"/>
          </p:cNvSpPr>
          <p:nvPr/>
        </p:nvSpPr>
        <p:spPr bwMode="auto">
          <a:xfrm>
            <a:off x="6410325" y="4838700"/>
            <a:ext cx="0" cy="655638"/>
          </a:xfrm>
          <a:prstGeom prst="line">
            <a:avLst/>
          </a:prstGeom>
          <a:noFill/>
          <a:ln w="28575">
            <a:solidFill>
              <a:srgbClr val="333399"/>
            </a:solidFill>
            <a:round/>
          </a:ln>
          <a:effectLst/>
        </p:spPr>
        <p:txBody>
          <a:bodyPr wrap="none" anchor="ctr"/>
          <a:lstStyle/>
          <a:p>
            <a:endParaRPr lang="zh-CN" altLang="en-US"/>
          </a:p>
        </p:txBody>
      </p:sp>
      <p:sp>
        <p:nvSpPr>
          <p:cNvPr id="466956" name="Arc 12"/>
          <p:cNvSpPr/>
          <p:nvPr/>
        </p:nvSpPr>
        <p:spPr bwMode="auto">
          <a:xfrm rot="5255629" flipH="1">
            <a:off x="4252119" y="2788444"/>
            <a:ext cx="685800" cy="2205038"/>
          </a:xfrm>
          <a:custGeom>
            <a:avLst/>
            <a:gdLst>
              <a:gd name="G0" fmla="+- 53 0 0"/>
              <a:gd name="G1" fmla="+- 21600 0 0"/>
              <a:gd name="G2" fmla="+- 21600 0 0"/>
              <a:gd name="T0" fmla="*/ 0 w 21653"/>
              <a:gd name="T1" fmla="*/ 0 h 42096"/>
              <a:gd name="T2" fmla="*/ 6870 w 21653"/>
              <a:gd name="T3" fmla="*/ 42096 h 42096"/>
              <a:gd name="T4" fmla="*/ 53 w 21653"/>
              <a:gd name="T5" fmla="*/ 21600 h 42096"/>
            </a:gdLst>
            <a:ahLst/>
            <a:cxnLst>
              <a:cxn ang="0">
                <a:pos x="T0" y="T1"/>
              </a:cxn>
              <a:cxn ang="0">
                <a:pos x="T2" y="T3"/>
              </a:cxn>
              <a:cxn ang="0">
                <a:pos x="T4" y="T5"/>
              </a:cxn>
            </a:cxnLst>
            <a:rect l="0" t="0" r="r" b="b"/>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ln>
          <a:effectLst/>
        </p:spPr>
        <p:txBody>
          <a:bodyPr wrap="none" anchor="ctr"/>
          <a:lstStyle/>
          <a:p>
            <a:endParaRPr lang="zh-CN" altLang="en-US"/>
          </a:p>
        </p:txBody>
      </p:sp>
      <p:sp>
        <p:nvSpPr>
          <p:cNvPr id="466957" name="Rectangle 13"/>
          <p:cNvSpPr>
            <a:spLocks noChangeArrowheads="1"/>
          </p:cNvSpPr>
          <p:nvPr/>
        </p:nvSpPr>
        <p:spPr bwMode="auto">
          <a:xfrm>
            <a:off x="6880225" y="4338638"/>
            <a:ext cx="8985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网桥 </a:t>
            </a:r>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66958" name="Rectangle 14"/>
          <p:cNvSpPr>
            <a:spLocks noChangeArrowheads="1"/>
          </p:cNvSpPr>
          <p:nvPr/>
        </p:nvSpPr>
        <p:spPr bwMode="auto">
          <a:xfrm>
            <a:off x="1450975" y="4376738"/>
            <a:ext cx="90011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网桥 </a:t>
            </a:r>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66959" name="Picture 15"/>
          <p:cNvPicPr>
            <a:picLocks noChangeArrowheads="1"/>
          </p:cNvPicPr>
          <p:nvPr/>
        </p:nvPicPr>
        <p:blipFill>
          <a:blip r:embed="rId1"/>
          <a:srcRect/>
          <a:stretch>
            <a:fillRect/>
          </a:stretch>
        </p:blipFill>
        <p:spPr bwMode="auto">
          <a:xfrm>
            <a:off x="1530350" y="5045075"/>
            <a:ext cx="763588" cy="757238"/>
          </a:xfrm>
          <a:prstGeom prst="rect">
            <a:avLst/>
          </a:prstGeom>
          <a:noFill/>
          <a:ln w="9525">
            <a:noFill/>
            <a:miter lim="800000"/>
            <a:headEnd/>
            <a:tailEnd/>
          </a:ln>
          <a:effectLst/>
        </p:spPr>
      </p:pic>
      <p:sp>
        <p:nvSpPr>
          <p:cNvPr id="466960" name="Rectangle 16"/>
          <p:cNvSpPr>
            <a:spLocks noChangeArrowheads="1"/>
          </p:cNvSpPr>
          <p:nvPr/>
        </p:nvSpPr>
        <p:spPr bwMode="auto">
          <a:xfrm>
            <a:off x="1208088" y="5073650"/>
            <a:ext cx="420687" cy="392113"/>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66961" name="Rectangle 17"/>
          <p:cNvSpPr>
            <a:spLocks noChangeArrowheads="1"/>
          </p:cNvSpPr>
          <p:nvPr/>
        </p:nvSpPr>
        <p:spPr bwMode="auto">
          <a:xfrm>
            <a:off x="2301875" y="5683250"/>
            <a:ext cx="735013" cy="357188"/>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66972" name="Text Box 28"/>
          <p:cNvSpPr txBox="1">
            <a:spLocks noChangeArrowheads="1"/>
          </p:cNvSpPr>
          <p:nvPr/>
        </p:nvSpPr>
        <p:spPr bwMode="auto">
          <a:xfrm>
            <a:off x="4121150" y="4149725"/>
            <a:ext cx="1098550" cy="822325"/>
          </a:xfrm>
          <a:prstGeom prst="rect">
            <a:avLst/>
          </a:prstGeom>
          <a:noFill/>
          <a:ln w="12700">
            <a:noFill/>
            <a:miter lim="800000"/>
          </a:ln>
          <a:effectLst/>
        </p:spPr>
        <p:txBody>
          <a:bodyPr wrap="none">
            <a:spAutoFit/>
          </a:bodyPr>
          <a:lstStyle/>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不停地</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兜圈子</a:t>
            </a:r>
            <a:endParaRPr kumimoji="1" lang="zh-CN" altLang="en-US" sz="2400">
              <a:solidFill>
                <a:srgbClr val="333399"/>
              </a:solidFill>
              <a:latin typeface="Arial" panose="020B0604020202020204" pitchFamily="34" charset="0"/>
              <a:ea typeface="黑体" panose="02010609060101010101" pitchFamily="2" charset="-122"/>
            </a:endParaRPr>
          </a:p>
        </p:txBody>
      </p:sp>
      <p:pic>
        <p:nvPicPr>
          <p:cNvPr id="466973" name="Picture 29"/>
          <p:cNvPicPr>
            <a:picLocks noChangeArrowheads="1"/>
          </p:cNvPicPr>
          <p:nvPr/>
        </p:nvPicPr>
        <p:blipFill>
          <a:blip r:embed="rId2"/>
          <a:srcRect/>
          <a:stretch>
            <a:fillRect/>
          </a:stretch>
        </p:blipFill>
        <p:spPr bwMode="auto">
          <a:xfrm>
            <a:off x="2268538" y="4073525"/>
            <a:ext cx="1047750" cy="779463"/>
          </a:xfrm>
          <a:prstGeom prst="rect">
            <a:avLst/>
          </a:prstGeom>
          <a:noFill/>
          <a:ln w="12699">
            <a:noFill/>
            <a:miter lim="800000"/>
            <a:headEnd/>
            <a:tailEnd/>
          </a:ln>
          <a:effectLst/>
        </p:spPr>
      </p:pic>
      <p:pic>
        <p:nvPicPr>
          <p:cNvPr id="466974" name="Picture 30"/>
          <p:cNvPicPr>
            <a:picLocks noChangeArrowheads="1"/>
          </p:cNvPicPr>
          <p:nvPr/>
        </p:nvPicPr>
        <p:blipFill>
          <a:blip r:embed="rId2"/>
          <a:srcRect/>
          <a:stretch>
            <a:fillRect/>
          </a:stretch>
        </p:blipFill>
        <p:spPr bwMode="auto">
          <a:xfrm>
            <a:off x="5873750" y="4073525"/>
            <a:ext cx="1046163" cy="779463"/>
          </a:xfrm>
          <a:prstGeom prst="rect">
            <a:avLst/>
          </a:prstGeom>
          <a:noFill/>
          <a:ln w="12699">
            <a:noFill/>
            <a:miter lim="800000"/>
            <a:headEnd/>
            <a:tailEnd/>
          </a:ln>
          <a:effectLst/>
        </p:spPr>
      </p:pic>
      <p:grpSp>
        <p:nvGrpSpPr>
          <p:cNvPr id="466992" name="Group 48"/>
          <p:cNvGrpSpPr/>
          <p:nvPr/>
        </p:nvGrpSpPr>
        <p:grpSpPr bwMode="auto">
          <a:xfrm>
            <a:off x="2189163" y="4724400"/>
            <a:ext cx="455612" cy="1004888"/>
            <a:chOff x="1379" y="2993"/>
            <a:chExt cx="287" cy="633"/>
          </a:xfrm>
        </p:grpSpPr>
        <p:sp>
          <p:nvSpPr>
            <p:cNvPr id="466976" name="Line 32"/>
            <p:cNvSpPr>
              <a:spLocks noChangeShapeType="1"/>
            </p:cNvSpPr>
            <p:nvPr/>
          </p:nvSpPr>
          <p:spPr bwMode="auto">
            <a:xfrm flipH="1" flipV="1">
              <a:off x="1655" y="2993"/>
              <a:ext cx="11" cy="633"/>
            </a:xfrm>
            <a:prstGeom prst="line">
              <a:avLst/>
            </a:prstGeom>
            <a:noFill/>
            <a:ln w="76200">
              <a:solidFill>
                <a:schemeClr val="hlink"/>
              </a:solidFill>
              <a:round/>
              <a:tailEnd type="triangle" w="sm" len="med"/>
            </a:ln>
            <a:effectLst/>
          </p:spPr>
          <p:txBody>
            <a:bodyPr wrap="none" anchor="ctr"/>
            <a:lstStyle/>
            <a:p>
              <a:endParaRPr lang="zh-CN" altLang="en-US"/>
            </a:p>
          </p:txBody>
        </p:sp>
        <p:sp>
          <p:nvSpPr>
            <p:cNvPr id="466977" name="Text Box 33"/>
            <p:cNvSpPr txBox="1">
              <a:spLocks noChangeArrowheads="1"/>
            </p:cNvSpPr>
            <p:nvPr/>
          </p:nvSpPr>
          <p:spPr bwMode="auto">
            <a:xfrm>
              <a:off x="1379" y="3110"/>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466978" name="Group 34"/>
          <p:cNvGrpSpPr/>
          <p:nvPr/>
        </p:nvGrpSpPr>
        <p:grpSpPr bwMode="auto">
          <a:xfrm>
            <a:off x="3094038" y="4868863"/>
            <a:ext cx="3173412" cy="996950"/>
            <a:chOff x="1949" y="3067"/>
            <a:chExt cx="1999" cy="628"/>
          </a:xfrm>
        </p:grpSpPr>
        <p:sp>
          <p:nvSpPr>
            <p:cNvPr id="466979" name="Freeform 35"/>
            <p:cNvSpPr/>
            <p:nvPr/>
          </p:nvSpPr>
          <p:spPr bwMode="auto">
            <a:xfrm>
              <a:off x="1949" y="3067"/>
              <a:ext cx="1999" cy="624"/>
            </a:xfrm>
            <a:custGeom>
              <a:avLst/>
              <a:gdLst/>
              <a:ahLst/>
              <a:cxnLst>
                <a:cxn ang="0">
                  <a:pos x="0" y="522"/>
                </a:cxn>
                <a:cxn ang="0">
                  <a:pos x="1059" y="510"/>
                </a:cxn>
                <a:cxn ang="0">
                  <a:pos x="1308" y="504"/>
                </a:cxn>
                <a:cxn ang="0">
                  <a:pos x="1494" y="489"/>
                </a:cxn>
                <a:cxn ang="0">
                  <a:pos x="1653" y="456"/>
                </a:cxn>
                <a:cxn ang="0">
                  <a:pos x="1723" y="432"/>
                </a:cxn>
                <a:cxn ang="0">
                  <a:pos x="1788" y="357"/>
                </a:cxn>
                <a:cxn ang="0">
                  <a:pos x="1842" y="204"/>
                </a:cxn>
                <a:cxn ang="0">
                  <a:pos x="1857" y="0"/>
                </a:cxn>
              </a:cxnLst>
              <a:rect l="0" t="0" r="r" b="b"/>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cap="flat" cmpd="sng">
              <a:solidFill>
                <a:schemeClr val="hlink"/>
              </a:solidFill>
              <a:prstDash val="solid"/>
              <a:round/>
              <a:headEnd type="none" w="med" len="med"/>
              <a:tailEnd type="triangle" w="sm" len="med"/>
            </a:ln>
            <a:effectLst/>
          </p:spPr>
          <p:txBody>
            <a:bodyPr/>
            <a:lstStyle/>
            <a:p>
              <a:endParaRPr lang="zh-CN" altLang="en-US"/>
            </a:p>
          </p:txBody>
        </p:sp>
        <p:sp>
          <p:nvSpPr>
            <p:cNvPr id="466980" name="Text Box 36"/>
            <p:cNvSpPr txBox="1">
              <a:spLocks noChangeArrowheads="1"/>
            </p:cNvSpPr>
            <p:nvPr/>
          </p:nvSpPr>
          <p:spPr bwMode="auto">
            <a:xfrm>
              <a:off x="2014" y="3407"/>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466981" name="Rectangle 37"/>
          <p:cNvSpPr>
            <a:spLocks noChangeArrowheads="1"/>
          </p:cNvSpPr>
          <p:nvPr/>
        </p:nvSpPr>
        <p:spPr bwMode="auto">
          <a:xfrm>
            <a:off x="1997075" y="6021388"/>
            <a:ext cx="143668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 </a:t>
            </a:r>
            <a:r>
              <a:rPr kumimoji="1" lang="zh-CN" altLang="en-US">
                <a:solidFill>
                  <a:srgbClr val="333399"/>
                </a:solidFill>
                <a:latin typeface="Arial" panose="020B0604020202020204" pitchFamily="34" charset="0"/>
                <a:ea typeface="黑体" panose="02010609060101010101" pitchFamily="2" charset="-122"/>
              </a:rPr>
              <a:t>发出的帧</a:t>
            </a:r>
            <a:endParaRPr kumimoji="1" lang="zh-CN" altLang="en-US">
              <a:solidFill>
                <a:srgbClr val="333399"/>
              </a:solidFill>
              <a:latin typeface="Arial" panose="020B0604020202020204" pitchFamily="34" charset="0"/>
              <a:ea typeface="黑体" panose="02010609060101010101" pitchFamily="2" charset="-122"/>
            </a:endParaRPr>
          </a:p>
        </p:txBody>
      </p:sp>
      <p:grpSp>
        <p:nvGrpSpPr>
          <p:cNvPr id="466996" name="Group 52"/>
          <p:cNvGrpSpPr/>
          <p:nvPr/>
        </p:nvGrpSpPr>
        <p:grpSpPr bwMode="auto">
          <a:xfrm>
            <a:off x="3167063" y="2767013"/>
            <a:ext cx="3100387" cy="1454150"/>
            <a:chOff x="1995" y="1743"/>
            <a:chExt cx="1953" cy="916"/>
          </a:xfrm>
        </p:grpSpPr>
        <p:sp>
          <p:nvSpPr>
            <p:cNvPr id="466983" name="Arc 39"/>
            <p:cNvSpPr/>
            <p:nvPr/>
          </p:nvSpPr>
          <p:spPr bwMode="auto">
            <a:xfrm>
              <a:off x="1995" y="2052"/>
              <a:ext cx="1953" cy="607"/>
            </a:xfrm>
            <a:custGeom>
              <a:avLst/>
              <a:gdLst>
                <a:gd name="G0" fmla="+- 0 0 0"/>
                <a:gd name="G1" fmla="+- 21600 0 0"/>
                <a:gd name="G2" fmla="+- 21600 0 0"/>
                <a:gd name="T0" fmla="*/ 0 w 21600"/>
                <a:gd name="T1" fmla="*/ 0 h 26015"/>
                <a:gd name="T2" fmla="*/ 21144 w 21600"/>
                <a:gd name="T3" fmla="*/ 26015 h 26015"/>
                <a:gd name="T4" fmla="*/ 0 w 21600"/>
                <a:gd name="T5" fmla="*/ 21600 h 26015"/>
              </a:gdLst>
              <a:ahLst/>
              <a:cxnLst>
                <a:cxn ang="0">
                  <a:pos x="T0" y="T1"/>
                </a:cxn>
                <a:cxn ang="0">
                  <a:pos x="T2" y="T3"/>
                </a:cxn>
                <a:cxn ang="0">
                  <a:pos x="T4" y="T5"/>
                </a:cxn>
              </a:cxnLst>
              <a:rect l="0" t="0" r="r" b="b"/>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close/>
                </a:path>
              </a:pathLst>
            </a:custGeom>
            <a:noFill/>
            <a:ln w="76200">
              <a:solidFill>
                <a:schemeClr val="hlink"/>
              </a:solidFill>
              <a:round/>
              <a:tailEnd type="triangle" w="sm" len="med"/>
            </a:ln>
            <a:effectLst/>
          </p:spPr>
          <p:txBody>
            <a:bodyPr wrap="none" anchor="ctr"/>
            <a:lstStyle/>
            <a:p>
              <a:endParaRPr lang="zh-CN" altLang="en-US"/>
            </a:p>
          </p:txBody>
        </p:sp>
        <p:sp>
          <p:nvSpPr>
            <p:cNvPr id="466984" name="Text Box 40"/>
            <p:cNvSpPr txBox="1">
              <a:spLocks noChangeArrowheads="1"/>
            </p:cNvSpPr>
            <p:nvPr/>
          </p:nvSpPr>
          <p:spPr bwMode="auto">
            <a:xfrm>
              <a:off x="2041" y="1743"/>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466998" name="Group 54"/>
          <p:cNvGrpSpPr/>
          <p:nvPr/>
        </p:nvGrpSpPr>
        <p:grpSpPr bwMode="auto">
          <a:xfrm>
            <a:off x="487363" y="3063875"/>
            <a:ext cx="2679700" cy="1235075"/>
            <a:chOff x="307" y="1930"/>
            <a:chExt cx="1688" cy="778"/>
          </a:xfrm>
        </p:grpSpPr>
        <p:grpSp>
          <p:nvGrpSpPr>
            <p:cNvPr id="466967" name="Group 23"/>
            <p:cNvGrpSpPr/>
            <p:nvPr/>
          </p:nvGrpSpPr>
          <p:grpSpPr bwMode="auto">
            <a:xfrm>
              <a:off x="1378" y="1930"/>
              <a:ext cx="617" cy="778"/>
              <a:chOff x="1378" y="1930"/>
              <a:chExt cx="617" cy="778"/>
            </a:xfrm>
          </p:grpSpPr>
          <p:sp>
            <p:nvSpPr>
              <p:cNvPr id="466968" name="Rectangle 24"/>
              <p:cNvSpPr>
                <a:spLocks noChangeArrowheads="1"/>
              </p:cNvSpPr>
              <p:nvPr/>
            </p:nvSpPr>
            <p:spPr bwMode="auto">
              <a:xfrm>
                <a:off x="1532" y="1930"/>
                <a:ext cx="463" cy="280"/>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F</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baseline="-25000">
                  <a:solidFill>
                    <a:srgbClr val="333399"/>
                  </a:solidFill>
                  <a:latin typeface="Arial" panose="020B0604020202020204" pitchFamily="34" charset="0"/>
                  <a:ea typeface="黑体" panose="02010609060101010101" pitchFamily="2" charset="-122"/>
                </a:endParaRPr>
              </a:p>
            </p:txBody>
          </p:sp>
          <p:grpSp>
            <p:nvGrpSpPr>
              <p:cNvPr id="466969" name="Group 25"/>
              <p:cNvGrpSpPr/>
              <p:nvPr/>
            </p:nvGrpSpPr>
            <p:grpSpPr bwMode="auto">
              <a:xfrm>
                <a:off x="1378" y="2153"/>
                <a:ext cx="288" cy="555"/>
                <a:chOff x="1378" y="2153"/>
                <a:chExt cx="288" cy="555"/>
              </a:xfrm>
            </p:grpSpPr>
            <p:sp>
              <p:nvSpPr>
                <p:cNvPr id="466970" name="Line 26"/>
                <p:cNvSpPr>
                  <a:spLocks noChangeShapeType="1"/>
                </p:cNvSpPr>
                <p:nvPr/>
              </p:nvSpPr>
              <p:spPr bwMode="auto">
                <a:xfrm flipV="1">
                  <a:off x="1666" y="2153"/>
                  <a:ext cx="0" cy="555"/>
                </a:xfrm>
                <a:prstGeom prst="line">
                  <a:avLst/>
                </a:prstGeom>
                <a:noFill/>
                <a:ln w="76200">
                  <a:solidFill>
                    <a:schemeClr val="hlink"/>
                  </a:solidFill>
                  <a:round/>
                  <a:tailEnd type="triangle" w="sm" len="med"/>
                </a:ln>
                <a:effectLst/>
              </p:spPr>
              <p:txBody>
                <a:bodyPr wrap="none" anchor="ctr"/>
                <a:lstStyle/>
                <a:p>
                  <a:endParaRPr lang="zh-CN" altLang="en-US"/>
                </a:p>
              </p:txBody>
            </p:sp>
            <p:sp>
              <p:nvSpPr>
                <p:cNvPr id="466971" name="Text Box 27"/>
                <p:cNvSpPr txBox="1">
                  <a:spLocks noChangeArrowheads="1"/>
                </p:cNvSpPr>
                <p:nvPr/>
              </p:nvSpPr>
              <p:spPr bwMode="auto">
                <a:xfrm>
                  <a:off x="1378" y="2329"/>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sp>
          <p:nvSpPr>
            <p:cNvPr id="466985" name="Rectangle 41"/>
            <p:cNvSpPr>
              <a:spLocks noChangeArrowheads="1"/>
            </p:cNvSpPr>
            <p:nvPr/>
          </p:nvSpPr>
          <p:spPr bwMode="auto">
            <a:xfrm>
              <a:off x="307" y="1938"/>
              <a:ext cx="1251" cy="249"/>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网桥 </a:t>
              </a:r>
              <a:r>
                <a:rPr kumimoji="1" lang="en-US" altLang="zh-CN">
                  <a:solidFill>
                    <a:srgbClr val="333399"/>
                  </a:solidFill>
                  <a:latin typeface="Arial" panose="020B0604020202020204" pitchFamily="34" charset="0"/>
                  <a:ea typeface="黑体" panose="02010609060101010101" pitchFamily="2" charset="-122"/>
                </a:rPr>
                <a:t>1 </a:t>
              </a:r>
              <a:r>
                <a:rPr kumimoji="1" lang="zh-CN" altLang="en-US">
                  <a:solidFill>
                    <a:srgbClr val="333399"/>
                  </a:solidFill>
                  <a:latin typeface="Arial" panose="020B0604020202020204" pitchFamily="34" charset="0"/>
                  <a:ea typeface="黑体" panose="02010609060101010101" pitchFamily="2" charset="-122"/>
                </a:rPr>
                <a:t>转发的帧</a:t>
              </a:r>
              <a:endParaRPr kumimoji="1" lang="zh-CN" altLang="en-US">
                <a:solidFill>
                  <a:srgbClr val="333399"/>
                </a:solidFill>
                <a:latin typeface="Arial" panose="020B0604020202020204" pitchFamily="34" charset="0"/>
                <a:ea typeface="黑体" panose="02010609060101010101" pitchFamily="2" charset="-122"/>
              </a:endParaRPr>
            </a:p>
          </p:txBody>
        </p:sp>
      </p:grpSp>
      <p:grpSp>
        <p:nvGrpSpPr>
          <p:cNvPr id="466997" name="Group 53"/>
          <p:cNvGrpSpPr/>
          <p:nvPr/>
        </p:nvGrpSpPr>
        <p:grpSpPr bwMode="auto">
          <a:xfrm>
            <a:off x="2921000" y="2747963"/>
            <a:ext cx="3100388" cy="1393825"/>
            <a:chOff x="1840" y="1731"/>
            <a:chExt cx="1953" cy="878"/>
          </a:xfrm>
        </p:grpSpPr>
        <p:sp>
          <p:nvSpPr>
            <p:cNvPr id="466987" name="Arc 43"/>
            <p:cNvSpPr/>
            <p:nvPr/>
          </p:nvSpPr>
          <p:spPr bwMode="auto">
            <a:xfrm flipH="1">
              <a:off x="1840" y="2024"/>
              <a:ext cx="1953" cy="585"/>
            </a:xfrm>
            <a:custGeom>
              <a:avLst/>
              <a:gdLst>
                <a:gd name="G0" fmla="+- 0 0 0"/>
                <a:gd name="G1" fmla="+- 21600 0 0"/>
                <a:gd name="G2" fmla="+- 21600 0 0"/>
                <a:gd name="T0" fmla="*/ 0 w 21600"/>
                <a:gd name="T1" fmla="*/ 0 h 25085"/>
                <a:gd name="T2" fmla="*/ 21317 w 21600"/>
                <a:gd name="T3" fmla="*/ 25085 h 25085"/>
                <a:gd name="T4" fmla="*/ 0 w 21600"/>
                <a:gd name="T5" fmla="*/ 21600 h 25085"/>
              </a:gdLst>
              <a:ahLst/>
              <a:cxnLst>
                <a:cxn ang="0">
                  <a:pos x="T0" y="T1"/>
                </a:cxn>
                <a:cxn ang="0">
                  <a:pos x="T2" y="T3"/>
                </a:cxn>
                <a:cxn ang="0">
                  <a:pos x="T4" y="T5"/>
                </a:cxn>
              </a:cxnLst>
              <a:rect l="0" t="0" r="r" b="b"/>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close/>
                </a:path>
              </a:pathLst>
            </a:custGeom>
            <a:noFill/>
            <a:ln w="76200">
              <a:solidFill>
                <a:schemeClr val="hlink"/>
              </a:solidFill>
              <a:round/>
              <a:tailEnd type="triangle" w="sm" len="med"/>
            </a:ln>
            <a:effectLst/>
          </p:spPr>
          <p:txBody>
            <a:bodyPr wrap="none" anchor="ctr"/>
            <a:lstStyle/>
            <a:p>
              <a:endParaRPr lang="zh-CN" altLang="en-US"/>
            </a:p>
          </p:txBody>
        </p:sp>
        <p:sp>
          <p:nvSpPr>
            <p:cNvPr id="466988" name="Text Box 44"/>
            <p:cNvSpPr txBox="1">
              <a:spLocks noChangeArrowheads="1"/>
            </p:cNvSpPr>
            <p:nvPr/>
          </p:nvSpPr>
          <p:spPr bwMode="auto">
            <a:xfrm>
              <a:off x="3269" y="1731"/>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466999" name="Group 55"/>
          <p:cNvGrpSpPr/>
          <p:nvPr/>
        </p:nvGrpSpPr>
        <p:grpSpPr bwMode="auto">
          <a:xfrm>
            <a:off x="6021388" y="3027363"/>
            <a:ext cx="2697162" cy="1285875"/>
            <a:chOff x="3793" y="1907"/>
            <a:chExt cx="1699" cy="810"/>
          </a:xfrm>
        </p:grpSpPr>
        <p:grpSp>
          <p:nvGrpSpPr>
            <p:cNvPr id="466995" name="Group 51"/>
            <p:cNvGrpSpPr/>
            <p:nvPr/>
          </p:nvGrpSpPr>
          <p:grpSpPr bwMode="auto">
            <a:xfrm>
              <a:off x="3793" y="1938"/>
              <a:ext cx="626" cy="779"/>
              <a:chOff x="3793" y="1938"/>
              <a:chExt cx="626" cy="779"/>
            </a:xfrm>
          </p:grpSpPr>
          <p:grpSp>
            <p:nvGrpSpPr>
              <p:cNvPr id="466993" name="Group 49"/>
              <p:cNvGrpSpPr/>
              <p:nvPr/>
            </p:nvGrpSpPr>
            <p:grpSpPr bwMode="auto">
              <a:xfrm>
                <a:off x="4131" y="2162"/>
                <a:ext cx="288" cy="555"/>
                <a:chOff x="4131" y="2162"/>
                <a:chExt cx="288" cy="555"/>
              </a:xfrm>
            </p:grpSpPr>
            <p:sp>
              <p:nvSpPr>
                <p:cNvPr id="466965" name="Line 21"/>
                <p:cNvSpPr>
                  <a:spLocks noChangeShapeType="1"/>
                </p:cNvSpPr>
                <p:nvPr/>
              </p:nvSpPr>
              <p:spPr bwMode="auto">
                <a:xfrm flipV="1">
                  <a:off x="4131" y="2162"/>
                  <a:ext cx="0" cy="555"/>
                </a:xfrm>
                <a:prstGeom prst="line">
                  <a:avLst/>
                </a:prstGeom>
                <a:noFill/>
                <a:ln w="76200">
                  <a:solidFill>
                    <a:schemeClr val="hlink"/>
                  </a:solidFill>
                  <a:round/>
                  <a:tailEnd type="triangle" w="sm" len="med"/>
                </a:ln>
                <a:effectLst/>
              </p:spPr>
              <p:txBody>
                <a:bodyPr wrap="none" anchor="ctr"/>
                <a:lstStyle/>
                <a:p>
                  <a:endParaRPr lang="zh-CN" altLang="en-US"/>
                </a:p>
              </p:txBody>
            </p:sp>
            <p:sp>
              <p:nvSpPr>
                <p:cNvPr id="466966" name="Text Box 22"/>
                <p:cNvSpPr txBox="1">
                  <a:spLocks noChangeArrowheads="1"/>
                </p:cNvSpPr>
                <p:nvPr/>
              </p:nvSpPr>
              <p:spPr bwMode="auto">
                <a:xfrm>
                  <a:off x="4132" y="2338"/>
                  <a:ext cx="287" cy="288"/>
                </a:xfrm>
                <a:prstGeom prst="rect">
                  <a:avLst/>
                </a:prstGeom>
                <a:noFill/>
                <a:ln w="12700">
                  <a:noFill/>
                  <a:miter lim="800000"/>
                </a:ln>
                <a:effectLst/>
              </p:spPr>
              <p:txBody>
                <a:bodyPr wrap="none">
                  <a:spAutoFit/>
                </a:bodyPr>
                <a:lstStyle/>
                <a:p>
                  <a:pPr defTabSz="762000" eaLnBrk="0" hangingPunct="0"/>
                  <a:r>
                    <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466963" name="Rectangle 19"/>
              <p:cNvSpPr>
                <a:spLocks noChangeArrowheads="1"/>
              </p:cNvSpPr>
              <p:nvPr/>
            </p:nvSpPr>
            <p:spPr bwMode="auto">
              <a:xfrm>
                <a:off x="3793" y="1938"/>
                <a:ext cx="464" cy="256"/>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F</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baseline="-25000">
                  <a:solidFill>
                    <a:srgbClr val="333399"/>
                  </a:solidFill>
                  <a:latin typeface="Arial" panose="020B0604020202020204" pitchFamily="34" charset="0"/>
                  <a:ea typeface="黑体" panose="02010609060101010101" pitchFamily="2" charset="-122"/>
                </a:endParaRPr>
              </a:p>
            </p:txBody>
          </p:sp>
        </p:grpSp>
        <p:sp>
          <p:nvSpPr>
            <p:cNvPr id="466989" name="Rectangle 45"/>
            <p:cNvSpPr>
              <a:spLocks noChangeArrowheads="1"/>
            </p:cNvSpPr>
            <p:nvPr/>
          </p:nvSpPr>
          <p:spPr bwMode="auto">
            <a:xfrm>
              <a:off x="4240" y="1907"/>
              <a:ext cx="1252"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网桥 </a:t>
              </a:r>
              <a:r>
                <a:rPr kumimoji="1" lang="en-US" altLang="zh-CN">
                  <a:solidFill>
                    <a:srgbClr val="333399"/>
                  </a:solidFill>
                  <a:latin typeface="Arial" panose="020B0604020202020204" pitchFamily="34" charset="0"/>
                  <a:ea typeface="黑体" panose="02010609060101010101" pitchFamily="2" charset="-122"/>
                </a:rPr>
                <a:t>2 </a:t>
              </a:r>
              <a:r>
                <a:rPr kumimoji="1" lang="zh-CN" altLang="en-US">
                  <a:solidFill>
                    <a:srgbClr val="333399"/>
                  </a:solidFill>
                  <a:latin typeface="Arial" panose="020B0604020202020204" pitchFamily="34" charset="0"/>
                  <a:ea typeface="黑体" panose="02010609060101010101" pitchFamily="2" charset="-122"/>
                </a:rPr>
                <a:t>转发的帧</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66990" name="Arc 46"/>
          <p:cNvSpPr/>
          <p:nvPr/>
        </p:nvSpPr>
        <p:spPr bwMode="auto">
          <a:xfrm rot="16400856">
            <a:off x="4252119" y="2813844"/>
            <a:ext cx="685800" cy="2205038"/>
          </a:xfrm>
          <a:custGeom>
            <a:avLst/>
            <a:gdLst>
              <a:gd name="G0" fmla="+- 53 0 0"/>
              <a:gd name="G1" fmla="+- 21600 0 0"/>
              <a:gd name="G2" fmla="+- 21600 0 0"/>
              <a:gd name="T0" fmla="*/ 0 w 21653"/>
              <a:gd name="T1" fmla="*/ 0 h 42096"/>
              <a:gd name="T2" fmla="*/ 6870 w 21653"/>
              <a:gd name="T3" fmla="*/ 42096 h 42096"/>
              <a:gd name="T4" fmla="*/ 53 w 21653"/>
              <a:gd name="T5" fmla="*/ 21600 h 42096"/>
            </a:gdLst>
            <a:ahLst/>
            <a:cxnLst>
              <a:cxn ang="0">
                <a:pos x="T0" y="T1"/>
              </a:cxn>
              <a:cxn ang="0">
                <a:pos x="T2" y="T3"/>
              </a:cxn>
              <a:cxn ang="0">
                <a:pos x="T4" y="T5"/>
              </a:cxn>
            </a:cxnLst>
            <a:rect l="0" t="0" r="r" b="b"/>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ln>
          <a:effectLst/>
        </p:spPr>
        <p:txBody>
          <a:bodyPr wrap="none" anchor="ctr"/>
          <a:lstStyle/>
          <a:p>
            <a:endParaRPr lang="zh-CN" altLang="en-US"/>
          </a:p>
        </p:txBody>
      </p:sp>
      <p:sp>
        <p:nvSpPr>
          <p:cNvPr id="466991" name="Text Box 47"/>
          <p:cNvSpPr txBox="1">
            <a:spLocks noChangeArrowheads="1"/>
          </p:cNvSpPr>
          <p:nvPr/>
        </p:nvSpPr>
        <p:spPr bwMode="auto">
          <a:xfrm>
            <a:off x="3203575" y="4941888"/>
            <a:ext cx="2936875" cy="466725"/>
          </a:xfrm>
          <a:prstGeom prst="rect">
            <a:avLst/>
          </a:prstGeom>
          <a:solidFill>
            <a:srgbClr val="FFFF99"/>
          </a:solidFill>
          <a:ln w="9525">
            <a:solidFill>
              <a:schemeClr val="tx2"/>
            </a:solidFill>
            <a:miter lim="800000"/>
          </a:ln>
          <a:effectLst/>
        </p:spPr>
        <p:txBody>
          <a:bodyPr wrap="none">
            <a:spAutoFit/>
          </a:bodyPr>
          <a:lstStyle/>
          <a:p>
            <a:r>
              <a:rPr lang="zh-CN" altLang="en-US" sz="2400">
                <a:solidFill>
                  <a:srgbClr val="333399"/>
                </a:solidFill>
                <a:latin typeface="黑体" panose="02010609060101010101" pitchFamily="2" charset="-122"/>
                <a:ea typeface="黑体" panose="02010609060101010101" pitchFamily="2" charset="-122"/>
              </a:rPr>
              <a:t>网络资源白白消耗了</a:t>
            </a:r>
            <a:endParaRPr lang="zh-CN" altLang="en-US" sz="2400">
              <a:solidFill>
                <a:srgbClr val="3333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6992"/>
                                        </p:tgtEl>
                                        <p:attrNameLst>
                                          <p:attrName>style.visibility</p:attrName>
                                        </p:attrNameLst>
                                      </p:cBhvr>
                                      <p:to>
                                        <p:strVal val="visible"/>
                                      </p:to>
                                    </p:set>
                                    <p:animEffect transition="in" filter="wipe(down)">
                                      <p:cBhvr>
                                        <p:cTn id="7" dur="1000"/>
                                        <p:tgtEl>
                                          <p:spTgt spid="466992"/>
                                        </p:tgtEl>
                                      </p:cBhvr>
                                    </p:animEffect>
                                  </p:childTnLst>
                                </p:cTn>
                              </p:par>
                              <p:par>
                                <p:cTn id="8" presetID="22" presetClass="entr" presetSubtype="8" fill="hold" nodeType="withEffect">
                                  <p:stCondLst>
                                    <p:cond delay="0"/>
                                  </p:stCondLst>
                                  <p:childTnLst>
                                    <p:set>
                                      <p:cBhvr>
                                        <p:cTn id="9" dur="1" fill="hold">
                                          <p:stCondLst>
                                            <p:cond delay="0"/>
                                          </p:stCondLst>
                                        </p:cTn>
                                        <p:tgtEl>
                                          <p:spTgt spid="466978"/>
                                        </p:tgtEl>
                                        <p:attrNameLst>
                                          <p:attrName>style.visibility</p:attrName>
                                        </p:attrNameLst>
                                      </p:cBhvr>
                                      <p:to>
                                        <p:strVal val="visible"/>
                                      </p:to>
                                    </p:set>
                                    <p:animEffect transition="in" filter="wipe(left)">
                                      <p:cBhvr>
                                        <p:cTn id="10" dur="1000"/>
                                        <p:tgtEl>
                                          <p:spTgt spid="4669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66998"/>
                                        </p:tgtEl>
                                        <p:attrNameLst>
                                          <p:attrName>style.visibility</p:attrName>
                                        </p:attrNameLst>
                                      </p:cBhvr>
                                      <p:to>
                                        <p:strVal val="visible"/>
                                      </p:to>
                                    </p:set>
                                    <p:animEffect transition="in" filter="wipe(down)">
                                      <p:cBhvr>
                                        <p:cTn id="15" dur="1000"/>
                                        <p:tgtEl>
                                          <p:spTgt spid="466998"/>
                                        </p:tgtEl>
                                      </p:cBhvr>
                                    </p:animEffect>
                                  </p:childTnLst>
                                </p:cTn>
                              </p:par>
                              <p:par>
                                <p:cTn id="16" presetID="22" presetClass="entr" presetSubtype="4" fill="hold" nodeType="withEffect">
                                  <p:stCondLst>
                                    <p:cond delay="0"/>
                                  </p:stCondLst>
                                  <p:childTnLst>
                                    <p:set>
                                      <p:cBhvr>
                                        <p:cTn id="17" dur="1" fill="hold">
                                          <p:stCondLst>
                                            <p:cond delay="0"/>
                                          </p:stCondLst>
                                        </p:cTn>
                                        <p:tgtEl>
                                          <p:spTgt spid="466999"/>
                                        </p:tgtEl>
                                        <p:attrNameLst>
                                          <p:attrName>style.visibility</p:attrName>
                                        </p:attrNameLst>
                                      </p:cBhvr>
                                      <p:to>
                                        <p:strVal val="visible"/>
                                      </p:to>
                                    </p:set>
                                    <p:animEffect transition="in" filter="wipe(down)">
                                      <p:cBhvr>
                                        <p:cTn id="18" dur="1000"/>
                                        <p:tgtEl>
                                          <p:spTgt spid="4669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66996"/>
                                        </p:tgtEl>
                                        <p:attrNameLst>
                                          <p:attrName>style.visibility</p:attrName>
                                        </p:attrNameLst>
                                      </p:cBhvr>
                                      <p:to>
                                        <p:strVal val="visible"/>
                                      </p:to>
                                    </p:set>
                                    <p:animEffect transition="in" filter="wipe(left)">
                                      <p:cBhvr>
                                        <p:cTn id="23" dur="1000"/>
                                        <p:tgtEl>
                                          <p:spTgt spid="466996"/>
                                        </p:tgtEl>
                                      </p:cBhvr>
                                    </p:animEffect>
                                  </p:childTnLst>
                                </p:cTn>
                              </p:par>
                              <p:par>
                                <p:cTn id="24" presetID="22" presetClass="entr" presetSubtype="2" fill="hold" nodeType="withEffect">
                                  <p:stCondLst>
                                    <p:cond delay="0"/>
                                  </p:stCondLst>
                                  <p:childTnLst>
                                    <p:set>
                                      <p:cBhvr>
                                        <p:cTn id="25" dur="1" fill="hold">
                                          <p:stCondLst>
                                            <p:cond delay="0"/>
                                          </p:stCondLst>
                                        </p:cTn>
                                        <p:tgtEl>
                                          <p:spTgt spid="466997"/>
                                        </p:tgtEl>
                                        <p:attrNameLst>
                                          <p:attrName>style.visibility</p:attrName>
                                        </p:attrNameLst>
                                      </p:cBhvr>
                                      <p:to>
                                        <p:strVal val="visible"/>
                                      </p:to>
                                    </p:set>
                                    <p:animEffect transition="in" filter="wipe(right)">
                                      <p:cBhvr>
                                        <p:cTn id="26" dur="1000"/>
                                        <p:tgtEl>
                                          <p:spTgt spid="46699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6972"/>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466956"/>
                                        </p:tgtEl>
                                        <p:attrNameLst>
                                          <p:attrName>style.visibility</p:attrName>
                                        </p:attrNameLst>
                                      </p:cBhvr>
                                      <p:to>
                                        <p:strVal val="visible"/>
                                      </p:to>
                                    </p:set>
                                    <p:animEffect transition="in" filter="wipe(left)">
                                      <p:cBhvr>
                                        <p:cTn id="34" dur="500"/>
                                        <p:tgtEl>
                                          <p:spTgt spid="466956"/>
                                        </p:tgtEl>
                                      </p:cBhvr>
                                    </p:animEffect>
                                  </p:childTnLst>
                                </p:cTn>
                              </p:par>
                            </p:childTnLst>
                          </p:cTn>
                        </p:par>
                        <p:par>
                          <p:cTn id="35" fill="hold">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466956"/>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66990"/>
                                        </p:tgtEl>
                                        <p:attrNameLst>
                                          <p:attrName>style.visibility</p:attrName>
                                        </p:attrNameLst>
                                      </p:cBhvr>
                                      <p:to>
                                        <p:strVal val="visible"/>
                                      </p:to>
                                    </p:set>
                                    <p:animEffect transition="in" filter="wipe(right)">
                                      <p:cBhvr>
                                        <p:cTn id="41" dur="500"/>
                                        <p:tgtEl>
                                          <p:spTgt spid="466990"/>
                                        </p:tgtEl>
                                      </p:cBhvr>
                                    </p:animEffect>
                                  </p:childTnLst>
                                </p:cTn>
                              </p:par>
                            </p:childTnLst>
                          </p:cTn>
                        </p:par>
                        <p:par>
                          <p:cTn id="42" fill="hold">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466990"/>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466956"/>
                                        </p:tgtEl>
                                        <p:attrNameLst>
                                          <p:attrName>style.visibility</p:attrName>
                                        </p:attrNameLst>
                                      </p:cBhvr>
                                      <p:to>
                                        <p:strVal val="visible"/>
                                      </p:to>
                                    </p:set>
                                    <p:animEffect transition="in" filter="wipe(left)">
                                      <p:cBhvr>
                                        <p:cTn id="48" dur="500"/>
                                        <p:tgtEl>
                                          <p:spTgt spid="466956"/>
                                        </p:tgtEl>
                                      </p:cBhvr>
                                    </p:animEffect>
                                  </p:childTnLst>
                                </p:cTn>
                              </p:par>
                            </p:childTnLst>
                          </p:cTn>
                        </p:par>
                        <p:par>
                          <p:cTn id="49" fill="hold">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466956"/>
                                        </p:tgtEl>
                                        <p:attrNameLst>
                                          <p:attrName>style.visibility</p:attrName>
                                        </p:attrNameLst>
                                      </p:cBhvr>
                                      <p:to>
                                        <p:strVal val="hidden"/>
                                      </p:to>
                                    </p:set>
                                  </p:childTnLst>
                                </p:cTn>
                              </p:par>
                            </p:childTnLst>
                          </p:cTn>
                        </p:par>
                        <p:par>
                          <p:cTn id="52" fill="hold">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466990"/>
                                        </p:tgtEl>
                                        <p:attrNameLst>
                                          <p:attrName>style.visibility</p:attrName>
                                        </p:attrNameLst>
                                      </p:cBhvr>
                                      <p:to>
                                        <p:strVal val="visible"/>
                                      </p:to>
                                    </p:set>
                                    <p:animEffect transition="in" filter="wipe(right)">
                                      <p:cBhvr>
                                        <p:cTn id="55" dur="500"/>
                                        <p:tgtEl>
                                          <p:spTgt spid="466990"/>
                                        </p:tgtEl>
                                      </p:cBhvr>
                                    </p:animEffect>
                                  </p:childTnLst>
                                </p:cTn>
                              </p:par>
                            </p:childTnLst>
                          </p:cTn>
                        </p:par>
                        <p:par>
                          <p:cTn id="56" fill="hold">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466990"/>
                                        </p:tgtEl>
                                        <p:attrNameLst>
                                          <p:attrName>style.visibility</p:attrName>
                                        </p:attrNameLst>
                                      </p:cBhvr>
                                      <p:to>
                                        <p:strVal val="hidden"/>
                                      </p:to>
                                    </p:set>
                                  </p:childTnLst>
                                </p:cTn>
                              </p:par>
                            </p:childTnLst>
                          </p:cTn>
                        </p:par>
                        <p:par>
                          <p:cTn id="59" fill="hold">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466956"/>
                                        </p:tgtEl>
                                        <p:attrNameLst>
                                          <p:attrName>style.visibility</p:attrName>
                                        </p:attrNameLst>
                                      </p:cBhvr>
                                      <p:to>
                                        <p:strVal val="visible"/>
                                      </p:to>
                                    </p:set>
                                    <p:animEffect transition="in" filter="wipe(left)">
                                      <p:cBhvr>
                                        <p:cTn id="62" dur="500"/>
                                        <p:tgtEl>
                                          <p:spTgt spid="466956"/>
                                        </p:tgtEl>
                                      </p:cBhvr>
                                    </p:animEffect>
                                  </p:childTnLst>
                                </p:cTn>
                              </p:par>
                            </p:childTnLst>
                          </p:cTn>
                        </p:par>
                        <p:par>
                          <p:cTn id="63" fill="hold">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466956"/>
                                        </p:tgtEl>
                                        <p:attrNameLst>
                                          <p:attrName>style.visibility</p:attrName>
                                        </p:attrNameLst>
                                      </p:cBhvr>
                                      <p:to>
                                        <p:strVal val="hidden"/>
                                      </p:to>
                                    </p:set>
                                  </p:childTnLst>
                                </p:cTn>
                              </p:par>
                            </p:childTnLst>
                          </p:cTn>
                        </p:par>
                        <p:par>
                          <p:cTn id="66" fill="hold">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466990"/>
                                        </p:tgtEl>
                                        <p:attrNameLst>
                                          <p:attrName>style.visibility</p:attrName>
                                        </p:attrNameLst>
                                      </p:cBhvr>
                                      <p:to>
                                        <p:strVal val="visible"/>
                                      </p:to>
                                    </p:set>
                                    <p:animEffect transition="in" filter="wipe(right)">
                                      <p:cBhvr>
                                        <p:cTn id="69" dur="500"/>
                                        <p:tgtEl>
                                          <p:spTgt spid="466990"/>
                                        </p:tgtEl>
                                      </p:cBhvr>
                                    </p:animEffect>
                                  </p:childTnLst>
                                </p:cTn>
                              </p:par>
                            </p:childTnLst>
                          </p:cTn>
                        </p:par>
                        <p:par>
                          <p:cTn id="70" fill="hold">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466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6" grpId="0" animBg="1"/>
      <p:bldP spid="466956" grpId="1" animBg="1"/>
      <p:bldP spid="466956" grpId="2" animBg="1"/>
      <p:bldP spid="466956" grpId="3" animBg="1"/>
      <p:bldP spid="466956" grpId="4" animBg="1"/>
      <p:bldP spid="466956" grpId="5" animBg="1"/>
      <p:bldP spid="466972" grpId="0"/>
      <p:bldP spid="466990" grpId="0" animBg="1"/>
      <p:bldP spid="466990" grpId="1" animBg="1"/>
      <p:bldP spid="466990" grpId="2" animBg="1"/>
      <p:bldP spid="466990" grpId="3" animBg="1"/>
      <p:bldP spid="466990" grpId="4" animBg="1"/>
      <p:bldP spid="46699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body" idx="1"/>
          </p:nvPr>
        </p:nvSpPr>
        <p:spPr>
          <a:xfrm>
            <a:off x="714348" y="1916113"/>
            <a:ext cx="7854977" cy="4203700"/>
          </a:xfrm>
        </p:spPr>
        <p:txBody>
          <a:bodyPr/>
          <a:lstStyle/>
          <a:p>
            <a:pPr marL="533400" indent="-533400"/>
            <a:r>
              <a:rPr lang="zh-CN" altLang="en-US" sz="2800" dirty="0"/>
              <a:t>互连在一起的网桥在进行彼此通信后，就能找出原来的网络拓扑的一个子集。在这个子集里，整个连通的网络中不存在回路，即</a:t>
            </a:r>
            <a:r>
              <a:rPr lang="zh-CN" altLang="en-US" sz="2800" dirty="0">
                <a:solidFill>
                  <a:schemeClr val="hlink"/>
                </a:solidFill>
              </a:rPr>
              <a:t>在任何两个站之间只有一条路径</a:t>
            </a:r>
            <a:r>
              <a:rPr lang="zh-CN" altLang="en-US" sz="2800" dirty="0"/>
              <a:t>。 </a:t>
            </a:r>
            <a:endParaRPr lang="zh-CN" altLang="en-US" sz="2800" dirty="0"/>
          </a:p>
          <a:p>
            <a:pPr marL="533400" indent="-533400"/>
            <a:r>
              <a:rPr lang="zh-CN" altLang="en-US" sz="2800" dirty="0"/>
              <a:t>为了避免产生转发的帧在网络中不断地兜圈子。</a:t>
            </a:r>
            <a:endParaRPr lang="zh-CN" altLang="en-US" sz="2800" dirty="0"/>
          </a:p>
          <a:p>
            <a:pPr marL="533400" indent="-533400"/>
            <a:r>
              <a:rPr lang="zh-CN" altLang="en-US" sz="2800" dirty="0"/>
              <a:t>为了得出能够反映网络拓扑发生变化时的生成树，在生成树上的根网桥每隔一段时间还要对生成树的拓扑进行更新。  </a:t>
            </a:r>
            <a:endParaRPr lang="zh-CN" altLang="en-US" sz="2800" dirty="0"/>
          </a:p>
        </p:txBody>
      </p:sp>
      <p:sp>
        <p:nvSpPr>
          <p:cNvPr id="467971" name="Rectangle 3"/>
          <p:cNvSpPr>
            <a:spLocks noGrp="1" noChangeArrowheads="1"/>
          </p:cNvSpPr>
          <p:nvPr>
            <p:ph type="title"/>
          </p:nvPr>
        </p:nvSpPr>
        <p:spPr>
          <a:xfrm>
            <a:off x="919163" y="214313"/>
            <a:ext cx="8116887" cy="1462087"/>
          </a:xfrm>
        </p:spPr>
        <p:txBody>
          <a:bodyPr/>
          <a:lstStyle/>
          <a:p>
            <a:pPr algn="ctr"/>
            <a:r>
              <a:rPr lang="zh-CN" altLang="en-US"/>
              <a:t>生成树的得出</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body" idx="1"/>
          </p:nvPr>
        </p:nvSpPr>
        <p:spPr>
          <a:xfrm>
            <a:off x="611188" y="1916113"/>
            <a:ext cx="8281987" cy="4321175"/>
          </a:xfrm>
        </p:spPr>
        <p:txBody>
          <a:bodyPr/>
          <a:lstStyle/>
          <a:p>
            <a:pPr marL="533400" indent="-533400"/>
            <a:r>
              <a:rPr lang="zh-CN" altLang="en-US" sz="2600" dirty="0">
                <a:solidFill>
                  <a:schemeClr val="hlink"/>
                </a:solidFill>
              </a:rPr>
              <a:t>源路由</a:t>
            </a:r>
            <a:r>
              <a:rPr lang="en-US" altLang="zh-CN" sz="2600" dirty="0"/>
              <a:t>(source route)</a:t>
            </a:r>
            <a:r>
              <a:rPr lang="zh-CN" altLang="en-US" sz="2600" dirty="0"/>
              <a:t>网桥在发送帧时将详细的路由信息放在帧的首部中。</a:t>
            </a:r>
            <a:endParaRPr lang="zh-CN" altLang="en-US" sz="2600" dirty="0"/>
          </a:p>
          <a:p>
            <a:pPr marL="533400" indent="-533400"/>
            <a:r>
              <a:rPr lang="zh-CN" altLang="en-US" sz="2600" dirty="0"/>
              <a:t>源站以广播方式向欲通信的目的站发送一个发现帧，每个发现帧都记录所经过的路由。</a:t>
            </a:r>
            <a:endParaRPr lang="zh-CN" altLang="en-US" sz="2600" dirty="0"/>
          </a:p>
          <a:p>
            <a:pPr marL="533400" indent="-533400"/>
            <a:r>
              <a:rPr lang="zh-CN" altLang="en-US" sz="2600" dirty="0"/>
              <a:t>发现帧到达目的站时就沿各自的路由返回源站。源站在得知这些路由后，从所有可能的路由中选择出一个</a:t>
            </a:r>
            <a:r>
              <a:rPr lang="zh-CN" altLang="en-US" sz="2600" dirty="0">
                <a:solidFill>
                  <a:schemeClr val="hlink"/>
                </a:solidFill>
              </a:rPr>
              <a:t>最佳路由</a:t>
            </a:r>
            <a:r>
              <a:rPr lang="zh-CN" altLang="en-US" sz="2600" dirty="0"/>
              <a:t>。凡从该源站向该目的站发送的帧的首部，都</a:t>
            </a:r>
            <a:r>
              <a:rPr lang="zh-CN" altLang="en-US" sz="2600" dirty="0">
                <a:solidFill>
                  <a:schemeClr val="hlink"/>
                </a:solidFill>
              </a:rPr>
              <a:t>必须携带源站所确定的这一路由信息</a:t>
            </a:r>
            <a:r>
              <a:rPr lang="zh-CN" altLang="en-US" sz="2600" dirty="0"/>
              <a:t>。    </a:t>
            </a:r>
            <a:endParaRPr lang="zh-CN" altLang="en-US" sz="2600" dirty="0"/>
          </a:p>
        </p:txBody>
      </p:sp>
      <p:sp>
        <p:nvSpPr>
          <p:cNvPr id="468995" name="Rectangle 3"/>
          <p:cNvSpPr>
            <a:spLocks noGrp="1" noChangeArrowheads="1"/>
          </p:cNvSpPr>
          <p:nvPr>
            <p:ph type="title"/>
          </p:nvPr>
        </p:nvSpPr>
        <p:spPr>
          <a:xfrm>
            <a:off x="919163" y="214313"/>
            <a:ext cx="8116887" cy="1462087"/>
          </a:xfrm>
        </p:spPr>
        <p:txBody>
          <a:bodyPr/>
          <a:lstStyle/>
          <a:p>
            <a:pPr algn="ctr"/>
            <a:r>
              <a:rPr lang="en-US" altLang="zh-CN"/>
              <a:t>3. </a:t>
            </a:r>
            <a:r>
              <a:rPr lang="zh-CN" altLang="en-US"/>
              <a:t>源路由网桥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9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9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body" idx="1"/>
          </p:nvPr>
        </p:nvSpPr>
        <p:spPr>
          <a:xfrm>
            <a:off x="395288" y="1916113"/>
            <a:ext cx="8497887" cy="4321175"/>
          </a:xfrm>
        </p:spPr>
        <p:txBody>
          <a:bodyPr/>
          <a:lstStyle/>
          <a:p>
            <a:pPr marL="533400" indent="-533400"/>
            <a:r>
              <a:rPr lang="en-US" altLang="zh-CN" sz="2800"/>
              <a:t>1990 </a:t>
            </a:r>
            <a:r>
              <a:rPr lang="zh-CN" altLang="en-US" sz="2800"/>
              <a:t>年问世的</a:t>
            </a:r>
            <a:r>
              <a:rPr lang="zh-CN" altLang="en-US" sz="2800">
                <a:solidFill>
                  <a:schemeClr val="hlink"/>
                </a:solidFill>
              </a:rPr>
              <a:t>交换式集线器</a:t>
            </a:r>
            <a:r>
              <a:rPr lang="en-US" altLang="zh-CN" sz="2800"/>
              <a:t>(switching hub)</a:t>
            </a:r>
            <a:r>
              <a:rPr lang="zh-CN" altLang="en-US" sz="2800"/>
              <a:t>，可明显地提高局域网的性能。</a:t>
            </a:r>
            <a:endParaRPr lang="zh-CN" altLang="en-US" sz="2800"/>
          </a:p>
          <a:p>
            <a:pPr marL="533400" indent="-533400"/>
            <a:r>
              <a:rPr lang="zh-CN" altLang="en-US" sz="2800"/>
              <a:t>交换式集线器常称为</a:t>
            </a:r>
            <a:r>
              <a:rPr lang="zh-CN" altLang="en-US" sz="2800">
                <a:solidFill>
                  <a:schemeClr val="hlink"/>
                </a:solidFill>
              </a:rPr>
              <a:t>以太网交换机</a:t>
            </a:r>
            <a:r>
              <a:rPr lang="en-US" altLang="zh-CN" sz="2800"/>
              <a:t>(switch)</a:t>
            </a:r>
            <a:r>
              <a:rPr lang="zh-CN" altLang="en-US" sz="2800"/>
              <a:t>或第二层交换机（表明此交换机工作在数据链路层）。</a:t>
            </a:r>
            <a:endParaRPr lang="zh-CN" altLang="en-US" sz="2800"/>
          </a:p>
          <a:p>
            <a:pPr marL="533400" indent="-533400"/>
            <a:r>
              <a:rPr lang="zh-CN" altLang="en-US" sz="2800"/>
              <a:t>以太网交换机通常都有十几个接口。因此，以太网交换机实质上就是一个</a:t>
            </a:r>
            <a:r>
              <a:rPr lang="zh-CN" altLang="en-US" sz="2800">
                <a:solidFill>
                  <a:schemeClr val="hlink"/>
                </a:solidFill>
              </a:rPr>
              <a:t>多接口的网桥</a:t>
            </a:r>
            <a:r>
              <a:rPr lang="zh-CN" altLang="en-US" sz="2800"/>
              <a:t>，可见交换机工作在数据链路层。</a:t>
            </a:r>
            <a:endParaRPr lang="zh-CN" altLang="en-US" sz="2800"/>
          </a:p>
        </p:txBody>
      </p:sp>
      <p:sp>
        <p:nvSpPr>
          <p:cNvPr id="470019" name="Rectangle 3"/>
          <p:cNvSpPr>
            <a:spLocks noGrp="1" noChangeArrowheads="1"/>
          </p:cNvSpPr>
          <p:nvPr>
            <p:ph type="title"/>
          </p:nvPr>
        </p:nvSpPr>
        <p:spPr>
          <a:xfrm>
            <a:off x="919163" y="214313"/>
            <a:ext cx="8116887" cy="1462087"/>
          </a:xfrm>
        </p:spPr>
        <p:txBody>
          <a:bodyPr/>
          <a:lstStyle/>
          <a:p>
            <a:pPr algn="ctr"/>
            <a:r>
              <a:rPr lang="en-US" altLang="zh-CN"/>
              <a:t>4. </a:t>
            </a:r>
            <a:r>
              <a:rPr lang="zh-CN" altLang="en-US"/>
              <a:t>多接口网桥</a:t>
            </a:r>
            <a:r>
              <a:rPr lang="en-US" altLang="zh-CN"/>
              <a:t>——</a:t>
            </a:r>
            <a:r>
              <a:rPr lang="zh-CN" altLang="en-US"/>
              <a:t>以太网交换机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00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body" idx="1"/>
          </p:nvPr>
        </p:nvSpPr>
        <p:spPr>
          <a:xfrm>
            <a:off x="395288" y="1916113"/>
            <a:ext cx="8497887" cy="4321175"/>
          </a:xfrm>
        </p:spPr>
        <p:txBody>
          <a:bodyPr/>
          <a:lstStyle/>
          <a:p>
            <a:pPr marL="533400" indent="-533400"/>
            <a:r>
              <a:rPr lang="zh-CN" altLang="en-US" sz="2800"/>
              <a:t>以太网交换机的每个接口都直接与主机相连，并且一般都工作在</a:t>
            </a:r>
            <a:r>
              <a:rPr lang="zh-CN" altLang="en-US" sz="2800">
                <a:solidFill>
                  <a:schemeClr val="hlink"/>
                </a:solidFill>
              </a:rPr>
              <a:t>全双工方式</a:t>
            </a:r>
            <a:r>
              <a:rPr lang="zh-CN" altLang="en-US" sz="2800"/>
              <a:t>。</a:t>
            </a:r>
            <a:endParaRPr lang="zh-CN" altLang="en-US" sz="2800"/>
          </a:p>
          <a:p>
            <a:pPr marL="533400" indent="-533400"/>
            <a:r>
              <a:rPr lang="zh-CN" altLang="en-US" sz="2800"/>
              <a:t>交换机能同时连通许多对的接口，使每一对相互通信的主机都能像独占通信媒体那样，进行无碰撞地传输数据。 </a:t>
            </a:r>
            <a:endParaRPr lang="zh-CN" altLang="en-US" sz="2800"/>
          </a:p>
          <a:p>
            <a:pPr marL="533400" indent="-533400"/>
            <a:r>
              <a:rPr lang="zh-CN" altLang="en-US" sz="2800"/>
              <a:t>以太网交换机由于使用了专用的交换结构芯片，其交换速率就较高。    </a:t>
            </a:r>
            <a:endParaRPr lang="zh-CN" altLang="en-US" sz="2800"/>
          </a:p>
        </p:txBody>
      </p:sp>
      <p:sp>
        <p:nvSpPr>
          <p:cNvPr id="471043" name="Rectangle 3"/>
          <p:cNvSpPr>
            <a:spLocks noGrp="1" noChangeArrowheads="1"/>
          </p:cNvSpPr>
          <p:nvPr>
            <p:ph type="title"/>
          </p:nvPr>
        </p:nvSpPr>
        <p:spPr>
          <a:xfrm>
            <a:off x="919163" y="214313"/>
            <a:ext cx="8116887" cy="1462087"/>
          </a:xfrm>
        </p:spPr>
        <p:txBody>
          <a:bodyPr/>
          <a:lstStyle/>
          <a:p>
            <a:pPr algn="ctr"/>
            <a:r>
              <a:rPr lang="zh-CN" altLang="en-US"/>
              <a:t>以太网交换机的特点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body" idx="1"/>
          </p:nvPr>
        </p:nvSpPr>
        <p:spPr>
          <a:xfrm>
            <a:off x="395288" y="1916113"/>
            <a:ext cx="8497887" cy="4321175"/>
          </a:xfrm>
        </p:spPr>
        <p:txBody>
          <a:bodyPr/>
          <a:lstStyle/>
          <a:p>
            <a:pPr marL="533400" indent="-533400"/>
            <a:r>
              <a:rPr lang="zh-CN" altLang="en-US" sz="2800"/>
              <a:t>对于普通 </a:t>
            </a:r>
            <a:r>
              <a:rPr lang="en-US" altLang="zh-CN" sz="2800"/>
              <a:t>10 Mb/s </a:t>
            </a:r>
            <a:r>
              <a:rPr lang="zh-CN" altLang="en-US" sz="2800"/>
              <a:t>的共享式以太网，若共有 </a:t>
            </a:r>
            <a:r>
              <a:rPr lang="en-US" altLang="zh-CN" sz="2800" i="1"/>
              <a:t>N </a:t>
            </a:r>
            <a:r>
              <a:rPr lang="zh-CN" altLang="en-US" sz="2800"/>
              <a:t>个用户，则每个用户占有的平均带宽只有总带宽</a:t>
            </a:r>
            <a:r>
              <a:rPr lang="en-US" altLang="zh-CN" sz="2800"/>
              <a:t>(10 Mb/s)</a:t>
            </a:r>
            <a:r>
              <a:rPr lang="zh-CN" altLang="en-US" sz="2800"/>
              <a:t>的 </a:t>
            </a:r>
            <a:r>
              <a:rPr lang="en-US" altLang="zh-CN" sz="2800" i="1"/>
              <a:t>N </a:t>
            </a:r>
            <a:r>
              <a:rPr lang="zh-CN" altLang="en-US" sz="2800"/>
              <a:t>分之一。</a:t>
            </a:r>
            <a:endParaRPr lang="zh-CN" altLang="en-US" sz="2800"/>
          </a:p>
          <a:p>
            <a:pPr marL="533400" indent="-533400"/>
            <a:r>
              <a:rPr lang="zh-CN" altLang="en-US" sz="2800"/>
              <a:t>使用以太网交换机时，虽然在每个接口到主机的带宽还是 </a:t>
            </a:r>
            <a:r>
              <a:rPr lang="en-US" altLang="zh-CN" sz="2800"/>
              <a:t>10 Mb/s</a:t>
            </a:r>
            <a:r>
              <a:rPr lang="zh-CN" altLang="en-US" sz="2800"/>
              <a:t>，但由于一个用户在通信时是独占而不是和其他网络用户共享传输媒体的带宽，因此对于</a:t>
            </a:r>
            <a:r>
              <a:rPr lang="zh-CN" altLang="en-US" sz="2800">
                <a:solidFill>
                  <a:schemeClr val="hlink"/>
                </a:solidFill>
              </a:rPr>
              <a:t>拥有 </a:t>
            </a:r>
            <a:r>
              <a:rPr lang="en-US" altLang="zh-CN" sz="2800" i="1">
                <a:solidFill>
                  <a:schemeClr val="hlink"/>
                </a:solidFill>
              </a:rPr>
              <a:t>N </a:t>
            </a:r>
            <a:r>
              <a:rPr lang="zh-CN" altLang="en-US" sz="2800">
                <a:solidFill>
                  <a:schemeClr val="hlink"/>
                </a:solidFill>
              </a:rPr>
              <a:t>对接口的交换机的总容量为 </a:t>
            </a:r>
            <a:r>
              <a:rPr lang="en-US" altLang="zh-CN" sz="2800" i="1">
                <a:solidFill>
                  <a:schemeClr val="hlink"/>
                </a:solidFill>
              </a:rPr>
              <a:t>N</a:t>
            </a:r>
            <a:r>
              <a:rPr lang="en-US" altLang="zh-CN" sz="2800">
                <a:solidFill>
                  <a:schemeClr val="hlink"/>
                </a:solidFill>
                <a:sym typeface="Symbol" panose="05050102010706020507" pitchFamily="18" charset="2"/>
              </a:rPr>
              <a:t></a:t>
            </a:r>
            <a:r>
              <a:rPr lang="en-US" altLang="zh-CN" sz="2800">
                <a:solidFill>
                  <a:schemeClr val="hlink"/>
                </a:solidFill>
              </a:rPr>
              <a:t>10 Mb/s</a:t>
            </a:r>
            <a:r>
              <a:rPr lang="zh-CN" altLang="en-US" sz="2800"/>
              <a:t>。</a:t>
            </a:r>
            <a:r>
              <a:rPr lang="zh-CN" altLang="en-US" sz="2800">
                <a:solidFill>
                  <a:schemeClr val="hlink"/>
                </a:solidFill>
              </a:rPr>
              <a:t>这正是交换机的最大优点。  </a:t>
            </a:r>
            <a:endParaRPr lang="zh-CN" altLang="en-US" sz="2800">
              <a:solidFill>
                <a:schemeClr val="hlink"/>
              </a:solidFill>
            </a:endParaRPr>
          </a:p>
        </p:txBody>
      </p:sp>
      <p:sp>
        <p:nvSpPr>
          <p:cNvPr id="472067" name="Rectangle 3"/>
          <p:cNvSpPr>
            <a:spLocks noGrp="1" noChangeArrowheads="1"/>
          </p:cNvSpPr>
          <p:nvPr>
            <p:ph type="title"/>
          </p:nvPr>
        </p:nvSpPr>
        <p:spPr>
          <a:xfrm>
            <a:off x="919163" y="214313"/>
            <a:ext cx="8116887" cy="1462087"/>
          </a:xfrm>
        </p:spPr>
        <p:txBody>
          <a:bodyPr/>
          <a:lstStyle/>
          <a:p>
            <a:pPr algn="ctr"/>
            <a:r>
              <a:rPr lang="zh-CN" altLang="en-US"/>
              <a:t>独占传输媒体的带宽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0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919163" y="214313"/>
            <a:ext cx="8116887" cy="1462087"/>
          </a:xfrm>
        </p:spPr>
        <p:txBody>
          <a:bodyPr/>
          <a:lstStyle/>
          <a:p>
            <a:pPr algn="ctr"/>
            <a:r>
              <a:rPr lang="zh-CN" altLang="en-US"/>
              <a:t>用以太网交换机扩展局域网 </a:t>
            </a:r>
            <a:endParaRPr lang="zh-CN" altLang="en-US"/>
          </a:p>
        </p:txBody>
      </p:sp>
      <p:sp>
        <p:nvSpPr>
          <p:cNvPr id="473091" name="Freeform 3"/>
          <p:cNvSpPr>
            <a:spLocks noChangeArrowheads="1"/>
          </p:cNvSpPr>
          <p:nvPr/>
        </p:nvSpPr>
        <p:spPr bwMode="auto">
          <a:xfrm flipV="1">
            <a:off x="5162550" y="3297238"/>
            <a:ext cx="2003425" cy="88900"/>
          </a:xfrm>
          <a:custGeom>
            <a:avLst/>
            <a:gdLst/>
            <a:ahLst/>
            <a:cxnLst>
              <a:cxn ang="0">
                <a:pos x="689" y="178"/>
              </a:cxn>
              <a:cxn ang="0">
                <a:pos x="0" y="0"/>
              </a:cxn>
            </a:cxnLst>
            <a:rect l="0" t="0" r="r" b="b"/>
            <a:pathLst>
              <a:path w="689" h="178">
                <a:moveTo>
                  <a:pt x="689" y="178"/>
                </a:moveTo>
                <a:lnTo>
                  <a:pt x="0" y="0"/>
                </a:lnTo>
              </a:path>
            </a:pathLst>
          </a:custGeom>
          <a:noFill/>
          <a:ln w="38100" cmpd="sng">
            <a:solidFill>
              <a:schemeClr val="tx2"/>
            </a:solidFill>
            <a:round/>
          </a:ln>
          <a:effectLst/>
        </p:spPr>
        <p:txBody>
          <a:bodyPr wrap="none" anchor="ctr"/>
          <a:lstStyle/>
          <a:p>
            <a:endParaRPr lang="zh-CN" altLang="en-US"/>
          </a:p>
        </p:txBody>
      </p:sp>
      <p:sp>
        <p:nvSpPr>
          <p:cNvPr id="473092" name="Freeform 4"/>
          <p:cNvSpPr>
            <a:spLocks noChangeArrowheads="1"/>
          </p:cNvSpPr>
          <p:nvPr/>
        </p:nvSpPr>
        <p:spPr bwMode="auto">
          <a:xfrm rot="9955067">
            <a:off x="7359650" y="3040063"/>
            <a:ext cx="1382713" cy="144462"/>
          </a:xfrm>
          <a:custGeom>
            <a:avLst/>
            <a:gdLst/>
            <a:ahLst/>
            <a:cxnLst>
              <a:cxn ang="0">
                <a:pos x="956" y="122"/>
              </a:cxn>
              <a:cxn ang="0">
                <a:pos x="467" y="11"/>
              </a:cxn>
              <a:cxn ang="0">
                <a:pos x="511" y="111"/>
              </a:cxn>
              <a:cxn ang="0">
                <a:pos x="0" y="0"/>
              </a:cxn>
            </a:cxnLst>
            <a:rect l="0" t="0" r="r" b="b"/>
            <a:pathLst>
              <a:path w="956" h="122">
                <a:moveTo>
                  <a:pt x="956" y="122"/>
                </a:moveTo>
                <a:lnTo>
                  <a:pt x="467" y="11"/>
                </a:lnTo>
                <a:lnTo>
                  <a:pt x="511" y="111"/>
                </a:lnTo>
                <a:lnTo>
                  <a:pt x="0" y="0"/>
                </a:lnTo>
              </a:path>
            </a:pathLst>
          </a:custGeom>
          <a:noFill/>
          <a:ln w="38100" cmpd="sng">
            <a:solidFill>
              <a:schemeClr val="tx2"/>
            </a:solidFill>
            <a:round/>
          </a:ln>
          <a:effectLst/>
        </p:spPr>
        <p:txBody>
          <a:bodyPr wrap="none" anchor="ctr"/>
          <a:lstStyle/>
          <a:p>
            <a:endParaRPr lang="zh-CN" altLang="en-US"/>
          </a:p>
        </p:txBody>
      </p:sp>
      <p:sp>
        <p:nvSpPr>
          <p:cNvPr id="473093" name="Line 5"/>
          <p:cNvSpPr>
            <a:spLocks noChangeShapeType="1"/>
          </p:cNvSpPr>
          <p:nvPr/>
        </p:nvSpPr>
        <p:spPr bwMode="auto">
          <a:xfrm flipH="1" flipV="1">
            <a:off x="2051050" y="2781300"/>
            <a:ext cx="2190750" cy="381000"/>
          </a:xfrm>
          <a:prstGeom prst="line">
            <a:avLst/>
          </a:prstGeom>
          <a:noFill/>
          <a:ln w="38100">
            <a:solidFill>
              <a:schemeClr val="tx2"/>
            </a:solidFill>
            <a:round/>
          </a:ln>
          <a:effectLst/>
        </p:spPr>
        <p:txBody>
          <a:bodyPr wrap="none" anchor="ctr"/>
          <a:lstStyle/>
          <a:p>
            <a:endParaRPr lang="zh-CN" altLang="en-US"/>
          </a:p>
        </p:txBody>
      </p:sp>
      <p:sp>
        <p:nvSpPr>
          <p:cNvPr id="473094" name="Line 6"/>
          <p:cNvSpPr>
            <a:spLocks noChangeShapeType="1"/>
          </p:cNvSpPr>
          <p:nvPr/>
        </p:nvSpPr>
        <p:spPr bwMode="auto">
          <a:xfrm flipH="1">
            <a:off x="2124075" y="3346450"/>
            <a:ext cx="2139950" cy="442913"/>
          </a:xfrm>
          <a:prstGeom prst="line">
            <a:avLst/>
          </a:prstGeom>
          <a:noFill/>
          <a:ln w="38100">
            <a:solidFill>
              <a:schemeClr val="tx2"/>
            </a:solidFill>
            <a:round/>
          </a:ln>
          <a:effectLst/>
        </p:spPr>
        <p:txBody>
          <a:bodyPr wrap="none" anchor="ctr"/>
          <a:lstStyle/>
          <a:p>
            <a:endParaRPr lang="zh-CN" altLang="en-US"/>
          </a:p>
        </p:txBody>
      </p:sp>
      <p:sp>
        <p:nvSpPr>
          <p:cNvPr id="473095" name="Line 7"/>
          <p:cNvSpPr>
            <a:spLocks noChangeShapeType="1"/>
          </p:cNvSpPr>
          <p:nvPr/>
        </p:nvSpPr>
        <p:spPr bwMode="auto">
          <a:xfrm flipH="1">
            <a:off x="3203575" y="3479800"/>
            <a:ext cx="1182688" cy="957263"/>
          </a:xfrm>
          <a:prstGeom prst="line">
            <a:avLst/>
          </a:prstGeom>
          <a:noFill/>
          <a:ln w="28575">
            <a:solidFill>
              <a:schemeClr val="tx2"/>
            </a:solidFill>
            <a:round/>
          </a:ln>
          <a:effectLst/>
        </p:spPr>
        <p:txBody>
          <a:bodyPr wrap="none" anchor="ctr"/>
          <a:lstStyle/>
          <a:p>
            <a:endParaRPr lang="zh-CN" altLang="en-US"/>
          </a:p>
        </p:txBody>
      </p:sp>
      <p:sp>
        <p:nvSpPr>
          <p:cNvPr id="473096" name="Line 8"/>
          <p:cNvSpPr>
            <a:spLocks noChangeShapeType="1"/>
          </p:cNvSpPr>
          <p:nvPr/>
        </p:nvSpPr>
        <p:spPr bwMode="auto">
          <a:xfrm>
            <a:off x="5087938" y="3389313"/>
            <a:ext cx="1212850" cy="976312"/>
          </a:xfrm>
          <a:prstGeom prst="line">
            <a:avLst/>
          </a:prstGeom>
          <a:noFill/>
          <a:ln w="28575">
            <a:solidFill>
              <a:schemeClr val="tx2"/>
            </a:solidFill>
            <a:round/>
          </a:ln>
          <a:effectLst/>
        </p:spPr>
        <p:txBody>
          <a:bodyPr wrap="none" anchor="ctr"/>
          <a:lstStyle/>
          <a:p>
            <a:endParaRPr lang="zh-CN" altLang="en-US"/>
          </a:p>
        </p:txBody>
      </p:sp>
      <p:sp>
        <p:nvSpPr>
          <p:cNvPr id="473097" name="Line 9"/>
          <p:cNvSpPr>
            <a:spLocks noChangeShapeType="1"/>
          </p:cNvSpPr>
          <p:nvPr/>
        </p:nvSpPr>
        <p:spPr bwMode="auto">
          <a:xfrm flipH="1">
            <a:off x="4643438" y="3479800"/>
            <a:ext cx="12700" cy="885825"/>
          </a:xfrm>
          <a:prstGeom prst="line">
            <a:avLst/>
          </a:prstGeom>
          <a:noFill/>
          <a:ln w="28575">
            <a:solidFill>
              <a:schemeClr val="tx2"/>
            </a:solidFill>
            <a:round/>
          </a:ln>
          <a:effectLst/>
        </p:spPr>
        <p:txBody>
          <a:bodyPr wrap="none" anchor="ctr"/>
          <a:lstStyle/>
          <a:p>
            <a:endParaRPr lang="zh-CN" altLang="en-US"/>
          </a:p>
        </p:txBody>
      </p:sp>
      <p:sp>
        <p:nvSpPr>
          <p:cNvPr id="473125" name="Text Box 37"/>
          <p:cNvSpPr txBox="1">
            <a:spLocks noChangeArrowheads="1"/>
          </p:cNvSpPr>
          <p:nvPr/>
        </p:nvSpPr>
        <p:spPr bwMode="auto">
          <a:xfrm>
            <a:off x="2339975" y="4221163"/>
            <a:ext cx="690563"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一系</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26" name="Text Box 38"/>
          <p:cNvSpPr txBox="1">
            <a:spLocks noChangeArrowheads="1"/>
          </p:cNvSpPr>
          <p:nvPr/>
        </p:nvSpPr>
        <p:spPr bwMode="auto">
          <a:xfrm>
            <a:off x="5364163" y="4292600"/>
            <a:ext cx="692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三系</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27" name="Text Box 39"/>
          <p:cNvSpPr txBox="1">
            <a:spLocks noChangeArrowheads="1"/>
          </p:cNvSpPr>
          <p:nvPr/>
        </p:nvSpPr>
        <p:spPr bwMode="auto">
          <a:xfrm>
            <a:off x="3779838" y="4292600"/>
            <a:ext cx="692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二系</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28" name="Text Box 40"/>
          <p:cNvSpPr txBox="1">
            <a:spLocks noChangeArrowheads="1"/>
          </p:cNvSpPr>
          <p:nvPr/>
        </p:nvSpPr>
        <p:spPr bwMode="auto">
          <a:xfrm>
            <a:off x="6588125" y="4292600"/>
            <a:ext cx="13858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10BASE-T</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73129" name="Picture 41"/>
          <p:cNvPicPr>
            <a:picLocks noChangeArrowheads="1"/>
          </p:cNvPicPr>
          <p:nvPr/>
        </p:nvPicPr>
        <p:blipFill>
          <a:blip r:embed="rId1"/>
          <a:srcRect/>
          <a:stretch>
            <a:fillRect/>
          </a:stretch>
        </p:blipFill>
        <p:spPr bwMode="auto">
          <a:xfrm>
            <a:off x="6689725" y="2954338"/>
            <a:ext cx="939800" cy="573087"/>
          </a:xfrm>
          <a:prstGeom prst="rect">
            <a:avLst/>
          </a:prstGeom>
          <a:noFill/>
          <a:ln w="12699">
            <a:noFill/>
            <a:miter lim="800000"/>
            <a:headEnd/>
            <a:tailEnd/>
          </a:ln>
          <a:effectLst/>
        </p:spPr>
      </p:pic>
      <p:pic>
        <p:nvPicPr>
          <p:cNvPr id="473130" name="Picture 42"/>
          <p:cNvPicPr>
            <a:picLocks noChangeArrowheads="1"/>
          </p:cNvPicPr>
          <p:nvPr/>
        </p:nvPicPr>
        <p:blipFill>
          <a:blip r:embed="rId2"/>
          <a:srcRect/>
          <a:stretch>
            <a:fillRect/>
          </a:stretch>
        </p:blipFill>
        <p:spPr bwMode="auto">
          <a:xfrm>
            <a:off x="1725613" y="2193925"/>
            <a:ext cx="690562" cy="874713"/>
          </a:xfrm>
          <a:prstGeom prst="rect">
            <a:avLst/>
          </a:prstGeom>
          <a:noFill/>
          <a:ln w="9525">
            <a:noFill/>
            <a:miter lim="800000"/>
            <a:headEnd/>
            <a:tailEnd/>
          </a:ln>
          <a:effectLst/>
        </p:spPr>
      </p:pic>
      <p:pic>
        <p:nvPicPr>
          <p:cNvPr id="473131" name="Picture 43"/>
          <p:cNvPicPr>
            <a:picLocks noChangeArrowheads="1"/>
          </p:cNvPicPr>
          <p:nvPr/>
        </p:nvPicPr>
        <p:blipFill>
          <a:blip r:embed="rId2"/>
          <a:srcRect/>
          <a:stretch>
            <a:fillRect/>
          </a:stretch>
        </p:blipFill>
        <p:spPr bwMode="auto">
          <a:xfrm>
            <a:off x="1647825" y="3429000"/>
            <a:ext cx="692150" cy="876300"/>
          </a:xfrm>
          <a:prstGeom prst="rect">
            <a:avLst/>
          </a:prstGeom>
          <a:noFill/>
          <a:ln w="9525">
            <a:noFill/>
            <a:miter lim="800000"/>
            <a:headEnd/>
            <a:tailEnd/>
          </a:ln>
          <a:effectLst/>
        </p:spPr>
      </p:pic>
      <p:sp>
        <p:nvSpPr>
          <p:cNvPr id="473132" name="Text Box 44"/>
          <p:cNvSpPr txBox="1">
            <a:spLocks noChangeArrowheads="1"/>
          </p:cNvSpPr>
          <p:nvPr/>
        </p:nvSpPr>
        <p:spPr bwMode="auto">
          <a:xfrm>
            <a:off x="7667625" y="2543175"/>
            <a:ext cx="1201738"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至因特网</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33" name="Text Box 45"/>
          <p:cNvSpPr txBox="1">
            <a:spLocks noChangeArrowheads="1"/>
          </p:cNvSpPr>
          <p:nvPr/>
        </p:nvSpPr>
        <p:spPr bwMode="auto">
          <a:xfrm>
            <a:off x="5435600" y="2924175"/>
            <a:ext cx="122713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100 Mb/s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3134" name="Text Box 46"/>
          <p:cNvSpPr txBox="1">
            <a:spLocks noChangeArrowheads="1"/>
          </p:cNvSpPr>
          <p:nvPr/>
        </p:nvSpPr>
        <p:spPr bwMode="auto">
          <a:xfrm>
            <a:off x="2408238" y="3176588"/>
            <a:ext cx="122713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100 Mb/s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3135" name="Text Box 47"/>
          <p:cNvSpPr txBox="1">
            <a:spLocks noChangeArrowheads="1"/>
          </p:cNvSpPr>
          <p:nvPr/>
        </p:nvSpPr>
        <p:spPr bwMode="auto">
          <a:xfrm>
            <a:off x="2624138" y="2527300"/>
            <a:ext cx="122713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100 Mb/s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3136" name="Text Box 48"/>
          <p:cNvSpPr txBox="1">
            <a:spLocks noChangeArrowheads="1"/>
          </p:cNvSpPr>
          <p:nvPr/>
        </p:nvSpPr>
        <p:spPr bwMode="auto">
          <a:xfrm>
            <a:off x="817563" y="2224088"/>
            <a:ext cx="946150" cy="700087"/>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万维网</a:t>
            </a:r>
            <a:endParaRPr kumimoji="1" lang="zh-CN" altLang="en-US">
              <a:solidFill>
                <a:srgbClr val="333399"/>
              </a:solidFill>
              <a:latin typeface="Arial" panose="020B0604020202020204" pitchFamily="34" charset="0"/>
              <a:ea typeface="黑体" panose="02010609060101010101" pitchFamily="2" charset="-122"/>
            </a:endParaRPr>
          </a:p>
          <a:p>
            <a:r>
              <a:rPr kumimoji="1" lang="zh-CN" altLang="en-US">
                <a:solidFill>
                  <a:srgbClr val="333399"/>
                </a:solidFill>
                <a:latin typeface="Arial" panose="020B0604020202020204" pitchFamily="34" charset="0"/>
                <a:ea typeface="黑体" panose="02010609060101010101" pitchFamily="2" charset="-122"/>
              </a:rPr>
              <a:t>服务器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37" name="Text Box 49"/>
          <p:cNvSpPr txBox="1">
            <a:spLocks noChangeArrowheads="1"/>
          </p:cNvSpPr>
          <p:nvPr/>
        </p:nvSpPr>
        <p:spPr bwMode="auto">
          <a:xfrm>
            <a:off x="539750" y="3500438"/>
            <a:ext cx="1198563" cy="703262"/>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电子邮件</a:t>
            </a:r>
            <a:endParaRPr kumimoji="1" lang="zh-CN" altLang="en-US">
              <a:solidFill>
                <a:srgbClr val="333399"/>
              </a:solidFill>
              <a:latin typeface="Arial" panose="020B0604020202020204" pitchFamily="34" charset="0"/>
              <a:ea typeface="黑体" panose="02010609060101010101" pitchFamily="2" charset="-122"/>
            </a:endParaRPr>
          </a:p>
          <a:p>
            <a:r>
              <a:rPr kumimoji="1" lang="zh-CN" altLang="en-US">
                <a:solidFill>
                  <a:srgbClr val="333399"/>
                </a:solidFill>
                <a:latin typeface="Arial" panose="020B0604020202020204" pitchFamily="34" charset="0"/>
                <a:ea typeface="黑体" panose="02010609060101010101" pitchFamily="2" charset="-122"/>
              </a:rPr>
              <a:t>  服务器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38" name="AutoShape 50"/>
          <p:cNvSpPr>
            <a:spLocks noChangeArrowheads="1"/>
          </p:cNvSpPr>
          <p:nvPr/>
        </p:nvSpPr>
        <p:spPr bwMode="auto">
          <a:xfrm>
            <a:off x="4138613" y="2659063"/>
            <a:ext cx="1303337" cy="1023937"/>
          </a:xfrm>
          <a:prstGeom prst="cube">
            <a:avLst>
              <a:gd name="adj" fmla="val 25000"/>
            </a:avLst>
          </a:prstGeom>
          <a:solidFill>
            <a:srgbClr val="CCECFF"/>
          </a:solidFill>
          <a:ln w="9525">
            <a:solidFill>
              <a:schemeClr val="folHlink"/>
            </a:solidFill>
            <a:miter lim="800000"/>
          </a:ln>
          <a:effectLst/>
        </p:spPr>
        <p:txBody>
          <a:bodyPr wrap="none" anchor="ctr"/>
          <a:lstStyle/>
          <a:p>
            <a:endParaRPr lang="zh-CN" altLang="en-US"/>
          </a:p>
        </p:txBody>
      </p:sp>
      <p:sp>
        <p:nvSpPr>
          <p:cNvPr id="473139" name="Text Box 51"/>
          <p:cNvSpPr txBox="1">
            <a:spLocks noChangeArrowheads="1"/>
          </p:cNvSpPr>
          <p:nvPr/>
        </p:nvSpPr>
        <p:spPr bwMode="auto">
          <a:xfrm>
            <a:off x="4186238" y="2924175"/>
            <a:ext cx="946150" cy="700088"/>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3140" name="Text Box 52"/>
          <p:cNvSpPr txBox="1">
            <a:spLocks noChangeArrowheads="1"/>
          </p:cNvSpPr>
          <p:nvPr/>
        </p:nvSpPr>
        <p:spPr bwMode="auto">
          <a:xfrm>
            <a:off x="6634163" y="2513013"/>
            <a:ext cx="944562"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路由器</a:t>
            </a:r>
            <a:endParaRPr kumimoji="1" lang="zh-CN" altLang="en-US">
              <a:solidFill>
                <a:srgbClr val="333399"/>
              </a:solidFill>
              <a:latin typeface="Arial" panose="020B0604020202020204" pitchFamily="34" charset="0"/>
              <a:ea typeface="黑体" panose="02010609060101010101" pitchFamily="2" charset="-122"/>
            </a:endParaRPr>
          </a:p>
        </p:txBody>
      </p:sp>
      <p:grpSp>
        <p:nvGrpSpPr>
          <p:cNvPr id="473141" name="Group 53"/>
          <p:cNvGrpSpPr/>
          <p:nvPr/>
        </p:nvGrpSpPr>
        <p:grpSpPr bwMode="auto">
          <a:xfrm>
            <a:off x="2627313" y="4329113"/>
            <a:ext cx="1157287" cy="828675"/>
            <a:chOff x="1755" y="2723"/>
            <a:chExt cx="729" cy="522"/>
          </a:xfrm>
        </p:grpSpPr>
        <p:sp>
          <p:nvSpPr>
            <p:cNvPr id="473142" name="Line 54"/>
            <p:cNvSpPr>
              <a:spLocks noChangeShapeType="1"/>
            </p:cNvSpPr>
            <p:nvPr/>
          </p:nvSpPr>
          <p:spPr bwMode="auto">
            <a:xfrm flipH="1">
              <a:off x="1835" y="2871"/>
              <a:ext cx="217" cy="265"/>
            </a:xfrm>
            <a:prstGeom prst="line">
              <a:avLst/>
            </a:prstGeom>
            <a:noFill/>
            <a:ln w="19050">
              <a:solidFill>
                <a:schemeClr val="tx1"/>
              </a:solidFill>
              <a:round/>
            </a:ln>
            <a:effectLst/>
          </p:spPr>
          <p:txBody>
            <a:bodyPr wrap="none" anchor="ctr"/>
            <a:lstStyle/>
            <a:p>
              <a:endParaRPr lang="zh-CN" altLang="en-US"/>
            </a:p>
          </p:txBody>
        </p:sp>
        <p:pic>
          <p:nvPicPr>
            <p:cNvPr id="473143" name="Picture 55"/>
            <p:cNvPicPr>
              <a:picLocks noChangeArrowheads="1"/>
            </p:cNvPicPr>
            <p:nvPr/>
          </p:nvPicPr>
          <p:blipFill>
            <a:blip r:embed="rId3"/>
            <a:srcRect/>
            <a:stretch>
              <a:fillRect/>
            </a:stretch>
          </p:blipFill>
          <p:spPr bwMode="auto">
            <a:xfrm>
              <a:off x="1755" y="3072"/>
              <a:ext cx="153" cy="173"/>
            </a:xfrm>
            <a:prstGeom prst="rect">
              <a:avLst/>
            </a:prstGeom>
            <a:noFill/>
            <a:ln w="12699">
              <a:noFill/>
              <a:miter lim="800000"/>
              <a:headEnd/>
              <a:tailEnd/>
            </a:ln>
            <a:effectLst/>
          </p:spPr>
        </p:pic>
        <p:sp>
          <p:nvSpPr>
            <p:cNvPr id="473144" name="Line 56"/>
            <p:cNvSpPr>
              <a:spLocks noChangeShapeType="1"/>
            </p:cNvSpPr>
            <p:nvPr/>
          </p:nvSpPr>
          <p:spPr bwMode="auto">
            <a:xfrm>
              <a:off x="2171" y="2886"/>
              <a:ext cx="40" cy="242"/>
            </a:xfrm>
            <a:prstGeom prst="line">
              <a:avLst/>
            </a:prstGeom>
            <a:noFill/>
            <a:ln w="19050">
              <a:solidFill>
                <a:schemeClr val="tx1"/>
              </a:solidFill>
              <a:round/>
            </a:ln>
            <a:effectLst/>
          </p:spPr>
          <p:txBody>
            <a:bodyPr wrap="none" anchor="ctr"/>
            <a:lstStyle/>
            <a:p>
              <a:endParaRPr lang="zh-CN" altLang="en-US"/>
            </a:p>
          </p:txBody>
        </p:sp>
        <p:sp>
          <p:nvSpPr>
            <p:cNvPr id="473145" name="Line 57"/>
            <p:cNvSpPr>
              <a:spLocks noChangeShapeType="1"/>
            </p:cNvSpPr>
            <p:nvPr/>
          </p:nvSpPr>
          <p:spPr bwMode="auto">
            <a:xfrm>
              <a:off x="2235" y="2892"/>
              <a:ext cx="177" cy="228"/>
            </a:xfrm>
            <a:prstGeom prst="line">
              <a:avLst/>
            </a:prstGeom>
            <a:noFill/>
            <a:ln w="19050">
              <a:solidFill>
                <a:schemeClr val="tx1"/>
              </a:solidFill>
              <a:round/>
            </a:ln>
            <a:effectLst/>
          </p:spPr>
          <p:txBody>
            <a:bodyPr wrap="none" anchor="ctr"/>
            <a:lstStyle/>
            <a:p>
              <a:endParaRPr lang="zh-CN" altLang="en-US"/>
            </a:p>
          </p:txBody>
        </p:sp>
        <p:sp>
          <p:nvSpPr>
            <p:cNvPr id="473146" name="Line 58"/>
            <p:cNvSpPr>
              <a:spLocks noChangeShapeType="1"/>
            </p:cNvSpPr>
            <p:nvPr/>
          </p:nvSpPr>
          <p:spPr bwMode="auto">
            <a:xfrm flipH="1">
              <a:off x="2025" y="2881"/>
              <a:ext cx="76" cy="261"/>
            </a:xfrm>
            <a:prstGeom prst="line">
              <a:avLst/>
            </a:prstGeom>
            <a:noFill/>
            <a:ln w="19050">
              <a:solidFill>
                <a:schemeClr val="tx1"/>
              </a:solidFill>
              <a:round/>
            </a:ln>
            <a:effectLst/>
          </p:spPr>
          <p:txBody>
            <a:bodyPr wrap="none" anchor="ctr"/>
            <a:lstStyle/>
            <a:p>
              <a:endParaRPr lang="zh-CN" altLang="en-US"/>
            </a:p>
          </p:txBody>
        </p:sp>
        <p:pic>
          <p:nvPicPr>
            <p:cNvPr id="473147" name="Picture 59"/>
            <p:cNvPicPr>
              <a:picLocks noChangeArrowheads="1"/>
            </p:cNvPicPr>
            <p:nvPr/>
          </p:nvPicPr>
          <p:blipFill>
            <a:blip r:embed="rId3"/>
            <a:srcRect/>
            <a:stretch>
              <a:fillRect/>
            </a:stretch>
          </p:blipFill>
          <p:spPr bwMode="auto">
            <a:xfrm>
              <a:off x="1947" y="3072"/>
              <a:ext cx="153" cy="173"/>
            </a:xfrm>
            <a:prstGeom prst="rect">
              <a:avLst/>
            </a:prstGeom>
            <a:noFill/>
            <a:ln w="12699">
              <a:noFill/>
              <a:miter lim="800000"/>
              <a:headEnd/>
              <a:tailEnd/>
            </a:ln>
            <a:effectLst/>
          </p:spPr>
        </p:pic>
        <p:pic>
          <p:nvPicPr>
            <p:cNvPr id="473148" name="Picture 60"/>
            <p:cNvPicPr>
              <a:picLocks noChangeArrowheads="1"/>
            </p:cNvPicPr>
            <p:nvPr/>
          </p:nvPicPr>
          <p:blipFill>
            <a:blip r:embed="rId3"/>
            <a:srcRect/>
            <a:stretch>
              <a:fillRect/>
            </a:stretch>
          </p:blipFill>
          <p:spPr bwMode="auto">
            <a:xfrm>
              <a:off x="2139" y="3072"/>
              <a:ext cx="153" cy="173"/>
            </a:xfrm>
            <a:prstGeom prst="rect">
              <a:avLst/>
            </a:prstGeom>
            <a:noFill/>
            <a:ln w="12699">
              <a:noFill/>
              <a:miter lim="800000"/>
              <a:headEnd/>
              <a:tailEnd/>
            </a:ln>
            <a:effectLst/>
          </p:spPr>
        </p:pic>
        <p:pic>
          <p:nvPicPr>
            <p:cNvPr id="473149" name="Picture 61"/>
            <p:cNvPicPr>
              <a:picLocks noChangeArrowheads="1"/>
            </p:cNvPicPr>
            <p:nvPr/>
          </p:nvPicPr>
          <p:blipFill>
            <a:blip r:embed="rId3"/>
            <a:srcRect/>
            <a:stretch>
              <a:fillRect/>
            </a:stretch>
          </p:blipFill>
          <p:spPr bwMode="auto">
            <a:xfrm>
              <a:off x="2331" y="3072"/>
              <a:ext cx="153" cy="173"/>
            </a:xfrm>
            <a:prstGeom prst="rect">
              <a:avLst/>
            </a:prstGeom>
            <a:noFill/>
            <a:ln w="12699">
              <a:noFill/>
              <a:miter lim="800000"/>
              <a:headEnd/>
              <a:tailEnd/>
            </a:ln>
            <a:effectLst/>
          </p:spPr>
        </p:pic>
        <p:pic>
          <p:nvPicPr>
            <p:cNvPr id="473150" name="Picture 62"/>
            <p:cNvPicPr>
              <a:picLocks noChangeAspect="1" noChangeArrowheads="1"/>
            </p:cNvPicPr>
            <p:nvPr/>
          </p:nvPicPr>
          <p:blipFill>
            <a:blip r:embed="rId4"/>
            <a:srcRect/>
            <a:stretch>
              <a:fillRect/>
            </a:stretch>
          </p:blipFill>
          <p:spPr bwMode="auto">
            <a:xfrm rot="-1102812">
              <a:off x="1973" y="2723"/>
              <a:ext cx="353" cy="208"/>
            </a:xfrm>
            <a:prstGeom prst="rect">
              <a:avLst/>
            </a:prstGeom>
            <a:noFill/>
            <a:ln w="12700">
              <a:noFill/>
              <a:miter lim="800000"/>
              <a:headEnd/>
              <a:tailEnd/>
            </a:ln>
            <a:effectLst/>
          </p:spPr>
        </p:pic>
      </p:grpSp>
      <p:grpSp>
        <p:nvGrpSpPr>
          <p:cNvPr id="473151" name="Group 63"/>
          <p:cNvGrpSpPr/>
          <p:nvPr/>
        </p:nvGrpSpPr>
        <p:grpSpPr bwMode="auto">
          <a:xfrm>
            <a:off x="4068763" y="4329113"/>
            <a:ext cx="1157287" cy="828675"/>
            <a:chOff x="1755" y="2723"/>
            <a:chExt cx="729" cy="522"/>
          </a:xfrm>
        </p:grpSpPr>
        <p:sp>
          <p:nvSpPr>
            <p:cNvPr id="473152" name="Line 64"/>
            <p:cNvSpPr>
              <a:spLocks noChangeShapeType="1"/>
            </p:cNvSpPr>
            <p:nvPr/>
          </p:nvSpPr>
          <p:spPr bwMode="auto">
            <a:xfrm flipH="1">
              <a:off x="1835" y="2871"/>
              <a:ext cx="217" cy="265"/>
            </a:xfrm>
            <a:prstGeom prst="line">
              <a:avLst/>
            </a:prstGeom>
            <a:noFill/>
            <a:ln w="19050">
              <a:solidFill>
                <a:schemeClr val="tx1"/>
              </a:solidFill>
              <a:round/>
            </a:ln>
            <a:effectLst/>
          </p:spPr>
          <p:txBody>
            <a:bodyPr wrap="none" anchor="ctr"/>
            <a:lstStyle/>
            <a:p>
              <a:endParaRPr lang="zh-CN" altLang="en-US"/>
            </a:p>
          </p:txBody>
        </p:sp>
        <p:pic>
          <p:nvPicPr>
            <p:cNvPr id="473153" name="Picture 65"/>
            <p:cNvPicPr>
              <a:picLocks noChangeArrowheads="1"/>
            </p:cNvPicPr>
            <p:nvPr/>
          </p:nvPicPr>
          <p:blipFill>
            <a:blip r:embed="rId3"/>
            <a:srcRect/>
            <a:stretch>
              <a:fillRect/>
            </a:stretch>
          </p:blipFill>
          <p:spPr bwMode="auto">
            <a:xfrm>
              <a:off x="1755" y="3072"/>
              <a:ext cx="153" cy="173"/>
            </a:xfrm>
            <a:prstGeom prst="rect">
              <a:avLst/>
            </a:prstGeom>
            <a:noFill/>
            <a:ln w="12699">
              <a:noFill/>
              <a:miter lim="800000"/>
              <a:headEnd/>
              <a:tailEnd/>
            </a:ln>
            <a:effectLst/>
          </p:spPr>
        </p:pic>
        <p:sp>
          <p:nvSpPr>
            <p:cNvPr id="473154" name="Line 66"/>
            <p:cNvSpPr>
              <a:spLocks noChangeShapeType="1"/>
            </p:cNvSpPr>
            <p:nvPr/>
          </p:nvSpPr>
          <p:spPr bwMode="auto">
            <a:xfrm>
              <a:off x="2171" y="2886"/>
              <a:ext cx="40" cy="242"/>
            </a:xfrm>
            <a:prstGeom prst="line">
              <a:avLst/>
            </a:prstGeom>
            <a:noFill/>
            <a:ln w="19050">
              <a:solidFill>
                <a:schemeClr val="tx1"/>
              </a:solidFill>
              <a:round/>
            </a:ln>
            <a:effectLst/>
          </p:spPr>
          <p:txBody>
            <a:bodyPr wrap="none" anchor="ctr"/>
            <a:lstStyle/>
            <a:p>
              <a:endParaRPr lang="zh-CN" altLang="en-US"/>
            </a:p>
          </p:txBody>
        </p:sp>
        <p:sp>
          <p:nvSpPr>
            <p:cNvPr id="473155" name="Line 67"/>
            <p:cNvSpPr>
              <a:spLocks noChangeShapeType="1"/>
            </p:cNvSpPr>
            <p:nvPr/>
          </p:nvSpPr>
          <p:spPr bwMode="auto">
            <a:xfrm>
              <a:off x="2235" y="2892"/>
              <a:ext cx="177" cy="228"/>
            </a:xfrm>
            <a:prstGeom prst="line">
              <a:avLst/>
            </a:prstGeom>
            <a:noFill/>
            <a:ln w="19050">
              <a:solidFill>
                <a:schemeClr val="tx1"/>
              </a:solidFill>
              <a:round/>
            </a:ln>
            <a:effectLst/>
          </p:spPr>
          <p:txBody>
            <a:bodyPr wrap="none" anchor="ctr"/>
            <a:lstStyle/>
            <a:p>
              <a:endParaRPr lang="zh-CN" altLang="en-US"/>
            </a:p>
          </p:txBody>
        </p:sp>
        <p:sp>
          <p:nvSpPr>
            <p:cNvPr id="473156" name="Line 68"/>
            <p:cNvSpPr>
              <a:spLocks noChangeShapeType="1"/>
            </p:cNvSpPr>
            <p:nvPr/>
          </p:nvSpPr>
          <p:spPr bwMode="auto">
            <a:xfrm flipH="1">
              <a:off x="2025" y="2881"/>
              <a:ext cx="76" cy="261"/>
            </a:xfrm>
            <a:prstGeom prst="line">
              <a:avLst/>
            </a:prstGeom>
            <a:noFill/>
            <a:ln w="19050">
              <a:solidFill>
                <a:schemeClr val="tx1"/>
              </a:solidFill>
              <a:round/>
            </a:ln>
            <a:effectLst/>
          </p:spPr>
          <p:txBody>
            <a:bodyPr wrap="none" anchor="ctr"/>
            <a:lstStyle/>
            <a:p>
              <a:endParaRPr lang="zh-CN" altLang="en-US"/>
            </a:p>
          </p:txBody>
        </p:sp>
        <p:pic>
          <p:nvPicPr>
            <p:cNvPr id="473157" name="Picture 69"/>
            <p:cNvPicPr>
              <a:picLocks noChangeArrowheads="1"/>
            </p:cNvPicPr>
            <p:nvPr/>
          </p:nvPicPr>
          <p:blipFill>
            <a:blip r:embed="rId3"/>
            <a:srcRect/>
            <a:stretch>
              <a:fillRect/>
            </a:stretch>
          </p:blipFill>
          <p:spPr bwMode="auto">
            <a:xfrm>
              <a:off x="1947" y="3072"/>
              <a:ext cx="153" cy="173"/>
            </a:xfrm>
            <a:prstGeom prst="rect">
              <a:avLst/>
            </a:prstGeom>
            <a:noFill/>
            <a:ln w="12699">
              <a:noFill/>
              <a:miter lim="800000"/>
              <a:headEnd/>
              <a:tailEnd/>
            </a:ln>
            <a:effectLst/>
          </p:spPr>
        </p:pic>
        <p:pic>
          <p:nvPicPr>
            <p:cNvPr id="473158" name="Picture 70"/>
            <p:cNvPicPr>
              <a:picLocks noChangeArrowheads="1"/>
            </p:cNvPicPr>
            <p:nvPr/>
          </p:nvPicPr>
          <p:blipFill>
            <a:blip r:embed="rId3"/>
            <a:srcRect/>
            <a:stretch>
              <a:fillRect/>
            </a:stretch>
          </p:blipFill>
          <p:spPr bwMode="auto">
            <a:xfrm>
              <a:off x="2139" y="3072"/>
              <a:ext cx="153" cy="173"/>
            </a:xfrm>
            <a:prstGeom prst="rect">
              <a:avLst/>
            </a:prstGeom>
            <a:noFill/>
            <a:ln w="12699">
              <a:noFill/>
              <a:miter lim="800000"/>
              <a:headEnd/>
              <a:tailEnd/>
            </a:ln>
            <a:effectLst/>
          </p:spPr>
        </p:pic>
        <p:pic>
          <p:nvPicPr>
            <p:cNvPr id="473159" name="Picture 71"/>
            <p:cNvPicPr>
              <a:picLocks noChangeArrowheads="1"/>
            </p:cNvPicPr>
            <p:nvPr/>
          </p:nvPicPr>
          <p:blipFill>
            <a:blip r:embed="rId3"/>
            <a:srcRect/>
            <a:stretch>
              <a:fillRect/>
            </a:stretch>
          </p:blipFill>
          <p:spPr bwMode="auto">
            <a:xfrm>
              <a:off x="2331" y="3072"/>
              <a:ext cx="153" cy="173"/>
            </a:xfrm>
            <a:prstGeom prst="rect">
              <a:avLst/>
            </a:prstGeom>
            <a:noFill/>
            <a:ln w="12699">
              <a:noFill/>
              <a:miter lim="800000"/>
              <a:headEnd/>
              <a:tailEnd/>
            </a:ln>
            <a:effectLst/>
          </p:spPr>
        </p:pic>
        <p:pic>
          <p:nvPicPr>
            <p:cNvPr id="473160" name="Picture 72"/>
            <p:cNvPicPr>
              <a:picLocks noChangeAspect="1" noChangeArrowheads="1"/>
            </p:cNvPicPr>
            <p:nvPr/>
          </p:nvPicPr>
          <p:blipFill>
            <a:blip r:embed="rId4"/>
            <a:srcRect/>
            <a:stretch>
              <a:fillRect/>
            </a:stretch>
          </p:blipFill>
          <p:spPr bwMode="auto">
            <a:xfrm rot="-1102812">
              <a:off x="1973" y="2723"/>
              <a:ext cx="353" cy="208"/>
            </a:xfrm>
            <a:prstGeom prst="rect">
              <a:avLst/>
            </a:prstGeom>
            <a:noFill/>
            <a:ln w="12700">
              <a:noFill/>
              <a:miter lim="800000"/>
              <a:headEnd/>
              <a:tailEnd/>
            </a:ln>
            <a:effectLst/>
          </p:spPr>
        </p:pic>
      </p:grpSp>
      <p:grpSp>
        <p:nvGrpSpPr>
          <p:cNvPr id="473161" name="Group 73"/>
          <p:cNvGrpSpPr/>
          <p:nvPr/>
        </p:nvGrpSpPr>
        <p:grpSpPr bwMode="auto">
          <a:xfrm>
            <a:off x="5657850" y="4329113"/>
            <a:ext cx="1157288" cy="828675"/>
            <a:chOff x="1755" y="2723"/>
            <a:chExt cx="729" cy="522"/>
          </a:xfrm>
        </p:grpSpPr>
        <p:sp>
          <p:nvSpPr>
            <p:cNvPr id="473162" name="Line 74"/>
            <p:cNvSpPr>
              <a:spLocks noChangeShapeType="1"/>
            </p:cNvSpPr>
            <p:nvPr/>
          </p:nvSpPr>
          <p:spPr bwMode="auto">
            <a:xfrm flipH="1">
              <a:off x="1835" y="2871"/>
              <a:ext cx="217" cy="265"/>
            </a:xfrm>
            <a:prstGeom prst="line">
              <a:avLst/>
            </a:prstGeom>
            <a:noFill/>
            <a:ln w="19050">
              <a:solidFill>
                <a:schemeClr val="tx1"/>
              </a:solidFill>
              <a:round/>
            </a:ln>
            <a:effectLst/>
          </p:spPr>
          <p:txBody>
            <a:bodyPr wrap="none" anchor="ctr"/>
            <a:lstStyle/>
            <a:p>
              <a:endParaRPr lang="zh-CN" altLang="en-US"/>
            </a:p>
          </p:txBody>
        </p:sp>
        <p:pic>
          <p:nvPicPr>
            <p:cNvPr id="473163" name="Picture 75"/>
            <p:cNvPicPr>
              <a:picLocks noChangeArrowheads="1"/>
            </p:cNvPicPr>
            <p:nvPr/>
          </p:nvPicPr>
          <p:blipFill>
            <a:blip r:embed="rId3"/>
            <a:srcRect/>
            <a:stretch>
              <a:fillRect/>
            </a:stretch>
          </p:blipFill>
          <p:spPr bwMode="auto">
            <a:xfrm>
              <a:off x="1755" y="3072"/>
              <a:ext cx="153" cy="173"/>
            </a:xfrm>
            <a:prstGeom prst="rect">
              <a:avLst/>
            </a:prstGeom>
            <a:noFill/>
            <a:ln w="12699">
              <a:noFill/>
              <a:miter lim="800000"/>
              <a:headEnd/>
              <a:tailEnd/>
            </a:ln>
            <a:effectLst/>
          </p:spPr>
        </p:pic>
        <p:sp>
          <p:nvSpPr>
            <p:cNvPr id="473164" name="Line 76"/>
            <p:cNvSpPr>
              <a:spLocks noChangeShapeType="1"/>
            </p:cNvSpPr>
            <p:nvPr/>
          </p:nvSpPr>
          <p:spPr bwMode="auto">
            <a:xfrm>
              <a:off x="2171" y="2886"/>
              <a:ext cx="40" cy="242"/>
            </a:xfrm>
            <a:prstGeom prst="line">
              <a:avLst/>
            </a:prstGeom>
            <a:noFill/>
            <a:ln w="19050">
              <a:solidFill>
                <a:schemeClr val="tx1"/>
              </a:solidFill>
              <a:round/>
            </a:ln>
            <a:effectLst/>
          </p:spPr>
          <p:txBody>
            <a:bodyPr wrap="none" anchor="ctr"/>
            <a:lstStyle/>
            <a:p>
              <a:endParaRPr lang="zh-CN" altLang="en-US"/>
            </a:p>
          </p:txBody>
        </p:sp>
        <p:sp>
          <p:nvSpPr>
            <p:cNvPr id="473165" name="Line 77"/>
            <p:cNvSpPr>
              <a:spLocks noChangeShapeType="1"/>
            </p:cNvSpPr>
            <p:nvPr/>
          </p:nvSpPr>
          <p:spPr bwMode="auto">
            <a:xfrm>
              <a:off x="2235" y="2892"/>
              <a:ext cx="177" cy="228"/>
            </a:xfrm>
            <a:prstGeom prst="line">
              <a:avLst/>
            </a:prstGeom>
            <a:noFill/>
            <a:ln w="19050">
              <a:solidFill>
                <a:schemeClr val="tx1"/>
              </a:solidFill>
              <a:round/>
            </a:ln>
            <a:effectLst/>
          </p:spPr>
          <p:txBody>
            <a:bodyPr wrap="none" anchor="ctr"/>
            <a:lstStyle/>
            <a:p>
              <a:endParaRPr lang="zh-CN" altLang="en-US"/>
            </a:p>
          </p:txBody>
        </p:sp>
        <p:sp>
          <p:nvSpPr>
            <p:cNvPr id="473166" name="Line 78"/>
            <p:cNvSpPr>
              <a:spLocks noChangeShapeType="1"/>
            </p:cNvSpPr>
            <p:nvPr/>
          </p:nvSpPr>
          <p:spPr bwMode="auto">
            <a:xfrm flipH="1">
              <a:off x="2025" y="2881"/>
              <a:ext cx="76" cy="261"/>
            </a:xfrm>
            <a:prstGeom prst="line">
              <a:avLst/>
            </a:prstGeom>
            <a:noFill/>
            <a:ln w="19050">
              <a:solidFill>
                <a:schemeClr val="tx1"/>
              </a:solidFill>
              <a:round/>
            </a:ln>
            <a:effectLst/>
          </p:spPr>
          <p:txBody>
            <a:bodyPr wrap="none" anchor="ctr"/>
            <a:lstStyle/>
            <a:p>
              <a:endParaRPr lang="zh-CN" altLang="en-US"/>
            </a:p>
          </p:txBody>
        </p:sp>
        <p:pic>
          <p:nvPicPr>
            <p:cNvPr id="473167" name="Picture 79"/>
            <p:cNvPicPr>
              <a:picLocks noChangeArrowheads="1"/>
            </p:cNvPicPr>
            <p:nvPr/>
          </p:nvPicPr>
          <p:blipFill>
            <a:blip r:embed="rId3"/>
            <a:srcRect/>
            <a:stretch>
              <a:fillRect/>
            </a:stretch>
          </p:blipFill>
          <p:spPr bwMode="auto">
            <a:xfrm>
              <a:off x="1947" y="3072"/>
              <a:ext cx="153" cy="173"/>
            </a:xfrm>
            <a:prstGeom prst="rect">
              <a:avLst/>
            </a:prstGeom>
            <a:noFill/>
            <a:ln w="12699">
              <a:noFill/>
              <a:miter lim="800000"/>
              <a:headEnd/>
              <a:tailEnd/>
            </a:ln>
            <a:effectLst/>
          </p:spPr>
        </p:pic>
        <p:pic>
          <p:nvPicPr>
            <p:cNvPr id="473168" name="Picture 80"/>
            <p:cNvPicPr>
              <a:picLocks noChangeArrowheads="1"/>
            </p:cNvPicPr>
            <p:nvPr/>
          </p:nvPicPr>
          <p:blipFill>
            <a:blip r:embed="rId3"/>
            <a:srcRect/>
            <a:stretch>
              <a:fillRect/>
            </a:stretch>
          </p:blipFill>
          <p:spPr bwMode="auto">
            <a:xfrm>
              <a:off x="2139" y="3072"/>
              <a:ext cx="153" cy="173"/>
            </a:xfrm>
            <a:prstGeom prst="rect">
              <a:avLst/>
            </a:prstGeom>
            <a:noFill/>
            <a:ln w="12699">
              <a:noFill/>
              <a:miter lim="800000"/>
              <a:headEnd/>
              <a:tailEnd/>
            </a:ln>
            <a:effectLst/>
          </p:spPr>
        </p:pic>
        <p:pic>
          <p:nvPicPr>
            <p:cNvPr id="473169" name="Picture 81"/>
            <p:cNvPicPr>
              <a:picLocks noChangeArrowheads="1"/>
            </p:cNvPicPr>
            <p:nvPr/>
          </p:nvPicPr>
          <p:blipFill>
            <a:blip r:embed="rId3"/>
            <a:srcRect/>
            <a:stretch>
              <a:fillRect/>
            </a:stretch>
          </p:blipFill>
          <p:spPr bwMode="auto">
            <a:xfrm>
              <a:off x="2331" y="3072"/>
              <a:ext cx="153" cy="173"/>
            </a:xfrm>
            <a:prstGeom prst="rect">
              <a:avLst/>
            </a:prstGeom>
            <a:noFill/>
            <a:ln w="12699">
              <a:noFill/>
              <a:miter lim="800000"/>
              <a:headEnd/>
              <a:tailEnd/>
            </a:ln>
            <a:effectLst/>
          </p:spPr>
        </p:pic>
        <p:pic>
          <p:nvPicPr>
            <p:cNvPr id="473170" name="Picture 82"/>
            <p:cNvPicPr>
              <a:picLocks noChangeAspect="1" noChangeArrowheads="1"/>
            </p:cNvPicPr>
            <p:nvPr/>
          </p:nvPicPr>
          <p:blipFill>
            <a:blip r:embed="rId4"/>
            <a:srcRect/>
            <a:stretch>
              <a:fillRect/>
            </a:stretch>
          </p:blipFill>
          <p:spPr bwMode="auto">
            <a:xfrm rot="-1102812">
              <a:off x="1973" y="2723"/>
              <a:ext cx="353" cy="208"/>
            </a:xfrm>
            <a:prstGeom prst="rect">
              <a:avLst/>
            </a:prstGeom>
            <a:noFill/>
            <a:ln w="12700">
              <a:noFill/>
              <a:miter lim="800000"/>
              <a:headEnd/>
              <a:tailEnd/>
            </a:ln>
            <a:effectLst/>
          </p:spPr>
        </p:pic>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pPr algn="ctr"/>
            <a:r>
              <a:rPr lang="zh-CN" altLang="en-US"/>
              <a:t>隔离冲突域</a:t>
            </a:r>
            <a:endParaRPr lang="zh-CN" altLang="en-US"/>
          </a:p>
        </p:txBody>
      </p:sp>
      <p:sp>
        <p:nvSpPr>
          <p:cNvPr id="695299" name="Rectangle 3"/>
          <p:cNvSpPr>
            <a:spLocks noGrp="1" noChangeArrowheads="1"/>
          </p:cNvSpPr>
          <p:nvPr>
            <p:ph type="body" idx="1"/>
          </p:nvPr>
        </p:nvSpPr>
        <p:spPr>
          <a:xfrm>
            <a:off x="755650" y="1844675"/>
            <a:ext cx="7632700" cy="4824413"/>
          </a:xfrm>
        </p:spPr>
        <p:txBody>
          <a:bodyPr/>
          <a:lstStyle/>
          <a:p>
            <a:pPr>
              <a:lnSpc>
                <a:spcPct val="130000"/>
              </a:lnSpc>
            </a:pPr>
            <a:r>
              <a:rPr lang="zh-CN" altLang="en-US" sz="2400"/>
              <a:t>交换机的端口可以连接</a:t>
            </a:r>
            <a:r>
              <a:rPr lang="zh-CN" altLang="en-US" sz="2400">
                <a:solidFill>
                  <a:schemeClr val="hlink"/>
                </a:solidFill>
              </a:rPr>
              <a:t>计算机</a:t>
            </a:r>
            <a:r>
              <a:rPr lang="zh-CN" altLang="en-US" sz="2400"/>
              <a:t>，也可以连接</a:t>
            </a:r>
            <a:r>
              <a:rPr lang="zh-CN" altLang="en-US" sz="2400">
                <a:solidFill>
                  <a:schemeClr val="hlink"/>
                </a:solidFill>
              </a:rPr>
              <a:t>以太网段</a:t>
            </a:r>
            <a:r>
              <a:rPr lang="zh-CN" altLang="en-US" sz="2400"/>
              <a:t>。</a:t>
            </a:r>
            <a:endParaRPr lang="zh-CN" altLang="en-US" sz="2400"/>
          </a:p>
          <a:p>
            <a:pPr>
              <a:lnSpc>
                <a:spcPct val="130000"/>
              </a:lnSpc>
            </a:pPr>
            <a:r>
              <a:rPr lang="zh-CN" altLang="en-US" sz="2400"/>
              <a:t>虽然</a:t>
            </a:r>
            <a:r>
              <a:rPr lang="zh-CN" altLang="en-US" sz="2400">
                <a:solidFill>
                  <a:schemeClr val="hlink"/>
                </a:solidFill>
              </a:rPr>
              <a:t>同一个网段上</a:t>
            </a:r>
            <a:r>
              <a:rPr lang="zh-CN" altLang="en-US" sz="2400"/>
              <a:t>的计算机同时发送数据会产生</a:t>
            </a:r>
            <a:r>
              <a:rPr lang="zh-CN" altLang="en-US" sz="2400">
                <a:solidFill>
                  <a:schemeClr val="hlink"/>
                </a:solidFill>
              </a:rPr>
              <a:t>冲突</a:t>
            </a:r>
            <a:r>
              <a:rPr lang="zh-CN" altLang="en-US" sz="2400"/>
              <a:t>，但</a:t>
            </a:r>
            <a:r>
              <a:rPr lang="zh-CN" altLang="en-US" sz="2400">
                <a:solidFill>
                  <a:schemeClr val="hlink"/>
                </a:solidFill>
              </a:rPr>
              <a:t>不同网段</a:t>
            </a:r>
            <a:r>
              <a:rPr lang="zh-CN" altLang="en-US" sz="2400"/>
              <a:t>上的计算机</a:t>
            </a:r>
            <a:r>
              <a:rPr lang="zh-CN" altLang="en-US" sz="2400">
                <a:solidFill>
                  <a:schemeClr val="hlink"/>
                </a:solidFill>
              </a:rPr>
              <a:t>同时发送数据</a:t>
            </a:r>
            <a:r>
              <a:rPr lang="zh-CN" altLang="en-US" sz="2400"/>
              <a:t>则不会产生冲突，它们成为彼此</a:t>
            </a:r>
            <a:r>
              <a:rPr lang="zh-CN" altLang="en-US" sz="2400">
                <a:solidFill>
                  <a:schemeClr val="hlink"/>
                </a:solidFill>
              </a:rPr>
              <a:t>独立的冲突域</a:t>
            </a:r>
            <a:r>
              <a:rPr lang="zh-CN" altLang="en-US" sz="2400"/>
              <a:t>。</a:t>
            </a:r>
            <a:endParaRPr lang="zh-CN" altLang="en-US" sz="2400"/>
          </a:p>
          <a:p>
            <a:pPr>
              <a:lnSpc>
                <a:spcPct val="130000"/>
              </a:lnSpc>
            </a:pPr>
            <a:r>
              <a:rPr lang="zh-CN" altLang="en-US" sz="2400"/>
              <a:t>因此，交换机可以连接</a:t>
            </a:r>
            <a:r>
              <a:rPr lang="zh-CN" altLang="en-US" sz="2400">
                <a:solidFill>
                  <a:schemeClr val="hlink"/>
                </a:solidFill>
              </a:rPr>
              <a:t>多个冲突域</a:t>
            </a:r>
            <a:r>
              <a:rPr lang="zh-CN" altLang="en-US" sz="2400"/>
              <a:t>，整个交换式以太网的</a:t>
            </a:r>
            <a:r>
              <a:rPr lang="zh-CN" altLang="en-US" sz="2400">
                <a:solidFill>
                  <a:schemeClr val="hlink"/>
                </a:solidFill>
              </a:rPr>
              <a:t>跨距</a:t>
            </a:r>
            <a:r>
              <a:rPr lang="zh-CN" altLang="en-US" sz="2400"/>
              <a:t>突破了</a:t>
            </a:r>
            <a:r>
              <a:rPr lang="zh-CN" altLang="en-US" sz="2400">
                <a:solidFill>
                  <a:schemeClr val="hlink"/>
                </a:solidFill>
              </a:rPr>
              <a:t>单个冲突域</a:t>
            </a:r>
            <a:r>
              <a:rPr lang="zh-CN" altLang="en-US" sz="2400"/>
              <a:t>的限制，连接的站点可以更多。</a:t>
            </a:r>
            <a:endParaRPr lang="zh-CN" altLang="en-US" sz="240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5299">
                                            <p:txEl>
                                              <p:pRg st="0" end="0"/>
                                            </p:txEl>
                                          </p:spTgt>
                                        </p:tgtEl>
                                        <p:attrNameLst>
                                          <p:attrName>style.visibility</p:attrName>
                                        </p:attrNameLst>
                                      </p:cBhvr>
                                      <p:to>
                                        <p:strVal val="visible"/>
                                      </p:to>
                                    </p:set>
                                    <p:animEffect transition="in" filter="wipe(up)">
                                      <p:cBhvr>
                                        <p:cTn id="7" dur="500"/>
                                        <p:tgtEl>
                                          <p:spTgt spid="69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5299">
                                            <p:txEl>
                                              <p:pRg st="1" end="1"/>
                                            </p:txEl>
                                          </p:spTgt>
                                        </p:tgtEl>
                                        <p:attrNameLst>
                                          <p:attrName>style.visibility</p:attrName>
                                        </p:attrNameLst>
                                      </p:cBhvr>
                                      <p:to>
                                        <p:strVal val="visible"/>
                                      </p:to>
                                    </p:set>
                                    <p:animEffect transition="in" filter="wipe(up)">
                                      <p:cBhvr>
                                        <p:cTn id="12" dur="500"/>
                                        <p:tgtEl>
                                          <p:spTgt spid="69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5299">
                                            <p:txEl>
                                              <p:pRg st="2" end="2"/>
                                            </p:txEl>
                                          </p:spTgt>
                                        </p:tgtEl>
                                        <p:attrNameLst>
                                          <p:attrName>style.visibility</p:attrName>
                                        </p:attrNameLst>
                                      </p:cBhvr>
                                      <p:to>
                                        <p:strVal val="visible"/>
                                      </p:to>
                                    </p:set>
                                    <p:animEffect transition="in" filter="wipe(up)">
                                      <p:cBhvr>
                                        <p:cTn id="17" dur="500"/>
                                        <p:tgtEl>
                                          <p:spTgt spid="69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zh-CN" altLang="en-US"/>
              <a:t>广播域和广播风暴</a:t>
            </a:r>
            <a:endParaRPr lang="zh-CN" altLang="en-US"/>
          </a:p>
        </p:txBody>
      </p:sp>
      <p:sp>
        <p:nvSpPr>
          <p:cNvPr id="701443" name="Rectangle 3"/>
          <p:cNvSpPr>
            <a:spLocks noGrp="1" noChangeArrowheads="1"/>
          </p:cNvSpPr>
          <p:nvPr>
            <p:ph type="body" idx="1"/>
          </p:nvPr>
        </p:nvSpPr>
        <p:spPr>
          <a:xfrm>
            <a:off x="611188" y="1800225"/>
            <a:ext cx="8204200" cy="5084763"/>
          </a:xfrm>
        </p:spPr>
        <p:txBody>
          <a:bodyPr/>
          <a:lstStyle/>
          <a:p>
            <a:pPr>
              <a:lnSpc>
                <a:spcPct val="140000"/>
              </a:lnSpc>
            </a:pPr>
            <a:r>
              <a:rPr lang="zh-CN" altLang="en-US" sz="2800"/>
              <a:t>虽然交换机将它连接的多个局域网段划分为多个</a:t>
            </a:r>
            <a:r>
              <a:rPr lang="zh-CN" altLang="en-US" sz="2800">
                <a:solidFill>
                  <a:schemeClr val="hlink"/>
                </a:solidFill>
              </a:rPr>
              <a:t>独立的冲突域</a:t>
            </a:r>
            <a:r>
              <a:rPr lang="zh-CN" altLang="en-US" sz="2800"/>
              <a:t>，但交换机工作于</a:t>
            </a:r>
            <a:r>
              <a:rPr lang="en-US" altLang="zh-CN" sz="2800"/>
              <a:t>OSI</a:t>
            </a:r>
            <a:r>
              <a:rPr lang="zh-CN" altLang="en-US" sz="2800"/>
              <a:t>参考模型的</a:t>
            </a:r>
            <a:r>
              <a:rPr lang="zh-CN" altLang="en-US" sz="2800">
                <a:solidFill>
                  <a:schemeClr val="hlink"/>
                </a:solidFill>
              </a:rPr>
              <a:t>第二层</a:t>
            </a:r>
            <a:r>
              <a:rPr lang="zh-CN" altLang="en-US" sz="2800"/>
              <a:t>，它无阻碍地传播</a:t>
            </a:r>
            <a:r>
              <a:rPr lang="zh-CN" altLang="en-US" sz="2800">
                <a:solidFill>
                  <a:schemeClr val="hlink"/>
                </a:solidFill>
              </a:rPr>
              <a:t>广播帧</a:t>
            </a:r>
            <a:r>
              <a:rPr lang="zh-CN" altLang="en-US" sz="2800"/>
              <a:t>和</a:t>
            </a:r>
            <a:r>
              <a:rPr lang="zh-CN" altLang="en-US" sz="2800">
                <a:solidFill>
                  <a:schemeClr val="hlink"/>
                </a:solidFill>
              </a:rPr>
              <a:t>组播帧</a:t>
            </a:r>
            <a:r>
              <a:rPr lang="zh-CN" altLang="en-US" sz="2800"/>
              <a:t>，因此交换机连接的网段均处在一个</a:t>
            </a:r>
            <a:r>
              <a:rPr lang="zh-CN" altLang="en-US" sz="2800">
                <a:solidFill>
                  <a:schemeClr val="hlink"/>
                </a:solidFill>
              </a:rPr>
              <a:t>广播域</a:t>
            </a:r>
            <a:r>
              <a:rPr lang="zh-CN" altLang="en-US" sz="2800"/>
              <a:t>。当网络规模较大时，可能会带来</a:t>
            </a:r>
            <a:r>
              <a:rPr lang="zh-CN" altLang="en-US" sz="2800">
                <a:solidFill>
                  <a:schemeClr val="hlink"/>
                </a:solidFill>
              </a:rPr>
              <a:t>广播风暴</a:t>
            </a:r>
            <a:r>
              <a:rPr lang="zh-CN" altLang="en-US" sz="2800"/>
              <a:t>。</a:t>
            </a:r>
            <a:endParaRPr lang="zh-CN" altLang="en-US" sz="2800"/>
          </a:p>
          <a:p>
            <a:pPr>
              <a:lnSpc>
                <a:spcPct val="140000"/>
              </a:lnSpc>
            </a:pPr>
            <a:r>
              <a:rPr lang="zh-CN" altLang="en-US" sz="2800">
                <a:solidFill>
                  <a:schemeClr val="hlink"/>
                </a:solidFill>
              </a:rPr>
              <a:t>虚拟局域网</a:t>
            </a:r>
            <a:r>
              <a:rPr lang="en-US" altLang="zh-CN" sz="2800">
                <a:solidFill>
                  <a:schemeClr val="hlink"/>
                </a:solidFill>
              </a:rPr>
              <a:t>VLAN</a:t>
            </a:r>
            <a:r>
              <a:rPr lang="zh-CN" altLang="en-US" sz="2800"/>
              <a:t>技术可以解决广播风暴的问题。</a:t>
            </a:r>
            <a:endParaRPr lang="zh-CN" altLang="en-US" sz="28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1443">
                                            <p:txEl>
                                              <p:pRg st="0" end="0"/>
                                            </p:txEl>
                                          </p:spTgt>
                                        </p:tgtEl>
                                        <p:attrNameLst>
                                          <p:attrName>style.visibility</p:attrName>
                                        </p:attrNameLst>
                                      </p:cBhvr>
                                      <p:to>
                                        <p:strVal val="visible"/>
                                      </p:to>
                                    </p:set>
                                    <p:animEffect transition="in" filter="wipe(up)">
                                      <p:cBhvr>
                                        <p:cTn id="7" dur="500"/>
                                        <p:tgtEl>
                                          <p:spTgt spid="70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1443">
                                            <p:txEl>
                                              <p:pRg st="1" end="1"/>
                                            </p:txEl>
                                          </p:spTgt>
                                        </p:tgtEl>
                                        <p:attrNameLst>
                                          <p:attrName>style.visibility</p:attrName>
                                        </p:attrNameLst>
                                      </p:cBhvr>
                                      <p:to>
                                        <p:strVal val="visible"/>
                                      </p:to>
                                    </p:set>
                                    <p:animEffect transition="in" filter="wipe(up)">
                                      <p:cBhvr>
                                        <p:cTn id="12" dur="500"/>
                                        <p:tgtEl>
                                          <p:spTgt spid="70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body" idx="1"/>
          </p:nvPr>
        </p:nvSpPr>
        <p:spPr>
          <a:xfrm>
            <a:off x="395288" y="1916113"/>
            <a:ext cx="8497887" cy="4321175"/>
          </a:xfrm>
        </p:spPr>
        <p:txBody>
          <a:bodyPr/>
          <a:lstStyle/>
          <a:p>
            <a:pPr marL="533400" indent="-533400" algn="just"/>
            <a:r>
              <a:rPr lang="zh-CN" altLang="en-US" sz="2800">
                <a:solidFill>
                  <a:schemeClr val="hlink"/>
                </a:solidFill>
              </a:rPr>
              <a:t>虚拟局域网</a:t>
            </a:r>
            <a:r>
              <a:rPr lang="zh-CN" altLang="en-US" sz="2800"/>
              <a:t> </a:t>
            </a:r>
            <a:r>
              <a:rPr lang="en-US" altLang="zh-CN" sz="2800"/>
              <a:t>VLAN </a:t>
            </a:r>
            <a:r>
              <a:rPr lang="zh-CN" altLang="en-US" sz="2800"/>
              <a:t>是由一些局域网网段构成的与物理位置无关的逻辑组。</a:t>
            </a:r>
            <a:endParaRPr lang="zh-CN" altLang="en-US" sz="2800"/>
          </a:p>
          <a:p>
            <a:pPr marL="914400" lvl="1" indent="-457200" algn="just"/>
            <a:r>
              <a:rPr lang="zh-CN" altLang="en-US" sz="2400">
                <a:solidFill>
                  <a:srgbClr val="333399"/>
                </a:solidFill>
                <a:latin typeface="Arial" panose="020B0604020202020204" pitchFamily="34" charset="0"/>
                <a:ea typeface="黑体" panose="02010609060101010101" pitchFamily="2" charset="-122"/>
              </a:rPr>
              <a:t>这些网段具有某些共同的需求。</a:t>
            </a:r>
            <a:endParaRPr lang="zh-CN" altLang="en-US" sz="2400">
              <a:solidFill>
                <a:srgbClr val="333399"/>
              </a:solidFill>
              <a:latin typeface="Arial" panose="020B0604020202020204" pitchFamily="34" charset="0"/>
              <a:ea typeface="黑体" panose="02010609060101010101" pitchFamily="2" charset="-122"/>
            </a:endParaRPr>
          </a:p>
          <a:p>
            <a:pPr marL="914400" lvl="1" indent="-457200" algn="just"/>
            <a:r>
              <a:rPr lang="zh-CN" altLang="en-US" sz="2400">
                <a:solidFill>
                  <a:srgbClr val="333399"/>
                </a:solidFill>
                <a:latin typeface="Arial" panose="020B0604020202020204" pitchFamily="34" charset="0"/>
                <a:ea typeface="黑体" panose="02010609060101010101" pitchFamily="2" charset="-122"/>
              </a:rPr>
              <a:t>每一个 </a:t>
            </a:r>
            <a:r>
              <a:rPr lang="en-US" altLang="zh-CN" sz="2400">
                <a:solidFill>
                  <a:srgbClr val="333399"/>
                </a:solidFill>
                <a:latin typeface="Arial" panose="020B0604020202020204" pitchFamily="34" charset="0"/>
                <a:ea typeface="黑体" panose="02010609060101010101" pitchFamily="2" charset="-122"/>
              </a:rPr>
              <a:t>VLAN </a:t>
            </a:r>
            <a:r>
              <a:rPr lang="zh-CN" altLang="en-US" sz="2400">
                <a:solidFill>
                  <a:srgbClr val="333399"/>
                </a:solidFill>
                <a:latin typeface="Arial" panose="020B0604020202020204" pitchFamily="34" charset="0"/>
                <a:ea typeface="黑体" panose="02010609060101010101" pitchFamily="2" charset="-122"/>
              </a:rPr>
              <a:t>的帧都有一个明确的标识符，指明发送这个帧的工作站是属于哪一个 </a:t>
            </a:r>
            <a:r>
              <a:rPr lang="en-US" altLang="zh-CN" sz="2400">
                <a:solidFill>
                  <a:srgbClr val="333399"/>
                </a:solidFill>
                <a:latin typeface="Arial" panose="020B0604020202020204" pitchFamily="34" charset="0"/>
                <a:ea typeface="黑体" panose="02010609060101010101" pitchFamily="2" charset="-122"/>
              </a:rPr>
              <a:t>VLAN</a:t>
            </a:r>
            <a:r>
              <a:rPr lang="zh-CN" altLang="en-US" sz="2400">
                <a:solidFill>
                  <a:srgbClr val="333399"/>
                </a:solidFill>
                <a:latin typeface="Arial" panose="020B0604020202020204" pitchFamily="34" charset="0"/>
                <a:ea typeface="黑体" panose="02010609060101010101" pitchFamily="2" charset="-122"/>
              </a:rPr>
              <a:t>。</a:t>
            </a:r>
            <a:endParaRPr lang="zh-CN" altLang="en-US" sz="2400">
              <a:solidFill>
                <a:srgbClr val="333399"/>
              </a:solidFill>
              <a:latin typeface="Arial" panose="020B0604020202020204" pitchFamily="34" charset="0"/>
              <a:ea typeface="黑体" panose="02010609060101010101" pitchFamily="2" charset="-122"/>
            </a:endParaRPr>
          </a:p>
          <a:p>
            <a:pPr marL="533400" indent="-533400" algn="just"/>
            <a:r>
              <a:rPr lang="zh-CN" altLang="en-US" sz="2800"/>
              <a:t>虚拟局域网其实只是局域网给用户提供的一种服务，而并不是一种新型局域网。 </a:t>
            </a:r>
            <a:endParaRPr lang="zh-CN" altLang="en-US" sz="2800"/>
          </a:p>
          <a:p>
            <a:pPr marL="533400" indent="-533400" algn="just"/>
            <a:endParaRPr lang="zh-CN" altLang="en-US" sz="2800"/>
          </a:p>
        </p:txBody>
      </p:sp>
      <p:sp>
        <p:nvSpPr>
          <p:cNvPr id="474115" name="Rectangle 3"/>
          <p:cNvSpPr>
            <a:spLocks noGrp="1" noChangeArrowheads="1"/>
          </p:cNvSpPr>
          <p:nvPr>
            <p:ph type="title"/>
          </p:nvPr>
        </p:nvSpPr>
        <p:spPr>
          <a:xfrm>
            <a:off x="919163" y="214313"/>
            <a:ext cx="8116887" cy="1462087"/>
          </a:xfrm>
        </p:spPr>
        <p:txBody>
          <a:bodyPr/>
          <a:lstStyle/>
          <a:p>
            <a:pPr algn="ctr"/>
            <a:r>
              <a:rPr lang="zh-CN" altLang="en-US" sz="4000"/>
              <a:t>利用以太网交换机可以很方便地</a:t>
            </a:r>
            <a:br>
              <a:rPr lang="zh-CN" altLang="en-US" sz="4000"/>
            </a:br>
            <a:r>
              <a:rPr lang="zh-CN" altLang="en-US" sz="4000"/>
              <a:t>实现虚拟局域网 </a:t>
            </a:r>
            <a:r>
              <a:rPr lang="en-US" altLang="zh-CN" sz="4000"/>
              <a:t>	</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100138" y="931863"/>
            <a:ext cx="6856412" cy="768350"/>
          </a:xfrm>
        </p:spPr>
        <p:txBody>
          <a:bodyPr/>
          <a:lstStyle/>
          <a:p>
            <a:pPr algn="ctr"/>
            <a:r>
              <a:rPr lang="en-US" altLang="zh-CN"/>
              <a:t>3.1.2  </a:t>
            </a:r>
            <a:r>
              <a:rPr lang="zh-CN" altLang="en-US"/>
              <a:t>三个基本问题 </a:t>
            </a:r>
            <a:endParaRPr lang="zh-CN" altLang="en-US"/>
          </a:p>
        </p:txBody>
      </p:sp>
      <p:sp>
        <p:nvSpPr>
          <p:cNvPr id="130051" name="Rectangle 3"/>
          <p:cNvSpPr>
            <a:spLocks noGrp="1" noChangeArrowheads="1"/>
          </p:cNvSpPr>
          <p:nvPr>
            <p:ph type="body" idx="1"/>
          </p:nvPr>
        </p:nvSpPr>
        <p:spPr>
          <a:xfrm>
            <a:off x="1403350" y="2060575"/>
            <a:ext cx="4748213" cy="4248150"/>
          </a:xfrm>
        </p:spPr>
        <p:txBody>
          <a:bodyPr/>
          <a:lstStyle/>
          <a:p>
            <a:pPr>
              <a:buFont typeface="Wingdings" panose="05000000000000000000" pitchFamily="2" charset="2"/>
              <a:buNone/>
            </a:pPr>
            <a:r>
              <a:rPr lang="en-US" altLang="zh-CN"/>
              <a:t>(1) </a:t>
            </a:r>
            <a:r>
              <a:rPr lang="zh-CN" altLang="en-US"/>
              <a:t>封装成帧</a:t>
            </a:r>
            <a:endParaRPr lang="zh-CN" altLang="en-US"/>
          </a:p>
          <a:p>
            <a:pPr>
              <a:buFont typeface="Wingdings" panose="05000000000000000000" pitchFamily="2" charset="2"/>
              <a:buNone/>
            </a:pPr>
            <a:r>
              <a:rPr lang="en-US" altLang="zh-CN"/>
              <a:t>(2) </a:t>
            </a:r>
            <a:r>
              <a:rPr lang="zh-CN" altLang="en-US"/>
              <a:t>透明传输</a:t>
            </a:r>
            <a:endParaRPr lang="zh-CN" altLang="en-US"/>
          </a:p>
          <a:p>
            <a:pPr>
              <a:buFont typeface="Wingdings" panose="05000000000000000000" pitchFamily="2" charset="2"/>
              <a:buNone/>
            </a:pPr>
            <a:r>
              <a:rPr lang="en-US" altLang="zh-CN"/>
              <a:t>(3) </a:t>
            </a:r>
            <a:r>
              <a:rPr lang="zh-CN" altLang="en-US"/>
              <a:t>差错控制 </a:t>
            </a:r>
            <a:endParaRPr lang="zh-CN" altLang="en-US"/>
          </a:p>
          <a:p>
            <a:pPr>
              <a:buFont typeface="Wingdings" panose="05000000000000000000" pitchFamily="2" charset="2"/>
              <a:buNone/>
            </a:pPr>
            <a:endParaRPr lang="en-US" altLang="zh-CN"/>
          </a:p>
        </p:txBody>
      </p:sp>
    </p:spTree>
  </p:cSld>
  <p:clrMapOvr>
    <a:masterClrMapping/>
  </p:clrMapOvr>
  <p:transition>
    <p:checker dir="vert"/>
  </p:transition>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5139" name="Line 3"/>
          <p:cNvSpPr>
            <a:spLocks noChangeShapeType="1"/>
          </p:cNvSpPr>
          <p:nvPr/>
        </p:nvSpPr>
        <p:spPr bwMode="auto">
          <a:xfrm>
            <a:off x="2247900" y="6208713"/>
            <a:ext cx="1568450" cy="0"/>
          </a:xfrm>
          <a:prstGeom prst="line">
            <a:avLst/>
          </a:prstGeom>
          <a:noFill/>
          <a:ln w="76200">
            <a:solidFill>
              <a:srgbClr val="333399"/>
            </a:solidFill>
            <a:round/>
          </a:ln>
          <a:effectLst/>
        </p:spPr>
        <p:txBody>
          <a:bodyPr wrap="none" anchor="ctr"/>
          <a:lstStyle/>
          <a:p>
            <a:endParaRPr lang="zh-CN" altLang="en-US"/>
          </a:p>
        </p:txBody>
      </p:sp>
      <p:sp>
        <p:nvSpPr>
          <p:cNvPr id="475140"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5141"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5142" name="Line 6"/>
          <p:cNvSpPr>
            <a:spLocks noChangeShapeType="1"/>
          </p:cNvSpPr>
          <p:nvPr/>
        </p:nvSpPr>
        <p:spPr bwMode="auto">
          <a:xfrm>
            <a:off x="2679700" y="693738"/>
            <a:ext cx="3917950" cy="0"/>
          </a:xfrm>
          <a:prstGeom prst="line">
            <a:avLst/>
          </a:prstGeom>
          <a:noFill/>
          <a:ln w="28575">
            <a:solidFill>
              <a:srgbClr val="333399"/>
            </a:solidFill>
            <a:round/>
          </a:ln>
          <a:effectLst/>
        </p:spPr>
        <p:txBody>
          <a:bodyPr wrap="none" anchor="ctr"/>
          <a:lstStyle/>
          <a:p>
            <a:endParaRPr lang="zh-CN" altLang="en-US"/>
          </a:p>
        </p:txBody>
      </p:sp>
      <p:sp>
        <p:nvSpPr>
          <p:cNvPr id="475143" name="Line 7"/>
          <p:cNvSpPr>
            <a:spLocks noChangeShapeType="1"/>
          </p:cNvSpPr>
          <p:nvPr/>
        </p:nvSpPr>
        <p:spPr bwMode="auto">
          <a:xfrm>
            <a:off x="2828925" y="849313"/>
            <a:ext cx="2362200" cy="0"/>
          </a:xfrm>
          <a:prstGeom prst="line">
            <a:avLst/>
          </a:prstGeom>
          <a:noFill/>
          <a:ln w="28575">
            <a:solidFill>
              <a:srgbClr val="333399"/>
            </a:solidFill>
            <a:round/>
          </a:ln>
          <a:effectLst/>
        </p:spPr>
        <p:txBody>
          <a:bodyPr wrap="none" anchor="ctr"/>
          <a:lstStyle/>
          <a:p>
            <a:endParaRPr lang="zh-CN" altLang="en-US"/>
          </a:p>
        </p:txBody>
      </p:sp>
      <p:sp>
        <p:nvSpPr>
          <p:cNvPr id="475144" name="Line 8"/>
          <p:cNvSpPr>
            <a:spLocks noChangeShapeType="1"/>
          </p:cNvSpPr>
          <p:nvPr/>
        </p:nvSpPr>
        <p:spPr bwMode="auto">
          <a:xfrm>
            <a:off x="2976563" y="1003300"/>
            <a:ext cx="519112" cy="0"/>
          </a:xfrm>
          <a:prstGeom prst="line">
            <a:avLst/>
          </a:prstGeom>
          <a:noFill/>
          <a:ln w="28575">
            <a:solidFill>
              <a:srgbClr val="333399"/>
            </a:solidFill>
            <a:round/>
          </a:ln>
          <a:effectLst/>
        </p:spPr>
        <p:txBody>
          <a:bodyPr wrap="none" anchor="ctr"/>
          <a:lstStyle/>
          <a:p>
            <a:endParaRPr lang="zh-CN" altLang="en-US"/>
          </a:p>
        </p:txBody>
      </p:sp>
      <p:sp>
        <p:nvSpPr>
          <p:cNvPr id="475145" name="Line 9"/>
          <p:cNvSpPr>
            <a:spLocks noChangeShapeType="1"/>
          </p:cNvSpPr>
          <p:nvPr/>
        </p:nvSpPr>
        <p:spPr bwMode="auto">
          <a:xfrm>
            <a:off x="2976563" y="2946400"/>
            <a:ext cx="519112" cy="0"/>
          </a:xfrm>
          <a:prstGeom prst="line">
            <a:avLst/>
          </a:prstGeom>
          <a:noFill/>
          <a:ln w="28575">
            <a:solidFill>
              <a:srgbClr val="333399"/>
            </a:solidFill>
            <a:round/>
          </a:ln>
          <a:effectLst/>
        </p:spPr>
        <p:txBody>
          <a:bodyPr wrap="none" anchor="ctr"/>
          <a:lstStyle/>
          <a:p>
            <a:endParaRPr lang="zh-CN" altLang="en-US"/>
          </a:p>
        </p:txBody>
      </p:sp>
      <p:sp>
        <p:nvSpPr>
          <p:cNvPr id="475146" name="Line 10"/>
          <p:cNvSpPr>
            <a:spLocks noChangeShapeType="1"/>
          </p:cNvSpPr>
          <p:nvPr/>
        </p:nvSpPr>
        <p:spPr bwMode="auto">
          <a:xfrm>
            <a:off x="2828925" y="2713038"/>
            <a:ext cx="2616200" cy="0"/>
          </a:xfrm>
          <a:prstGeom prst="line">
            <a:avLst/>
          </a:prstGeom>
          <a:noFill/>
          <a:ln w="28575">
            <a:solidFill>
              <a:srgbClr val="333399"/>
            </a:solidFill>
            <a:round/>
          </a:ln>
          <a:effectLst/>
        </p:spPr>
        <p:txBody>
          <a:bodyPr wrap="none" anchor="ctr"/>
          <a:lstStyle/>
          <a:p>
            <a:endParaRPr lang="zh-CN" altLang="en-US"/>
          </a:p>
        </p:txBody>
      </p:sp>
      <p:sp>
        <p:nvSpPr>
          <p:cNvPr id="475147" name="Line 11"/>
          <p:cNvSpPr>
            <a:spLocks noChangeShapeType="1"/>
          </p:cNvSpPr>
          <p:nvPr/>
        </p:nvSpPr>
        <p:spPr bwMode="auto">
          <a:xfrm>
            <a:off x="2606675" y="2479675"/>
            <a:ext cx="3978275" cy="0"/>
          </a:xfrm>
          <a:prstGeom prst="line">
            <a:avLst/>
          </a:prstGeom>
          <a:noFill/>
          <a:ln w="28575">
            <a:solidFill>
              <a:srgbClr val="333399"/>
            </a:solidFill>
            <a:round/>
          </a:ln>
          <a:effectLst/>
        </p:spPr>
        <p:txBody>
          <a:bodyPr wrap="none" anchor="ctr"/>
          <a:lstStyle/>
          <a:p>
            <a:endParaRPr lang="zh-CN" altLang="en-US"/>
          </a:p>
        </p:txBody>
      </p:sp>
      <p:sp>
        <p:nvSpPr>
          <p:cNvPr id="475148" name="Line 12"/>
          <p:cNvSpPr>
            <a:spLocks noChangeShapeType="1"/>
          </p:cNvSpPr>
          <p:nvPr/>
        </p:nvSpPr>
        <p:spPr bwMode="auto">
          <a:xfrm>
            <a:off x="2754313" y="4732338"/>
            <a:ext cx="1408112" cy="0"/>
          </a:xfrm>
          <a:prstGeom prst="line">
            <a:avLst/>
          </a:prstGeom>
          <a:noFill/>
          <a:ln w="28575">
            <a:solidFill>
              <a:srgbClr val="333399"/>
            </a:solidFill>
            <a:round/>
          </a:ln>
          <a:effectLst/>
        </p:spPr>
        <p:txBody>
          <a:bodyPr wrap="none" anchor="ctr"/>
          <a:lstStyle/>
          <a:p>
            <a:endParaRPr lang="zh-CN" altLang="en-US"/>
          </a:p>
        </p:txBody>
      </p:sp>
      <p:sp>
        <p:nvSpPr>
          <p:cNvPr id="475149" name="Line 13"/>
          <p:cNvSpPr>
            <a:spLocks noChangeShapeType="1"/>
          </p:cNvSpPr>
          <p:nvPr/>
        </p:nvSpPr>
        <p:spPr bwMode="auto">
          <a:xfrm>
            <a:off x="2754313" y="4887913"/>
            <a:ext cx="746125" cy="0"/>
          </a:xfrm>
          <a:prstGeom prst="line">
            <a:avLst/>
          </a:prstGeom>
          <a:noFill/>
          <a:ln w="28575">
            <a:solidFill>
              <a:srgbClr val="333399"/>
            </a:solidFill>
            <a:round/>
          </a:ln>
          <a:effectLst/>
        </p:spPr>
        <p:txBody>
          <a:bodyPr wrap="none" anchor="ctr"/>
          <a:lstStyle/>
          <a:p>
            <a:endParaRPr lang="zh-CN" altLang="en-US"/>
          </a:p>
        </p:txBody>
      </p:sp>
      <p:sp>
        <p:nvSpPr>
          <p:cNvPr id="475150" name="Line 14"/>
          <p:cNvSpPr>
            <a:spLocks noChangeShapeType="1"/>
          </p:cNvSpPr>
          <p:nvPr/>
        </p:nvSpPr>
        <p:spPr bwMode="auto">
          <a:xfrm>
            <a:off x="2405063" y="4422775"/>
            <a:ext cx="4241800" cy="0"/>
          </a:xfrm>
          <a:prstGeom prst="line">
            <a:avLst/>
          </a:prstGeom>
          <a:noFill/>
          <a:ln w="28575">
            <a:solidFill>
              <a:srgbClr val="333399"/>
            </a:solidFill>
            <a:round/>
          </a:ln>
          <a:effectLst/>
        </p:spPr>
        <p:txBody>
          <a:bodyPr wrap="none" anchor="ctr"/>
          <a:lstStyle/>
          <a:p>
            <a:endParaRPr lang="zh-CN" altLang="en-US"/>
          </a:p>
        </p:txBody>
      </p:sp>
      <p:sp>
        <p:nvSpPr>
          <p:cNvPr id="475151" name="Line 15"/>
          <p:cNvSpPr>
            <a:spLocks noChangeShapeType="1"/>
          </p:cNvSpPr>
          <p:nvPr/>
        </p:nvSpPr>
        <p:spPr bwMode="auto">
          <a:xfrm>
            <a:off x="2606675" y="4578350"/>
            <a:ext cx="2643188" cy="0"/>
          </a:xfrm>
          <a:prstGeom prst="line">
            <a:avLst/>
          </a:prstGeom>
          <a:noFill/>
          <a:ln w="28575">
            <a:solidFill>
              <a:srgbClr val="333399"/>
            </a:solidFill>
            <a:round/>
          </a:ln>
          <a:effectLst/>
        </p:spPr>
        <p:txBody>
          <a:bodyPr wrap="none" anchor="ctr"/>
          <a:lstStyle/>
          <a:p>
            <a:endParaRPr lang="zh-CN" altLang="en-US"/>
          </a:p>
        </p:txBody>
      </p:sp>
      <p:sp>
        <p:nvSpPr>
          <p:cNvPr id="475152"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5153"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ln>
          <a:effectLst/>
        </p:spPr>
        <p:txBody>
          <a:bodyPr wrap="none" anchor="ctr"/>
          <a:lstStyle/>
          <a:p>
            <a:endParaRPr lang="zh-CN" altLang="en-US"/>
          </a:p>
        </p:txBody>
      </p:sp>
      <p:sp>
        <p:nvSpPr>
          <p:cNvPr id="475154"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ln>
          <a:effectLst/>
        </p:spPr>
        <p:txBody>
          <a:bodyPr wrap="none" anchor="ctr"/>
          <a:lstStyle/>
          <a:p>
            <a:endParaRPr lang="zh-CN" altLang="en-US"/>
          </a:p>
        </p:txBody>
      </p:sp>
      <p:sp>
        <p:nvSpPr>
          <p:cNvPr id="475155" name="Text Box 19"/>
          <p:cNvSpPr txBox="1">
            <a:spLocks noChangeArrowheads="1"/>
          </p:cNvSpPr>
          <p:nvPr/>
        </p:nvSpPr>
        <p:spPr bwMode="auto">
          <a:xfrm>
            <a:off x="3838575" y="858838"/>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4</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56" name="Text Box 20"/>
          <p:cNvSpPr txBox="1">
            <a:spLocks noChangeArrowheads="1"/>
          </p:cNvSpPr>
          <p:nvPr/>
        </p:nvSpPr>
        <p:spPr bwMode="auto">
          <a:xfrm>
            <a:off x="5646738" y="4457700"/>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57"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ln>
          <a:effectLst/>
        </p:spPr>
        <p:txBody>
          <a:bodyPr wrap="none" anchor="ctr"/>
          <a:lstStyle/>
          <a:p>
            <a:endParaRPr lang="zh-CN" altLang="en-US"/>
          </a:p>
        </p:txBody>
      </p:sp>
      <p:sp>
        <p:nvSpPr>
          <p:cNvPr id="475158"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5159" name="Line 23"/>
          <p:cNvSpPr>
            <a:spLocks noChangeShapeType="1"/>
          </p:cNvSpPr>
          <p:nvPr/>
        </p:nvSpPr>
        <p:spPr bwMode="auto">
          <a:xfrm>
            <a:off x="1568450" y="938213"/>
            <a:ext cx="0" cy="5037137"/>
          </a:xfrm>
          <a:prstGeom prst="line">
            <a:avLst/>
          </a:prstGeom>
          <a:noFill/>
          <a:ln w="38100">
            <a:solidFill>
              <a:srgbClr val="333399"/>
            </a:solidFill>
            <a:round/>
          </a:ln>
          <a:effectLst/>
        </p:spPr>
        <p:txBody>
          <a:bodyPr wrap="none" anchor="ctr"/>
          <a:lstStyle/>
          <a:p>
            <a:endParaRPr lang="zh-CN" altLang="en-US"/>
          </a:p>
        </p:txBody>
      </p:sp>
      <p:sp>
        <p:nvSpPr>
          <p:cNvPr id="475160" name="Line 24"/>
          <p:cNvSpPr>
            <a:spLocks noChangeShapeType="1"/>
          </p:cNvSpPr>
          <p:nvPr/>
        </p:nvSpPr>
        <p:spPr bwMode="auto">
          <a:xfrm>
            <a:off x="1554163" y="927100"/>
            <a:ext cx="458787" cy="0"/>
          </a:xfrm>
          <a:prstGeom prst="line">
            <a:avLst/>
          </a:prstGeom>
          <a:noFill/>
          <a:ln w="38100">
            <a:solidFill>
              <a:srgbClr val="333399"/>
            </a:solidFill>
            <a:round/>
          </a:ln>
          <a:effectLst/>
        </p:spPr>
        <p:txBody>
          <a:bodyPr wrap="none" anchor="ctr"/>
          <a:lstStyle/>
          <a:p>
            <a:endParaRPr lang="zh-CN" altLang="en-US"/>
          </a:p>
        </p:txBody>
      </p:sp>
      <p:sp>
        <p:nvSpPr>
          <p:cNvPr id="475161" name="Text Box 25"/>
          <p:cNvSpPr txBox="1">
            <a:spLocks noChangeArrowheads="1"/>
          </p:cNvSpPr>
          <p:nvPr/>
        </p:nvSpPr>
        <p:spPr bwMode="auto">
          <a:xfrm>
            <a:off x="6346825" y="1735138"/>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2" name="Text Box 26"/>
          <p:cNvSpPr txBox="1">
            <a:spLocks noChangeArrowheads="1"/>
          </p:cNvSpPr>
          <p:nvPr/>
        </p:nvSpPr>
        <p:spPr bwMode="auto">
          <a:xfrm>
            <a:off x="6865938" y="455613"/>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3" name="Text Box 27"/>
          <p:cNvSpPr txBox="1">
            <a:spLocks noChangeArrowheads="1"/>
          </p:cNvSpPr>
          <p:nvPr/>
        </p:nvSpPr>
        <p:spPr bwMode="auto">
          <a:xfrm>
            <a:off x="5459413" y="735013"/>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4" name="Text Box 28"/>
          <p:cNvSpPr txBox="1">
            <a:spLocks noChangeArrowheads="1"/>
          </p:cNvSpPr>
          <p:nvPr/>
        </p:nvSpPr>
        <p:spPr bwMode="auto">
          <a:xfrm>
            <a:off x="3495675" y="1738313"/>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5" name="Text Box 29"/>
          <p:cNvSpPr txBox="1">
            <a:spLocks noChangeArrowheads="1"/>
          </p:cNvSpPr>
          <p:nvPr/>
        </p:nvSpPr>
        <p:spPr bwMode="auto">
          <a:xfrm>
            <a:off x="5021263" y="1738313"/>
            <a:ext cx="9413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6" name="Text Box 30"/>
          <p:cNvSpPr txBox="1">
            <a:spLocks noChangeArrowheads="1"/>
          </p:cNvSpPr>
          <p:nvPr/>
        </p:nvSpPr>
        <p:spPr bwMode="auto">
          <a:xfrm>
            <a:off x="6907213" y="4160838"/>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7" name="Text Box 31"/>
          <p:cNvSpPr txBox="1">
            <a:spLocks noChangeArrowheads="1"/>
          </p:cNvSpPr>
          <p:nvPr/>
        </p:nvSpPr>
        <p:spPr bwMode="auto">
          <a:xfrm>
            <a:off x="4433888" y="45735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8" name="Text Box 32"/>
          <p:cNvSpPr txBox="1">
            <a:spLocks noChangeArrowheads="1"/>
          </p:cNvSpPr>
          <p:nvPr/>
        </p:nvSpPr>
        <p:spPr bwMode="auto">
          <a:xfrm>
            <a:off x="3792538" y="50180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69" name="Text Box 33"/>
          <p:cNvSpPr txBox="1">
            <a:spLocks noChangeArrowheads="1"/>
          </p:cNvSpPr>
          <p:nvPr/>
        </p:nvSpPr>
        <p:spPr bwMode="auto">
          <a:xfrm>
            <a:off x="3822700" y="2816225"/>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70" name="Text Box 34"/>
          <p:cNvSpPr txBox="1">
            <a:spLocks noChangeArrowheads="1"/>
          </p:cNvSpPr>
          <p:nvPr/>
        </p:nvSpPr>
        <p:spPr bwMode="auto">
          <a:xfrm>
            <a:off x="6932613" y="2301875"/>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5171" name="Text Box 35"/>
          <p:cNvSpPr txBox="1">
            <a:spLocks noChangeArrowheads="1"/>
          </p:cNvSpPr>
          <p:nvPr/>
        </p:nvSpPr>
        <p:spPr bwMode="auto">
          <a:xfrm>
            <a:off x="5688013" y="2454275"/>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75172" name="Picture 36"/>
          <p:cNvPicPr>
            <a:picLocks noChangeArrowheads="1"/>
          </p:cNvPicPr>
          <p:nvPr/>
        </p:nvPicPr>
        <p:blipFill>
          <a:blip r:embed="rId1"/>
          <a:srcRect/>
          <a:stretch>
            <a:fillRect/>
          </a:stretch>
        </p:blipFill>
        <p:spPr bwMode="auto">
          <a:xfrm>
            <a:off x="3348038" y="927100"/>
            <a:ext cx="509587" cy="536575"/>
          </a:xfrm>
          <a:prstGeom prst="rect">
            <a:avLst/>
          </a:prstGeom>
          <a:noFill/>
          <a:ln w="9525">
            <a:noFill/>
            <a:miter lim="800000"/>
            <a:headEnd/>
            <a:tailEnd/>
          </a:ln>
          <a:effectLst/>
        </p:spPr>
      </p:pic>
      <p:pic>
        <p:nvPicPr>
          <p:cNvPr id="475173" name="Picture 37"/>
          <p:cNvPicPr>
            <a:picLocks noChangeArrowheads="1"/>
          </p:cNvPicPr>
          <p:nvPr/>
        </p:nvPicPr>
        <p:blipFill>
          <a:blip r:embed="rId1"/>
          <a:srcRect/>
          <a:stretch>
            <a:fillRect/>
          </a:stretch>
        </p:blipFill>
        <p:spPr bwMode="auto">
          <a:xfrm>
            <a:off x="6461125" y="538163"/>
            <a:ext cx="509588" cy="536575"/>
          </a:xfrm>
          <a:prstGeom prst="rect">
            <a:avLst/>
          </a:prstGeom>
          <a:noFill/>
          <a:ln w="9525">
            <a:noFill/>
            <a:miter lim="800000"/>
            <a:headEnd/>
            <a:tailEnd/>
          </a:ln>
          <a:effectLst/>
        </p:spPr>
      </p:pic>
      <p:pic>
        <p:nvPicPr>
          <p:cNvPr id="475174" name="Picture 38"/>
          <p:cNvPicPr>
            <a:picLocks noChangeArrowheads="1"/>
          </p:cNvPicPr>
          <p:nvPr/>
        </p:nvPicPr>
        <p:blipFill>
          <a:blip r:embed="rId1"/>
          <a:srcRect/>
          <a:stretch>
            <a:fillRect/>
          </a:stretch>
        </p:blipFill>
        <p:spPr bwMode="auto">
          <a:xfrm>
            <a:off x="5053013" y="771525"/>
            <a:ext cx="509587" cy="536575"/>
          </a:xfrm>
          <a:prstGeom prst="rect">
            <a:avLst/>
          </a:prstGeom>
          <a:noFill/>
          <a:ln w="9525">
            <a:noFill/>
            <a:miter lim="800000"/>
            <a:headEnd/>
            <a:tailEnd/>
          </a:ln>
          <a:effectLst/>
        </p:spPr>
      </p:pic>
      <p:pic>
        <p:nvPicPr>
          <p:cNvPr id="475175" name="Picture 39"/>
          <p:cNvPicPr>
            <a:picLocks noChangeArrowheads="1"/>
          </p:cNvPicPr>
          <p:nvPr/>
        </p:nvPicPr>
        <p:blipFill>
          <a:blip r:embed="rId1"/>
          <a:srcRect/>
          <a:stretch>
            <a:fillRect/>
          </a:stretch>
        </p:blipFill>
        <p:spPr bwMode="auto">
          <a:xfrm>
            <a:off x="6470650" y="2324100"/>
            <a:ext cx="509588" cy="538163"/>
          </a:xfrm>
          <a:prstGeom prst="rect">
            <a:avLst/>
          </a:prstGeom>
          <a:noFill/>
          <a:ln w="9525">
            <a:noFill/>
            <a:miter lim="800000"/>
            <a:headEnd/>
            <a:tailEnd/>
          </a:ln>
          <a:effectLst/>
        </p:spPr>
      </p:pic>
      <p:pic>
        <p:nvPicPr>
          <p:cNvPr id="475176" name="Picture 40"/>
          <p:cNvPicPr>
            <a:picLocks noChangeArrowheads="1"/>
          </p:cNvPicPr>
          <p:nvPr/>
        </p:nvPicPr>
        <p:blipFill>
          <a:blip r:embed="rId1"/>
          <a:srcRect/>
          <a:stretch>
            <a:fillRect/>
          </a:stretch>
        </p:blipFill>
        <p:spPr bwMode="auto">
          <a:xfrm>
            <a:off x="5284788" y="2557463"/>
            <a:ext cx="509587" cy="538162"/>
          </a:xfrm>
          <a:prstGeom prst="rect">
            <a:avLst/>
          </a:prstGeom>
          <a:noFill/>
          <a:ln w="9525">
            <a:noFill/>
            <a:miter lim="800000"/>
            <a:headEnd/>
            <a:tailEnd/>
          </a:ln>
          <a:effectLst/>
        </p:spPr>
      </p:pic>
      <p:pic>
        <p:nvPicPr>
          <p:cNvPr id="475177" name="Picture 41"/>
          <p:cNvPicPr>
            <a:picLocks noChangeArrowheads="1"/>
          </p:cNvPicPr>
          <p:nvPr/>
        </p:nvPicPr>
        <p:blipFill>
          <a:blip r:embed="rId1"/>
          <a:srcRect/>
          <a:stretch>
            <a:fillRect/>
          </a:stretch>
        </p:blipFill>
        <p:spPr bwMode="auto">
          <a:xfrm>
            <a:off x="3348038" y="2790825"/>
            <a:ext cx="509587" cy="538163"/>
          </a:xfrm>
          <a:prstGeom prst="rect">
            <a:avLst/>
          </a:prstGeom>
          <a:noFill/>
          <a:ln w="9525">
            <a:noFill/>
            <a:miter lim="800000"/>
            <a:headEnd/>
            <a:tailEnd/>
          </a:ln>
          <a:effectLst/>
        </p:spPr>
      </p:pic>
      <p:pic>
        <p:nvPicPr>
          <p:cNvPr id="475178" name="Picture 42"/>
          <p:cNvPicPr>
            <a:picLocks noChangeArrowheads="1"/>
          </p:cNvPicPr>
          <p:nvPr/>
        </p:nvPicPr>
        <p:blipFill>
          <a:blip r:embed="rId1"/>
          <a:srcRect/>
          <a:stretch>
            <a:fillRect/>
          </a:stretch>
        </p:blipFill>
        <p:spPr bwMode="auto">
          <a:xfrm>
            <a:off x="3348038" y="4740275"/>
            <a:ext cx="509587" cy="536575"/>
          </a:xfrm>
          <a:prstGeom prst="rect">
            <a:avLst/>
          </a:prstGeom>
          <a:noFill/>
          <a:ln w="9525">
            <a:noFill/>
            <a:miter lim="800000"/>
            <a:headEnd/>
            <a:tailEnd/>
          </a:ln>
          <a:effectLst/>
        </p:spPr>
      </p:pic>
      <p:pic>
        <p:nvPicPr>
          <p:cNvPr id="475179" name="Picture 43"/>
          <p:cNvPicPr>
            <a:picLocks noChangeArrowheads="1"/>
          </p:cNvPicPr>
          <p:nvPr/>
        </p:nvPicPr>
        <p:blipFill>
          <a:blip r:embed="rId1"/>
          <a:srcRect/>
          <a:stretch>
            <a:fillRect/>
          </a:stretch>
        </p:blipFill>
        <p:spPr bwMode="auto">
          <a:xfrm>
            <a:off x="4014788" y="4578350"/>
            <a:ext cx="509587" cy="536575"/>
          </a:xfrm>
          <a:prstGeom prst="rect">
            <a:avLst/>
          </a:prstGeom>
          <a:noFill/>
          <a:ln w="9525">
            <a:noFill/>
            <a:miter lim="800000"/>
            <a:headEnd/>
            <a:tailEnd/>
          </a:ln>
          <a:effectLst/>
        </p:spPr>
      </p:pic>
      <p:pic>
        <p:nvPicPr>
          <p:cNvPr id="475180" name="Picture 44"/>
          <p:cNvPicPr>
            <a:picLocks noChangeArrowheads="1"/>
          </p:cNvPicPr>
          <p:nvPr/>
        </p:nvPicPr>
        <p:blipFill>
          <a:blip r:embed="rId1"/>
          <a:srcRect/>
          <a:stretch>
            <a:fillRect/>
          </a:stretch>
        </p:blipFill>
        <p:spPr bwMode="auto">
          <a:xfrm>
            <a:off x="5126038" y="4422775"/>
            <a:ext cx="509587" cy="536575"/>
          </a:xfrm>
          <a:prstGeom prst="rect">
            <a:avLst/>
          </a:prstGeom>
          <a:noFill/>
          <a:ln w="9525">
            <a:noFill/>
            <a:miter lim="800000"/>
            <a:headEnd/>
            <a:tailEnd/>
          </a:ln>
          <a:effectLst/>
        </p:spPr>
      </p:pic>
      <p:pic>
        <p:nvPicPr>
          <p:cNvPr id="475181" name="Picture 45"/>
          <p:cNvPicPr>
            <a:picLocks noChangeArrowheads="1"/>
          </p:cNvPicPr>
          <p:nvPr/>
        </p:nvPicPr>
        <p:blipFill>
          <a:blip r:embed="rId1"/>
          <a:srcRect/>
          <a:stretch>
            <a:fillRect/>
          </a:stretch>
        </p:blipFill>
        <p:spPr bwMode="auto">
          <a:xfrm>
            <a:off x="6461125" y="4267200"/>
            <a:ext cx="509588" cy="536575"/>
          </a:xfrm>
          <a:prstGeom prst="rect">
            <a:avLst/>
          </a:prstGeom>
          <a:noFill/>
          <a:ln w="9525">
            <a:noFill/>
            <a:miter lim="800000"/>
            <a:headEnd/>
            <a:tailEnd/>
          </a:ln>
          <a:effectLst/>
        </p:spPr>
      </p:pic>
      <p:sp>
        <p:nvSpPr>
          <p:cNvPr id="475182"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5183" name="Line 47"/>
          <p:cNvSpPr>
            <a:spLocks noChangeShapeType="1"/>
          </p:cNvSpPr>
          <p:nvPr/>
        </p:nvSpPr>
        <p:spPr bwMode="auto">
          <a:xfrm>
            <a:off x="1716088" y="2784475"/>
            <a:ext cx="0" cy="3346450"/>
          </a:xfrm>
          <a:prstGeom prst="line">
            <a:avLst/>
          </a:prstGeom>
          <a:noFill/>
          <a:ln w="38100">
            <a:solidFill>
              <a:srgbClr val="333399"/>
            </a:solidFill>
            <a:round/>
          </a:ln>
          <a:effectLst/>
        </p:spPr>
        <p:txBody>
          <a:bodyPr wrap="none" anchor="ctr"/>
          <a:lstStyle/>
          <a:p>
            <a:endParaRPr lang="zh-CN" altLang="en-US"/>
          </a:p>
        </p:txBody>
      </p:sp>
      <p:sp>
        <p:nvSpPr>
          <p:cNvPr id="475184" name="Line 48"/>
          <p:cNvSpPr>
            <a:spLocks noChangeShapeType="1"/>
          </p:cNvSpPr>
          <p:nvPr/>
        </p:nvSpPr>
        <p:spPr bwMode="auto">
          <a:xfrm>
            <a:off x="1703388" y="2790825"/>
            <a:ext cx="276225" cy="0"/>
          </a:xfrm>
          <a:prstGeom prst="line">
            <a:avLst/>
          </a:prstGeom>
          <a:noFill/>
          <a:ln w="38100">
            <a:solidFill>
              <a:srgbClr val="333399"/>
            </a:solidFill>
            <a:round/>
          </a:ln>
          <a:effectLst/>
        </p:spPr>
        <p:txBody>
          <a:bodyPr wrap="none" anchor="ctr"/>
          <a:lstStyle/>
          <a:p>
            <a:endParaRPr lang="zh-CN" altLang="en-US"/>
          </a:p>
        </p:txBody>
      </p:sp>
      <p:sp>
        <p:nvSpPr>
          <p:cNvPr id="475185" name="Line 49"/>
          <p:cNvSpPr>
            <a:spLocks noChangeShapeType="1"/>
          </p:cNvSpPr>
          <p:nvPr/>
        </p:nvSpPr>
        <p:spPr bwMode="auto">
          <a:xfrm>
            <a:off x="1865313" y="4772025"/>
            <a:ext cx="0" cy="1514475"/>
          </a:xfrm>
          <a:prstGeom prst="line">
            <a:avLst/>
          </a:prstGeom>
          <a:noFill/>
          <a:ln w="38100">
            <a:solidFill>
              <a:srgbClr val="333399"/>
            </a:solidFill>
            <a:round/>
          </a:ln>
          <a:effectLst/>
        </p:spPr>
        <p:txBody>
          <a:bodyPr wrap="none" anchor="ctr"/>
          <a:lstStyle/>
          <a:p>
            <a:endParaRPr lang="zh-CN" altLang="en-US"/>
          </a:p>
        </p:txBody>
      </p:sp>
      <p:sp>
        <p:nvSpPr>
          <p:cNvPr id="475186" name="Line 50"/>
          <p:cNvSpPr>
            <a:spLocks noChangeShapeType="1"/>
          </p:cNvSpPr>
          <p:nvPr/>
        </p:nvSpPr>
        <p:spPr bwMode="auto">
          <a:xfrm>
            <a:off x="1851025" y="4772025"/>
            <a:ext cx="152400" cy="0"/>
          </a:xfrm>
          <a:prstGeom prst="line">
            <a:avLst/>
          </a:prstGeom>
          <a:noFill/>
          <a:ln w="38100">
            <a:solidFill>
              <a:srgbClr val="333399"/>
            </a:solidFill>
            <a:round/>
          </a:ln>
          <a:effectLst/>
        </p:spPr>
        <p:txBody>
          <a:bodyPr wrap="none" anchor="ctr"/>
          <a:lstStyle/>
          <a:p>
            <a:endParaRPr lang="zh-CN" altLang="en-US"/>
          </a:p>
        </p:txBody>
      </p:sp>
      <p:sp>
        <p:nvSpPr>
          <p:cNvPr id="475187"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folHlink"/>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5188" name="Text Box 52"/>
          <p:cNvSpPr txBox="1">
            <a:spLocks noChangeArrowheads="1"/>
          </p:cNvSpPr>
          <p:nvPr/>
        </p:nvSpPr>
        <p:spPr bwMode="auto">
          <a:xfrm>
            <a:off x="4675188" y="5805488"/>
            <a:ext cx="3611562"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三个虚拟局域网</a:t>
            </a:r>
            <a:r>
              <a:rPr lang="en-US" altLang="zh-CN" sz="2400">
                <a:solidFill>
                  <a:srgbClr val="333399"/>
                </a:solidFill>
                <a:latin typeface="Arial" panose="020B0604020202020204" pitchFamily="34" charset="0"/>
                <a:ea typeface="黑体" panose="02010609060101010101" pitchFamily="2" charset="-122"/>
              </a:rPr>
              <a:t>:</a:t>
            </a:r>
            <a:endParaRPr lang="en-US" altLang="zh-CN" sz="2400">
              <a:solidFill>
                <a:srgbClr val="333399"/>
              </a:solidFill>
              <a:latin typeface="Arial" panose="020B0604020202020204" pitchFamily="34" charset="0"/>
              <a:ea typeface="黑体" panose="02010609060101010101" pitchFamily="2" charset="-122"/>
            </a:endParaRPr>
          </a:p>
          <a:p>
            <a:pPr algn="ct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endParaRPr lang="en-US" altLang="zh-CN" sz="24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6163" name="Line 3"/>
          <p:cNvSpPr>
            <a:spLocks noChangeShapeType="1"/>
          </p:cNvSpPr>
          <p:nvPr/>
        </p:nvSpPr>
        <p:spPr bwMode="auto">
          <a:xfrm>
            <a:off x="2247900" y="6208713"/>
            <a:ext cx="1568450" cy="0"/>
          </a:xfrm>
          <a:prstGeom prst="line">
            <a:avLst/>
          </a:prstGeom>
          <a:noFill/>
          <a:ln w="76200">
            <a:solidFill>
              <a:srgbClr val="333399"/>
            </a:solidFill>
            <a:round/>
          </a:ln>
          <a:effectLst/>
        </p:spPr>
        <p:txBody>
          <a:bodyPr wrap="none" anchor="ctr"/>
          <a:lstStyle/>
          <a:p>
            <a:endParaRPr lang="zh-CN" altLang="en-US"/>
          </a:p>
        </p:txBody>
      </p:sp>
      <p:sp>
        <p:nvSpPr>
          <p:cNvPr id="476164"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6165"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6166" name="Line 6"/>
          <p:cNvSpPr>
            <a:spLocks noChangeShapeType="1"/>
          </p:cNvSpPr>
          <p:nvPr/>
        </p:nvSpPr>
        <p:spPr bwMode="auto">
          <a:xfrm>
            <a:off x="2679700" y="693738"/>
            <a:ext cx="3917950" cy="0"/>
          </a:xfrm>
          <a:prstGeom prst="line">
            <a:avLst/>
          </a:prstGeom>
          <a:noFill/>
          <a:ln w="28575">
            <a:solidFill>
              <a:srgbClr val="333399"/>
            </a:solidFill>
            <a:round/>
          </a:ln>
          <a:effectLst/>
        </p:spPr>
        <p:txBody>
          <a:bodyPr wrap="none" anchor="ctr"/>
          <a:lstStyle/>
          <a:p>
            <a:endParaRPr lang="zh-CN" altLang="en-US"/>
          </a:p>
        </p:txBody>
      </p:sp>
      <p:sp>
        <p:nvSpPr>
          <p:cNvPr id="476167" name="Line 7"/>
          <p:cNvSpPr>
            <a:spLocks noChangeShapeType="1"/>
          </p:cNvSpPr>
          <p:nvPr/>
        </p:nvSpPr>
        <p:spPr bwMode="auto">
          <a:xfrm>
            <a:off x="2828925" y="849313"/>
            <a:ext cx="2362200" cy="0"/>
          </a:xfrm>
          <a:prstGeom prst="line">
            <a:avLst/>
          </a:prstGeom>
          <a:noFill/>
          <a:ln w="28575">
            <a:solidFill>
              <a:srgbClr val="333399"/>
            </a:solidFill>
            <a:round/>
          </a:ln>
          <a:effectLst/>
        </p:spPr>
        <p:txBody>
          <a:bodyPr wrap="none" anchor="ctr"/>
          <a:lstStyle/>
          <a:p>
            <a:endParaRPr lang="zh-CN" altLang="en-US"/>
          </a:p>
        </p:txBody>
      </p:sp>
      <p:sp>
        <p:nvSpPr>
          <p:cNvPr id="476168" name="Line 8"/>
          <p:cNvSpPr>
            <a:spLocks noChangeShapeType="1"/>
          </p:cNvSpPr>
          <p:nvPr/>
        </p:nvSpPr>
        <p:spPr bwMode="auto">
          <a:xfrm>
            <a:off x="2976563" y="1003300"/>
            <a:ext cx="519112" cy="0"/>
          </a:xfrm>
          <a:prstGeom prst="line">
            <a:avLst/>
          </a:prstGeom>
          <a:noFill/>
          <a:ln w="28575">
            <a:solidFill>
              <a:srgbClr val="333399"/>
            </a:solidFill>
            <a:round/>
          </a:ln>
          <a:effectLst/>
        </p:spPr>
        <p:txBody>
          <a:bodyPr wrap="none" anchor="ctr"/>
          <a:lstStyle/>
          <a:p>
            <a:endParaRPr lang="zh-CN" altLang="en-US"/>
          </a:p>
        </p:txBody>
      </p:sp>
      <p:sp>
        <p:nvSpPr>
          <p:cNvPr id="476169" name="Line 9"/>
          <p:cNvSpPr>
            <a:spLocks noChangeShapeType="1"/>
          </p:cNvSpPr>
          <p:nvPr/>
        </p:nvSpPr>
        <p:spPr bwMode="auto">
          <a:xfrm>
            <a:off x="2976563" y="2946400"/>
            <a:ext cx="519112" cy="0"/>
          </a:xfrm>
          <a:prstGeom prst="line">
            <a:avLst/>
          </a:prstGeom>
          <a:noFill/>
          <a:ln w="28575">
            <a:solidFill>
              <a:srgbClr val="333399"/>
            </a:solidFill>
            <a:round/>
          </a:ln>
          <a:effectLst/>
        </p:spPr>
        <p:txBody>
          <a:bodyPr wrap="none" anchor="ctr"/>
          <a:lstStyle/>
          <a:p>
            <a:endParaRPr lang="zh-CN" altLang="en-US"/>
          </a:p>
        </p:txBody>
      </p:sp>
      <p:sp>
        <p:nvSpPr>
          <p:cNvPr id="476170" name="Line 10"/>
          <p:cNvSpPr>
            <a:spLocks noChangeShapeType="1"/>
          </p:cNvSpPr>
          <p:nvPr/>
        </p:nvSpPr>
        <p:spPr bwMode="auto">
          <a:xfrm>
            <a:off x="2828925" y="2713038"/>
            <a:ext cx="2616200" cy="0"/>
          </a:xfrm>
          <a:prstGeom prst="line">
            <a:avLst/>
          </a:prstGeom>
          <a:noFill/>
          <a:ln w="28575">
            <a:solidFill>
              <a:srgbClr val="333399"/>
            </a:solidFill>
            <a:round/>
          </a:ln>
          <a:effectLst/>
        </p:spPr>
        <p:txBody>
          <a:bodyPr wrap="none" anchor="ctr"/>
          <a:lstStyle/>
          <a:p>
            <a:endParaRPr lang="zh-CN" altLang="en-US"/>
          </a:p>
        </p:txBody>
      </p:sp>
      <p:sp>
        <p:nvSpPr>
          <p:cNvPr id="476171" name="Line 11"/>
          <p:cNvSpPr>
            <a:spLocks noChangeShapeType="1"/>
          </p:cNvSpPr>
          <p:nvPr/>
        </p:nvSpPr>
        <p:spPr bwMode="auto">
          <a:xfrm>
            <a:off x="2606675" y="2479675"/>
            <a:ext cx="3978275" cy="0"/>
          </a:xfrm>
          <a:prstGeom prst="line">
            <a:avLst/>
          </a:prstGeom>
          <a:noFill/>
          <a:ln w="28575">
            <a:solidFill>
              <a:srgbClr val="333399"/>
            </a:solidFill>
            <a:round/>
          </a:ln>
          <a:effectLst/>
        </p:spPr>
        <p:txBody>
          <a:bodyPr wrap="none" anchor="ctr"/>
          <a:lstStyle/>
          <a:p>
            <a:endParaRPr lang="zh-CN" altLang="en-US"/>
          </a:p>
        </p:txBody>
      </p:sp>
      <p:sp>
        <p:nvSpPr>
          <p:cNvPr id="476172" name="Line 12"/>
          <p:cNvSpPr>
            <a:spLocks noChangeShapeType="1"/>
          </p:cNvSpPr>
          <p:nvPr/>
        </p:nvSpPr>
        <p:spPr bwMode="auto">
          <a:xfrm>
            <a:off x="2754313" y="4732338"/>
            <a:ext cx="1408112" cy="0"/>
          </a:xfrm>
          <a:prstGeom prst="line">
            <a:avLst/>
          </a:prstGeom>
          <a:noFill/>
          <a:ln w="28575">
            <a:solidFill>
              <a:srgbClr val="333399"/>
            </a:solidFill>
            <a:round/>
          </a:ln>
          <a:effectLst/>
        </p:spPr>
        <p:txBody>
          <a:bodyPr wrap="none" anchor="ctr"/>
          <a:lstStyle/>
          <a:p>
            <a:endParaRPr lang="zh-CN" altLang="en-US"/>
          </a:p>
        </p:txBody>
      </p:sp>
      <p:sp>
        <p:nvSpPr>
          <p:cNvPr id="476173" name="Line 13"/>
          <p:cNvSpPr>
            <a:spLocks noChangeShapeType="1"/>
          </p:cNvSpPr>
          <p:nvPr/>
        </p:nvSpPr>
        <p:spPr bwMode="auto">
          <a:xfrm>
            <a:off x="2754313" y="4887913"/>
            <a:ext cx="746125" cy="0"/>
          </a:xfrm>
          <a:prstGeom prst="line">
            <a:avLst/>
          </a:prstGeom>
          <a:noFill/>
          <a:ln w="28575">
            <a:solidFill>
              <a:srgbClr val="333399"/>
            </a:solidFill>
            <a:round/>
          </a:ln>
          <a:effectLst/>
        </p:spPr>
        <p:txBody>
          <a:bodyPr wrap="none" anchor="ctr"/>
          <a:lstStyle/>
          <a:p>
            <a:endParaRPr lang="zh-CN" altLang="en-US"/>
          </a:p>
        </p:txBody>
      </p:sp>
      <p:sp>
        <p:nvSpPr>
          <p:cNvPr id="476174" name="Line 14"/>
          <p:cNvSpPr>
            <a:spLocks noChangeShapeType="1"/>
          </p:cNvSpPr>
          <p:nvPr/>
        </p:nvSpPr>
        <p:spPr bwMode="auto">
          <a:xfrm>
            <a:off x="2405063" y="4422775"/>
            <a:ext cx="4241800" cy="0"/>
          </a:xfrm>
          <a:prstGeom prst="line">
            <a:avLst/>
          </a:prstGeom>
          <a:noFill/>
          <a:ln w="28575">
            <a:solidFill>
              <a:srgbClr val="333399"/>
            </a:solidFill>
            <a:round/>
          </a:ln>
          <a:effectLst/>
        </p:spPr>
        <p:txBody>
          <a:bodyPr wrap="none" anchor="ctr"/>
          <a:lstStyle/>
          <a:p>
            <a:endParaRPr lang="zh-CN" altLang="en-US"/>
          </a:p>
        </p:txBody>
      </p:sp>
      <p:sp>
        <p:nvSpPr>
          <p:cNvPr id="476175" name="Line 15"/>
          <p:cNvSpPr>
            <a:spLocks noChangeShapeType="1"/>
          </p:cNvSpPr>
          <p:nvPr/>
        </p:nvSpPr>
        <p:spPr bwMode="auto">
          <a:xfrm>
            <a:off x="2606675" y="4578350"/>
            <a:ext cx="2643188" cy="0"/>
          </a:xfrm>
          <a:prstGeom prst="line">
            <a:avLst/>
          </a:prstGeom>
          <a:noFill/>
          <a:ln w="28575">
            <a:solidFill>
              <a:srgbClr val="333399"/>
            </a:solidFill>
            <a:round/>
          </a:ln>
          <a:effectLst/>
        </p:spPr>
        <p:txBody>
          <a:bodyPr wrap="none" anchor="ctr"/>
          <a:lstStyle/>
          <a:p>
            <a:endParaRPr lang="zh-CN" altLang="en-US"/>
          </a:p>
        </p:txBody>
      </p:sp>
      <p:sp>
        <p:nvSpPr>
          <p:cNvPr id="476176"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6177"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ln>
          <a:effectLst/>
        </p:spPr>
        <p:txBody>
          <a:bodyPr wrap="none" anchor="ctr"/>
          <a:lstStyle/>
          <a:p>
            <a:endParaRPr lang="zh-CN" altLang="en-US"/>
          </a:p>
        </p:txBody>
      </p:sp>
      <p:sp>
        <p:nvSpPr>
          <p:cNvPr id="476178"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ln>
          <a:effectLst/>
        </p:spPr>
        <p:txBody>
          <a:bodyPr wrap="none" anchor="ctr"/>
          <a:lstStyle/>
          <a:p>
            <a:endParaRPr lang="zh-CN" altLang="en-US"/>
          </a:p>
        </p:txBody>
      </p:sp>
      <p:sp>
        <p:nvSpPr>
          <p:cNvPr id="476179" name="Text Box 19"/>
          <p:cNvSpPr txBox="1">
            <a:spLocks noChangeArrowheads="1"/>
          </p:cNvSpPr>
          <p:nvPr/>
        </p:nvSpPr>
        <p:spPr bwMode="auto">
          <a:xfrm>
            <a:off x="3838575" y="858838"/>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4</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0" name="Text Box 20"/>
          <p:cNvSpPr txBox="1">
            <a:spLocks noChangeArrowheads="1"/>
          </p:cNvSpPr>
          <p:nvPr/>
        </p:nvSpPr>
        <p:spPr bwMode="auto">
          <a:xfrm>
            <a:off x="5646738" y="4457700"/>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1"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ln>
          <a:effectLst/>
        </p:spPr>
        <p:txBody>
          <a:bodyPr wrap="none" anchor="ctr"/>
          <a:lstStyle/>
          <a:p>
            <a:endParaRPr lang="zh-CN" altLang="en-US"/>
          </a:p>
        </p:txBody>
      </p:sp>
      <p:sp>
        <p:nvSpPr>
          <p:cNvPr id="476182"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6183" name="Line 23"/>
          <p:cNvSpPr>
            <a:spLocks noChangeShapeType="1"/>
          </p:cNvSpPr>
          <p:nvPr/>
        </p:nvSpPr>
        <p:spPr bwMode="auto">
          <a:xfrm>
            <a:off x="1568450" y="938213"/>
            <a:ext cx="0" cy="5037137"/>
          </a:xfrm>
          <a:prstGeom prst="line">
            <a:avLst/>
          </a:prstGeom>
          <a:noFill/>
          <a:ln w="38100">
            <a:solidFill>
              <a:srgbClr val="333399"/>
            </a:solidFill>
            <a:round/>
          </a:ln>
          <a:effectLst/>
        </p:spPr>
        <p:txBody>
          <a:bodyPr wrap="none" anchor="ctr"/>
          <a:lstStyle/>
          <a:p>
            <a:endParaRPr lang="zh-CN" altLang="en-US"/>
          </a:p>
        </p:txBody>
      </p:sp>
      <p:sp>
        <p:nvSpPr>
          <p:cNvPr id="476184" name="Line 24"/>
          <p:cNvSpPr>
            <a:spLocks noChangeShapeType="1"/>
          </p:cNvSpPr>
          <p:nvPr/>
        </p:nvSpPr>
        <p:spPr bwMode="auto">
          <a:xfrm>
            <a:off x="1554163" y="927100"/>
            <a:ext cx="458787" cy="0"/>
          </a:xfrm>
          <a:prstGeom prst="line">
            <a:avLst/>
          </a:prstGeom>
          <a:noFill/>
          <a:ln w="38100">
            <a:solidFill>
              <a:srgbClr val="333399"/>
            </a:solidFill>
            <a:round/>
          </a:ln>
          <a:effectLst/>
        </p:spPr>
        <p:txBody>
          <a:bodyPr wrap="none" anchor="ctr"/>
          <a:lstStyle/>
          <a:p>
            <a:endParaRPr lang="zh-CN" altLang="en-US"/>
          </a:p>
        </p:txBody>
      </p:sp>
      <p:sp>
        <p:nvSpPr>
          <p:cNvPr id="476185" name="Text Box 25"/>
          <p:cNvSpPr txBox="1">
            <a:spLocks noChangeArrowheads="1"/>
          </p:cNvSpPr>
          <p:nvPr/>
        </p:nvSpPr>
        <p:spPr bwMode="auto">
          <a:xfrm>
            <a:off x="6346825" y="1735138"/>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6" name="Text Box 26"/>
          <p:cNvSpPr txBox="1">
            <a:spLocks noChangeArrowheads="1"/>
          </p:cNvSpPr>
          <p:nvPr/>
        </p:nvSpPr>
        <p:spPr bwMode="auto">
          <a:xfrm>
            <a:off x="6865938" y="455613"/>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7" name="Text Box 27"/>
          <p:cNvSpPr txBox="1">
            <a:spLocks noChangeArrowheads="1"/>
          </p:cNvSpPr>
          <p:nvPr/>
        </p:nvSpPr>
        <p:spPr bwMode="auto">
          <a:xfrm>
            <a:off x="5459413" y="735013"/>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8" name="Text Box 28"/>
          <p:cNvSpPr txBox="1">
            <a:spLocks noChangeArrowheads="1"/>
          </p:cNvSpPr>
          <p:nvPr/>
        </p:nvSpPr>
        <p:spPr bwMode="auto">
          <a:xfrm>
            <a:off x="3495675" y="1738313"/>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89" name="Text Box 29"/>
          <p:cNvSpPr txBox="1">
            <a:spLocks noChangeArrowheads="1"/>
          </p:cNvSpPr>
          <p:nvPr/>
        </p:nvSpPr>
        <p:spPr bwMode="auto">
          <a:xfrm>
            <a:off x="5021263" y="1738313"/>
            <a:ext cx="9413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0" name="Text Box 30"/>
          <p:cNvSpPr txBox="1">
            <a:spLocks noChangeArrowheads="1"/>
          </p:cNvSpPr>
          <p:nvPr/>
        </p:nvSpPr>
        <p:spPr bwMode="auto">
          <a:xfrm>
            <a:off x="6907213" y="4160838"/>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1" name="Text Box 31"/>
          <p:cNvSpPr txBox="1">
            <a:spLocks noChangeArrowheads="1"/>
          </p:cNvSpPr>
          <p:nvPr/>
        </p:nvSpPr>
        <p:spPr bwMode="auto">
          <a:xfrm>
            <a:off x="4433888" y="45735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2" name="Text Box 32"/>
          <p:cNvSpPr txBox="1">
            <a:spLocks noChangeArrowheads="1"/>
          </p:cNvSpPr>
          <p:nvPr/>
        </p:nvSpPr>
        <p:spPr bwMode="auto">
          <a:xfrm>
            <a:off x="3792538" y="50180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3" name="Text Box 33"/>
          <p:cNvSpPr txBox="1">
            <a:spLocks noChangeArrowheads="1"/>
          </p:cNvSpPr>
          <p:nvPr/>
        </p:nvSpPr>
        <p:spPr bwMode="auto">
          <a:xfrm>
            <a:off x="3822700" y="2816225"/>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4" name="Text Box 34"/>
          <p:cNvSpPr txBox="1">
            <a:spLocks noChangeArrowheads="1"/>
          </p:cNvSpPr>
          <p:nvPr/>
        </p:nvSpPr>
        <p:spPr bwMode="auto">
          <a:xfrm>
            <a:off x="6932613" y="2301875"/>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6195" name="Text Box 35"/>
          <p:cNvSpPr txBox="1">
            <a:spLocks noChangeArrowheads="1"/>
          </p:cNvSpPr>
          <p:nvPr/>
        </p:nvSpPr>
        <p:spPr bwMode="auto">
          <a:xfrm>
            <a:off x="5688013" y="2454275"/>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76196" name="Picture 36"/>
          <p:cNvPicPr>
            <a:picLocks noChangeArrowheads="1"/>
          </p:cNvPicPr>
          <p:nvPr/>
        </p:nvPicPr>
        <p:blipFill>
          <a:blip r:embed="rId1"/>
          <a:srcRect/>
          <a:stretch>
            <a:fillRect/>
          </a:stretch>
        </p:blipFill>
        <p:spPr bwMode="auto">
          <a:xfrm>
            <a:off x="3348038" y="927100"/>
            <a:ext cx="509587" cy="536575"/>
          </a:xfrm>
          <a:prstGeom prst="rect">
            <a:avLst/>
          </a:prstGeom>
          <a:noFill/>
          <a:ln w="9525">
            <a:noFill/>
            <a:miter lim="800000"/>
            <a:headEnd/>
            <a:tailEnd/>
          </a:ln>
          <a:effectLst/>
        </p:spPr>
      </p:pic>
      <p:pic>
        <p:nvPicPr>
          <p:cNvPr id="476197" name="Picture 37"/>
          <p:cNvPicPr>
            <a:picLocks noChangeArrowheads="1"/>
          </p:cNvPicPr>
          <p:nvPr/>
        </p:nvPicPr>
        <p:blipFill>
          <a:blip r:embed="rId1"/>
          <a:srcRect/>
          <a:stretch>
            <a:fillRect/>
          </a:stretch>
        </p:blipFill>
        <p:spPr bwMode="auto">
          <a:xfrm>
            <a:off x="6461125" y="538163"/>
            <a:ext cx="509588" cy="536575"/>
          </a:xfrm>
          <a:prstGeom prst="rect">
            <a:avLst/>
          </a:prstGeom>
          <a:noFill/>
          <a:ln w="9525">
            <a:noFill/>
            <a:miter lim="800000"/>
            <a:headEnd/>
            <a:tailEnd/>
          </a:ln>
          <a:effectLst/>
        </p:spPr>
      </p:pic>
      <p:pic>
        <p:nvPicPr>
          <p:cNvPr id="476198" name="Picture 38"/>
          <p:cNvPicPr>
            <a:picLocks noChangeArrowheads="1"/>
          </p:cNvPicPr>
          <p:nvPr/>
        </p:nvPicPr>
        <p:blipFill>
          <a:blip r:embed="rId1"/>
          <a:srcRect/>
          <a:stretch>
            <a:fillRect/>
          </a:stretch>
        </p:blipFill>
        <p:spPr bwMode="auto">
          <a:xfrm>
            <a:off x="5053013" y="771525"/>
            <a:ext cx="509587" cy="536575"/>
          </a:xfrm>
          <a:prstGeom prst="rect">
            <a:avLst/>
          </a:prstGeom>
          <a:noFill/>
          <a:ln w="9525">
            <a:noFill/>
            <a:miter lim="800000"/>
            <a:headEnd/>
            <a:tailEnd/>
          </a:ln>
          <a:effectLst/>
        </p:spPr>
      </p:pic>
      <p:pic>
        <p:nvPicPr>
          <p:cNvPr id="476199" name="Picture 39"/>
          <p:cNvPicPr>
            <a:picLocks noChangeArrowheads="1"/>
          </p:cNvPicPr>
          <p:nvPr/>
        </p:nvPicPr>
        <p:blipFill>
          <a:blip r:embed="rId1"/>
          <a:srcRect/>
          <a:stretch>
            <a:fillRect/>
          </a:stretch>
        </p:blipFill>
        <p:spPr bwMode="auto">
          <a:xfrm>
            <a:off x="6470650" y="2324100"/>
            <a:ext cx="509588" cy="538163"/>
          </a:xfrm>
          <a:prstGeom prst="rect">
            <a:avLst/>
          </a:prstGeom>
          <a:noFill/>
          <a:ln w="9525">
            <a:noFill/>
            <a:miter lim="800000"/>
            <a:headEnd/>
            <a:tailEnd/>
          </a:ln>
          <a:effectLst/>
        </p:spPr>
      </p:pic>
      <p:pic>
        <p:nvPicPr>
          <p:cNvPr id="476200" name="Picture 40"/>
          <p:cNvPicPr>
            <a:picLocks noChangeArrowheads="1"/>
          </p:cNvPicPr>
          <p:nvPr/>
        </p:nvPicPr>
        <p:blipFill>
          <a:blip r:embed="rId1"/>
          <a:srcRect/>
          <a:stretch>
            <a:fillRect/>
          </a:stretch>
        </p:blipFill>
        <p:spPr bwMode="auto">
          <a:xfrm>
            <a:off x="5284788" y="2557463"/>
            <a:ext cx="509587" cy="538162"/>
          </a:xfrm>
          <a:prstGeom prst="rect">
            <a:avLst/>
          </a:prstGeom>
          <a:noFill/>
          <a:ln w="9525">
            <a:noFill/>
            <a:miter lim="800000"/>
            <a:headEnd/>
            <a:tailEnd/>
          </a:ln>
          <a:effectLst/>
        </p:spPr>
      </p:pic>
      <p:pic>
        <p:nvPicPr>
          <p:cNvPr id="476201" name="Picture 41"/>
          <p:cNvPicPr>
            <a:picLocks noChangeArrowheads="1"/>
          </p:cNvPicPr>
          <p:nvPr/>
        </p:nvPicPr>
        <p:blipFill>
          <a:blip r:embed="rId1"/>
          <a:srcRect/>
          <a:stretch>
            <a:fillRect/>
          </a:stretch>
        </p:blipFill>
        <p:spPr bwMode="auto">
          <a:xfrm>
            <a:off x="3348038" y="2790825"/>
            <a:ext cx="509587" cy="538163"/>
          </a:xfrm>
          <a:prstGeom prst="rect">
            <a:avLst/>
          </a:prstGeom>
          <a:noFill/>
          <a:ln w="9525">
            <a:noFill/>
            <a:miter lim="800000"/>
            <a:headEnd/>
            <a:tailEnd/>
          </a:ln>
          <a:effectLst/>
        </p:spPr>
      </p:pic>
      <p:pic>
        <p:nvPicPr>
          <p:cNvPr id="476202" name="Picture 42"/>
          <p:cNvPicPr>
            <a:picLocks noChangeArrowheads="1"/>
          </p:cNvPicPr>
          <p:nvPr/>
        </p:nvPicPr>
        <p:blipFill>
          <a:blip r:embed="rId1"/>
          <a:srcRect/>
          <a:stretch>
            <a:fillRect/>
          </a:stretch>
        </p:blipFill>
        <p:spPr bwMode="auto">
          <a:xfrm>
            <a:off x="3348038" y="4740275"/>
            <a:ext cx="509587" cy="536575"/>
          </a:xfrm>
          <a:prstGeom prst="rect">
            <a:avLst/>
          </a:prstGeom>
          <a:noFill/>
          <a:ln w="9525">
            <a:noFill/>
            <a:miter lim="800000"/>
            <a:headEnd/>
            <a:tailEnd/>
          </a:ln>
          <a:effectLst/>
        </p:spPr>
      </p:pic>
      <p:pic>
        <p:nvPicPr>
          <p:cNvPr id="476203" name="Picture 43"/>
          <p:cNvPicPr>
            <a:picLocks noChangeArrowheads="1"/>
          </p:cNvPicPr>
          <p:nvPr/>
        </p:nvPicPr>
        <p:blipFill>
          <a:blip r:embed="rId1"/>
          <a:srcRect/>
          <a:stretch>
            <a:fillRect/>
          </a:stretch>
        </p:blipFill>
        <p:spPr bwMode="auto">
          <a:xfrm>
            <a:off x="4014788" y="4578350"/>
            <a:ext cx="509587" cy="536575"/>
          </a:xfrm>
          <a:prstGeom prst="rect">
            <a:avLst/>
          </a:prstGeom>
          <a:noFill/>
          <a:ln w="9525">
            <a:noFill/>
            <a:miter lim="800000"/>
            <a:headEnd/>
            <a:tailEnd/>
          </a:ln>
          <a:effectLst/>
        </p:spPr>
      </p:pic>
      <p:pic>
        <p:nvPicPr>
          <p:cNvPr id="476204" name="Picture 44"/>
          <p:cNvPicPr>
            <a:picLocks noChangeArrowheads="1"/>
          </p:cNvPicPr>
          <p:nvPr/>
        </p:nvPicPr>
        <p:blipFill>
          <a:blip r:embed="rId1"/>
          <a:srcRect/>
          <a:stretch>
            <a:fillRect/>
          </a:stretch>
        </p:blipFill>
        <p:spPr bwMode="auto">
          <a:xfrm>
            <a:off x="5126038" y="4422775"/>
            <a:ext cx="509587" cy="536575"/>
          </a:xfrm>
          <a:prstGeom prst="rect">
            <a:avLst/>
          </a:prstGeom>
          <a:noFill/>
          <a:ln w="9525">
            <a:noFill/>
            <a:miter lim="800000"/>
            <a:headEnd/>
            <a:tailEnd/>
          </a:ln>
          <a:effectLst/>
        </p:spPr>
      </p:pic>
      <p:pic>
        <p:nvPicPr>
          <p:cNvPr id="476205" name="Picture 45"/>
          <p:cNvPicPr>
            <a:picLocks noChangeArrowheads="1"/>
          </p:cNvPicPr>
          <p:nvPr/>
        </p:nvPicPr>
        <p:blipFill>
          <a:blip r:embed="rId1"/>
          <a:srcRect/>
          <a:stretch>
            <a:fillRect/>
          </a:stretch>
        </p:blipFill>
        <p:spPr bwMode="auto">
          <a:xfrm>
            <a:off x="6461125" y="4267200"/>
            <a:ext cx="509588" cy="536575"/>
          </a:xfrm>
          <a:prstGeom prst="rect">
            <a:avLst/>
          </a:prstGeom>
          <a:noFill/>
          <a:ln w="9525">
            <a:noFill/>
            <a:miter lim="800000"/>
            <a:headEnd/>
            <a:tailEnd/>
          </a:ln>
          <a:effectLst/>
        </p:spPr>
      </p:pic>
      <p:sp>
        <p:nvSpPr>
          <p:cNvPr id="476206"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6207" name="Line 47"/>
          <p:cNvSpPr>
            <a:spLocks noChangeShapeType="1"/>
          </p:cNvSpPr>
          <p:nvPr/>
        </p:nvSpPr>
        <p:spPr bwMode="auto">
          <a:xfrm>
            <a:off x="1716088" y="2784475"/>
            <a:ext cx="0" cy="3346450"/>
          </a:xfrm>
          <a:prstGeom prst="line">
            <a:avLst/>
          </a:prstGeom>
          <a:noFill/>
          <a:ln w="38100">
            <a:solidFill>
              <a:srgbClr val="333399"/>
            </a:solidFill>
            <a:round/>
          </a:ln>
          <a:effectLst/>
        </p:spPr>
        <p:txBody>
          <a:bodyPr wrap="none" anchor="ctr"/>
          <a:lstStyle/>
          <a:p>
            <a:endParaRPr lang="zh-CN" altLang="en-US"/>
          </a:p>
        </p:txBody>
      </p:sp>
      <p:sp>
        <p:nvSpPr>
          <p:cNvPr id="476208" name="Line 48"/>
          <p:cNvSpPr>
            <a:spLocks noChangeShapeType="1"/>
          </p:cNvSpPr>
          <p:nvPr/>
        </p:nvSpPr>
        <p:spPr bwMode="auto">
          <a:xfrm>
            <a:off x="1703388" y="2790825"/>
            <a:ext cx="276225" cy="0"/>
          </a:xfrm>
          <a:prstGeom prst="line">
            <a:avLst/>
          </a:prstGeom>
          <a:noFill/>
          <a:ln w="38100">
            <a:solidFill>
              <a:srgbClr val="333399"/>
            </a:solidFill>
            <a:round/>
          </a:ln>
          <a:effectLst/>
        </p:spPr>
        <p:txBody>
          <a:bodyPr wrap="none" anchor="ctr"/>
          <a:lstStyle/>
          <a:p>
            <a:endParaRPr lang="zh-CN" altLang="en-US"/>
          </a:p>
        </p:txBody>
      </p:sp>
      <p:sp>
        <p:nvSpPr>
          <p:cNvPr id="476209" name="Line 49"/>
          <p:cNvSpPr>
            <a:spLocks noChangeShapeType="1"/>
          </p:cNvSpPr>
          <p:nvPr/>
        </p:nvSpPr>
        <p:spPr bwMode="auto">
          <a:xfrm>
            <a:off x="1865313" y="4772025"/>
            <a:ext cx="0" cy="1514475"/>
          </a:xfrm>
          <a:prstGeom prst="line">
            <a:avLst/>
          </a:prstGeom>
          <a:noFill/>
          <a:ln w="38100">
            <a:solidFill>
              <a:srgbClr val="333399"/>
            </a:solidFill>
            <a:round/>
          </a:ln>
          <a:effectLst/>
        </p:spPr>
        <p:txBody>
          <a:bodyPr wrap="none" anchor="ctr"/>
          <a:lstStyle/>
          <a:p>
            <a:endParaRPr lang="zh-CN" altLang="en-US"/>
          </a:p>
        </p:txBody>
      </p:sp>
      <p:sp>
        <p:nvSpPr>
          <p:cNvPr id="476210" name="Line 50"/>
          <p:cNvSpPr>
            <a:spLocks noChangeShapeType="1"/>
          </p:cNvSpPr>
          <p:nvPr/>
        </p:nvSpPr>
        <p:spPr bwMode="auto">
          <a:xfrm>
            <a:off x="1851025" y="4772025"/>
            <a:ext cx="152400" cy="0"/>
          </a:xfrm>
          <a:prstGeom prst="line">
            <a:avLst/>
          </a:prstGeom>
          <a:noFill/>
          <a:ln w="38100">
            <a:solidFill>
              <a:srgbClr val="333399"/>
            </a:solidFill>
            <a:round/>
          </a:ln>
          <a:effectLst/>
        </p:spPr>
        <p:txBody>
          <a:bodyPr wrap="none" anchor="ctr"/>
          <a:lstStyle/>
          <a:p>
            <a:endParaRPr lang="zh-CN" altLang="en-US"/>
          </a:p>
        </p:txBody>
      </p:sp>
      <p:sp>
        <p:nvSpPr>
          <p:cNvPr id="476211"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6212" name="Text Box 52"/>
          <p:cNvSpPr txBox="1">
            <a:spLocks noChangeArrowheads="1"/>
          </p:cNvSpPr>
          <p:nvPr/>
        </p:nvSpPr>
        <p:spPr bwMode="auto">
          <a:xfrm>
            <a:off x="4286250" y="5805488"/>
            <a:ext cx="4389438"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的构成 </a:t>
            </a:r>
            <a:endParaRPr lang="zh-CN" altLang="en-US" sz="2400">
              <a:solidFill>
                <a:srgbClr val="333399"/>
              </a:solidFill>
              <a:latin typeface="Arial" panose="020B0604020202020204" pitchFamily="34" charset="0"/>
              <a:ea typeface="黑体" panose="02010609060101010101" pitchFamily="2" charset="-122"/>
            </a:endParaRPr>
          </a:p>
        </p:txBody>
      </p:sp>
      <p:sp>
        <p:nvSpPr>
          <p:cNvPr id="476213" name="Text Box 53"/>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ln>
          <a:effectLst/>
        </p:spPr>
        <p:txBody>
          <a:bodyPr>
            <a:spAutoFit/>
          </a:bodyPr>
          <a:lstStyle/>
          <a:p>
            <a:pPr algn="ctr"/>
            <a:r>
              <a:rPr lang="zh-CN" altLang="en-US" sz="2400">
                <a:solidFill>
                  <a:srgbClr val="333399"/>
                </a:solidFill>
                <a:latin typeface="Arial" panose="020B0604020202020204" pitchFamily="34" charset="0"/>
                <a:ea typeface="黑体" panose="02010609060101010101" pitchFamily="2" charset="-122"/>
              </a:rPr>
              <a:t>当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2</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工作组内成员发送数据时，</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工作站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3 </a:t>
            </a:r>
            <a:r>
              <a:rPr lang="zh-CN" altLang="en-US" sz="2400">
                <a:solidFill>
                  <a:srgbClr val="333399"/>
                </a:solidFill>
                <a:latin typeface="Arial" panose="020B0604020202020204" pitchFamily="34" charset="0"/>
                <a:ea typeface="黑体" panose="02010609060101010101" pitchFamily="2" charset="-122"/>
              </a:rPr>
              <a:t>将会收到广播的信息。</a:t>
            </a:r>
            <a:endParaRPr lang="zh-CN" altLang="en-US" sz="24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7186"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7187" name="Line 3"/>
          <p:cNvSpPr>
            <a:spLocks noChangeShapeType="1"/>
          </p:cNvSpPr>
          <p:nvPr/>
        </p:nvSpPr>
        <p:spPr bwMode="auto">
          <a:xfrm>
            <a:off x="2247900" y="6208713"/>
            <a:ext cx="1568450" cy="0"/>
          </a:xfrm>
          <a:prstGeom prst="line">
            <a:avLst/>
          </a:prstGeom>
          <a:noFill/>
          <a:ln w="76200">
            <a:solidFill>
              <a:srgbClr val="333399"/>
            </a:solidFill>
            <a:round/>
          </a:ln>
          <a:effectLst/>
        </p:spPr>
        <p:txBody>
          <a:bodyPr wrap="none" anchor="ctr"/>
          <a:lstStyle/>
          <a:p>
            <a:endParaRPr lang="zh-CN" altLang="en-US"/>
          </a:p>
        </p:txBody>
      </p:sp>
      <p:sp>
        <p:nvSpPr>
          <p:cNvPr id="477188"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7189"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7190" name="Line 6"/>
          <p:cNvSpPr>
            <a:spLocks noChangeShapeType="1"/>
          </p:cNvSpPr>
          <p:nvPr/>
        </p:nvSpPr>
        <p:spPr bwMode="auto">
          <a:xfrm>
            <a:off x="2679700" y="693738"/>
            <a:ext cx="3917950" cy="0"/>
          </a:xfrm>
          <a:prstGeom prst="line">
            <a:avLst/>
          </a:prstGeom>
          <a:noFill/>
          <a:ln w="28575">
            <a:solidFill>
              <a:srgbClr val="333399"/>
            </a:solidFill>
            <a:round/>
          </a:ln>
          <a:effectLst/>
        </p:spPr>
        <p:txBody>
          <a:bodyPr wrap="none" anchor="ctr"/>
          <a:lstStyle/>
          <a:p>
            <a:endParaRPr lang="zh-CN" altLang="en-US"/>
          </a:p>
        </p:txBody>
      </p:sp>
      <p:sp>
        <p:nvSpPr>
          <p:cNvPr id="477191" name="Line 7"/>
          <p:cNvSpPr>
            <a:spLocks noChangeShapeType="1"/>
          </p:cNvSpPr>
          <p:nvPr/>
        </p:nvSpPr>
        <p:spPr bwMode="auto">
          <a:xfrm>
            <a:off x="2828925" y="849313"/>
            <a:ext cx="2362200" cy="0"/>
          </a:xfrm>
          <a:prstGeom prst="line">
            <a:avLst/>
          </a:prstGeom>
          <a:noFill/>
          <a:ln w="28575">
            <a:solidFill>
              <a:srgbClr val="333399"/>
            </a:solidFill>
            <a:round/>
          </a:ln>
          <a:effectLst/>
        </p:spPr>
        <p:txBody>
          <a:bodyPr wrap="none" anchor="ctr"/>
          <a:lstStyle/>
          <a:p>
            <a:endParaRPr lang="zh-CN" altLang="en-US"/>
          </a:p>
        </p:txBody>
      </p:sp>
      <p:sp>
        <p:nvSpPr>
          <p:cNvPr id="477192" name="Line 8"/>
          <p:cNvSpPr>
            <a:spLocks noChangeShapeType="1"/>
          </p:cNvSpPr>
          <p:nvPr/>
        </p:nvSpPr>
        <p:spPr bwMode="auto">
          <a:xfrm>
            <a:off x="2976563" y="1003300"/>
            <a:ext cx="519112" cy="0"/>
          </a:xfrm>
          <a:prstGeom prst="line">
            <a:avLst/>
          </a:prstGeom>
          <a:noFill/>
          <a:ln w="28575">
            <a:solidFill>
              <a:srgbClr val="333399"/>
            </a:solidFill>
            <a:round/>
          </a:ln>
          <a:effectLst/>
        </p:spPr>
        <p:txBody>
          <a:bodyPr wrap="none" anchor="ctr"/>
          <a:lstStyle/>
          <a:p>
            <a:endParaRPr lang="zh-CN" altLang="en-US"/>
          </a:p>
        </p:txBody>
      </p:sp>
      <p:sp>
        <p:nvSpPr>
          <p:cNvPr id="477193" name="Line 9"/>
          <p:cNvSpPr>
            <a:spLocks noChangeShapeType="1"/>
          </p:cNvSpPr>
          <p:nvPr/>
        </p:nvSpPr>
        <p:spPr bwMode="auto">
          <a:xfrm>
            <a:off x="2976563" y="2946400"/>
            <a:ext cx="519112" cy="0"/>
          </a:xfrm>
          <a:prstGeom prst="line">
            <a:avLst/>
          </a:prstGeom>
          <a:noFill/>
          <a:ln w="28575">
            <a:solidFill>
              <a:srgbClr val="333399"/>
            </a:solidFill>
            <a:round/>
          </a:ln>
          <a:effectLst/>
        </p:spPr>
        <p:txBody>
          <a:bodyPr wrap="none" anchor="ctr"/>
          <a:lstStyle/>
          <a:p>
            <a:endParaRPr lang="zh-CN" altLang="en-US"/>
          </a:p>
        </p:txBody>
      </p:sp>
      <p:sp>
        <p:nvSpPr>
          <p:cNvPr id="477194" name="Line 10"/>
          <p:cNvSpPr>
            <a:spLocks noChangeShapeType="1"/>
          </p:cNvSpPr>
          <p:nvPr/>
        </p:nvSpPr>
        <p:spPr bwMode="auto">
          <a:xfrm>
            <a:off x="2828925" y="2713038"/>
            <a:ext cx="2616200" cy="0"/>
          </a:xfrm>
          <a:prstGeom prst="line">
            <a:avLst/>
          </a:prstGeom>
          <a:noFill/>
          <a:ln w="28575">
            <a:solidFill>
              <a:srgbClr val="333399"/>
            </a:solidFill>
            <a:round/>
          </a:ln>
          <a:effectLst/>
        </p:spPr>
        <p:txBody>
          <a:bodyPr wrap="none" anchor="ctr"/>
          <a:lstStyle/>
          <a:p>
            <a:endParaRPr lang="zh-CN" altLang="en-US"/>
          </a:p>
        </p:txBody>
      </p:sp>
      <p:sp>
        <p:nvSpPr>
          <p:cNvPr id="477195" name="Line 11"/>
          <p:cNvSpPr>
            <a:spLocks noChangeShapeType="1"/>
          </p:cNvSpPr>
          <p:nvPr/>
        </p:nvSpPr>
        <p:spPr bwMode="auto">
          <a:xfrm>
            <a:off x="2606675" y="2479675"/>
            <a:ext cx="3978275" cy="0"/>
          </a:xfrm>
          <a:prstGeom prst="line">
            <a:avLst/>
          </a:prstGeom>
          <a:noFill/>
          <a:ln w="28575">
            <a:solidFill>
              <a:srgbClr val="333399"/>
            </a:solidFill>
            <a:round/>
          </a:ln>
          <a:effectLst/>
        </p:spPr>
        <p:txBody>
          <a:bodyPr wrap="none" anchor="ctr"/>
          <a:lstStyle/>
          <a:p>
            <a:endParaRPr lang="zh-CN" altLang="en-US"/>
          </a:p>
        </p:txBody>
      </p:sp>
      <p:sp>
        <p:nvSpPr>
          <p:cNvPr id="477196" name="Line 12"/>
          <p:cNvSpPr>
            <a:spLocks noChangeShapeType="1"/>
          </p:cNvSpPr>
          <p:nvPr/>
        </p:nvSpPr>
        <p:spPr bwMode="auto">
          <a:xfrm>
            <a:off x="2754313" y="4732338"/>
            <a:ext cx="1408112" cy="0"/>
          </a:xfrm>
          <a:prstGeom prst="line">
            <a:avLst/>
          </a:prstGeom>
          <a:noFill/>
          <a:ln w="28575">
            <a:solidFill>
              <a:srgbClr val="333399"/>
            </a:solidFill>
            <a:round/>
          </a:ln>
          <a:effectLst/>
        </p:spPr>
        <p:txBody>
          <a:bodyPr wrap="none" anchor="ctr"/>
          <a:lstStyle/>
          <a:p>
            <a:endParaRPr lang="zh-CN" altLang="en-US"/>
          </a:p>
        </p:txBody>
      </p:sp>
      <p:sp>
        <p:nvSpPr>
          <p:cNvPr id="477197" name="Line 13"/>
          <p:cNvSpPr>
            <a:spLocks noChangeShapeType="1"/>
          </p:cNvSpPr>
          <p:nvPr/>
        </p:nvSpPr>
        <p:spPr bwMode="auto">
          <a:xfrm>
            <a:off x="2754313" y="4887913"/>
            <a:ext cx="746125" cy="0"/>
          </a:xfrm>
          <a:prstGeom prst="line">
            <a:avLst/>
          </a:prstGeom>
          <a:noFill/>
          <a:ln w="28575">
            <a:solidFill>
              <a:srgbClr val="333399"/>
            </a:solidFill>
            <a:round/>
          </a:ln>
          <a:effectLst/>
        </p:spPr>
        <p:txBody>
          <a:bodyPr wrap="none" anchor="ctr"/>
          <a:lstStyle/>
          <a:p>
            <a:endParaRPr lang="zh-CN" altLang="en-US"/>
          </a:p>
        </p:txBody>
      </p:sp>
      <p:sp>
        <p:nvSpPr>
          <p:cNvPr id="477198" name="Line 14"/>
          <p:cNvSpPr>
            <a:spLocks noChangeShapeType="1"/>
          </p:cNvSpPr>
          <p:nvPr/>
        </p:nvSpPr>
        <p:spPr bwMode="auto">
          <a:xfrm>
            <a:off x="2405063" y="4422775"/>
            <a:ext cx="4241800" cy="0"/>
          </a:xfrm>
          <a:prstGeom prst="line">
            <a:avLst/>
          </a:prstGeom>
          <a:noFill/>
          <a:ln w="28575">
            <a:solidFill>
              <a:srgbClr val="333399"/>
            </a:solidFill>
            <a:round/>
          </a:ln>
          <a:effectLst/>
        </p:spPr>
        <p:txBody>
          <a:bodyPr wrap="none" anchor="ctr"/>
          <a:lstStyle/>
          <a:p>
            <a:endParaRPr lang="zh-CN" altLang="en-US"/>
          </a:p>
        </p:txBody>
      </p:sp>
      <p:sp>
        <p:nvSpPr>
          <p:cNvPr id="477199" name="Line 15"/>
          <p:cNvSpPr>
            <a:spLocks noChangeShapeType="1"/>
          </p:cNvSpPr>
          <p:nvPr/>
        </p:nvSpPr>
        <p:spPr bwMode="auto">
          <a:xfrm>
            <a:off x="2606675" y="4578350"/>
            <a:ext cx="2643188" cy="0"/>
          </a:xfrm>
          <a:prstGeom prst="line">
            <a:avLst/>
          </a:prstGeom>
          <a:noFill/>
          <a:ln w="28575">
            <a:solidFill>
              <a:srgbClr val="333399"/>
            </a:solidFill>
            <a:round/>
          </a:ln>
          <a:effectLst/>
        </p:spPr>
        <p:txBody>
          <a:bodyPr wrap="none" anchor="ctr"/>
          <a:lstStyle/>
          <a:p>
            <a:endParaRPr lang="zh-CN" altLang="en-US"/>
          </a:p>
        </p:txBody>
      </p:sp>
      <p:sp>
        <p:nvSpPr>
          <p:cNvPr id="477200"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7201"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ln>
          <a:effectLst/>
        </p:spPr>
        <p:txBody>
          <a:bodyPr wrap="none" anchor="ctr"/>
          <a:lstStyle/>
          <a:p>
            <a:endParaRPr lang="zh-CN" altLang="en-US"/>
          </a:p>
        </p:txBody>
      </p:sp>
      <p:sp>
        <p:nvSpPr>
          <p:cNvPr id="477202"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ln>
          <a:effectLst/>
        </p:spPr>
        <p:txBody>
          <a:bodyPr wrap="none" anchor="ctr"/>
          <a:lstStyle/>
          <a:p>
            <a:endParaRPr lang="zh-CN" altLang="en-US"/>
          </a:p>
        </p:txBody>
      </p:sp>
      <p:sp>
        <p:nvSpPr>
          <p:cNvPr id="477203" name="Text Box 19"/>
          <p:cNvSpPr txBox="1">
            <a:spLocks noChangeArrowheads="1"/>
          </p:cNvSpPr>
          <p:nvPr/>
        </p:nvSpPr>
        <p:spPr bwMode="auto">
          <a:xfrm>
            <a:off x="3838575" y="858838"/>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4</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04" name="Text Box 20"/>
          <p:cNvSpPr txBox="1">
            <a:spLocks noChangeArrowheads="1"/>
          </p:cNvSpPr>
          <p:nvPr/>
        </p:nvSpPr>
        <p:spPr bwMode="auto">
          <a:xfrm>
            <a:off x="5646738" y="4457700"/>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05"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ln>
          <a:effectLst/>
        </p:spPr>
        <p:txBody>
          <a:bodyPr wrap="none" anchor="ctr"/>
          <a:lstStyle/>
          <a:p>
            <a:endParaRPr lang="zh-CN" altLang="en-US"/>
          </a:p>
        </p:txBody>
      </p:sp>
      <p:sp>
        <p:nvSpPr>
          <p:cNvPr id="477206"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7207" name="Line 23"/>
          <p:cNvSpPr>
            <a:spLocks noChangeShapeType="1"/>
          </p:cNvSpPr>
          <p:nvPr/>
        </p:nvSpPr>
        <p:spPr bwMode="auto">
          <a:xfrm>
            <a:off x="1568450" y="938213"/>
            <a:ext cx="0" cy="5037137"/>
          </a:xfrm>
          <a:prstGeom prst="line">
            <a:avLst/>
          </a:prstGeom>
          <a:noFill/>
          <a:ln w="38100">
            <a:solidFill>
              <a:srgbClr val="333399"/>
            </a:solidFill>
            <a:round/>
          </a:ln>
          <a:effectLst/>
        </p:spPr>
        <p:txBody>
          <a:bodyPr wrap="none" anchor="ctr"/>
          <a:lstStyle/>
          <a:p>
            <a:endParaRPr lang="zh-CN" altLang="en-US"/>
          </a:p>
        </p:txBody>
      </p:sp>
      <p:sp>
        <p:nvSpPr>
          <p:cNvPr id="477208" name="Line 24"/>
          <p:cNvSpPr>
            <a:spLocks noChangeShapeType="1"/>
          </p:cNvSpPr>
          <p:nvPr/>
        </p:nvSpPr>
        <p:spPr bwMode="auto">
          <a:xfrm>
            <a:off x="1554163" y="927100"/>
            <a:ext cx="458787" cy="0"/>
          </a:xfrm>
          <a:prstGeom prst="line">
            <a:avLst/>
          </a:prstGeom>
          <a:noFill/>
          <a:ln w="38100">
            <a:solidFill>
              <a:srgbClr val="333399"/>
            </a:solidFill>
            <a:round/>
          </a:ln>
          <a:effectLst/>
        </p:spPr>
        <p:txBody>
          <a:bodyPr wrap="none" anchor="ctr"/>
          <a:lstStyle/>
          <a:p>
            <a:endParaRPr lang="zh-CN" altLang="en-US"/>
          </a:p>
        </p:txBody>
      </p:sp>
      <p:sp>
        <p:nvSpPr>
          <p:cNvPr id="477209" name="Text Box 25"/>
          <p:cNvSpPr txBox="1">
            <a:spLocks noChangeArrowheads="1"/>
          </p:cNvSpPr>
          <p:nvPr/>
        </p:nvSpPr>
        <p:spPr bwMode="auto">
          <a:xfrm>
            <a:off x="6346825" y="1735138"/>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0" name="Text Box 26"/>
          <p:cNvSpPr txBox="1">
            <a:spLocks noChangeArrowheads="1"/>
          </p:cNvSpPr>
          <p:nvPr/>
        </p:nvSpPr>
        <p:spPr bwMode="auto">
          <a:xfrm>
            <a:off x="6865938" y="455613"/>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1" name="Text Box 27"/>
          <p:cNvSpPr txBox="1">
            <a:spLocks noChangeArrowheads="1"/>
          </p:cNvSpPr>
          <p:nvPr/>
        </p:nvSpPr>
        <p:spPr bwMode="auto">
          <a:xfrm>
            <a:off x="5459413" y="735013"/>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2" name="Text Box 28"/>
          <p:cNvSpPr txBox="1">
            <a:spLocks noChangeArrowheads="1"/>
          </p:cNvSpPr>
          <p:nvPr/>
        </p:nvSpPr>
        <p:spPr bwMode="auto">
          <a:xfrm>
            <a:off x="3495675" y="1738313"/>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3" name="Text Box 29"/>
          <p:cNvSpPr txBox="1">
            <a:spLocks noChangeArrowheads="1"/>
          </p:cNvSpPr>
          <p:nvPr/>
        </p:nvSpPr>
        <p:spPr bwMode="auto">
          <a:xfrm>
            <a:off x="5021263" y="1738313"/>
            <a:ext cx="9413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4" name="Text Box 30"/>
          <p:cNvSpPr txBox="1">
            <a:spLocks noChangeArrowheads="1"/>
          </p:cNvSpPr>
          <p:nvPr/>
        </p:nvSpPr>
        <p:spPr bwMode="auto">
          <a:xfrm>
            <a:off x="6907213" y="4160838"/>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5" name="Text Box 31"/>
          <p:cNvSpPr txBox="1">
            <a:spLocks noChangeArrowheads="1"/>
          </p:cNvSpPr>
          <p:nvPr/>
        </p:nvSpPr>
        <p:spPr bwMode="auto">
          <a:xfrm>
            <a:off x="4433888" y="45735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6" name="Text Box 32"/>
          <p:cNvSpPr txBox="1">
            <a:spLocks noChangeArrowheads="1"/>
          </p:cNvSpPr>
          <p:nvPr/>
        </p:nvSpPr>
        <p:spPr bwMode="auto">
          <a:xfrm>
            <a:off x="3792538" y="50180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7" name="Text Box 33"/>
          <p:cNvSpPr txBox="1">
            <a:spLocks noChangeArrowheads="1"/>
          </p:cNvSpPr>
          <p:nvPr/>
        </p:nvSpPr>
        <p:spPr bwMode="auto">
          <a:xfrm>
            <a:off x="3822700" y="2816225"/>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8" name="Text Box 34"/>
          <p:cNvSpPr txBox="1">
            <a:spLocks noChangeArrowheads="1"/>
          </p:cNvSpPr>
          <p:nvPr/>
        </p:nvSpPr>
        <p:spPr bwMode="auto">
          <a:xfrm>
            <a:off x="6932613" y="2301875"/>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7219" name="Text Box 35"/>
          <p:cNvSpPr txBox="1">
            <a:spLocks noChangeArrowheads="1"/>
          </p:cNvSpPr>
          <p:nvPr/>
        </p:nvSpPr>
        <p:spPr bwMode="auto">
          <a:xfrm>
            <a:off x="5688013" y="2454275"/>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77220" name="Picture 36"/>
          <p:cNvPicPr>
            <a:picLocks noChangeArrowheads="1"/>
          </p:cNvPicPr>
          <p:nvPr/>
        </p:nvPicPr>
        <p:blipFill>
          <a:blip r:embed="rId1"/>
          <a:srcRect/>
          <a:stretch>
            <a:fillRect/>
          </a:stretch>
        </p:blipFill>
        <p:spPr bwMode="auto">
          <a:xfrm>
            <a:off x="3348038" y="927100"/>
            <a:ext cx="509587" cy="536575"/>
          </a:xfrm>
          <a:prstGeom prst="rect">
            <a:avLst/>
          </a:prstGeom>
          <a:noFill/>
          <a:ln w="9525">
            <a:noFill/>
            <a:miter lim="800000"/>
            <a:headEnd/>
            <a:tailEnd/>
          </a:ln>
          <a:effectLst/>
        </p:spPr>
      </p:pic>
      <p:pic>
        <p:nvPicPr>
          <p:cNvPr id="477221" name="Picture 37"/>
          <p:cNvPicPr>
            <a:picLocks noChangeArrowheads="1"/>
          </p:cNvPicPr>
          <p:nvPr/>
        </p:nvPicPr>
        <p:blipFill>
          <a:blip r:embed="rId1"/>
          <a:srcRect/>
          <a:stretch>
            <a:fillRect/>
          </a:stretch>
        </p:blipFill>
        <p:spPr bwMode="auto">
          <a:xfrm>
            <a:off x="6461125" y="538163"/>
            <a:ext cx="509588" cy="536575"/>
          </a:xfrm>
          <a:prstGeom prst="rect">
            <a:avLst/>
          </a:prstGeom>
          <a:noFill/>
          <a:ln w="9525">
            <a:noFill/>
            <a:miter lim="800000"/>
            <a:headEnd/>
            <a:tailEnd/>
          </a:ln>
          <a:effectLst/>
        </p:spPr>
      </p:pic>
      <p:pic>
        <p:nvPicPr>
          <p:cNvPr id="477222" name="Picture 38"/>
          <p:cNvPicPr>
            <a:picLocks noChangeArrowheads="1"/>
          </p:cNvPicPr>
          <p:nvPr/>
        </p:nvPicPr>
        <p:blipFill>
          <a:blip r:embed="rId1"/>
          <a:srcRect/>
          <a:stretch>
            <a:fillRect/>
          </a:stretch>
        </p:blipFill>
        <p:spPr bwMode="auto">
          <a:xfrm>
            <a:off x="5053013" y="771525"/>
            <a:ext cx="509587" cy="536575"/>
          </a:xfrm>
          <a:prstGeom prst="rect">
            <a:avLst/>
          </a:prstGeom>
          <a:noFill/>
          <a:ln w="9525">
            <a:noFill/>
            <a:miter lim="800000"/>
            <a:headEnd/>
            <a:tailEnd/>
          </a:ln>
          <a:effectLst/>
        </p:spPr>
      </p:pic>
      <p:pic>
        <p:nvPicPr>
          <p:cNvPr id="477223" name="Picture 39"/>
          <p:cNvPicPr>
            <a:picLocks noChangeArrowheads="1"/>
          </p:cNvPicPr>
          <p:nvPr/>
        </p:nvPicPr>
        <p:blipFill>
          <a:blip r:embed="rId1"/>
          <a:srcRect/>
          <a:stretch>
            <a:fillRect/>
          </a:stretch>
        </p:blipFill>
        <p:spPr bwMode="auto">
          <a:xfrm>
            <a:off x="6470650" y="2324100"/>
            <a:ext cx="509588" cy="538163"/>
          </a:xfrm>
          <a:prstGeom prst="rect">
            <a:avLst/>
          </a:prstGeom>
          <a:noFill/>
          <a:ln w="9525">
            <a:noFill/>
            <a:miter lim="800000"/>
            <a:headEnd/>
            <a:tailEnd/>
          </a:ln>
          <a:effectLst/>
        </p:spPr>
      </p:pic>
      <p:pic>
        <p:nvPicPr>
          <p:cNvPr id="477224" name="Picture 40"/>
          <p:cNvPicPr>
            <a:picLocks noChangeArrowheads="1"/>
          </p:cNvPicPr>
          <p:nvPr/>
        </p:nvPicPr>
        <p:blipFill>
          <a:blip r:embed="rId1"/>
          <a:srcRect/>
          <a:stretch>
            <a:fillRect/>
          </a:stretch>
        </p:blipFill>
        <p:spPr bwMode="auto">
          <a:xfrm>
            <a:off x="5284788" y="2557463"/>
            <a:ext cx="509587" cy="538162"/>
          </a:xfrm>
          <a:prstGeom prst="rect">
            <a:avLst/>
          </a:prstGeom>
          <a:noFill/>
          <a:ln w="9525">
            <a:noFill/>
            <a:miter lim="800000"/>
            <a:headEnd/>
            <a:tailEnd/>
          </a:ln>
          <a:effectLst/>
        </p:spPr>
      </p:pic>
      <p:pic>
        <p:nvPicPr>
          <p:cNvPr id="477225" name="Picture 41"/>
          <p:cNvPicPr>
            <a:picLocks noChangeArrowheads="1"/>
          </p:cNvPicPr>
          <p:nvPr/>
        </p:nvPicPr>
        <p:blipFill>
          <a:blip r:embed="rId1"/>
          <a:srcRect/>
          <a:stretch>
            <a:fillRect/>
          </a:stretch>
        </p:blipFill>
        <p:spPr bwMode="auto">
          <a:xfrm>
            <a:off x="3348038" y="2790825"/>
            <a:ext cx="509587" cy="538163"/>
          </a:xfrm>
          <a:prstGeom prst="rect">
            <a:avLst/>
          </a:prstGeom>
          <a:noFill/>
          <a:ln w="9525">
            <a:noFill/>
            <a:miter lim="800000"/>
            <a:headEnd/>
            <a:tailEnd/>
          </a:ln>
          <a:effectLst/>
        </p:spPr>
      </p:pic>
      <p:pic>
        <p:nvPicPr>
          <p:cNvPr id="477226" name="Picture 42"/>
          <p:cNvPicPr>
            <a:picLocks noChangeArrowheads="1"/>
          </p:cNvPicPr>
          <p:nvPr/>
        </p:nvPicPr>
        <p:blipFill>
          <a:blip r:embed="rId1"/>
          <a:srcRect/>
          <a:stretch>
            <a:fillRect/>
          </a:stretch>
        </p:blipFill>
        <p:spPr bwMode="auto">
          <a:xfrm>
            <a:off x="3348038" y="4740275"/>
            <a:ext cx="509587" cy="536575"/>
          </a:xfrm>
          <a:prstGeom prst="rect">
            <a:avLst/>
          </a:prstGeom>
          <a:noFill/>
          <a:ln w="9525">
            <a:noFill/>
            <a:miter lim="800000"/>
            <a:headEnd/>
            <a:tailEnd/>
          </a:ln>
          <a:effectLst/>
        </p:spPr>
      </p:pic>
      <p:pic>
        <p:nvPicPr>
          <p:cNvPr id="477227" name="Picture 43"/>
          <p:cNvPicPr>
            <a:picLocks noChangeArrowheads="1"/>
          </p:cNvPicPr>
          <p:nvPr/>
        </p:nvPicPr>
        <p:blipFill>
          <a:blip r:embed="rId1"/>
          <a:srcRect/>
          <a:stretch>
            <a:fillRect/>
          </a:stretch>
        </p:blipFill>
        <p:spPr bwMode="auto">
          <a:xfrm>
            <a:off x="4014788" y="4578350"/>
            <a:ext cx="509587" cy="536575"/>
          </a:xfrm>
          <a:prstGeom prst="rect">
            <a:avLst/>
          </a:prstGeom>
          <a:noFill/>
          <a:ln w="9525">
            <a:noFill/>
            <a:miter lim="800000"/>
            <a:headEnd/>
            <a:tailEnd/>
          </a:ln>
          <a:effectLst/>
        </p:spPr>
      </p:pic>
      <p:pic>
        <p:nvPicPr>
          <p:cNvPr id="477228" name="Picture 44"/>
          <p:cNvPicPr>
            <a:picLocks noChangeArrowheads="1"/>
          </p:cNvPicPr>
          <p:nvPr/>
        </p:nvPicPr>
        <p:blipFill>
          <a:blip r:embed="rId1"/>
          <a:srcRect/>
          <a:stretch>
            <a:fillRect/>
          </a:stretch>
        </p:blipFill>
        <p:spPr bwMode="auto">
          <a:xfrm>
            <a:off x="5126038" y="4422775"/>
            <a:ext cx="509587" cy="536575"/>
          </a:xfrm>
          <a:prstGeom prst="rect">
            <a:avLst/>
          </a:prstGeom>
          <a:noFill/>
          <a:ln w="9525">
            <a:noFill/>
            <a:miter lim="800000"/>
            <a:headEnd/>
            <a:tailEnd/>
          </a:ln>
          <a:effectLst/>
        </p:spPr>
      </p:pic>
      <p:pic>
        <p:nvPicPr>
          <p:cNvPr id="477229" name="Picture 45"/>
          <p:cNvPicPr>
            <a:picLocks noChangeArrowheads="1"/>
          </p:cNvPicPr>
          <p:nvPr/>
        </p:nvPicPr>
        <p:blipFill>
          <a:blip r:embed="rId1"/>
          <a:srcRect/>
          <a:stretch>
            <a:fillRect/>
          </a:stretch>
        </p:blipFill>
        <p:spPr bwMode="auto">
          <a:xfrm>
            <a:off x="6461125" y="4267200"/>
            <a:ext cx="509588" cy="536575"/>
          </a:xfrm>
          <a:prstGeom prst="rect">
            <a:avLst/>
          </a:prstGeom>
          <a:noFill/>
          <a:ln w="9525">
            <a:noFill/>
            <a:miter lim="800000"/>
            <a:headEnd/>
            <a:tailEnd/>
          </a:ln>
          <a:effectLst/>
        </p:spPr>
      </p:pic>
      <p:sp>
        <p:nvSpPr>
          <p:cNvPr id="477230"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7231" name="Line 47"/>
          <p:cNvSpPr>
            <a:spLocks noChangeShapeType="1"/>
          </p:cNvSpPr>
          <p:nvPr/>
        </p:nvSpPr>
        <p:spPr bwMode="auto">
          <a:xfrm>
            <a:off x="1716088" y="2784475"/>
            <a:ext cx="0" cy="3346450"/>
          </a:xfrm>
          <a:prstGeom prst="line">
            <a:avLst/>
          </a:prstGeom>
          <a:noFill/>
          <a:ln w="38100">
            <a:solidFill>
              <a:srgbClr val="333399"/>
            </a:solidFill>
            <a:round/>
          </a:ln>
          <a:effectLst/>
        </p:spPr>
        <p:txBody>
          <a:bodyPr wrap="none" anchor="ctr"/>
          <a:lstStyle/>
          <a:p>
            <a:endParaRPr lang="zh-CN" altLang="en-US"/>
          </a:p>
        </p:txBody>
      </p:sp>
      <p:sp>
        <p:nvSpPr>
          <p:cNvPr id="477232" name="Line 48"/>
          <p:cNvSpPr>
            <a:spLocks noChangeShapeType="1"/>
          </p:cNvSpPr>
          <p:nvPr/>
        </p:nvSpPr>
        <p:spPr bwMode="auto">
          <a:xfrm>
            <a:off x="1703388" y="2790825"/>
            <a:ext cx="276225" cy="0"/>
          </a:xfrm>
          <a:prstGeom prst="line">
            <a:avLst/>
          </a:prstGeom>
          <a:noFill/>
          <a:ln w="38100">
            <a:solidFill>
              <a:srgbClr val="333399"/>
            </a:solidFill>
            <a:round/>
          </a:ln>
          <a:effectLst/>
        </p:spPr>
        <p:txBody>
          <a:bodyPr wrap="none" anchor="ctr"/>
          <a:lstStyle/>
          <a:p>
            <a:endParaRPr lang="zh-CN" altLang="en-US"/>
          </a:p>
        </p:txBody>
      </p:sp>
      <p:sp>
        <p:nvSpPr>
          <p:cNvPr id="477233" name="Line 49"/>
          <p:cNvSpPr>
            <a:spLocks noChangeShapeType="1"/>
          </p:cNvSpPr>
          <p:nvPr/>
        </p:nvSpPr>
        <p:spPr bwMode="auto">
          <a:xfrm>
            <a:off x="1865313" y="4772025"/>
            <a:ext cx="0" cy="1514475"/>
          </a:xfrm>
          <a:prstGeom prst="line">
            <a:avLst/>
          </a:prstGeom>
          <a:noFill/>
          <a:ln w="38100">
            <a:solidFill>
              <a:srgbClr val="333399"/>
            </a:solidFill>
            <a:round/>
          </a:ln>
          <a:effectLst/>
        </p:spPr>
        <p:txBody>
          <a:bodyPr wrap="none" anchor="ctr"/>
          <a:lstStyle/>
          <a:p>
            <a:endParaRPr lang="zh-CN" altLang="en-US"/>
          </a:p>
        </p:txBody>
      </p:sp>
      <p:sp>
        <p:nvSpPr>
          <p:cNvPr id="477234" name="Line 50"/>
          <p:cNvSpPr>
            <a:spLocks noChangeShapeType="1"/>
          </p:cNvSpPr>
          <p:nvPr/>
        </p:nvSpPr>
        <p:spPr bwMode="auto">
          <a:xfrm>
            <a:off x="1851025" y="4772025"/>
            <a:ext cx="152400" cy="0"/>
          </a:xfrm>
          <a:prstGeom prst="line">
            <a:avLst/>
          </a:prstGeom>
          <a:noFill/>
          <a:ln w="38100">
            <a:solidFill>
              <a:srgbClr val="333399"/>
            </a:solidFill>
            <a:round/>
          </a:ln>
          <a:effectLst/>
        </p:spPr>
        <p:txBody>
          <a:bodyPr wrap="none" anchor="ctr"/>
          <a:lstStyle/>
          <a:p>
            <a:endParaRPr lang="zh-CN" altLang="en-US"/>
          </a:p>
        </p:txBody>
      </p:sp>
      <p:sp>
        <p:nvSpPr>
          <p:cNvPr id="477235"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7236" name="Text Box 52"/>
          <p:cNvSpPr txBox="1">
            <a:spLocks noChangeArrowheads="1"/>
          </p:cNvSpPr>
          <p:nvPr/>
        </p:nvSpPr>
        <p:spPr bwMode="auto">
          <a:xfrm>
            <a:off x="4286250" y="5805488"/>
            <a:ext cx="4389438"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的构成 </a:t>
            </a:r>
            <a:endParaRPr lang="zh-CN" altLang="en-US" sz="2400">
              <a:solidFill>
                <a:srgbClr val="333399"/>
              </a:solidFill>
              <a:latin typeface="Arial" panose="020B0604020202020204" pitchFamily="34" charset="0"/>
              <a:ea typeface="黑体" panose="02010609060101010101" pitchFamily="2" charset="-122"/>
            </a:endParaRPr>
          </a:p>
        </p:txBody>
      </p:sp>
      <p:sp>
        <p:nvSpPr>
          <p:cNvPr id="477237" name="Text Box 53"/>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ln>
          <a:effectLst/>
        </p:spPr>
        <p:txBody>
          <a:bodyPr>
            <a:spAutoFit/>
          </a:bodyPr>
          <a:lstStyle/>
          <a:p>
            <a:pPr algn="ct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a:solidFill>
                  <a:srgbClr val="333399"/>
                </a:solidFill>
                <a:latin typeface="Arial" panose="020B0604020202020204" pitchFamily="34" charset="0"/>
                <a:ea typeface="黑体" panose="02010609060101010101" pitchFamily="2" charset="-122"/>
              </a:rPr>
              <a:t>发送数据时，工作站 </a:t>
            </a:r>
            <a:r>
              <a:rPr lang="en-US" altLang="zh-CN" sz="2400">
                <a:solidFill>
                  <a:srgbClr val="333399"/>
                </a:solidFill>
                <a:latin typeface="Arial" panose="020B0604020202020204" pitchFamily="34" charset="0"/>
                <a:ea typeface="黑体" panose="02010609060101010101" pitchFamily="2" charset="-122"/>
              </a:rPr>
              <a:t>A</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A</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C</a:t>
            </a:r>
            <a:r>
              <a:rPr lang="en-US" altLang="zh-CN" sz="2400" baseline="-25000">
                <a:solidFill>
                  <a:srgbClr val="333399"/>
                </a:solidFill>
                <a:latin typeface="Arial" panose="020B0604020202020204" pitchFamily="34" charset="0"/>
                <a:ea typeface="黑体" panose="02010609060101010101" pitchFamily="2" charset="-122"/>
              </a:rPr>
              <a:t>1</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都不会收到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a:solidFill>
                  <a:srgbClr val="333399"/>
                </a:solidFill>
                <a:latin typeface="Arial" panose="020B0604020202020204" pitchFamily="34" charset="0"/>
                <a:ea typeface="黑体" panose="02010609060101010101" pitchFamily="2" charset="-122"/>
              </a:rPr>
              <a:t>发出的广播信息。 </a:t>
            </a:r>
            <a:endParaRPr lang="zh-CN" altLang="en-US" sz="24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8210"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8211" name="Line 3"/>
          <p:cNvSpPr>
            <a:spLocks noChangeShapeType="1"/>
          </p:cNvSpPr>
          <p:nvPr/>
        </p:nvSpPr>
        <p:spPr bwMode="auto">
          <a:xfrm>
            <a:off x="2247900" y="6208713"/>
            <a:ext cx="1568450" cy="0"/>
          </a:xfrm>
          <a:prstGeom prst="line">
            <a:avLst/>
          </a:prstGeom>
          <a:noFill/>
          <a:ln w="76200">
            <a:solidFill>
              <a:srgbClr val="333399"/>
            </a:solidFill>
            <a:round/>
          </a:ln>
          <a:effectLst/>
        </p:spPr>
        <p:txBody>
          <a:bodyPr wrap="none" anchor="ctr"/>
          <a:lstStyle/>
          <a:p>
            <a:endParaRPr lang="zh-CN" altLang="en-US"/>
          </a:p>
        </p:txBody>
      </p:sp>
      <p:sp>
        <p:nvSpPr>
          <p:cNvPr id="478212"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8213"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ln>
          <a:effectLst/>
        </p:spPr>
        <p:txBody>
          <a:bodyPr wrap="none" anchor="ctr"/>
          <a:lstStyle/>
          <a:p>
            <a:endParaRPr lang="zh-CN" altLang="en-US"/>
          </a:p>
        </p:txBody>
      </p:sp>
      <p:sp>
        <p:nvSpPr>
          <p:cNvPr id="478214" name="Line 6"/>
          <p:cNvSpPr>
            <a:spLocks noChangeShapeType="1"/>
          </p:cNvSpPr>
          <p:nvPr/>
        </p:nvSpPr>
        <p:spPr bwMode="auto">
          <a:xfrm>
            <a:off x="2679700" y="693738"/>
            <a:ext cx="3917950" cy="0"/>
          </a:xfrm>
          <a:prstGeom prst="line">
            <a:avLst/>
          </a:prstGeom>
          <a:noFill/>
          <a:ln w="28575">
            <a:solidFill>
              <a:srgbClr val="333399"/>
            </a:solidFill>
            <a:round/>
          </a:ln>
          <a:effectLst/>
        </p:spPr>
        <p:txBody>
          <a:bodyPr wrap="none" anchor="ctr"/>
          <a:lstStyle/>
          <a:p>
            <a:endParaRPr lang="zh-CN" altLang="en-US"/>
          </a:p>
        </p:txBody>
      </p:sp>
      <p:sp>
        <p:nvSpPr>
          <p:cNvPr id="478215" name="Line 7"/>
          <p:cNvSpPr>
            <a:spLocks noChangeShapeType="1"/>
          </p:cNvSpPr>
          <p:nvPr/>
        </p:nvSpPr>
        <p:spPr bwMode="auto">
          <a:xfrm>
            <a:off x="2828925" y="849313"/>
            <a:ext cx="2362200" cy="0"/>
          </a:xfrm>
          <a:prstGeom prst="line">
            <a:avLst/>
          </a:prstGeom>
          <a:noFill/>
          <a:ln w="28575">
            <a:solidFill>
              <a:srgbClr val="333399"/>
            </a:solidFill>
            <a:round/>
          </a:ln>
          <a:effectLst/>
        </p:spPr>
        <p:txBody>
          <a:bodyPr wrap="none" anchor="ctr"/>
          <a:lstStyle/>
          <a:p>
            <a:endParaRPr lang="zh-CN" altLang="en-US"/>
          </a:p>
        </p:txBody>
      </p:sp>
      <p:sp>
        <p:nvSpPr>
          <p:cNvPr id="478216" name="Line 8"/>
          <p:cNvSpPr>
            <a:spLocks noChangeShapeType="1"/>
          </p:cNvSpPr>
          <p:nvPr/>
        </p:nvSpPr>
        <p:spPr bwMode="auto">
          <a:xfrm>
            <a:off x="2976563" y="1003300"/>
            <a:ext cx="519112" cy="0"/>
          </a:xfrm>
          <a:prstGeom prst="line">
            <a:avLst/>
          </a:prstGeom>
          <a:noFill/>
          <a:ln w="28575">
            <a:solidFill>
              <a:srgbClr val="333399"/>
            </a:solidFill>
            <a:round/>
          </a:ln>
          <a:effectLst/>
        </p:spPr>
        <p:txBody>
          <a:bodyPr wrap="none" anchor="ctr"/>
          <a:lstStyle/>
          <a:p>
            <a:endParaRPr lang="zh-CN" altLang="en-US"/>
          </a:p>
        </p:txBody>
      </p:sp>
      <p:sp>
        <p:nvSpPr>
          <p:cNvPr id="478217" name="Line 9"/>
          <p:cNvSpPr>
            <a:spLocks noChangeShapeType="1"/>
          </p:cNvSpPr>
          <p:nvPr/>
        </p:nvSpPr>
        <p:spPr bwMode="auto">
          <a:xfrm>
            <a:off x="2976563" y="2946400"/>
            <a:ext cx="519112" cy="0"/>
          </a:xfrm>
          <a:prstGeom prst="line">
            <a:avLst/>
          </a:prstGeom>
          <a:noFill/>
          <a:ln w="28575">
            <a:solidFill>
              <a:srgbClr val="333399"/>
            </a:solidFill>
            <a:round/>
          </a:ln>
          <a:effectLst/>
        </p:spPr>
        <p:txBody>
          <a:bodyPr wrap="none" anchor="ctr"/>
          <a:lstStyle/>
          <a:p>
            <a:endParaRPr lang="zh-CN" altLang="en-US"/>
          </a:p>
        </p:txBody>
      </p:sp>
      <p:sp>
        <p:nvSpPr>
          <p:cNvPr id="478218" name="Line 10"/>
          <p:cNvSpPr>
            <a:spLocks noChangeShapeType="1"/>
          </p:cNvSpPr>
          <p:nvPr/>
        </p:nvSpPr>
        <p:spPr bwMode="auto">
          <a:xfrm>
            <a:off x="2828925" y="2713038"/>
            <a:ext cx="2616200" cy="0"/>
          </a:xfrm>
          <a:prstGeom prst="line">
            <a:avLst/>
          </a:prstGeom>
          <a:noFill/>
          <a:ln w="28575">
            <a:solidFill>
              <a:srgbClr val="333399"/>
            </a:solidFill>
            <a:round/>
          </a:ln>
          <a:effectLst/>
        </p:spPr>
        <p:txBody>
          <a:bodyPr wrap="none" anchor="ctr"/>
          <a:lstStyle/>
          <a:p>
            <a:endParaRPr lang="zh-CN" altLang="en-US"/>
          </a:p>
        </p:txBody>
      </p:sp>
      <p:sp>
        <p:nvSpPr>
          <p:cNvPr id="478219" name="Line 11"/>
          <p:cNvSpPr>
            <a:spLocks noChangeShapeType="1"/>
          </p:cNvSpPr>
          <p:nvPr/>
        </p:nvSpPr>
        <p:spPr bwMode="auto">
          <a:xfrm>
            <a:off x="2606675" y="2479675"/>
            <a:ext cx="3978275" cy="0"/>
          </a:xfrm>
          <a:prstGeom prst="line">
            <a:avLst/>
          </a:prstGeom>
          <a:noFill/>
          <a:ln w="28575">
            <a:solidFill>
              <a:srgbClr val="333399"/>
            </a:solidFill>
            <a:round/>
          </a:ln>
          <a:effectLst/>
        </p:spPr>
        <p:txBody>
          <a:bodyPr wrap="none" anchor="ctr"/>
          <a:lstStyle/>
          <a:p>
            <a:endParaRPr lang="zh-CN" altLang="en-US"/>
          </a:p>
        </p:txBody>
      </p:sp>
      <p:sp>
        <p:nvSpPr>
          <p:cNvPr id="478220" name="Line 12"/>
          <p:cNvSpPr>
            <a:spLocks noChangeShapeType="1"/>
          </p:cNvSpPr>
          <p:nvPr/>
        </p:nvSpPr>
        <p:spPr bwMode="auto">
          <a:xfrm>
            <a:off x="2754313" y="4732338"/>
            <a:ext cx="1408112" cy="0"/>
          </a:xfrm>
          <a:prstGeom prst="line">
            <a:avLst/>
          </a:prstGeom>
          <a:noFill/>
          <a:ln w="28575">
            <a:solidFill>
              <a:srgbClr val="333399"/>
            </a:solidFill>
            <a:round/>
          </a:ln>
          <a:effectLst/>
        </p:spPr>
        <p:txBody>
          <a:bodyPr wrap="none" anchor="ctr"/>
          <a:lstStyle/>
          <a:p>
            <a:endParaRPr lang="zh-CN" altLang="en-US"/>
          </a:p>
        </p:txBody>
      </p:sp>
      <p:sp>
        <p:nvSpPr>
          <p:cNvPr id="478221" name="Line 13"/>
          <p:cNvSpPr>
            <a:spLocks noChangeShapeType="1"/>
          </p:cNvSpPr>
          <p:nvPr/>
        </p:nvSpPr>
        <p:spPr bwMode="auto">
          <a:xfrm>
            <a:off x="2754313" y="4887913"/>
            <a:ext cx="746125" cy="0"/>
          </a:xfrm>
          <a:prstGeom prst="line">
            <a:avLst/>
          </a:prstGeom>
          <a:noFill/>
          <a:ln w="28575">
            <a:solidFill>
              <a:srgbClr val="333399"/>
            </a:solidFill>
            <a:round/>
          </a:ln>
          <a:effectLst/>
        </p:spPr>
        <p:txBody>
          <a:bodyPr wrap="none" anchor="ctr"/>
          <a:lstStyle/>
          <a:p>
            <a:endParaRPr lang="zh-CN" altLang="en-US"/>
          </a:p>
        </p:txBody>
      </p:sp>
      <p:sp>
        <p:nvSpPr>
          <p:cNvPr id="478222" name="Line 14"/>
          <p:cNvSpPr>
            <a:spLocks noChangeShapeType="1"/>
          </p:cNvSpPr>
          <p:nvPr/>
        </p:nvSpPr>
        <p:spPr bwMode="auto">
          <a:xfrm>
            <a:off x="2405063" y="4422775"/>
            <a:ext cx="4241800" cy="0"/>
          </a:xfrm>
          <a:prstGeom prst="line">
            <a:avLst/>
          </a:prstGeom>
          <a:noFill/>
          <a:ln w="28575">
            <a:solidFill>
              <a:srgbClr val="333399"/>
            </a:solidFill>
            <a:round/>
          </a:ln>
          <a:effectLst/>
        </p:spPr>
        <p:txBody>
          <a:bodyPr wrap="none" anchor="ctr"/>
          <a:lstStyle/>
          <a:p>
            <a:endParaRPr lang="zh-CN" altLang="en-US"/>
          </a:p>
        </p:txBody>
      </p:sp>
      <p:sp>
        <p:nvSpPr>
          <p:cNvPr id="478223" name="Line 15"/>
          <p:cNvSpPr>
            <a:spLocks noChangeShapeType="1"/>
          </p:cNvSpPr>
          <p:nvPr/>
        </p:nvSpPr>
        <p:spPr bwMode="auto">
          <a:xfrm>
            <a:off x="2606675" y="4578350"/>
            <a:ext cx="2643188" cy="0"/>
          </a:xfrm>
          <a:prstGeom prst="line">
            <a:avLst/>
          </a:prstGeom>
          <a:noFill/>
          <a:ln w="28575">
            <a:solidFill>
              <a:srgbClr val="333399"/>
            </a:solidFill>
            <a:round/>
          </a:ln>
          <a:effectLst/>
        </p:spPr>
        <p:txBody>
          <a:bodyPr wrap="none" anchor="ctr"/>
          <a:lstStyle/>
          <a:p>
            <a:endParaRPr lang="zh-CN" altLang="en-US"/>
          </a:p>
        </p:txBody>
      </p:sp>
      <p:sp>
        <p:nvSpPr>
          <p:cNvPr id="478224"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8225"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ln>
          <a:effectLst/>
        </p:spPr>
        <p:txBody>
          <a:bodyPr wrap="none" anchor="ctr"/>
          <a:lstStyle/>
          <a:p>
            <a:endParaRPr lang="zh-CN" altLang="en-US"/>
          </a:p>
        </p:txBody>
      </p:sp>
      <p:sp>
        <p:nvSpPr>
          <p:cNvPr id="478226"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ln>
          <a:effectLst/>
        </p:spPr>
        <p:txBody>
          <a:bodyPr wrap="none" anchor="ctr"/>
          <a:lstStyle/>
          <a:p>
            <a:endParaRPr lang="zh-CN" altLang="en-US"/>
          </a:p>
        </p:txBody>
      </p:sp>
      <p:sp>
        <p:nvSpPr>
          <p:cNvPr id="478227" name="Text Box 19"/>
          <p:cNvSpPr txBox="1">
            <a:spLocks noChangeArrowheads="1"/>
          </p:cNvSpPr>
          <p:nvPr/>
        </p:nvSpPr>
        <p:spPr bwMode="auto">
          <a:xfrm>
            <a:off x="3838575" y="858838"/>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4</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28" name="Text Box 20"/>
          <p:cNvSpPr txBox="1">
            <a:spLocks noChangeArrowheads="1"/>
          </p:cNvSpPr>
          <p:nvPr/>
        </p:nvSpPr>
        <p:spPr bwMode="auto">
          <a:xfrm>
            <a:off x="5646738" y="4457700"/>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29"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ln>
          <a:effectLst/>
        </p:spPr>
        <p:txBody>
          <a:bodyPr wrap="none" anchor="ctr"/>
          <a:lstStyle/>
          <a:p>
            <a:endParaRPr lang="zh-CN" altLang="en-US"/>
          </a:p>
        </p:txBody>
      </p:sp>
      <p:sp>
        <p:nvSpPr>
          <p:cNvPr id="478230"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8231" name="Line 23"/>
          <p:cNvSpPr>
            <a:spLocks noChangeShapeType="1"/>
          </p:cNvSpPr>
          <p:nvPr/>
        </p:nvSpPr>
        <p:spPr bwMode="auto">
          <a:xfrm>
            <a:off x="1568450" y="938213"/>
            <a:ext cx="0" cy="5037137"/>
          </a:xfrm>
          <a:prstGeom prst="line">
            <a:avLst/>
          </a:prstGeom>
          <a:noFill/>
          <a:ln w="38100">
            <a:solidFill>
              <a:srgbClr val="333399"/>
            </a:solidFill>
            <a:round/>
          </a:ln>
          <a:effectLst/>
        </p:spPr>
        <p:txBody>
          <a:bodyPr wrap="none" anchor="ctr"/>
          <a:lstStyle/>
          <a:p>
            <a:endParaRPr lang="zh-CN" altLang="en-US"/>
          </a:p>
        </p:txBody>
      </p:sp>
      <p:sp>
        <p:nvSpPr>
          <p:cNvPr id="478232" name="Line 24"/>
          <p:cNvSpPr>
            <a:spLocks noChangeShapeType="1"/>
          </p:cNvSpPr>
          <p:nvPr/>
        </p:nvSpPr>
        <p:spPr bwMode="auto">
          <a:xfrm>
            <a:off x="1554163" y="927100"/>
            <a:ext cx="458787" cy="0"/>
          </a:xfrm>
          <a:prstGeom prst="line">
            <a:avLst/>
          </a:prstGeom>
          <a:noFill/>
          <a:ln w="38100">
            <a:solidFill>
              <a:srgbClr val="333399"/>
            </a:solidFill>
            <a:round/>
          </a:ln>
          <a:effectLst/>
        </p:spPr>
        <p:txBody>
          <a:bodyPr wrap="none" anchor="ctr"/>
          <a:lstStyle/>
          <a:p>
            <a:endParaRPr lang="zh-CN" altLang="en-US"/>
          </a:p>
        </p:txBody>
      </p:sp>
      <p:sp>
        <p:nvSpPr>
          <p:cNvPr id="478233" name="Text Box 25"/>
          <p:cNvSpPr txBox="1">
            <a:spLocks noChangeArrowheads="1"/>
          </p:cNvSpPr>
          <p:nvPr/>
        </p:nvSpPr>
        <p:spPr bwMode="auto">
          <a:xfrm>
            <a:off x="6346825" y="1735138"/>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4" name="Text Box 26"/>
          <p:cNvSpPr txBox="1">
            <a:spLocks noChangeArrowheads="1"/>
          </p:cNvSpPr>
          <p:nvPr/>
        </p:nvSpPr>
        <p:spPr bwMode="auto">
          <a:xfrm>
            <a:off x="6865938" y="455613"/>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5" name="Text Box 27"/>
          <p:cNvSpPr txBox="1">
            <a:spLocks noChangeArrowheads="1"/>
          </p:cNvSpPr>
          <p:nvPr/>
        </p:nvSpPr>
        <p:spPr bwMode="auto">
          <a:xfrm>
            <a:off x="5459413" y="735013"/>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6" name="Text Box 28"/>
          <p:cNvSpPr txBox="1">
            <a:spLocks noChangeArrowheads="1"/>
          </p:cNvSpPr>
          <p:nvPr/>
        </p:nvSpPr>
        <p:spPr bwMode="auto">
          <a:xfrm>
            <a:off x="3495675" y="1738313"/>
            <a:ext cx="9413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7" name="Text Box 29"/>
          <p:cNvSpPr txBox="1">
            <a:spLocks noChangeArrowheads="1"/>
          </p:cNvSpPr>
          <p:nvPr/>
        </p:nvSpPr>
        <p:spPr bwMode="auto">
          <a:xfrm>
            <a:off x="5021263" y="1738313"/>
            <a:ext cx="9413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VLAN</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8" name="Text Box 30"/>
          <p:cNvSpPr txBox="1">
            <a:spLocks noChangeArrowheads="1"/>
          </p:cNvSpPr>
          <p:nvPr/>
        </p:nvSpPr>
        <p:spPr bwMode="auto">
          <a:xfrm>
            <a:off x="6907213" y="4160838"/>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39" name="Text Box 31"/>
          <p:cNvSpPr txBox="1">
            <a:spLocks noChangeArrowheads="1"/>
          </p:cNvSpPr>
          <p:nvPr/>
        </p:nvSpPr>
        <p:spPr bwMode="auto">
          <a:xfrm>
            <a:off x="4433888" y="45735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40" name="Text Box 32"/>
          <p:cNvSpPr txBox="1">
            <a:spLocks noChangeArrowheads="1"/>
          </p:cNvSpPr>
          <p:nvPr/>
        </p:nvSpPr>
        <p:spPr bwMode="auto">
          <a:xfrm>
            <a:off x="3792538" y="5018088"/>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41" name="Text Box 33"/>
          <p:cNvSpPr txBox="1">
            <a:spLocks noChangeArrowheads="1"/>
          </p:cNvSpPr>
          <p:nvPr/>
        </p:nvSpPr>
        <p:spPr bwMode="auto">
          <a:xfrm>
            <a:off x="3822700" y="2816225"/>
            <a:ext cx="4460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r>
              <a:rPr kumimoji="1" lang="en-US" altLang="zh-CN" baseline="-25000">
                <a:solidFill>
                  <a:srgbClr val="333399"/>
                </a:solidFill>
                <a:latin typeface="Arial" panose="020B0604020202020204" pitchFamily="34" charset="0"/>
                <a:ea typeface="黑体" panose="02010609060101010101" pitchFamily="2" charset="-122"/>
              </a:rPr>
              <a:t>3</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42" name="Text Box 34"/>
          <p:cNvSpPr txBox="1">
            <a:spLocks noChangeArrowheads="1"/>
          </p:cNvSpPr>
          <p:nvPr/>
        </p:nvSpPr>
        <p:spPr bwMode="auto">
          <a:xfrm>
            <a:off x="6932613" y="2301875"/>
            <a:ext cx="46037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8243" name="Text Box 35"/>
          <p:cNvSpPr txBox="1">
            <a:spLocks noChangeArrowheads="1"/>
          </p:cNvSpPr>
          <p:nvPr/>
        </p:nvSpPr>
        <p:spPr bwMode="auto">
          <a:xfrm>
            <a:off x="5688013" y="2454275"/>
            <a:ext cx="446087"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r>
              <a:rPr kumimoji="1" lang="en-US" altLang="zh-CN" baseline="-25000">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pic>
        <p:nvPicPr>
          <p:cNvPr id="478244" name="Picture 36"/>
          <p:cNvPicPr>
            <a:picLocks noChangeArrowheads="1"/>
          </p:cNvPicPr>
          <p:nvPr/>
        </p:nvPicPr>
        <p:blipFill>
          <a:blip r:embed="rId1"/>
          <a:srcRect/>
          <a:stretch>
            <a:fillRect/>
          </a:stretch>
        </p:blipFill>
        <p:spPr bwMode="auto">
          <a:xfrm>
            <a:off x="3348038" y="927100"/>
            <a:ext cx="509587" cy="536575"/>
          </a:xfrm>
          <a:prstGeom prst="rect">
            <a:avLst/>
          </a:prstGeom>
          <a:noFill/>
          <a:ln w="9525">
            <a:noFill/>
            <a:miter lim="800000"/>
            <a:headEnd/>
            <a:tailEnd/>
          </a:ln>
          <a:effectLst/>
        </p:spPr>
      </p:pic>
      <p:pic>
        <p:nvPicPr>
          <p:cNvPr id="478245" name="Picture 37"/>
          <p:cNvPicPr>
            <a:picLocks noChangeArrowheads="1"/>
          </p:cNvPicPr>
          <p:nvPr/>
        </p:nvPicPr>
        <p:blipFill>
          <a:blip r:embed="rId1"/>
          <a:srcRect/>
          <a:stretch>
            <a:fillRect/>
          </a:stretch>
        </p:blipFill>
        <p:spPr bwMode="auto">
          <a:xfrm>
            <a:off x="6461125" y="538163"/>
            <a:ext cx="509588" cy="536575"/>
          </a:xfrm>
          <a:prstGeom prst="rect">
            <a:avLst/>
          </a:prstGeom>
          <a:noFill/>
          <a:ln w="9525">
            <a:noFill/>
            <a:miter lim="800000"/>
            <a:headEnd/>
            <a:tailEnd/>
          </a:ln>
          <a:effectLst/>
        </p:spPr>
      </p:pic>
      <p:pic>
        <p:nvPicPr>
          <p:cNvPr id="478246" name="Picture 38"/>
          <p:cNvPicPr>
            <a:picLocks noChangeArrowheads="1"/>
          </p:cNvPicPr>
          <p:nvPr/>
        </p:nvPicPr>
        <p:blipFill>
          <a:blip r:embed="rId1"/>
          <a:srcRect/>
          <a:stretch>
            <a:fillRect/>
          </a:stretch>
        </p:blipFill>
        <p:spPr bwMode="auto">
          <a:xfrm>
            <a:off x="5053013" y="771525"/>
            <a:ext cx="509587" cy="536575"/>
          </a:xfrm>
          <a:prstGeom prst="rect">
            <a:avLst/>
          </a:prstGeom>
          <a:noFill/>
          <a:ln w="9525">
            <a:noFill/>
            <a:miter lim="800000"/>
            <a:headEnd/>
            <a:tailEnd/>
          </a:ln>
          <a:effectLst/>
        </p:spPr>
      </p:pic>
      <p:pic>
        <p:nvPicPr>
          <p:cNvPr id="478247" name="Picture 39"/>
          <p:cNvPicPr>
            <a:picLocks noChangeArrowheads="1"/>
          </p:cNvPicPr>
          <p:nvPr/>
        </p:nvPicPr>
        <p:blipFill>
          <a:blip r:embed="rId1"/>
          <a:srcRect/>
          <a:stretch>
            <a:fillRect/>
          </a:stretch>
        </p:blipFill>
        <p:spPr bwMode="auto">
          <a:xfrm>
            <a:off x="6470650" y="2324100"/>
            <a:ext cx="509588" cy="538163"/>
          </a:xfrm>
          <a:prstGeom prst="rect">
            <a:avLst/>
          </a:prstGeom>
          <a:noFill/>
          <a:ln w="9525">
            <a:noFill/>
            <a:miter lim="800000"/>
            <a:headEnd/>
            <a:tailEnd/>
          </a:ln>
          <a:effectLst/>
        </p:spPr>
      </p:pic>
      <p:pic>
        <p:nvPicPr>
          <p:cNvPr id="478248" name="Picture 40"/>
          <p:cNvPicPr>
            <a:picLocks noChangeArrowheads="1"/>
          </p:cNvPicPr>
          <p:nvPr/>
        </p:nvPicPr>
        <p:blipFill>
          <a:blip r:embed="rId1"/>
          <a:srcRect/>
          <a:stretch>
            <a:fillRect/>
          </a:stretch>
        </p:blipFill>
        <p:spPr bwMode="auto">
          <a:xfrm>
            <a:off x="5284788" y="2557463"/>
            <a:ext cx="509587" cy="538162"/>
          </a:xfrm>
          <a:prstGeom prst="rect">
            <a:avLst/>
          </a:prstGeom>
          <a:noFill/>
          <a:ln w="9525">
            <a:noFill/>
            <a:miter lim="800000"/>
            <a:headEnd/>
            <a:tailEnd/>
          </a:ln>
          <a:effectLst/>
        </p:spPr>
      </p:pic>
      <p:pic>
        <p:nvPicPr>
          <p:cNvPr id="478249" name="Picture 41"/>
          <p:cNvPicPr>
            <a:picLocks noChangeArrowheads="1"/>
          </p:cNvPicPr>
          <p:nvPr/>
        </p:nvPicPr>
        <p:blipFill>
          <a:blip r:embed="rId1"/>
          <a:srcRect/>
          <a:stretch>
            <a:fillRect/>
          </a:stretch>
        </p:blipFill>
        <p:spPr bwMode="auto">
          <a:xfrm>
            <a:off x="3348038" y="2790825"/>
            <a:ext cx="509587" cy="538163"/>
          </a:xfrm>
          <a:prstGeom prst="rect">
            <a:avLst/>
          </a:prstGeom>
          <a:noFill/>
          <a:ln w="9525">
            <a:noFill/>
            <a:miter lim="800000"/>
            <a:headEnd/>
            <a:tailEnd/>
          </a:ln>
          <a:effectLst/>
        </p:spPr>
      </p:pic>
      <p:pic>
        <p:nvPicPr>
          <p:cNvPr id="478250" name="Picture 42"/>
          <p:cNvPicPr>
            <a:picLocks noChangeArrowheads="1"/>
          </p:cNvPicPr>
          <p:nvPr/>
        </p:nvPicPr>
        <p:blipFill>
          <a:blip r:embed="rId1"/>
          <a:srcRect/>
          <a:stretch>
            <a:fillRect/>
          </a:stretch>
        </p:blipFill>
        <p:spPr bwMode="auto">
          <a:xfrm>
            <a:off x="3348038" y="4740275"/>
            <a:ext cx="509587" cy="536575"/>
          </a:xfrm>
          <a:prstGeom prst="rect">
            <a:avLst/>
          </a:prstGeom>
          <a:noFill/>
          <a:ln w="9525">
            <a:noFill/>
            <a:miter lim="800000"/>
            <a:headEnd/>
            <a:tailEnd/>
          </a:ln>
          <a:effectLst/>
        </p:spPr>
      </p:pic>
      <p:pic>
        <p:nvPicPr>
          <p:cNvPr id="478251" name="Picture 43"/>
          <p:cNvPicPr>
            <a:picLocks noChangeArrowheads="1"/>
          </p:cNvPicPr>
          <p:nvPr/>
        </p:nvPicPr>
        <p:blipFill>
          <a:blip r:embed="rId1"/>
          <a:srcRect/>
          <a:stretch>
            <a:fillRect/>
          </a:stretch>
        </p:blipFill>
        <p:spPr bwMode="auto">
          <a:xfrm>
            <a:off x="4014788" y="4578350"/>
            <a:ext cx="509587" cy="536575"/>
          </a:xfrm>
          <a:prstGeom prst="rect">
            <a:avLst/>
          </a:prstGeom>
          <a:noFill/>
          <a:ln w="9525">
            <a:noFill/>
            <a:miter lim="800000"/>
            <a:headEnd/>
            <a:tailEnd/>
          </a:ln>
          <a:effectLst/>
        </p:spPr>
      </p:pic>
      <p:pic>
        <p:nvPicPr>
          <p:cNvPr id="478252" name="Picture 44"/>
          <p:cNvPicPr>
            <a:picLocks noChangeArrowheads="1"/>
          </p:cNvPicPr>
          <p:nvPr/>
        </p:nvPicPr>
        <p:blipFill>
          <a:blip r:embed="rId1"/>
          <a:srcRect/>
          <a:stretch>
            <a:fillRect/>
          </a:stretch>
        </p:blipFill>
        <p:spPr bwMode="auto">
          <a:xfrm>
            <a:off x="5126038" y="4422775"/>
            <a:ext cx="509587" cy="536575"/>
          </a:xfrm>
          <a:prstGeom prst="rect">
            <a:avLst/>
          </a:prstGeom>
          <a:noFill/>
          <a:ln w="9525">
            <a:noFill/>
            <a:miter lim="800000"/>
            <a:headEnd/>
            <a:tailEnd/>
          </a:ln>
          <a:effectLst/>
        </p:spPr>
      </p:pic>
      <p:pic>
        <p:nvPicPr>
          <p:cNvPr id="478253" name="Picture 45"/>
          <p:cNvPicPr>
            <a:picLocks noChangeArrowheads="1"/>
          </p:cNvPicPr>
          <p:nvPr/>
        </p:nvPicPr>
        <p:blipFill>
          <a:blip r:embed="rId1"/>
          <a:srcRect/>
          <a:stretch>
            <a:fillRect/>
          </a:stretch>
        </p:blipFill>
        <p:spPr bwMode="auto">
          <a:xfrm>
            <a:off x="6461125" y="4267200"/>
            <a:ext cx="509588" cy="536575"/>
          </a:xfrm>
          <a:prstGeom prst="rect">
            <a:avLst/>
          </a:prstGeom>
          <a:noFill/>
          <a:ln w="9525">
            <a:noFill/>
            <a:miter lim="800000"/>
            <a:headEnd/>
            <a:tailEnd/>
          </a:ln>
          <a:effectLst/>
        </p:spPr>
      </p:pic>
      <p:sp>
        <p:nvSpPr>
          <p:cNvPr id="478254"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8255" name="Line 47"/>
          <p:cNvSpPr>
            <a:spLocks noChangeShapeType="1"/>
          </p:cNvSpPr>
          <p:nvPr/>
        </p:nvSpPr>
        <p:spPr bwMode="auto">
          <a:xfrm>
            <a:off x="1716088" y="2784475"/>
            <a:ext cx="0" cy="3346450"/>
          </a:xfrm>
          <a:prstGeom prst="line">
            <a:avLst/>
          </a:prstGeom>
          <a:noFill/>
          <a:ln w="38100">
            <a:solidFill>
              <a:srgbClr val="333399"/>
            </a:solidFill>
            <a:round/>
          </a:ln>
          <a:effectLst/>
        </p:spPr>
        <p:txBody>
          <a:bodyPr wrap="none" anchor="ctr"/>
          <a:lstStyle/>
          <a:p>
            <a:endParaRPr lang="zh-CN" altLang="en-US"/>
          </a:p>
        </p:txBody>
      </p:sp>
      <p:sp>
        <p:nvSpPr>
          <p:cNvPr id="478256" name="Line 48"/>
          <p:cNvSpPr>
            <a:spLocks noChangeShapeType="1"/>
          </p:cNvSpPr>
          <p:nvPr/>
        </p:nvSpPr>
        <p:spPr bwMode="auto">
          <a:xfrm>
            <a:off x="1703388" y="2790825"/>
            <a:ext cx="276225" cy="0"/>
          </a:xfrm>
          <a:prstGeom prst="line">
            <a:avLst/>
          </a:prstGeom>
          <a:noFill/>
          <a:ln w="38100">
            <a:solidFill>
              <a:srgbClr val="333399"/>
            </a:solidFill>
            <a:round/>
          </a:ln>
          <a:effectLst/>
        </p:spPr>
        <p:txBody>
          <a:bodyPr wrap="none" anchor="ctr"/>
          <a:lstStyle/>
          <a:p>
            <a:endParaRPr lang="zh-CN" altLang="en-US"/>
          </a:p>
        </p:txBody>
      </p:sp>
      <p:sp>
        <p:nvSpPr>
          <p:cNvPr id="478257" name="Line 49"/>
          <p:cNvSpPr>
            <a:spLocks noChangeShapeType="1"/>
          </p:cNvSpPr>
          <p:nvPr/>
        </p:nvSpPr>
        <p:spPr bwMode="auto">
          <a:xfrm>
            <a:off x="1865313" y="4772025"/>
            <a:ext cx="0" cy="1514475"/>
          </a:xfrm>
          <a:prstGeom prst="line">
            <a:avLst/>
          </a:prstGeom>
          <a:noFill/>
          <a:ln w="38100">
            <a:solidFill>
              <a:srgbClr val="333399"/>
            </a:solidFill>
            <a:round/>
          </a:ln>
          <a:effectLst/>
        </p:spPr>
        <p:txBody>
          <a:bodyPr wrap="none" anchor="ctr"/>
          <a:lstStyle/>
          <a:p>
            <a:endParaRPr lang="zh-CN" altLang="en-US"/>
          </a:p>
        </p:txBody>
      </p:sp>
      <p:sp>
        <p:nvSpPr>
          <p:cNvPr id="478258" name="Line 50"/>
          <p:cNvSpPr>
            <a:spLocks noChangeShapeType="1"/>
          </p:cNvSpPr>
          <p:nvPr/>
        </p:nvSpPr>
        <p:spPr bwMode="auto">
          <a:xfrm>
            <a:off x="1851025" y="4772025"/>
            <a:ext cx="152400" cy="0"/>
          </a:xfrm>
          <a:prstGeom prst="line">
            <a:avLst/>
          </a:prstGeom>
          <a:noFill/>
          <a:ln w="38100">
            <a:solidFill>
              <a:srgbClr val="333399"/>
            </a:solidFill>
            <a:round/>
          </a:ln>
          <a:effectLst/>
        </p:spPr>
        <p:txBody>
          <a:bodyPr wrap="none" anchor="ctr"/>
          <a:lstStyle/>
          <a:p>
            <a:endParaRPr lang="zh-CN" altLang="en-US"/>
          </a:p>
        </p:txBody>
      </p:sp>
      <p:sp>
        <p:nvSpPr>
          <p:cNvPr id="478259"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ln>
          <a:effectLst/>
        </p:spPr>
        <p:txBody>
          <a:bodyPr wrap="none" anchor="ctr"/>
          <a:lstStyle/>
          <a:p>
            <a:pPr algn="ctr"/>
            <a:r>
              <a:rPr kumimoji="1" lang="zh-CN" altLang="en-US">
                <a:solidFill>
                  <a:srgbClr val="333399"/>
                </a:solidFill>
                <a:latin typeface="Arial" panose="020B0604020202020204" pitchFamily="34" charset="0"/>
                <a:ea typeface="黑体" panose="02010609060101010101" pitchFamily="2" charset="-122"/>
              </a:rPr>
              <a:t>以太网</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交换机</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8260" name="Text Box 52"/>
          <p:cNvSpPr txBox="1">
            <a:spLocks noChangeArrowheads="1"/>
          </p:cNvSpPr>
          <p:nvPr/>
        </p:nvSpPr>
        <p:spPr bwMode="auto">
          <a:xfrm>
            <a:off x="4286250" y="5805488"/>
            <a:ext cx="4389438"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的构成 </a:t>
            </a:r>
            <a:endParaRPr lang="zh-CN" altLang="en-US" sz="2400">
              <a:solidFill>
                <a:srgbClr val="333399"/>
              </a:solidFill>
              <a:latin typeface="Arial" panose="020B0604020202020204" pitchFamily="34" charset="0"/>
              <a:ea typeface="黑体" panose="02010609060101010101" pitchFamily="2" charset="-122"/>
            </a:endParaRPr>
          </a:p>
        </p:txBody>
      </p:sp>
      <p:sp>
        <p:nvSpPr>
          <p:cNvPr id="478261" name="Text Box 53"/>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ln>
          <a:effectLst/>
        </p:spPr>
        <p:txBody>
          <a:bodyPr>
            <a:spAutoFit/>
          </a:bodyPr>
          <a:lstStyle/>
          <a:p>
            <a:pPr algn="ctr"/>
            <a:r>
              <a:rPr lang="zh-CN" altLang="en-US" sz="2400">
                <a:solidFill>
                  <a:srgbClr val="333399"/>
                </a:solidFill>
                <a:latin typeface="黑体" panose="02010609060101010101" pitchFamily="2" charset="-122"/>
                <a:ea typeface="黑体" panose="02010609060101010101" pitchFamily="2" charset="-122"/>
              </a:rPr>
              <a:t>虚拟局域网限制了接收广播信息的工作站数，使得网络</a:t>
            </a:r>
            <a:endParaRPr lang="zh-CN" altLang="en-US" sz="2400">
              <a:solidFill>
                <a:srgbClr val="333399"/>
              </a:solidFill>
              <a:latin typeface="黑体" panose="02010609060101010101" pitchFamily="2" charset="-122"/>
              <a:ea typeface="黑体" panose="02010609060101010101" pitchFamily="2" charset="-122"/>
            </a:endParaRPr>
          </a:p>
          <a:p>
            <a:pPr algn="ctr"/>
            <a:r>
              <a:rPr lang="zh-CN" altLang="en-US" sz="2400">
                <a:solidFill>
                  <a:srgbClr val="333399"/>
                </a:solidFill>
                <a:latin typeface="黑体" panose="02010609060101010101" pitchFamily="2" charset="-122"/>
                <a:ea typeface="黑体" panose="02010609060101010101" pitchFamily="2" charset="-122"/>
              </a:rPr>
              <a:t>不会因传播过多的广播信息</a:t>
            </a:r>
            <a:r>
              <a:rPr lang="en-US" altLang="zh-CN" sz="2400">
                <a:solidFill>
                  <a:srgbClr val="333399"/>
                </a:solidFill>
                <a:latin typeface="黑体" panose="02010609060101010101" pitchFamily="2" charset="-122"/>
                <a:ea typeface="黑体" panose="02010609060101010101" pitchFamily="2" charset="-122"/>
              </a:rPr>
              <a:t>(</a:t>
            </a:r>
            <a:r>
              <a:rPr lang="zh-CN" altLang="en-US" sz="2400">
                <a:solidFill>
                  <a:srgbClr val="333399"/>
                </a:solidFill>
                <a:latin typeface="黑体" panose="02010609060101010101" pitchFamily="2" charset="-122"/>
                <a:ea typeface="黑体" panose="02010609060101010101" pitchFamily="2" charset="-122"/>
              </a:rPr>
              <a:t>即</a:t>
            </a:r>
            <a:r>
              <a:rPr lang="zh-CN" altLang="en-US" sz="2400">
                <a:solidFill>
                  <a:srgbClr val="333399"/>
                </a:solidFill>
                <a:latin typeface="Arial" panose="020B0604020202020204"/>
                <a:ea typeface="黑体" panose="02010609060101010101" pitchFamily="2" charset="-122"/>
              </a:rPr>
              <a:t>“</a:t>
            </a:r>
            <a:r>
              <a:rPr lang="zh-CN" altLang="en-US" sz="2400">
                <a:solidFill>
                  <a:srgbClr val="333399"/>
                </a:solidFill>
                <a:latin typeface="黑体" panose="02010609060101010101" pitchFamily="2" charset="-122"/>
                <a:ea typeface="黑体" panose="02010609060101010101" pitchFamily="2" charset="-122"/>
              </a:rPr>
              <a:t>广播风暴</a:t>
            </a:r>
            <a:r>
              <a:rPr lang="zh-CN" altLang="en-US" sz="2400">
                <a:solidFill>
                  <a:srgbClr val="333399"/>
                </a:solidFill>
                <a:latin typeface="Arial" panose="020B0604020202020204"/>
                <a:ea typeface="黑体" panose="02010609060101010101" pitchFamily="2" charset="-122"/>
              </a:rPr>
              <a:t>”</a:t>
            </a:r>
            <a:r>
              <a:rPr lang="en-US" altLang="zh-CN" sz="2400">
                <a:solidFill>
                  <a:srgbClr val="333399"/>
                </a:solidFill>
                <a:latin typeface="黑体" panose="02010609060101010101" pitchFamily="2" charset="-122"/>
                <a:ea typeface="黑体" panose="02010609060101010101" pitchFamily="2" charset="-122"/>
              </a:rPr>
              <a:t>)</a:t>
            </a:r>
            <a:r>
              <a:rPr lang="zh-CN" altLang="en-US" sz="2400">
                <a:solidFill>
                  <a:srgbClr val="333399"/>
                </a:solidFill>
                <a:latin typeface="黑体" panose="02010609060101010101" pitchFamily="2" charset="-122"/>
                <a:ea typeface="黑体" panose="02010609060101010101" pitchFamily="2" charset="-122"/>
              </a:rPr>
              <a:t>而引起性能恶化。 </a:t>
            </a:r>
            <a:endParaRPr lang="zh-CN" altLang="en-US" sz="2400">
              <a:solidFill>
                <a:srgbClr val="3333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body" idx="1"/>
          </p:nvPr>
        </p:nvSpPr>
        <p:spPr>
          <a:xfrm>
            <a:off x="395288" y="1916113"/>
            <a:ext cx="8497887" cy="1584325"/>
          </a:xfrm>
        </p:spPr>
        <p:txBody>
          <a:bodyPr/>
          <a:lstStyle/>
          <a:p>
            <a:pPr marL="533400" indent="-533400" algn="just"/>
            <a:r>
              <a:rPr lang="zh-CN" altLang="en-US" sz="2800"/>
              <a:t>虚拟局域网协议允许在以太网的帧格式中插入一个 </a:t>
            </a:r>
            <a:r>
              <a:rPr lang="en-US" altLang="zh-CN" sz="2800"/>
              <a:t>4 </a:t>
            </a:r>
            <a:r>
              <a:rPr lang="zh-CN" altLang="en-US" sz="2800"/>
              <a:t>字节的标识符，称为 </a:t>
            </a:r>
            <a:r>
              <a:rPr lang="en-US" altLang="zh-CN" sz="2800"/>
              <a:t>VLAN </a:t>
            </a:r>
            <a:r>
              <a:rPr lang="zh-CN" altLang="en-US" sz="2800">
                <a:solidFill>
                  <a:schemeClr val="hlink"/>
                </a:solidFill>
              </a:rPr>
              <a:t>标记</a:t>
            </a:r>
            <a:r>
              <a:rPr lang="en-US" altLang="zh-CN" sz="2800"/>
              <a:t>(tag)</a:t>
            </a:r>
            <a:r>
              <a:rPr lang="zh-CN" altLang="en-US" sz="2800"/>
              <a:t>，用来指明发送该帧的工作站属于哪一个虚拟局域网。 </a:t>
            </a:r>
            <a:endParaRPr lang="zh-CN" altLang="en-US" sz="2800"/>
          </a:p>
        </p:txBody>
      </p:sp>
      <p:sp>
        <p:nvSpPr>
          <p:cNvPr id="479235" name="Rectangle 3"/>
          <p:cNvSpPr>
            <a:spLocks noGrp="1" noChangeArrowheads="1"/>
          </p:cNvSpPr>
          <p:nvPr>
            <p:ph type="title"/>
          </p:nvPr>
        </p:nvSpPr>
        <p:spPr>
          <a:xfrm>
            <a:off x="919163" y="214313"/>
            <a:ext cx="8116887" cy="1462087"/>
          </a:xfrm>
        </p:spPr>
        <p:txBody>
          <a:bodyPr/>
          <a:lstStyle/>
          <a:p>
            <a:pPr algn="ctr"/>
            <a:r>
              <a:rPr lang="zh-CN" altLang="en-US"/>
              <a:t>虚拟局域网使用的</a:t>
            </a:r>
            <a:br>
              <a:rPr lang="zh-CN" altLang="en-US"/>
            </a:br>
            <a:r>
              <a:rPr lang="zh-CN" altLang="en-US"/>
              <a:t>以太网帧格式</a:t>
            </a:r>
            <a:endParaRPr lang="zh-CN" altLang="en-US"/>
          </a:p>
        </p:txBody>
      </p:sp>
      <p:sp>
        <p:nvSpPr>
          <p:cNvPr id="479237" name="Rectangle 5"/>
          <p:cNvSpPr>
            <a:spLocks noChangeArrowheads="1"/>
          </p:cNvSpPr>
          <p:nvPr/>
        </p:nvSpPr>
        <p:spPr bwMode="auto">
          <a:xfrm>
            <a:off x="1760538" y="5110163"/>
            <a:ext cx="5483225" cy="669925"/>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479238" name="Rectangle 6"/>
          <p:cNvSpPr>
            <a:spLocks noChangeArrowheads="1"/>
          </p:cNvSpPr>
          <p:nvPr/>
        </p:nvSpPr>
        <p:spPr bwMode="auto">
          <a:xfrm>
            <a:off x="452438" y="4133850"/>
            <a:ext cx="896937" cy="479425"/>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en-US" altLang="zh-CN" sz="1600">
                <a:solidFill>
                  <a:srgbClr val="333399"/>
                </a:solidFill>
                <a:latin typeface="Times New Roman" panose="02020603050405020304" pitchFamily="18" charset="0"/>
                <a:ea typeface="黑体" panose="02010609060101010101" pitchFamily="2" charset="-122"/>
              </a:rPr>
              <a:t>  802.3</a:t>
            </a:r>
            <a:endParaRPr kumimoji="1" lang="en-US" altLang="zh-CN" sz="1600">
              <a:solidFill>
                <a:srgbClr val="333399"/>
              </a:solidFill>
              <a:latin typeface="Times New Roman" panose="02020603050405020304" pitchFamily="18" charset="0"/>
              <a:ea typeface="黑体" panose="02010609060101010101" pitchFamily="2" charset="-122"/>
            </a:endParaRPr>
          </a:p>
          <a:p>
            <a:pPr defTabSz="762000" eaLnBrk="0" hangingPunct="0">
              <a:lnSpc>
                <a:spcPct val="80000"/>
              </a:lnSpc>
            </a:pPr>
            <a:r>
              <a:rPr kumimoji="1" lang="en-US" altLang="zh-CN" sz="1600">
                <a:solidFill>
                  <a:srgbClr val="333399"/>
                </a:solidFill>
                <a:latin typeface="Times New Roman" panose="02020603050405020304" pitchFamily="18" charset="0"/>
                <a:ea typeface="黑体" panose="02010609060101010101" pitchFamily="2" charset="-122"/>
              </a:rPr>
              <a:t>MAC </a:t>
            </a:r>
            <a:r>
              <a:rPr kumimoji="1" lang="zh-CN" altLang="en-US" sz="1600">
                <a:solidFill>
                  <a:srgbClr val="333399"/>
                </a:solidFill>
                <a:latin typeface="Times New Roman" panose="02020603050405020304" pitchFamily="18" charset="0"/>
                <a:ea typeface="黑体" panose="02010609060101010101" pitchFamily="2" charset="-122"/>
              </a:rPr>
              <a:t>帧</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39" name="Rectangle 7"/>
          <p:cNvSpPr>
            <a:spLocks noChangeArrowheads="1"/>
          </p:cNvSpPr>
          <p:nvPr/>
        </p:nvSpPr>
        <p:spPr bwMode="auto">
          <a:xfrm>
            <a:off x="908050" y="3871913"/>
            <a:ext cx="5873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字节</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40" name="Rectangle 8"/>
          <p:cNvSpPr>
            <a:spLocks noChangeArrowheads="1"/>
          </p:cNvSpPr>
          <p:nvPr/>
        </p:nvSpPr>
        <p:spPr bwMode="auto">
          <a:xfrm>
            <a:off x="1751013" y="3856038"/>
            <a:ext cx="282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6</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41" name="Rectangle 9"/>
          <p:cNvSpPr>
            <a:spLocks noChangeArrowheads="1"/>
          </p:cNvSpPr>
          <p:nvPr/>
        </p:nvSpPr>
        <p:spPr bwMode="auto">
          <a:xfrm>
            <a:off x="2713038" y="3856038"/>
            <a:ext cx="282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6</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42" name="Rectangle 10"/>
          <p:cNvSpPr>
            <a:spLocks noChangeArrowheads="1"/>
          </p:cNvSpPr>
          <p:nvPr/>
        </p:nvSpPr>
        <p:spPr bwMode="auto">
          <a:xfrm>
            <a:off x="4683125" y="3856038"/>
            <a:ext cx="282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2</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43" name="Rectangle 11"/>
          <p:cNvSpPr>
            <a:spLocks noChangeArrowheads="1"/>
          </p:cNvSpPr>
          <p:nvPr/>
        </p:nvSpPr>
        <p:spPr bwMode="auto">
          <a:xfrm>
            <a:off x="5737225" y="3856038"/>
            <a:ext cx="1001713"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46 ~ 1500</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44" name="Rectangle 12"/>
          <p:cNvSpPr>
            <a:spLocks noChangeArrowheads="1"/>
          </p:cNvSpPr>
          <p:nvPr/>
        </p:nvSpPr>
        <p:spPr bwMode="auto">
          <a:xfrm>
            <a:off x="7556500" y="3856038"/>
            <a:ext cx="282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4</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45" name="Line 13"/>
          <p:cNvSpPr>
            <a:spLocks noChangeShapeType="1"/>
          </p:cNvSpPr>
          <p:nvPr/>
        </p:nvSpPr>
        <p:spPr bwMode="auto">
          <a:xfrm>
            <a:off x="1335088" y="4411663"/>
            <a:ext cx="577215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grpSp>
        <p:nvGrpSpPr>
          <p:cNvPr id="479246" name="Group 14"/>
          <p:cNvGrpSpPr/>
          <p:nvPr/>
        </p:nvGrpSpPr>
        <p:grpSpPr bwMode="auto">
          <a:xfrm>
            <a:off x="4679950" y="4194175"/>
            <a:ext cx="968375" cy="411163"/>
            <a:chOff x="2494" y="1932"/>
            <a:chExt cx="677" cy="295"/>
          </a:xfrm>
        </p:grpSpPr>
        <p:sp>
          <p:nvSpPr>
            <p:cNvPr id="479247" name="Rectangle 15"/>
            <p:cNvSpPr>
              <a:spLocks noChangeArrowheads="1"/>
            </p:cNvSpPr>
            <p:nvPr/>
          </p:nvSpPr>
          <p:spPr bwMode="auto">
            <a:xfrm>
              <a:off x="2513" y="1932"/>
              <a:ext cx="658" cy="288"/>
            </a:xfrm>
            <a:prstGeom prst="rect">
              <a:avLst/>
            </a:prstGeom>
            <a:solidFill>
              <a:schemeClr val="bg1"/>
            </a:solidFill>
            <a:ln w="12700">
              <a:noFill/>
              <a:miter lim="800000"/>
            </a:ln>
            <a:effectLst/>
          </p:spPr>
          <p:txBody>
            <a:bodyPr wrap="none" anchor="ctr"/>
            <a:lstStyle/>
            <a:p>
              <a:endParaRPr lang="zh-CN" altLang="en-US"/>
            </a:p>
          </p:txBody>
        </p:sp>
        <p:sp>
          <p:nvSpPr>
            <p:cNvPr id="479248" name="Rectangle 16"/>
            <p:cNvSpPr>
              <a:spLocks noChangeArrowheads="1"/>
            </p:cNvSpPr>
            <p:nvPr/>
          </p:nvSpPr>
          <p:spPr bwMode="auto">
            <a:xfrm>
              <a:off x="2494" y="1988"/>
              <a:ext cx="627" cy="239"/>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MAC </a:t>
              </a:r>
              <a:r>
                <a:rPr kumimoji="1" lang="zh-CN" altLang="en-US" sz="1600">
                  <a:solidFill>
                    <a:srgbClr val="333399"/>
                  </a:solidFill>
                  <a:latin typeface="Times New Roman" panose="02020603050405020304" pitchFamily="18" charset="0"/>
                  <a:ea typeface="黑体" panose="02010609060101010101" pitchFamily="2" charset="-122"/>
                </a:rPr>
                <a:t>帧</a:t>
              </a:r>
              <a:endParaRPr kumimoji="1" lang="zh-CN" altLang="en-US" sz="1600">
                <a:solidFill>
                  <a:srgbClr val="333399"/>
                </a:solidFill>
                <a:latin typeface="Times New Roman" panose="02020603050405020304" pitchFamily="18" charset="0"/>
                <a:ea typeface="黑体" panose="02010609060101010101" pitchFamily="2" charset="-122"/>
              </a:endParaRPr>
            </a:p>
          </p:txBody>
        </p:sp>
      </p:grpSp>
      <p:sp>
        <p:nvSpPr>
          <p:cNvPr id="479249" name="Rectangle 17"/>
          <p:cNvSpPr>
            <a:spLocks noChangeArrowheads="1"/>
          </p:cNvSpPr>
          <p:nvPr/>
        </p:nvSpPr>
        <p:spPr bwMode="auto">
          <a:xfrm>
            <a:off x="1330325" y="4176713"/>
            <a:ext cx="6746875" cy="401637"/>
          </a:xfrm>
          <a:prstGeom prst="rect">
            <a:avLst/>
          </a:prstGeom>
          <a:solidFill>
            <a:schemeClr val="bg1"/>
          </a:solidFill>
          <a:ln w="1270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479250" name="Freeform 18"/>
          <p:cNvSpPr/>
          <p:nvPr/>
        </p:nvSpPr>
        <p:spPr bwMode="auto">
          <a:xfrm>
            <a:off x="1795463" y="4597400"/>
            <a:ext cx="5411787" cy="501650"/>
          </a:xfrm>
          <a:custGeom>
            <a:avLst/>
            <a:gdLst/>
            <a:ahLst/>
            <a:cxnLst>
              <a:cxn ang="0">
                <a:pos x="1100" y="4"/>
              </a:cxn>
              <a:cxn ang="0">
                <a:pos x="1800" y="0"/>
              </a:cxn>
              <a:cxn ang="0">
                <a:pos x="3784" y="360"/>
              </a:cxn>
              <a:cxn ang="0">
                <a:pos x="0" y="360"/>
              </a:cxn>
              <a:cxn ang="0">
                <a:pos x="1100" y="4"/>
              </a:cxn>
            </a:cxnLst>
            <a:rect l="0" t="0" r="r" b="b"/>
            <a:pathLst>
              <a:path w="3784" h="360">
                <a:moveTo>
                  <a:pt x="1100" y="4"/>
                </a:moveTo>
                <a:lnTo>
                  <a:pt x="1800" y="0"/>
                </a:lnTo>
                <a:lnTo>
                  <a:pt x="3784" y="360"/>
                </a:lnTo>
                <a:lnTo>
                  <a:pt x="0" y="360"/>
                </a:lnTo>
                <a:lnTo>
                  <a:pt x="1100" y="4"/>
                </a:lnTo>
                <a:close/>
              </a:path>
            </a:pathLst>
          </a:custGeom>
          <a:gradFill rotWithShape="1">
            <a:gsLst>
              <a:gs pos="0">
                <a:srgbClr val="CCECFF">
                  <a:gamma/>
                  <a:shade val="46275"/>
                  <a:invGamma/>
                </a:srgbClr>
              </a:gs>
              <a:gs pos="100000">
                <a:srgbClr val="CCECFF"/>
              </a:gs>
            </a:gsLst>
            <a:lin ang="5400000" scaled="1"/>
          </a:gradFill>
          <a:ln w="9525">
            <a:noFill/>
            <a:round/>
          </a:ln>
          <a:effectLst/>
        </p:spPr>
        <p:txBody>
          <a:bodyPr/>
          <a:lstStyle/>
          <a:p>
            <a:endParaRPr lang="zh-CN" altLang="en-US"/>
          </a:p>
        </p:txBody>
      </p:sp>
      <p:sp>
        <p:nvSpPr>
          <p:cNvPr id="479251" name="Rectangle 19"/>
          <p:cNvSpPr>
            <a:spLocks noChangeArrowheads="1"/>
          </p:cNvSpPr>
          <p:nvPr/>
        </p:nvSpPr>
        <p:spPr bwMode="auto">
          <a:xfrm>
            <a:off x="3397250" y="4192588"/>
            <a:ext cx="973138" cy="390525"/>
          </a:xfrm>
          <a:prstGeom prst="rect">
            <a:avLst/>
          </a:prstGeom>
          <a:solidFill>
            <a:srgbClr val="CCECFF"/>
          </a:solidFill>
          <a:ln w="9525">
            <a:noFill/>
            <a:miter lim="800000"/>
          </a:ln>
          <a:effectLst/>
        </p:spPr>
        <p:txBody>
          <a:bodyPr wrap="none" anchor="ctr"/>
          <a:lstStyle/>
          <a:p>
            <a:endParaRPr lang="zh-CN" altLang="en-US"/>
          </a:p>
        </p:txBody>
      </p:sp>
      <p:sp>
        <p:nvSpPr>
          <p:cNvPr id="479252" name="Line 20"/>
          <p:cNvSpPr>
            <a:spLocks noChangeShapeType="1"/>
          </p:cNvSpPr>
          <p:nvPr/>
        </p:nvSpPr>
        <p:spPr bwMode="auto">
          <a:xfrm>
            <a:off x="2360613" y="4176713"/>
            <a:ext cx="0" cy="401637"/>
          </a:xfrm>
          <a:prstGeom prst="line">
            <a:avLst/>
          </a:prstGeom>
          <a:noFill/>
          <a:ln w="12700">
            <a:solidFill>
              <a:schemeClr val="tx1"/>
            </a:solidFill>
            <a:round/>
          </a:ln>
          <a:effectLst/>
        </p:spPr>
        <p:txBody>
          <a:bodyPr wrap="none" anchor="ctr"/>
          <a:lstStyle/>
          <a:p>
            <a:endParaRPr lang="zh-CN" altLang="en-US"/>
          </a:p>
        </p:txBody>
      </p:sp>
      <p:sp>
        <p:nvSpPr>
          <p:cNvPr id="479253" name="Line 21"/>
          <p:cNvSpPr>
            <a:spLocks noChangeShapeType="1"/>
          </p:cNvSpPr>
          <p:nvPr/>
        </p:nvSpPr>
        <p:spPr bwMode="auto">
          <a:xfrm>
            <a:off x="3390900" y="4176713"/>
            <a:ext cx="0" cy="401637"/>
          </a:xfrm>
          <a:prstGeom prst="line">
            <a:avLst/>
          </a:prstGeom>
          <a:noFill/>
          <a:ln w="12700">
            <a:solidFill>
              <a:schemeClr val="tx1"/>
            </a:solidFill>
            <a:round/>
          </a:ln>
          <a:effectLst/>
        </p:spPr>
        <p:txBody>
          <a:bodyPr wrap="none" anchor="ctr"/>
          <a:lstStyle/>
          <a:p>
            <a:endParaRPr lang="zh-CN" altLang="en-US"/>
          </a:p>
        </p:txBody>
      </p:sp>
      <p:sp>
        <p:nvSpPr>
          <p:cNvPr id="479254" name="Line 22"/>
          <p:cNvSpPr>
            <a:spLocks noChangeShapeType="1"/>
          </p:cNvSpPr>
          <p:nvPr/>
        </p:nvSpPr>
        <p:spPr bwMode="auto">
          <a:xfrm>
            <a:off x="5368925" y="4176713"/>
            <a:ext cx="0" cy="401637"/>
          </a:xfrm>
          <a:prstGeom prst="line">
            <a:avLst/>
          </a:prstGeom>
          <a:noFill/>
          <a:ln w="12700">
            <a:solidFill>
              <a:schemeClr val="tx1"/>
            </a:solidFill>
            <a:round/>
          </a:ln>
          <a:effectLst/>
        </p:spPr>
        <p:txBody>
          <a:bodyPr wrap="none" anchor="ctr"/>
          <a:lstStyle/>
          <a:p>
            <a:endParaRPr lang="zh-CN" altLang="en-US"/>
          </a:p>
        </p:txBody>
      </p:sp>
      <p:sp>
        <p:nvSpPr>
          <p:cNvPr id="479255" name="Line 23"/>
          <p:cNvSpPr>
            <a:spLocks noChangeShapeType="1"/>
          </p:cNvSpPr>
          <p:nvPr/>
        </p:nvSpPr>
        <p:spPr bwMode="auto">
          <a:xfrm>
            <a:off x="7361238" y="4176713"/>
            <a:ext cx="0" cy="401637"/>
          </a:xfrm>
          <a:prstGeom prst="line">
            <a:avLst/>
          </a:prstGeom>
          <a:noFill/>
          <a:ln w="12700">
            <a:solidFill>
              <a:schemeClr val="folHlink"/>
            </a:solidFill>
            <a:round/>
          </a:ln>
          <a:effectLst/>
        </p:spPr>
        <p:txBody>
          <a:bodyPr wrap="none" anchor="ctr"/>
          <a:lstStyle/>
          <a:p>
            <a:endParaRPr lang="zh-CN" altLang="en-US"/>
          </a:p>
        </p:txBody>
      </p:sp>
      <p:sp>
        <p:nvSpPr>
          <p:cNvPr id="479256" name="Rectangle 24"/>
          <p:cNvSpPr>
            <a:spLocks noChangeArrowheads="1"/>
          </p:cNvSpPr>
          <p:nvPr/>
        </p:nvSpPr>
        <p:spPr bwMode="auto">
          <a:xfrm>
            <a:off x="1368425" y="4211638"/>
            <a:ext cx="9937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目地地址</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57" name="Rectangle 25"/>
          <p:cNvSpPr>
            <a:spLocks noChangeArrowheads="1"/>
          </p:cNvSpPr>
          <p:nvPr/>
        </p:nvSpPr>
        <p:spPr bwMode="auto">
          <a:xfrm>
            <a:off x="2481263" y="4224338"/>
            <a:ext cx="790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源地址</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58" name="Rectangle 26"/>
          <p:cNvSpPr>
            <a:spLocks noChangeArrowheads="1"/>
          </p:cNvSpPr>
          <p:nvPr/>
        </p:nvSpPr>
        <p:spPr bwMode="auto">
          <a:xfrm>
            <a:off x="4351338" y="4224338"/>
            <a:ext cx="105092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长度</a:t>
            </a:r>
            <a:r>
              <a:rPr kumimoji="1" lang="en-US" altLang="zh-CN" sz="1600">
                <a:solidFill>
                  <a:srgbClr val="333399"/>
                </a:solidFill>
                <a:latin typeface="Times New Roman" panose="02020603050405020304" pitchFamily="18" charset="0"/>
                <a:ea typeface="黑体" panose="02010609060101010101" pitchFamily="2" charset="-122"/>
              </a:rPr>
              <a:t>/</a:t>
            </a:r>
            <a:r>
              <a:rPr kumimoji="1" lang="zh-CN" altLang="en-US" sz="1600">
                <a:solidFill>
                  <a:srgbClr val="333399"/>
                </a:solidFill>
                <a:latin typeface="Times New Roman" panose="02020603050405020304" pitchFamily="18" charset="0"/>
                <a:ea typeface="黑体" panose="02010609060101010101" pitchFamily="2" charset="-122"/>
              </a:rPr>
              <a:t>类型</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59" name="Rectangle 27"/>
          <p:cNvSpPr>
            <a:spLocks noChangeArrowheads="1"/>
          </p:cNvSpPr>
          <p:nvPr/>
        </p:nvSpPr>
        <p:spPr bwMode="auto">
          <a:xfrm>
            <a:off x="5903913" y="4237038"/>
            <a:ext cx="8921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数      据</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60" name="Rectangle 28"/>
          <p:cNvSpPr>
            <a:spLocks noChangeArrowheads="1"/>
          </p:cNvSpPr>
          <p:nvPr/>
        </p:nvSpPr>
        <p:spPr bwMode="auto">
          <a:xfrm>
            <a:off x="7442200" y="4225925"/>
            <a:ext cx="541338"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FCS</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61" name="Line 29"/>
          <p:cNvSpPr>
            <a:spLocks noChangeShapeType="1"/>
          </p:cNvSpPr>
          <p:nvPr/>
        </p:nvSpPr>
        <p:spPr bwMode="auto">
          <a:xfrm>
            <a:off x="4370388" y="4171950"/>
            <a:ext cx="0" cy="407988"/>
          </a:xfrm>
          <a:prstGeom prst="line">
            <a:avLst/>
          </a:prstGeom>
          <a:noFill/>
          <a:ln w="12700">
            <a:solidFill>
              <a:schemeClr val="tx1"/>
            </a:solidFill>
            <a:round/>
          </a:ln>
          <a:effectLst/>
        </p:spPr>
        <p:txBody>
          <a:bodyPr wrap="none" anchor="ctr"/>
          <a:lstStyle/>
          <a:p>
            <a:endParaRPr lang="zh-CN" altLang="en-US"/>
          </a:p>
        </p:txBody>
      </p:sp>
      <p:sp>
        <p:nvSpPr>
          <p:cNvPr id="479262" name="Text Box 30"/>
          <p:cNvSpPr txBox="1">
            <a:spLocks noChangeArrowheads="1"/>
          </p:cNvSpPr>
          <p:nvPr/>
        </p:nvSpPr>
        <p:spPr bwMode="auto">
          <a:xfrm>
            <a:off x="1763713" y="5053013"/>
            <a:ext cx="5421312" cy="752475"/>
          </a:xfrm>
          <a:prstGeom prst="rect">
            <a:avLst/>
          </a:prstGeom>
          <a:noFill/>
          <a:ln w="9525">
            <a:noFill/>
            <a:miter lim="800000"/>
          </a:ln>
          <a:effectLst/>
        </p:spPr>
        <p:txBody>
          <a:bodyPr wrap="none">
            <a:spAutoFit/>
          </a:bodyPr>
          <a:lstStyle/>
          <a:p>
            <a:pPr>
              <a:lnSpc>
                <a:spcPct val="135000"/>
              </a:lnSpc>
            </a:pPr>
            <a:r>
              <a:rPr kumimoji="1" lang="zh-CN" altLang="en-US" sz="1600">
                <a:solidFill>
                  <a:srgbClr val="333399"/>
                </a:solidFill>
                <a:latin typeface="Times New Roman" panose="02020603050405020304" pitchFamily="18" charset="0"/>
                <a:ea typeface="黑体" panose="02010609060101010101" pitchFamily="2" charset="-122"/>
              </a:rPr>
              <a:t>长度</a:t>
            </a:r>
            <a:r>
              <a:rPr kumimoji="1" lang="en-US" altLang="zh-CN" sz="1600">
                <a:solidFill>
                  <a:srgbClr val="333399"/>
                </a:solidFill>
                <a:latin typeface="Times New Roman" panose="02020603050405020304" pitchFamily="18" charset="0"/>
                <a:ea typeface="黑体" panose="02010609060101010101" pitchFamily="2" charset="-122"/>
              </a:rPr>
              <a:t>/</a:t>
            </a:r>
            <a:r>
              <a:rPr kumimoji="1" lang="zh-CN" altLang="en-US" sz="1600">
                <a:solidFill>
                  <a:srgbClr val="333399"/>
                </a:solidFill>
                <a:latin typeface="Times New Roman" panose="02020603050405020304" pitchFamily="18" charset="0"/>
                <a:ea typeface="黑体" panose="02010609060101010101" pitchFamily="2" charset="-122"/>
              </a:rPr>
              <a:t>类型 </a:t>
            </a:r>
            <a:r>
              <a:rPr kumimoji="1" lang="en-US" altLang="zh-CN" sz="1600">
                <a:solidFill>
                  <a:srgbClr val="333399"/>
                </a:solidFill>
                <a:latin typeface="Times New Roman" panose="02020603050405020304" pitchFamily="18" charset="0"/>
                <a:ea typeface="黑体" panose="02010609060101010101" pitchFamily="2" charset="-122"/>
              </a:rPr>
              <a:t>= 802.1Q </a:t>
            </a:r>
            <a:r>
              <a:rPr kumimoji="1" lang="zh-CN" altLang="en-US" sz="1600">
                <a:solidFill>
                  <a:srgbClr val="333399"/>
                </a:solidFill>
                <a:latin typeface="Times New Roman" panose="02020603050405020304" pitchFamily="18" charset="0"/>
                <a:ea typeface="黑体" panose="02010609060101010101" pitchFamily="2" charset="-122"/>
              </a:rPr>
              <a:t>标记类型               标记控制信息</a:t>
            </a:r>
            <a:endParaRPr kumimoji="1" lang="zh-CN" altLang="en-US" sz="1600">
              <a:solidFill>
                <a:srgbClr val="333399"/>
              </a:solidFill>
              <a:latin typeface="Times New Roman" panose="02020603050405020304" pitchFamily="18" charset="0"/>
              <a:ea typeface="黑体" panose="02010609060101010101" pitchFamily="2" charset="-122"/>
            </a:endParaRPr>
          </a:p>
          <a:p>
            <a:pPr>
              <a:lnSpc>
                <a:spcPct val="135000"/>
              </a:lnSpc>
            </a:pPr>
            <a:r>
              <a:rPr kumimoji="1" lang="zh-CN" altLang="en-US" sz="1600">
                <a:solidFill>
                  <a:srgbClr val="333399"/>
                </a:solidFill>
                <a:latin typeface="Times New Roman" panose="02020603050405020304" pitchFamily="18" charset="0"/>
                <a:ea typeface="黑体" panose="02010609060101010101" pitchFamily="2" charset="-122"/>
              </a:rPr>
              <a:t> </a:t>
            </a:r>
            <a:r>
              <a:rPr kumimoji="1" lang="en-US" altLang="zh-CN" sz="1600">
                <a:solidFill>
                  <a:srgbClr val="333399"/>
                </a:solidFill>
                <a:latin typeface="Times New Roman" panose="02020603050405020304" pitchFamily="18" charset="0"/>
                <a:ea typeface="黑体" panose="02010609060101010101" pitchFamily="2" charset="-122"/>
              </a:rPr>
              <a:t>1 0 0 0 0 0 0 1  0 0 0 0 0 0 0 0                             VID                  </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63" name="Line 31"/>
          <p:cNvSpPr>
            <a:spLocks noChangeShapeType="1"/>
          </p:cNvSpPr>
          <p:nvPr/>
        </p:nvSpPr>
        <p:spPr bwMode="auto">
          <a:xfrm>
            <a:off x="4506913" y="5110163"/>
            <a:ext cx="0" cy="669925"/>
          </a:xfrm>
          <a:prstGeom prst="line">
            <a:avLst/>
          </a:prstGeom>
          <a:noFill/>
          <a:ln w="9525">
            <a:solidFill>
              <a:schemeClr val="tx1"/>
            </a:solidFill>
            <a:round/>
          </a:ln>
          <a:effectLst/>
        </p:spPr>
        <p:txBody>
          <a:bodyPr/>
          <a:lstStyle/>
          <a:p>
            <a:endParaRPr lang="zh-CN" altLang="en-US"/>
          </a:p>
        </p:txBody>
      </p:sp>
      <p:sp>
        <p:nvSpPr>
          <p:cNvPr id="479264" name="Rectangle 32"/>
          <p:cNvSpPr>
            <a:spLocks noChangeArrowheads="1"/>
          </p:cNvSpPr>
          <p:nvPr/>
        </p:nvSpPr>
        <p:spPr bwMode="auto">
          <a:xfrm>
            <a:off x="2778125" y="5780088"/>
            <a:ext cx="7397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2 </a:t>
            </a:r>
            <a:r>
              <a:rPr kumimoji="1" lang="zh-CN" altLang="en-US" sz="1600">
                <a:solidFill>
                  <a:srgbClr val="333399"/>
                </a:solidFill>
                <a:latin typeface="Times New Roman" panose="02020603050405020304" pitchFamily="18" charset="0"/>
                <a:ea typeface="黑体" panose="02010609060101010101" pitchFamily="2" charset="-122"/>
              </a:rPr>
              <a:t>字节</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65" name="Rectangle 33"/>
          <p:cNvSpPr>
            <a:spLocks noChangeArrowheads="1"/>
          </p:cNvSpPr>
          <p:nvPr/>
        </p:nvSpPr>
        <p:spPr bwMode="auto">
          <a:xfrm>
            <a:off x="5456238" y="5780088"/>
            <a:ext cx="7397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2 </a:t>
            </a:r>
            <a:r>
              <a:rPr kumimoji="1" lang="zh-CN" altLang="en-US" sz="1600">
                <a:solidFill>
                  <a:srgbClr val="333399"/>
                </a:solidFill>
                <a:latin typeface="Times New Roman" panose="02020603050405020304" pitchFamily="18" charset="0"/>
                <a:ea typeface="黑体" panose="02010609060101010101" pitchFamily="2" charset="-122"/>
              </a:rPr>
              <a:t>字节</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66" name="AutoShape 34"/>
          <p:cNvSpPr>
            <a:spLocks noChangeArrowheads="1"/>
          </p:cNvSpPr>
          <p:nvPr/>
        </p:nvSpPr>
        <p:spPr bwMode="auto">
          <a:xfrm>
            <a:off x="1281113" y="3368675"/>
            <a:ext cx="2744787" cy="357188"/>
          </a:xfrm>
          <a:prstGeom prst="wedgeRoundRectCallout">
            <a:avLst>
              <a:gd name="adj1" fmla="val 41616"/>
              <a:gd name="adj2" fmla="val 203907"/>
              <a:gd name="adj3" fmla="val 16667"/>
            </a:avLst>
          </a:prstGeom>
          <a:solidFill>
            <a:schemeClr val="bg1"/>
          </a:solidFill>
          <a:ln w="9525">
            <a:solidFill>
              <a:schemeClr val="folHlink"/>
            </a:solidFill>
            <a:miter lim="800000"/>
          </a:ln>
          <a:effectLst>
            <a:outerShdw dist="35921" dir="2700000" algn="ctr" rotWithShape="0">
              <a:schemeClr val="bg2"/>
            </a:outerShdw>
          </a:effectLst>
        </p:spPr>
        <p:txBody>
          <a:bodyPr/>
          <a:lstStyle/>
          <a:p>
            <a:pPr algn="ctr"/>
            <a:r>
              <a:rPr kumimoji="1" lang="zh-CN" altLang="en-US" sz="1600">
                <a:solidFill>
                  <a:srgbClr val="333399"/>
                </a:solidFill>
                <a:latin typeface="Times New Roman" panose="02020603050405020304" pitchFamily="18" charset="0"/>
                <a:ea typeface="黑体" panose="02010609060101010101" pitchFamily="2" charset="-122"/>
              </a:rPr>
              <a:t>插入 </a:t>
            </a:r>
            <a:r>
              <a:rPr kumimoji="1" lang="en-US" altLang="zh-CN" sz="1600">
                <a:solidFill>
                  <a:srgbClr val="333399"/>
                </a:solidFill>
                <a:latin typeface="Times New Roman" panose="02020603050405020304" pitchFamily="18" charset="0"/>
                <a:ea typeface="黑体" panose="02010609060101010101" pitchFamily="2" charset="-122"/>
              </a:rPr>
              <a:t>4 </a:t>
            </a:r>
            <a:r>
              <a:rPr kumimoji="1" lang="zh-CN" altLang="en-US" sz="1600">
                <a:solidFill>
                  <a:srgbClr val="333399"/>
                </a:solidFill>
                <a:latin typeface="Times New Roman" panose="02020603050405020304" pitchFamily="18" charset="0"/>
                <a:ea typeface="黑体" panose="02010609060101010101" pitchFamily="2" charset="-122"/>
              </a:rPr>
              <a:t>字节的 </a:t>
            </a:r>
            <a:r>
              <a:rPr kumimoji="1" lang="en-US" altLang="zh-CN" sz="1600">
                <a:solidFill>
                  <a:srgbClr val="333399"/>
                </a:solidFill>
                <a:latin typeface="Times New Roman" panose="02020603050405020304" pitchFamily="18" charset="0"/>
                <a:ea typeface="黑体" panose="02010609060101010101" pitchFamily="2" charset="-122"/>
              </a:rPr>
              <a:t>VLAN </a:t>
            </a:r>
            <a:r>
              <a:rPr kumimoji="1" lang="zh-CN" altLang="en-US" sz="1600">
                <a:solidFill>
                  <a:srgbClr val="333399"/>
                </a:solidFill>
                <a:latin typeface="Times New Roman" panose="02020603050405020304" pitchFamily="18" charset="0"/>
                <a:ea typeface="黑体" panose="02010609060101010101" pitchFamily="2" charset="-122"/>
              </a:rPr>
              <a:t>标记</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67" name="Rectangle 35"/>
          <p:cNvSpPr>
            <a:spLocks noChangeArrowheads="1"/>
          </p:cNvSpPr>
          <p:nvPr/>
        </p:nvSpPr>
        <p:spPr bwMode="auto">
          <a:xfrm>
            <a:off x="3752850" y="3852863"/>
            <a:ext cx="2825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4</a:t>
            </a:r>
            <a:endParaRPr kumimoji="1" lang="en-US" altLang="zh-CN" sz="1600">
              <a:solidFill>
                <a:srgbClr val="333399"/>
              </a:solidFill>
              <a:latin typeface="Times New Roman" panose="02020603050405020304" pitchFamily="18" charset="0"/>
              <a:ea typeface="黑体" panose="02010609060101010101" pitchFamily="2" charset="-122"/>
            </a:endParaRPr>
          </a:p>
        </p:txBody>
      </p:sp>
      <p:sp>
        <p:nvSpPr>
          <p:cNvPr id="479268" name="Line 36"/>
          <p:cNvSpPr>
            <a:spLocks noChangeShapeType="1"/>
          </p:cNvSpPr>
          <p:nvPr/>
        </p:nvSpPr>
        <p:spPr bwMode="auto">
          <a:xfrm>
            <a:off x="1760538" y="5467350"/>
            <a:ext cx="5492750" cy="0"/>
          </a:xfrm>
          <a:prstGeom prst="line">
            <a:avLst/>
          </a:prstGeom>
          <a:noFill/>
          <a:ln w="9525">
            <a:solidFill>
              <a:schemeClr val="folHlink"/>
            </a:solidFill>
            <a:round/>
          </a:ln>
          <a:effectLst/>
        </p:spPr>
        <p:txBody>
          <a:bodyPr/>
          <a:lstStyle/>
          <a:p>
            <a:endParaRPr lang="zh-CN" altLang="en-US"/>
          </a:p>
        </p:txBody>
      </p:sp>
      <p:sp>
        <p:nvSpPr>
          <p:cNvPr id="479269" name="Line 37"/>
          <p:cNvSpPr>
            <a:spLocks noChangeShapeType="1"/>
          </p:cNvSpPr>
          <p:nvPr/>
        </p:nvSpPr>
        <p:spPr bwMode="auto">
          <a:xfrm>
            <a:off x="5102225" y="5467350"/>
            <a:ext cx="0" cy="334963"/>
          </a:xfrm>
          <a:prstGeom prst="line">
            <a:avLst/>
          </a:prstGeom>
          <a:noFill/>
          <a:ln w="9525">
            <a:solidFill>
              <a:schemeClr val="tx1"/>
            </a:solidFill>
            <a:round/>
          </a:ln>
          <a:effectLst/>
        </p:spPr>
        <p:txBody>
          <a:bodyPr/>
          <a:lstStyle/>
          <a:p>
            <a:endParaRPr lang="zh-CN" altLang="en-US"/>
          </a:p>
        </p:txBody>
      </p:sp>
      <p:sp>
        <p:nvSpPr>
          <p:cNvPr id="479270" name="Line 38"/>
          <p:cNvSpPr>
            <a:spLocks noChangeShapeType="1"/>
          </p:cNvSpPr>
          <p:nvPr/>
        </p:nvSpPr>
        <p:spPr bwMode="auto">
          <a:xfrm>
            <a:off x="4965700" y="5467350"/>
            <a:ext cx="0" cy="334963"/>
          </a:xfrm>
          <a:prstGeom prst="line">
            <a:avLst/>
          </a:prstGeom>
          <a:noFill/>
          <a:ln w="9525">
            <a:solidFill>
              <a:schemeClr val="tx1"/>
            </a:solidFill>
            <a:round/>
          </a:ln>
          <a:effectLst/>
        </p:spPr>
        <p:txBody>
          <a:bodyPr/>
          <a:lstStyle/>
          <a:p>
            <a:endParaRPr lang="zh-CN" altLang="en-US"/>
          </a:p>
        </p:txBody>
      </p:sp>
      <p:sp>
        <p:nvSpPr>
          <p:cNvPr id="479271" name="Rectangle 39"/>
          <p:cNvSpPr>
            <a:spLocks noChangeArrowheads="1"/>
          </p:cNvSpPr>
          <p:nvPr/>
        </p:nvSpPr>
        <p:spPr bwMode="auto">
          <a:xfrm>
            <a:off x="3478213" y="6048375"/>
            <a:ext cx="11969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Times New Roman" panose="02020603050405020304" pitchFamily="18" charset="0"/>
                <a:ea typeface="黑体" panose="02010609060101010101" pitchFamily="2" charset="-122"/>
              </a:rPr>
              <a:t>用户优先级</a:t>
            </a:r>
            <a:endParaRPr kumimoji="1" lang="zh-CN" altLang="en-US" sz="1600">
              <a:solidFill>
                <a:srgbClr val="333399"/>
              </a:solidFill>
              <a:latin typeface="Times New Roman" panose="02020603050405020304" pitchFamily="18" charset="0"/>
              <a:ea typeface="黑体" panose="02010609060101010101" pitchFamily="2" charset="-122"/>
            </a:endParaRPr>
          </a:p>
        </p:txBody>
      </p:sp>
      <p:sp>
        <p:nvSpPr>
          <p:cNvPr id="479272" name="Line 40"/>
          <p:cNvSpPr>
            <a:spLocks noChangeShapeType="1"/>
          </p:cNvSpPr>
          <p:nvPr/>
        </p:nvSpPr>
        <p:spPr bwMode="auto">
          <a:xfrm flipV="1">
            <a:off x="4232275" y="5646738"/>
            <a:ext cx="481013" cy="468312"/>
          </a:xfrm>
          <a:prstGeom prst="line">
            <a:avLst/>
          </a:prstGeom>
          <a:noFill/>
          <a:ln w="9525">
            <a:solidFill>
              <a:schemeClr val="folHlink"/>
            </a:solidFill>
            <a:round/>
            <a:tailEnd type="triangle" w="sm" len="med"/>
          </a:ln>
          <a:effectLst/>
        </p:spPr>
        <p:txBody>
          <a:bodyPr/>
          <a:lstStyle/>
          <a:p>
            <a:endParaRPr lang="zh-CN" altLang="en-US"/>
          </a:p>
        </p:txBody>
      </p:sp>
      <p:sp>
        <p:nvSpPr>
          <p:cNvPr id="479273" name="Line 41"/>
          <p:cNvSpPr>
            <a:spLocks noChangeShapeType="1"/>
          </p:cNvSpPr>
          <p:nvPr/>
        </p:nvSpPr>
        <p:spPr bwMode="auto">
          <a:xfrm flipV="1">
            <a:off x="5010150" y="5646738"/>
            <a:ext cx="46038" cy="412750"/>
          </a:xfrm>
          <a:prstGeom prst="line">
            <a:avLst/>
          </a:prstGeom>
          <a:noFill/>
          <a:ln w="9525">
            <a:solidFill>
              <a:schemeClr val="folHlink"/>
            </a:solidFill>
            <a:round/>
            <a:tailEnd type="triangle" w="sm" len="med"/>
          </a:ln>
          <a:effectLst/>
        </p:spPr>
        <p:txBody>
          <a:bodyPr/>
          <a:lstStyle/>
          <a:p>
            <a:endParaRPr lang="zh-CN" altLang="en-US"/>
          </a:p>
        </p:txBody>
      </p:sp>
      <p:sp>
        <p:nvSpPr>
          <p:cNvPr id="479274" name="Rectangle 42"/>
          <p:cNvSpPr>
            <a:spLocks noChangeArrowheads="1"/>
          </p:cNvSpPr>
          <p:nvPr/>
        </p:nvSpPr>
        <p:spPr bwMode="auto">
          <a:xfrm>
            <a:off x="4713288" y="6048375"/>
            <a:ext cx="49688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Times New Roman" panose="02020603050405020304" pitchFamily="18" charset="0"/>
                <a:ea typeface="黑体" panose="02010609060101010101" pitchFamily="2" charset="-122"/>
              </a:rPr>
              <a:t>CFI</a:t>
            </a:r>
            <a:endParaRPr kumimoji="1" lang="en-US" altLang="zh-CN" sz="1600">
              <a:solidFill>
                <a:srgbClr val="333399"/>
              </a:solidFill>
              <a:latin typeface="Times New Roman" panose="02020603050405020304" pitchFamily="18" charset="0"/>
              <a:ea typeface="黑体" panose="0201060906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919163" y="214313"/>
            <a:ext cx="8116887" cy="1462087"/>
          </a:xfrm>
        </p:spPr>
        <p:txBody>
          <a:bodyPr/>
          <a:lstStyle/>
          <a:p>
            <a:pPr algn="ctr"/>
            <a:r>
              <a:rPr lang="en-US" altLang="zh-CN"/>
              <a:t>3.6   </a:t>
            </a:r>
            <a:r>
              <a:rPr lang="zh-CN" altLang="en-US"/>
              <a:t>高速以太网</a:t>
            </a:r>
            <a:br>
              <a:rPr lang="zh-CN" altLang="en-US"/>
            </a:br>
            <a:r>
              <a:rPr lang="en-US" altLang="zh-CN" sz="3600"/>
              <a:t>3.6.1  100BASE-T </a:t>
            </a:r>
            <a:r>
              <a:rPr lang="zh-CN" altLang="en-US" sz="3600"/>
              <a:t>以太网</a:t>
            </a:r>
            <a:endParaRPr lang="zh-CN" altLang="en-US" sz="3600"/>
          </a:p>
        </p:txBody>
      </p:sp>
      <p:sp>
        <p:nvSpPr>
          <p:cNvPr id="480259" name="Rectangle 3"/>
          <p:cNvSpPr>
            <a:spLocks noGrp="1" noChangeArrowheads="1"/>
          </p:cNvSpPr>
          <p:nvPr>
            <p:ph type="body" idx="1"/>
          </p:nvPr>
        </p:nvSpPr>
        <p:spPr/>
        <p:txBody>
          <a:bodyPr/>
          <a:lstStyle/>
          <a:p>
            <a:r>
              <a:rPr lang="zh-CN" altLang="en-US" dirty="0"/>
              <a:t>速率达到或超过 </a:t>
            </a:r>
            <a:r>
              <a:rPr lang="en-US" altLang="zh-CN" dirty="0"/>
              <a:t>100 Mb/s </a:t>
            </a:r>
            <a:r>
              <a:rPr lang="zh-CN" altLang="en-US" dirty="0"/>
              <a:t>的以太网称为</a:t>
            </a:r>
            <a:r>
              <a:rPr lang="zh-CN" altLang="en-US" dirty="0">
                <a:solidFill>
                  <a:schemeClr val="hlink"/>
                </a:solidFill>
              </a:rPr>
              <a:t>高速以太网</a:t>
            </a:r>
            <a:r>
              <a:rPr lang="zh-CN" altLang="en-US" dirty="0"/>
              <a:t>。</a:t>
            </a:r>
            <a:endParaRPr lang="zh-CN" altLang="en-US" dirty="0"/>
          </a:p>
          <a:p>
            <a:endParaRPr lang="en-US" altLang="zh-CN" dirty="0"/>
          </a:p>
          <a:p>
            <a:r>
              <a:rPr lang="en-US" altLang="zh-CN" dirty="0"/>
              <a:t>100BASE-T </a:t>
            </a:r>
            <a:r>
              <a:rPr lang="zh-CN" altLang="en-US" dirty="0"/>
              <a:t>以太网又称为</a:t>
            </a:r>
            <a:r>
              <a:rPr lang="zh-CN" altLang="en-US" dirty="0">
                <a:solidFill>
                  <a:schemeClr val="hlink"/>
                </a:solidFill>
              </a:rPr>
              <a:t>快速以太网</a:t>
            </a:r>
            <a:r>
              <a:rPr lang="en-US" altLang="zh-CN" dirty="0"/>
              <a:t>(Fast Ethernet)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919163" y="214313"/>
            <a:ext cx="8116887" cy="1462087"/>
          </a:xfrm>
        </p:spPr>
        <p:txBody>
          <a:bodyPr/>
          <a:lstStyle/>
          <a:p>
            <a:pPr algn="ctr"/>
            <a:r>
              <a:rPr lang="en-US" altLang="zh-CN"/>
              <a:t>100BASE-T </a:t>
            </a:r>
            <a:r>
              <a:rPr lang="zh-CN" altLang="en-US"/>
              <a:t>以太网的特点</a:t>
            </a:r>
            <a:endParaRPr lang="zh-CN" altLang="en-US"/>
          </a:p>
        </p:txBody>
      </p:sp>
      <p:sp>
        <p:nvSpPr>
          <p:cNvPr id="481283" name="Rectangle 3"/>
          <p:cNvSpPr>
            <a:spLocks noGrp="1" noChangeArrowheads="1"/>
          </p:cNvSpPr>
          <p:nvPr>
            <p:ph type="body" idx="1"/>
          </p:nvPr>
        </p:nvSpPr>
        <p:spPr>
          <a:xfrm>
            <a:off x="785786" y="2130428"/>
            <a:ext cx="8029602" cy="3441712"/>
          </a:xfrm>
        </p:spPr>
        <p:txBody>
          <a:bodyPr/>
          <a:lstStyle/>
          <a:p>
            <a:pPr>
              <a:spcBef>
                <a:spcPts val="1200"/>
              </a:spcBef>
            </a:pPr>
            <a:r>
              <a:rPr lang="zh-CN" altLang="en-US" sz="2800" dirty="0"/>
              <a:t>可在全双工方式下工作而无冲突发生。因此，不使用 </a:t>
            </a:r>
            <a:r>
              <a:rPr lang="en-US" altLang="zh-CN" sz="2800" dirty="0"/>
              <a:t>CSMA/CD </a:t>
            </a:r>
            <a:r>
              <a:rPr lang="zh-CN" altLang="en-US" sz="2800" dirty="0"/>
              <a:t>协议。</a:t>
            </a:r>
            <a:endParaRPr lang="zh-CN" altLang="en-US" sz="2800" dirty="0"/>
          </a:p>
          <a:p>
            <a:pPr>
              <a:spcBef>
                <a:spcPts val="1200"/>
              </a:spcBef>
            </a:pPr>
            <a:r>
              <a:rPr lang="en-US" altLang="zh-CN" sz="2800" dirty="0"/>
              <a:t>MAC </a:t>
            </a:r>
            <a:r>
              <a:rPr lang="zh-CN" altLang="en-US" sz="2800" dirty="0"/>
              <a:t>帧格式仍然是 </a:t>
            </a:r>
            <a:r>
              <a:rPr lang="en-US" altLang="zh-CN" sz="2800" dirty="0"/>
              <a:t>802.3 </a:t>
            </a:r>
            <a:r>
              <a:rPr lang="zh-CN" altLang="en-US" sz="2800" dirty="0"/>
              <a:t>标准规定的。</a:t>
            </a:r>
            <a:endParaRPr lang="zh-CN" altLang="en-US" sz="2800" dirty="0"/>
          </a:p>
          <a:p>
            <a:pPr>
              <a:spcBef>
                <a:spcPts val="1200"/>
              </a:spcBef>
            </a:pPr>
            <a:r>
              <a:rPr lang="zh-CN" altLang="en-US" sz="2800" dirty="0"/>
              <a:t>保持最短帧长不变，但将一个网段的最大电缆长度减小到 </a:t>
            </a:r>
            <a:r>
              <a:rPr lang="en-US" altLang="zh-CN" sz="2800" dirty="0"/>
              <a:t>100 m</a:t>
            </a:r>
            <a:r>
              <a:rPr lang="zh-CN" altLang="en-US" sz="2800" dirty="0"/>
              <a:t>。</a:t>
            </a:r>
            <a:endParaRPr lang="zh-CN" altLang="en-US" sz="2800" dirty="0"/>
          </a:p>
          <a:p>
            <a:pPr>
              <a:spcBef>
                <a:spcPts val="1200"/>
              </a:spcBef>
            </a:pPr>
            <a:r>
              <a:rPr lang="zh-CN" altLang="en-US" sz="2800" dirty="0"/>
              <a:t>帧间时间间隔从原来的 </a:t>
            </a:r>
            <a:r>
              <a:rPr lang="en-US" altLang="zh-CN" sz="2800" dirty="0"/>
              <a:t>9.6 </a:t>
            </a:r>
            <a:r>
              <a:rPr lang="en-US" altLang="zh-CN" sz="2800" dirty="0">
                <a:sym typeface="Symbol" panose="05050102010706020507" pitchFamily="18" charset="2"/>
              </a:rPr>
              <a:t></a:t>
            </a:r>
            <a:r>
              <a:rPr lang="en-US" altLang="zh-CN" sz="2800" dirty="0"/>
              <a:t>s </a:t>
            </a:r>
            <a:r>
              <a:rPr lang="zh-CN" altLang="en-US" sz="2800" dirty="0"/>
              <a:t>改为现在的 </a:t>
            </a:r>
            <a:r>
              <a:rPr lang="en-US" altLang="zh-CN" sz="2800" dirty="0"/>
              <a:t>0.96 </a:t>
            </a:r>
            <a:r>
              <a:rPr lang="en-US" altLang="zh-CN" sz="2800" dirty="0">
                <a:sym typeface="Symbol" panose="05050102010706020507" pitchFamily="18" charset="2"/>
              </a:rPr>
              <a:t></a:t>
            </a:r>
            <a:r>
              <a:rPr lang="en-US" altLang="zh-CN" sz="2800" dirty="0"/>
              <a:t>s</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919163" y="214313"/>
            <a:ext cx="8116887" cy="1462087"/>
          </a:xfrm>
        </p:spPr>
        <p:txBody>
          <a:bodyPr/>
          <a:lstStyle/>
          <a:p>
            <a:pPr algn="ctr"/>
            <a:r>
              <a:rPr lang="zh-CN" altLang="en-US"/>
              <a:t>三种不同的物理层标准 </a:t>
            </a:r>
            <a:endParaRPr lang="zh-CN" altLang="en-US"/>
          </a:p>
        </p:txBody>
      </p:sp>
      <p:sp>
        <p:nvSpPr>
          <p:cNvPr id="482307" name="Rectangle 3"/>
          <p:cNvSpPr>
            <a:spLocks noGrp="1" noChangeArrowheads="1"/>
          </p:cNvSpPr>
          <p:nvPr>
            <p:ph type="body" idx="1"/>
          </p:nvPr>
        </p:nvSpPr>
        <p:spPr>
          <a:xfrm>
            <a:off x="1042988" y="1978025"/>
            <a:ext cx="7772400" cy="4114800"/>
          </a:xfrm>
        </p:spPr>
        <p:txBody>
          <a:bodyPr/>
          <a:lstStyle/>
          <a:p>
            <a:r>
              <a:rPr lang="en-US" altLang="zh-CN"/>
              <a:t>100BASE-TX</a:t>
            </a:r>
            <a:endParaRPr lang="en-US" altLang="zh-CN"/>
          </a:p>
          <a:p>
            <a:pPr lvl="1"/>
            <a:r>
              <a:rPr lang="zh-CN" altLang="en-US">
                <a:solidFill>
                  <a:srgbClr val="333399"/>
                </a:solidFill>
                <a:latin typeface="Arial" panose="020B0604020202020204" pitchFamily="34" charset="0"/>
                <a:ea typeface="黑体" panose="02010609060101010101" pitchFamily="2" charset="-122"/>
              </a:rPr>
              <a:t>使用 </a:t>
            </a:r>
            <a:r>
              <a:rPr lang="en-US" altLang="zh-CN">
                <a:solidFill>
                  <a:srgbClr val="333399"/>
                </a:solidFill>
                <a:latin typeface="Arial" panose="020B0604020202020204" pitchFamily="34" charset="0"/>
                <a:ea typeface="黑体" panose="02010609060101010101" pitchFamily="2" charset="-122"/>
              </a:rPr>
              <a:t>2 </a:t>
            </a:r>
            <a:r>
              <a:rPr lang="zh-CN" altLang="en-US">
                <a:solidFill>
                  <a:srgbClr val="333399"/>
                </a:solidFill>
                <a:latin typeface="Arial" panose="020B0604020202020204" pitchFamily="34" charset="0"/>
                <a:ea typeface="黑体" panose="02010609060101010101" pitchFamily="2" charset="-122"/>
              </a:rPr>
              <a:t>对 </a:t>
            </a:r>
            <a:r>
              <a:rPr lang="en-US" altLang="zh-CN">
                <a:solidFill>
                  <a:srgbClr val="333399"/>
                </a:solidFill>
                <a:latin typeface="Arial" panose="020B0604020202020204" pitchFamily="34" charset="0"/>
                <a:ea typeface="黑体" panose="02010609060101010101" pitchFamily="2" charset="-122"/>
              </a:rPr>
              <a:t>UTP 5 </a:t>
            </a:r>
            <a:r>
              <a:rPr lang="zh-CN" altLang="en-US">
                <a:solidFill>
                  <a:srgbClr val="333399"/>
                </a:solidFill>
                <a:latin typeface="Arial" panose="020B0604020202020204" pitchFamily="34" charset="0"/>
                <a:ea typeface="黑体" panose="02010609060101010101" pitchFamily="2" charset="-122"/>
              </a:rPr>
              <a:t>类线或屏蔽双绞线 </a:t>
            </a:r>
            <a:r>
              <a:rPr lang="en-US" altLang="zh-CN">
                <a:solidFill>
                  <a:srgbClr val="333399"/>
                </a:solidFill>
                <a:latin typeface="Arial" panose="020B0604020202020204" pitchFamily="34" charset="0"/>
                <a:ea typeface="黑体" panose="02010609060101010101" pitchFamily="2" charset="-122"/>
              </a:rPr>
              <a:t>STP</a:t>
            </a:r>
            <a:r>
              <a:rPr lang="zh-CN" altLang="en-US">
                <a:solidFill>
                  <a:srgbClr val="333399"/>
                </a:solidFill>
                <a:latin typeface="Arial" panose="020B0604020202020204" pitchFamily="34" charset="0"/>
                <a:ea typeface="黑体" panose="02010609060101010101" pitchFamily="2" charset="-122"/>
              </a:rPr>
              <a:t>。</a:t>
            </a:r>
            <a:r>
              <a:rPr lang="zh-CN" altLang="en-US"/>
              <a:t>  </a:t>
            </a:r>
            <a:endParaRPr lang="zh-CN" altLang="en-US"/>
          </a:p>
          <a:p>
            <a:r>
              <a:rPr lang="en-US" altLang="zh-CN"/>
              <a:t>100BASE-FX </a:t>
            </a:r>
            <a:endParaRPr lang="en-US" altLang="zh-CN"/>
          </a:p>
          <a:p>
            <a:pPr lvl="1"/>
            <a:r>
              <a:rPr lang="zh-CN" altLang="en-US">
                <a:solidFill>
                  <a:srgbClr val="333399"/>
                </a:solidFill>
                <a:latin typeface="Arial" panose="020B0604020202020204" pitchFamily="34" charset="0"/>
                <a:ea typeface="黑体" panose="02010609060101010101" pitchFamily="2" charset="-122"/>
              </a:rPr>
              <a:t>使用 </a:t>
            </a:r>
            <a:r>
              <a:rPr lang="en-US" altLang="zh-CN">
                <a:solidFill>
                  <a:srgbClr val="333399"/>
                </a:solidFill>
                <a:latin typeface="Arial" panose="020B0604020202020204" pitchFamily="34" charset="0"/>
                <a:ea typeface="黑体" panose="02010609060101010101" pitchFamily="2" charset="-122"/>
              </a:rPr>
              <a:t>2 </a:t>
            </a:r>
            <a:r>
              <a:rPr lang="zh-CN" altLang="en-US">
                <a:solidFill>
                  <a:srgbClr val="333399"/>
                </a:solidFill>
                <a:latin typeface="Arial" panose="020B0604020202020204" pitchFamily="34" charset="0"/>
                <a:ea typeface="黑体" panose="02010609060101010101" pitchFamily="2" charset="-122"/>
              </a:rPr>
              <a:t>对光纤。</a:t>
            </a:r>
            <a:r>
              <a:rPr lang="zh-CN" altLang="en-US"/>
              <a:t> </a:t>
            </a:r>
            <a:endParaRPr lang="zh-CN" altLang="en-US"/>
          </a:p>
          <a:p>
            <a:r>
              <a:rPr lang="en-US" altLang="zh-CN"/>
              <a:t>100BASE-T4</a:t>
            </a:r>
            <a:endParaRPr lang="en-US" altLang="zh-CN"/>
          </a:p>
          <a:p>
            <a:pPr lvl="1"/>
            <a:r>
              <a:rPr lang="zh-CN" altLang="en-US">
                <a:solidFill>
                  <a:srgbClr val="333399"/>
                </a:solidFill>
                <a:latin typeface="Arial" panose="020B0604020202020204" pitchFamily="34" charset="0"/>
                <a:ea typeface="黑体" panose="02010609060101010101" pitchFamily="2" charset="-122"/>
              </a:rPr>
              <a:t>使用 </a:t>
            </a:r>
            <a:r>
              <a:rPr lang="en-US" altLang="zh-CN">
                <a:solidFill>
                  <a:srgbClr val="333399"/>
                </a:solidFill>
                <a:latin typeface="Arial" panose="020B0604020202020204" pitchFamily="34" charset="0"/>
                <a:ea typeface="黑体" panose="02010609060101010101" pitchFamily="2" charset="-122"/>
              </a:rPr>
              <a:t>4 </a:t>
            </a:r>
            <a:r>
              <a:rPr lang="zh-CN" altLang="en-US">
                <a:solidFill>
                  <a:srgbClr val="333399"/>
                </a:solidFill>
                <a:latin typeface="Arial" panose="020B0604020202020204" pitchFamily="34" charset="0"/>
                <a:ea typeface="黑体" panose="02010609060101010101" pitchFamily="2" charset="-122"/>
              </a:rPr>
              <a:t>对 </a:t>
            </a:r>
            <a:r>
              <a:rPr lang="en-US" altLang="zh-CN">
                <a:solidFill>
                  <a:srgbClr val="333399"/>
                </a:solidFill>
                <a:latin typeface="Arial" panose="020B0604020202020204" pitchFamily="34" charset="0"/>
                <a:ea typeface="黑体" panose="02010609060101010101" pitchFamily="2" charset="-122"/>
              </a:rPr>
              <a:t>UTP 3 </a:t>
            </a:r>
            <a:r>
              <a:rPr lang="zh-CN" altLang="en-US">
                <a:solidFill>
                  <a:srgbClr val="333399"/>
                </a:solidFill>
                <a:latin typeface="Arial" panose="020B0604020202020204" pitchFamily="34" charset="0"/>
                <a:ea typeface="黑体" panose="02010609060101010101" pitchFamily="2" charset="-122"/>
              </a:rPr>
              <a:t>类线或 </a:t>
            </a:r>
            <a:r>
              <a:rPr lang="en-US" altLang="zh-CN">
                <a:solidFill>
                  <a:srgbClr val="333399"/>
                </a:solidFill>
                <a:latin typeface="Arial" panose="020B0604020202020204" pitchFamily="34" charset="0"/>
                <a:ea typeface="黑体" panose="02010609060101010101" pitchFamily="2" charset="-122"/>
              </a:rPr>
              <a:t>5 </a:t>
            </a:r>
            <a:r>
              <a:rPr lang="zh-CN" altLang="en-US">
                <a:solidFill>
                  <a:srgbClr val="333399"/>
                </a:solidFill>
                <a:latin typeface="Arial" panose="020B0604020202020204" pitchFamily="34" charset="0"/>
                <a:ea typeface="黑体" panose="02010609060101010101" pitchFamily="2" charset="-122"/>
              </a:rPr>
              <a:t>类线。</a:t>
            </a:r>
            <a:r>
              <a:rPr lang="zh-CN" altLang="en-US"/>
              <a:t> </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919163" y="214313"/>
            <a:ext cx="8116887" cy="1462087"/>
          </a:xfrm>
        </p:spPr>
        <p:txBody>
          <a:bodyPr/>
          <a:lstStyle/>
          <a:p>
            <a:pPr algn="ctr"/>
            <a:r>
              <a:rPr lang="en-US" altLang="zh-CN"/>
              <a:t>3.6.2  </a:t>
            </a:r>
            <a:r>
              <a:rPr lang="zh-CN" altLang="en-US"/>
              <a:t>吉比特以太网</a:t>
            </a:r>
            <a:endParaRPr lang="zh-CN" altLang="en-US"/>
          </a:p>
        </p:txBody>
      </p:sp>
      <p:sp>
        <p:nvSpPr>
          <p:cNvPr id="483331" name="Rectangle 3"/>
          <p:cNvSpPr>
            <a:spLocks noGrp="1" noChangeArrowheads="1"/>
          </p:cNvSpPr>
          <p:nvPr>
            <p:ph type="body" idx="1"/>
          </p:nvPr>
        </p:nvSpPr>
        <p:spPr>
          <a:xfrm>
            <a:off x="1042988" y="1978025"/>
            <a:ext cx="7772400" cy="4114800"/>
          </a:xfrm>
        </p:spPr>
        <p:txBody>
          <a:bodyPr/>
          <a:lstStyle/>
          <a:p>
            <a:pPr marL="440055" indent="-440055">
              <a:lnSpc>
                <a:spcPct val="90000"/>
              </a:lnSpc>
            </a:pPr>
            <a:r>
              <a:rPr lang="zh-CN" altLang="en-US"/>
              <a:t>允许在 </a:t>
            </a:r>
            <a:r>
              <a:rPr lang="en-US" altLang="zh-CN"/>
              <a:t>1 Gb/s </a:t>
            </a:r>
            <a:r>
              <a:rPr lang="zh-CN" altLang="en-US"/>
              <a:t>下</a:t>
            </a:r>
            <a:r>
              <a:rPr lang="zh-CN" altLang="en-US">
                <a:solidFill>
                  <a:schemeClr val="hlink"/>
                </a:solidFill>
              </a:rPr>
              <a:t>全双工和半双工两种方式</a:t>
            </a:r>
            <a:r>
              <a:rPr lang="zh-CN" altLang="en-US"/>
              <a:t>工作。</a:t>
            </a:r>
            <a:endParaRPr lang="zh-CN" altLang="en-US"/>
          </a:p>
          <a:p>
            <a:pPr marL="440055" indent="-440055">
              <a:lnSpc>
                <a:spcPct val="90000"/>
              </a:lnSpc>
            </a:pPr>
            <a:r>
              <a:rPr lang="zh-CN" altLang="en-US"/>
              <a:t>使用 </a:t>
            </a:r>
            <a:r>
              <a:rPr lang="en-US" altLang="zh-CN"/>
              <a:t>802.3 </a:t>
            </a:r>
            <a:r>
              <a:rPr lang="zh-CN" altLang="en-US"/>
              <a:t>协议规定的帧格式。</a:t>
            </a:r>
            <a:endParaRPr lang="zh-CN" altLang="en-US"/>
          </a:p>
          <a:p>
            <a:pPr marL="440055" indent="-440055">
              <a:lnSpc>
                <a:spcPct val="90000"/>
              </a:lnSpc>
            </a:pPr>
            <a:r>
              <a:rPr lang="zh-CN" altLang="en-US"/>
              <a:t>在半双工方式下使用 </a:t>
            </a:r>
            <a:r>
              <a:rPr lang="en-US" altLang="zh-CN"/>
              <a:t>CSMA/CD </a:t>
            </a:r>
            <a:r>
              <a:rPr lang="zh-CN" altLang="en-US"/>
              <a:t>协议（全双工方式不需要使用 </a:t>
            </a:r>
            <a:r>
              <a:rPr lang="en-US" altLang="zh-CN"/>
              <a:t>CSMA/CD </a:t>
            </a:r>
            <a:r>
              <a:rPr lang="zh-CN" altLang="en-US"/>
              <a:t>协议）。</a:t>
            </a:r>
            <a:endParaRPr lang="zh-CN" altLang="en-US"/>
          </a:p>
          <a:p>
            <a:pPr marL="440055" indent="-440055">
              <a:lnSpc>
                <a:spcPct val="90000"/>
              </a:lnSpc>
            </a:pPr>
            <a:r>
              <a:rPr lang="zh-CN" altLang="en-US"/>
              <a:t>与 </a:t>
            </a:r>
            <a:r>
              <a:rPr lang="en-US" altLang="zh-CN"/>
              <a:t>10BASE-T </a:t>
            </a:r>
            <a:r>
              <a:rPr lang="zh-CN" altLang="en-US"/>
              <a:t>和 </a:t>
            </a:r>
            <a:r>
              <a:rPr lang="en-US" altLang="zh-CN"/>
              <a:t>100BASE-T </a:t>
            </a:r>
            <a:r>
              <a:rPr lang="zh-CN" altLang="en-US"/>
              <a:t>技术向后兼容。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919163" y="214313"/>
            <a:ext cx="8116887" cy="1462087"/>
          </a:xfrm>
        </p:spPr>
        <p:txBody>
          <a:bodyPr/>
          <a:lstStyle/>
          <a:p>
            <a:pPr algn="ctr"/>
            <a:r>
              <a:rPr lang="zh-CN" altLang="en-US"/>
              <a:t>吉比特以太网的物理层 </a:t>
            </a:r>
            <a:endParaRPr lang="zh-CN" altLang="en-US"/>
          </a:p>
        </p:txBody>
      </p:sp>
      <p:sp>
        <p:nvSpPr>
          <p:cNvPr id="484355" name="Rectangle 3"/>
          <p:cNvSpPr>
            <a:spLocks noGrp="1" noChangeArrowheads="1"/>
          </p:cNvSpPr>
          <p:nvPr>
            <p:ph type="body" idx="1"/>
          </p:nvPr>
        </p:nvSpPr>
        <p:spPr>
          <a:xfrm>
            <a:off x="684213" y="2205038"/>
            <a:ext cx="7772400" cy="4114800"/>
          </a:xfrm>
        </p:spPr>
        <p:txBody>
          <a:bodyPr/>
          <a:lstStyle/>
          <a:p>
            <a:pPr marL="271780" indent="-271780"/>
            <a:r>
              <a:rPr lang="en-US" altLang="zh-CN"/>
              <a:t>1000BASE-X      </a:t>
            </a:r>
            <a:r>
              <a:rPr lang="zh-CN" altLang="en-US"/>
              <a:t>基于光纤通道的物理层：</a:t>
            </a:r>
            <a:endParaRPr lang="zh-CN" altLang="en-US"/>
          </a:p>
          <a:p>
            <a:pPr marL="1254125" lvl="1" indent="-533400"/>
            <a:r>
              <a:rPr lang="en-US" altLang="zh-CN">
                <a:solidFill>
                  <a:srgbClr val="333399"/>
                </a:solidFill>
                <a:latin typeface="Arial" panose="020B0604020202020204" pitchFamily="34" charset="0"/>
                <a:ea typeface="黑体" panose="02010609060101010101" pitchFamily="2" charset="-122"/>
              </a:rPr>
              <a:t>1000BASE-SX   SX</a:t>
            </a:r>
            <a:r>
              <a:rPr lang="zh-CN" altLang="en-US">
                <a:solidFill>
                  <a:srgbClr val="333399"/>
                </a:solidFill>
                <a:latin typeface="Arial" panose="020B0604020202020204" pitchFamily="34" charset="0"/>
                <a:ea typeface="黑体" panose="02010609060101010101" pitchFamily="2" charset="-122"/>
              </a:rPr>
              <a:t>表示短波长</a:t>
            </a:r>
            <a:endParaRPr lang="zh-CN" altLang="en-US">
              <a:solidFill>
                <a:srgbClr val="333399"/>
              </a:solidFill>
              <a:latin typeface="Arial" panose="020B0604020202020204" pitchFamily="34" charset="0"/>
              <a:ea typeface="黑体" panose="02010609060101010101" pitchFamily="2" charset="-122"/>
            </a:endParaRPr>
          </a:p>
          <a:p>
            <a:pPr marL="1254125" lvl="1" indent="-533400"/>
            <a:r>
              <a:rPr lang="en-US" altLang="zh-CN">
                <a:solidFill>
                  <a:srgbClr val="333399"/>
                </a:solidFill>
                <a:latin typeface="Arial" panose="020B0604020202020204" pitchFamily="34" charset="0"/>
                <a:ea typeface="黑体" panose="02010609060101010101" pitchFamily="2" charset="-122"/>
              </a:rPr>
              <a:t>1000BASE-LX   LX</a:t>
            </a:r>
            <a:r>
              <a:rPr lang="zh-CN" altLang="en-US">
                <a:solidFill>
                  <a:srgbClr val="333399"/>
                </a:solidFill>
                <a:latin typeface="Arial" panose="020B0604020202020204" pitchFamily="34" charset="0"/>
                <a:ea typeface="黑体" panose="02010609060101010101" pitchFamily="2" charset="-122"/>
              </a:rPr>
              <a:t>表示长波长</a:t>
            </a:r>
            <a:endParaRPr lang="zh-CN" altLang="en-US">
              <a:solidFill>
                <a:srgbClr val="333399"/>
              </a:solidFill>
              <a:latin typeface="Arial" panose="020B0604020202020204" pitchFamily="34" charset="0"/>
              <a:ea typeface="黑体" panose="02010609060101010101" pitchFamily="2" charset="-122"/>
            </a:endParaRPr>
          </a:p>
          <a:p>
            <a:pPr marL="1254125" lvl="1" indent="-533400"/>
            <a:r>
              <a:rPr lang="en-US" altLang="zh-CN">
                <a:solidFill>
                  <a:srgbClr val="333399"/>
                </a:solidFill>
                <a:latin typeface="Arial" panose="020B0604020202020204" pitchFamily="34" charset="0"/>
                <a:ea typeface="黑体" panose="02010609060101010101" pitchFamily="2" charset="-122"/>
              </a:rPr>
              <a:t>1000BASE-CX   CX</a:t>
            </a:r>
            <a:r>
              <a:rPr lang="zh-CN" altLang="en-US">
                <a:solidFill>
                  <a:srgbClr val="333399"/>
                </a:solidFill>
                <a:latin typeface="Arial" panose="020B0604020202020204" pitchFamily="34" charset="0"/>
                <a:ea typeface="黑体" panose="02010609060101010101" pitchFamily="2" charset="-122"/>
              </a:rPr>
              <a:t>表示铜线</a:t>
            </a:r>
            <a:endParaRPr lang="zh-CN" altLang="en-US">
              <a:solidFill>
                <a:srgbClr val="333399"/>
              </a:solidFill>
              <a:latin typeface="Arial" panose="020B0604020202020204" pitchFamily="34" charset="0"/>
              <a:ea typeface="黑体" panose="02010609060101010101" pitchFamily="2" charset="-122"/>
            </a:endParaRPr>
          </a:p>
          <a:p>
            <a:pPr marL="271780" indent="-271780"/>
            <a:r>
              <a:rPr lang="en-US" altLang="zh-CN"/>
              <a:t>1000BASE-T </a:t>
            </a:r>
            <a:endParaRPr lang="en-US" altLang="zh-CN"/>
          </a:p>
          <a:p>
            <a:pPr marL="1254125" lvl="1" indent="-533400"/>
            <a:r>
              <a:rPr lang="zh-CN" altLang="en-US">
                <a:solidFill>
                  <a:srgbClr val="333399"/>
                </a:solidFill>
                <a:latin typeface="Arial" panose="020B0604020202020204" pitchFamily="34" charset="0"/>
                <a:ea typeface="黑体" panose="02010609060101010101" pitchFamily="2" charset="-122"/>
              </a:rPr>
              <a:t>使用 </a:t>
            </a:r>
            <a:r>
              <a:rPr lang="en-US" altLang="zh-CN">
                <a:solidFill>
                  <a:srgbClr val="333399"/>
                </a:solidFill>
                <a:latin typeface="Arial" panose="020B0604020202020204" pitchFamily="34" charset="0"/>
                <a:ea typeface="黑体" panose="02010609060101010101" pitchFamily="2" charset="-122"/>
              </a:rPr>
              <a:t>4</a:t>
            </a:r>
            <a:r>
              <a:rPr lang="zh-CN" altLang="en-US">
                <a:solidFill>
                  <a:srgbClr val="333399"/>
                </a:solidFill>
                <a:latin typeface="Arial" panose="020B0604020202020204" pitchFamily="34" charset="0"/>
                <a:ea typeface="黑体" panose="02010609060101010101" pitchFamily="2" charset="-122"/>
              </a:rPr>
              <a:t>对 </a:t>
            </a:r>
            <a:r>
              <a:rPr lang="en-US" altLang="zh-CN">
                <a:solidFill>
                  <a:srgbClr val="333399"/>
                </a:solidFill>
                <a:latin typeface="Arial" panose="020B0604020202020204" pitchFamily="34" charset="0"/>
                <a:ea typeface="黑体" panose="02010609060101010101" pitchFamily="2" charset="-122"/>
              </a:rPr>
              <a:t>5 </a:t>
            </a:r>
            <a:r>
              <a:rPr lang="zh-CN" altLang="en-US">
                <a:solidFill>
                  <a:srgbClr val="333399"/>
                </a:solidFill>
                <a:latin typeface="Arial" panose="020B0604020202020204" pitchFamily="34" charset="0"/>
                <a:ea typeface="黑体" panose="02010609060101010101" pitchFamily="2" charset="-122"/>
              </a:rPr>
              <a:t>类线 </a:t>
            </a:r>
            <a:r>
              <a:rPr lang="en-US" altLang="zh-CN">
                <a:solidFill>
                  <a:srgbClr val="333399"/>
                </a:solidFill>
                <a:latin typeface="Arial" panose="020B0604020202020204" pitchFamily="34" charset="0"/>
                <a:ea typeface="黑体" panose="02010609060101010101" pitchFamily="2" charset="-122"/>
              </a:rPr>
              <a:t>UTP</a:t>
            </a:r>
            <a:r>
              <a:rPr lang="en-US" altLang="zh-CN"/>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150938" y="214313"/>
            <a:ext cx="6950075" cy="1462087"/>
          </a:xfrm>
        </p:spPr>
        <p:txBody>
          <a:bodyPr/>
          <a:lstStyle/>
          <a:p>
            <a:pPr algn="ctr"/>
            <a:r>
              <a:rPr lang="en-US" altLang="zh-CN"/>
              <a:t>1.  </a:t>
            </a:r>
            <a:r>
              <a:rPr lang="zh-CN" altLang="en-US"/>
              <a:t>封装成帧</a:t>
            </a:r>
            <a:endParaRPr lang="zh-CN" altLang="en-US"/>
          </a:p>
        </p:txBody>
      </p:sp>
      <p:sp>
        <p:nvSpPr>
          <p:cNvPr id="352259" name="Rectangle 3"/>
          <p:cNvSpPr>
            <a:spLocks noGrp="1" noChangeArrowheads="1"/>
          </p:cNvSpPr>
          <p:nvPr>
            <p:ph type="body" idx="1"/>
          </p:nvPr>
        </p:nvSpPr>
        <p:spPr>
          <a:xfrm>
            <a:off x="684213" y="1773238"/>
            <a:ext cx="8131175" cy="2016125"/>
          </a:xfrm>
        </p:spPr>
        <p:txBody>
          <a:bodyPr/>
          <a:lstStyle/>
          <a:p>
            <a:r>
              <a:rPr lang="zh-CN" altLang="en-US" sz="2800"/>
              <a:t>封装成帧</a:t>
            </a:r>
            <a:r>
              <a:rPr lang="en-US" altLang="zh-CN" sz="2800"/>
              <a:t>(framing)</a:t>
            </a:r>
            <a:r>
              <a:rPr lang="zh-CN" altLang="en-US" sz="2800"/>
              <a:t>就是在一段数据的前后分别添加首部和尾部，然后就构成了一个帧。确定帧的界限。</a:t>
            </a:r>
            <a:endParaRPr lang="zh-CN" altLang="en-US" sz="2800"/>
          </a:p>
          <a:p>
            <a:r>
              <a:rPr lang="zh-CN" altLang="en-US" sz="2800"/>
              <a:t>首部和尾部的一个重要作用就是进行</a:t>
            </a:r>
            <a:r>
              <a:rPr lang="zh-CN" altLang="en-US" sz="2800">
                <a:solidFill>
                  <a:schemeClr val="hlink"/>
                </a:solidFill>
              </a:rPr>
              <a:t>帧定界</a:t>
            </a:r>
            <a:r>
              <a:rPr lang="zh-CN" altLang="en-US" sz="2800"/>
              <a:t>。</a:t>
            </a:r>
            <a:r>
              <a:rPr lang="zh-CN" altLang="en-US"/>
              <a:t>  </a:t>
            </a:r>
            <a:endParaRPr lang="zh-CN" altLang="en-US"/>
          </a:p>
        </p:txBody>
      </p:sp>
      <p:sp>
        <p:nvSpPr>
          <p:cNvPr id="352260" name="Text Box 4"/>
          <p:cNvSpPr txBox="1">
            <a:spLocks noChangeArrowheads="1"/>
          </p:cNvSpPr>
          <p:nvPr/>
        </p:nvSpPr>
        <p:spPr bwMode="auto">
          <a:xfrm>
            <a:off x="7585075" y="4011613"/>
            <a:ext cx="1098550" cy="457200"/>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帧结束</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61" name="Rectangle 5"/>
          <p:cNvSpPr>
            <a:spLocks noChangeArrowheads="1"/>
          </p:cNvSpPr>
          <p:nvPr/>
        </p:nvSpPr>
        <p:spPr bwMode="auto">
          <a:xfrm>
            <a:off x="1463675" y="4960938"/>
            <a:ext cx="1193800"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a:solidFill>
                  <a:schemeClr val="folHlink"/>
                </a:solidFill>
                <a:latin typeface="Arial" panose="020B0604020202020204" pitchFamily="34" charset="0"/>
                <a:ea typeface="黑体" panose="02010609060101010101" pitchFamily="2" charset="-122"/>
              </a:rPr>
              <a:t>帧首部</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62" name="Rectangle 6"/>
          <p:cNvSpPr>
            <a:spLocks noChangeArrowheads="1"/>
          </p:cNvSpPr>
          <p:nvPr/>
        </p:nvSpPr>
        <p:spPr bwMode="auto">
          <a:xfrm>
            <a:off x="2657475" y="3887788"/>
            <a:ext cx="4278313"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a:solidFill>
                  <a:schemeClr val="folHlink"/>
                </a:solidFill>
                <a:latin typeface="Arial" panose="020B0604020202020204" pitchFamily="34" charset="0"/>
                <a:ea typeface="黑体" panose="02010609060101010101" pitchFamily="2" charset="-122"/>
              </a:rPr>
              <a:t>IP </a:t>
            </a:r>
            <a:r>
              <a:rPr kumimoji="1" lang="zh-CN" altLang="en-US" sz="2400">
                <a:solidFill>
                  <a:schemeClr val="folHlink"/>
                </a:solidFill>
                <a:latin typeface="Arial" panose="020B0604020202020204" pitchFamily="34" charset="0"/>
                <a:ea typeface="黑体" panose="02010609060101010101" pitchFamily="2" charset="-122"/>
              </a:rPr>
              <a:t>数据报</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63" name="Rectangle 7"/>
          <p:cNvSpPr>
            <a:spLocks noChangeArrowheads="1"/>
          </p:cNvSpPr>
          <p:nvPr/>
        </p:nvSpPr>
        <p:spPr bwMode="auto">
          <a:xfrm>
            <a:off x="2657475" y="4960938"/>
            <a:ext cx="4278313"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a:solidFill>
                  <a:schemeClr val="folHlink"/>
                </a:solidFill>
                <a:latin typeface="Arial" panose="020B0604020202020204" pitchFamily="34" charset="0"/>
                <a:ea typeface="黑体" panose="02010609060101010101" pitchFamily="2" charset="-122"/>
              </a:rPr>
              <a:t>帧的数据部分</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64" name="Rectangle 8"/>
          <p:cNvSpPr>
            <a:spLocks noChangeArrowheads="1"/>
          </p:cNvSpPr>
          <p:nvPr/>
        </p:nvSpPr>
        <p:spPr bwMode="auto">
          <a:xfrm>
            <a:off x="6935788" y="4960938"/>
            <a:ext cx="1193800"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a:solidFill>
                  <a:schemeClr val="folHlink"/>
                </a:solidFill>
                <a:latin typeface="Arial" panose="020B0604020202020204" pitchFamily="34" charset="0"/>
                <a:ea typeface="黑体" panose="02010609060101010101" pitchFamily="2" charset="-122"/>
              </a:rPr>
              <a:t>帧尾部</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65" name="Line 9"/>
          <p:cNvSpPr>
            <a:spLocks noChangeShapeType="1"/>
          </p:cNvSpPr>
          <p:nvPr/>
        </p:nvSpPr>
        <p:spPr bwMode="auto">
          <a:xfrm>
            <a:off x="2657475" y="5915025"/>
            <a:ext cx="4278313"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52266" name="Line 10"/>
          <p:cNvSpPr>
            <a:spLocks noChangeShapeType="1"/>
          </p:cNvSpPr>
          <p:nvPr/>
        </p:nvSpPr>
        <p:spPr bwMode="auto">
          <a:xfrm>
            <a:off x="1463675" y="6392863"/>
            <a:ext cx="6665913"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52267" name="Line 11"/>
          <p:cNvSpPr>
            <a:spLocks noChangeShapeType="1"/>
          </p:cNvSpPr>
          <p:nvPr/>
        </p:nvSpPr>
        <p:spPr bwMode="auto">
          <a:xfrm>
            <a:off x="1463675" y="5676900"/>
            <a:ext cx="0" cy="1073150"/>
          </a:xfrm>
          <a:prstGeom prst="line">
            <a:avLst/>
          </a:prstGeom>
          <a:noFill/>
          <a:ln w="57150">
            <a:solidFill>
              <a:schemeClr val="folHlink"/>
            </a:solidFill>
            <a:round/>
            <a:headEnd type="triangle" w="sm" len="med"/>
          </a:ln>
          <a:effectLst/>
        </p:spPr>
        <p:txBody>
          <a:bodyPr/>
          <a:lstStyle/>
          <a:p>
            <a:endParaRPr lang="zh-CN" altLang="en-US"/>
          </a:p>
        </p:txBody>
      </p:sp>
      <p:sp>
        <p:nvSpPr>
          <p:cNvPr id="352268" name="Line 12"/>
          <p:cNvSpPr>
            <a:spLocks noChangeShapeType="1"/>
          </p:cNvSpPr>
          <p:nvPr/>
        </p:nvSpPr>
        <p:spPr bwMode="auto">
          <a:xfrm>
            <a:off x="8129588" y="5676900"/>
            <a:ext cx="0" cy="1073150"/>
          </a:xfrm>
          <a:prstGeom prst="line">
            <a:avLst/>
          </a:prstGeom>
          <a:noFill/>
          <a:ln w="9525">
            <a:solidFill>
              <a:schemeClr val="tx1"/>
            </a:solidFill>
            <a:round/>
          </a:ln>
          <a:effectLst/>
        </p:spPr>
        <p:txBody>
          <a:bodyPr/>
          <a:lstStyle/>
          <a:p>
            <a:endParaRPr lang="zh-CN" altLang="en-US"/>
          </a:p>
        </p:txBody>
      </p:sp>
      <p:sp>
        <p:nvSpPr>
          <p:cNvPr id="352269" name="Line 13"/>
          <p:cNvSpPr>
            <a:spLocks noChangeShapeType="1"/>
          </p:cNvSpPr>
          <p:nvPr/>
        </p:nvSpPr>
        <p:spPr bwMode="auto">
          <a:xfrm>
            <a:off x="2657475" y="5676900"/>
            <a:ext cx="0" cy="477838"/>
          </a:xfrm>
          <a:prstGeom prst="line">
            <a:avLst/>
          </a:prstGeom>
          <a:noFill/>
          <a:ln w="9525">
            <a:solidFill>
              <a:schemeClr val="tx1"/>
            </a:solidFill>
            <a:round/>
          </a:ln>
          <a:effectLst/>
        </p:spPr>
        <p:txBody>
          <a:bodyPr/>
          <a:lstStyle/>
          <a:p>
            <a:endParaRPr lang="zh-CN" altLang="en-US"/>
          </a:p>
        </p:txBody>
      </p:sp>
      <p:sp>
        <p:nvSpPr>
          <p:cNvPr id="352270" name="Line 14"/>
          <p:cNvSpPr>
            <a:spLocks noChangeShapeType="1"/>
          </p:cNvSpPr>
          <p:nvPr/>
        </p:nvSpPr>
        <p:spPr bwMode="auto">
          <a:xfrm>
            <a:off x="6935788" y="5676900"/>
            <a:ext cx="0" cy="477838"/>
          </a:xfrm>
          <a:prstGeom prst="line">
            <a:avLst/>
          </a:prstGeom>
          <a:noFill/>
          <a:ln w="9525">
            <a:solidFill>
              <a:schemeClr val="tx1"/>
            </a:solidFill>
            <a:round/>
          </a:ln>
          <a:effectLst/>
        </p:spPr>
        <p:txBody>
          <a:bodyPr/>
          <a:lstStyle/>
          <a:p>
            <a:endParaRPr lang="zh-CN" altLang="en-US"/>
          </a:p>
        </p:txBody>
      </p:sp>
      <p:sp>
        <p:nvSpPr>
          <p:cNvPr id="352271" name="Text Box 15"/>
          <p:cNvSpPr txBox="1">
            <a:spLocks noChangeArrowheads="1"/>
          </p:cNvSpPr>
          <p:nvPr/>
        </p:nvSpPr>
        <p:spPr bwMode="auto">
          <a:xfrm>
            <a:off x="4249738" y="5668963"/>
            <a:ext cx="1200150" cy="457200"/>
          </a:xfrm>
          <a:prstGeom prst="rect">
            <a:avLst/>
          </a:prstGeom>
          <a:solidFill>
            <a:schemeClr val="bg1"/>
          </a:solidFill>
          <a:ln w="9525">
            <a:noFill/>
            <a:miter lim="800000"/>
          </a:ln>
          <a:effectLst/>
        </p:spPr>
        <p:txBody>
          <a:bodyPr wrap="none">
            <a:spAutoFit/>
          </a:bodyPr>
          <a:lstStyle/>
          <a:p>
            <a:r>
              <a:rPr kumimoji="1" lang="en-US" altLang="zh-CN" sz="2400">
                <a:solidFill>
                  <a:schemeClr val="folHlink"/>
                </a:solidFill>
                <a:latin typeface="Arial" panose="020B0604020202020204" pitchFamily="34" charset="0"/>
                <a:ea typeface="黑体" panose="02010609060101010101" pitchFamily="2" charset="-122"/>
                <a:sym typeface="Symbol" panose="05050102010706020507" pitchFamily="18" charset="2"/>
              </a:rPr>
              <a:t> </a:t>
            </a:r>
            <a:r>
              <a:rPr kumimoji="1" lang="en-US" altLang="zh-CN" sz="2400">
                <a:solidFill>
                  <a:schemeClr val="hlink"/>
                </a:solidFill>
                <a:latin typeface="Arial" panose="020B0604020202020204" pitchFamily="34" charset="0"/>
                <a:ea typeface="黑体" panose="02010609060101010101" pitchFamily="2" charset="-122"/>
              </a:rPr>
              <a:t>MTU</a:t>
            </a:r>
            <a:endParaRPr kumimoji="1" lang="en-US" altLang="zh-CN" sz="2400">
              <a:solidFill>
                <a:schemeClr val="hlink"/>
              </a:solidFill>
              <a:latin typeface="Arial" panose="020B0604020202020204" pitchFamily="34" charset="0"/>
              <a:ea typeface="黑体" panose="02010609060101010101" pitchFamily="2" charset="-122"/>
            </a:endParaRPr>
          </a:p>
        </p:txBody>
      </p:sp>
      <p:sp>
        <p:nvSpPr>
          <p:cNvPr id="352272" name="Text Box 16"/>
          <p:cNvSpPr txBox="1">
            <a:spLocks noChangeArrowheads="1"/>
          </p:cNvSpPr>
          <p:nvPr/>
        </p:nvSpPr>
        <p:spPr bwMode="auto">
          <a:xfrm>
            <a:off x="3614738" y="6172200"/>
            <a:ext cx="2622550" cy="457200"/>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数据链路层的帧长</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73" name="AutoShape 17"/>
          <p:cNvSpPr>
            <a:spLocks noChangeArrowheads="1"/>
          </p:cNvSpPr>
          <p:nvPr/>
        </p:nvSpPr>
        <p:spPr bwMode="auto">
          <a:xfrm>
            <a:off x="4448175" y="4484688"/>
            <a:ext cx="696913"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a:p>
        </p:txBody>
      </p:sp>
      <p:sp>
        <p:nvSpPr>
          <p:cNvPr id="352274" name="Text Box 18"/>
          <p:cNvSpPr txBox="1">
            <a:spLocks noChangeArrowheads="1"/>
          </p:cNvSpPr>
          <p:nvPr/>
        </p:nvSpPr>
        <p:spPr bwMode="auto">
          <a:xfrm>
            <a:off x="611188" y="4797425"/>
            <a:ext cx="793750" cy="822325"/>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开始</a:t>
            </a:r>
            <a:endParaRPr kumimoji="1" lang="zh-CN" altLang="en-US" sz="2400">
              <a:solidFill>
                <a:schemeClr val="folHlink"/>
              </a:solidFill>
              <a:latin typeface="Arial" panose="020B0604020202020204" pitchFamily="34" charset="0"/>
              <a:ea typeface="黑体" panose="02010609060101010101" pitchFamily="2" charset="-122"/>
            </a:endParaRPr>
          </a:p>
          <a:p>
            <a:r>
              <a:rPr kumimoji="1" lang="zh-CN" altLang="en-US" sz="2400">
                <a:solidFill>
                  <a:schemeClr val="folHlink"/>
                </a:solidFill>
                <a:latin typeface="Arial" panose="020B0604020202020204" pitchFamily="34" charset="0"/>
                <a:ea typeface="黑体" panose="02010609060101010101" pitchFamily="2" charset="-122"/>
              </a:rPr>
              <a:t>发送</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2275" name="Line 19"/>
          <p:cNvSpPr>
            <a:spLocks noChangeShapeType="1"/>
          </p:cNvSpPr>
          <p:nvPr/>
        </p:nvSpPr>
        <p:spPr bwMode="auto">
          <a:xfrm flipV="1">
            <a:off x="1471613" y="4503738"/>
            <a:ext cx="0" cy="396875"/>
          </a:xfrm>
          <a:prstGeom prst="line">
            <a:avLst/>
          </a:prstGeom>
          <a:noFill/>
          <a:ln w="38100">
            <a:solidFill>
              <a:schemeClr val="hlink"/>
            </a:solidFill>
            <a:round/>
            <a:headEnd type="triangle" w="med" len="lg"/>
          </a:ln>
          <a:effectLst/>
        </p:spPr>
        <p:txBody>
          <a:bodyPr/>
          <a:lstStyle/>
          <a:p>
            <a:endParaRPr lang="zh-CN" altLang="en-US"/>
          </a:p>
        </p:txBody>
      </p:sp>
      <p:sp>
        <p:nvSpPr>
          <p:cNvPr id="352276" name="Line 20"/>
          <p:cNvSpPr>
            <a:spLocks noChangeShapeType="1"/>
          </p:cNvSpPr>
          <p:nvPr/>
        </p:nvSpPr>
        <p:spPr bwMode="auto">
          <a:xfrm flipV="1">
            <a:off x="8123238" y="4503738"/>
            <a:ext cx="0" cy="396875"/>
          </a:xfrm>
          <a:prstGeom prst="line">
            <a:avLst/>
          </a:prstGeom>
          <a:noFill/>
          <a:ln w="38100">
            <a:solidFill>
              <a:schemeClr val="hlink"/>
            </a:solidFill>
            <a:round/>
            <a:headEnd type="triangle" w="med" len="lg"/>
          </a:ln>
          <a:effectLst/>
        </p:spPr>
        <p:txBody>
          <a:bodyPr/>
          <a:lstStyle/>
          <a:p>
            <a:endParaRPr lang="zh-CN" altLang="en-US"/>
          </a:p>
        </p:txBody>
      </p:sp>
      <p:sp>
        <p:nvSpPr>
          <p:cNvPr id="352277" name="Text Box 21"/>
          <p:cNvSpPr txBox="1">
            <a:spLocks noChangeArrowheads="1"/>
          </p:cNvSpPr>
          <p:nvPr/>
        </p:nvSpPr>
        <p:spPr bwMode="auto">
          <a:xfrm>
            <a:off x="985838" y="4011613"/>
            <a:ext cx="1100137" cy="457200"/>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帧开始</a:t>
            </a:r>
            <a:endParaRPr kumimoji="1" lang="zh-CN" altLang="en-US"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919163" y="214313"/>
            <a:ext cx="8116887" cy="1462087"/>
          </a:xfrm>
        </p:spPr>
        <p:txBody>
          <a:bodyPr/>
          <a:lstStyle/>
          <a:p>
            <a:pPr algn="ctr"/>
            <a:r>
              <a:rPr lang="zh-CN" altLang="en-US"/>
              <a:t>全双工方式 </a:t>
            </a:r>
            <a:endParaRPr lang="zh-CN" altLang="en-US"/>
          </a:p>
        </p:txBody>
      </p:sp>
      <p:sp>
        <p:nvSpPr>
          <p:cNvPr id="488451" name="Rectangle 3"/>
          <p:cNvSpPr>
            <a:spLocks noGrp="1" noChangeArrowheads="1"/>
          </p:cNvSpPr>
          <p:nvPr>
            <p:ph type="body" idx="1"/>
          </p:nvPr>
        </p:nvSpPr>
        <p:spPr>
          <a:xfrm>
            <a:off x="1042988" y="1978025"/>
            <a:ext cx="7772400" cy="4114800"/>
          </a:xfrm>
        </p:spPr>
        <p:txBody>
          <a:bodyPr/>
          <a:lstStyle/>
          <a:p>
            <a:pPr marL="440055" indent="-440055" algn="just"/>
            <a:r>
              <a:rPr lang="zh-CN" altLang="en-US"/>
              <a:t>当吉比特以太网工作在全双工方式时（即通信双方可同时进行发送和接收数据），不使用载波延伸和分组突发。</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919163" y="214313"/>
            <a:ext cx="8116887" cy="1462087"/>
          </a:xfrm>
        </p:spPr>
        <p:txBody>
          <a:bodyPr/>
          <a:lstStyle/>
          <a:p>
            <a:pPr algn="ctr"/>
            <a:r>
              <a:rPr lang="zh-CN" altLang="en-US"/>
              <a:t>吉比特以太网的配置举例 </a:t>
            </a:r>
            <a:endParaRPr lang="zh-CN" altLang="en-US"/>
          </a:p>
        </p:txBody>
      </p:sp>
      <p:sp>
        <p:nvSpPr>
          <p:cNvPr id="489475" name="Line 3"/>
          <p:cNvSpPr>
            <a:spLocks noChangeShapeType="1"/>
          </p:cNvSpPr>
          <p:nvPr/>
        </p:nvSpPr>
        <p:spPr bwMode="auto">
          <a:xfrm flipH="1">
            <a:off x="1624013" y="4886325"/>
            <a:ext cx="793750" cy="687388"/>
          </a:xfrm>
          <a:prstGeom prst="line">
            <a:avLst/>
          </a:prstGeom>
          <a:noFill/>
          <a:ln w="38100">
            <a:solidFill>
              <a:srgbClr val="333399"/>
            </a:solidFill>
            <a:round/>
          </a:ln>
          <a:effectLst/>
        </p:spPr>
        <p:txBody>
          <a:bodyPr/>
          <a:lstStyle/>
          <a:p>
            <a:endParaRPr lang="zh-CN" altLang="en-US"/>
          </a:p>
        </p:txBody>
      </p:sp>
      <p:sp>
        <p:nvSpPr>
          <p:cNvPr id="489476" name="Line 4"/>
          <p:cNvSpPr>
            <a:spLocks noChangeShapeType="1"/>
          </p:cNvSpPr>
          <p:nvPr/>
        </p:nvSpPr>
        <p:spPr bwMode="auto">
          <a:xfrm flipH="1">
            <a:off x="2259013" y="4886325"/>
            <a:ext cx="236537" cy="687388"/>
          </a:xfrm>
          <a:prstGeom prst="line">
            <a:avLst/>
          </a:prstGeom>
          <a:noFill/>
          <a:ln w="38100">
            <a:solidFill>
              <a:srgbClr val="333399"/>
            </a:solidFill>
            <a:round/>
          </a:ln>
          <a:effectLst/>
        </p:spPr>
        <p:txBody>
          <a:bodyPr/>
          <a:lstStyle/>
          <a:p>
            <a:endParaRPr lang="zh-CN" altLang="en-US"/>
          </a:p>
        </p:txBody>
      </p:sp>
      <p:sp>
        <p:nvSpPr>
          <p:cNvPr id="489477" name="Line 5"/>
          <p:cNvSpPr>
            <a:spLocks noChangeShapeType="1"/>
          </p:cNvSpPr>
          <p:nvPr/>
        </p:nvSpPr>
        <p:spPr bwMode="auto">
          <a:xfrm>
            <a:off x="2733675" y="4886325"/>
            <a:ext cx="236538" cy="687388"/>
          </a:xfrm>
          <a:prstGeom prst="line">
            <a:avLst/>
          </a:prstGeom>
          <a:noFill/>
          <a:ln w="38100">
            <a:solidFill>
              <a:srgbClr val="333399"/>
            </a:solidFill>
            <a:round/>
          </a:ln>
          <a:effectLst/>
        </p:spPr>
        <p:txBody>
          <a:bodyPr/>
          <a:lstStyle/>
          <a:p>
            <a:endParaRPr lang="zh-CN" altLang="en-US"/>
          </a:p>
        </p:txBody>
      </p:sp>
      <p:sp>
        <p:nvSpPr>
          <p:cNvPr id="489478" name="Line 6"/>
          <p:cNvSpPr>
            <a:spLocks noChangeShapeType="1"/>
          </p:cNvSpPr>
          <p:nvPr/>
        </p:nvSpPr>
        <p:spPr bwMode="auto">
          <a:xfrm>
            <a:off x="2970213" y="4886325"/>
            <a:ext cx="712787" cy="687388"/>
          </a:xfrm>
          <a:prstGeom prst="line">
            <a:avLst/>
          </a:prstGeom>
          <a:noFill/>
          <a:ln w="38100">
            <a:solidFill>
              <a:srgbClr val="333399"/>
            </a:solidFill>
            <a:round/>
          </a:ln>
          <a:effectLst/>
        </p:spPr>
        <p:txBody>
          <a:bodyPr/>
          <a:lstStyle/>
          <a:p>
            <a:endParaRPr lang="zh-CN" altLang="en-US"/>
          </a:p>
        </p:txBody>
      </p:sp>
      <p:sp>
        <p:nvSpPr>
          <p:cNvPr id="489479" name="Line 7"/>
          <p:cNvSpPr>
            <a:spLocks noChangeShapeType="1"/>
          </p:cNvSpPr>
          <p:nvPr/>
        </p:nvSpPr>
        <p:spPr bwMode="auto">
          <a:xfrm flipH="1">
            <a:off x="5392738" y="4886325"/>
            <a:ext cx="792162" cy="687388"/>
          </a:xfrm>
          <a:prstGeom prst="line">
            <a:avLst/>
          </a:prstGeom>
          <a:noFill/>
          <a:ln w="38100">
            <a:solidFill>
              <a:srgbClr val="333399"/>
            </a:solidFill>
            <a:round/>
          </a:ln>
          <a:effectLst/>
        </p:spPr>
        <p:txBody>
          <a:bodyPr/>
          <a:lstStyle/>
          <a:p>
            <a:endParaRPr lang="zh-CN" altLang="en-US"/>
          </a:p>
        </p:txBody>
      </p:sp>
      <p:sp>
        <p:nvSpPr>
          <p:cNvPr id="489480" name="Line 8"/>
          <p:cNvSpPr>
            <a:spLocks noChangeShapeType="1"/>
          </p:cNvSpPr>
          <p:nvPr/>
        </p:nvSpPr>
        <p:spPr bwMode="auto">
          <a:xfrm flipH="1">
            <a:off x="6105525" y="4886325"/>
            <a:ext cx="236538" cy="687388"/>
          </a:xfrm>
          <a:prstGeom prst="line">
            <a:avLst/>
          </a:prstGeom>
          <a:noFill/>
          <a:ln w="38100">
            <a:solidFill>
              <a:srgbClr val="333399"/>
            </a:solidFill>
            <a:round/>
          </a:ln>
          <a:effectLst/>
        </p:spPr>
        <p:txBody>
          <a:bodyPr/>
          <a:lstStyle/>
          <a:p>
            <a:endParaRPr lang="zh-CN" altLang="en-US"/>
          </a:p>
        </p:txBody>
      </p:sp>
      <p:sp>
        <p:nvSpPr>
          <p:cNvPr id="489481" name="Line 9"/>
          <p:cNvSpPr>
            <a:spLocks noChangeShapeType="1"/>
          </p:cNvSpPr>
          <p:nvPr/>
        </p:nvSpPr>
        <p:spPr bwMode="auto">
          <a:xfrm>
            <a:off x="6580188" y="4886325"/>
            <a:ext cx="236537" cy="763588"/>
          </a:xfrm>
          <a:prstGeom prst="line">
            <a:avLst/>
          </a:prstGeom>
          <a:noFill/>
          <a:ln w="38100">
            <a:solidFill>
              <a:srgbClr val="333399"/>
            </a:solidFill>
            <a:round/>
          </a:ln>
          <a:effectLst/>
        </p:spPr>
        <p:txBody>
          <a:bodyPr/>
          <a:lstStyle/>
          <a:p>
            <a:endParaRPr lang="zh-CN" altLang="en-US"/>
          </a:p>
        </p:txBody>
      </p:sp>
      <p:sp>
        <p:nvSpPr>
          <p:cNvPr id="489482" name="Line 10"/>
          <p:cNvSpPr>
            <a:spLocks noChangeShapeType="1"/>
          </p:cNvSpPr>
          <p:nvPr/>
        </p:nvSpPr>
        <p:spPr bwMode="auto">
          <a:xfrm>
            <a:off x="6737350" y="4805363"/>
            <a:ext cx="889000" cy="900112"/>
          </a:xfrm>
          <a:prstGeom prst="line">
            <a:avLst/>
          </a:prstGeom>
          <a:noFill/>
          <a:ln w="38100">
            <a:solidFill>
              <a:srgbClr val="333399"/>
            </a:solidFill>
            <a:round/>
          </a:ln>
          <a:effectLst/>
        </p:spPr>
        <p:txBody>
          <a:bodyPr/>
          <a:lstStyle/>
          <a:p>
            <a:endParaRPr lang="zh-CN" altLang="en-US"/>
          </a:p>
        </p:txBody>
      </p:sp>
      <p:sp>
        <p:nvSpPr>
          <p:cNvPr id="489483" name="Line 11"/>
          <p:cNvSpPr>
            <a:spLocks noChangeShapeType="1"/>
          </p:cNvSpPr>
          <p:nvPr/>
        </p:nvSpPr>
        <p:spPr bwMode="auto">
          <a:xfrm>
            <a:off x="4951413" y="3278188"/>
            <a:ext cx="1425575" cy="0"/>
          </a:xfrm>
          <a:prstGeom prst="line">
            <a:avLst/>
          </a:prstGeom>
          <a:noFill/>
          <a:ln w="76200">
            <a:solidFill>
              <a:srgbClr val="333399"/>
            </a:solidFill>
            <a:round/>
          </a:ln>
          <a:effectLst/>
        </p:spPr>
        <p:txBody>
          <a:bodyPr/>
          <a:lstStyle/>
          <a:p>
            <a:endParaRPr lang="zh-CN" altLang="en-US"/>
          </a:p>
        </p:txBody>
      </p:sp>
      <p:sp>
        <p:nvSpPr>
          <p:cNvPr id="489484" name="Line 12"/>
          <p:cNvSpPr>
            <a:spLocks noChangeShapeType="1"/>
          </p:cNvSpPr>
          <p:nvPr/>
        </p:nvSpPr>
        <p:spPr bwMode="auto">
          <a:xfrm>
            <a:off x="4951413" y="2820988"/>
            <a:ext cx="792162" cy="0"/>
          </a:xfrm>
          <a:prstGeom prst="line">
            <a:avLst/>
          </a:prstGeom>
          <a:noFill/>
          <a:ln w="76200">
            <a:solidFill>
              <a:srgbClr val="333399"/>
            </a:solidFill>
            <a:round/>
          </a:ln>
          <a:effectLst/>
        </p:spPr>
        <p:txBody>
          <a:bodyPr/>
          <a:lstStyle/>
          <a:p>
            <a:endParaRPr lang="zh-CN" altLang="en-US"/>
          </a:p>
        </p:txBody>
      </p:sp>
      <p:pic>
        <p:nvPicPr>
          <p:cNvPr id="489485" name="Picture 13"/>
          <p:cNvPicPr>
            <a:picLocks noChangeArrowheads="1"/>
          </p:cNvPicPr>
          <p:nvPr/>
        </p:nvPicPr>
        <p:blipFill>
          <a:blip r:embed="rId1"/>
          <a:srcRect/>
          <a:stretch>
            <a:fillRect/>
          </a:stretch>
        </p:blipFill>
        <p:spPr bwMode="auto">
          <a:xfrm>
            <a:off x="1306513" y="5495925"/>
            <a:ext cx="608012" cy="596900"/>
          </a:xfrm>
          <a:prstGeom prst="rect">
            <a:avLst/>
          </a:prstGeom>
          <a:noFill/>
          <a:ln w="9525">
            <a:noFill/>
            <a:miter lim="800000"/>
            <a:headEnd/>
            <a:tailEnd/>
          </a:ln>
          <a:effectLst/>
        </p:spPr>
      </p:pic>
      <p:pic>
        <p:nvPicPr>
          <p:cNvPr id="489486" name="Picture 14"/>
          <p:cNvPicPr>
            <a:picLocks noChangeArrowheads="1"/>
          </p:cNvPicPr>
          <p:nvPr/>
        </p:nvPicPr>
        <p:blipFill>
          <a:blip r:embed="rId2"/>
          <a:srcRect/>
          <a:stretch>
            <a:fillRect/>
          </a:stretch>
        </p:blipFill>
        <p:spPr bwMode="auto">
          <a:xfrm>
            <a:off x="5505450" y="2132013"/>
            <a:ext cx="712788" cy="1116012"/>
          </a:xfrm>
          <a:prstGeom prst="rect">
            <a:avLst/>
          </a:prstGeom>
          <a:noFill/>
          <a:ln w="9525">
            <a:noFill/>
            <a:miter lim="800000"/>
            <a:headEnd/>
            <a:tailEnd/>
          </a:ln>
          <a:effectLst/>
        </p:spPr>
      </p:pic>
      <p:sp>
        <p:nvSpPr>
          <p:cNvPr id="489487" name="Text Box 15"/>
          <p:cNvSpPr txBox="1">
            <a:spLocks noChangeArrowheads="1"/>
          </p:cNvSpPr>
          <p:nvPr/>
        </p:nvSpPr>
        <p:spPr bwMode="auto">
          <a:xfrm>
            <a:off x="2003425" y="2960688"/>
            <a:ext cx="1509713"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 Gb/s </a:t>
            </a:r>
            <a:r>
              <a:rPr kumimoji="1" lang="zh-CN" altLang="en-US">
                <a:solidFill>
                  <a:srgbClr val="333399"/>
                </a:solidFill>
                <a:latin typeface="Arial" panose="020B0604020202020204" pitchFamily="34" charset="0"/>
                <a:ea typeface="黑体" panose="02010609060101010101" pitchFamily="2" charset="-122"/>
              </a:rPr>
              <a:t>链路</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89488" name="AutoShape 16"/>
          <p:cNvSpPr>
            <a:spLocks noChangeArrowheads="1"/>
          </p:cNvSpPr>
          <p:nvPr/>
        </p:nvSpPr>
        <p:spPr bwMode="auto">
          <a:xfrm>
            <a:off x="3813175" y="2319338"/>
            <a:ext cx="1217613" cy="1189037"/>
          </a:xfrm>
          <a:prstGeom prst="cube">
            <a:avLst>
              <a:gd name="adj" fmla="val 12981"/>
            </a:avLst>
          </a:prstGeom>
          <a:solidFill>
            <a:srgbClr val="CCECFF"/>
          </a:solidFill>
          <a:ln w="9525">
            <a:solidFill>
              <a:schemeClr val="tx1"/>
            </a:solidFill>
            <a:miter lim="800000"/>
          </a:ln>
          <a:effectLst/>
        </p:spPr>
        <p:txBody>
          <a:bodyPr wrap="none" anchor="ctr"/>
          <a:lstStyle/>
          <a:p>
            <a:endParaRPr lang="zh-CN" altLang="en-US"/>
          </a:p>
        </p:txBody>
      </p:sp>
      <p:sp>
        <p:nvSpPr>
          <p:cNvPr id="489489" name="Text Box 17"/>
          <p:cNvSpPr txBox="1">
            <a:spLocks noChangeArrowheads="1"/>
          </p:cNvSpPr>
          <p:nvPr/>
        </p:nvSpPr>
        <p:spPr bwMode="auto">
          <a:xfrm>
            <a:off x="3859213" y="2465388"/>
            <a:ext cx="946150" cy="1006475"/>
          </a:xfrm>
          <a:prstGeom prst="rect">
            <a:avLst/>
          </a:prstGeom>
          <a:noFill/>
          <a:ln w="9525">
            <a:noFill/>
            <a:miter lim="800000"/>
          </a:ln>
          <a:effectLst/>
        </p:spPr>
        <p:txBody>
          <a:bodyPr wrap="none">
            <a:spAutoFit/>
          </a:bodyPr>
          <a:lstStyle/>
          <a:p>
            <a:pPr algn="ctr"/>
            <a:r>
              <a:rPr kumimoji="1" lang="zh-CN" altLang="en-US">
                <a:solidFill>
                  <a:srgbClr val="333399"/>
                </a:solidFill>
                <a:latin typeface="Arial" panose="020B0604020202020204" pitchFamily="34" charset="0"/>
                <a:ea typeface="黑体" panose="02010609060101010101" pitchFamily="2" charset="-122"/>
              </a:rPr>
              <a:t>吉比特</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交换</a:t>
            </a:r>
            <a:endParaRPr kumimoji="1" lang="zh-CN" altLang="en-US">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集线器</a:t>
            </a:r>
            <a:endParaRPr kumimoji="1" lang="zh-CN" altLang="en-US">
              <a:solidFill>
                <a:srgbClr val="333399"/>
              </a:solidFill>
              <a:latin typeface="Arial" panose="020B0604020202020204" pitchFamily="34" charset="0"/>
              <a:ea typeface="黑体" panose="02010609060101010101" pitchFamily="2" charset="-122"/>
            </a:endParaRPr>
          </a:p>
        </p:txBody>
      </p:sp>
      <p:pic>
        <p:nvPicPr>
          <p:cNvPr id="489490" name="Picture 18"/>
          <p:cNvPicPr>
            <a:picLocks noChangeArrowheads="1"/>
          </p:cNvPicPr>
          <p:nvPr/>
        </p:nvPicPr>
        <p:blipFill>
          <a:blip r:embed="rId2"/>
          <a:srcRect/>
          <a:stretch>
            <a:fillRect/>
          </a:stretch>
        </p:blipFill>
        <p:spPr bwMode="auto">
          <a:xfrm>
            <a:off x="6297613" y="2513013"/>
            <a:ext cx="714375" cy="1119187"/>
          </a:xfrm>
          <a:prstGeom prst="rect">
            <a:avLst/>
          </a:prstGeom>
          <a:noFill/>
          <a:ln w="9525">
            <a:noFill/>
            <a:miter lim="800000"/>
            <a:headEnd/>
            <a:tailEnd/>
          </a:ln>
          <a:effectLst/>
        </p:spPr>
      </p:pic>
      <p:sp>
        <p:nvSpPr>
          <p:cNvPr id="489491" name="AutoShape 19"/>
          <p:cNvSpPr>
            <a:spLocks noChangeArrowheads="1"/>
          </p:cNvSpPr>
          <p:nvPr/>
        </p:nvSpPr>
        <p:spPr bwMode="auto">
          <a:xfrm>
            <a:off x="2259013" y="4206875"/>
            <a:ext cx="790575" cy="765175"/>
          </a:xfrm>
          <a:prstGeom prst="cube">
            <a:avLst>
              <a:gd name="adj" fmla="val 12981"/>
            </a:avLst>
          </a:prstGeom>
          <a:solidFill>
            <a:srgbClr val="FFFF66"/>
          </a:solidFill>
          <a:ln w="9525">
            <a:solidFill>
              <a:schemeClr val="tx1"/>
            </a:solidFill>
            <a:miter lim="800000"/>
          </a:ln>
          <a:effectLst/>
        </p:spPr>
        <p:txBody>
          <a:bodyPr wrap="none" anchor="ctr"/>
          <a:lstStyle/>
          <a:p>
            <a:endParaRPr lang="zh-CN" altLang="en-US"/>
          </a:p>
        </p:txBody>
      </p:sp>
      <p:sp>
        <p:nvSpPr>
          <p:cNvPr id="489492" name="AutoShape 20"/>
          <p:cNvSpPr>
            <a:spLocks noChangeArrowheads="1"/>
          </p:cNvSpPr>
          <p:nvPr/>
        </p:nvSpPr>
        <p:spPr bwMode="auto">
          <a:xfrm>
            <a:off x="6105525" y="4206875"/>
            <a:ext cx="792163" cy="765175"/>
          </a:xfrm>
          <a:prstGeom prst="cube">
            <a:avLst>
              <a:gd name="adj" fmla="val 12981"/>
            </a:avLst>
          </a:prstGeom>
          <a:solidFill>
            <a:srgbClr val="FFFF66"/>
          </a:solidFill>
          <a:ln w="9525">
            <a:solidFill>
              <a:schemeClr val="tx1"/>
            </a:solidFill>
            <a:miter lim="800000"/>
          </a:ln>
          <a:effectLst/>
        </p:spPr>
        <p:txBody>
          <a:bodyPr wrap="none" anchor="ctr"/>
          <a:lstStyle/>
          <a:p>
            <a:endParaRPr lang="zh-CN" altLang="en-US"/>
          </a:p>
        </p:txBody>
      </p:sp>
      <p:sp>
        <p:nvSpPr>
          <p:cNvPr id="489493" name="Text Box 21"/>
          <p:cNvSpPr txBox="1">
            <a:spLocks noChangeArrowheads="1"/>
          </p:cNvSpPr>
          <p:nvPr/>
        </p:nvSpPr>
        <p:spPr bwMode="auto">
          <a:xfrm>
            <a:off x="3103563" y="4283075"/>
            <a:ext cx="2978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百兆比特或吉比特集线器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89494" name="Freeform 22"/>
          <p:cNvSpPr/>
          <p:nvPr/>
        </p:nvSpPr>
        <p:spPr bwMode="auto">
          <a:xfrm>
            <a:off x="2654300" y="3508375"/>
            <a:ext cx="1425575" cy="765175"/>
          </a:xfrm>
          <a:custGeom>
            <a:avLst/>
            <a:gdLst/>
            <a:ahLst/>
            <a:cxnLst>
              <a:cxn ang="0">
                <a:pos x="0" y="480"/>
              </a:cxn>
              <a:cxn ang="0">
                <a:pos x="0" y="240"/>
              </a:cxn>
              <a:cxn ang="0">
                <a:pos x="768" y="240"/>
              </a:cxn>
              <a:cxn ang="0">
                <a:pos x="768" y="0"/>
              </a:cxn>
            </a:cxnLst>
            <a:rect l="0" t="0" r="r" b="b"/>
            <a:pathLst>
              <a:path w="768" h="480">
                <a:moveTo>
                  <a:pt x="0" y="480"/>
                </a:moveTo>
                <a:lnTo>
                  <a:pt x="0" y="240"/>
                </a:lnTo>
                <a:lnTo>
                  <a:pt x="768" y="240"/>
                </a:lnTo>
                <a:lnTo>
                  <a:pt x="768" y="0"/>
                </a:lnTo>
              </a:path>
            </a:pathLst>
          </a:custGeom>
          <a:noFill/>
          <a:ln w="76200" cmpd="sng">
            <a:solidFill>
              <a:srgbClr val="333399"/>
            </a:solidFill>
            <a:round/>
          </a:ln>
          <a:effectLst/>
        </p:spPr>
        <p:txBody>
          <a:bodyPr/>
          <a:lstStyle/>
          <a:p>
            <a:endParaRPr lang="zh-CN" altLang="en-US"/>
          </a:p>
        </p:txBody>
      </p:sp>
      <p:sp>
        <p:nvSpPr>
          <p:cNvPr id="489495" name="Freeform 23"/>
          <p:cNvSpPr/>
          <p:nvPr/>
        </p:nvSpPr>
        <p:spPr bwMode="auto">
          <a:xfrm flipH="1">
            <a:off x="4792663" y="3508375"/>
            <a:ext cx="1704975" cy="765175"/>
          </a:xfrm>
          <a:custGeom>
            <a:avLst/>
            <a:gdLst/>
            <a:ahLst/>
            <a:cxnLst>
              <a:cxn ang="0">
                <a:pos x="0" y="480"/>
              </a:cxn>
              <a:cxn ang="0">
                <a:pos x="0" y="240"/>
              </a:cxn>
              <a:cxn ang="0">
                <a:pos x="768" y="240"/>
              </a:cxn>
              <a:cxn ang="0">
                <a:pos x="768" y="0"/>
              </a:cxn>
            </a:cxnLst>
            <a:rect l="0" t="0" r="r" b="b"/>
            <a:pathLst>
              <a:path w="768" h="480">
                <a:moveTo>
                  <a:pt x="0" y="480"/>
                </a:moveTo>
                <a:lnTo>
                  <a:pt x="0" y="240"/>
                </a:lnTo>
                <a:lnTo>
                  <a:pt x="768" y="240"/>
                </a:lnTo>
                <a:lnTo>
                  <a:pt x="768" y="0"/>
                </a:lnTo>
              </a:path>
            </a:pathLst>
          </a:custGeom>
          <a:noFill/>
          <a:ln w="76200" cmpd="sng">
            <a:solidFill>
              <a:srgbClr val="333399"/>
            </a:solidFill>
            <a:round/>
          </a:ln>
          <a:effectLst/>
        </p:spPr>
        <p:txBody>
          <a:bodyPr/>
          <a:lstStyle/>
          <a:p>
            <a:endParaRPr lang="zh-CN" altLang="en-US"/>
          </a:p>
        </p:txBody>
      </p:sp>
      <p:sp>
        <p:nvSpPr>
          <p:cNvPr id="489496" name="Line 24"/>
          <p:cNvSpPr>
            <a:spLocks noChangeShapeType="1"/>
          </p:cNvSpPr>
          <p:nvPr/>
        </p:nvSpPr>
        <p:spPr bwMode="auto">
          <a:xfrm>
            <a:off x="6816725" y="4578350"/>
            <a:ext cx="793750" cy="0"/>
          </a:xfrm>
          <a:prstGeom prst="line">
            <a:avLst/>
          </a:prstGeom>
          <a:noFill/>
          <a:ln w="57150">
            <a:solidFill>
              <a:schemeClr val="tx1"/>
            </a:solidFill>
            <a:round/>
          </a:ln>
          <a:effectLst/>
        </p:spPr>
        <p:txBody>
          <a:bodyPr/>
          <a:lstStyle/>
          <a:p>
            <a:endParaRPr lang="zh-CN" altLang="en-US"/>
          </a:p>
        </p:txBody>
      </p:sp>
      <p:sp>
        <p:nvSpPr>
          <p:cNvPr id="489497" name="Line 25"/>
          <p:cNvSpPr>
            <a:spLocks noChangeShapeType="1"/>
          </p:cNvSpPr>
          <p:nvPr/>
        </p:nvSpPr>
        <p:spPr bwMode="auto">
          <a:xfrm>
            <a:off x="1465263" y="4578350"/>
            <a:ext cx="793750" cy="0"/>
          </a:xfrm>
          <a:prstGeom prst="line">
            <a:avLst/>
          </a:prstGeom>
          <a:noFill/>
          <a:ln w="76200">
            <a:solidFill>
              <a:srgbClr val="333399"/>
            </a:solidFill>
            <a:round/>
          </a:ln>
          <a:effectLst/>
        </p:spPr>
        <p:txBody>
          <a:bodyPr/>
          <a:lstStyle/>
          <a:p>
            <a:endParaRPr lang="zh-CN" altLang="en-US"/>
          </a:p>
        </p:txBody>
      </p:sp>
      <p:pic>
        <p:nvPicPr>
          <p:cNvPr id="489498" name="Picture 26"/>
          <p:cNvPicPr>
            <a:picLocks noChangeArrowheads="1"/>
          </p:cNvPicPr>
          <p:nvPr/>
        </p:nvPicPr>
        <p:blipFill>
          <a:blip r:embed="rId2"/>
          <a:srcRect/>
          <a:stretch>
            <a:fillRect/>
          </a:stretch>
        </p:blipFill>
        <p:spPr bwMode="auto">
          <a:xfrm>
            <a:off x="7531100" y="3890963"/>
            <a:ext cx="712788" cy="1116012"/>
          </a:xfrm>
          <a:prstGeom prst="rect">
            <a:avLst/>
          </a:prstGeom>
          <a:noFill/>
          <a:ln w="9525">
            <a:noFill/>
            <a:miter lim="800000"/>
            <a:headEnd/>
            <a:tailEnd/>
          </a:ln>
          <a:effectLst/>
        </p:spPr>
      </p:pic>
      <p:pic>
        <p:nvPicPr>
          <p:cNvPr id="489499" name="Picture 27"/>
          <p:cNvPicPr>
            <a:picLocks noChangeArrowheads="1"/>
          </p:cNvPicPr>
          <p:nvPr/>
        </p:nvPicPr>
        <p:blipFill>
          <a:blip r:embed="rId2"/>
          <a:srcRect/>
          <a:stretch>
            <a:fillRect/>
          </a:stretch>
        </p:blipFill>
        <p:spPr bwMode="auto">
          <a:xfrm>
            <a:off x="990600" y="3967163"/>
            <a:ext cx="712788" cy="1117600"/>
          </a:xfrm>
          <a:prstGeom prst="rect">
            <a:avLst/>
          </a:prstGeom>
          <a:noFill/>
          <a:ln w="9525">
            <a:noFill/>
            <a:miter lim="800000"/>
            <a:headEnd/>
            <a:tailEnd/>
          </a:ln>
          <a:effectLst/>
        </p:spPr>
      </p:pic>
      <p:pic>
        <p:nvPicPr>
          <p:cNvPr id="489500" name="Picture 28"/>
          <p:cNvPicPr>
            <a:picLocks noChangeArrowheads="1"/>
          </p:cNvPicPr>
          <p:nvPr/>
        </p:nvPicPr>
        <p:blipFill>
          <a:blip r:embed="rId1"/>
          <a:srcRect/>
          <a:stretch>
            <a:fillRect/>
          </a:stretch>
        </p:blipFill>
        <p:spPr bwMode="auto">
          <a:xfrm>
            <a:off x="2001838" y="5495925"/>
            <a:ext cx="608012" cy="596900"/>
          </a:xfrm>
          <a:prstGeom prst="rect">
            <a:avLst/>
          </a:prstGeom>
          <a:noFill/>
          <a:ln w="9525">
            <a:noFill/>
            <a:miter lim="800000"/>
            <a:headEnd/>
            <a:tailEnd/>
          </a:ln>
          <a:effectLst/>
        </p:spPr>
      </p:pic>
      <p:pic>
        <p:nvPicPr>
          <p:cNvPr id="489501" name="Picture 29"/>
          <p:cNvPicPr>
            <a:picLocks noChangeArrowheads="1"/>
          </p:cNvPicPr>
          <p:nvPr/>
        </p:nvPicPr>
        <p:blipFill>
          <a:blip r:embed="rId1"/>
          <a:srcRect/>
          <a:stretch>
            <a:fillRect/>
          </a:stretch>
        </p:blipFill>
        <p:spPr bwMode="auto">
          <a:xfrm>
            <a:off x="2697163" y="5495925"/>
            <a:ext cx="606425" cy="596900"/>
          </a:xfrm>
          <a:prstGeom prst="rect">
            <a:avLst/>
          </a:prstGeom>
          <a:noFill/>
          <a:ln w="9525">
            <a:noFill/>
            <a:miter lim="800000"/>
            <a:headEnd/>
            <a:tailEnd/>
          </a:ln>
          <a:effectLst/>
        </p:spPr>
      </p:pic>
      <p:pic>
        <p:nvPicPr>
          <p:cNvPr id="489502" name="Picture 30"/>
          <p:cNvPicPr>
            <a:picLocks noChangeArrowheads="1"/>
          </p:cNvPicPr>
          <p:nvPr/>
        </p:nvPicPr>
        <p:blipFill>
          <a:blip r:embed="rId1"/>
          <a:srcRect/>
          <a:stretch>
            <a:fillRect/>
          </a:stretch>
        </p:blipFill>
        <p:spPr bwMode="auto">
          <a:xfrm>
            <a:off x="3392488" y="5495925"/>
            <a:ext cx="608012" cy="596900"/>
          </a:xfrm>
          <a:prstGeom prst="rect">
            <a:avLst/>
          </a:prstGeom>
          <a:noFill/>
          <a:ln w="9525">
            <a:noFill/>
            <a:miter lim="800000"/>
            <a:headEnd/>
            <a:tailEnd/>
          </a:ln>
          <a:effectLst/>
        </p:spPr>
      </p:pic>
      <p:pic>
        <p:nvPicPr>
          <p:cNvPr id="489503" name="Picture 31"/>
          <p:cNvPicPr>
            <a:picLocks noChangeArrowheads="1"/>
          </p:cNvPicPr>
          <p:nvPr/>
        </p:nvPicPr>
        <p:blipFill>
          <a:blip r:embed="rId1"/>
          <a:srcRect/>
          <a:stretch>
            <a:fillRect/>
          </a:stretch>
        </p:blipFill>
        <p:spPr bwMode="auto">
          <a:xfrm>
            <a:off x="5102225" y="5495925"/>
            <a:ext cx="606425" cy="596900"/>
          </a:xfrm>
          <a:prstGeom prst="rect">
            <a:avLst/>
          </a:prstGeom>
          <a:noFill/>
          <a:ln w="9525">
            <a:noFill/>
            <a:miter lim="800000"/>
            <a:headEnd/>
            <a:tailEnd/>
          </a:ln>
          <a:effectLst/>
        </p:spPr>
      </p:pic>
      <p:pic>
        <p:nvPicPr>
          <p:cNvPr id="489504" name="Picture 32"/>
          <p:cNvPicPr>
            <a:picLocks noChangeArrowheads="1"/>
          </p:cNvPicPr>
          <p:nvPr/>
        </p:nvPicPr>
        <p:blipFill>
          <a:blip r:embed="rId1"/>
          <a:srcRect/>
          <a:stretch>
            <a:fillRect/>
          </a:stretch>
        </p:blipFill>
        <p:spPr bwMode="auto">
          <a:xfrm>
            <a:off x="5815013" y="5495925"/>
            <a:ext cx="608012" cy="596900"/>
          </a:xfrm>
          <a:prstGeom prst="rect">
            <a:avLst/>
          </a:prstGeom>
          <a:noFill/>
          <a:ln w="9525">
            <a:noFill/>
            <a:miter lim="800000"/>
            <a:headEnd/>
            <a:tailEnd/>
          </a:ln>
          <a:effectLst/>
        </p:spPr>
      </p:pic>
      <p:pic>
        <p:nvPicPr>
          <p:cNvPr id="489505" name="Picture 33"/>
          <p:cNvPicPr>
            <a:picLocks noChangeArrowheads="1"/>
          </p:cNvPicPr>
          <p:nvPr/>
        </p:nvPicPr>
        <p:blipFill>
          <a:blip r:embed="rId1"/>
          <a:srcRect/>
          <a:stretch>
            <a:fillRect/>
          </a:stretch>
        </p:blipFill>
        <p:spPr bwMode="auto">
          <a:xfrm>
            <a:off x="6526213" y="5495925"/>
            <a:ext cx="609600" cy="596900"/>
          </a:xfrm>
          <a:prstGeom prst="rect">
            <a:avLst/>
          </a:prstGeom>
          <a:noFill/>
          <a:ln w="9525">
            <a:noFill/>
            <a:miter lim="800000"/>
            <a:headEnd/>
            <a:tailEnd/>
          </a:ln>
          <a:effectLst/>
        </p:spPr>
      </p:pic>
      <p:pic>
        <p:nvPicPr>
          <p:cNvPr id="489506" name="Picture 34"/>
          <p:cNvPicPr>
            <a:picLocks noChangeArrowheads="1"/>
          </p:cNvPicPr>
          <p:nvPr/>
        </p:nvPicPr>
        <p:blipFill>
          <a:blip r:embed="rId1"/>
          <a:srcRect/>
          <a:stretch>
            <a:fillRect/>
          </a:stretch>
        </p:blipFill>
        <p:spPr bwMode="auto">
          <a:xfrm>
            <a:off x="7354888" y="5495925"/>
            <a:ext cx="606425" cy="596900"/>
          </a:xfrm>
          <a:prstGeom prst="rect">
            <a:avLst/>
          </a:prstGeom>
          <a:noFill/>
          <a:ln w="9525">
            <a:noFill/>
            <a:miter lim="800000"/>
            <a:headEnd/>
            <a:tailEnd/>
          </a:ln>
          <a:effectLst/>
        </p:spPr>
      </p:pic>
      <p:sp>
        <p:nvSpPr>
          <p:cNvPr id="489507" name="Line 35"/>
          <p:cNvSpPr>
            <a:spLocks noChangeShapeType="1"/>
          </p:cNvSpPr>
          <p:nvPr/>
        </p:nvSpPr>
        <p:spPr bwMode="auto">
          <a:xfrm>
            <a:off x="990600" y="2751138"/>
            <a:ext cx="871538" cy="0"/>
          </a:xfrm>
          <a:prstGeom prst="line">
            <a:avLst/>
          </a:prstGeom>
          <a:noFill/>
          <a:ln w="38100">
            <a:solidFill>
              <a:srgbClr val="333399"/>
            </a:solidFill>
            <a:round/>
          </a:ln>
          <a:effectLst/>
        </p:spPr>
        <p:txBody>
          <a:bodyPr/>
          <a:lstStyle/>
          <a:p>
            <a:endParaRPr lang="zh-CN" altLang="en-US"/>
          </a:p>
        </p:txBody>
      </p:sp>
      <p:sp>
        <p:nvSpPr>
          <p:cNvPr id="489508" name="Line 36"/>
          <p:cNvSpPr>
            <a:spLocks noChangeShapeType="1"/>
          </p:cNvSpPr>
          <p:nvPr/>
        </p:nvSpPr>
        <p:spPr bwMode="auto">
          <a:xfrm>
            <a:off x="990600" y="3133725"/>
            <a:ext cx="871538" cy="0"/>
          </a:xfrm>
          <a:prstGeom prst="line">
            <a:avLst/>
          </a:prstGeom>
          <a:noFill/>
          <a:ln w="76200">
            <a:solidFill>
              <a:srgbClr val="333399"/>
            </a:solidFill>
            <a:round/>
          </a:ln>
          <a:effectLst/>
        </p:spPr>
        <p:txBody>
          <a:bodyPr/>
          <a:lstStyle/>
          <a:p>
            <a:endParaRPr lang="zh-CN" altLang="en-US"/>
          </a:p>
        </p:txBody>
      </p:sp>
      <p:sp>
        <p:nvSpPr>
          <p:cNvPr id="489509" name="Text Box 37"/>
          <p:cNvSpPr txBox="1">
            <a:spLocks noChangeArrowheads="1"/>
          </p:cNvSpPr>
          <p:nvPr/>
        </p:nvSpPr>
        <p:spPr bwMode="auto">
          <a:xfrm>
            <a:off x="1889125" y="2555875"/>
            <a:ext cx="180498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100 Mb/s </a:t>
            </a:r>
            <a:r>
              <a:rPr kumimoji="1" lang="zh-CN" altLang="en-US">
                <a:solidFill>
                  <a:srgbClr val="333399"/>
                </a:solidFill>
                <a:latin typeface="Arial" panose="020B0604020202020204" pitchFamily="34" charset="0"/>
                <a:ea typeface="黑体" panose="02010609060101010101" pitchFamily="2" charset="-122"/>
              </a:rPr>
              <a:t>链路</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89510" name="Text Box 38"/>
          <p:cNvSpPr txBox="1">
            <a:spLocks noChangeArrowheads="1"/>
          </p:cNvSpPr>
          <p:nvPr/>
        </p:nvSpPr>
        <p:spPr bwMode="auto">
          <a:xfrm>
            <a:off x="6156325" y="2133600"/>
            <a:ext cx="1454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中央服务器</a:t>
            </a:r>
            <a:endParaRPr kumimoji="1" lang="zh-CN" altLang="en-US">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919163" y="214313"/>
            <a:ext cx="8116887" cy="1462087"/>
          </a:xfrm>
        </p:spPr>
        <p:txBody>
          <a:bodyPr/>
          <a:lstStyle/>
          <a:p>
            <a:pPr algn="ctr"/>
            <a:r>
              <a:rPr lang="en-US" altLang="zh-CN"/>
              <a:t>3.6.3   10</a:t>
            </a:r>
            <a:r>
              <a:rPr lang="en-US" altLang="zh-CN" sz="2800"/>
              <a:t> </a:t>
            </a:r>
            <a:r>
              <a:rPr lang="zh-CN" altLang="en-US"/>
              <a:t>吉比特以太网</a:t>
            </a:r>
            <a:endParaRPr lang="zh-CN" altLang="en-US"/>
          </a:p>
        </p:txBody>
      </p:sp>
      <p:sp>
        <p:nvSpPr>
          <p:cNvPr id="490499" name="Rectangle 3"/>
          <p:cNvSpPr>
            <a:spLocks noGrp="1" noChangeArrowheads="1"/>
          </p:cNvSpPr>
          <p:nvPr>
            <p:ph type="body" idx="1"/>
          </p:nvPr>
        </p:nvSpPr>
        <p:spPr>
          <a:xfrm>
            <a:off x="971550" y="2062163"/>
            <a:ext cx="7777163" cy="4103687"/>
          </a:xfrm>
        </p:spPr>
        <p:txBody>
          <a:bodyPr/>
          <a:lstStyle/>
          <a:p>
            <a:r>
              <a:rPr lang="en-US" altLang="zh-CN" sz="2800"/>
              <a:t>10 </a:t>
            </a:r>
            <a:r>
              <a:rPr lang="zh-CN" altLang="en-US" sz="2800"/>
              <a:t>吉比特以太网与 </a:t>
            </a:r>
            <a:r>
              <a:rPr lang="en-US" altLang="zh-CN" sz="2800"/>
              <a:t>10 Mb/s</a:t>
            </a:r>
            <a:r>
              <a:rPr lang="zh-CN" altLang="en-US" sz="2800"/>
              <a:t>，</a:t>
            </a:r>
            <a:r>
              <a:rPr lang="en-US" altLang="zh-CN" sz="2800"/>
              <a:t>100 Mb/s </a:t>
            </a:r>
            <a:r>
              <a:rPr lang="zh-CN" altLang="en-US" sz="2800"/>
              <a:t>和 </a:t>
            </a:r>
            <a:r>
              <a:rPr lang="en-US" altLang="zh-CN" sz="2800"/>
              <a:t>1 Gb/s </a:t>
            </a:r>
            <a:r>
              <a:rPr lang="zh-CN" altLang="en-US" sz="2800"/>
              <a:t>以太网的帧格式完全相同。</a:t>
            </a:r>
            <a:endParaRPr lang="zh-CN" altLang="en-US" sz="2800"/>
          </a:p>
          <a:p>
            <a:r>
              <a:rPr lang="en-US" altLang="zh-CN" sz="2800"/>
              <a:t>10 </a:t>
            </a:r>
            <a:r>
              <a:rPr lang="zh-CN" altLang="en-US" sz="2800"/>
              <a:t>吉比特以太网还保留了 </a:t>
            </a:r>
            <a:r>
              <a:rPr lang="en-US" altLang="zh-CN" sz="2800"/>
              <a:t>802.3 </a:t>
            </a:r>
            <a:r>
              <a:rPr lang="zh-CN" altLang="en-US" sz="2800"/>
              <a:t>标准规定的以太网最小和最大帧长，便于升级。</a:t>
            </a:r>
            <a:endParaRPr lang="zh-CN" altLang="en-US" sz="2800"/>
          </a:p>
          <a:p>
            <a:r>
              <a:rPr lang="en-US" altLang="zh-CN" sz="2800"/>
              <a:t>10 </a:t>
            </a:r>
            <a:r>
              <a:rPr lang="zh-CN" altLang="en-US" sz="2800"/>
              <a:t>吉比特以太网不再使用铜线而</a:t>
            </a:r>
            <a:r>
              <a:rPr lang="zh-CN" altLang="en-US" sz="2800">
                <a:solidFill>
                  <a:schemeClr val="hlink"/>
                </a:solidFill>
              </a:rPr>
              <a:t>只使用光纤</a:t>
            </a:r>
            <a:r>
              <a:rPr lang="zh-CN" altLang="en-US" sz="2800"/>
              <a:t>作为传输媒体。</a:t>
            </a:r>
            <a:endParaRPr lang="zh-CN" altLang="en-US" sz="2800"/>
          </a:p>
          <a:p>
            <a:r>
              <a:rPr lang="en-US" altLang="zh-CN" sz="2800"/>
              <a:t>10 </a:t>
            </a:r>
            <a:r>
              <a:rPr lang="zh-CN" altLang="en-US" sz="2800"/>
              <a:t>吉比特以太网</a:t>
            </a:r>
            <a:r>
              <a:rPr lang="zh-CN" altLang="en-US" sz="2800">
                <a:solidFill>
                  <a:schemeClr val="hlink"/>
                </a:solidFill>
              </a:rPr>
              <a:t>只工作在全双工方式</a:t>
            </a:r>
            <a:r>
              <a:rPr lang="zh-CN" altLang="en-US" sz="2800"/>
              <a:t>，因此没有争用问题，也不使用 </a:t>
            </a:r>
            <a:r>
              <a:rPr lang="en-US" altLang="zh-CN" sz="2800"/>
              <a:t>CSMA/CD </a:t>
            </a:r>
            <a:r>
              <a:rPr lang="zh-CN" altLang="en-US" sz="2800"/>
              <a:t>协议。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0" y="3238500"/>
            <a:ext cx="9144000" cy="0"/>
          </a:xfrm>
          <a:prstGeom prst="rect">
            <a:avLst/>
          </a:prstGeom>
          <a:noFill/>
          <a:ln w="9525">
            <a:noFill/>
            <a:miter lim="800000"/>
          </a:ln>
          <a:effectLst/>
        </p:spPr>
        <p:txBody>
          <a:bodyPr wrap="none" anchor="ctr">
            <a:spAutoFit/>
          </a:bodyPr>
          <a:lstStyle/>
          <a:p>
            <a:endParaRPr lang="zh-CN" altLang="en-US"/>
          </a:p>
        </p:txBody>
      </p:sp>
      <p:sp>
        <p:nvSpPr>
          <p:cNvPr id="491523" name="Rectangle 3"/>
          <p:cNvSpPr>
            <a:spLocks noChangeArrowheads="1"/>
          </p:cNvSpPr>
          <p:nvPr/>
        </p:nvSpPr>
        <p:spPr bwMode="auto">
          <a:xfrm>
            <a:off x="0" y="3243263"/>
            <a:ext cx="9144000" cy="0"/>
          </a:xfrm>
          <a:prstGeom prst="rect">
            <a:avLst/>
          </a:prstGeom>
          <a:noFill/>
          <a:ln w="9525">
            <a:noFill/>
            <a:miter lim="800000"/>
          </a:ln>
          <a:effectLst/>
        </p:spPr>
        <p:txBody>
          <a:bodyPr wrap="none" anchor="ctr">
            <a:spAutoFit/>
          </a:bodyPr>
          <a:lstStyle/>
          <a:p>
            <a:endParaRPr lang="zh-CN" altLang="en-US"/>
          </a:p>
        </p:txBody>
      </p:sp>
      <p:sp>
        <p:nvSpPr>
          <p:cNvPr id="491524" name="Rectangle 4"/>
          <p:cNvSpPr>
            <a:spLocks noGrp="1" noChangeArrowheads="1"/>
          </p:cNvSpPr>
          <p:nvPr>
            <p:ph type="title"/>
          </p:nvPr>
        </p:nvSpPr>
        <p:spPr>
          <a:xfrm>
            <a:off x="919163" y="214313"/>
            <a:ext cx="8116887" cy="1462087"/>
          </a:xfrm>
        </p:spPr>
        <p:txBody>
          <a:bodyPr/>
          <a:lstStyle/>
          <a:p>
            <a:pPr algn="ctr"/>
            <a:r>
              <a:rPr lang="en-US" altLang="zh-CN"/>
              <a:t> </a:t>
            </a:r>
            <a:r>
              <a:rPr lang="zh-CN" altLang="en-US"/>
              <a:t>吉比特以太网的物理层 </a:t>
            </a:r>
            <a:endParaRPr lang="zh-CN" altLang="en-US"/>
          </a:p>
        </p:txBody>
      </p:sp>
      <p:sp>
        <p:nvSpPr>
          <p:cNvPr id="491525" name="Rectangle 5"/>
          <p:cNvSpPr>
            <a:spLocks noChangeArrowheads="1"/>
          </p:cNvSpPr>
          <p:nvPr/>
        </p:nvSpPr>
        <p:spPr bwMode="auto">
          <a:xfrm>
            <a:off x="0" y="3262313"/>
            <a:ext cx="9144000" cy="0"/>
          </a:xfrm>
          <a:prstGeom prst="rect">
            <a:avLst/>
          </a:prstGeom>
          <a:noFill/>
          <a:ln w="9525">
            <a:noFill/>
            <a:miter lim="800000"/>
          </a:ln>
          <a:effectLst/>
        </p:spPr>
        <p:txBody>
          <a:bodyPr wrap="none" anchor="ctr">
            <a:spAutoFit/>
          </a:bodyPr>
          <a:lstStyle/>
          <a:p>
            <a:endParaRPr lang="zh-CN" altLang="en-US"/>
          </a:p>
        </p:txBody>
      </p:sp>
      <p:sp>
        <p:nvSpPr>
          <p:cNvPr id="491526" name="Rectangle 6"/>
          <p:cNvSpPr>
            <a:spLocks noGrp="1" noChangeArrowheads="1"/>
          </p:cNvSpPr>
          <p:nvPr>
            <p:ph type="body" idx="1"/>
          </p:nvPr>
        </p:nvSpPr>
        <p:spPr>
          <a:xfrm>
            <a:off x="755650" y="1989138"/>
            <a:ext cx="7416800" cy="4114800"/>
          </a:xfrm>
        </p:spPr>
        <p:txBody>
          <a:bodyPr/>
          <a:lstStyle/>
          <a:p>
            <a:r>
              <a:rPr lang="zh-CN" altLang="en-US" sz="2800"/>
              <a:t>局域网物理层 </a:t>
            </a:r>
            <a:r>
              <a:rPr lang="en-US" altLang="zh-CN" sz="2800"/>
              <a:t>LAN PHY</a:t>
            </a:r>
            <a:r>
              <a:rPr lang="zh-CN" altLang="en-US" sz="2800"/>
              <a:t>。局域网物理层的数据率是 </a:t>
            </a:r>
            <a:r>
              <a:rPr lang="en-US" altLang="zh-CN" sz="2800"/>
              <a:t>10.000 Gb/s</a:t>
            </a:r>
            <a:r>
              <a:rPr lang="zh-CN" altLang="en-US" sz="2800"/>
              <a:t>。</a:t>
            </a:r>
            <a:endParaRPr lang="zh-CN" altLang="en-US" sz="2800"/>
          </a:p>
          <a:p>
            <a:r>
              <a:rPr lang="zh-CN" altLang="en-US" sz="2800"/>
              <a:t>可选的广域网物理层 </a:t>
            </a:r>
            <a:r>
              <a:rPr lang="en-US" altLang="zh-CN" sz="2800"/>
              <a:t>WAN PHY</a:t>
            </a:r>
            <a:r>
              <a:rPr lang="zh-CN" altLang="en-US" sz="2800"/>
              <a:t>。广域网物理层具有另一种数据率，这是为了和所谓的“</a:t>
            </a:r>
            <a:r>
              <a:rPr lang="en-US" altLang="zh-CN" sz="2800"/>
              <a:t>Gb/s”</a:t>
            </a:r>
            <a:r>
              <a:rPr lang="zh-CN" altLang="en-US" sz="2800"/>
              <a:t>的 </a:t>
            </a:r>
            <a:r>
              <a:rPr lang="en-US" altLang="zh-CN" sz="2800"/>
              <a:t>SONET/SDH</a:t>
            </a:r>
            <a:r>
              <a:rPr lang="zh-CN" altLang="en-US" sz="2800"/>
              <a:t>（即</a:t>
            </a:r>
            <a:r>
              <a:rPr lang="en-US" altLang="zh-CN" sz="2800"/>
              <a:t>OC-192/STM-64</a:t>
            </a:r>
            <a:r>
              <a:rPr lang="zh-CN" altLang="en-US" sz="2800"/>
              <a:t>）相连接。</a:t>
            </a:r>
            <a:endParaRPr lang="zh-CN" altLang="en-US" sz="2800"/>
          </a:p>
          <a:p>
            <a:pPr lvl="1"/>
            <a:r>
              <a:rPr lang="zh-CN" altLang="en-US" sz="2400">
                <a:solidFill>
                  <a:srgbClr val="333399"/>
                </a:solidFill>
                <a:latin typeface="Arial" panose="020B0604020202020204" pitchFamily="34" charset="0"/>
                <a:ea typeface="黑体" panose="02010609060101010101" pitchFamily="2" charset="-122"/>
              </a:rPr>
              <a:t>为了使 </a:t>
            </a:r>
            <a:r>
              <a:rPr lang="en-US" altLang="zh-CN" sz="2400">
                <a:solidFill>
                  <a:srgbClr val="333399"/>
                </a:solidFill>
                <a:latin typeface="Arial" panose="020B0604020202020204" pitchFamily="34" charset="0"/>
                <a:ea typeface="黑体" panose="02010609060101010101" pitchFamily="2" charset="-122"/>
              </a:rPr>
              <a:t>10 </a:t>
            </a:r>
            <a:r>
              <a:rPr lang="zh-CN" altLang="en-US" sz="2400">
                <a:solidFill>
                  <a:srgbClr val="333399"/>
                </a:solidFill>
                <a:latin typeface="Arial" panose="020B0604020202020204" pitchFamily="34" charset="0"/>
                <a:ea typeface="黑体" panose="02010609060101010101" pitchFamily="2" charset="-122"/>
              </a:rPr>
              <a:t>吉比特以太网的帧能够插入到 </a:t>
            </a:r>
            <a:r>
              <a:rPr lang="en-US" altLang="zh-CN" sz="2400">
                <a:solidFill>
                  <a:srgbClr val="333399"/>
                </a:solidFill>
                <a:latin typeface="Arial" panose="020B0604020202020204" pitchFamily="34" charset="0"/>
                <a:ea typeface="黑体" panose="02010609060101010101" pitchFamily="2" charset="-122"/>
              </a:rPr>
              <a:t>OC-192/STM-64 </a:t>
            </a:r>
            <a:r>
              <a:rPr lang="zh-CN" altLang="en-US" sz="2400">
                <a:solidFill>
                  <a:srgbClr val="333399"/>
                </a:solidFill>
                <a:latin typeface="Arial" panose="020B0604020202020204" pitchFamily="34" charset="0"/>
                <a:ea typeface="黑体" panose="02010609060101010101" pitchFamily="2" charset="-122"/>
              </a:rPr>
              <a:t>帧的有效载荷中，就要使用可选的广域网物理层，其数据率为 </a:t>
            </a:r>
            <a:r>
              <a:rPr lang="en-US" altLang="zh-CN" sz="2400">
                <a:solidFill>
                  <a:srgbClr val="333399"/>
                </a:solidFill>
                <a:latin typeface="Arial" panose="020B0604020202020204" pitchFamily="34" charset="0"/>
                <a:ea typeface="黑体" panose="02010609060101010101" pitchFamily="2" charset="-122"/>
              </a:rPr>
              <a:t>9.95328 Gb/s</a:t>
            </a:r>
            <a:r>
              <a:rPr lang="zh-CN" altLang="en-US" sz="2400">
                <a:solidFill>
                  <a:srgbClr val="333399"/>
                </a:solidFill>
                <a:latin typeface="Arial" panose="020B0604020202020204" pitchFamily="34" charset="0"/>
                <a:ea typeface="黑体" panose="02010609060101010101" pitchFamily="2" charset="-122"/>
              </a:rPr>
              <a:t>。</a:t>
            </a:r>
            <a:r>
              <a:rPr lang="zh-CN" altLang="en-US" sz="2400"/>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919163" y="214313"/>
            <a:ext cx="8116887" cy="1462087"/>
          </a:xfrm>
        </p:spPr>
        <p:txBody>
          <a:bodyPr/>
          <a:lstStyle/>
          <a:p>
            <a:pPr algn="ctr"/>
            <a:r>
              <a:rPr lang="zh-CN" altLang="en-US"/>
              <a:t>端到端的以太网传输 </a:t>
            </a:r>
            <a:endParaRPr lang="zh-CN" altLang="en-US"/>
          </a:p>
        </p:txBody>
      </p:sp>
      <p:sp>
        <p:nvSpPr>
          <p:cNvPr id="492547" name="Rectangle 3"/>
          <p:cNvSpPr>
            <a:spLocks noGrp="1" noChangeArrowheads="1"/>
          </p:cNvSpPr>
          <p:nvPr>
            <p:ph type="body" idx="1"/>
          </p:nvPr>
        </p:nvSpPr>
        <p:spPr>
          <a:xfrm>
            <a:off x="1042988" y="1773238"/>
            <a:ext cx="7416800" cy="4114800"/>
          </a:xfrm>
        </p:spPr>
        <p:txBody>
          <a:bodyPr/>
          <a:lstStyle/>
          <a:p>
            <a:r>
              <a:rPr lang="en-US" altLang="zh-CN" sz="2800"/>
              <a:t>10 </a:t>
            </a:r>
            <a:r>
              <a:rPr lang="zh-CN" altLang="en-US" sz="2800"/>
              <a:t>吉比特以太网的出现，以太网的工作范围已经从局域网（校园网、企业网）扩大到城域网和广域网，从而实现了端到端的以太网传输。</a:t>
            </a:r>
            <a:endParaRPr lang="zh-CN" altLang="en-US" sz="2800"/>
          </a:p>
          <a:p>
            <a:r>
              <a:rPr lang="zh-CN" altLang="en-US" sz="2800"/>
              <a:t>这种工作方式的好处是： </a:t>
            </a:r>
            <a:endParaRPr lang="zh-CN" altLang="en-US" sz="2800"/>
          </a:p>
          <a:p>
            <a:pPr lvl="1"/>
            <a:r>
              <a:rPr lang="zh-CN" altLang="en-US" sz="2400">
                <a:solidFill>
                  <a:srgbClr val="333399"/>
                </a:solidFill>
                <a:latin typeface="Arial" panose="020B0604020202020204" pitchFamily="34" charset="0"/>
                <a:ea typeface="黑体" panose="02010609060101010101" pitchFamily="2" charset="-122"/>
              </a:rPr>
              <a:t>成熟的技术</a:t>
            </a:r>
            <a:endParaRPr lang="zh-CN" altLang="en-US" sz="2400">
              <a:solidFill>
                <a:srgbClr val="333399"/>
              </a:solidFill>
              <a:latin typeface="Arial" panose="020B0604020202020204" pitchFamily="34" charset="0"/>
              <a:ea typeface="黑体" panose="02010609060101010101" pitchFamily="2" charset="-122"/>
            </a:endParaRPr>
          </a:p>
          <a:p>
            <a:pPr lvl="1"/>
            <a:r>
              <a:rPr lang="zh-CN" altLang="en-US" sz="2400">
                <a:solidFill>
                  <a:srgbClr val="333399"/>
                </a:solidFill>
                <a:latin typeface="Arial" panose="020B0604020202020204" pitchFamily="34" charset="0"/>
                <a:ea typeface="黑体" panose="02010609060101010101" pitchFamily="2" charset="-122"/>
              </a:rPr>
              <a:t>互操作性很好</a:t>
            </a:r>
            <a:endParaRPr lang="zh-CN" altLang="en-US" sz="2400">
              <a:solidFill>
                <a:srgbClr val="333399"/>
              </a:solidFill>
              <a:latin typeface="Arial" panose="020B0604020202020204" pitchFamily="34" charset="0"/>
              <a:ea typeface="黑体" panose="02010609060101010101" pitchFamily="2" charset="-122"/>
            </a:endParaRPr>
          </a:p>
          <a:p>
            <a:pPr lvl="1"/>
            <a:r>
              <a:rPr lang="zh-CN" altLang="en-US" sz="2400">
                <a:solidFill>
                  <a:srgbClr val="333399"/>
                </a:solidFill>
                <a:latin typeface="Arial" panose="020B0604020202020204" pitchFamily="34" charset="0"/>
                <a:ea typeface="黑体" panose="02010609060101010101" pitchFamily="2" charset="-122"/>
              </a:rPr>
              <a:t>在广域网中使用以太网时价格便宜。</a:t>
            </a:r>
            <a:endParaRPr lang="zh-CN" altLang="en-US" sz="2400">
              <a:solidFill>
                <a:srgbClr val="333399"/>
              </a:solidFill>
              <a:latin typeface="Arial" panose="020B0604020202020204" pitchFamily="34" charset="0"/>
              <a:ea typeface="黑体" panose="02010609060101010101" pitchFamily="2" charset="-122"/>
            </a:endParaRPr>
          </a:p>
          <a:p>
            <a:pPr lvl="1"/>
            <a:r>
              <a:rPr lang="zh-CN" altLang="en-US" sz="2400">
                <a:solidFill>
                  <a:srgbClr val="333399"/>
                </a:solidFill>
                <a:latin typeface="Arial" panose="020B0604020202020204" pitchFamily="34" charset="0"/>
                <a:ea typeface="黑体" panose="02010609060101010101" pitchFamily="2" charset="-122"/>
              </a:rPr>
              <a:t>统一的帧格式简化了操作和管理。</a:t>
            </a:r>
            <a:r>
              <a:rPr lang="zh-CN" altLang="en-US"/>
              <a:t>   </a:t>
            </a:r>
            <a:r>
              <a:rPr lang="zh-CN" altLang="en-US" sz="2400"/>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2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919163" y="214313"/>
            <a:ext cx="8116887" cy="1462087"/>
          </a:xfrm>
        </p:spPr>
        <p:txBody>
          <a:bodyPr/>
          <a:lstStyle/>
          <a:p>
            <a:pPr algn="ctr"/>
            <a:r>
              <a:rPr lang="zh-CN" altLang="en-US"/>
              <a:t>以太网从 </a:t>
            </a:r>
            <a:r>
              <a:rPr lang="en-US" altLang="zh-CN"/>
              <a:t>10 Mb/s </a:t>
            </a:r>
            <a:r>
              <a:rPr lang="zh-CN" altLang="en-US"/>
              <a:t>到</a:t>
            </a:r>
            <a:br>
              <a:rPr lang="zh-CN" altLang="en-US"/>
            </a:br>
            <a:r>
              <a:rPr lang="en-US" altLang="zh-CN"/>
              <a:t>10 Gb/s </a:t>
            </a:r>
            <a:r>
              <a:rPr lang="zh-CN" altLang="en-US"/>
              <a:t>的演进 </a:t>
            </a:r>
            <a:endParaRPr lang="zh-CN" altLang="en-US"/>
          </a:p>
        </p:txBody>
      </p:sp>
      <p:sp>
        <p:nvSpPr>
          <p:cNvPr id="493571" name="Rectangle 3"/>
          <p:cNvSpPr>
            <a:spLocks noGrp="1" noChangeArrowheads="1"/>
          </p:cNvSpPr>
          <p:nvPr>
            <p:ph type="body" idx="1"/>
          </p:nvPr>
        </p:nvSpPr>
        <p:spPr>
          <a:xfrm>
            <a:off x="684212" y="2133600"/>
            <a:ext cx="7888315" cy="4114800"/>
          </a:xfrm>
        </p:spPr>
        <p:txBody>
          <a:bodyPr/>
          <a:lstStyle/>
          <a:p>
            <a:r>
              <a:rPr lang="zh-CN" altLang="en-US" sz="2800" dirty="0"/>
              <a:t>以太网从 </a:t>
            </a:r>
            <a:r>
              <a:rPr lang="en-US" altLang="zh-CN" sz="2800" dirty="0"/>
              <a:t>10 Mb/s </a:t>
            </a:r>
            <a:r>
              <a:rPr lang="zh-CN" altLang="en-US" sz="2800" dirty="0"/>
              <a:t>到 </a:t>
            </a:r>
            <a:r>
              <a:rPr lang="en-US" altLang="zh-CN" sz="2800" dirty="0"/>
              <a:t>10 </a:t>
            </a:r>
            <a:r>
              <a:rPr lang="en-US" altLang="zh-CN" sz="2800" dirty="0" err="1"/>
              <a:t>Gb</a:t>
            </a:r>
            <a:r>
              <a:rPr lang="en-US" altLang="zh-CN" sz="2800" dirty="0"/>
              <a:t>/s </a:t>
            </a:r>
            <a:r>
              <a:rPr lang="zh-CN" altLang="en-US" sz="2800" dirty="0"/>
              <a:t>的演进证明了以太网是：</a:t>
            </a:r>
            <a:endParaRPr lang="zh-CN" altLang="en-US" sz="2800" dirty="0"/>
          </a:p>
          <a:p>
            <a:pPr lvl="1"/>
            <a:r>
              <a:rPr lang="zh-CN" altLang="en-US" sz="2400" dirty="0"/>
              <a:t>可扩展的（从 </a:t>
            </a:r>
            <a:r>
              <a:rPr lang="en-US" altLang="zh-CN" sz="2400" dirty="0"/>
              <a:t>10 Mb/s </a:t>
            </a:r>
            <a:r>
              <a:rPr lang="zh-CN" altLang="en-US" sz="2400" dirty="0"/>
              <a:t>到 </a:t>
            </a:r>
            <a:r>
              <a:rPr lang="en-US" altLang="zh-CN" sz="2400" dirty="0"/>
              <a:t>10 </a:t>
            </a:r>
            <a:r>
              <a:rPr lang="en-US" altLang="zh-CN" sz="2400" dirty="0" err="1"/>
              <a:t>Gb</a:t>
            </a:r>
            <a:r>
              <a:rPr lang="en-US" altLang="zh-CN" sz="2400" dirty="0"/>
              <a:t>/s</a:t>
            </a:r>
            <a:r>
              <a:rPr lang="zh-CN" altLang="en-US" sz="2400" dirty="0"/>
              <a:t>）。</a:t>
            </a:r>
            <a:endParaRPr lang="zh-CN" altLang="en-US" sz="2400" dirty="0"/>
          </a:p>
          <a:p>
            <a:pPr lvl="1"/>
            <a:r>
              <a:rPr lang="zh-CN" altLang="en-US" sz="2400" dirty="0"/>
              <a:t>灵活的（多种传输媒体、全</a:t>
            </a:r>
            <a:r>
              <a:rPr lang="en-US" altLang="zh-CN" sz="2400" dirty="0"/>
              <a:t>/</a:t>
            </a:r>
            <a:r>
              <a:rPr lang="zh-CN" altLang="en-US" sz="2400" dirty="0"/>
              <a:t>半双工、共享</a:t>
            </a:r>
            <a:r>
              <a:rPr lang="en-US" altLang="zh-CN" sz="2400" dirty="0"/>
              <a:t>/</a:t>
            </a:r>
            <a:r>
              <a:rPr lang="zh-CN" altLang="en-US" sz="2400" dirty="0"/>
              <a:t>交换）。</a:t>
            </a:r>
            <a:endParaRPr lang="zh-CN" altLang="en-US" sz="2400" dirty="0"/>
          </a:p>
          <a:p>
            <a:pPr lvl="1"/>
            <a:r>
              <a:rPr lang="zh-CN" altLang="en-US" sz="2400" dirty="0"/>
              <a:t>易于安装。</a:t>
            </a:r>
            <a:endParaRPr lang="zh-CN" altLang="en-US" sz="2400" dirty="0"/>
          </a:p>
          <a:p>
            <a:pPr lvl="1"/>
            <a:r>
              <a:rPr lang="zh-CN" altLang="en-US" sz="2400" dirty="0"/>
              <a:t>稳健性好。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5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5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5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a:t>3.6.4  </a:t>
            </a:r>
            <a:r>
              <a:rPr lang="zh-CN" altLang="en-US"/>
              <a:t>使用高速以太网</a:t>
            </a:r>
            <a:br>
              <a:rPr lang="zh-CN" altLang="en-US"/>
            </a:br>
            <a:r>
              <a:rPr lang="zh-CN" altLang="en-US"/>
              <a:t>进行宽带接入</a:t>
            </a:r>
            <a:endParaRPr lang="zh-CN" altLang="en-US"/>
          </a:p>
        </p:txBody>
      </p:sp>
      <p:sp>
        <p:nvSpPr>
          <p:cNvPr id="651267" name="Rectangle 3"/>
          <p:cNvSpPr>
            <a:spLocks noGrp="1" noChangeArrowheads="1"/>
          </p:cNvSpPr>
          <p:nvPr>
            <p:ph type="body" idx="1"/>
          </p:nvPr>
        </p:nvSpPr>
        <p:spPr>
          <a:xfrm>
            <a:off x="755650" y="1917700"/>
            <a:ext cx="8059738" cy="4679950"/>
          </a:xfrm>
        </p:spPr>
        <p:txBody>
          <a:bodyPr/>
          <a:lstStyle/>
          <a:p>
            <a:r>
              <a:rPr lang="zh-CN" altLang="en-US" sz="2800"/>
              <a:t>以太网已成功地把速率提高到 </a:t>
            </a:r>
            <a:r>
              <a:rPr lang="en-US" altLang="zh-CN" sz="2800"/>
              <a:t>1 ~ 10 Gb/s </a:t>
            </a:r>
            <a:r>
              <a:rPr lang="zh-CN" altLang="en-US" sz="2800"/>
              <a:t>，所覆盖的地理范围也扩展到了城域网和广域网，因此现在人们正在尝试使用以太网进行宽带接入。</a:t>
            </a:r>
            <a:endParaRPr lang="zh-CN" altLang="en-US" sz="2800"/>
          </a:p>
          <a:p>
            <a:r>
              <a:rPr lang="zh-CN" altLang="en-US" sz="2800"/>
              <a:t>以太网接入的重要特点是它可提供双向的宽带通信，并且可根据用户对带宽的需求灵活地进行带宽升级。</a:t>
            </a:r>
            <a:endParaRPr lang="zh-CN" altLang="en-US" sz="2800"/>
          </a:p>
          <a:p>
            <a:r>
              <a:rPr lang="zh-CN" altLang="en-US" sz="2800"/>
              <a:t>采用以太网接入可实现端到端的以太网传输，中间不需要再进行帧格式的转换。这就提高了数据的传输效率和降低了传输的成本。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827088" y="188913"/>
            <a:ext cx="7793037" cy="695325"/>
          </a:xfrm>
        </p:spPr>
        <p:txBody>
          <a:bodyPr/>
          <a:lstStyle/>
          <a:p>
            <a:pPr algn="ctr"/>
            <a:r>
              <a:rPr lang="zh-CN" altLang="en-US" sz="3600"/>
              <a:t>以太网接入举例：光纤到大楼 </a:t>
            </a:r>
            <a:r>
              <a:rPr lang="en-US" altLang="zh-CN" sz="3600"/>
              <a:t>FTTB </a:t>
            </a:r>
            <a:endParaRPr lang="en-US" altLang="zh-CN" sz="3600"/>
          </a:p>
        </p:txBody>
      </p:sp>
      <p:sp>
        <p:nvSpPr>
          <p:cNvPr id="652346" name="Rectangle 58"/>
          <p:cNvSpPr>
            <a:spLocks noChangeArrowheads="1"/>
          </p:cNvSpPr>
          <p:nvPr/>
        </p:nvSpPr>
        <p:spPr bwMode="auto">
          <a:xfrm>
            <a:off x="2263775" y="3576638"/>
            <a:ext cx="1876425" cy="809625"/>
          </a:xfrm>
          <a:prstGeom prst="rect">
            <a:avLst/>
          </a:prstGeom>
          <a:solidFill>
            <a:srgbClr val="FFFF99"/>
          </a:solidFill>
          <a:ln w="9525">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652347" name="Freeform 59"/>
          <p:cNvSpPr/>
          <p:nvPr/>
        </p:nvSpPr>
        <p:spPr bwMode="auto">
          <a:xfrm>
            <a:off x="3124200" y="4183063"/>
            <a:ext cx="3989388" cy="1255712"/>
          </a:xfrm>
          <a:custGeom>
            <a:avLst/>
            <a:gdLst/>
            <a:ahLst/>
            <a:cxnLst>
              <a:cxn ang="0">
                <a:pos x="0" y="0"/>
              </a:cxn>
              <a:cxn ang="0">
                <a:pos x="0" y="744"/>
              </a:cxn>
              <a:cxn ang="0">
                <a:pos x="2314" y="745"/>
              </a:cxn>
            </a:cxnLst>
            <a:rect l="0" t="0" r="r" b="b"/>
            <a:pathLst>
              <a:path w="2314" h="745">
                <a:moveTo>
                  <a:pt x="0" y="0"/>
                </a:moveTo>
                <a:lnTo>
                  <a:pt x="0" y="744"/>
                </a:lnTo>
                <a:lnTo>
                  <a:pt x="2314" y="745"/>
                </a:lnTo>
              </a:path>
            </a:pathLst>
          </a:custGeom>
          <a:noFill/>
          <a:ln w="76200" cmpd="sng">
            <a:solidFill>
              <a:srgbClr val="333399"/>
            </a:solidFill>
            <a:round/>
          </a:ln>
          <a:effectLst/>
        </p:spPr>
        <p:txBody>
          <a:bodyPr wrap="none" anchor="ctr"/>
          <a:lstStyle/>
          <a:p>
            <a:endParaRPr lang="zh-CN" altLang="en-US"/>
          </a:p>
        </p:txBody>
      </p:sp>
      <p:sp>
        <p:nvSpPr>
          <p:cNvPr id="652348" name="Freeform 60"/>
          <p:cNvSpPr/>
          <p:nvPr/>
        </p:nvSpPr>
        <p:spPr bwMode="auto">
          <a:xfrm>
            <a:off x="2941638" y="4129088"/>
            <a:ext cx="4799012" cy="1631950"/>
          </a:xfrm>
          <a:custGeom>
            <a:avLst/>
            <a:gdLst/>
            <a:ahLst/>
            <a:cxnLst>
              <a:cxn ang="0">
                <a:pos x="0" y="0"/>
              </a:cxn>
              <a:cxn ang="0">
                <a:pos x="0" y="968"/>
              </a:cxn>
              <a:cxn ang="0">
                <a:pos x="2946" y="968"/>
              </a:cxn>
            </a:cxnLst>
            <a:rect l="0" t="0" r="r" b="b"/>
            <a:pathLst>
              <a:path w="2946" h="968">
                <a:moveTo>
                  <a:pt x="0" y="0"/>
                </a:moveTo>
                <a:lnTo>
                  <a:pt x="0" y="968"/>
                </a:lnTo>
                <a:lnTo>
                  <a:pt x="2946" y="968"/>
                </a:lnTo>
              </a:path>
            </a:pathLst>
          </a:custGeom>
          <a:noFill/>
          <a:ln w="76200" cmpd="sng">
            <a:solidFill>
              <a:srgbClr val="333399"/>
            </a:solidFill>
            <a:round/>
          </a:ln>
          <a:effectLst/>
        </p:spPr>
        <p:txBody>
          <a:bodyPr wrap="none" anchor="ctr"/>
          <a:lstStyle/>
          <a:p>
            <a:endParaRPr lang="zh-CN" altLang="en-US"/>
          </a:p>
        </p:txBody>
      </p:sp>
      <p:sp>
        <p:nvSpPr>
          <p:cNvPr id="652349" name="AutoShape 61"/>
          <p:cNvSpPr>
            <a:spLocks noChangeArrowheads="1"/>
          </p:cNvSpPr>
          <p:nvPr/>
        </p:nvSpPr>
        <p:spPr bwMode="auto">
          <a:xfrm flipH="1">
            <a:off x="5078413" y="3352800"/>
            <a:ext cx="4065587" cy="628650"/>
          </a:xfrm>
          <a:prstGeom prst="cube">
            <a:avLst>
              <a:gd name="adj" fmla="val 93745"/>
            </a:avLst>
          </a:prstGeom>
          <a:solidFill>
            <a:srgbClr val="CCECFF"/>
          </a:solidFill>
          <a:ln w="9525">
            <a:solidFill>
              <a:schemeClr val="tx1"/>
            </a:solidFill>
            <a:miter lim="800000"/>
          </a:ln>
          <a:effectLst/>
        </p:spPr>
        <p:txBody>
          <a:bodyPr wrap="none" anchor="ctr"/>
          <a:lstStyle/>
          <a:p>
            <a:endParaRPr lang="zh-CN" altLang="en-US"/>
          </a:p>
        </p:txBody>
      </p:sp>
      <p:sp>
        <p:nvSpPr>
          <p:cNvPr id="652350" name="Freeform 62"/>
          <p:cNvSpPr/>
          <p:nvPr/>
        </p:nvSpPr>
        <p:spPr bwMode="auto">
          <a:xfrm>
            <a:off x="6145213" y="3394075"/>
            <a:ext cx="652462" cy="153988"/>
          </a:xfrm>
          <a:custGeom>
            <a:avLst/>
            <a:gdLst/>
            <a:ahLst/>
            <a:cxnLst>
              <a:cxn ang="0">
                <a:pos x="0" y="114"/>
              </a:cxn>
              <a:cxn ang="0">
                <a:pos x="516" y="114"/>
              </a:cxn>
              <a:cxn ang="0">
                <a:pos x="518" y="0"/>
              </a:cxn>
            </a:cxnLst>
            <a:rect l="0" t="0" r="r" b="b"/>
            <a:pathLst>
              <a:path w="518" h="114">
                <a:moveTo>
                  <a:pt x="0" y="114"/>
                </a:moveTo>
                <a:lnTo>
                  <a:pt x="516" y="114"/>
                </a:lnTo>
                <a:lnTo>
                  <a:pt x="518" y="0"/>
                </a:lnTo>
              </a:path>
            </a:pathLst>
          </a:custGeom>
          <a:noFill/>
          <a:ln w="28575" cmpd="sng">
            <a:solidFill>
              <a:srgbClr val="333399"/>
            </a:solidFill>
            <a:round/>
          </a:ln>
          <a:effectLst/>
        </p:spPr>
        <p:txBody>
          <a:bodyPr wrap="none" anchor="ctr"/>
          <a:lstStyle/>
          <a:p>
            <a:endParaRPr lang="zh-CN" altLang="en-US"/>
          </a:p>
        </p:txBody>
      </p:sp>
      <p:sp>
        <p:nvSpPr>
          <p:cNvPr id="652351" name="Freeform 63"/>
          <p:cNvSpPr/>
          <p:nvPr/>
        </p:nvSpPr>
        <p:spPr bwMode="auto">
          <a:xfrm>
            <a:off x="6234113" y="3305175"/>
            <a:ext cx="1160462" cy="323850"/>
          </a:xfrm>
          <a:custGeom>
            <a:avLst/>
            <a:gdLst/>
            <a:ahLst/>
            <a:cxnLst>
              <a:cxn ang="0">
                <a:pos x="0" y="192"/>
              </a:cxn>
              <a:cxn ang="0">
                <a:pos x="889" y="192"/>
              </a:cxn>
              <a:cxn ang="0">
                <a:pos x="889" y="0"/>
              </a:cxn>
            </a:cxnLst>
            <a:rect l="0" t="0" r="r" b="b"/>
            <a:pathLst>
              <a:path w="889" h="192">
                <a:moveTo>
                  <a:pt x="0" y="192"/>
                </a:moveTo>
                <a:lnTo>
                  <a:pt x="889" y="192"/>
                </a:lnTo>
                <a:lnTo>
                  <a:pt x="889" y="0"/>
                </a:lnTo>
              </a:path>
            </a:pathLst>
          </a:custGeom>
          <a:noFill/>
          <a:ln w="28575" cmpd="sng">
            <a:solidFill>
              <a:srgbClr val="333399"/>
            </a:solidFill>
            <a:round/>
          </a:ln>
          <a:effectLst/>
        </p:spPr>
        <p:txBody>
          <a:bodyPr wrap="none" anchor="ctr"/>
          <a:lstStyle/>
          <a:p>
            <a:endParaRPr lang="zh-CN" altLang="en-US"/>
          </a:p>
        </p:txBody>
      </p:sp>
      <p:sp>
        <p:nvSpPr>
          <p:cNvPr id="652352" name="Freeform 64"/>
          <p:cNvSpPr/>
          <p:nvPr/>
        </p:nvSpPr>
        <p:spPr bwMode="auto">
          <a:xfrm>
            <a:off x="6284913" y="3335338"/>
            <a:ext cx="1706562" cy="374650"/>
          </a:xfrm>
          <a:custGeom>
            <a:avLst/>
            <a:gdLst/>
            <a:ahLst/>
            <a:cxnLst>
              <a:cxn ang="0">
                <a:pos x="0" y="222"/>
              </a:cxn>
              <a:cxn ang="0">
                <a:pos x="1343" y="222"/>
              </a:cxn>
              <a:cxn ang="0">
                <a:pos x="1344" y="0"/>
              </a:cxn>
            </a:cxnLst>
            <a:rect l="0" t="0" r="r" b="b"/>
            <a:pathLst>
              <a:path w="1344" h="222">
                <a:moveTo>
                  <a:pt x="0" y="222"/>
                </a:moveTo>
                <a:lnTo>
                  <a:pt x="1343" y="222"/>
                </a:lnTo>
                <a:lnTo>
                  <a:pt x="1344" y="0"/>
                </a:lnTo>
              </a:path>
            </a:pathLst>
          </a:custGeom>
          <a:noFill/>
          <a:ln w="28575" cmpd="sng">
            <a:solidFill>
              <a:srgbClr val="333399"/>
            </a:solidFill>
            <a:round/>
          </a:ln>
          <a:effectLst/>
        </p:spPr>
        <p:txBody>
          <a:bodyPr wrap="none" anchor="ctr"/>
          <a:lstStyle/>
          <a:p>
            <a:endParaRPr lang="zh-CN" altLang="en-US"/>
          </a:p>
        </p:txBody>
      </p:sp>
      <p:sp>
        <p:nvSpPr>
          <p:cNvPr id="652353" name="Freeform 65"/>
          <p:cNvSpPr/>
          <p:nvPr/>
        </p:nvSpPr>
        <p:spPr bwMode="auto">
          <a:xfrm>
            <a:off x="6329363" y="3414713"/>
            <a:ext cx="2266950" cy="374650"/>
          </a:xfrm>
          <a:custGeom>
            <a:avLst/>
            <a:gdLst/>
            <a:ahLst/>
            <a:cxnLst>
              <a:cxn ang="0">
                <a:pos x="0" y="222"/>
              </a:cxn>
              <a:cxn ang="0">
                <a:pos x="1343" y="222"/>
              </a:cxn>
              <a:cxn ang="0">
                <a:pos x="1344" y="0"/>
              </a:cxn>
            </a:cxnLst>
            <a:rect l="0" t="0" r="r" b="b"/>
            <a:pathLst>
              <a:path w="1344" h="222">
                <a:moveTo>
                  <a:pt x="0" y="222"/>
                </a:moveTo>
                <a:lnTo>
                  <a:pt x="1343" y="222"/>
                </a:lnTo>
                <a:lnTo>
                  <a:pt x="1344" y="0"/>
                </a:lnTo>
              </a:path>
            </a:pathLst>
          </a:custGeom>
          <a:noFill/>
          <a:ln w="9525" cmpd="sng">
            <a:solidFill>
              <a:schemeClr val="tx1"/>
            </a:solidFill>
            <a:round/>
          </a:ln>
          <a:effectLst/>
        </p:spPr>
        <p:txBody>
          <a:bodyPr wrap="none" anchor="ctr"/>
          <a:lstStyle/>
          <a:p>
            <a:endParaRPr lang="zh-CN" altLang="en-US"/>
          </a:p>
        </p:txBody>
      </p:sp>
      <p:sp>
        <p:nvSpPr>
          <p:cNvPr id="652354" name="AutoShape 66"/>
          <p:cNvSpPr>
            <a:spLocks noChangeArrowheads="1"/>
          </p:cNvSpPr>
          <p:nvPr/>
        </p:nvSpPr>
        <p:spPr bwMode="auto">
          <a:xfrm flipH="1">
            <a:off x="5611813" y="3325813"/>
            <a:ext cx="785812" cy="492125"/>
          </a:xfrm>
          <a:prstGeom prst="cube">
            <a:avLst>
              <a:gd name="adj" fmla="val 28329"/>
            </a:avLst>
          </a:prstGeom>
          <a:solidFill>
            <a:srgbClr val="FFFF99"/>
          </a:solidFill>
          <a:ln w="9525">
            <a:solidFill>
              <a:schemeClr val="tx1"/>
            </a:solidFill>
            <a:miter lim="800000"/>
          </a:ln>
          <a:effectLst/>
        </p:spPr>
        <p:txBody>
          <a:bodyPr wrap="none" anchor="ctr"/>
          <a:lstStyle/>
          <a:p>
            <a:pPr algn="ctr"/>
            <a:r>
              <a:rPr kumimoji="1" lang="en-US" altLang="zh-CN" sz="1800">
                <a:solidFill>
                  <a:srgbClr val="333399"/>
                </a:solidFill>
                <a:latin typeface="Arial" panose="020B0604020202020204" pitchFamily="34" charset="0"/>
                <a:ea typeface="黑体" panose="02010609060101010101" pitchFamily="2" charset="-122"/>
              </a:rPr>
              <a:t>100 M</a:t>
            </a:r>
            <a:endParaRPr kumimoji="1" lang="en-US" altLang="zh-CN" sz="1800">
              <a:solidFill>
                <a:srgbClr val="333399"/>
              </a:solidFill>
              <a:latin typeface="Arial" panose="020B0604020202020204" pitchFamily="34" charset="0"/>
              <a:ea typeface="黑体" panose="02010609060101010101" pitchFamily="2" charset="-122"/>
            </a:endParaRPr>
          </a:p>
        </p:txBody>
      </p:sp>
      <p:pic>
        <p:nvPicPr>
          <p:cNvPr id="652355" name="Picture 67"/>
          <p:cNvPicPr>
            <a:picLocks noChangeArrowheads="1"/>
          </p:cNvPicPr>
          <p:nvPr/>
        </p:nvPicPr>
        <p:blipFill>
          <a:blip r:embed="rId1"/>
          <a:srcRect/>
          <a:stretch>
            <a:fillRect/>
          </a:stretch>
        </p:blipFill>
        <p:spPr bwMode="auto">
          <a:xfrm>
            <a:off x="6642100" y="3213100"/>
            <a:ext cx="306388" cy="282575"/>
          </a:xfrm>
          <a:prstGeom prst="rect">
            <a:avLst/>
          </a:prstGeom>
          <a:noFill/>
          <a:ln w="9525">
            <a:noFill/>
            <a:miter lim="800000"/>
            <a:headEnd/>
            <a:tailEnd/>
          </a:ln>
          <a:effectLst/>
        </p:spPr>
      </p:pic>
      <p:pic>
        <p:nvPicPr>
          <p:cNvPr id="652356" name="Picture 68"/>
          <p:cNvPicPr>
            <a:picLocks noChangeArrowheads="1"/>
          </p:cNvPicPr>
          <p:nvPr/>
        </p:nvPicPr>
        <p:blipFill>
          <a:blip r:embed="rId1"/>
          <a:srcRect/>
          <a:stretch>
            <a:fillRect/>
          </a:stretch>
        </p:blipFill>
        <p:spPr bwMode="auto">
          <a:xfrm>
            <a:off x="7843838" y="3213100"/>
            <a:ext cx="306387" cy="282575"/>
          </a:xfrm>
          <a:prstGeom prst="rect">
            <a:avLst/>
          </a:prstGeom>
          <a:noFill/>
          <a:ln w="9525">
            <a:noFill/>
            <a:miter lim="800000"/>
            <a:headEnd/>
            <a:tailEnd/>
          </a:ln>
          <a:effectLst/>
        </p:spPr>
      </p:pic>
      <p:pic>
        <p:nvPicPr>
          <p:cNvPr id="652357" name="Picture 69"/>
          <p:cNvPicPr>
            <a:picLocks noChangeArrowheads="1"/>
          </p:cNvPicPr>
          <p:nvPr/>
        </p:nvPicPr>
        <p:blipFill>
          <a:blip r:embed="rId1"/>
          <a:srcRect/>
          <a:stretch>
            <a:fillRect/>
          </a:stretch>
        </p:blipFill>
        <p:spPr bwMode="auto">
          <a:xfrm>
            <a:off x="7243763" y="3211513"/>
            <a:ext cx="303212" cy="284162"/>
          </a:xfrm>
          <a:prstGeom prst="rect">
            <a:avLst/>
          </a:prstGeom>
          <a:noFill/>
          <a:ln w="9525">
            <a:noFill/>
            <a:miter lim="800000"/>
            <a:headEnd/>
            <a:tailEnd/>
          </a:ln>
          <a:effectLst/>
        </p:spPr>
      </p:pic>
      <p:sp>
        <p:nvSpPr>
          <p:cNvPr id="652358" name="AutoShape 70"/>
          <p:cNvSpPr>
            <a:spLocks noChangeArrowheads="1"/>
          </p:cNvSpPr>
          <p:nvPr/>
        </p:nvSpPr>
        <p:spPr bwMode="auto">
          <a:xfrm flipH="1">
            <a:off x="5078413" y="2422525"/>
            <a:ext cx="4065587" cy="668338"/>
          </a:xfrm>
          <a:prstGeom prst="cube">
            <a:avLst>
              <a:gd name="adj" fmla="val 93745"/>
            </a:avLst>
          </a:prstGeom>
          <a:solidFill>
            <a:srgbClr val="CCECFF"/>
          </a:solidFill>
          <a:ln w="9525">
            <a:solidFill>
              <a:schemeClr val="tx1"/>
            </a:solidFill>
            <a:miter lim="800000"/>
          </a:ln>
          <a:effectLst/>
        </p:spPr>
        <p:txBody>
          <a:bodyPr wrap="none" anchor="ctr"/>
          <a:lstStyle/>
          <a:p>
            <a:endParaRPr lang="zh-CN" altLang="en-US"/>
          </a:p>
        </p:txBody>
      </p:sp>
      <p:sp>
        <p:nvSpPr>
          <p:cNvPr id="652359" name="Freeform 71"/>
          <p:cNvSpPr/>
          <p:nvPr/>
        </p:nvSpPr>
        <p:spPr bwMode="auto">
          <a:xfrm>
            <a:off x="6145213" y="2486025"/>
            <a:ext cx="842962" cy="192088"/>
          </a:xfrm>
          <a:custGeom>
            <a:avLst/>
            <a:gdLst/>
            <a:ahLst/>
            <a:cxnLst>
              <a:cxn ang="0">
                <a:pos x="0" y="114"/>
              </a:cxn>
              <a:cxn ang="0">
                <a:pos x="516" y="114"/>
              </a:cxn>
              <a:cxn ang="0">
                <a:pos x="518" y="0"/>
              </a:cxn>
            </a:cxnLst>
            <a:rect l="0" t="0" r="r" b="b"/>
            <a:pathLst>
              <a:path w="518" h="114">
                <a:moveTo>
                  <a:pt x="0" y="114"/>
                </a:moveTo>
                <a:lnTo>
                  <a:pt x="516" y="114"/>
                </a:lnTo>
                <a:lnTo>
                  <a:pt x="518" y="0"/>
                </a:lnTo>
              </a:path>
            </a:pathLst>
          </a:custGeom>
          <a:noFill/>
          <a:ln w="28575" cmpd="sng">
            <a:solidFill>
              <a:srgbClr val="333399"/>
            </a:solidFill>
            <a:round/>
          </a:ln>
          <a:effectLst/>
        </p:spPr>
        <p:txBody>
          <a:bodyPr wrap="none" anchor="ctr"/>
          <a:lstStyle/>
          <a:p>
            <a:endParaRPr lang="zh-CN" altLang="en-US"/>
          </a:p>
        </p:txBody>
      </p:sp>
      <p:sp>
        <p:nvSpPr>
          <p:cNvPr id="652360" name="Freeform 72"/>
          <p:cNvSpPr/>
          <p:nvPr/>
        </p:nvSpPr>
        <p:spPr bwMode="auto">
          <a:xfrm>
            <a:off x="6234113" y="2435225"/>
            <a:ext cx="1477962" cy="323850"/>
          </a:xfrm>
          <a:custGeom>
            <a:avLst/>
            <a:gdLst/>
            <a:ahLst/>
            <a:cxnLst>
              <a:cxn ang="0">
                <a:pos x="0" y="192"/>
              </a:cxn>
              <a:cxn ang="0">
                <a:pos x="889" y="192"/>
              </a:cxn>
              <a:cxn ang="0">
                <a:pos x="889" y="0"/>
              </a:cxn>
            </a:cxnLst>
            <a:rect l="0" t="0" r="r" b="b"/>
            <a:pathLst>
              <a:path w="889" h="192">
                <a:moveTo>
                  <a:pt x="0" y="192"/>
                </a:moveTo>
                <a:lnTo>
                  <a:pt x="889" y="192"/>
                </a:lnTo>
                <a:lnTo>
                  <a:pt x="889" y="0"/>
                </a:lnTo>
              </a:path>
            </a:pathLst>
          </a:custGeom>
          <a:noFill/>
          <a:ln w="28575" cmpd="sng">
            <a:solidFill>
              <a:srgbClr val="333399"/>
            </a:solidFill>
            <a:round/>
          </a:ln>
          <a:effectLst/>
        </p:spPr>
        <p:txBody>
          <a:bodyPr wrap="none" anchor="ctr"/>
          <a:lstStyle/>
          <a:p>
            <a:endParaRPr lang="zh-CN" altLang="en-US"/>
          </a:p>
        </p:txBody>
      </p:sp>
      <p:sp>
        <p:nvSpPr>
          <p:cNvPr id="652361" name="Freeform 73"/>
          <p:cNvSpPr/>
          <p:nvPr/>
        </p:nvSpPr>
        <p:spPr bwMode="auto">
          <a:xfrm>
            <a:off x="6284913" y="2465388"/>
            <a:ext cx="2189162" cy="374650"/>
          </a:xfrm>
          <a:custGeom>
            <a:avLst/>
            <a:gdLst/>
            <a:ahLst/>
            <a:cxnLst>
              <a:cxn ang="0">
                <a:pos x="0" y="222"/>
              </a:cxn>
              <a:cxn ang="0">
                <a:pos x="1343" y="222"/>
              </a:cxn>
              <a:cxn ang="0">
                <a:pos x="1344" y="0"/>
              </a:cxn>
            </a:cxnLst>
            <a:rect l="0" t="0" r="r" b="b"/>
            <a:pathLst>
              <a:path w="1344" h="222">
                <a:moveTo>
                  <a:pt x="0" y="222"/>
                </a:moveTo>
                <a:lnTo>
                  <a:pt x="1343" y="222"/>
                </a:lnTo>
                <a:lnTo>
                  <a:pt x="1344" y="0"/>
                </a:lnTo>
              </a:path>
            </a:pathLst>
          </a:custGeom>
          <a:noFill/>
          <a:ln w="28575" cmpd="sng">
            <a:solidFill>
              <a:srgbClr val="333399"/>
            </a:solidFill>
            <a:round/>
          </a:ln>
          <a:effectLst/>
        </p:spPr>
        <p:txBody>
          <a:bodyPr wrap="none" anchor="ctr"/>
          <a:lstStyle/>
          <a:p>
            <a:endParaRPr lang="zh-CN" altLang="en-US"/>
          </a:p>
        </p:txBody>
      </p:sp>
      <p:sp>
        <p:nvSpPr>
          <p:cNvPr id="652362" name="AutoShape 74"/>
          <p:cNvSpPr>
            <a:spLocks noChangeArrowheads="1"/>
          </p:cNvSpPr>
          <p:nvPr/>
        </p:nvSpPr>
        <p:spPr bwMode="auto">
          <a:xfrm flipH="1">
            <a:off x="5611813" y="2395538"/>
            <a:ext cx="712787" cy="492125"/>
          </a:xfrm>
          <a:prstGeom prst="cube">
            <a:avLst>
              <a:gd name="adj" fmla="val 28329"/>
            </a:avLst>
          </a:prstGeom>
          <a:solidFill>
            <a:srgbClr val="FFFF99"/>
          </a:solidFill>
          <a:ln w="9525">
            <a:solidFill>
              <a:schemeClr val="tx1"/>
            </a:solidFill>
            <a:miter lim="800000"/>
          </a:ln>
          <a:effectLst/>
        </p:spPr>
        <p:txBody>
          <a:bodyPr wrap="none" anchor="ctr"/>
          <a:lstStyle/>
          <a:p>
            <a:pPr algn="ctr"/>
            <a:r>
              <a:rPr kumimoji="1" lang="en-US" altLang="zh-CN" sz="1800">
                <a:solidFill>
                  <a:srgbClr val="333399"/>
                </a:solidFill>
                <a:latin typeface="Arial" panose="020B0604020202020204" pitchFamily="34" charset="0"/>
                <a:ea typeface="黑体" panose="02010609060101010101" pitchFamily="2" charset="-122"/>
              </a:rPr>
              <a:t>10 M</a:t>
            </a:r>
            <a:endParaRPr kumimoji="1" lang="en-US" altLang="zh-CN" sz="1800">
              <a:solidFill>
                <a:srgbClr val="333399"/>
              </a:solidFill>
              <a:latin typeface="Arial" panose="020B0604020202020204" pitchFamily="34" charset="0"/>
              <a:ea typeface="黑体" panose="02010609060101010101" pitchFamily="2" charset="-122"/>
            </a:endParaRPr>
          </a:p>
        </p:txBody>
      </p:sp>
      <p:pic>
        <p:nvPicPr>
          <p:cNvPr id="652363" name="Picture 75"/>
          <p:cNvPicPr>
            <a:picLocks noChangeArrowheads="1"/>
          </p:cNvPicPr>
          <p:nvPr/>
        </p:nvPicPr>
        <p:blipFill>
          <a:blip r:embed="rId1"/>
          <a:srcRect/>
          <a:stretch>
            <a:fillRect/>
          </a:stretch>
        </p:blipFill>
        <p:spPr bwMode="auto">
          <a:xfrm>
            <a:off x="6838950" y="2314575"/>
            <a:ext cx="306388" cy="282575"/>
          </a:xfrm>
          <a:prstGeom prst="rect">
            <a:avLst/>
          </a:prstGeom>
          <a:noFill/>
          <a:ln w="9525">
            <a:noFill/>
            <a:miter lim="800000"/>
            <a:headEnd/>
            <a:tailEnd/>
          </a:ln>
          <a:effectLst/>
        </p:spPr>
      </p:pic>
      <p:pic>
        <p:nvPicPr>
          <p:cNvPr id="652364" name="Picture 76"/>
          <p:cNvPicPr>
            <a:picLocks noChangeArrowheads="1"/>
          </p:cNvPicPr>
          <p:nvPr/>
        </p:nvPicPr>
        <p:blipFill>
          <a:blip r:embed="rId1"/>
          <a:srcRect/>
          <a:stretch>
            <a:fillRect/>
          </a:stretch>
        </p:blipFill>
        <p:spPr bwMode="auto">
          <a:xfrm>
            <a:off x="8324850" y="2314575"/>
            <a:ext cx="306388" cy="282575"/>
          </a:xfrm>
          <a:prstGeom prst="rect">
            <a:avLst/>
          </a:prstGeom>
          <a:noFill/>
          <a:ln w="9525">
            <a:noFill/>
            <a:miter lim="800000"/>
            <a:headEnd/>
            <a:tailEnd/>
          </a:ln>
          <a:effectLst/>
        </p:spPr>
      </p:pic>
      <p:pic>
        <p:nvPicPr>
          <p:cNvPr id="652365" name="Picture 77"/>
          <p:cNvPicPr>
            <a:picLocks noChangeArrowheads="1"/>
          </p:cNvPicPr>
          <p:nvPr/>
        </p:nvPicPr>
        <p:blipFill>
          <a:blip r:embed="rId1"/>
          <a:srcRect/>
          <a:stretch>
            <a:fillRect/>
          </a:stretch>
        </p:blipFill>
        <p:spPr bwMode="auto">
          <a:xfrm>
            <a:off x="7581900" y="2312988"/>
            <a:ext cx="304800" cy="284162"/>
          </a:xfrm>
          <a:prstGeom prst="rect">
            <a:avLst/>
          </a:prstGeom>
          <a:noFill/>
          <a:ln w="9525">
            <a:noFill/>
            <a:miter lim="800000"/>
            <a:headEnd/>
            <a:tailEnd/>
          </a:ln>
          <a:effectLst/>
        </p:spPr>
      </p:pic>
      <p:sp>
        <p:nvSpPr>
          <p:cNvPr id="652366" name="Line 78"/>
          <p:cNvSpPr>
            <a:spLocks noChangeShapeType="1"/>
          </p:cNvSpPr>
          <p:nvPr/>
        </p:nvSpPr>
        <p:spPr bwMode="auto">
          <a:xfrm>
            <a:off x="5437188" y="1800225"/>
            <a:ext cx="274637" cy="0"/>
          </a:xfrm>
          <a:prstGeom prst="line">
            <a:avLst/>
          </a:prstGeom>
          <a:noFill/>
          <a:ln w="38100">
            <a:solidFill>
              <a:schemeClr val="tx1"/>
            </a:solidFill>
            <a:round/>
          </a:ln>
          <a:effectLst/>
        </p:spPr>
        <p:txBody>
          <a:bodyPr wrap="none" anchor="ctr"/>
          <a:lstStyle/>
          <a:p>
            <a:endParaRPr lang="zh-CN" altLang="en-US"/>
          </a:p>
        </p:txBody>
      </p:sp>
      <p:sp>
        <p:nvSpPr>
          <p:cNvPr id="652367" name="AutoShape 79"/>
          <p:cNvSpPr>
            <a:spLocks noChangeArrowheads="1"/>
          </p:cNvSpPr>
          <p:nvPr/>
        </p:nvSpPr>
        <p:spPr bwMode="auto">
          <a:xfrm flipH="1">
            <a:off x="5043488" y="1554163"/>
            <a:ext cx="4100512" cy="655637"/>
          </a:xfrm>
          <a:prstGeom prst="cube">
            <a:avLst>
              <a:gd name="adj" fmla="val 93745"/>
            </a:avLst>
          </a:prstGeom>
          <a:solidFill>
            <a:srgbClr val="CCECFF"/>
          </a:solidFill>
          <a:ln w="9525">
            <a:solidFill>
              <a:schemeClr val="tx1"/>
            </a:solidFill>
            <a:miter lim="800000"/>
          </a:ln>
          <a:effectLst/>
        </p:spPr>
        <p:txBody>
          <a:bodyPr wrap="none" anchor="ctr"/>
          <a:lstStyle/>
          <a:p>
            <a:endParaRPr lang="zh-CN" altLang="en-US"/>
          </a:p>
        </p:txBody>
      </p:sp>
      <p:sp>
        <p:nvSpPr>
          <p:cNvPr id="652368" name="Freeform 80"/>
          <p:cNvSpPr/>
          <p:nvPr/>
        </p:nvSpPr>
        <p:spPr bwMode="auto">
          <a:xfrm>
            <a:off x="6110288" y="1604963"/>
            <a:ext cx="844550" cy="192087"/>
          </a:xfrm>
          <a:custGeom>
            <a:avLst/>
            <a:gdLst/>
            <a:ahLst/>
            <a:cxnLst>
              <a:cxn ang="0">
                <a:pos x="0" y="114"/>
              </a:cxn>
              <a:cxn ang="0">
                <a:pos x="516" y="114"/>
              </a:cxn>
              <a:cxn ang="0">
                <a:pos x="518" y="0"/>
              </a:cxn>
            </a:cxnLst>
            <a:rect l="0" t="0" r="r" b="b"/>
            <a:pathLst>
              <a:path w="518" h="114">
                <a:moveTo>
                  <a:pt x="0" y="114"/>
                </a:moveTo>
                <a:lnTo>
                  <a:pt x="516" y="114"/>
                </a:lnTo>
                <a:lnTo>
                  <a:pt x="518" y="0"/>
                </a:lnTo>
              </a:path>
            </a:pathLst>
          </a:custGeom>
          <a:noFill/>
          <a:ln w="28575" cmpd="sng">
            <a:solidFill>
              <a:srgbClr val="333399"/>
            </a:solidFill>
            <a:round/>
          </a:ln>
          <a:effectLst/>
        </p:spPr>
        <p:txBody>
          <a:bodyPr wrap="none" anchor="ctr"/>
          <a:lstStyle/>
          <a:p>
            <a:endParaRPr lang="zh-CN" altLang="en-US"/>
          </a:p>
        </p:txBody>
      </p:sp>
      <p:sp>
        <p:nvSpPr>
          <p:cNvPr id="652369" name="Freeform 81"/>
          <p:cNvSpPr/>
          <p:nvPr/>
        </p:nvSpPr>
        <p:spPr bwMode="auto">
          <a:xfrm>
            <a:off x="6200775" y="1554163"/>
            <a:ext cx="1487488" cy="323850"/>
          </a:xfrm>
          <a:custGeom>
            <a:avLst/>
            <a:gdLst/>
            <a:ahLst/>
            <a:cxnLst>
              <a:cxn ang="0">
                <a:pos x="0" y="192"/>
              </a:cxn>
              <a:cxn ang="0">
                <a:pos x="889" y="192"/>
              </a:cxn>
              <a:cxn ang="0">
                <a:pos x="889" y="0"/>
              </a:cxn>
            </a:cxnLst>
            <a:rect l="0" t="0" r="r" b="b"/>
            <a:pathLst>
              <a:path w="889" h="192">
                <a:moveTo>
                  <a:pt x="0" y="192"/>
                </a:moveTo>
                <a:lnTo>
                  <a:pt x="889" y="192"/>
                </a:lnTo>
                <a:lnTo>
                  <a:pt x="889" y="0"/>
                </a:lnTo>
              </a:path>
            </a:pathLst>
          </a:custGeom>
          <a:noFill/>
          <a:ln w="28575" cmpd="sng">
            <a:solidFill>
              <a:srgbClr val="333399"/>
            </a:solidFill>
            <a:round/>
          </a:ln>
          <a:effectLst/>
        </p:spPr>
        <p:txBody>
          <a:bodyPr wrap="none" anchor="ctr"/>
          <a:lstStyle/>
          <a:p>
            <a:endParaRPr lang="zh-CN" altLang="en-US"/>
          </a:p>
        </p:txBody>
      </p:sp>
      <p:sp>
        <p:nvSpPr>
          <p:cNvPr id="652370" name="Freeform 82"/>
          <p:cNvSpPr/>
          <p:nvPr/>
        </p:nvSpPr>
        <p:spPr bwMode="auto">
          <a:xfrm>
            <a:off x="6251575" y="1584325"/>
            <a:ext cx="2189163" cy="374650"/>
          </a:xfrm>
          <a:custGeom>
            <a:avLst/>
            <a:gdLst/>
            <a:ahLst/>
            <a:cxnLst>
              <a:cxn ang="0">
                <a:pos x="0" y="222"/>
              </a:cxn>
              <a:cxn ang="0">
                <a:pos x="1343" y="222"/>
              </a:cxn>
              <a:cxn ang="0">
                <a:pos x="1344" y="0"/>
              </a:cxn>
            </a:cxnLst>
            <a:rect l="0" t="0" r="r" b="b"/>
            <a:pathLst>
              <a:path w="1344" h="222">
                <a:moveTo>
                  <a:pt x="0" y="222"/>
                </a:moveTo>
                <a:lnTo>
                  <a:pt x="1343" y="222"/>
                </a:lnTo>
                <a:lnTo>
                  <a:pt x="1344" y="0"/>
                </a:lnTo>
              </a:path>
            </a:pathLst>
          </a:custGeom>
          <a:noFill/>
          <a:ln w="28575" cmpd="sng">
            <a:solidFill>
              <a:srgbClr val="333399"/>
            </a:solidFill>
            <a:round/>
          </a:ln>
          <a:effectLst/>
        </p:spPr>
        <p:txBody>
          <a:bodyPr wrap="none" anchor="ctr"/>
          <a:lstStyle/>
          <a:p>
            <a:endParaRPr lang="zh-CN" altLang="en-US"/>
          </a:p>
        </p:txBody>
      </p:sp>
      <p:sp>
        <p:nvSpPr>
          <p:cNvPr id="652371" name="AutoShape 83"/>
          <p:cNvSpPr>
            <a:spLocks noChangeArrowheads="1"/>
          </p:cNvSpPr>
          <p:nvPr/>
        </p:nvSpPr>
        <p:spPr bwMode="auto">
          <a:xfrm flipH="1">
            <a:off x="5578475" y="1514475"/>
            <a:ext cx="711200" cy="492125"/>
          </a:xfrm>
          <a:prstGeom prst="cube">
            <a:avLst>
              <a:gd name="adj" fmla="val 28329"/>
            </a:avLst>
          </a:prstGeom>
          <a:solidFill>
            <a:srgbClr val="FFFF99"/>
          </a:solidFill>
          <a:ln w="9525">
            <a:solidFill>
              <a:schemeClr val="tx1"/>
            </a:solidFill>
            <a:miter lim="800000"/>
          </a:ln>
          <a:effectLst/>
        </p:spPr>
        <p:txBody>
          <a:bodyPr wrap="none" anchor="ctr"/>
          <a:lstStyle/>
          <a:p>
            <a:pPr algn="ctr"/>
            <a:r>
              <a:rPr kumimoji="1" lang="en-US" altLang="zh-CN" sz="1800">
                <a:solidFill>
                  <a:srgbClr val="333399"/>
                </a:solidFill>
                <a:latin typeface="Arial" panose="020B0604020202020204" pitchFamily="34" charset="0"/>
                <a:ea typeface="黑体" panose="02010609060101010101" pitchFamily="2" charset="-122"/>
              </a:rPr>
              <a:t>10 M</a:t>
            </a:r>
            <a:endParaRPr kumimoji="1" lang="en-US" altLang="zh-CN" sz="1800">
              <a:solidFill>
                <a:srgbClr val="333399"/>
              </a:solidFill>
              <a:latin typeface="Arial" panose="020B0604020202020204" pitchFamily="34" charset="0"/>
              <a:ea typeface="黑体" panose="02010609060101010101" pitchFamily="2" charset="-122"/>
            </a:endParaRPr>
          </a:p>
        </p:txBody>
      </p:sp>
      <p:pic>
        <p:nvPicPr>
          <p:cNvPr id="652372" name="Picture 84"/>
          <p:cNvPicPr>
            <a:picLocks noChangeArrowheads="1"/>
          </p:cNvPicPr>
          <p:nvPr/>
        </p:nvPicPr>
        <p:blipFill>
          <a:blip r:embed="rId1"/>
          <a:srcRect/>
          <a:stretch>
            <a:fillRect/>
          </a:stretch>
        </p:blipFill>
        <p:spPr bwMode="auto">
          <a:xfrm>
            <a:off x="6805613" y="1433513"/>
            <a:ext cx="304800" cy="282575"/>
          </a:xfrm>
          <a:prstGeom prst="rect">
            <a:avLst/>
          </a:prstGeom>
          <a:noFill/>
          <a:ln w="9525">
            <a:noFill/>
            <a:miter lim="800000"/>
            <a:headEnd/>
            <a:tailEnd/>
          </a:ln>
          <a:effectLst/>
        </p:spPr>
      </p:pic>
      <p:pic>
        <p:nvPicPr>
          <p:cNvPr id="652373" name="Picture 85"/>
          <p:cNvPicPr>
            <a:picLocks noChangeArrowheads="1"/>
          </p:cNvPicPr>
          <p:nvPr/>
        </p:nvPicPr>
        <p:blipFill>
          <a:blip r:embed="rId1"/>
          <a:srcRect/>
          <a:stretch>
            <a:fillRect/>
          </a:stretch>
        </p:blipFill>
        <p:spPr bwMode="auto">
          <a:xfrm>
            <a:off x="8289925" y="1433513"/>
            <a:ext cx="306388" cy="282575"/>
          </a:xfrm>
          <a:prstGeom prst="rect">
            <a:avLst/>
          </a:prstGeom>
          <a:noFill/>
          <a:ln w="9525">
            <a:noFill/>
            <a:miter lim="800000"/>
            <a:headEnd/>
            <a:tailEnd/>
          </a:ln>
          <a:effectLst/>
        </p:spPr>
      </p:pic>
      <p:pic>
        <p:nvPicPr>
          <p:cNvPr id="652374" name="Picture 86"/>
          <p:cNvPicPr>
            <a:picLocks noChangeArrowheads="1"/>
          </p:cNvPicPr>
          <p:nvPr/>
        </p:nvPicPr>
        <p:blipFill>
          <a:blip r:embed="rId1"/>
          <a:srcRect/>
          <a:stretch>
            <a:fillRect/>
          </a:stretch>
        </p:blipFill>
        <p:spPr bwMode="auto">
          <a:xfrm>
            <a:off x="7546975" y="1431925"/>
            <a:ext cx="304800" cy="284163"/>
          </a:xfrm>
          <a:prstGeom prst="rect">
            <a:avLst/>
          </a:prstGeom>
          <a:noFill/>
          <a:ln w="9525">
            <a:noFill/>
            <a:miter lim="800000"/>
            <a:headEnd/>
            <a:tailEnd/>
          </a:ln>
          <a:effectLst/>
        </p:spPr>
      </p:pic>
      <p:sp>
        <p:nvSpPr>
          <p:cNvPr id="652375" name="Freeform 87"/>
          <p:cNvSpPr/>
          <p:nvPr/>
        </p:nvSpPr>
        <p:spPr bwMode="auto">
          <a:xfrm>
            <a:off x="5313363" y="1746250"/>
            <a:ext cx="312737" cy="2717800"/>
          </a:xfrm>
          <a:custGeom>
            <a:avLst/>
            <a:gdLst/>
            <a:ahLst/>
            <a:cxnLst>
              <a:cxn ang="0">
                <a:pos x="192" y="0"/>
              </a:cxn>
              <a:cxn ang="0">
                <a:pos x="0" y="0"/>
              </a:cxn>
              <a:cxn ang="0">
                <a:pos x="0" y="1612"/>
              </a:cxn>
            </a:cxnLst>
            <a:rect l="0" t="0" r="r" b="b"/>
            <a:pathLst>
              <a:path w="192" h="1612">
                <a:moveTo>
                  <a:pt x="192" y="0"/>
                </a:moveTo>
                <a:lnTo>
                  <a:pt x="0" y="0"/>
                </a:lnTo>
                <a:lnTo>
                  <a:pt x="0" y="1612"/>
                </a:lnTo>
              </a:path>
            </a:pathLst>
          </a:custGeom>
          <a:noFill/>
          <a:ln w="38100" cmpd="sng">
            <a:solidFill>
              <a:srgbClr val="333399"/>
            </a:solidFill>
            <a:round/>
          </a:ln>
          <a:effectLst/>
        </p:spPr>
        <p:txBody>
          <a:bodyPr wrap="none" anchor="ctr"/>
          <a:lstStyle/>
          <a:p>
            <a:endParaRPr lang="zh-CN" altLang="en-US"/>
          </a:p>
        </p:txBody>
      </p:sp>
      <p:sp>
        <p:nvSpPr>
          <p:cNvPr id="652376" name="Freeform 88"/>
          <p:cNvSpPr/>
          <p:nvPr/>
        </p:nvSpPr>
        <p:spPr bwMode="auto">
          <a:xfrm>
            <a:off x="5430838" y="2625725"/>
            <a:ext cx="242887" cy="1920875"/>
          </a:xfrm>
          <a:custGeom>
            <a:avLst/>
            <a:gdLst/>
            <a:ahLst/>
            <a:cxnLst>
              <a:cxn ang="0">
                <a:pos x="150" y="0"/>
              </a:cxn>
              <a:cxn ang="0">
                <a:pos x="0" y="6"/>
              </a:cxn>
              <a:cxn ang="0">
                <a:pos x="0" y="1139"/>
              </a:cxn>
            </a:cxnLst>
            <a:rect l="0" t="0" r="r" b="b"/>
            <a:pathLst>
              <a:path w="150" h="1139">
                <a:moveTo>
                  <a:pt x="150" y="0"/>
                </a:moveTo>
                <a:lnTo>
                  <a:pt x="0" y="6"/>
                </a:lnTo>
                <a:lnTo>
                  <a:pt x="0" y="1139"/>
                </a:lnTo>
              </a:path>
            </a:pathLst>
          </a:custGeom>
          <a:noFill/>
          <a:ln w="38100" cmpd="sng">
            <a:solidFill>
              <a:srgbClr val="333399"/>
            </a:solidFill>
            <a:round/>
          </a:ln>
          <a:effectLst/>
        </p:spPr>
        <p:txBody>
          <a:bodyPr wrap="none" anchor="ctr"/>
          <a:lstStyle/>
          <a:p>
            <a:endParaRPr lang="zh-CN" altLang="en-US"/>
          </a:p>
        </p:txBody>
      </p:sp>
      <p:sp>
        <p:nvSpPr>
          <p:cNvPr id="652377" name="Freeform 89"/>
          <p:cNvSpPr/>
          <p:nvPr/>
        </p:nvSpPr>
        <p:spPr bwMode="auto">
          <a:xfrm>
            <a:off x="5546725" y="3576638"/>
            <a:ext cx="127000" cy="1050925"/>
          </a:xfrm>
          <a:custGeom>
            <a:avLst/>
            <a:gdLst/>
            <a:ahLst/>
            <a:cxnLst>
              <a:cxn ang="0">
                <a:pos x="78" y="0"/>
              </a:cxn>
              <a:cxn ang="0">
                <a:pos x="0" y="6"/>
              </a:cxn>
              <a:cxn ang="0">
                <a:pos x="1" y="623"/>
              </a:cxn>
            </a:cxnLst>
            <a:rect l="0" t="0" r="r" b="b"/>
            <a:pathLst>
              <a:path w="78" h="623">
                <a:moveTo>
                  <a:pt x="78" y="0"/>
                </a:moveTo>
                <a:lnTo>
                  <a:pt x="0" y="6"/>
                </a:lnTo>
                <a:lnTo>
                  <a:pt x="1" y="623"/>
                </a:lnTo>
              </a:path>
            </a:pathLst>
          </a:custGeom>
          <a:noFill/>
          <a:ln w="38100" cmpd="sng">
            <a:solidFill>
              <a:srgbClr val="333399"/>
            </a:solidFill>
            <a:round/>
          </a:ln>
          <a:effectLst/>
        </p:spPr>
        <p:txBody>
          <a:bodyPr wrap="none" anchor="ctr"/>
          <a:lstStyle/>
          <a:p>
            <a:endParaRPr lang="zh-CN" altLang="en-US"/>
          </a:p>
        </p:txBody>
      </p:sp>
      <p:sp>
        <p:nvSpPr>
          <p:cNvPr id="652378" name="AutoShape 90"/>
          <p:cNvSpPr>
            <a:spLocks noChangeArrowheads="1"/>
          </p:cNvSpPr>
          <p:nvPr/>
        </p:nvSpPr>
        <p:spPr bwMode="auto">
          <a:xfrm flipH="1">
            <a:off x="5073650" y="4298950"/>
            <a:ext cx="785813" cy="531813"/>
          </a:xfrm>
          <a:prstGeom prst="cube">
            <a:avLst>
              <a:gd name="adj" fmla="val 28329"/>
            </a:avLst>
          </a:prstGeom>
          <a:solidFill>
            <a:srgbClr val="FFFF99"/>
          </a:solidFill>
          <a:ln w="9525">
            <a:solidFill>
              <a:schemeClr val="tx1"/>
            </a:solidFill>
            <a:miter lim="800000"/>
          </a:ln>
          <a:effectLst/>
        </p:spPr>
        <p:txBody>
          <a:bodyPr wrap="none" anchor="ctr"/>
          <a:lstStyle/>
          <a:p>
            <a:pPr algn="ctr"/>
            <a:endParaRPr kumimoji="1" lang="zh-CN" altLang="zh-CN" sz="1800">
              <a:solidFill>
                <a:srgbClr val="333399"/>
              </a:solidFill>
              <a:latin typeface="Arial" panose="020B0604020202020204" pitchFamily="34" charset="0"/>
              <a:ea typeface="黑体" panose="02010609060101010101" pitchFamily="2" charset="-122"/>
            </a:endParaRPr>
          </a:p>
        </p:txBody>
      </p:sp>
      <p:sp>
        <p:nvSpPr>
          <p:cNvPr id="652379" name="Freeform 91"/>
          <p:cNvSpPr/>
          <p:nvPr/>
        </p:nvSpPr>
        <p:spPr bwMode="auto">
          <a:xfrm>
            <a:off x="3592513" y="4116388"/>
            <a:ext cx="1489075" cy="433387"/>
          </a:xfrm>
          <a:custGeom>
            <a:avLst/>
            <a:gdLst/>
            <a:ahLst/>
            <a:cxnLst>
              <a:cxn ang="0">
                <a:pos x="0" y="0"/>
              </a:cxn>
              <a:cxn ang="0">
                <a:pos x="0" y="256"/>
              </a:cxn>
              <a:cxn ang="0">
                <a:pos x="914" y="257"/>
              </a:cxn>
            </a:cxnLst>
            <a:rect l="0" t="0" r="r" b="b"/>
            <a:pathLst>
              <a:path w="914" h="257">
                <a:moveTo>
                  <a:pt x="0" y="0"/>
                </a:moveTo>
                <a:lnTo>
                  <a:pt x="0" y="256"/>
                </a:lnTo>
                <a:lnTo>
                  <a:pt x="914" y="257"/>
                </a:lnTo>
              </a:path>
            </a:pathLst>
          </a:custGeom>
          <a:noFill/>
          <a:ln w="57150" cmpd="sng">
            <a:solidFill>
              <a:srgbClr val="333399"/>
            </a:solidFill>
            <a:round/>
          </a:ln>
          <a:effectLst/>
        </p:spPr>
        <p:txBody>
          <a:bodyPr wrap="none" anchor="ctr"/>
          <a:lstStyle/>
          <a:p>
            <a:endParaRPr lang="zh-CN" altLang="en-US"/>
          </a:p>
        </p:txBody>
      </p:sp>
      <p:sp>
        <p:nvSpPr>
          <p:cNvPr id="652380" name="Text Box 92"/>
          <p:cNvSpPr txBox="1">
            <a:spLocks noChangeArrowheads="1"/>
          </p:cNvSpPr>
          <p:nvPr/>
        </p:nvSpPr>
        <p:spPr bwMode="auto">
          <a:xfrm>
            <a:off x="5000625" y="4900613"/>
            <a:ext cx="184150" cy="519112"/>
          </a:xfrm>
          <a:prstGeom prst="rect">
            <a:avLst/>
          </a:prstGeom>
          <a:noFill/>
          <a:ln w="9525">
            <a:noFill/>
            <a:miter lim="800000"/>
          </a:ln>
          <a:effectLst/>
        </p:spPr>
        <p:txBody>
          <a:bodyPr wrap="none">
            <a:spAutoFit/>
          </a:bodyPr>
          <a:lstStyle/>
          <a:p>
            <a:endParaRPr kumimoji="1" lang="zh-CN" altLang="zh-CN" sz="2800">
              <a:solidFill>
                <a:srgbClr val="333399"/>
              </a:solidFill>
              <a:latin typeface="Arial" panose="020B0604020202020204" pitchFamily="34" charset="0"/>
              <a:ea typeface="黑体" panose="02010609060101010101" pitchFamily="2" charset="-122"/>
            </a:endParaRPr>
          </a:p>
        </p:txBody>
      </p:sp>
      <p:sp>
        <p:nvSpPr>
          <p:cNvPr id="652381" name="Text Box 93"/>
          <p:cNvSpPr txBox="1">
            <a:spLocks noChangeArrowheads="1"/>
          </p:cNvSpPr>
          <p:nvPr/>
        </p:nvSpPr>
        <p:spPr bwMode="auto">
          <a:xfrm>
            <a:off x="5121275" y="4471988"/>
            <a:ext cx="819150" cy="325437"/>
          </a:xfrm>
          <a:prstGeom prst="rect">
            <a:avLst/>
          </a:prstGeom>
          <a:noFill/>
          <a:ln w="9525">
            <a:noFill/>
            <a:miter lim="800000"/>
          </a:ln>
          <a:effectLst/>
        </p:spPr>
        <p:txBody>
          <a:bodyPr wrap="none">
            <a:spAutoFit/>
          </a:bodyPr>
          <a:lstStyle/>
          <a:p>
            <a:pPr>
              <a:lnSpc>
                <a:spcPct val="85000"/>
              </a:lnSpc>
            </a:pPr>
            <a:r>
              <a:rPr kumimoji="1" lang="en-US" altLang="zh-CN" sz="1800">
                <a:solidFill>
                  <a:srgbClr val="333399"/>
                </a:solidFill>
                <a:latin typeface="Arial" panose="020B0604020202020204" pitchFamily="34" charset="0"/>
                <a:ea typeface="黑体" panose="02010609060101010101" pitchFamily="2" charset="-122"/>
              </a:rPr>
              <a:t>100 M</a:t>
            </a:r>
            <a:endParaRPr kumimoji="1" lang="en-US" altLang="zh-CN" sz="1800">
              <a:solidFill>
                <a:srgbClr val="333399"/>
              </a:solidFill>
              <a:latin typeface="Arial" panose="020B0604020202020204" pitchFamily="34" charset="0"/>
              <a:ea typeface="黑体" panose="02010609060101010101" pitchFamily="2" charset="-122"/>
            </a:endParaRPr>
          </a:p>
        </p:txBody>
      </p:sp>
      <p:pic>
        <p:nvPicPr>
          <p:cNvPr id="652382" name="Picture 94"/>
          <p:cNvPicPr>
            <a:picLocks noChangeArrowheads="1"/>
          </p:cNvPicPr>
          <p:nvPr/>
        </p:nvPicPr>
        <p:blipFill>
          <a:blip r:embed="rId1"/>
          <a:srcRect/>
          <a:stretch>
            <a:fillRect/>
          </a:stretch>
        </p:blipFill>
        <p:spPr bwMode="auto">
          <a:xfrm>
            <a:off x="8447088" y="3213100"/>
            <a:ext cx="306387" cy="282575"/>
          </a:xfrm>
          <a:prstGeom prst="rect">
            <a:avLst/>
          </a:prstGeom>
          <a:noFill/>
          <a:ln w="9525">
            <a:noFill/>
            <a:miter lim="800000"/>
            <a:headEnd/>
            <a:tailEnd/>
          </a:ln>
          <a:effectLst/>
        </p:spPr>
      </p:pic>
      <p:sp>
        <p:nvSpPr>
          <p:cNvPr id="652383" name="Freeform 95"/>
          <p:cNvSpPr/>
          <p:nvPr/>
        </p:nvSpPr>
        <p:spPr bwMode="auto">
          <a:xfrm>
            <a:off x="3436938" y="4102100"/>
            <a:ext cx="1587" cy="715963"/>
          </a:xfrm>
          <a:custGeom>
            <a:avLst/>
            <a:gdLst/>
            <a:ahLst/>
            <a:cxnLst>
              <a:cxn ang="0">
                <a:pos x="0" y="0"/>
              </a:cxn>
              <a:cxn ang="0">
                <a:pos x="0" y="424"/>
              </a:cxn>
            </a:cxnLst>
            <a:rect l="0" t="0" r="r" b="b"/>
            <a:pathLst>
              <a:path w="1" h="424">
                <a:moveTo>
                  <a:pt x="0" y="0"/>
                </a:moveTo>
                <a:lnTo>
                  <a:pt x="0" y="424"/>
                </a:lnTo>
              </a:path>
            </a:pathLst>
          </a:custGeom>
          <a:noFill/>
          <a:ln w="76200" cmpd="sng">
            <a:solidFill>
              <a:srgbClr val="333399"/>
            </a:solidFill>
            <a:round/>
          </a:ln>
          <a:effectLst/>
        </p:spPr>
        <p:txBody>
          <a:bodyPr wrap="none" anchor="ctr"/>
          <a:lstStyle/>
          <a:p>
            <a:endParaRPr lang="zh-CN" altLang="en-US"/>
          </a:p>
        </p:txBody>
      </p:sp>
      <p:sp>
        <p:nvSpPr>
          <p:cNvPr id="652384" name="Freeform 96"/>
          <p:cNvSpPr/>
          <p:nvPr/>
        </p:nvSpPr>
        <p:spPr bwMode="auto">
          <a:xfrm flipH="1">
            <a:off x="3201988" y="4143375"/>
            <a:ext cx="77787" cy="889000"/>
          </a:xfrm>
          <a:custGeom>
            <a:avLst/>
            <a:gdLst/>
            <a:ahLst/>
            <a:cxnLst>
              <a:cxn ang="0">
                <a:pos x="0" y="0"/>
              </a:cxn>
              <a:cxn ang="0">
                <a:pos x="0" y="408"/>
              </a:cxn>
            </a:cxnLst>
            <a:rect l="0" t="0" r="r" b="b"/>
            <a:pathLst>
              <a:path w="1" h="408">
                <a:moveTo>
                  <a:pt x="0" y="0"/>
                </a:moveTo>
                <a:lnTo>
                  <a:pt x="0" y="408"/>
                </a:lnTo>
              </a:path>
            </a:pathLst>
          </a:custGeom>
          <a:noFill/>
          <a:ln w="76200" cmpd="sng">
            <a:solidFill>
              <a:srgbClr val="333399"/>
            </a:solidFill>
            <a:round/>
          </a:ln>
          <a:effectLst/>
        </p:spPr>
        <p:txBody>
          <a:bodyPr wrap="none" anchor="ctr"/>
          <a:lstStyle/>
          <a:p>
            <a:endParaRPr lang="zh-CN" altLang="en-US"/>
          </a:p>
        </p:txBody>
      </p:sp>
      <p:sp>
        <p:nvSpPr>
          <p:cNvPr id="652385" name="Rectangle 97"/>
          <p:cNvSpPr>
            <a:spLocks noChangeArrowheads="1"/>
          </p:cNvSpPr>
          <p:nvPr/>
        </p:nvSpPr>
        <p:spPr bwMode="auto">
          <a:xfrm>
            <a:off x="309563" y="1311275"/>
            <a:ext cx="2266950" cy="917575"/>
          </a:xfrm>
          <a:prstGeom prst="rect">
            <a:avLst/>
          </a:prstGeom>
          <a:solidFill>
            <a:srgbClr val="FFFF99"/>
          </a:solidFill>
          <a:ln w="9525">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652386" name="AutoShape 98"/>
          <p:cNvSpPr>
            <a:spLocks noChangeArrowheads="1"/>
          </p:cNvSpPr>
          <p:nvPr/>
        </p:nvSpPr>
        <p:spPr bwMode="auto">
          <a:xfrm flipH="1">
            <a:off x="2649538" y="3690938"/>
            <a:ext cx="1177925" cy="533400"/>
          </a:xfrm>
          <a:prstGeom prst="cube">
            <a:avLst>
              <a:gd name="adj" fmla="val 28329"/>
            </a:avLst>
          </a:prstGeom>
          <a:solidFill>
            <a:srgbClr val="FFCCFF"/>
          </a:solidFill>
          <a:ln w="9525">
            <a:solidFill>
              <a:schemeClr val="tx1"/>
            </a:solidFill>
            <a:miter lim="800000"/>
          </a:ln>
          <a:effectLst/>
        </p:spPr>
        <p:txBody>
          <a:bodyPr wrap="none" anchor="ctr"/>
          <a:lstStyle/>
          <a:p>
            <a:pPr algn="ctr"/>
            <a:endParaRPr kumimoji="1" lang="zh-CN" altLang="zh-CN" sz="1800">
              <a:solidFill>
                <a:srgbClr val="333399"/>
              </a:solidFill>
              <a:latin typeface="Arial" panose="020B0604020202020204" pitchFamily="34" charset="0"/>
              <a:ea typeface="黑体" panose="02010609060101010101" pitchFamily="2" charset="-122"/>
            </a:endParaRPr>
          </a:p>
        </p:txBody>
      </p:sp>
      <p:sp>
        <p:nvSpPr>
          <p:cNvPr id="652387" name="Freeform 99"/>
          <p:cNvSpPr/>
          <p:nvPr/>
        </p:nvSpPr>
        <p:spPr bwMode="auto">
          <a:xfrm>
            <a:off x="1885950" y="1958975"/>
            <a:ext cx="846138" cy="1995488"/>
          </a:xfrm>
          <a:custGeom>
            <a:avLst/>
            <a:gdLst/>
            <a:ahLst/>
            <a:cxnLst>
              <a:cxn ang="0">
                <a:pos x="0" y="0"/>
              </a:cxn>
              <a:cxn ang="0">
                <a:pos x="0" y="1016"/>
              </a:cxn>
              <a:cxn ang="0">
                <a:pos x="520" y="1016"/>
              </a:cxn>
            </a:cxnLst>
            <a:rect l="0" t="0" r="r" b="b"/>
            <a:pathLst>
              <a:path w="520" h="1016">
                <a:moveTo>
                  <a:pt x="0" y="0"/>
                </a:moveTo>
                <a:lnTo>
                  <a:pt x="0" y="1016"/>
                </a:lnTo>
                <a:lnTo>
                  <a:pt x="520" y="1016"/>
                </a:lnTo>
              </a:path>
            </a:pathLst>
          </a:custGeom>
          <a:noFill/>
          <a:ln w="38100" cmpd="sng">
            <a:solidFill>
              <a:srgbClr val="333399"/>
            </a:solidFill>
            <a:round/>
          </a:ln>
          <a:effectLst/>
        </p:spPr>
        <p:txBody>
          <a:bodyPr wrap="none" anchor="ctr"/>
          <a:lstStyle/>
          <a:p>
            <a:endParaRPr lang="zh-CN" altLang="en-US"/>
          </a:p>
        </p:txBody>
      </p:sp>
      <p:sp>
        <p:nvSpPr>
          <p:cNvPr id="652388" name="Text Box 100"/>
          <p:cNvSpPr txBox="1">
            <a:spLocks noChangeArrowheads="1"/>
          </p:cNvSpPr>
          <p:nvPr/>
        </p:nvSpPr>
        <p:spPr bwMode="auto">
          <a:xfrm>
            <a:off x="1873250" y="2447925"/>
            <a:ext cx="2012950" cy="457200"/>
          </a:xfrm>
          <a:prstGeom prst="rect">
            <a:avLst/>
          </a:prstGeom>
          <a:noFill/>
          <a:ln w="9525">
            <a:noFill/>
            <a:miter lim="800000"/>
          </a:ln>
          <a:effectLst/>
        </p:spPr>
        <p:txBody>
          <a:bodyPr wrap="none">
            <a:spAutoFit/>
          </a:bodyPr>
          <a:lstStyle/>
          <a:p>
            <a:r>
              <a:rPr kumimoji="1" lang="zh-CN" altLang="en-US" sz="2400">
                <a:solidFill>
                  <a:srgbClr val="333399"/>
                </a:solidFill>
                <a:latin typeface="Arial" panose="020B0604020202020204" pitchFamily="34" charset="0"/>
                <a:ea typeface="黑体" panose="02010609060101010101" pitchFamily="2" charset="-122"/>
              </a:rPr>
              <a:t>吉比特以太网</a:t>
            </a:r>
            <a:endParaRPr kumimoji="1" lang="zh-CN" altLang="en-US" sz="2400">
              <a:solidFill>
                <a:srgbClr val="333399"/>
              </a:solidFill>
              <a:latin typeface="Arial" panose="020B0604020202020204" pitchFamily="34" charset="0"/>
              <a:ea typeface="黑体" panose="02010609060101010101" pitchFamily="2" charset="-122"/>
            </a:endParaRPr>
          </a:p>
        </p:txBody>
      </p:sp>
      <p:sp>
        <p:nvSpPr>
          <p:cNvPr id="652389" name="Text Box 101"/>
          <p:cNvSpPr txBox="1">
            <a:spLocks noChangeArrowheads="1"/>
          </p:cNvSpPr>
          <p:nvPr/>
        </p:nvSpPr>
        <p:spPr bwMode="auto">
          <a:xfrm>
            <a:off x="2339975" y="3095625"/>
            <a:ext cx="2012950" cy="457200"/>
          </a:xfrm>
          <a:prstGeom prst="rect">
            <a:avLst/>
          </a:prstGeom>
          <a:noFill/>
          <a:ln w="9525">
            <a:noFill/>
            <a:miter lim="800000"/>
          </a:ln>
          <a:effectLst/>
        </p:spPr>
        <p:txBody>
          <a:bodyPr wrap="none">
            <a:spAutoFit/>
          </a:bodyPr>
          <a:lstStyle/>
          <a:p>
            <a:r>
              <a:rPr kumimoji="1" lang="zh-CN" altLang="en-US" sz="2400">
                <a:solidFill>
                  <a:srgbClr val="333399"/>
                </a:solidFill>
                <a:latin typeface="Arial" panose="020B0604020202020204" pitchFamily="34" charset="0"/>
                <a:ea typeface="黑体" panose="02010609060101010101" pitchFamily="2" charset="-122"/>
              </a:rPr>
              <a:t>光结点汇接点</a:t>
            </a:r>
            <a:endParaRPr kumimoji="1" lang="zh-CN" altLang="en-US" sz="2400">
              <a:solidFill>
                <a:srgbClr val="333399"/>
              </a:solidFill>
              <a:latin typeface="Arial" panose="020B0604020202020204" pitchFamily="34" charset="0"/>
              <a:ea typeface="黑体" panose="02010609060101010101" pitchFamily="2" charset="-122"/>
            </a:endParaRPr>
          </a:p>
        </p:txBody>
      </p:sp>
      <p:pic>
        <p:nvPicPr>
          <p:cNvPr id="652390" name="Picture 102"/>
          <p:cNvPicPr>
            <a:picLocks noChangeArrowheads="1"/>
          </p:cNvPicPr>
          <p:nvPr/>
        </p:nvPicPr>
        <p:blipFill>
          <a:blip r:embed="rId2"/>
          <a:srcRect/>
          <a:stretch>
            <a:fillRect/>
          </a:stretch>
        </p:blipFill>
        <p:spPr bwMode="auto">
          <a:xfrm>
            <a:off x="6877050" y="4710113"/>
            <a:ext cx="755650" cy="915987"/>
          </a:xfrm>
          <a:prstGeom prst="rect">
            <a:avLst/>
          </a:prstGeom>
          <a:noFill/>
          <a:ln w="9525">
            <a:noFill/>
            <a:miter lim="800000"/>
            <a:headEnd/>
            <a:tailEnd/>
          </a:ln>
          <a:effectLst/>
        </p:spPr>
      </p:pic>
      <p:pic>
        <p:nvPicPr>
          <p:cNvPr id="652391" name="Picture 103"/>
          <p:cNvPicPr>
            <a:picLocks noChangeArrowheads="1"/>
          </p:cNvPicPr>
          <p:nvPr/>
        </p:nvPicPr>
        <p:blipFill>
          <a:blip r:embed="rId2"/>
          <a:srcRect/>
          <a:stretch>
            <a:fillRect/>
          </a:stretch>
        </p:blipFill>
        <p:spPr bwMode="auto">
          <a:xfrm>
            <a:off x="7580313" y="5032375"/>
            <a:ext cx="755650" cy="917575"/>
          </a:xfrm>
          <a:prstGeom prst="rect">
            <a:avLst/>
          </a:prstGeom>
          <a:noFill/>
          <a:ln w="9525">
            <a:noFill/>
            <a:miter lim="800000"/>
            <a:headEnd/>
            <a:tailEnd/>
          </a:ln>
          <a:effectLst/>
        </p:spPr>
      </p:pic>
      <p:sp>
        <p:nvSpPr>
          <p:cNvPr id="652392" name="Freeform 104"/>
          <p:cNvSpPr/>
          <p:nvPr/>
        </p:nvSpPr>
        <p:spPr bwMode="auto">
          <a:xfrm flipH="1">
            <a:off x="1638300" y="1878013"/>
            <a:ext cx="77788" cy="890587"/>
          </a:xfrm>
          <a:custGeom>
            <a:avLst/>
            <a:gdLst/>
            <a:ahLst/>
            <a:cxnLst>
              <a:cxn ang="0">
                <a:pos x="0" y="0"/>
              </a:cxn>
              <a:cxn ang="0">
                <a:pos x="0" y="408"/>
              </a:cxn>
            </a:cxnLst>
            <a:rect l="0" t="0" r="r" b="b"/>
            <a:pathLst>
              <a:path w="1" h="408">
                <a:moveTo>
                  <a:pt x="0" y="0"/>
                </a:moveTo>
                <a:lnTo>
                  <a:pt x="0" y="408"/>
                </a:lnTo>
              </a:path>
            </a:pathLst>
          </a:custGeom>
          <a:noFill/>
          <a:ln w="38100" cmpd="sng">
            <a:solidFill>
              <a:srgbClr val="333399"/>
            </a:solidFill>
            <a:round/>
          </a:ln>
          <a:effectLst/>
        </p:spPr>
        <p:txBody>
          <a:bodyPr wrap="none" anchor="ctr"/>
          <a:lstStyle/>
          <a:p>
            <a:endParaRPr lang="zh-CN" altLang="en-US"/>
          </a:p>
        </p:txBody>
      </p:sp>
      <p:sp>
        <p:nvSpPr>
          <p:cNvPr id="652393" name="Freeform 105"/>
          <p:cNvSpPr/>
          <p:nvPr/>
        </p:nvSpPr>
        <p:spPr bwMode="auto">
          <a:xfrm flipH="1">
            <a:off x="1481138" y="1878013"/>
            <a:ext cx="79375" cy="890587"/>
          </a:xfrm>
          <a:custGeom>
            <a:avLst/>
            <a:gdLst/>
            <a:ahLst/>
            <a:cxnLst>
              <a:cxn ang="0">
                <a:pos x="0" y="0"/>
              </a:cxn>
              <a:cxn ang="0">
                <a:pos x="0" y="408"/>
              </a:cxn>
            </a:cxnLst>
            <a:rect l="0" t="0" r="r" b="b"/>
            <a:pathLst>
              <a:path w="1" h="408">
                <a:moveTo>
                  <a:pt x="0" y="0"/>
                </a:moveTo>
                <a:lnTo>
                  <a:pt x="0" y="408"/>
                </a:lnTo>
              </a:path>
            </a:pathLst>
          </a:custGeom>
          <a:noFill/>
          <a:ln w="38100" cmpd="sng">
            <a:solidFill>
              <a:srgbClr val="333399"/>
            </a:solidFill>
            <a:round/>
          </a:ln>
          <a:effectLst/>
        </p:spPr>
        <p:txBody>
          <a:bodyPr wrap="none" anchor="ctr"/>
          <a:lstStyle/>
          <a:p>
            <a:endParaRPr lang="zh-CN" altLang="en-US"/>
          </a:p>
        </p:txBody>
      </p:sp>
      <p:sp>
        <p:nvSpPr>
          <p:cNvPr id="652394" name="Freeform 106"/>
          <p:cNvSpPr/>
          <p:nvPr/>
        </p:nvSpPr>
        <p:spPr bwMode="auto">
          <a:xfrm flipH="1">
            <a:off x="1325563" y="1878013"/>
            <a:ext cx="77787" cy="890587"/>
          </a:xfrm>
          <a:custGeom>
            <a:avLst/>
            <a:gdLst/>
            <a:ahLst/>
            <a:cxnLst>
              <a:cxn ang="0">
                <a:pos x="0" y="0"/>
              </a:cxn>
              <a:cxn ang="0">
                <a:pos x="0" y="408"/>
              </a:cxn>
            </a:cxnLst>
            <a:rect l="0" t="0" r="r" b="b"/>
            <a:pathLst>
              <a:path w="1" h="408">
                <a:moveTo>
                  <a:pt x="0" y="0"/>
                </a:moveTo>
                <a:lnTo>
                  <a:pt x="0" y="408"/>
                </a:lnTo>
              </a:path>
            </a:pathLst>
          </a:custGeom>
          <a:noFill/>
          <a:ln w="38100" cmpd="sng">
            <a:solidFill>
              <a:srgbClr val="333399"/>
            </a:solidFill>
            <a:round/>
          </a:ln>
          <a:effectLst/>
        </p:spPr>
        <p:txBody>
          <a:bodyPr wrap="none" anchor="ctr"/>
          <a:lstStyle/>
          <a:p>
            <a:endParaRPr lang="zh-CN" altLang="en-US"/>
          </a:p>
        </p:txBody>
      </p:sp>
      <p:sp>
        <p:nvSpPr>
          <p:cNvPr id="652395" name="Freeform 107"/>
          <p:cNvSpPr/>
          <p:nvPr/>
        </p:nvSpPr>
        <p:spPr bwMode="auto">
          <a:xfrm flipH="1">
            <a:off x="1168400" y="1878013"/>
            <a:ext cx="79375" cy="890587"/>
          </a:xfrm>
          <a:custGeom>
            <a:avLst/>
            <a:gdLst/>
            <a:ahLst/>
            <a:cxnLst>
              <a:cxn ang="0">
                <a:pos x="0" y="0"/>
              </a:cxn>
              <a:cxn ang="0">
                <a:pos x="0" y="408"/>
              </a:cxn>
            </a:cxnLst>
            <a:rect l="0" t="0" r="r" b="b"/>
            <a:pathLst>
              <a:path w="1" h="408">
                <a:moveTo>
                  <a:pt x="0" y="0"/>
                </a:moveTo>
                <a:lnTo>
                  <a:pt x="0" y="408"/>
                </a:lnTo>
              </a:path>
            </a:pathLst>
          </a:custGeom>
          <a:noFill/>
          <a:ln w="38100" cmpd="sng">
            <a:solidFill>
              <a:srgbClr val="333399"/>
            </a:solidFill>
            <a:round/>
          </a:ln>
          <a:effectLst/>
        </p:spPr>
        <p:txBody>
          <a:bodyPr wrap="none" anchor="ctr"/>
          <a:lstStyle/>
          <a:p>
            <a:endParaRPr lang="zh-CN" altLang="en-US"/>
          </a:p>
        </p:txBody>
      </p:sp>
      <p:sp>
        <p:nvSpPr>
          <p:cNvPr id="652396" name="AutoShape 108"/>
          <p:cNvSpPr>
            <a:spLocks noChangeArrowheads="1"/>
          </p:cNvSpPr>
          <p:nvPr/>
        </p:nvSpPr>
        <p:spPr bwMode="auto">
          <a:xfrm flipH="1">
            <a:off x="971550" y="1484313"/>
            <a:ext cx="1176338" cy="533400"/>
          </a:xfrm>
          <a:prstGeom prst="cube">
            <a:avLst>
              <a:gd name="adj" fmla="val 28329"/>
            </a:avLst>
          </a:prstGeom>
          <a:solidFill>
            <a:srgbClr val="FFCCFF"/>
          </a:solidFill>
          <a:ln w="9525">
            <a:solidFill>
              <a:schemeClr val="tx1"/>
            </a:solidFill>
            <a:miter lim="800000"/>
          </a:ln>
          <a:effectLst/>
        </p:spPr>
        <p:txBody>
          <a:bodyPr wrap="none" anchor="ctr"/>
          <a:lstStyle/>
          <a:p>
            <a:pPr algn="ctr"/>
            <a:endParaRPr kumimoji="1" lang="zh-CN" altLang="zh-CN" sz="1800">
              <a:solidFill>
                <a:srgbClr val="333399"/>
              </a:solidFill>
              <a:latin typeface="Arial" panose="020B0604020202020204" pitchFamily="34" charset="0"/>
              <a:ea typeface="黑体" panose="02010609060101010101" pitchFamily="2" charset="-122"/>
            </a:endParaRPr>
          </a:p>
        </p:txBody>
      </p:sp>
      <p:sp>
        <p:nvSpPr>
          <p:cNvPr id="652397" name="Text Box 109"/>
          <p:cNvSpPr txBox="1">
            <a:spLocks noChangeArrowheads="1"/>
          </p:cNvSpPr>
          <p:nvPr/>
        </p:nvSpPr>
        <p:spPr bwMode="auto">
          <a:xfrm>
            <a:off x="1208088" y="1598613"/>
            <a:ext cx="857250" cy="366712"/>
          </a:xfrm>
          <a:prstGeom prst="rect">
            <a:avLst/>
          </a:prstGeom>
          <a:noFill/>
          <a:ln w="9525">
            <a:noFill/>
            <a:miter lim="800000"/>
          </a:ln>
          <a:effectLst/>
        </p:spPr>
        <p:txBody>
          <a:bodyPr wrap="none">
            <a:spAutoFit/>
          </a:bodyPr>
          <a:lstStyle/>
          <a:p>
            <a:r>
              <a:rPr kumimoji="1" lang="en-US" altLang="zh-CN" sz="1800">
                <a:solidFill>
                  <a:srgbClr val="333399"/>
                </a:solidFill>
                <a:latin typeface="Arial" panose="020B0604020202020204" pitchFamily="34" charset="0"/>
                <a:ea typeface="黑体" panose="02010609060101010101" pitchFamily="2" charset="-122"/>
              </a:rPr>
              <a:t>1 Gb/s</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652398" name="Text Box 110"/>
          <p:cNvSpPr txBox="1">
            <a:spLocks noChangeArrowheads="1"/>
          </p:cNvSpPr>
          <p:nvPr/>
        </p:nvSpPr>
        <p:spPr bwMode="auto">
          <a:xfrm>
            <a:off x="2851150" y="3854450"/>
            <a:ext cx="857250" cy="366713"/>
          </a:xfrm>
          <a:prstGeom prst="rect">
            <a:avLst/>
          </a:prstGeom>
          <a:noFill/>
          <a:ln w="9525">
            <a:noFill/>
            <a:miter lim="800000"/>
          </a:ln>
          <a:effectLst/>
        </p:spPr>
        <p:txBody>
          <a:bodyPr wrap="none">
            <a:spAutoFit/>
          </a:bodyPr>
          <a:lstStyle/>
          <a:p>
            <a:r>
              <a:rPr kumimoji="1" lang="en-US" altLang="zh-CN" sz="1800">
                <a:solidFill>
                  <a:srgbClr val="333399"/>
                </a:solidFill>
                <a:latin typeface="Arial" panose="020B0604020202020204" pitchFamily="34" charset="0"/>
                <a:ea typeface="黑体" panose="02010609060101010101" pitchFamily="2" charset="-122"/>
              </a:rPr>
              <a:t>1 Gb/s</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652399" name="Text Box 111"/>
          <p:cNvSpPr txBox="1">
            <a:spLocks noChangeArrowheads="1"/>
          </p:cNvSpPr>
          <p:nvPr/>
        </p:nvSpPr>
        <p:spPr bwMode="auto">
          <a:xfrm>
            <a:off x="152400" y="898525"/>
            <a:ext cx="2541588"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高速汇接点 </a:t>
            </a:r>
            <a:r>
              <a:rPr kumimoji="1" lang="en-US" altLang="zh-CN">
                <a:solidFill>
                  <a:srgbClr val="333399"/>
                </a:solidFill>
                <a:latin typeface="Arial" panose="020B0604020202020204" pitchFamily="34" charset="0"/>
                <a:ea typeface="黑体" panose="02010609060101010101" pitchFamily="2" charset="-122"/>
              </a:rPr>
              <a:t>GigaPoP</a:t>
            </a:r>
            <a:endParaRPr kumimoji="1" lang="en-US" altLang="zh-CN">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zh-CN" altLang="en-US"/>
              <a:t>作业（二）</a:t>
            </a:r>
            <a:endParaRPr lang="zh-CN" altLang="en-US"/>
          </a:p>
        </p:txBody>
      </p:sp>
      <p:sp>
        <p:nvSpPr>
          <p:cNvPr id="654339" name="Rectangle 3"/>
          <p:cNvSpPr>
            <a:spLocks noGrp="1" noChangeArrowheads="1"/>
          </p:cNvSpPr>
          <p:nvPr>
            <p:ph type="body" idx="1"/>
          </p:nvPr>
        </p:nvSpPr>
        <p:spPr/>
        <p:txBody>
          <a:bodyPr/>
          <a:lstStyle/>
          <a:p>
            <a:r>
              <a:rPr lang="en-US" altLang="zh-CN"/>
              <a:t>P105~107</a:t>
            </a:r>
            <a:endParaRPr lang="en-US" altLang="zh-CN"/>
          </a:p>
          <a:p>
            <a:pPr lvl="1"/>
            <a:r>
              <a:rPr lang="en-US" altLang="zh-CN">
                <a:solidFill>
                  <a:schemeClr val="hlink"/>
                </a:solidFill>
              </a:rPr>
              <a:t>3-9</a:t>
            </a:r>
            <a:r>
              <a:rPr lang="zh-CN" altLang="en-US">
                <a:solidFill>
                  <a:schemeClr val="hlink"/>
                </a:solidFill>
              </a:rPr>
              <a:t>，</a:t>
            </a:r>
            <a:r>
              <a:rPr lang="en-US" altLang="zh-CN">
                <a:solidFill>
                  <a:schemeClr val="hlink"/>
                </a:solidFill>
              </a:rPr>
              <a:t>3-10</a:t>
            </a:r>
            <a:r>
              <a:rPr lang="zh-CN" altLang="en-US">
                <a:solidFill>
                  <a:schemeClr val="hlink"/>
                </a:solidFill>
              </a:rPr>
              <a:t>，</a:t>
            </a:r>
            <a:r>
              <a:rPr lang="en-US" altLang="zh-CN">
                <a:solidFill>
                  <a:schemeClr val="hlink"/>
                </a:solidFill>
              </a:rPr>
              <a:t>3-24</a:t>
            </a:r>
            <a:r>
              <a:rPr lang="zh-CN" altLang="en-US">
                <a:solidFill>
                  <a:schemeClr val="hlink"/>
                </a:solidFill>
              </a:rPr>
              <a:t>，</a:t>
            </a:r>
            <a:r>
              <a:rPr lang="en-US" altLang="zh-CN">
                <a:solidFill>
                  <a:schemeClr val="hlink"/>
                </a:solidFill>
              </a:rPr>
              <a:t>3-25</a:t>
            </a:r>
            <a:r>
              <a:rPr lang="zh-CN" altLang="en-US">
                <a:solidFill>
                  <a:schemeClr val="hlink"/>
                </a:solidFill>
              </a:rPr>
              <a:t>，</a:t>
            </a:r>
            <a:r>
              <a:rPr lang="en-US" altLang="zh-CN">
                <a:solidFill>
                  <a:schemeClr val="hlink"/>
                </a:solidFill>
              </a:rPr>
              <a:t>3-32</a:t>
            </a:r>
            <a:endParaRPr lang="en-US" altLang="zh-CN">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3600"/>
              <a:t>用控制字符进行帧定界的方法举例 </a:t>
            </a:r>
            <a:endParaRPr lang="zh-CN" altLang="en-US" sz="3600"/>
          </a:p>
        </p:txBody>
      </p:sp>
      <p:sp>
        <p:nvSpPr>
          <p:cNvPr id="353284" name="Rectangle 4"/>
          <p:cNvSpPr>
            <a:spLocks noChangeArrowheads="1"/>
          </p:cNvSpPr>
          <p:nvPr/>
        </p:nvSpPr>
        <p:spPr bwMode="auto">
          <a:xfrm>
            <a:off x="955675" y="2867025"/>
            <a:ext cx="495300"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53285" name="Rectangle 5"/>
          <p:cNvSpPr>
            <a:spLocks noChangeArrowheads="1"/>
          </p:cNvSpPr>
          <p:nvPr/>
        </p:nvSpPr>
        <p:spPr bwMode="auto">
          <a:xfrm>
            <a:off x="1450975" y="2867025"/>
            <a:ext cx="6527800"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a:solidFill>
                  <a:schemeClr val="folHlink"/>
                </a:solidFill>
                <a:latin typeface="Arial" panose="020B0604020202020204" pitchFamily="34" charset="0"/>
                <a:ea typeface="黑体" panose="02010609060101010101" pitchFamily="2" charset="-122"/>
              </a:rPr>
              <a:t>装在帧中的数据部分</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3286" name="Line 6"/>
          <p:cNvSpPr>
            <a:spLocks noChangeShapeType="1"/>
          </p:cNvSpPr>
          <p:nvPr/>
        </p:nvSpPr>
        <p:spPr bwMode="auto">
          <a:xfrm>
            <a:off x="955675" y="3783013"/>
            <a:ext cx="7519988"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53287" name="Text Box 7"/>
          <p:cNvSpPr txBox="1">
            <a:spLocks noChangeArrowheads="1"/>
          </p:cNvSpPr>
          <p:nvPr/>
        </p:nvSpPr>
        <p:spPr bwMode="auto">
          <a:xfrm>
            <a:off x="4508500" y="3548063"/>
            <a:ext cx="488950" cy="457200"/>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帧</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3288" name="Line 8"/>
          <p:cNvSpPr>
            <a:spLocks noChangeShapeType="1"/>
          </p:cNvSpPr>
          <p:nvPr/>
        </p:nvSpPr>
        <p:spPr bwMode="auto">
          <a:xfrm>
            <a:off x="1203325" y="2501900"/>
            <a:ext cx="0" cy="365125"/>
          </a:xfrm>
          <a:prstGeom prst="line">
            <a:avLst/>
          </a:prstGeom>
          <a:noFill/>
          <a:ln w="9525">
            <a:solidFill>
              <a:schemeClr val="tx1"/>
            </a:solidFill>
            <a:round/>
            <a:tailEnd type="triangle" w="sm" len="med"/>
          </a:ln>
          <a:effectLst/>
        </p:spPr>
        <p:txBody>
          <a:bodyPr/>
          <a:lstStyle/>
          <a:p>
            <a:endParaRPr lang="zh-CN" altLang="en-US"/>
          </a:p>
        </p:txBody>
      </p:sp>
      <p:sp>
        <p:nvSpPr>
          <p:cNvPr id="353289" name="Text Box 9"/>
          <p:cNvSpPr txBox="1">
            <a:spLocks noChangeArrowheads="1"/>
          </p:cNvSpPr>
          <p:nvPr/>
        </p:nvSpPr>
        <p:spPr bwMode="auto">
          <a:xfrm>
            <a:off x="704850" y="2030413"/>
            <a:ext cx="14033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帧开始符</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3290" name="Text Box 10"/>
          <p:cNvSpPr txBox="1">
            <a:spLocks noChangeArrowheads="1"/>
          </p:cNvSpPr>
          <p:nvPr/>
        </p:nvSpPr>
        <p:spPr bwMode="auto">
          <a:xfrm>
            <a:off x="7667625" y="2030413"/>
            <a:ext cx="14033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帧结束符</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3291" name="Line 11"/>
          <p:cNvSpPr>
            <a:spLocks noChangeShapeType="1"/>
          </p:cNvSpPr>
          <p:nvPr/>
        </p:nvSpPr>
        <p:spPr bwMode="auto">
          <a:xfrm>
            <a:off x="8228013" y="2501900"/>
            <a:ext cx="0" cy="365125"/>
          </a:xfrm>
          <a:prstGeom prst="line">
            <a:avLst/>
          </a:prstGeom>
          <a:noFill/>
          <a:ln w="9525">
            <a:solidFill>
              <a:schemeClr val="tx1"/>
            </a:solidFill>
            <a:round/>
            <a:tailEnd type="triangle" w="sm" len="med"/>
          </a:ln>
          <a:effectLst/>
        </p:spPr>
        <p:txBody>
          <a:bodyPr/>
          <a:lstStyle/>
          <a:p>
            <a:endParaRPr lang="zh-CN" altLang="en-US"/>
          </a:p>
        </p:txBody>
      </p:sp>
      <p:sp>
        <p:nvSpPr>
          <p:cNvPr id="353292" name="Line 12"/>
          <p:cNvSpPr>
            <a:spLocks noChangeShapeType="1"/>
          </p:cNvSpPr>
          <p:nvPr/>
        </p:nvSpPr>
        <p:spPr bwMode="auto">
          <a:xfrm flipV="1">
            <a:off x="955675" y="3416300"/>
            <a:ext cx="0" cy="549275"/>
          </a:xfrm>
          <a:prstGeom prst="line">
            <a:avLst/>
          </a:prstGeom>
          <a:noFill/>
          <a:ln w="38100">
            <a:solidFill>
              <a:srgbClr val="808080"/>
            </a:solidFill>
            <a:round/>
            <a:tailEnd type="triangle" w="med" len="lg"/>
          </a:ln>
          <a:effectLst/>
        </p:spPr>
        <p:txBody>
          <a:bodyPr/>
          <a:lstStyle/>
          <a:p>
            <a:endParaRPr lang="zh-CN" altLang="en-US"/>
          </a:p>
        </p:txBody>
      </p:sp>
      <p:sp>
        <p:nvSpPr>
          <p:cNvPr id="353293" name="Text Box 13"/>
          <p:cNvSpPr txBox="1">
            <a:spLocks noChangeArrowheads="1"/>
          </p:cNvSpPr>
          <p:nvPr/>
        </p:nvSpPr>
        <p:spPr bwMode="auto">
          <a:xfrm>
            <a:off x="250825" y="3908425"/>
            <a:ext cx="14033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发送在前</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3294" name="Rectangle 14"/>
          <p:cNvSpPr>
            <a:spLocks noChangeArrowheads="1"/>
          </p:cNvSpPr>
          <p:nvPr/>
        </p:nvSpPr>
        <p:spPr bwMode="auto">
          <a:xfrm>
            <a:off x="7956550" y="2867025"/>
            <a:ext cx="496888"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53296" name="Rectangle 16"/>
          <p:cNvSpPr>
            <a:spLocks noChangeArrowheads="1"/>
          </p:cNvSpPr>
          <p:nvPr/>
        </p:nvSpPr>
        <p:spPr bwMode="auto">
          <a:xfrm>
            <a:off x="2268538" y="5734050"/>
            <a:ext cx="5400675" cy="701675"/>
          </a:xfrm>
          <a:prstGeom prst="rect">
            <a:avLst/>
          </a:prstGeom>
          <a:noFill/>
          <a:ln w="9525">
            <a:noFill/>
            <a:miter lim="800000"/>
          </a:ln>
          <a:effectLst/>
        </p:spPr>
        <p:txBody>
          <a:bodyPr>
            <a:spAutoFit/>
          </a:bodyPr>
          <a:lstStyle/>
          <a:p>
            <a:r>
              <a:rPr lang="en-US" altLang="zh-CN"/>
              <a:t>SOH</a:t>
            </a:r>
            <a:r>
              <a:rPr lang="zh-CN" altLang="en-US"/>
              <a:t>：十六进制编码</a:t>
            </a:r>
            <a:r>
              <a:rPr lang="en-US" altLang="zh-CN"/>
              <a:t>01</a:t>
            </a:r>
            <a:r>
              <a:rPr lang="zh-CN" altLang="en-US"/>
              <a:t>（</a:t>
            </a:r>
            <a:r>
              <a:rPr lang="en-US" altLang="zh-CN"/>
              <a:t>00000001</a:t>
            </a:r>
            <a:r>
              <a:rPr lang="zh-CN" altLang="en-US"/>
              <a:t>）</a:t>
            </a:r>
            <a:endParaRPr lang="zh-CN" altLang="en-US"/>
          </a:p>
          <a:p>
            <a:r>
              <a:rPr lang="en-US" altLang="zh-CN"/>
              <a:t>EOT</a:t>
            </a:r>
            <a:r>
              <a:rPr lang="zh-CN" altLang="en-US"/>
              <a:t>：十六进制编码</a:t>
            </a:r>
            <a:r>
              <a:rPr lang="en-US" altLang="zh-CN"/>
              <a:t>04</a:t>
            </a:r>
            <a:r>
              <a:rPr lang="zh-CN" altLang="en-US"/>
              <a:t>（</a:t>
            </a:r>
            <a:r>
              <a:rPr lang="en-US" altLang="zh-CN"/>
              <a:t>00000100</a:t>
            </a:r>
            <a:r>
              <a:rPr lang="zh-CN" altLang="en-US"/>
              <a:t>）</a:t>
            </a:r>
            <a:endParaRPr lang="zh-CN" altLang="en-US"/>
          </a:p>
        </p:txBody>
      </p:sp>
      <p:sp>
        <p:nvSpPr>
          <p:cNvPr id="353297" name="Rectangle 17"/>
          <p:cNvSpPr>
            <a:spLocks noChangeArrowheads="1"/>
          </p:cNvSpPr>
          <p:nvPr/>
        </p:nvSpPr>
        <p:spPr bwMode="auto">
          <a:xfrm>
            <a:off x="3373438" y="4591050"/>
            <a:ext cx="495300"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53298" name="Rectangle 18"/>
          <p:cNvSpPr>
            <a:spLocks noChangeArrowheads="1"/>
          </p:cNvSpPr>
          <p:nvPr/>
        </p:nvSpPr>
        <p:spPr bwMode="auto">
          <a:xfrm>
            <a:off x="3868738" y="4591050"/>
            <a:ext cx="3078162"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2400">
              <a:solidFill>
                <a:schemeClr val="folHlink"/>
              </a:solidFill>
              <a:latin typeface="Arial" panose="020B0604020202020204" pitchFamily="34" charset="0"/>
              <a:ea typeface="黑体" panose="02010609060101010101" pitchFamily="2" charset="-122"/>
            </a:endParaRPr>
          </a:p>
        </p:txBody>
      </p:sp>
      <p:sp>
        <p:nvSpPr>
          <p:cNvPr id="353299" name="Rectangle 19"/>
          <p:cNvSpPr>
            <a:spLocks noChangeArrowheads="1"/>
          </p:cNvSpPr>
          <p:nvPr/>
        </p:nvSpPr>
        <p:spPr bwMode="auto">
          <a:xfrm>
            <a:off x="6946900" y="4591050"/>
            <a:ext cx="496888"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53300" name="Rectangle 20"/>
          <p:cNvSpPr>
            <a:spLocks noChangeArrowheads="1"/>
          </p:cNvSpPr>
          <p:nvPr/>
        </p:nvSpPr>
        <p:spPr bwMode="auto">
          <a:xfrm>
            <a:off x="1492250" y="4591050"/>
            <a:ext cx="495300"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53301" name="Rectangle 21"/>
          <p:cNvSpPr>
            <a:spLocks noChangeArrowheads="1"/>
          </p:cNvSpPr>
          <p:nvPr/>
        </p:nvSpPr>
        <p:spPr bwMode="auto">
          <a:xfrm>
            <a:off x="1987550" y="4591050"/>
            <a:ext cx="1368425"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240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97"/>
                                        </p:tgtEl>
                                        <p:attrNameLst>
                                          <p:attrName>style.visibility</p:attrName>
                                        </p:attrNameLst>
                                      </p:cBhvr>
                                      <p:to>
                                        <p:strVal val="visible"/>
                                      </p:to>
                                    </p:set>
                                    <p:animEffect transition="in" filter="blinds(horizontal)">
                                      <p:cBhvr>
                                        <p:cTn id="7" dur="500"/>
                                        <p:tgtEl>
                                          <p:spTgt spid="3532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3298"/>
                                        </p:tgtEl>
                                        <p:attrNameLst>
                                          <p:attrName>style.visibility</p:attrName>
                                        </p:attrNameLst>
                                      </p:cBhvr>
                                      <p:to>
                                        <p:strVal val="visible"/>
                                      </p:to>
                                    </p:set>
                                    <p:animEffect transition="in" filter="blinds(horizontal)">
                                      <p:cBhvr>
                                        <p:cTn id="10" dur="500"/>
                                        <p:tgtEl>
                                          <p:spTgt spid="3532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3299"/>
                                        </p:tgtEl>
                                        <p:attrNameLst>
                                          <p:attrName>style.visibility</p:attrName>
                                        </p:attrNameLst>
                                      </p:cBhvr>
                                      <p:to>
                                        <p:strVal val="visible"/>
                                      </p:to>
                                    </p:set>
                                    <p:animEffect transition="in" filter="blinds(horizontal)">
                                      <p:cBhvr>
                                        <p:cTn id="13" dur="500"/>
                                        <p:tgtEl>
                                          <p:spTgt spid="3532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3300"/>
                                        </p:tgtEl>
                                        <p:attrNameLst>
                                          <p:attrName>style.visibility</p:attrName>
                                        </p:attrNameLst>
                                      </p:cBhvr>
                                      <p:to>
                                        <p:strVal val="visible"/>
                                      </p:to>
                                    </p:set>
                                    <p:animEffect transition="in" filter="blinds(horizontal)">
                                      <p:cBhvr>
                                        <p:cTn id="16" dur="500"/>
                                        <p:tgtEl>
                                          <p:spTgt spid="3533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3301"/>
                                        </p:tgtEl>
                                        <p:attrNameLst>
                                          <p:attrName>style.visibility</p:attrName>
                                        </p:attrNameLst>
                                      </p:cBhvr>
                                      <p:to>
                                        <p:strVal val="visible"/>
                                      </p:to>
                                    </p:set>
                                    <p:animEffect transition="in" filter="blinds(horizontal)">
                                      <p:cBhvr>
                                        <p:cTn id="19" dur="500"/>
                                        <p:tgtEl>
                                          <p:spTgt spid="35330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3296"/>
                                        </p:tgtEl>
                                        <p:attrNameLst>
                                          <p:attrName>style.visibility</p:attrName>
                                        </p:attrNameLst>
                                      </p:cBhvr>
                                      <p:to>
                                        <p:strVal val="visible"/>
                                      </p:to>
                                    </p:set>
                                    <p:anim calcmode="lin" valueType="num">
                                      <p:cBhvr additive="base">
                                        <p:cTn id="24" dur="500" fill="hold"/>
                                        <p:tgtEl>
                                          <p:spTgt spid="353296"/>
                                        </p:tgtEl>
                                        <p:attrNameLst>
                                          <p:attrName>ppt_x</p:attrName>
                                        </p:attrNameLst>
                                      </p:cBhvr>
                                      <p:tavLst>
                                        <p:tav tm="0">
                                          <p:val>
                                            <p:strVal val="#ppt_x"/>
                                          </p:val>
                                        </p:tav>
                                        <p:tav tm="100000">
                                          <p:val>
                                            <p:strVal val="#ppt_x"/>
                                          </p:val>
                                        </p:tav>
                                      </p:tavLst>
                                    </p:anim>
                                    <p:anim calcmode="lin" valueType="num">
                                      <p:cBhvr additive="base">
                                        <p:cTn id="25" dur="500" fill="hold"/>
                                        <p:tgtEl>
                                          <p:spTgt spid="353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6" grpId="0"/>
      <p:bldP spid="353297" grpId="0" animBg="1"/>
      <p:bldP spid="353298" grpId="0" animBg="1"/>
      <p:bldP spid="353299" grpId="0" animBg="1"/>
      <p:bldP spid="353300" grpId="0" animBg="1"/>
      <p:bldP spid="3533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74" name="Line 22"/>
          <p:cNvSpPr>
            <a:spLocks noChangeShapeType="1"/>
          </p:cNvSpPr>
          <p:nvPr/>
        </p:nvSpPr>
        <p:spPr bwMode="auto">
          <a:xfrm rot="16200000" flipV="1">
            <a:off x="719138" y="3500437"/>
            <a:ext cx="14288" cy="1065213"/>
          </a:xfrm>
          <a:prstGeom prst="line">
            <a:avLst/>
          </a:prstGeom>
          <a:noFill/>
          <a:ln w="38100">
            <a:solidFill>
              <a:schemeClr val="hlink"/>
            </a:solidFill>
            <a:round/>
            <a:tailEnd type="triangle" w="med" len="lg"/>
          </a:ln>
          <a:effectLst/>
        </p:spPr>
        <p:txBody>
          <a:bodyPr/>
          <a:lstStyle/>
          <a:p>
            <a:endParaRPr lang="zh-CN" altLang="en-US"/>
          </a:p>
        </p:txBody>
      </p:sp>
      <p:sp>
        <p:nvSpPr>
          <p:cNvPr id="356354" name="Rectangle 2"/>
          <p:cNvSpPr>
            <a:spLocks noGrp="1" noChangeArrowheads="1"/>
          </p:cNvSpPr>
          <p:nvPr>
            <p:ph type="title"/>
          </p:nvPr>
        </p:nvSpPr>
        <p:spPr>
          <a:xfrm>
            <a:off x="1150938" y="214313"/>
            <a:ext cx="6734175" cy="1462087"/>
          </a:xfrm>
        </p:spPr>
        <p:txBody>
          <a:bodyPr/>
          <a:lstStyle/>
          <a:p>
            <a:pPr algn="ctr"/>
            <a:r>
              <a:rPr lang="en-US" altLang="zh-CN"/>
              <a:t>2.  </a:t>
            </a:r>
            <a:r>
              <a:rPr lang="zh-CN" altLang="en-US"/>
              <a:t>透明传输</a:t>
            </a:r>
            <a:endParaRPr lang="zh-CN" altLang="en-US"/>
          </a:p>
        </p:txBody>
      </p:sp>
      <p:sp>
        <p:nvSpPr>
          <p:cNvPr id="356356" name="Rectangle 4"/>
          <p:cNvSpPr>
            <a:spLocks noChangeArrowheads="1"/>
          </p:cNvSpPr>
          <p:nvPr/>
        </p:nvSpPr>
        <p:spPr bwMode="auto">
          <a:xfrm>
            <a:off x="968375" y="3705225"/>
            <a:ext cx="577850"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a:solidFill>
                  <a:schemeClr val="folHlink"/>
                </a:solidFill>
                <a:latin typeface="Arial" panose="020B0604020202020204" pitchFamily="34" charset="0"/>
                <a:ea typeface="黑体" panose="02010609060101010101" pitchFamily="2" charset="-122"/>
              </a:rPr>
              <a:t>SOH</a:t>
            </a:r>
            <a:endParaRPr kumimoji="1" lang="en-US" altLang="zh-CN">
              <a:solidFill>
                <a:schemeClr val="folHlink"/>
              </a:solidFill>
              <a:latin typeface="Arial" panose="020B0604020202020204" pitchFamily="34" charset="0"/>
              <a:ea typeface="黑体" panose="02010609060101010101" pitchFamily="2" charset="-122"/>
            </a:endParaRPr>
          </a:p>
        </p:txBody>
      </p:sp>
      <p:sp>
        <p:nvSpPr>
          <p:cNvPr id="356357" name="Rectangle 5"/>
          <p:cNvSpPr>
            <a:spLocks noChangeArrowheads="1"/>
          </p:cNvSpPr>
          <p:nvPr/>
        </p:nvSpPr>
        <p:spPr bwMode="auto">
          <a:xfrm>
            <a:off x="1531938" y="3705225"/>
            <a:ext cx="6948487"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356358" name="Rectangle 6"/>
          <p:cNvSpPr>
            <a:spLocks noChangeArrowheads="1"/>
          </p:cNvSpPr>
          <p:nvPr/>
        </p:nvSpPr>
        <p:spPr bwMode="auto">
          <a:xfrm>
            <a:off x="3168650" y="3705225"/>
            <a:ext cx="523875" cy="611188"/>
          </a:xfrm>
          <a:prstGeom prst="rect">
            <a:avLst/>
          </a:prstGeom>
          <a:solidFill>
            <a:srgbClr val="FFFF99"/>
          </a:solidFill>
          <a:ln w="9525">
            <a:solidFill>
              <a:schemeClr val="tx1"/>
            </a:solidFill>
            <a:miter lim="800000"/>
          </a:ln>
          <a:effectLst/>
        </p:spPr>
        <p:txBody>
          <a:bodyPr wrap="none" anchor="ctr"/>
          <a:lstStyle/>
          <a:p>
            <a:pPr algn="ctr"/>
            <a:r>
              <a:rPr kumimoji="1" lang="en-US" altLang="zh-CN">
                <a:solidFill>
                  <a:schemeClr val="folHlink"/>
                </a:solidFill>
                <a:latin typeface="Arial" panose="020B0604020202020204" pitchFamily="34" charset="0"/>
                <a:ea typeface="黑体" panose="02010609060101010101" pitchFamily="2" charset="-122"/>
              </a:rPr>
              <a:t>EOT</a:t>
            </a:r>
            <a:endParaRPr kumimoji="1" lang="en-US" altLang="zh-CN">
              <a:solidFill>
                <a:schemeClr val="folHlink"/>
              </a:solidFill>
              <a:latin typeface="Arial" panose="020B0604020202020204" pitchFamily="34" charset="0"/>
              <a:ea typeface="黑体" panose="02010609060101010101" pitchFamily="2" charset="-122"/>
            </a:endParaRPr>
          </a:p>
        </p:txBody>
      </p:sp>
      <p:sp>
        <p:nvSpPr>
          <p:cNvPr id="356359" name="Line 7"/>
          <p:cNvSpPr>
            <a:spLocks noChangeShapeType="1"/>
          </p:cNvSpPr>
          <p:nvPr/>
        </p:nvSpPr>
        <p:spPr bwMode="auto">
          <a:xfrm>
            <a:off x="3195638" y="2673350"/>
            <a:ext cx="234950" cy="1031875"/>
          </a:xfrm>
          <a:prstGeom prst="line">
            <a:avLst/>
          </a:prstGeom>
          <a:noFill/>
          <a:ln w="9525">
            <a:solidFill>
              <a:schemeClr val="tx1"/>
            </a:solidFill>
            <a:round/>
            <a:tailEnd type="triangle" w="sm" len="med"/>
          </a:ln>
          <a:effectLst/>
        </p:spPr>
        <p:txBody>
          <a:bodyPr/>
          <a:lstStyle/>
          <a:p>
            <a:endParaRPr lang="zh-CN" altLang="en-US"/>
          </a:p>
        </p:txBody>
      </p:sp>
      <p:sp>
        <p:nvSpPr>
          <p:cNvPr id="356360" name="Text Box 8"/>
          <p:cNvSpPr txBox="1">
            <a:spLocks noChangeArrowheads="1"/>
          </p:cNvSpPr>
          <p:nvPr/>
        </p:nvSpPr>
        <p:spPr bwMode="auto">
          <a:xfrm>
            <a:off x="2206625" y="2249488"/>
            <a:ext cx="1927225" cy="458787"/>
          </a:xfrm>
          <a:prstGeom prst="rect">
            <a:avLst/>
          </a:prstGeom>
          <a:noFill/>
          <a:ln w="9525">
            <a:noFill/>
            <a:miter lim="800000"/>
          </a:ln>
          <a:effectLst/>
        </p:spPr>
        <p:txBody>
          <a:bodyPr wrap="none">
            <a:spAutoFit/>
          </a:bodyPr>
          <a:lstStyle/>
          <a:p>
            <a:pPr algn="ctr"/>
            <a:r>
              <a:rPr kumimoji="1" lang="zh-CN" altLang="en-US" sz="2400">
                <a:solidFill>
                  <a:schemeClr val="folHlink"/>
                </a:solidFill>
                <a:latin typeface="Arial" panose="020B0604020202020204" pitchFamily="34" charset="0"/>
                <a:ea typeface="黑体" panose="02010609060101010101" pitchFamily="2" charset="-122"/>
              </a:rPr>
              <a:t>出现了“</a:t>
            </a:r>
            <a:r>
              <a:rPr kumimoji="1" lang="en-US" altLang="zh-CN" sz="2400">
                <a:solidFill>
                  <a:schemeClr val="folHlink"/>
                </a:solidFill>
                <a:latin typeface="Arial" panose="020B0604020202020204" pitchFamily="34" charset="0"/>
                <a:ea typeface="黑体" panose="02010609060101010101" pitchFamily="2" charset="-122"/>
              </a:rPr>
              <a:t>EOT”</a:t>
            </a:r>
            <a:endParaRPr kumimoji="1" lang="en-US" altLang="zh-CN" sz="2400">
              <a:solidFill>
                <a:schemeClr val="folHlink"/>
              </a:solidFill>
              <a:latin typeface="Arial" panose="020B0604020202020204" pitchFamily="34" charset="0"/>
              <a:ea typeface="黑体" panose="02010609060101010101" pitchFamily="2" charset="-122"/>
            </a:endParaRPr>
          </a:p>
        </p:txBody>
      </p:sp>
      <p:sp>
        <p:nvSpPr>
          <p:cNvPr id="356361" name="AutoShape 9"/>
          <p:cNvSpPr/>
          <p:nvPr/>
        </p:nvSpPr>
        <p:spPr bwMode="auto">
          <a:xfrm rot="-5400000">
            <a:off x="6142037" y="1974851"/>
            <a:ext cx="327025" cy="5175250"/>
          </a:xfrm>
          <a:prstGeom prst="leftBrace">
            <a:avLst>
              <a:gd name="adj1" fmla="val 131877"/>
              <a:gd name="adj2" fmla="val 50000"/>
            </a:avLst>
          </a:prstGeom>
          <a:noFill/>
          <a:ln w="9525">
            <a:solidFill>
              <a:schemeClr val="tx1"/>
            </a:solidFill>
            <a:round/>
          </a:ln>
          <a:effectLst/>
        </p:spPr>
        <p:txBody>
          <a:bodyPr wrap="none" anchor="ctr"/>
          <a:lstStyle/>
          <a:p>
            <a:endParaRPr lang="zh-CN" altLang="en-US"/>
          </a:p>
        </p:txBody>
      </p:sp>
      <p:sp>
        <p:nvSpPr>
          <p:cNvPr id="356362" name="Text Box 10"/>
          <p:cNvSpPr txBox="1">
            <a:spLocks noChangeArrowheads="1"/>
          </p:cNvSpPr>
          <p:nvPr/>
        </p:nvSpPr>
        <p:spPr bwMode="auto">
          <a:xfrm>
            <a:off x="4716463" y="4629150"/>
            <a:ext cx="3841750" cy="455613"/>
          </a:xfrm>
          <a:prstGeom prst="rect">
            <a:avLst/>
          </a:prstGeom>
          <a:noFill/>
          <a:ln w="9525">
            <a:noFill/>
            <a:miter lim="800000"/>
          </a:ln>
          <a:effectLst/>
        </p:spPr>
        <p:txBody>
          <a:bodyPr wrap="none">
            <a:spAutoFit/>
          </a:bodyPr>
          <a:lstStyle/>
          <a:p>
            <a:pPr algn="just"/>
            <a:r>
              <a:rPr kumimoji="1" lang="zh-CN" altLang="en-US" sz="2400">
                <a:solidFill>
                  <a:schemeClr val="folHlink"/>
                </a:solidFill>
                <a:latin typeface="Arial" panose="020B0604020202020204" pitchFamily="34" charset="0"/>
                <a:ea typeface="黑体" panose="02010609060101010101" pitchFamily="2" charset="-122"/>
              </a:rPr>
              <a:t>被接收端当作无效帧而丢弃</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6363" name="AutoShape 11"/>
          <p:cNvSpPr/>
          <p:nvPr/>
        </p:nvSpPr>
        <p:spPr bwMode="auto">
          <a:xfrm rot="-5400000">
            <a:off x="2175669" y="3188494"/>
            <a:ext cx="304800" cy="2687638"/>
          </a:xfrm>
          <a:prstGeom prst="leftBrace">
            <a:avLst>
              <a:gd name="adj1" fmla="val 73481"/>
              <a:gd name="adj2" fmla="val 50000"/>
            </a:avLst>
          </a:prstGeom>
          <a:noFill/>
          <a:ln w="9525">
            <a:solidFill>
              <a:schemeClr val="tx1"/>
            </a:solidFill>
            <a:round/>
          </a:ln>
          <a:effectLst/>
        </p:spPr>
        <p:txBody>
          <a:bodyPr wrap="none" anchor="ctr"/>
          <a:lstStyle/>
          <a:p>
            <a:endParaRPr lang="zh-CN" altLang="en-US"/>
          </a:p>
        </p:txBody>
      </p:sp>
      <p:sp>
        <p:nvSpPr>
          <p:cNvPr id="356364" name="Text Box 12"/>
          <p:cNvSpPr txBox="1">
            <a:spLocks noChangeArrowheads="1"/>
          </p:cNvSpPr>
          <p:nvPr/>
        </p:nvSpPr>
        <p:spPr bwMode="auto">
          <a:xfrm>
            <a:off x="1187450" y="4622800"/>
            <a:ext cx="2317750" cy="822325"/>
          </a:xfrm>
          <a:prstGeom prst="rect">
            <a:avLst/>
          </a:prstGeom>
          <a:noFill/>
          <a:ln w="9525">
            <a:noFill/>
            <a:miter lim="800000"/>
          </a:ln>
          <a:effectLst/>
        </p:spPr>
        <p:txBody>
          <a:bodyPr wrap="none">
            <a:spAutoFit/>
          </a:bodyPr>
          <a:lstStyle/>
          <a:p>
            <a:pPr algn="ctr"/>
            <a:r>
              <a:rPr kumimoji="1" lang="zh-CN" altLang="en-US" sz="2400">
                <a:solidFill>
                  <a:schemeClr val="hlink"/>
                </a:solidFill>
                <a:latin typeface="Arial" panose="020B0604020202020204" pitchFamily="34" charset="0"/>
                <a:ea typeface="黑体" panose="02010609060101010101" pitchFamily="2" charset="-122"/>
              </a:rPr>
              <a:t>被接收端</a:t>
            </a:r>
            <a:endParaRPr kumimoji="1" lang="zh-CN" altLang="en-US" sz="2400">
              <a:solidFill>
                <a:schemeClr val="hlink"/>
              </a:solidFill>
              <a:latin typeface="Arial" panose="020B0604020202020204" pitchFamily="34" charset="0"/>
              <a:ea typeface="黑体" panose="02010609060101010101" pitchFamily="2" charset="-122"/>
            </a:endParaRPr>
          </a:p>
          <a:p>
            <a:pPr algn="ctr"/>
            <a:r>
              <a:rPr kumimoji="1" lang="zh-CN" altLang="en-US" sz="2400">
                <a:solidFill>
                  <a:schemeClr val="hlink"/>
                </a:solidFill>
                <a:latin typeface="Arial" panose="020B0604020202020204" pitchFamily="34" charset="0"/>
                <a:ea typeface="黑体" panose="02010609060101010101" pitchFamily="2" charset="-122"/>
              </a:rPr>
              <a:t>误认为是一个帧</a:t>
            </a:r>
            <a:endParaRPr kumimoji="1" lang="zh-CN" altLang="en-US" sz="2400">
              <a:solidFill>
                <a:schemeClr val="hlink"/>
              </a:solidFill>
              <a:latin typeface="Arial" panose="020B0604020202020204" pitchFamily="34" charset="0"/>
              <a:ea typeface="黑体" panose="02010609060101010101" pitchFamily="2" charset="-122"/>
            </a:endParaRPr>
          </a:p>
        </p:txBody>
      </p:sp>
      <p:sp>
        <p:nvSpPr>
          <p:cNvPr id="356365" name="Line 13"/>
          <p:cNvSpPr>
            <a:spLocks noChangeShapeType="1"/>
          </p:cNvSpPr>
          <p:nvPr/>
        </p:nvSpPr>
        <p:spPr bwMode="auto">
          <a:xfrm>
            <a:off x="1546225" y="3443288"/>
            <a:ext cx="6770688"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56366" name="Text Box 14"/>
          <p:cNvSpPr txBox="1">
            <a:spLocks noChangeArrowheads="1"/>
          </p:cNvSpPr>
          <p:nvPr/>
        </p:nvSpPr>
        <p:spPr bwMode="auto">
          <a:xfrm>
            <a:off x="4262438" y="3186113"/>
            <a:ext cx="1403350" cy="458787"/>
          </a:xfrm>
          <a:prstGeom prst="rect">
            <a:avLst/>
          </a:prstGeom>
          <a:solidFill>
            <a:schemeClr val="bg1"/>
          </a:solidFill>
          <a:ln w="9525">
            <a:noFill/>
            <a:miter lim="800000"/>
          </a:ln>
          <a:effectLst/>
        </p:spPr>
        <p:txBody>
          <a:bodyPr wrap="none">
            <a:spAutoFit/>
          </a:bodyPr>
          <a:lstStyle/>
          <a:p>
            <a:pPr algn="ctr"/>
            <a:r>
              <a:rPr kumimoji="1" lang="zh-CN" altLang="en-US" sz="2400">
                <a:solidFill>
                  <a:schemeClr val="folHlink"/>
                </a:solidFill>
                <a:latin typeface="Arial" panose="020B0604020202020204" pitchFamily="34" charset="0"/>
                <a:ea typeface="黑体" panose="02010609060101010101" pitchFamily="2" charset="-122"/>
              </a:rPr>
              <a:t>数据部分</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6367" name="Rectangle 15"/>
          <p:cNvSpPr>
            <a:spLocks noChangeArrowheads="1"/>
          </p:cNvSpPr>
          <p:nvPr/>
        </p:nvSpPr>
        <p:spPr bwMode="auto">
          <a:xfrm>
            <a:off x="8316913" y="3705225"/>
            <a:ext cx="576262"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a:solidFill>
                  <a:schemeClr val="folHlink"/>
                </a:solidFill>
                <a:latin typeface="Arial" panose="020B0604020202020204" pitchFamily="34" charset="0"/>
                <a:ea typeface="黑体" panose="02010609060101010101" pitchFamily="2" charset="-122"/>
              </a:rPr>
              <a:t>EOT</a:t>
            </a:r>
            <a:endParaRPr kumimoji="1" lang="en-US" altLang="zh-CN">
              <a:solidFill>
                <a:schemeClr val="folHlink"/>
              </a:solidFill>
              <a:latin typeface="Arial" panose="020B0604020202020204" pitchFamily="34" charset="0"/>
              <a:ea typeface="黑体" panose="02010609060101010101" pitchFamily="2" charset="-122"/>
            </a:endParaRPr>
          </a:p>
        </p:txBody>
      </p:sp>
      <p:sp>
        <p:nvSpPr>
          <p:cNvPr id="356368" name="Line 16"/>
          <p:cNvSpPr>
            <a:spLocks noChangeShapeType="1"/>
          </p:cNvSpPr>
          <p:nvPr/>
        </p:nvSpPr>
        <p:spPr bwMode="auto">
          <a:xfrm>
            <a:off x="968375" y="2960688"/>
            <a:ext cx="7924800"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56369" name="Text Box 17"/>
          <p:cNvSpPr txBox="1">
            <a:spLocks noChangeArrowheads="1"/>
          </p:cNvSpPr>
          <p:nvPr/>
        </p:nvSpPr>
        <p:spPr bwMode="auto">
          <a:xfrm>
            <a:off x="3894138" y="2682875"/>
            <a:ext cx="1401762" cy="458788"/>
          </a:xfrm>
          <a:prstGeom prst="rect">
            <a:avLst/>
          </a:prstGeom>
          <a:solidFill>
            <a:schemeClr val="bg1"/>
          </a:solidFill>
          <a:ln w="9525">
            <a:noFill/>
            <a:miter lim="800000"/>
          </a:ln>
          <a:effectLst/>
        </p:spPr>
        <p:txBody>
          <a:bodyPr wrap="none">
            <a:spAutoFit/>
          </a:bodyPr>
          <a:lstStyle/>
          <a:p>
            <a:pPr algn="ctr"/>
            <a:r>
              <a:rPr kumimoji="1" lang="zh-CN" altLang="en-US" sz="2400">
                <a:solidFill>
                  <a:schemeClr val="folHlink"/>
                </a:solidFill>
                <a:latin typeface="Arial" panose="020B0604020202020204" pitchFamily="34" charset="0"/>
                <a:ea typeface="黑体" panose="02010609060101010101" pitchFamily="2" charset="-122"/>
              </a:rPr>
              <a:t>完整的帧</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56370" name="Line 18"/>
          <p:cNvSpPr>
            <a:spLocks noChangeShapeType="1"/>
          </p:cNvSpPr>
          <p:nvPr/>
        </p:nvSpPr>
        <p:spPr bwMode="auto">
          <a:xfrm>
            <a:off x="968375" y="2863850"/>
            <a:ext cx="0" cy="769938"/>
          </a:xfrm>
          <a:prstGeom prst="line">
            <a:avLst/>
          </a:prstGeom>
          <a:noFill/>
          <a:ln w="9525">
            <a:solidFill>
              <a:schemeClr val="tx1"/>
            </a:solidFill>
            <a:round/>
          </a:ln>
          <a:effectLst/>
        </p:spPr>
        <p:txBody>
          <a:bodyPr/>
          <a:lstStyle/>
          <a:p>
            <a:endParaRPr lang="zh-CN" altLang="en-US"/>
          </a:p>
        </p:txBody>
      </p:sp>
      <p:sp>
        <p:nvSpPr>
          <p:cNvPr id="356371" name="Line 19"/>
          <p:cNvSpPr>
            <a:spLocks noChangeShapeType="1"/>
          </p:cNvSpPr>
          <p:nvPr/>
        </p:nvSpPr>
        <p:spPr bwMode="auto">
          <a:xfrm>
            <a:off x="8893175" y="2863850"/>
            <a:ext cx="0" cy="769938"/>
          </a:xfrm>
          <a:prstGeom prst="line">
            <a:avLst/>
          </a:prstGeom>
          <a:noFill/>
          <a:ln w="9525">
            <a:solidFill>
              <a:schemeClr val="tx1"/>
            </a:solidFill>
            <a:round/>
          </a:ln>
          <a:effectLst/>
        </p:spPr>
        <p:txBody>
          <a:bodyPr/>
          <a:lstStyle/>
          <a:p>
            <a:endParaRPr lang="zh-CN" altLang="en-US"/>
          </a:p>
        </p:txBody>
      </p:sp>
      <p:sp>
        <p:nvSpPr>
          <p:cNvPr id="356372" name="Line 20"/>
          <p:cNvSpPr>
            <a:spLocks noChangeShapeType="1"/>
          </p:cNvSpPr>
          <p:nvPr/>
        </p:nvSpPr>
        <p:spPr bwMode="auto">
          <a:xfrm>
            <a:off x="1546225" y="3249613"/>
            <a:ext cx="0" cy="384175"/>
          </a:xfrm>
          <a:prstGeom prst="line">
            <a:avLst/>
          </a:prstGeom>
          <a:noFill/>
          <a:ln w="9525">
            <a:solidFill>
              <a:schemeClr val="tx1"/>
            </a:solidFill>
            <a:round/>
          </a:ln>
          <a:effectLst/>
        </p:spPr>
        <p:txBody>
          <a:bodyPr/>
          <a:lstStyle/>
          <a:p>
            <a:endParaRPr lang="zh-CN" altLang="en-US"/>
          </a:p>
        </p:txBody>
      </p:sp>
      <p:sp>
        <p:nvSpPr>
          <p:cNvPr id="356373" name="Line 21"/>
          <p:cNvSpPr>
            <a:spLocks noChangeShapeType="1"/>
          </p:cNvSpPr>
          <p:nvPr/>
        </p:nvSpPr>
        <p:spPr bwMode="auto">
          <a:xfrm>
            <a:off x="8316913" y="3249613"/>
            <a:ext cx="0" cy="384175"/>
          </a:xfrm>
          <a:prstGeom prst="line">
            <a:avLst/>
          </a:prstGeom>
          <a:noFill/>
          <a:ln w="9525">
            <a:solidFill>
              <a:schemeClr val="tx1"/>
            </a:solidFill>
            <a:round/>
          </a:ln>
          <a:effectLst/>
        </p:spPr>
        <p:txBody>
          <a:bodyPr/>
          <a:lstStyle/>
          <a:p>
            <a:endParaRPr lang="zh-CN" altLang="en-US"/>
          </a:p>
        </p:txBody>
      </p:sp>
      <p:sp>
        <p:nvSpPr>
          <p:cNvPr id="356375" name="Text Box 23"/>
          <p:cNvSpPr txBox="1">
            <a:spLocks noChangeArrowheads="1"/>
          </p:cNvSpPr>
          <p:nvPr/>
        </p:nvSpPr>
        <p:spPr bwMode="auto">
          <a:xfrm>
            <a:off x="144463" y="3205163"/>
            <a:ext cx="793750" cy="822325"/>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发送</a:t>
            </a:r>
            <a:endParaRPr kumimoji="1" lang="zh-CN" altLang="en-US" sz="2400">
              <a:solidFill>
                <a:schemeClr val="folHlink"/>
              </a:solidFill>
              <a:latin typeface="Arial" panose="020B0604020202020204" pitchFamily="34" charset="0"/>
              <a:ea typeface="黑体" panose="02010609060101010101" pitchFamily="2" charset="-122"/>
            </a:endParaRPr>
          </a:p>
          <a:p>
            <a:r>
              <a:rPr kumimoji="1" lang="zh-CN" altLang="en-US" sz="2400">
                <a:solidFill>
                  <a:schemeClr val="folHlink"/>
                </a:solidFill>
                <a:latin typeface="Arial" panose="020B0604020202020204" pitchFamily="34" charset="0"/>
                <a:ea typeface="黑体" panose="02010609060101010101" pitchFamily="2" charset="-122"/>
              </a:rPr>
              <a:t>在前</a:t>
            </a:r>
            <a:endParaRPr kumimoji="1" lang="zh-CN" altLang="en-US"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50938" y="214313"/>
            <a:ext cx="6950075" cy="1462087"/>
          </a:xfrm>
        </p:spPr>
        <p:txBody>
          <a:bodyPr/>
          <a:lstStyle/>
          <a:p>
            <a:pPr algn="ctr"/>
            <a:r>
              <a:rPr lang="zh-CN" altLang="en-US" sz="4000"/>
              <a:t>解决透明传输问题</a:t>
            </a:r>
            <a:endParaRPr lang="zh-CN" altLang="en-US" sz="4000"/>
          </a:p>
        </p:txBody>
      </p:sp>
      <p:sp>
        <p:nvSpPr>
          <p:cNvPr id="358403" name="Rectangle 3"/>
          <p:cNvSpPr>
            <a:spLocks noGrp="1" noChangeArrowheads="1"/>
          </p:cNvSpPr>
          <p:nvPr>
            <p:ph type="body" idx="1"/>
          </p:nvPr>
        </p:nvSpPr>
        <p:spPr>
          <a:xfrm>
            <a:off x="684213" y="2062163"/>
            <a:ext cx="8347075" cy="4751387"/>
          </a:xfrm>
        </p:spPr>
        <p:txBody>
          <a:bodyPr/>
          <a:lstStyle/>
          <a:p>
            <a:r>
              <a:rPr lang="zh-CN" altLang="en-US" sz="2800"/>
              <a:t>发送端的数据链路层在数据中出现控制字符“</a:t>
            </a:r>
            <a:r>
              <a:rPr lang="en-US" altLang="zh-CN" sz="2800"/>
              <a:t>SOH”</a:t>
            </a:r>
            <a:r>
              <a:rPr lang="zh-CN" altLang="en-US" sz="2800"/>
              <a:t>或“</a:t>
            </a:r>
            <a:r>
              <a:rPr lang="en-US" altLang="zh-CN" sz="2800"/>
              <a:t>EOT”</a:t>
            </a:r>
            <a:r>
              <a:rPr lang="zh-CN" altLang="en-US" sz="2800"/>
              <a:t>的前面插入一个转义字符“</a:t>
            </a:r>
            <a:r>
              <a:rPr lang="en-US" altLang="zh-CN" sz="2800"/>
              <a:t>ESC”(</a:t>
            </a:r>
            <a:r>
              <a:rPr lang="zh-CN" altLang="en-US" sz="2800"/>
              <a:t>其十六进制编码是 </a:t>
            </a:r>
            <a:r>
              <a:rPr lang="en-US" altLang="zh-CN" sz="2800"/>
              <a:t>1B)</a:t>
            </a:r>
            <a:r>
              <a:rPr lang="zh-CN" altLang="en-US" sz="2800"/>
              <a:t>。</a:t>
            </a:r>
            <a:endParaRPr lang="zh-CN" altLang="en-US" sz="2800"/>
          </a:p>
          <a:p>
            <a:r>
              <a:rPr lang="zh-CN" altLang="en-US" sz="2800">
                <a:solidFill>
                  <a:schemeClr val="hlink"/>
                </a:solidFill>
              </a:rPr>
              <a:t>字节填充</a:t>
            </a:r>
            <a:r>
              <a:rPr lang="en-US" altLang="zh-CN" sz="2800"/>
              <a:t>(byte stuffing)</a:t>
            </a:r>
            <a:r>
              <a:rPr lang="zh-CN" altLang="en-US" sz="2800"/>
              <a:t>或</a:t>
            </a:r>
            <a:r>
              <a:rPr lang="zh-CN" altLang="en-US" sz="2800">
                <a:solidFill>
                  <a:schemeClr val="hlink"/>
                </a:solidFill>
              </a:rPr>
              <a:t>字符填充</a:t>
            </a:r>
            <a:r>
              <a:rPr lang="en-US" altLang="zh-CN" sz="2800"/>
              <a:t>(character stuffing)——</a:t>
            </a:r>
            <a:r>
              <a:rPr lang="zh-CN" altLang="en-US" sz="2800"/>
              <a:t>接收端的数据链路层在将数据送往网络层之前删除插入的转义字符。</a:t>
            </a:r>
            <a:endParaRPr lang="zh-CN" altLang="en-US" sz="2800"/>
          </a:p>
          <a:p>
            <a:r>
              <a:rPr lang="zh-CN" altLang="en-US" sz="2800"/>
              <a:t>如果转义字符也出现数据当中，那么应在转义字符前面插入一个转义字符。当接收端收到连续的两个转义字符时，就删除其中前面的一个。 </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273050" y="4183063"/>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53" name="Freeform 5"/>
          <p:cNvSpPr/>
          <p:nvPr/>
        </p:nvSpPr>
        <p:spPr bwMode="auto">
          <a:xfrm>
            <a:off x="6369050" y="3192463"/>
            <a:ext cx="1524000" cy="990600"/>
          </a:xfrm>
          <a:custGeom>
            <a:avLst/>
            <a:gdLst/>
            <a:ahLst/>
            <a:cxnLst>
              <a:cxn ang="0">
                <a:pos x="671" y="624"/>
              </a:cxn>
              <a:cxn ang="0">
                <a:pos x="960" y="624"/>
              </a:cxn>
              <a:cxn ang="0">
                <a:pos x="288" y="0"/>
              </a:cxn>
              <a:cxn ang="0">
                <a:pos x="0" y="0"/>
              </a:cxn>
            </a:cxnLst>
            <a:rect l="0" t="0" r="r" b="b"/>
            <a:pathLst>
              <a:path w="960" h="624">
                <a:moveTo>
                  <a:pt x="671" y="624"/>
                </a:moveTo>
                <a:lnTo>
                  <a:pt x="960" y="624"/>
                </a:lnTo>
                <a:lnTo>
                  <a:pt x="288" y="0"/>
                </a:lnTo>
                <a:lnTo>
                  <a:pt x="0" y="0"/>
                </a:lnTo>
              </a:path>
            </a:pathLst>
          </a:custGeom>
          <a:solidFill>
            <a:srgbClr val="DDDDDD"/>
          </a:solidFill>
          <a:ln w="9525">
            <a:noFill/>
            <a:round/>
          </a:ln>
          <a:effectLst/>
        </p:spPr>
        <p:txBody>
          <a:bodyPr/>
          <a:lstStyle/>
          <a:p>
            <a:endParaRPr lang="zh-CN" altLang="en-US"/>
          </a:p>
        </p:txBody>
      </p:sp>
      <p:sp>
        <p:nvSpPr>
          <p:cNvPr id="360454" name="Freeform 6"/>
          <p:cNvSpPr/>
          <p:nvPr/>
        </p:nvSpPr>
        <p:spPr bwMode="auto">
          <a:xfrm>
            <a:off x="5064125" y="3192463"/>
            <a:ext cx="1076325" cy="1000125"/>
          </a:xfrm>
          <a:custGeom>
            <a:avLst/>
            <a:gdLst/>
            <a:ahLst/>
            <a:cxnLst>
              <a:cxn ang="0">
                <a:pos x="386" y="621"/>
              </a:cxn>
              <a:cxn ang="0">
                <a:pos x="678" y="630"/>
              </a:cxn>
              <a:cxn ang="0">
                <a:pos x="288" y="0"/>
              </a:cxn>
              <a:cxn ang="0">
                <a:pos x="0" y="0"/>
              </a:cxn>
            </a:cxnLst>
            <a:rect l="0" t="0" r="r" b="b"/>
            <a:pathLst>
              <a:path w="678" h="630">
                <a:moveTo>
                  <a:pt x="386" y="621"/>
                </a:moveTo>
                <a:lnTo>
                  <a:pt x="678" y="630"/>
                </a:lnTo>
                <a:lnTo>
                  <a:pt x="288" y="0"/>
                </a:lnTo>
                <a:lnTo>
                  <a:pt x="0" y="0"/>
                </a:lnTo>
              </a:path>
            </a:pathLst>
          </a:custGeom>
          <a:solidFill>
            <a:srgbClr val="DDDDDD"/>
          </a:solidFill>
          <a:ln w="9525">
            <a:noFill/>
            <a:round/>
          </a:ln>
          <a:effectLst/>
        </p:spPr>
        <p:txBody>
          <a:bodyPr/>
          <a:lstStyle/>
          <a:p>
            <a:endParaRPr lang="zh-CN" altLang="en-US"/>
          </a:p>
        </p:txBody>
      </p:sp>
      <p:sp>
        <p:nvSpPr>
          <p:cNvPr id="360455" name="Freeform 7"/>
          <p:cNvSpPr/>
          <p:nvPr/>
        </p:nvSpPr>
        <p:spPr bwMode="auto">
          <a:xfrm>
            <a:off x="3549650" y="3192463"/>
            <a:ext cx="600075" cy="990600"/>
          </a:xfrm>
          <a:custGeom>
            <a:avLst/>
            <a:gdLst/>
            <a:ahLst/>
            <a:cxnLst>
              <a:cxn ang="0">
                <a:pos x="92" y="624"/>
              </a:cxn>
              <a:cxn ang="0">
                <a:pos x="378" y="624"/>
              </a:cxn>
              <a:cxn ang="0">
                <a:pos x="288" y="0"/>
              </a:cxn>
              <a:cxn ang="0">
                <a:pos x="0" y="0"/>
              </a:cxn>
            </a:cxnLst>
            <a:rect l="0" t="0" r="r" b="b"/>
            <a:pathLst>
              <a:path w="378" h="624">
                <a:moveTo>
                  <a:pt x="92" y="624"/>
                </a:moveTo>
                <a:lnTo>
                  <a:pt x="378" y="624"/>
                </a:lnTo>
                <a:lnTo>
                  <a:pt x="288" y="0"/>
                </a:lnTo>
                <a:lnTo>
                  <a:pt x="0" y="0"/>
                </a:lnTo>
              </a:path>
            </a:pathLst>
          </a:custGeom>
          <a:solidFill>
            <a:srgbClr val="DDDDDD"/>
          </a:solidFill>
          <a:ln w="9525">
            <a:noFill/>
            <a:round/>
          </a:ln>
          <a:effectLst/>
        </p:spPr>
        <p:txBody>
          <a:bodyPr/>
          <a:lstStyle/>
          <a:p>
            <a:endParaRPr lang="zh-CN" altLang="en-US"/>
          </a:p>
        </p:txBody>
      </p:sp>
      <p:sp>
        <p:nvSpPr>
          <p:cNvPr id="360456" name="Freeform 8"/>
          <p:cNvSpPr/>
          <p:nvPr/>
        </p:nvSpPr>
        <p:spPr bwMode="auto">
          <a:xfrm>
            <a:off x="1871663" y="3192463"/>
            <a:ext cx="763587" cy="990600"/>
          </a:xfrm>
          <a:custGeom>
            <a:avLst/>
            <a:gdLst/>
            <a:ahLst/>
            <a:cxnLst>
              <a:cxn ang="0">
                <a:pos x="0" y="621"/>
              </a:cxn>
              <a:cxn ang="0">
                <a:pos x="289" y="624"/>
              </a:cxn>
              <a:cxn ang="0">
                <a:pos x="481" y="0"/>
              </a:cxn>
              <a:cxn ang="0">
                <a:pos x="193" y="0"/>
              </a:cxn>
            </a:cxnLst>
            <a:rect l="0" t="0" r="r" b="b"/>
            <a:pathLst>
              <a:path w="481" h="624">
                <a:moveTo>
                  <a:pt x="0" y="621"/>
                </a:moveTo>
                <a:lnTo>
                  <a:pt x="289" y="624"/>
                </a:lnTo>
                <a:lnTo>
                  <a:pt x="481" y="0"/>
                </a:lnTo>
                <a:lnTo>
                  <a:pt x="193" y="0"/>
                </a:lnTo>
              </a:path>
            </a:pathLst>
          </a:custGeom>
          <a:solidFill>
            <a:srgbClr val="DDDDDD"/>
          </a:solidFill>
          <a:ln w="9525">
            <a:noFill/>
            <a:round/>
          </a:ln>
          <a:effectLst/>
        </p:spPr>
        <p:txBody>
          <a:bodyPr/>
          <a:lstStyle/>
          <a:p>
            <a:endParaRPr lang="zh-CN" altLang="en-US"/>
          </a:p>
        </p:txBody>
      </p:sp>
      <p:sp>
        <p:nvSpPr>
          <p:cNvPr id="360457" name="Rectangle 9"/>
          <p:cNvSpPr>
            <a:spLocks noChangeArrowheads="1"/>
          </p:cNvSpPr>
          <p:nvPr/>
        </p:nvSpPr>
        <p:spPr bwMode="auto">
          <a:xfrm>
            <a:off x="1035050" y="2735263"/>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58" name="Rectangle 10"/>
          <p:cNvSpPr>
            <a:spLocks noChangeArrowheads="1"/>
          </p:cNvSpPr>
          <p:nvPr/>
        </p:nvSpPr>
        <p:spPr bwMode="auto">
          <a:xfrm>
            <a:off x="1492250" y="2735263"/>
            <a:ext cx="60198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360459" name="Rectangle 11"/>
          <p:cNvSpPr>
            <a:spLocks noChangeArrowheads="1"/>
          </p:cNvSpPr>
          <p:nvPr/>
        </p:nvSpPr>
        <p:spPr bwMode="auto">
          <a:xfrm>
            <a:off x="2178050" y="2735263"/>
            <a:ext cx="457200" cy="457200"/>
          </a:xfrm>
          <a:prstGeom prst="rect">
            <a:avLst/>
          </a:prstGeom>
          <a:solidFill>
            <a:srgbClr val="99FF66"/>
          </a:solidFill>
          <a:ln w="9525">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0" name="Rectangle 12"/>
          <p:cNvSpPr>
            <a:spLocks noChangeArrowheads="1"/>
          </p:cNvSpPr>
          <p:nvPr/>
        </p:nvSpPr>
        <p:spPr bwMode="auto">
          <a:xfrm>
            <a:off x="6369050" y="2735263"/>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2" name="Rectangle 14"/>
          <p:cNvSpPr>
            <a:spLocks noChangeArrowheads="1"/>
          </p:cNvSpPr>
          <p:nvPr/>
        </p:nvSpPr>
        <p:spPr bwMode="auto">
          <a:xfrm>
            <a:off x="5073650" y="27352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3" name="Rectangle 15"/>
          <p:cNvSpPr>
            <a:spLocks noChangeArrowheads="1"/>
          </p:cNvSpPr>
          <p:nvPr/>
        </p:nvSpPr>
        <p:spPr bwMode="auto">
          <a:xfrm>
            <a:off x="730250" y="4183063"/>
            <a:ext cx="78486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360464" name="Rectangle 16"/>
          <p:cNvSpPr>
            <a:spLocks noChangeArrowheads="1"/>
          </p:cNvSpPr>
          <p:nvPr/>
        </p:nvSpPr>
        <p:spPr bwMode="auto">
          <a:xfrm>
            <a:off x="1416050" y="41830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5" name="Rectangle 17"/>
          <p:cNvSpPr>
            <a:spLocks noChangeArrowheads="1"/>
          </p:cNvSpPr>
          <p:nvPr/>
        </p:nvSpPr>
        <p:spPr bwMode="auto">
          <a:xfrm>
            <a:off x="1873250" y="4183063"/>
            <a:ext cx="457200" cy="457200"/>
          </a:xfrm>
          <a:prstGeom prst="rect">
            <a:avLst/>
          </a:prstGeom>
          <a:solidFill>
            <a:srgbClr val="99FF66"/>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6" name="Rectangle 18"/>
          <p:cNvSpPr>
            <a:spLocks noChangeArrowheads="1"/>
          </p:cNvSpPr>
          <p:nvPr/>
        </p:nvSpPr>
        <p:spPr bwMode="auto">
          <a:xfrm>
            <a:off x="3244850" y="41830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7" name="Rectangle 19"/>
          <p:cNvSpPr>
            <a:spLocks noChangeArrowheads="1"/>
          </p:cNvSpPr>
          <p:nvPr/>
        </p:nvSpPr>
        <p:spPr bwMode="auto">
          <a:xfrm>
            <a:off x="3702050" y="4183063"/>
            <a:ext cx="457200" cy="457200"/>
          </a:xfrm>
          <a:prstGeom prst="rect">
            <a:avLst/>
          </a:prstGeom>
          <a:solidFill>
            <a:srgbClr val="CCFF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8" name="Rectangle 20"/>
          <p:cNvSpPr>
            <a:spLocks noChangeArrowheads="1"/>
          </p:cNvSpPr>
          <p:nvPr/>
        </p:nvSpPr>
        <p:spPr bwMode="auto">
          <a:xfrm>
            <a:off x="5226050" y="41830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69" name="Rectangle 21"/>
          <p:cNvSpPr>
            <a:spLocks noChangeArrowheads="1"/>
          </p:cNvSpPr>
          <p:nvPr/>
        </p:nvSpPr>
        <p:spPr bwMode="auto">
          <a:xfrm>
            <a:off x="5683250" y="41830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70" name="Rectangle 22"/>
          <p:cNvSpPr>
            <a:spLocks noChangeArrowheads="1"/>
          </p:cNvSpPr>
          <p:nvPr/>
        </p:nvSpPr>
        <p:spPr bwMode="auto">
          <a:xfrm>
            <a:off x="6978650" y="4183063"/>
            <a:ext cx="457200" cy="457200"/>
          </a:xfrm>
          <a:prstGeom prst="rect">
            <a:avLst/>
          </a:prstGeom>
          <a:solidFill>
            <a:srgbClr val="33CCFF"/>
          </a:solidFill>
          <a:ln w="9525" algn="ctr">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ESC</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71" name="Rectangle 23"/>
          <p:cNvSpPr>
            <a:spLocks noChangeArrowheads="1"/>
          </p:cNvSpPr>
          <p:nvPr/>
        </p:nvSpPr>
        <p:spPr bwMode="auto">
          <a:xfrm>
            <a:off x="7435850" y="4183063"/>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72" name="Freeform 24"/>
          <p:cNvSpPr/>
          <p:nvPr/>
        </p:nvSpPr>
        <p:spPr bwMode="auto">
          <a:xfrm>
            <a:off x="1871663" y="3192463"/>
            <a:ext cx="306387" cy="995362"/>
          </a:xfrm>
          <a:custGeom>
            <a:avLst/>
            <a:gdLst/>
            <a:ahLst/>
            <a:cxnLst>
              <a:cxn ang="0">
                <a:pos x="193" y="0"/>
              </a:cxn>
              <a:cxn ang="0">
                <a:pos x="0" y="627"/>
              </a:cxn>
            </a:cxnLst>
            <a:rect l="0" t="0" r="r" b="b"/>
            <a:pathLst>
              <a:path w="193" h="627">
                <a:moveTo>
                  <a:pt x="193" y="0"/>
                </a:moveTo>
                <a:lnTo>
                  <a:pt x="0" y="627"/>
                </a:lnTo>
              </a:path>
            </a:pathLst>
          </a:custGeom>
          <a:noFill/>
          <a:ln w="9525">
            <a:solidFill>
              <a:schemeClr val="tx1"/>
            </a:solidFill>
            <a:prstDash val="dash"/>
            <a:round/>
          </a:ln>
          <a:effectLst/>
        </p:spPr>
        <p:txBody>
          <a:bodyPr/>
          <a:lstStyle/>
          <a:p>
            <a:endParaRPr lang="zh-CN" altLang="en-US"/>
          </a:p>
        </p:txBody>
      </p:sp>
      <p:sp>
        <p:nvSpPr>
          <p:cNvPr id="360473" name="Line 25"/>
          <p:cNvSpPr>
            <a:spLocks noChangeShapeType="1"/>
          </p:cNvSpPr>
          <p:nvPr/>
        </p:nvSpPr>
        <p:spPr bwMode="auto">
          <a:xfrm flipH="1">
            <a:off x="2330450" y="3192463"/>
            <a:ext cx="304800" cy="990600"/>
          </a:xfrm>
          <a:prstGeom prst="line">
            <a:avLst/>
          </a:prstGeom>
          <a:noFill/>
          <a:ln w="9525">
            <a:solidFill>
              <a:schemeClr val="tx1"/>
            </a:solidFill>
            <a:prstDash val="dash"/>
            <a:round/>
          </a:ln>
          <a:effectLst/>
        </p:spPr>
        <p:txBody>
          <a:bodyPr/>
          <a:lstStyle/>
          <a:p>
            <a:endParaRPr lang="zh-CN" altLang="en-US"/>
          </a:p>
        </p:txBody>
      </p:sp>
      <p:sp>
        <p:nvSpPr>
          <p:cNvPr id="360474" name="Line 26"/>
          <p:cNvSpPr>
            <a:spLocks noChangeShapeType="1"/>
          </p:cNvSpPr>
          <p:nvPr/>
        </p:nvSpPr>
        <p:spPr bwMode="auto">
          <a:xfrm>
            <a:off x="3549650" y="3192463"/>
            <a:ext cx="142875" cy="990600"/>
          </a:xfrm>
          <a:prstGeom prst="line">
            <a:avLst/>
          </a:prstGeom>
          <a:noFill/>
          <a:ln w="9525">
            <a:solidFill>
              <a:schemeClr val="tx1"/>
            </a:solidFill>
            <a:prstDash val="dash"/>
            <a:round/>
          </a:ln>
          <a:effectLst/>
        </p:spPr>
        <p:txBody>
          <a:bodyPr/>
          <a:lstStyle/>
          <a:p>
            <a:endParaRPr lang="zh-CN" altLang="en-US"/>
          </a:p>
        </p:txBody>
      </p:sp>
      <p:sp>
        <p:nvSpPr>
          <p:cNvPr id="360475" name="Line 27"/>
          <p:cNvSpPr>
            <a:spLocks noChangeShapeType="1"/>
          </p:cNvSpPr>
          <p:nvPr/>
        </p:nvSpPr>
        <p:spPr bwMode="auto">
          <a:xfrm>
            <a:off x="4006850" y="3192463"/>
            <a:ext cx="152400" cy="990600"/>
          </a:xfrm>
          <a:prstGeom prst="line">
            <a:avLst/>
          </a:prstGeom>
          <a:noFill/>
          <a:ln w="9525">
            <a:solidFill>
              <a:schemeClr val="tx1"/>
            </a:solidFill>
            <a:prstDash val="dash"/>
            <a:round/>
          </a:ln>
          <a:effectLst/>
        </p:spPr>
        <p:txBody>
          <a:bodyPr/>
          <a:lstStyle/>
          <a:p>
            <a:endParaRPr lang="zh-CN" altLang="en-US"/>
          </a:p>
        </p:txBody>
      </p:sp>
      <p:sp>
        <p:nvSpPr>
          <p:cNvPr id="360476" name="Freeform 28"/>
          <p:cNvSpPr/>
          <p:nvPr/>
        </p:nvSpPr>
        <p:spPr bwMode="auto">
          <a:xfrm>
            <a:off x="5073650" y="3192463"/>
            <a:ext cx="603250" cy="995362"/>
          </a:xfrm>
          <a:custGeom>
            <a:avLst/>
            <a:gdLst/>
            <a:ahLst/>
            <a:cxnLst>
              <a:cxn ang="0">
                <a:pos x="0" y="0"/>
              </a:cxn>
              <a:cxn ang="0">
                <a:pos x="380" y="627"/>
              </a:cxn>
            </a:cxnLst>
            <a:rect l="0" t="0" r="r" b="b"/>
            <a:pathLst>
              <a:path w="380" h="627">
                <a:moveTo>
                  <a:pt x="0" y="0"/>
                </a:moveTo>
                <a:lnTo>
                  <a:pt x="380" y="627"/>
                </a:lnTo>
              </a:path>
            </a:pathLst>
          </a:custGeom>
          <a:noFill/>
          <a:ln w="9525">
            <a:solidFill>
              <a:schemeClr val="tx1"/>
            </a:solidFill>
            <a:prstDash val="dash"/>
            <a:round/>
          </a:ln>
          <a:effectLst/>
        </p:spPr>
        <p:txBody>
          <a:bodyPr/>
          <a:lstStyle/>
          <a:p>
            <a:endParaRPr lang="zh-CN" altLang="en-US"/>
          </a:p>
        </p:txBody>
      </p:sp>
      <p:sp>
        <p:nvSpPr>
          <p:cNvPr id="360477" name="Line 29"/>
          <p:cNvSpPr>
            <a:spLocks noChangeShapeType="1"/>
          </p:cNvSpPr>
          <p:nvPr/>
        </p:nvSpPr>
        <p:spPr bwMode="auto">
          <a:xfrm>
            <a:off x="5530850" y="3192463"/>
            <a:ext cx="609600" cy="990600"/>
          </a:xfrm>
          <a:prstGeom prst="line">
            <a:avLst/>
          </a:prstGeom>
          <a:noFill/>
          <a:ln w="9525">
            <a:solidFill>
              <a:schemeClr val="tx1"/>
            </a:solidFill>
            <a:prstDash val="dash"/>
            <a:round/>
          </a:ln>
          <a:effectLst/>
        </p:spPr>
        <p:txBody>
          <a:bodyPr/>
          <a:lstStyle/>
          <a:p>
            <a:endParaRPr lang="zh-CN" altLang="en-US"/>
          </a:p>
        </p:txBody>
      </p:sp>
      <p:sp>
        <p:nvSpPr>
          <p:cNvPr id="360478" name="Freeform 30"/>
          <p:cNvSpPr/>
          <p:nvPr/>
        </p:nvSpPr>
        <p:spPr bwMode="auto">
          <a:xfrm>
            <a:off x="6369050" y="3192463"/>
            <a:ext cx="1060450" cy="985837"/>
          </a:xfrm>
          <a:custGeom>
            <a:avLst/>
            <a:gdLst/>
            <a:ahLst/>
            <a:cxnLst>
              <a:cxn ang="0">
                <a:pos x="0" y="0"/>
              </a:cxn>
              <a:cxn ang="0">
                <a:pos x="668" y="621"/>
              </a:cxn>
            </a:cxnLst>
            <a:rect l="0" t="0" r="r" b="b"/>
            <a:pathLst>
              <a:path w="668" h="621">
                <a:moveTo>
                  <a:pt x="0" y="0"/>
                </a:moveTo>
                <a:lnTo>
                  <a:pt x="668" y="621"/>
                </a:lnTo>
              </a:path>
            </a:pathLst>
          </a:custGeom>
          <a:noFill/>
          <a:ln w="9525">
            <a:solidFill>
              <a:schemeClr val="tx1"/>
            </a:solidFill>
            <a:prstDash val="dash"/>
            <a:round/>
          </a:ln>
          <a:effectLst/>
        </p:spPr>
        <p:txBody>
          <a:bodyPr/>
          <a:lstStyle/>
          <a:p>
            <a:endParaRPr lang="zh-CN" altLang="en-US"/>
          </a:p>
        </p:txBody>
      </p:sp>
      <p:sp>
        <p:nvSpPr>
          <p:cNvPr id="360479" name="Line 31"/>
          <p:cNvSpPr>
            <a:spLocks noChangeShapeType="1"/>
          </p:cNvSpPr>
          <p:nvPr/>
        </p:nvSpPr>
        <p:spPr bwMode="auto">
          <a:xfrm>
            <a:off x="6826250" y="3192463"/>
            <a:ext cx="1066800" cy="990600"/>
          </a:xfrm>
          <a:prstGeom prst="line">
            <a:avLst/>
          </a:prstGeom>
          <a:noFill/>
          <a:ln w="9525">
            <a:solidFill>
              <a:schemeClr val="tx1"/>
            </a:solidFill>
            <a:prstDash val="dash"/>
            <a:round/>
          </a:ln>
          <a:effectLst/>
        </p:spPr>
        <p:txBody>
          <a:bodyPr/>
          <a:lstStyle/>
          <a:p>
            <a:endParaRPr lang="zh-CN" altLang="en-US"/>
          </a:p>
        </p:txBody>
      </p:sp>
      <p:sp>
        <p:nvSpPr>
          <p:cNvPr id="360480" name="Line 32"/>
          <p:cNvSpPr>
            <a:spLocks noChangeShapeType="1"/>
          </p:cNvSpPr>
          <p:nvPr/>
        </p:nvSpPr>
        <p:spPr bwMode="auto">
          <a:xfrm>
            <a:off x="1492250" y="2506663"/>
            <a:ext cx="6019800"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60481" name="Text Box 33"/>
          <p:cNvSpPr txBox="1">
            <a:spLocks noChangeArrowheads="1"/>
          </p:cNvSpPr>
          <p:nvPr/>
        </p:nvSpPr>
        <p:spPr bwMode="auto">
          <a:xfrm>
            <a:off x="3854450" y="2273300"/>
            <a:ext cx="1200150" cy="396875"/>
          </a:xfrm>
          <a:prstGeom prst="rect">
            <a:avLst/>
          </a:prstGeom>
          <a:solidFill>
            <a:schemeClr val="bg1"/>
          </a:solid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原始数据</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82" name="Line 34"/>
          <p:cNvSpPr>
            <a:spLocks noChangeShapeType="1"/>
          </p:cNvSpPr>
          <p:nvPr/>
        </p:nvSpPr>
        <p:spPr bwMode="auto">
          <a:xfrm>
            <a:off x="730250" y="4945063"/>
            <a:ext cx="7848600"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360483" name="Rectangle 35"/>
          <p:cNvSpPr>
            <a:spLocks noChangeArrowheads="1"/>
          </p:cNvSpPr>
          <p:nvPr/>
        </p:nvSpPr>
        <p:spPr bwMode="auto">
          <a:xfrm>
            <a:off x="8578850" y="4183063"/>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84" name="Rectangle 36"/>
          <p:cNvSpPr>
            <a:spLocks noChangeArrowheads="1"/>
          </p:cNvSpPr>
          <p:nvPr/>
        </p:nvSpPr>
        <p:spPr bwMode="auto">
          <a:xfrm>
            <a:off x="7512050" y="2735263"/>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EOT</a:t>
            </a:r>
            <a:endParaRPr kumimoji="1" lang="en-US" altLang="zh-CN" sz="1600">
              <a:solidFill>
                <a:schemeClr val="folHlink"/>
              </a:solidFill>
              <a:latin typeface="Arial" panose="020B0604020202020204" pitchFamily="34" charset="0"/>
              <a:ea typeface="黑体" panose="02010609060101010101" pitchFamily="2" charset="-122"/>
            </a:endParaRPr>
          </a:p>
        </p:txBody>
      </p:sp>
      <p:sp>
        <p:nvSpPr>
          <p:cNvPr id="360485" name="Text Box 37"/>
          <p:cNvSpPr txBox="1">
            <a:spLocks noChangeArrowheads="1"/>
          </p:cNvSpPr>
          <p:nvPr/>
        </p:nvSpPr>
        <p:spPr bwMode="auto">
          <a:xfrm>
            <a:off x="3324225" y="4708525"/>
            <a:ext cx="3232150" cy="396875"/>
          </a:xfrm>
          <a:prstGeom prst="rect">
            <a:avLst/>
          </a:prstGeom>
          <a:solidFill>
            <a:schemeClr val="bg1"/>
          </a:solid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经过字节填充后发送的数据</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86" name="Text Box 38"/>
          <p:cNvSpPr txBox="1">
            <a:spLocks noChangeArrowheads="1"/>
          </p:cNvSpPr>
          <p:nvPr/>
        </p:nvSpPr>
        <p:spPr bwMode="auto">
          <a:xfrm>
            <a:off x="6743700" y="3449638"/>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字节填充</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87" name="Text Box 39"/>
          <p:cNvSpPr txBox="1">
            <a:spLocks noChangeArrowheads="1"/>
          </p:cNvSpPr>
          <p:nvPr/>
        </p:nvSpPr>
        <p:spPr bwMode="auto">
          <a:xfrm>
            <a:off x="4859338" y="3449638"/>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字节填充</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88" name="Text Box 40"/>
          <p:cNvSpPr txBox="1">
            <a:spLocks noChangeArrowheads="1"/>
          </p:cNvSpPr>
          <p:nvPr/>
        </p:nvSpPr>
        <p:spPr bwMode="auto">
          <a:xfrm>
            <a:off x="2916238" y="3449638"/>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字节填充</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89" name="Text Box 41"/>
          <p:cNvSpPr txBox="1">
            <a:spLocks noChangeArrowheads="1"/>
          </p:cNvSpPr>
          <p:nvPr/>
        </p:nvSpPr>
        <p:spPr bwMode="auto">
          <a:xfrm>
            <a:off x="1187450" y="3449638"/>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字节填充</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90" name="Line 42"/>
          <p:cNvSpPr>
            <a:spLocks noChangeShapeType="1"/>
          </p:cNvSpPr>
          <p:nvPr/>
        </p:nvSpPr>
        <p:spPr bwMode="auto">
          <a:xfrm flipV="1">
            <a:off x="300038" y="4652963"/>
            <a:ext cx="0" cy="355600"/>
          </a:xfrm>
          <a:prstGeom prst="line">
            <a:avLst/>
          </a:prstGeom>
          <a:noFill/>
          <a:ln w="38100">
            <a:solidFill>
              <a:srgbClr val="808080"/>
            </a:solidFill>
            <a:round/>
            <a:tailEnd type="triangle" w="med" len="lg"/>
          </a:ln>
          <a:effectLst/>
        </p:spPr>
        <p:txBody>
          <a:bodyPr/>
          <a:lstStyle/>
          <a:p>
            <a:endParaRPr lang="zh-CN" altLang="en-US"/>
          </a:p>
        </p:txBody>
      </p:sp>
      <p:sp>
        <p:nvSpPr>
          <p:cNvPr id="360491" name="Text Box 43"/>
          <p:cNvSpPr txBox="1">
            <a:spLocks noChangeArrowheads="1"/>
          </p:cNvSpPr>
          <p:nvPr/>
        </p:nvSpPr>
        <p:spPr bwMode="auto">
          <a:xfrm>
            <a:off x="-36513" y="4959350"/>
            <a:ext cx="692151" cy="7016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发送</a:t>
            </a:r>
            <a:endParaRPr kumimoji="1" lang="zh-CN" altLang="en-US">
              <a:solidFill>
                <a:schemeClr val="folHlink"/>
              </a:solidFill>
              <a:latin typeface="Arial" panose="020B0604020202020204" pitchFamily="34" charset="0"/>
              <a:ea typeface="黑体" panose="02010609060101010101" pitchFamily="2" charset="-122"/>
            </a:endParaRPr>
          </a:p>
          <a:p>
            <a:r>
              <a:rPr kumimoji="1" lang="zh-CN" altLang="en-US">
                <a:solidFill>
                  <a:schemeClr val="folHlink"/>
                </a:solidFill>
                <a:latin typeface="Arial" panose="020B0604020202020204" pitchFamily="34" charset="0"/>
                <a:ea typeface="黑体" panose="02010609060101010101" pitchFamily="2" charset="-122"/>
              </a:rPr>
              <a:t>在前</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92" name="Line 44"/>
          <p:cNvSpPr>
            <a:spLocks noChangeShapeType="1"/>
          </p:cNvSpPr>
          <p:nvPr/>
        </p:nvSpPr>
        <p:spPr bwMode="auto">
          <a:xfrm>
            <a:off x="1285875" y="2405063"/>
            <a:ext cx="0" cy="304800"/>
          </a:xfrm>
          <a:prstGeom prst="line">
            <a:avLst/>
          </a:prstGeom>
          <a:noFill/>
          <a:ln w="9525">
            <a:solidFill>
              <a:schemeClr val="tx1"/>
            </a:solidFill>
            <a:round/>
            <a:tailEnd type="triangle" w="sm" len="med"/>
          </a:ln>
          <a:effectLst/>
        </p:spPr>
        <p:txBody>
          <a:bodyPr/>
          <a:lstStyle/>
          <a:p>
            <a:endParaRPr lang="zh-CN" altLang="en-US"/>
          </a:p>
        </p:txBody>
      </p:sp>
      <p:sp>
        <p:nvSpPr>
          <p:cNvPr id="360493" name="Text Box 45"/>
          <p:cNvSpPr txBox="1">
            <a:spLocks noChangeArrowheads="1"/>
          </p:cNvSpPr>
          <p:nvPr/>
        </p:nvSpPr>
        <p:spPr bwMode="auto">
          <a:xfrm>
            <a:off x="827088" y="2047875"/>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帧开始符</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94" name="Text Box 46"/>
          <p:cNvSpPr txBox="1">
            <a:spLocks noChangeArrowheads="1"/>
          </p:cNvSpPr>
          <p:nvPr/>
        </p:nvSpPr>
        <p:spPr bwMode="auto">
          <a:xfrm>
            <a:off x="7246938" y="2047875"/>
            <a:ext cx="1200150" cy="396875"/>
          </a:xfrm>
          <a:prstGeom prst="rect">
            <a:avLst/>
          </a:prstGeom>
          <a:noFill/>
          <a:ln w="9525">
            <a:noFill/>
            <a:miter lim="800000"/>
          </a:ln>
          <a:effectLst/>
        </p:spPr>
        <p:txBody>
          <a:bodyPr wrap="none">
            <a:spAutoFit/>
          </a:bodyPr>
          <a:lstStyle/>
          <a:p>
            <a:r>
              <a:rPr kumimoji="1" lang="zh-CN" altLang="en-US">
                <a:solidFill>
                  <a:schemeClr val="folHlink"/>
                </a:solidFill>
                <a:latin typeface="Arial" panose="020B0604020202020204" pitchFamily="34" charset="0"/>
                <a:ea typeface="黑体" panose="02010609060101010101" pitchFamily="2" charset="-122"/>
              </a:rPr>
              <a:t>帧结束符</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360495" name="Line 47"/>
          <p:cNvSpPr>
            <a:spLocks noChangeShapeType="1"/>
          </p:cNvSpPr>
          <p:nvPr/>
        </p:nvSpPr>
        <p:spPr bwMode="auto">
          <a:xfrm>
            <a:off x="7762875" y="2405063"/>
            <a:ext cx="0" cy="304800"/>
          </a:xfrm>
          <a:prstGeom prst="line">
            <a:avLst/>
          </a:prstGeom>
          <a:noFill/>
          <a:ln w="9525">
            <a:solidFill>
              <a:schemeClr val="tx1"/>
            </a:solidFill>
            <a:round/>
            <a:tailEnd type="triangle" w="sm" len="med"/>
          </a:ln>
          <a:effectLst/>
        </p:spPr>
        <p:txBody>
          <a:bodyPr/>
          <a:lstStyle/>
          <a:p>
            <a:endParaRPr lang="zh-CN" altLang="en-US"/>
          </a:p>
        </p:txBody>
      </p:sp>
      <p:sp>
        <p:nvSpPr>
          <p:cNvPr id="360496" name="AutoShape 48"/>
          <p:cNvSpPr>
            <a:spLocks noChangeArrowheads="1"/>
          </p:cNvSpPr>
          <p:nvPr/>
        </p:nvSpPr>
        <p:spPr bwMode="auto">
          <a:xfrm>
            <a:off x="1547813" y="3860800"/>
            <a:ext cx="225425" cy="431800"/>
          </a:xfrm>
          <a:prstGeom prst="downArrow">
            <a:avLst>
              <a:gd name="adj1" fmla="val 39435"/>
              <a:gd name="adj2" fmla="val 90143"/>
            </a:avLst>
          </a:prstGeom>
          <a:solidFill>
            <a:schemeClr val="hlink"/>
          </a:solidFill>
          <a:ln w="9525">
            <a:noFill/>
            <a:miter lim="800000"/>
          </a:ln>
          <a:effectLst/>
        </p:spPr>
        <p:txBody>
          <a:bodyPr wrap="none" anchor="ctr"/>
          <a:lstStyle/>
          <a:p>
            <a:endParaRPr lang="zh-CN" altLang="en-US"/>
          </a:p>
        </p:txBody>
      </p:sp>
      <p:sp>
        <p:nvSpPr>
          <p:cNvPr id="360497" name="AutoShape 49"/>
          <p:cNvSpPr>
            <a:spLocks noChangeArrowheads="1"/>
          </p:cNvSpPr>
          <p:nvPr/>
        </p:nvSpPr>
        <p:spPr bwMode="auto">
          <a:xfrm>
            <a:off x="3338513" y="3860800"/>
            <a:ext cx="225425" cy="431800"/>
          </a:xfrm>
          <a:prstGeom prst="downArrow">
            <a:avLst>
              <a:gd name="adj1" fmla="val 39435"/>
              <a:gd name="adj2" fmla="val 90143"/>
            </a:avLst>
          </a:prstGeom>
          <a:solidFill>
            <a:schemeClr val="hlink"/>
          </a:solidFill>
          <a:ln w="9525">
            <a:noFill/>
            <a:miter lim="800000"/>
          </a:ln>
          <a:effectLst/>
        </p:spPr>
        <p:txBody>
          <a:bodyPr wrap="none" anchor="ctr"/>
          <a:lstStyle/>
          <a:p>
            <a:endParaRPr lang="zh-CN" altLang="en-US"/>
          </a:p>
        </p:txBody>
      </p:sp>
      <p:sp>
        <p:nvSpPr>
          <p:cNvPr id="360498" name="AutoShape 50"/>
          <p:cNvSpPr>
            <a:spLocks noChangeArrowheads="1"/>
          </p:cNvSpPr>
          <p:nvPr/>
        </p:nvSpPr>
        <p:spPr bwMode="auto">
          <a:xfrm>
            <a:off x="5354638" y="3860800"/>
            <a:ext cx="225425" cy="431800"/>
          </a:xfrm>
          <a:prstGeom prst="downArrow">
            <a:avLst>
              <a:gd name="adj1" fmla="val 39435"/>
              <a:gd name="adj2" fmla="val 90143"/>
            </a:avLst>
          </a:prstGeom>
          <a:solidFill>
            <a:schemeClr val="hlink"/>
          </a:solidFill>
          <a:ln w="9525">
            <a:noFill/>
            <a:miter lim="800000"/>
          </a:ln>
          <a:effectLst/>
        </p:spPr>
        <p:txBody>
          <a:bodyPr wrap="none" anchor="ctr"/>
          <a:lstStyle/>
          <a:p>
            <a:endParaRPr lang="zh-CN" altLang="en-US"/>
          </a:p>
        </p:txBody>
      </p:sp>
      <p:sp>
        <p:nvSpPr>
          <p:cNvPr id="360499" name="AutoShape 51"/>
          <p:cNvSpPr>
            <a:spLocks noChangeArrowheads="1"/>
          </p:cNvSpPr>
          <p:nvPr/>
        </p:nvSpPr>
        <p:spPr bwMode="auto">
          <a:xfrm>
            <a:off x="7092950" y="3860800"/>
            <a:ext cx="225425" cy="431800"/>
          </a:xfrm>
          <a:prstGeom prst="downArrow">
            <a:avLst>
              <a:gd name="adj1" fmla="val 39435"/>
              <a:gd name="adj2" fmla="val 90143"/>
            </a:avLst>
          </a:prstGeom>
          <a:solidFill>
            <a:schemeClr val="hlink"/>
          </a:solidFill>
          <a:ln w="9525">
            <a:noFill/>
            <a:miter lim="800000"/>
          </a:ln>
          <a:effectLst/>
        </p:spPr>
        <p:txBody>
          <a:bodyPr wrap="none" anchor="ctr"/>
          <a:lstStyle/>
          <a:p>
            <a:endParaRPr lang="zh-CN" altLang="en-US"/>
          </a:p>
        </p:txBody>
      </p:sp>
      <p:sp>
        <p:nvSpPr>
          <p:cNvPr id="360503" name="Rectangle 55"/>
          <p:cNvSpPr>
            <a:spLocks noGrp="1" noChangeArrowheads="1"/>
          </p:cNvSpPr>
          <p:nvPr>
            <p:ph type="title"/>
          </p:nvPr>
        </p:nvSpPr>
        <p:spPr>
          <a:xfrm>
            <a:off x="1150938" y="214313"/>
            <a:ext cx="7308850" cy="1462087"/>
          </a:xfrm>
        </p:spPr>
        <p:txBody>
          <a:bodyPr/>
          <a:lstStyle/>
          <a:p>
            <a:pPr algn="ctr"/>
            <a:r>
              <a:rPr lang="zh-CN" altLang="en-US" sz="3600"/>
              <a:t>用字节填充法解决透明传输的问题 </a:t>
            </a:r>
            <a:endParaRPr lang="zh-CN" altLang="en-US" sz="3600"/>
          </a:p>
        </p:txBody>
      </p:sp>
      <p:sp>
        <p:nvSpPr>
          <p:cNvPr id="360461" name="Rectangle 13"/>
          <p:cNvSpPr>
            <a:spLocks noChangeArrowheads="1"/>
          </p:cNvSpPr>
          <p:nvPr/>
        </p:nvSpPr>
        <p:spPr bwMode="auto">
          <a:xfrm>
            <a:off x="3549650" y="2735263"/>
            <a:ext cx="457200" cy="457200"/>
          </a:xfrm>
          <a:prstGeom prst="rect">
            <a:avLst/>
          </a:prstGeom>
          <a:solidFill>
            <a:srgbClr val="CCFFFF"/>
          </a:solidFill>
          <a:ln w="9525">
            <a:solidFill>
              <a:schemeClr val="tx1"/>
            </a:solidFill>
            <a:miter lim="800000"/>
          </a:ln>
          <a:effectLst/>
        </p:spPr>
        <p:txBody>
          <a:bodyPr wrap="none" anchor="ctr"/>
          <a:lstStyle/>
          <a:p>
            <a:pPr algn="ctr"/>
            <a:r>
              <a:rPr kumimoji="1" lang="en-US" altLang="zh-CN" sz="1600">
                <a:solidFill>
                  <a:schemeClr val="folHlink"/>
                </a:solidFill>
                <a:latin typeface="Arial" panose="020B0604020202020204" pitchFamily="34" charset="0"/>
                <a:ea typeface="黑体" panose="02010609060101010101" pitchFamily="2" charset="-122"/>
              </a:rPr>
              <a:t>SOH</a:t>
            </a:r>
            <a:endParaRPr kumimoji="1" lang="en-US" altLang="zh-CN"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150938" y="214313"/>
            <a:ext cx="6229350" cy="1462087"/>
          </a:xfrm>
        </p:spPr>
        <p:txBody>
          <a:bodyPr/>
          <a:lstStyle/>
          <a:p>
            <a:pPr algn="ctr"/>
            <a:r>
              <a:rPr lang="en-US" altLang="zh-CN"/>
              <a:t>3.  </a:t>
            </a:r>
            <a:r>
              <a:rPr lang="zh-CN" altLang="en-US"/>
              <a:t>差错检测</a:t>
            </a:r>
            <a:endParaRPr lang="zh-CN" altLang="en-US"/>
          </a:p>
        </p:txBody>
      </p:sp>
      <p:sp>
        <p:nvSpPr>
          <p:cNvPr id="365571" name="Rectangle 3"/>
          <p:cNvSpPr>
            <a:spLocks noGrp="1" noChangeArrowheads="1"/>
          </p:cNvSpPr>
          <p:nvPr>
            <p:ph type="body" idx="1"/>
          </p:nvPr>
        </p:nvSpPr>
        <p:spPr>
          <a:xfrm>
            <a:off x="688975" y="2195513"/>
            <a:ext cx="8131175" cy="4689475"/>
          </a:xfrm>
        </p:spPr>
        <p:txBody>
          <a:bodyPr/>
          <a:lstStyle/>
          <a:p>
            <a:pPr>
              <a:lnSpc>
                <a:spcPct val="90000"/>
              </a:lnSpc>
            </a:pPr>
            <a:r>
              <a:rPr lang="zh-CN" altLang="en-US" dirty="0"/>
              <a:t>在传输过程中可能会产生</a:t>
            </a:r>
            <a:r>
              <a:rPr lang="zh-CN" altLang="en-US" dirty="0">
                <a:solidFill>
                  <a:schemeClr val="hlink"/>
                </a:solidFill>
              </a:rPr>
              <a:t>比特差错</a:t>
            </a:r>
            <a:r>
              <a:rPr lang="zh-CN" altLang="en-US" dirty="0"/>
              <a:t>：</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endParaRPr lang="zh-CN" altLang="en-US" dirty="0"/>
          </a:p>
          <a:p>
            <a:pPr>
              <a:lnSpc>
                <a:spcPct val="90000"/>
              </a:lnSpc>
            </a:pPr>
            <a:r>
              <a:rPr lang="zh-CN" altLang="en-US" dirty="0"/>
              <a:t>在一段时间内，传输错误的比特占所传输比特总数的比率称为</a:t>
            </a:r>
            <a:r>
              <a:rPr lang="zh-CN" altLang="en-US" dirty="0">
                <a:solidFill>
                  <a:schemeClr val="hlink"/>
                </a:solidFill>
              </a:rPr>
              <a:t>误码率</a:t>
            </a:r>
            <a:r>
              <a:rPr lang="zh-CN" altLang="en-US" dirty="0"/>
              <a:t> </a:t>
            </a:r>
            <a:r>
              <a:rPr lang="en-US" altLang="zh-CN" dirty="0"/>
              <a:t>BER (Bit Error Rate)</a:t>
            </a:r>
            <a:r>
              <a:rPr lang="zh-CN" altLang="en-US" dirty="0"/>
              <a:t>。</a:t>
            </a:r>
            <a:endParaRPr lang="zh-CN" altLang="en-US" dirty="0"/>
          </a:p>
          <a:p>
            <a:pPr>
              <a:lnSpc>
                <a:spcPct val="90000"/>
              </a:lnSpc>
            </a:pPr>
            <a:r>
              <a:rPr lang="zh-CN" altLang="en-US" dirty="0"/>
              <a:t>误码率与信噪比有很大的关系。</a:t>
            </a:r>
            <a:endParaRPr lang="zh-CN" altLang="en-US" dirty="0"/>
          </a:p>
          <a:p>
            <a:pPr>
              <a:lnSpc>
                <a:spcPct val="90000"/>
              </a:lnSpc>
            </a:pPr>
            <a:r>
              <a:rPr lang="zh-CN" altLang="en-US" dirty="0"/>
              <a:t>为了保证数据传输的可靠性，在计算机网络传输数据时，必须采用各种差错检测措施。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endParaRPr lang="zh-CN" altLang="en-US"/>
          </a:p>
        </p:txBody>
      </p:sp>
      <p:sp>
        <p:nvSpPr>
          <p:cNvPr id="144387" name="Rectangle 3"/>
          <p:cNvSpPr>
            <a:spLocks noGrp="1" noChangeArrowheads="1"/>
          </p:cNvSpPr>
          <p:nvPr>
            <p:ph type="body" idx="1"/>
          </p:nvPr>
        </p:nvSpPr>
        <p:spPr>
          <a:xfrm>
            <a:off x="671513" y="2195513"/>
            <a:ext cx="8437562" cy="4473575"/>
          </a:xfrm>
        </p:spPr>
        <p:txBody>
          <a:bodyPr/>
          <a:lstStyle/>
          <a:p>
            <a:r>
              <a:rPr lang="zh-CN" altLang="en-US" dirty="0"/>
              <a:t>在数据链路层传送的帧中，广泛使用了</a:t>
            </a:r>
            <a:r>
              <a:rPr lang="zh-CN" altLang="en-US" dirty="0">
                <a:solidFill>
                  <a:schemeClr val="hlink"/>
                </a:solidFill>
              </a:rPr>
              <a:t>循环冗余检验 </a:t>
            </a:r>
            <a:r>
              <a:rPr lang="en-US" altLang="zh-CN" dirty="0"/>
              <a:t>CRC </a:t>
            </a:r>
            <a:r>
              <a:rPr lang="zh-CN" altLang="en-US" dirty="0"/>
              <a:t>的</a:t>
            </a:r>
            <a:r>
              <a:rPr lang="zh-CN" altLang="en-US" dirty="0">
                <a:solidFill>
                  <a:srgbClr val="FF0000"/>
                </a:solidFill>
              </a:rPr>
              <a:t>检错</a:t>
            </a:r>
            <a:r>
              <a:rPr lang="zh-CN" altLang="en-US" dirty="0"/>
              <a:t>技术。</a:t>
            </a:r>
            <a:endParaRPr lang="zh-CN" altLang="en-US" dirty="0"/>
          </a:p>
          <a:p>
            <a:r>
              <a:rPr lang="zh-CN" altLang="en-US" dirty="0"/>
              <a:t>在发送端，先把数据划分为组。假定每组 </a:t>
            </a:r>
            <a:r>
              <a:rPr lang="en-US" altLang="zh-CN" i="1" dirty="0"/>
              <a:t>k </a:t>
            </a:r>
            <a:r>
              <a:rPr lang="zh-CN" altLang="en-US" dirty="0"/>
              <a:t>个比特。 </a:t>
            </a:r>
            <a:endParaRPr lang="zh-CN" altLang="en-US" dirty="0"/>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chemeClr val="hlink"/>
                </a:solidFill>
              </a:rPr>
              <a:t>冗余码</a:t>
            </a:r>
            <a:r>
              <a:rPr lang="zh-CN" altLang="en-US" dirty="0"/>
              <a:t>一起发送。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0138" y="931863"/>
            <a:ext cx="6856412" cy="768350"/>
          </a:xfrm>
        </p:spPr>
        <p:txBody>
          <a:bodyPr/>
          <a:lstStyle/>
          <a:p>
            <a:pPr algn="ctr"/>
            <a:r>
              <a:rPr lang="zh-CN" altLang="en-US">
                <a:ea typeface="Arial Unicode MS" pitchFamily="34" charset="-122"/>
                <a:cs typeface="Arial Unicode MS" pitchFamily="34" charset="-122"/>
              </a:rPr>
              <a:t>第 </a:t>
            </a:r>
            <a:r>
              <a:rPr lang="en-US" altLang="zh-CN">
                <a:ea typeface="Arial Unicode MS" pitchFamily="34" charset="-122"/>
                <a:cs typeface="Arial Unicode MS" pitchFamily="34" charset="-122"/>
              </a:rPr>
              <a:t>3 </a:t>
            </a:r>
            <a:r>
              <a:rPr lang="zh-CN" altLang="en-US">
                <a:ea typeface="Arial Unicode MS" pitchFamily="34" charset="-122"/>
                <a:cs typeface="Arial Unicode MS" pitchFamily="34" charset="-122"/>
              </a:rPr>
              <a:t>章  </a:t>
            </a:r>
            <a:r>
              <a:rPr lang="zh-CN" altLang="en-US"/>
              <a:t>数据链路层</a:t>
            </a:r>
            <a:endParaRPr lang="zh-CN" altLang="en-US"/>
          </a:p>
        </p:txBody>
      </p:sp>
      <p:sp>
        <p:nvSpPr>
          <p:cNvPr id="121859" name="Rectangle 3"/>
          <p:cNvSpPr>
            <a:spLocks noGrp="1" noChangeArrowheads="1"/>
          </p:cNvSpPr>
          <p:nvPr>
            <p:ph type="body" idx="1"/>
          </p:nvPr>
        </p:nvSpPr>
        <p:spPr>
          <a:xfrm>
            <a:off x="755650" y="2017713"/>
            <a:ext cx="8204200" cy="4506912"/>
          </a:xfrm>
        </p:spPr>
        <p:txBody>
          <a:bodyPr/>
          <a:lstStyle/>
          <a:p>
            <a:pPr>
              <a:buFont typeface="Wingdings" panose="05000000000000000000" pitchFamily="2" charset="2"/>
              <a:buNone/>
            </a:pPr>
            <a:r>
              <a:rPr lang="en-US" altLang="zh-CN"/>
              <a:t>3.1  </a:t>
            </a:r>
            <a:r>
              <a:rPr lang="zh-CN" altLang="en-US"/>
              <a:t>使用点对点信道的数据链路层</a:t>
            </a:r>
            <a:endParaRPr lang="zh-CN" altLang="en-US"/>
          </a:p>
          <a:p>
            <a:pPr>
              <a:buFont typeface="Wingdings" panose="05000000000000000000" pitchFamily="2" charset="2"/>
              <a:buNone/>
            </a:pPr>
            <a:r>
              <a:rPr lang="zh-CN" altLang="en-US"/>
              <a:t>		</a:t>
            </a:r>
            <a:r>
              <a:rPr lang="en-US" altLang="zh-CN"/>
              <a:t>3.1.1 </a:t>
            </a:r>
            <a:r>
              <a:rPr lang="zh-CN" altLang="en-US"/>
              <a:t>数据链路和帧</a:t>
            </a:r>
            <a:endParaRPr lang="zh-CN" altLang="en-US"/>
          </a:p>
          <a:p>
            <a:pPr>
              <a:buFont typeface="Wingdings" panose="05000000000000000000" pitchFamily="2" charset="2"/>
              <a:buNone/>
            </a:pPr>
            <a:r>
              <a:rPr lang="zh-CN" altLang="en-US"/>
              <a:t>		</a:t>
            </a:r>
            <a:r>
              <a:rPr lang="en-US" altLang="zh-CN"/>
              <a:t>3.1.2 </a:t>
            </a:r>
            <a:r>
              <a:rPr lang="zh-CN" altLang="en-US"/>
              <a:t>三个基本问题</a:t>
            </a:r>
            <a:endParaRPr lang="zh-CN" altLang="en-US"/>
          </a:p>
          <a:p>
            <a:pPr>
              <a:buFont typeface="Wingdings" panose="05000000000000000000" pitchFamily="2" charset="2"/>
              <a:buNone/>
            </a:pPr>
            <a:r>
              <a:rPr lang="en-US" altLang="zh-CN"/>
              <a:t>3.2  </a:t>
            </a:r>
            <a:r>
              <a:rPr lang="zh-CN" altLang="en-US"/>
              <a:t>点对点协议 </a:t>
            </a:r>
            <a:r>
              <a:rPr lang="en-US" altLang="zh-CN"/>
              <a:t>PPP</a:t>
            </a:r>
            <a:endParaRPr lang="en-US" altLang="zh-CN"/>
          </a:p>
          <a:p>
            <a:pPr>
              <a:buFont typeface="Wingdings" panose="05000000000000000000" pitchFamily="2" charset="2"/>
              <a:buNone/>
            </a:pPr>
            <a:r>
              <a:rPr lang="en-US" altLang="zh-CN"/>
              <a:t>		3.2.1 PPP </a:t>
            </a:r>
            <a:r>
              <a:rPr lang="zh-CN" altLang="en-US"/>
              <a:t>协议的特点</a:t>
            </a:r>
            <a:endParaRPr lang="zh-CN" altLang="en-US"/>
          </a:p>
          <a:p>
            <a:pPr>
              <a:buFont typeface="Wingdings" panose="05000000000000000000" pitchFamily="2" charset="2"/>
              <a:buNone/>
            </a:pPr>
            <a:r>
              <a:rPr lang="zh-CN" altLang="en-US"/>
              <a:t>		</a:t>
            </a:r>
            <a:r>
              <a:rPr lang="en-US" altLang="zh-CN"/>
              <a:t>3.2.2 PPP </a:t>
            </a:r>
            <a:r>
              <a:rPr lang="zh-CN" altLang="en-US"/>
              <a:t>协议的帧格式</a:t>
            </a:r>
            <a:endParaRPr lang="zh-CN" altLang="en-US"/>
          </a:p>
          <a:p>
            <a:pPr>
              <a:buFont typeface="Wingdings" panose="05000000000000000000" pitchFamily="2" charset="2"/>
              <a:buNone/>
            </a:pPr>
            <a:r>
              <a:rPr lang="zh-CN" altLang="en-US"/>
              <a:t>		</a:t>
            </a:r>
            <a:r>
              <a:rPr lang="en-US" altLang="zh-CN"/>
              <a:t>3.2.3 PPP </a:t>
            </a:r>
            <a:r>
              <a:rPr lang="zh-CN" altLang="en-US"/>
              <a:t>协议的工作状态</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a:t>冗余码的计算 </a:t>
            </a:r>
            <a:endParaRPr lang="zh-CN" altLang="en-US"/>
          </a:p>
        </p:txBody>
      </p:sp>
      <p:sp>
        <p:nvSpPr>
          <p:cNvPr id="146435" name="Rectangle 3"/>
          <p:cNvSpPr>
            <a:spLocks noGrp="1" noChangeArrowheads="1"/>
          </p:cNvSpPr>
          <p:nvPr>
            <p:ph type="body" idx="1"/>
          </p:nvPr>
        </p:nvSpPr>
        <p:spPr>
          <a:xfrm>
            <a:off x="684213" y="2205038"/>
            <a:ext cx="7772400" cy="4114800"/>
          </a:xfrm>
        </p:spPr>
        <p:txBody>
          <a:bodyPr/>
          <a:lstStyle/>
          <a:p>
            <a:r>
              <a:rPr lang="zh-CN" altLang="en-US" dirty="0"/>
              <a:t>用二进制的模</a:t>
            </a:r>
            <a:r>
              <a:rPr lang="zh-CN" altLang="en-US" sz="2000" dirty="0"/>
              <a:t> </a:t>
            </a:r>
            <a:r>
              <a:rPr lang="en-US" altLang="zh-CN" dirty="0"/>
              <a:t>2</a:t>
            </a:r>
            <a:r>
              <a:rPr lang="en-US" altLang="zh-CN" sz="2000" dirty="0"/>
              <a:t>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endParaRPr lang="zh-CN" altLang="en-US" dirty="0"/>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chemeClr val="hlink"/>
                </a:solidFill>
              </a:rPr>
              <a:t>除数</a:t>
            </a:r>
            <a:r>
              <a:rPr lang="zh-CN" altLang="en-US" dirty="0"/>
              <a:t> </a:t>
            </a:r>
            <a:r>
              <a:rPr lang="en-US" altLang="zh-CN" i="1" dirty="0"/>
              <a:t>P</a:t>
            </a:r>
            <a:r>
              <a:rPr lang="zh-CN" altLang="en-US" dirty="0"/>
              <a:t>，得出</a:t>
            </a:r>
            <a:r>
              <a:rPr lang="zh-CN" altLang="en-US" dirty="0">
                <a:solidFill>
                  <a:schemeClr val="hlink"/>
                </a:solidFill>
              </a:rPr>
              <a:t>商</a:t>
            </a:r>
            <a:r>
              <a:rPr lang="zh-CN" altLang="en-US" dirty="0"/>
              <a:t>是 </a:t>
            </a:r>
            <a:r>
              <a:rPr lang="en-US" altLang="zh-CN" i="1" dirty="0"/>
              <a:t>Q </a:t>
            </a:r>
            <a:r>
              <a:rPr lang="zh-CN" altLang="en-US" dirty="0"/>
              <a:t>而</a:t>
            </a:r>
            <a:r>
              <a:rPr lang="zh-CN" altLang="en-US" dirty="0">
                <a:solidFill>
                  <a:schemeClr val="hlink"/>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endParaRPr lang="zh-CN" altLang="en-US"/>
          </a:p>
        </p:txBody>
      </p:sp>
      <p:sp>
        <p:nvSpPr>
          <p:cNvPr id="145411" name="Rectangle 3"/>
          <p:cNvSpPr>
            <a:spLocks noGrp="1" noChangeArrowheads="1"/>
          </p:cNvSpPr>
          <p:nvPr>
            <p:ph type="body" idx="1"/>
          </p:nvPr>
        </p:nvSpPr>
        <p:spPr>
          <a:xfrm>
            <a:off x="827088" y="2060575"/>
            <a:ext cx="7772400" cy="4114800"/>
          </a:xfrm>
        </p:spPr>
        <p:txBody>
          <a:bodyPr/>
          <a:lstStyle/>
          <a:p>
            <a:r>
              <a:rPr lang="zh-CN" altLang="en-US" sz="2800"/>
              <a:t>现在</a:t>
            </a:r>
            <a:r>
              <a:rPr lang="zh-CN" altLang="en-US" sz="2800" i="1"/>
              <a:t> </a:t>
            </a:r>
            <a:r>
              <a:rPr lang="en-US" altLang="zh-CN" sz="2800" i="1"/>
              <a:t>k</a:t>
            </a:r>
            <a:r>
              <a:rPr lang="en-US" altLang="zh-CN" sz="2800"/>
              <a:t> = 6, </a:t>
            </a:r>
            <a:r>
              <a:rPr lang="en-US" altLang="zh-CN" sz="2800" i="1"/>
              <a:t>M</a:t>
            </a:r>
            <a:r>
              <a:rPr lang="en-US" altLang="zh-CN" sz="2800"/>
              <a:t> = 101001</a:t>
            </a:r>
            <a:r>
              <a:rPr lang="zh-CN" altLang="en-US" sz="2800"/>
              <a:t>。</a:t>
            </a:r>
            <a:endParaRPr lang="zh-CN" altLang="en-US" sz="2800"/>
          </a:p>
          <a:p>
            <a:r>
              <a:rPr lang="zh-CN" altLang="en-US" sz="2800"/>
              <a:t>设</a:t>
            </a:r>
            <a:r>
              <a:rPr lang="zh-CN" altLang="en-US" sz="2800" i="1"/>
              <a:t> </a:t>
            </a:r>
            <a:r>
              <a:rPr lang="en-US" altLang="zh-CN" sz="2800" i="1"/>
              <a:t>n</a:t>
            </a:r>
            <a:r>
              <a:rPr lang="en-US" altLang="zh-CN" sz="2800"/>
              <a:t> = 3, </a:t>
            </a:r>
            <a:r>
              <a:rPr lang="zh-CN" altLang="en-US" sz="2800">
                <a:solidFill>
                  <a:schemeClr val="hlink"/>
                </a:solidFill>
              </a:rPr>
              <a:t>除数</a:t>
            </a:r>
            <a:r>
              <a:rPr lang="zh-CN" altLang="en-US" sz="2800"/>
              <a:t> </a:t>
            </a:r>
            <a:r>
              <a:rPr lang="en-US" altLang="zh-CN" sz="2800" i="1"/>
              <a:t>P</a:t>
            </a:r>
            <a:r>
              <a:rPr lang="en-US" altLang="zh-CN" sz="2800"/>
              <a:t> = 1101</a:t>
            </a:r>
            <a:r>
              <a:rPr lang="zh-CN" altLang="en-US" sz="2800"/>
              <a:t>，</a:t>
            </a:r>
            <a:endParaRPr lang="zh-CN" altLang="en-US" sz="2800"/>
          </a:p>
          <a:p>
            <a:r>
              <a:rPr lang="zh-CN" altLang="en-US" sz="2800"/>
              <a:t>被除数是 </a:t>
            </a:r>
            <a:r>
              <a:rPr lang="en-US" altLang="zh-CN" sz="2800"/>
              <a:t>2</a:t>
            </a:r>
            <a:r>
              <a:rPr lang="en-US" altLang="zh-CN" sz="2800" i="1" baseline="30000"/>
              <a:t>n</a:t>
            </a:r>
            <a:r>
              <a:rPr lang="en-US" altLang="zh-CN" sz="2800" i="1"/>
              <a:t>M</a:t>
            </a:r>
            <a:r>
              <a:rPr lang="en-US" altLang="zh-CN" sz="2800"/>
              <a:t> = 101001000</a:t>
            </a:r>
            <a:r>
              <a:rPr lang="zh-CN" altLang="en-US" sz="2800"/>
              <a:t>。 </a:t>
            </a:r>
            <a:endParaRPr lang="zh-CN" altLang="en-US" sz="2800"/>
          </a:p>
          <a:p>
            <a:r>
              <a:rPr lang="zh-CN" altLang="en-US" sz="2800"/>
              <a:t>模 </a:t>
            </a:r>
            <a:r>
              <a:rPr lang="en-US" altLang="zh-CN" sz="2800"/>
              <a:t>2 </a:t>
            </a:r>
            <a:r>
              <a:rPr lang="zh-CN" altLang="en-US" sz="2800"/>
              <a:t>运算的结果是：</a:t>
            </a:r>
            <a:r>
              <a:rPr lang="zh-CN" altLang="en-US" sz="2800">
                <a:solidFill>
                  <a:schemeClr val="hlink"/>
                </a:solidFill>
              </a:rPr>
              <a:t>商</a:t>
            </a:r>
            <a:r>
              <a:rPr lang="zh-CN" altLang="en-US" sz="2800"/>
              <a:t> </a:t>
            </a:r>
            <a:r>
              <a:rPr lang="en-US" altLang="zh-CN" sz="2800" i="1"/>
              <a:t>Q</a:t>
            </a:r>
            <a:r>
              <a:rPr lang="en-US" altLang="zh-CN" sz="2800"/>
              <a:t> = 110101</a:t>
            </a:r>
            <a:r>
              <a:rPr lang="zh-CN" altLang="en-US" sz="2800"/>
              <a:t>，</a:t>
            </a:r>
            <a:endParaRPr lang="zh-CN" altLang="en-US" sz="2800"/>
          </a:p>
          <a:p>
            <a:pPr>
              <a:buFont typeface="Wingdings" panose="05000000000000000000" pitchFamily="2" charset="2"/>
              <a:buNone/>
            </a:pPr>
            <a:r>
              <a:rPr lang="zh-CN" altLang="en-US" sz="2800"/>
              <a:t>           </a:t>
            </a:r>
            <a:r>
              <a:rPr lang="zh-CN" altLang="en-US" sz="2800">
                <a:solidFill>
                  <a:schemeClr val="hlink"/>
                </a:solidFill>
              </a:rPr>
              <a:t>余数</a:t>
            </a:r>
            <a:r>
              <a:rPr lang="zh-CN" altLang="en-US" sz="2800"/>
              <a:t> </a:t>
            </a:r>
            <a:r>
              <a:rPr lang="en-US" altLang="zh-CN" sz="2800" i="1"/>
              <a:t>R</a:t>
            </a:r>
            <a:r>
              <a:rPr lang="en-US" altLang="zh-CN" sz="2800"/>
              <a:t> = 001</a:t>
            </a:r>
            <a:r>
              <a:rPr lang="zh-CN" altLang="en-US" sz="2800"/>
              <a:t>。</a:t>
            </a:r>
            <a:endParaRPr lang="zh-CN" altLang="en-US" sz="2800"/>
          </a:p>
          <a:p>
            <a:r>
              <a:rPr lang="zh-CN" altLang="en-US" sz="2800"/>
              <a:t>把余数 </a:t>
            </a:r>
            <a:r>
              <a:rPr lang="en-US" altLang="zh-CN" sz="2800" i="1"/>
              <a:t>R </a:t>
            </a:r>
            <a:r>
              <a:rPr lang="zh-CN" altLang="en-US" sz="2800"/>
              <a:t>作为</a:t>
            </a:r>
            <a:r>
              <a:rPr lang="zh-CN" altLang="en-US" sz="2800">
                <a:solidFill>
                  <a:schemeClr val="hlink"/>
                </a:solidFill>
              </a:rPr>
              <a:t>冗余码</a:t>
            </a:r>
            <a:r>
              <a:rPr lang="zh-CN" altLang="en-US" sz="2800"/>
              <a:t>添加在数据 </a:t>
            </a:r>
            <a:r>
              <a:rPr lang="en-US" altLang="zh-CN" sz="2800" i="1"/>
              <a:t>M </a:t>
            </a:r>
            <a:r>
              <a:rPr lang="zh-CN" altLang="en-US" sz="2800"/>
              <a:t>的后面发送出去。发送的数据是：</a:t>
            </a:r>
            <a:r>
              <a:rPr lang="en-US" altLang="zh-CN" sz="2800"/>
              <a:t>2</a:t>
            </a:r>
            <a:r>
              <a:rPr lang="en-US" altLang="zh-CN" sz="2800" i="1" baseline="30000"/>
              <a:t>n</a:t>
            </a:r>
            <a:r>
              <a:rPr lang="en-US" altLang="zh-CN" sz="2800" i="1"/>
              <a:t>M</a:t>
            </a:r>
            <a:r>
              <a:rPr lang="en-US" altLang="zh-CN" sz="2800"/>
              <a:t> + </a:t>
            </a:r>
            <a:r>
              <a:rPr lang="en-US" altLang="zh-CN" sz="2800" i="1"/>
              <a:t>R</a:t>
            </a:r>
            <a:r>
              <a:rPr lang="en-US" altLang="zh-CN" sz="2800"/>
              <a:t> </a:t>
            </a:r>
            <a:endParaRPr lang="en-US" altLang="zh-CN" sz="2800"/>
          </a:p>
          <a:p>
            <a:pPr>
              <a:buFont typeface="Wingdings" panose="05000000000000000000" pitchFamily="2" charset="2"/>
              <a:buNone/>
            </a:pPr>
            <a:r>
              <a:rPr lang="en-US" altLang="zh-CN" sz="2800"/>
              <a:t>   </a:t>
            </a:r>
            <a:r>
              <a:rPr lang="zh-CN" altLang="en-US" sz="2800"/>
              <a:t>即：</a:t>
            </a:r>
            <a:r>
              <a:rPr lang="en-US" altLang="zh-CN" sz="2800"/>
              <a:t>101001001</a:t>
            </a:r>
            <a:r>
              <a:rPr lang="zh-CN" altLang="en-US" sz="2800"/>
              <a:t>，共 </a:t>
            </a:r>
            <a:r>
              <a:rPr lang="en-US" altLang="zh-CN" sz="2800"/>
              <a:t>(</a:t>
            </a:r>
            <a:r>
              <a:rPr lang="en-US" altLang="zh-CN" sz="2800" i="1"/>
              <a:t>k</a:t>
            </a:r>
            <a:r>
              <a:rPr lang="en-US" altLang="zh-CN" sz="2800"/>
              <a:t> + </a:t>
            </a:r>
            <a:r>
              <a:rPr lang="en-US" altLang="zh-CN" sz="2800" i="1"/>
              <a:t>n</a:t>
            </a:r>
            <a:r>
              <a:rPr lang="en-US" altLang="zh-CN" sz="2800"/>
              <a:t>) </a:t>
            </a:r>
            <a:r>
              <a:rPr lang="zh-CN" altLang="en-US" sz="2800"/>
              <a:t>位。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84" name="Text Box 28"/>
          <p:cNvSpPr txBox="1">
            <a:spLocks noChangeArrowheads="1"/>
          </p:cNvSpPr>
          <p:nvPr/>
        </p:nvSpPr>
        <p:spPr bwMode="auto">
          <a:xfrm>
            <a:off x="1143000" y="1838325"/>
            <a:ext cx="7842250" cy="4359275"/>
          </a:xfrm>
          <a:prstGeom prst="rect">
            <a:avLst/>
          </a:prstGeom>
          <a:noFill/>
          <a:ln w="9525">
            <a:noFill/>
            <a:miter lim="800000"/>
          </a:ln>
          <a:effectLst/>
        </p:spPr>
        <p:txBody>
          <a:bodyPr wrap="none">
            <a:spAutoFit/>
          </a:bodyPr>
          <a:lstStyle/>
          <a:p>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110101</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i="1">
                <a:solidFill>
                  <a:schemeClr val="folHlink"/>
                </a:solidFill>
                <a:latin typeface="Arial" panose="020B0604020202020204" pitchFamily="34" charset="0"/>
                <a:ea typeface="黑体" panose="02010609060101010101" pitchFamily="2" charset="-122"/>
              </a:rPr>
              <a:t>Q</a:t>
            </a:r>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a:t>
            </a:r>
            <a:r>
              <a:rPr kumimoji="1" lang="zh-CN" altLang="en-US">
                <a:solidFill>
                  <a:schemeClr val="folHlink"/>
                </a:solidFill>
                <a:latin typeface="Arial" panose="020B0604020202020204" pitchFamily="34" charset="0"/>
                <a:ea typeface="黑体" panose="02010609060101010101" pitchFamily="2" charset="-122"/>
              </a:rPr>
              <a:t>商</a:t>
            </a:r>
            <a:r>
              <a:rPr kumimoji="1" lang="en-US" altLang="zh-CN">
                <a:solidFill>
                  <a:schemeClr val="folHlink"/>
                </a:solidFill>
                <a:latin typeface="Arial" panose="020B0604020202020204" pitchFamily="34" charset="0"/>
                <a:ea typeface="黑体" panose="02010609060101010101" pitchFamily="2" charset="-122"/>
              </a:rPr>
              <a:t>)</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i="1">
                <a:solidFill>
                  <a:schemeClr val="folHlink"/>
                </a:solidFill>
                <a:latin typeface="Arial" panose="020B0604020202020204" pitchFamily="34" charset="0"/>
                <a:ea typeface="黑体" panose="02010609060101010101" pitchFamily="2" charset="-122"/>
              </a:rPr>
              <a:t>    P </a:t>
            </a:r>
            <a:r>
              <a:rPr kumimoji="1" lang="en-US" altLang="zh-CN">
                <a:solidFill>
                  <a:schemeClr val="folHlink"/>
                </a:solidFill>
                <a:latin typeface="Arial" panose="020B0604020202020204" pitchFamily="34" charset="0"/>
                <a:ea typeface="黑体" panose="02010609060101010101" pitchFamily="2" charset="-122"/>
              </a:rPr>
              <a:t>(</a:t>
            </a:r>
            <a:r>
              <a:rPr kumimoji="1" lang="zh-CN" altLang="zh-CN">
                <a:solidFill>
                  <a:schemeClr val="folHlink"/>
                </a:solidFill>
                <a:latin typeface="Arial" panose="020B0604020202020204" pitchFamily="34" charset="0"/>
                <a:ea typeface="黑体" panose="02010609060101010101" pitchFamily="2" charset="-122"/>
              </a:rPr>
              <a:t>除数</a:t>
            </a:r>
            <a:r>
              <a:rPr kumimoji="1" lang="en-US" altLang="zh-CN">
                <a:solidFill>
                  <a:schemeClr val="folHlink"/>
                </a:solidFill>
                <a:latin typeface="Arial" panose="020B0604020202020204" pitchFamily="34" charset="0"/>
                <a:ea typeface="黑体" panose="02010609060101010101" pitchFamily="2" charset="-122"/>
              </a:rPr>
              <a:t>) </a:t>
            </a:r>
            <a:r>
              <a:rPr kumimoji="1" lang="en-US" altLang="zh-CN" b="1">
                <a:solidFill>
                  <a:schemeClr val="folHlink"/>
                </a:solidFill>
                <a:latin typeface="Arial" panose="020B0604020202020204" pitchFamily="34" charset="0"/>
                <a:ea typeface="黑体" panose="02010609060101010101" pitchFamily="2" charset="-122"/>
              </a:rPr>
              <a:t>→</a:t>
            </a:r>
            <a:r>
              <a:rPr kumimoji="1" lang="en-US" altLang="zh-CN" sz="1000"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1101 101001000</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2</a:t>
            </a:r>
            <a:r>
              <a:rPr kumimoji="1" lang="en-US" altLang="zh-CN" i="1" baseline="30000">
                <a:solidFill>
                  <a:schemeClr val="folHlink"/>
                </a:solidFill>
                <a:latin typeface="Arial" panose="020B0604020202020204" pitchFamily="34" charset="0"/>
                <a:ea typeface="黑体" panose="02010609060101010101" pitchFamily="2" charset="-122"/>
              </a:rPr>
              <a:t>n</a:t>
            </a:r>
            <a:r>
              <a:rPr kumimoji="1" lang="en-US" altLang="zh-CN" i="1">
                <a:solidFill>
                  <a:schemeClr val="folHlink"/>
                </a:solidFill>
                <a:latin typeface="Arial" panose="020B0604020202020204" pitchFamily="34" charset="0"/>
                <a:ea typeface="黑体" panose="02010609060101010101" pitchFamily="2" charset="-122"/>
              </a:rPr>
              <a:t>M </a:t>
            </a:r>
            <a:r>
              <a:rPr kumimoji="1" lang="en-US" altLang="zh-CN">
                <a:solidFill>
                  <a:schemeClr val="folHlink"/>
                </a:solidFill>
                <a:latin typeface="Arial" panose="020B0604020202020204" pitchFamily="34" charset="0"/>
                <a:ea typeface="黑体" panose="02010609060101010101" pitchFamily="2" charset="-122"/>
              </a:rPr>
              <a:t>(</a:t>
            </a:r>
            <a:r>
              <a:rPr kumimoji="1" lang="zh-CN" altLang="en-US">
                <a:solidFill>
                  <a:schemeClr val="folHlink"/>
                </a:solidFill>
                <a:latin typeface="Arial" panose="020B0604020202020204" pitchFamily="34" charset="0"/>
                <a:ea typeface="黑体" panose="02010609060101010101" pitchFamily="2" charset="-122"/>
              </a:rPr>
              <a:t>被除数</a:t>
            </a:r>
            <a:r>
              <a:rPr kumimoji="1" lang="en-US" altLang="zh-CN">
                <a:solidFill>
                  <a:schemeClr val="folHlink"/>
                </a:solidFill>
                <a:latin typeface="Arial" panose="020B0604020202020204" pitchFamily="34" charset="0"/>
                <a:ea typeface="黑体" panose="02010609060101010101" pitchFamily="2" charset="-122"/>
              </a:rPr>
              <a:t>)</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sz="1000" b="1">
                <a:solidFill>
                  <a:schemeClr val="folHlink"/>
                </a:solidFill>
                <a:latin typeface="Arial" panose="020B0604020202020204" pitchFamily="34" charset="0"/>
                <a:ea typeface="黑体" panose="02010609060101010101" pitchFamily="2" charset="-122"/>
              </a:rPr>
              <a:t>                             </a:t>
            </a:r>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1110</a:t>
            </a:r>
            <a:r>
              <a:rPr kumimoji="1" lang="en-US" altLang="zh-CN" sz="1000">
                <a:solidFill>
                  <a:schemeClr val="folHlink"/>
                </a:solidFill>
                <a:latin typeface="Arial" panose="020B0604020202020204" pitchFamily="34" charset="0"/>
                <a:ea typeface="黑体" panose="02010609060101010101" pitchFamily="2" charset="-122"/>
              </a:rPr>
              <a:t> </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0111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0000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0110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0000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001 ← </a:t>
            </a:r>
            <a:r>
              <a:rPr kumimoji="1" lang="en-US" altLang="zh-CN" i="1">
                <a:solidFill>
                  <a:schemeClr val="folHlink"/>
                </a:solidFill>
                <a:latin typeface="Arial" panose="020B0604020202020204" pitchFamily="34" charset="0"/>
                <a:ea typeface="黑体" panose="02010609060101010101" pitchFamily="2" charset="-122"/>
              </a:rPr>
              <a:t>R</a:t>
            </a:r>
            <a:r>
              <a:rPr kumimoji="1" lang="en-US" altLang="zh-CN">
                <a:solidFill>
                  <a:schemeClr val="folHlink"/>
                </a:solidFill>
                <a:latin typeface="Arial" panose="020B0604020202020204" pitchFamily="34" charset="0"/>
                <a:ea typeface="黑体" panose="02010609060101010101" pitchFamily="2" charset="-122"/>
              </a:rPr>
              <a:t> (</a:t>
            </a:r>
            <a:r>
              <a:rPr kumimoji="1" lang="zh-CN" altLang="en-US">
                <a:solidFill>
                  <a:schemeClr val="folHlink"/>
                </a:solidFill>
                <a:latin typeface="Arial" panose="020B0604020202020204" pitchFamily="34" charset="0"/>
                <a:ea typeface="黑体" panose="02010609060101010101" pitchFamily="2" charset="-122"/>
              </a:rPr>
              <a:t>余数</a:t>
            </a:r>
            <a:r>
              <a:rPr kumimoji="1" lang="en-US" altLang="zh-CN">
                <a:solidFill>
                  <a:schemeClr val="folHlink"/>
                </a:solidFill>
                <a:latin typeface="Arial" panose="020B0604020202020204" pitchFamily="34" charset="0"/>
                <a:ea typeface="黑体" panose="02010609060101010101" pitchFamily="2" charset="-122"/>
              </a:rPr>
              <a:t>)</a:t>
            </a:r>
            <a:r>
              <a:rPr kumimoji="1" lang="zh-CN" altLang="en-US">
                <a:solidFill>
                  <a:schemeClr val="folHlink"/>
                </a:solidFill>
                <a:latin typeface="Arial" panose="020B0604020202020204" pitchFamily="34" charset="0"/>
                <a:ea typeface="黑体" panose="02010609060101010101" pitchFamily="2" charset="-122"/>
              </a:rPr>
              <a:t>，作为 </a:t>
            </a:r>
            <a:r>
              <a:rPr kumimoji="1" lang="en-US" altLang="zh-CN">
                <a:solidFill>
                  <a:schemeClr val="folHlink"/>
                </a:solidFill>
                <a:latin typeface="Arial" panose="020B0604020202020204" pitchFamily="34" charset="0"/>
                <a:ea typeface="黑体" panose="02010609060101010101" pitchFamily="2" charset="-122"/>
              </a:rPr>
              <a:t>FCS</a:t>
            </a:r>
            <a:r>
              <a:rPr kumimoji="1" lang="en-US" altLang="zh-CN" sz="1000" b="1">
                <a:solidFill>
                  <a:schemeClr val="folHlink"/>
                </a:solidFill>
                <a:latin typeface="Arial" panose="020B0604020202020204" pitchFamily="34" charset="0"/>
                <a:ea typeface="黑体" panose="02010609060101010101" pitchFamily="2" charset="-122"/>
              </a:rPr>
              <a:t> </a:t>
            </a:r>
            <a:r>
              <a:rPr kumimoji="1" lang="en-US" altLang="zh-CN" b="1">
                <a:solidFill>
                  <a:schemeClr val="folHlink"/>
                </a:solidFill>
                <a:latin typeface="Arial" panose="020B0604020202020204" pitchFamily="34" charset="0"/>
                <a:ea typeface="黑体" panose="02010609060101010101" pitchFamily="2" charset="-122"/>
              </a:rPr>
              <a:t>                     </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147458" name="Rectangle 2"/>
          <p:cNvSpPr>
            <a:spLocks noGrp="1" noChangeArrowheads="1"/>
          </p:cNvSpPr>
          <p:nvPr>
            <p:ph type="title"/>
          </p:nvPr>
        </p:nvSpPr>
        <p:spPr/>
        <p:txBody>
          <a:bodyPr/>
          <a:lstStyle/>
          <a:p>
            <a:pPr algn="ctr"/>
            <a:r>
              <a:rPr lang="zh-CN" altLang="en-US"/>
              <a:t>循环冗余检验的原理说明 </a:t>
            </a:r>
            <a:endParaRPr lang="zh-CN" altLang="en-US"/>
          </a:p>
        </p:txBody>
      </p:sp>
      <p:sp>
        <p:nvSpPr>
          <p:cNvPr id="147485" name="Freeform 29"/>
          <p:cNvSpPr/>
          <p:nvPr/>
        </p:nvSpPr>
        <p:spPr bwMode="auto">
          <a:xfrm>
            <a:off x="3394075" y="2205038"/>
            <a:ext cx="2489200" cy="266700"/>
          </a:xfrm>
          <a:custGeom>
            <a:avLst/>
            <a:gdLst/>
            <a:ahLst/>
            <a:cxnLst>
              <a:cxn ang="0">
                <a:pos x="0" y="156"/>
              </a:cxn>
              <a:cxn ang="0">
                <a:pos x="0" y="0"/>
              </a:cxn>
              <a:cxn ang="0">
                <a:pos x="1332" y="1"/>
              </a:cxn>
            </a:cxnLst>
            <a:rect l="0" t="0" r="r" b="b"/>
            <a:pathLst>
              <a:path w="1332" h="156">
                <a:moveTo>
                  <a:pt x="0" y="156"/>
                </a:moveTo>
                <a:lnTo>
                  <a:pt x="0" y="0"/>
                </a:lnTo>
                <a:lnTo>
                  <a:pt x="1332" y="1"/>
                </a:lnTo>
              </a:path>
            </a:pathLst>
          </a:custGeom>
          <a:noFill/>
          <a:ln w="28575" cmpd="sng">
            <a:solidFill>
              <a:schemeClr val="folHlink"/>
            </a:solidFill>
            <a:round/>
            <a:headEnd type="none" w="med" len="med"/>
            <a:tailEnd type="none" w="med" len="med"/>
          </a:ln>
          <a:effectLst/>
        </p:spPr>
        <p:txBody>
          <a:bodyPr wrap="none" anchor="ctr"/>
          <a:lstStyle/>
          <a:p>
            <a:endParaRPr lang="zh-CN" altLang="en-US"/>
          </a:p>
        </p:txBody>
      </p:sp>
      <p:sp>
        <p:nvSpPr>
          <p:cNvPr id="147486" name="Freeform 30"/>
          <p:cNvSpPr/>
          <p:nvPr/>
        </p:nvSpPr>
        <p:spPr bwMode="auto">
          <a:xfrm>
            <a:off x="4076700" y="2466975"/>
            <a:ext cx="1588" cy="369888"/>
          </a:xfrm>
          <a:custGeom>
            <a:avLst/>
            <a:gdLst/>
            <a:ahLst/>
            <a:cxnLst>
              <a:cxn ang="0">
                <a:pos x="0" y="0"/>
              </a:cxn>
              <a:cxn ang="0">
                <a:pos x="0" y="233"/>
              </a:cxn>
            </a:cxnLst>
            <a:rect l="0" t="0" r="r" b="b"/>
            <a:pathLst>
              <a:path w="1" h="233">
                <a:moveTo>
                  <a:pt x="0" y="0"/>
                </a:moveTo>
                <a:lnTo>
                  <a:pt x="0" y="233"/>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147487" name="Freeform 31"/>
          <p:cNvSpPr/>
          <p:nvPr/>
        </p:nvSpPr>
        <p:spPr bwMode="auto">
          <a:xfrm>
            <a:off x="4210050" y="2466975"/>
            <a:ext cx="9525" cy="971550"/>
          </a:xfrm>
          <a:custGeom>
            <a:avLst/>
            <a:gdLst/>
            <a:ahLst/>
            <a:cxnLst>
              <a:cxn ang="0">
                <a:pos x="0" y="0"/>
              </a:cxn>
              <a:cxn ang="0">
                <a:pos x="6" y="612"/>
              </a:cxn>
            </a:cxnLst>
            <a:rect l="0" t="0" r="r" b="b"/>
            <a:pathLst>
              <a:path w="6" h="612">
                <a:moveTo>
                  <a:pt x="0" y="0"/>
                </a:moveTo>
                <a:lnTo>
                  <a:pt x="6" y="612"/>
                </a:lnTo>
              </a:path>
            </a:pathLst>
          </a:custGeom>
          <a:noFill/>
          <a:ln w="28575" cap="rnd" cmpd="sng">
            <a:solidFill>
              <a:schemeClr val="hlink"/>
            </a:solidFill>
            <a:prstDash val="sysDot"/>
            <a:round/>
            <a:headEnd type="none" w="med" len="med"/>
            <a:tailEnd type="triangle" w="sm" len="med"/>
          </a:ln>
          <a:effectLst/>
        </p:spPr>
        <p:txBody>
          <a:bodyPr/>
          <a:lstStyle/>
          <a:p>
            <a:endParaRPr lang="zh-CN" altLang="en-US"/>
          </a:p>
        </p:txBody>
      </p:sp>
      <p:sp>
        <p:nvSpPr>
          <p:cNvPr id="147488" name="Freeform 32"/>
          <p:cNvSpPr/>
          <p:nvPr/>
        </p:nvSpPr>
        <p:spPr bwMode="auto">
          <a:xfrm>
            <a:off x="4354513" y="2462213"/>
            <a:ext cx="17462" cy="1538287"/>
          </a:xfrm>
          <a:custGeom>
            <a:avLst/>
            <a:gdLst/>
            <a:ahLst/>
            <a:cxnLst>
              <a:cxn ang="0">
                <a:pos x="0" y="0"/>
              </a:cxn>
              <a:cxn ang="0">
                <a:pos x="11" y="969"/>
              </a:cxn>
            </a:cxnLst>
            <a:rect l="0" t="0" r="r" b="b"/>
            <a:pathLst>
              <a:path w="11" h="969">
                <a:moveTo>
                  <a:pt x="0" y="0"/>
                </a:moveTo>
                <a:lnTo>
                  <a:pt x="11" y="969"/>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147489" name="Freeform 33"/>
          <p:cNvSpPr/>
          <p:nvPr/>
        </p:nvSpPr>
        <p:spPr bwMode="auto">
          <a:xfrm>
            <a:off x="4502150" y="2482850"/>
            <a:ext cx="3175" cy="2155825"/>
          </a:xfrm>
          <a:custGeom>
            <a:avLst/>
            <a:gdLst/>
            <a:ahLst/>
            <a:cxnLst>
              <a:cxn ang="0">
                <a:pos x="0" y="0"/>
              </a:cxn>
              <a:cxn ang="0">
                <a:pos x="2" y="1358"/>
              </a:cxn>
            </a:cxnLst>
            <a:rect l="0" t="0" r="r" b="b"/>
            <a:pathLst>
              <a:path w="2" h="1358">
                <a:moveTo>
                  <a:pt x="0" y="0"/>
                </a:moveTo>
                <a:lnTo>
                  <a:pt x="2" y="1358"/>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147490" name="Freeform 34"/>
          <p:cNvSpPr/>
          <p:nvPr/>
        </p:nvSpPr>
        <p:spPr bwMode="auto">
          <a:xfrm>
            <a:off x="4649788" y="2482850"/>
            <a:ext cx="17462" cy="2755900"/>
          </a:xfrm>
          <a:custGeom>
            <a:avLst/>
            <a:gdLst/>
            <a:ahLst/>
            <a:cxnLst>
              <a:cxn ang="0">
                <a:pos x="0" y="0"/>
              </a:cxn>
              <a:cxn ang="0">
                <a:pos x="11" y="1736"/>
              </a:cxn>
            </a:cxnLst>
            <a:rect l="0" t="0" r="r" b="b"/>
            <a:pathLst>
              <a:path w="11" h="1736">
                <a:moveTo>
                  <a:pt x="0" y="0"/>
                </a:moveTo>
                <a:lnTo>
                  <a:pt x="11" y="1736"/>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147491" name="Line 35"/>
          <p:cNvSpPr>
            <a:spLocks noChangeShapeType="1"/>
          </p:cNvSpPr>
          <p:nvPr/>
        </p:nvSpPr>
        <p:spPr bwMode="auto">
          <a:xfrm flipV="1">
            <a:off x="4214813" y="5875338"/>
            <a:ext cx="498475" cy="1587"/>
          </a:xfrm>
          <a:prstGeom prst="line">
            <a:avLst/>
          </a:prstGeom>
          <a:noFill/>
          <a:ln w="19050">
            <a:solidFill>
              <a:schemeClr val="folHlink"/>
            </a:solidFill>
            <a:round/>
          </a:ln>
          <a:effectLst/>
        </p:spPr>
        <p:txBody>
          <a:bodyPr/>
          <a:lstStyle/>
          <a:p>
            <a:endParaRPr lang="zh-CN" altLang="en-US"/>
          </a:p>
        </p:txBody>
      </p:sp>
      <p:sp>
        <p:nvSpPr>
          <p:cNvPr id="147492" name="Line 36"/>
          <p:cNvSpPr>
            <a:spLocks noChangeShapeType="1"/>
          </p:cNvSpPr>
          <p:nvPr/>
        </p:nvSpPr>
        <p:spPr bwMode="auto">
          <a:xfrm flipV="1">
            <a:off x="4081463" y="5253038"/>
            <a:ext cx="487362" cy="1587"/>
          </a:xfrm>
          <a:prstGeom prst="line">
            <a:avLst/>
          </a:prstGeom>
          <a:noFill/>
          <a:ln w="19050">
            <a:solidFill>
              <a:schemeClr val="folHlink"/>
            </a:solidFill>
            <a:round/>
          </a:ln>
          <a:effectLst/>
        </p:spPr>
        <p:txBody>
          <a:bodyPr/>
          <a:lstStyle/>
          <a:p>
            <a:endParaRPr lang="zh-CN" altLang="en-US"/>
          </a:p>
        </p:txBody>
      </p:sp>
      <p:sp>
        <p:nvSpPr>
          <p:cNvPr id="147493" name="Line 37"/>
          <p:cNvSpPr>
            <a:spLocks noChangeShapeType="1"/>
          </p:cNvSpPr>
          <p:nvPr/>
        </p:nvSpPr>
        <p:spPr bwMode="auto">
          <a:xfrm>
            <a:off x="3921125" y="4641850"/>
            <a:ext cx="512763" cy="1588"/>
          </a:xfrm>
          <a:prstGeom prst="line">
            <a:avLst/>
          </a:prstGeom>
          <a:noFill/>
          <a:ln w="19050">
            <a:solidFill>
              <a:schemeClr val="folHlink"/>
            </a:solidFill>
            <a:round/>
          </a:ln>
          <a:effectLst/>
        </p:spPr>
        <p:txBody>
          <a:bodyPr/>
          <a:lstStyle/>
          <a:p>
            <a:endParaRPr lang="zh-CN" altLang="en-US"/>
          </a:p>
        </p:txBody>
      </p:sp>
      <p:sp>
        <p:nvSpPr>
          <p:cNvPr id="147494" name="Line 38"/>
          <p:cNvSpPr>
            <a:spLocks noChangeShapeType="1"/>
          </p:cNvSpPr>
          <p:nvPr/>
        </p:nvSpPr>
        <p:spPr bwMode="auto">
          <a:xfrm>
            <a:off x="3813175" y="4000500"/>
            <a:ext cx="487363" cy="0"/>
          </a:xfrm>
          <a:prstGeom prst="line">
            <a:avLst/>
          </a:prstGeom>
          <a:noFill/>
          <a:ln w="19050">
            <a:solidFill>
              <a:schemeClr val="folHlink"/>
            </a:solidFill>
            <a:round/>
          </a:ln>
          <a:effectLst/>
        </p:spPr>
        <p:txBody>
          <a:bodyPr/>
          <a:lstStyle/>
          <a:p>
            <a:endParaRPr lang="zh-CN" altLang="en-US"/>
          </a:p>
        </p:txBody>
      </p:sp>
      <p:sp>
        <p:nvSpPr>
          <p:cNvPr id="147495" name="Line 39"/>
          <p:cNvSpPr>
            <a:spLocks noChangeShapeType="1"/>
          </p:cNvSpPr>
          <p:nvPr/>
        </p:nvSpPr>
        <p:spPr bwMode="auto">
          <a:xfrm>
            <a:off x="3589338" y="3390900"/>
            <a:ext cx="550862" cy="0"/>
          </a:xfrm>
          <a:prstGeom prst="line">
            <a:avLst/>
          </a:prstGeom>
          <a:noFill/>
          <a:ln w="19050">
            <a:solidFill>
              <a:schemeClr val="folHlink"/>
            </a:solidFill>
            <a:round/>
          </a:ln>
          <a:effectLst/>
        </p:spPr>
        <p:txBody>
          <a:bodyPr/>
          <a:lstStyle/>
          <a:p>
            <a:endParaRPr lang="zh-CN" altLang="en-US"/>
          </a:p>
        </p:txBody>
      </p:sp>
      <p:sp>
        <p:nvSpPr>
          <p:cNvPr id="147496" name="Line 40"/>
          <p:cNvSpPr>
            <a:spLocks noChangeShapeType="1"/>
          </p:cNvSpPr>
          <p:nvPr/>
        </p:nvSpPr>
        <p:spPr bwMode="auto">
          <a:xfrm>
            <a:off x="3492500" y="2768600"/>
            <a:ext cx="528638" cy="0"/>
          </a:xfrm>
          <a:prstGeom prst="line">
            <a:avLst/>
          </a:prstGeom>
          <a:noFill/>
          <a:ln w="19050">
            <a:solidFill>
              <a:schemeClr val="folHlink"/>
            </a:solidFill>
            <a:round/>
          </a:ln>
          <a:effectLst/>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00113" y="214313"/>
            <a:ext cx="8243887" cy="1462087"/>
          </a:xfrm>
        </p:spPr>
        <p:txBody>
          <a:bodyPr/>
          <a:lstStyle/>
          <a:p>
            <a:pPr algn="ctr"/>
            <a:r>
              <a:rPr lang="zh-CN" altLang="en-US"/>
              <a:t>帧检验序列 </a:t>
            </a:r>
            <a:r>
              <a:rPr lang="en-US" altLang="zh-CN"/>
              <a:t>FCS </a:t>
            </a:r>
            <a:endParaRPr lang="en-US" altLang="zh-CN"/>
          </a:p>
        </p:txBody>
      </p:sp>
      <p:sp>
        <p:nvSpPr>
          <p:cNvPr id="47107" name="Rectangle 3"/>
          <p:cNvSpPr>
            <a:spLocks noGrp="1" noChangeArrowheads="1"/>
          </p:cNvSpPr>
          <p:nvPr>
            <p:ph type="body" idx="1"/>
          </p:nvPr>
        </p:nvSpPr>
        <p:spPr>
          <a:xfrm>
            <a:off x="728690" y="1989138"/>
            <a:ext cx="7772400" cy="4392612"/>
          </a:xfrm>
        </p:spPr>
        <p:txBody>
          <a:bodyPr/>
          <a:lstStyle/>
          <a:p>
            <a:r>
              <a:rPr lang="zh-CN" altLang="en-US" dirty="0"/>
              <a:t>在数据后面添加上的冗余码称为</a:t>
            </a:r>
            <a:r>
              <a:rPr lang="zh-CN" altLang="en-US" dirty="0">
                <a:solidFill>
                  <a:schemeClr val="hlink"/>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a:t>FCS</a:t>
            </a:r>
            <a:r>
              <a:rPr lang="zh-CN" altLang="en-US" dirty="0"/>
              <a:t>并不等同。</a:t>
            </a:r>
            <a:endParaRPr lang="zh-CN" altLang="en-US" dirty="0"/>
          </a:p>
          <a:p>
            <a:pPr lvl="1"/>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是一种常用的</a:t>
            </a:r>
            <a:r>
              <a:rPr lang="zh-CN" altLang="en-US" dirty="0">
                <a:solidFill>
                  <a:srgbClr val="FF0000"/>
                </a:solidFill>
                <a:latin typeface="Arial" panose="020B0604020202020204" pitchFamily="34" charset="0"/>
                <a:ea typeface="黑体" panose="02010609060101010101" pitchFamily="2" charset="-122"/>
              </a:rPr>
              <a:t>检错方法</a:t>
            </a:r>
            <a:r>
              <a:rPr lang="zh-CN" altLang="en-US" dirty="0">
                <a:solidFill>
                  <a:srgbClr val="333399"/>
                </a:solidFill>
                <a:latin typeface="Arial" panose="020B0604020202020204" pitchFamily="34" charset="0"/>
                <a:ea typeface="黑体" panose="02010609060101010101" pitchFamily="2" charset="-122"/>
              </a:rPr>
              <a:t>，而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是添加在数据后面的</a:t>
            </a:r>
            <a:r>
              <a:rPr lang="zh-CN" altLang="en-US" dirty="0">
                <a:solidFill>
                  <a:srgbClr val="FF0000"/>
                </a:solidFill>
                <a:latin typeface="Arial" panose="020B0604020202020204" pitchFamily="34" charset="0"/>
                <a:ea typeface="黑体" panose="02010609060101010101" pitchFamily="2" charset="-122"/>
              </a:rPr>
              <a:t>冗余码</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可以用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这种方法得出，但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并非用来获得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的唯一方法。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zh-CN" altLang="en-US" sz="3200"/>
              <a:t>接收端对收到的每一帧进行 </a:t>
            </a:r>
            <a:r>
              <a:rPr lang="en-US" altLang="zh-CN" sz="3200"/>
              <a:t>CRC </a:t>
            </a:r>
            <a:r>
              <a:rPr lang="zh-CN" altLang="en-US" sz="3200"/>
              <a:t>检验</a:t>
            </a:r>
            <a:endParaRPr lang="zh-CN" altLang="en-US" sz="3200"/>
          </a:p>
        </p:txBody>
      </p:sp>
      <p:sp>
        <p:nvSpPr>
          <p:cNvPr id="658436" name="Text Box 4"/>
          <p:cNvSpPr txBox="1">
            <a:spLocks noChangeArrowheads="1"/>
          </p:cNvSpPr>
          <p:nvPr/>
        </p:nvSpPr>
        <p:spPr bwMode="auto">
          <a:xfrm>
            <a:off x="-1044575" y="2133600"/>
            <a:ext cx="5005388" cy="3140075"/>
          </a:xfrm>
          <a:prstGeom prst="rect">
            <a:avLst/>
          </a:prstGeom>
          <a:noFill/>
          <a:ln w="9525">
            <a:noFill/>
            <a:miter lim="800000"/>
          </a:ln>
          <a:effectLst/>
        </p:spPr>
        <p:txBody>
          <a:bodyPr wrap="none">
            <a:spAutoFit/>
          </a:bodyPr>
          <a:lstStyle/>
          <a:p>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110101</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a:solidFill>
                  <a:schemeClr val="folHlink"/>
                </a:solidFill>
                <a:latin typeface="Arial" panose="020B0604020202020204" pitchFamily="34" charset="0"/>
                <a:ea typeface="黑体" panose="02010609060101010101" pitchFamily="2" charset="-122"/>
              </a:rPr>
              <a:t>                      1101 101001001</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sz="1000" b="1">
                <a:solidFill>
                  <a:schemeClr val="folHlink"/>
                </a:solidFill>
                <a:latin typeface="Arial" panose="020B0604020202020204" pitchFamily="34" charset="0"/>
                <a:ea typeface="黑体" panose="02010609060101010101" pitchFamily="2" charset="-122"/>
              </a:rPr>
              <a:t>                             </a:t>
            </a:r>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1110</a:t>
            </a:r>
            <a:r>
              <a:rPr kumimoji="1" lang="en-US" altLang="zh-CN" sz="1000">
                <a:solidFill>
                  <a:schemeClr val="folHlink"/>
                </a:solidFill>
                <a:latin typeface="Arial" panose="020B0604020202020204" pitchFamily="34" charset="0"/>
                <a:ea typeface="黑体" panose="02010609060101010101" pitchFamily="2" charset="-122"/>
              </a:rPr>
              <a:t> </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a:solidFill>
                  <a:schemeClr val="folHlink"/>
                </a:solidFill>
                <a:latin typeface="Arial" panose="020B0604020202020204" pitchFamily="34" charset="0"/>
                <a:ea typeface="黑体" panose="02010609060101010101" pitchFamily="2" charset="-122"/>
              </a:rPr>
              <a:t>                                            000 ← </a:t>
            </a:r>
            <a:r>
              <a:rPr kumimoji="1" lang="en-US" altLang="zh-CN" i="1">
                <a:solidFill>
                  <a:schemeClr val="folHlink"/>
                </a:solidFill>
                <a:latin typeface="Arial" panose="020B0604020202020204" pitchFamily="34" charset="0"/>
                <a:ea typeface="黑体" panose="02010609060101010101" pitchFamily="2" charset="-122"/>
              </a:rPr>
              <a:t>R</a:t>
            </a:r>
            <a:r>
              <a:rPr kumimoji="1" lang="en-US" altLang="zh-CN">
                <a:solidFill>
                  <a:schemeClr val="folHlink"/>
                </a:solidFill>
                <a:latin typeface="Arial" panose="020B0604020202020204" pitchFamily="34" charset="0"/>
                <a:ea typeface="黑体" panose="02010609060101010101" pitchFamily="2" charset="-122"/>
              </a:rPr>
              <a:t> (</a:t>
            </a:r>
            <a:r>
              <a:rPr kumimoji="1" lang="zh-CN" altLang="en-US">
                <a:solidFill>
                  <a:schemeClr val="folHlink"/>
                </a:solidFill>
                <a:latin typeface="Arial" panose="020B0604020202020204" pitchFamily="34" charset="0"/>
                <a:ea typeface="黑体" panose="02010609060101010101" pitchFamily="2" charset="-122"/>
              </a:rPr>
              <a:t>余数</a:t>
            </a:r>
            <a:r>
              <a:rPr kumimoji="1" lang="en-US" altLang="zh-CN">
                <a:solidFill>
                  <a:schemeClr val="folHlink"/>
                </a:solidFill>
                <a:latin typeface="Arial" panose="020B0604020202020204" pitchFamily="34" charset="0"/>
                <a:ea typeface="黑体" panose="02010609060101010101" pitchFamily="2" charset="-122"/>
              </a:rPr>
              <a:t>)</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58437" name="Freeform 5"/>
          <p:cNvSpPr/>
          <p:nvPr/>
        </p:nvSpPr>
        <p:spPr bwMode="auto">
          <a:xfrm>
            <a:off x="1206500" y="2500313"/>
            <a:ext cx="2489200" cy="266700"/>
          </a:xfrm>
          <a:custGeom>
            <a:avLst/>
            <a:gdLst/>
            <a:ahLst/>
            <a:cxnLst>
              <a:cxn ang="0">
                <a:pos x="0" y="156"/>
              </a:cxn>
              <a:cxn ang="0">
                <a:pos x="0" y="0"/>
              </a:cxn>
              <a:cxn ang="0">
                <a:pos x="1332" y="1"/>
              </a:cxn>
            </a:cxnLst>
            <a:rect l="0" t="0" r="r" b="b"/>
            <a:pathLst>
              <a:path w="1332" h="156">
                <a:moveTo>
                  <a:pt x="0" y="156"/>
                </a:moveTo>
                <a:lnTo>
                  <a:pt x="0" y="0"/>
                </a:lnTo>
                <a:lnTo>
                  <a:pt x="1332" y="1"/>
                </a:lnTo>
              </a:path>
            </a:pathLst>
          </a:custGeom>
          <a:noFill/>
          <a:ln w="28575" cmpd="sng">
            <a:solidFill>
              <a:schemeClr val="folHlink"/>
            </a:solidFill>
            <a:round/>
            <a:headEnd type="none" w="med" len="med"/>
            <a:tailEnd type="none" w="med" len="med"/>
          </a:ln>
          <a:effectLst/>
        </p:spPr>
        <p:txBody>
          <a:bodyPr wrap="none" anchor="ctr"/>
          <a:lstStyle/>
          <a:p>
            <a:endParaRPr lang="zh-CN" altLang="en-US"/>
          </a:p>
        </p:txBody>
      </p:sp>
      <p:sp>
        <p:nvSpPr>
          <p:cNvPr id="658438" name="Freeform 6"/>
          <p:cNvSpPr/>
          <p:nvPr/>
        </p:nvSpPr>
        <p:spPr bwMode="auto">
          <a:xfrm>
            <a:off x="1889125" y="2762250"/>
            <a:ext cx="1588" cy="369888"/>
          </a:xfrm>
          <a:custGeom>
            <a:avLst/>
            <a:gdLst/>
            <a:ahLst/>
            <a:cxnLst>
              <a:cxn ang="0">
                <a:pos x="0" y="0"/>
              </a:cxn>
              <a:cxn ang="0">
                <a:pos x="0" y="233"/>
              </a:cxn>
            </a:cxnLst>
            <a:rect l="0" t="0" r="r" b="b"/>
            <a:pathLst>
              <a:path w="1" h="233">
                <a:moveTo>
                  <a:pt x="0" y="0"/>
                </a:moveTo>
                <a:lnTo>
                  <a:pt x="0" y="233"/>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658439" name="Freeform 7"/>
          <p:cNvSpPr/>
          <p:nvPr/>
        </p:nvSpPr>
        <p:spPr bwMode="auto">
          <a:xfrm>
            <a:off x="2022475" y="2762250"/>
            <a:ext cx="9525" cy="971550"/>
          </a:xfrm>
          <a:custGeom>
            <a:avLst/>
            <a:gdLst/>
            <a:ahLst/>
            <a:cxnLst>
              <a:cxn ang="0">
                <a:pos x="0" y="0"/>
              </a:cxn>
              <a:cxn ang="0">
                <a:pos x="6" y="612"/>
              </a:cxn>
            </a:cxnLst>
            <a:rect l="0" t="0" r="r" b="b"/>
            <a:pathLst>
              <a:path w="6" h="612">
                <a:moveTo>
                  <a:pt x="0" y="0"/>
                </a:moveTo>
                <a:lnTo>
                  <a:pt x="6" y="612"/>
                </a:lnTo>
              </a:path>
            </a:pathLst>
          </a:custGeom>
          <a:noFill/>
          <a:ln w="28575" cap="rnd" cmpd="sng">
            <a:solidFill>
              <a:schemeClr val="hlink"/>
            </a:solidFill>
            <a:prstDash val="sysDot"/>
            <a:round/>
            <a:headEnd type="none" w="med" len="med"/>
            <a:tailEnd type="triangle" w="sm" len="med"/>
          </a:ln>
          <a:effectLst/>
        </p:spPr>
        <p:txBody>
          <a:bodyPr/>
          <a:lstStyle/>
          <a:p>
            <a:endParaRPr lang="zh-CN" altLang="en-US"/>
          </a:p>
        </p:txBody>
      </p:sp>
      <p:sp>
        <p:nvSpPr>
          <p:cNvPr id="658445" name="Line 13"/>
          <p:cNvSpPr>
            <a:spLocks noChangeShapeType="1"/>
          </p:cNvSpPr>
          <p:nvPr/>
        </p:nvSpPr>
        <p:spPr bwMode="auto">
          <a:xfrm>
            <a:off x="1971675" y="4937125"/>
            <a:ext cx="512763" cy="1588"/>
          </a:xfrm>
          <a:prstGeom prst="line">
            <a:avLst/>
          </a:prstGeom>
          <a:noFill/>
          <a:ln w="19050">
            <a:solidFill>
              <a:schemeClr val="folHlink"/>
            </a:solidFill>
            <a:round/>
          </a:ln>
          <a:effectLst/>
        </p:spPr>
        <p:txBody>
          <a:bodyPr/>
          <a:lstStyle/>
          <a:p>
            <a:endParaRPr lang="zh-CN" altLang="en-US"/>
          </a:p>
        </p:txBody>
      </p:sp>
      <p:sp>
        <p:nvSpPr>
          <p:cNvPr id="658446" name="Line 14"/>
          <p:cNvSpPr>
            <a:spLocks noChangeShapeType="1"/>
          </p:cNvSpPr>
          <p:nvPr/>
        </p:nvSpPr>
        <p:spPr bwMode="auto">
          <a:xfrm>
            <a:off x="1625600" y="4295775"/>
            <a:ext cx="487363" cy="1588"/>
          </a:xfrm>
          <a:prstGeom prst="line">
            <a:avLst/>
          </a:prstGeom>
          <a:noFill/>
          <a:ln w="19050">
            <a:solidFill>
              <a:schemeClr val="folHlink"/>
            </a:solidFill>
            <a:round/>
          </a:ln>
          <a:effectLst/>
        </p:spPr>
        <p:txBody>
          <a:bodyPr/>
          <a:lstStyle/>
          <a:p>
            <a:endParaRPr lang="zh-CN" altLang="en-US"/>
          </a:p>
        </p:txBody>
      </p:sp>
      <p:sp>
        <p:nvSpPr>
          <p:cNvPr id="658447" name="Line 15"/>
          <p:cNvSpPr>
            <a:spLocks noChangeShapeType="1"/>
          </p:cNvSpPr>
          <p:nvPr/>
        </p:nvSpPr>
        <p:spPr bwMode="auto">
          <a:xfrm>
            <a:off x="1401763" y="3686175"/>
            <a:ext cx="550862" cy="1588"/>
          </a:xfrm>
          <a:prstGeom prst="line">
            <a:avLst/>
          </a:prstGeom>
          <a:noFill/>
          <a:ln w="19050">
            <a:solidFill>
              <a:schemeClr val="folHlink"/>
            </a:solidFill>
            <a:round/>
          </a:ln>
          <a:effectLst/>
        </p:spPr>
        <p:txBody>
          <a:bodyPr/>
          <a:lstStyle/>
          <a:p>
            <a:endParaRPr lang="zh-CN" altLang="en-US"/>
          </a:p>
        </p:txBody>
      </p:sp>
      <p:sp>
        <p:nvSpPr>
          <p:cNvPr id="658448" name="Line 16"/>
          <p:cNvSpPr>
            <a:spLocks noChangeShapeType="1"/>
          </p:cNvSpPr>
          <p:nvPr/>
        </p:nvSpPr>
        <p:spPr bwMode="auto">
          <a:xfrm>
            <a:off x="1304925" y="3063875"/>
            <a:ext cx="528638" cy="1588"/>
          </a:xfrm>
          <a:prstGeom prst="line">
            <a:avLst/>
          </a:prstGeom>
          <a:noFill/>
          <a:ln w="19050">
            <a:solidFill>
              <a:schemeClr val="folHlink"/>
            </a:solidFill>
            <a:round/>
          </a:ln>
          <a:effectLst/>
        </p:spPr>
        <p:txBody>
          <a:bodyPr/>
          <a:lstStyle/>
          <a:p>
            <a:endParaRPr lang="zh-CN" altLang="en-US"/>
          </a:p>
        </p:txBody>
      </p:sp>
      <p:sp>
        <p:nvSpPr>
          <p:cNvPr id="658449" name="Freeform 17"/>
          <p:cNvSpPr/>
          <p:nvPr/>
        </p:nvSpPr>
        <p:spPr bwMode="auto">
          <a:xfrm>
            <a:off x="2151063" y="2781300"/>
            <a:ext cx="9525" cy="971550"/>
          </a:xfrm>
          <a:custGeom>
            <a:avLst/>
            <a:gdLst/>
            <a:ahLst/>
            <a:cxnLst>
              <a:cxn ang="0">
                <a:pos x="0" y="0"/>
              </a:cxn>
              <a:cxn ang="0">
                <a:pos x="6" y="612"/>
              </a:cxn>
            </a:cxnLst>
            <a:rect l="0" t="0" r="r" b="b"/>
            <a:pathLst>
              <a:path w="6" h="612">
                <a:moveTo>
                  <a:pt x="0" y="0"/>
                </a:moveTo>
                <a:lnTo>
                  <a:pt x="6" y="612"/>
                </a:lnTo>
              </a:path>
            </a:pathLst>
          </a:custGeom>
          <a:noFill/>
          <a:ln w="28575" cap="rnd" cmpd="sng">
            <a:solidFill>
              <a:schemeClr val="hlink"/>
            </a:solidFill>
            <a:prstDash val="sysDot"/>
            <a:round/>
            <a:headEnd type="none" w="med" len="med"/>
            <a:tailEnd type="triangle" w="sm" len="med"/>
          </a:ln>
          <a:effectLst/>
        </p:spPr>
        <p:txBody>
          <a:bodyPr/>
          <a:lstStyle/>
          <a:p>
            <a:endParaRPr lang="zh-CN" altLang="en-US"/>
          </a:p>
        </p:txBody>
      </p:sp>
      <p:sp>
        <p:nvSpPr>
          <p:cNvPr id="658452" name="Line 20"/>
          <p:cNvSpPr>
            <a:spLocks noChangeShapeType="1"/>
          </p:cNvSpPr>
          <p:nvPr/>
        </p:nvSpPr>
        <p:spPr bwMode="auto">
          <a:xfrm>
            <a:off x="2287588" y="2708275"/>
            <a:ext cx="1587" cy="1584325"/>
          </a:xfrm>
          <a:prstGeom prst="line">
            <a:avLst/>
          </a:prstGeom>
          <a:noFill/>
          <a:ln w="28575">
            <a:solidFill>
              <a:srgbClr val="FF9900"/>
            </a:solidFill>
            <a:prstDash val="sysDot"/>
            <a:round/>
            <a:tailEnd type="triangle" w="med" len="med"/>
          </a:ln>
          <a:effectLst/>
        </p:spPr>
        <p:txBody>
          <a:bodyPr/>
          <a:lstStyle/>
          <a:p>
            <a:endParaRPr lang="zh-CN" altLang="en-US"/>
          </a:p>
        </p:txBody>
      </p:sp>
      <p:sp>
        <p:nvSpPr>
          <p:cNvPr id="658453" name="Line 21"/>
          <p:cNvSpPr>
            <a:spLocks noChangeShapeType="1"/>
          </p:cNvSpPr>
          <p:nvPr/>
        </p:nvSpPr>
        <p:spPr bwMode="auto">
          <a:xfrm>
            <a:off x="2411413" y="2708275"/>
            <a:ext cx="1587" cy="1584325"/>
          </a:xfrm>
          <a:prstGeom prst="line">
            <a:avLst/>
          </a:prstGeom>
          <a:noFill/>
          <a:ln w="28575">
            <a:solidFill>
              <a:srgbClr val="FF9900"/>
            </a:solidFill>
            <a:prstDash val="sysDot"/>
            <a:round/>
            <a:tailEnd type="triangle" w="med" len="med"/>
          </a:ln>
          <a:effectLst/>
        </p:spPr>
        <p:txBody>
          <a:bodyPr/>
          <a:lstStyle/>
          <a:p>
            <a:endParaRPr lang="zh-CN" altLang="en-US"/>
          </a:p>
        </p:txBody>
      </p:sp>
      <p:sp>
        <p:nvSpPr>
          <p:cNvPr id="658454" name="Text Box 22"/>
          <p:cNvSpPr txBox="1">
            <a:spLocks noChangeArrowheads="1"/>
          </p:cNvSpPr>
          <p:nvPr/>
        </p:nvSpPr>
        <p:spPr bwMode="auto">
          <a:xfrm>
            <a:off x="4103688" y="2205038"/>
            <a:ext cx="4935537" cy="3140075"/>
          </a:xfrm>
          <a:prstGeom prst="rect">
            <a:avLst/>
          </a:prstGeom>
          <a:noFill/>
          <a:ln w="9525">
            <a:noFill/>
            <a:miter lim="800000"/>
          </a:ln>
          <a:effectLst/>
        </p:spPr>
        <p:txBody>
          <a:bodyPr wrap="none">
            <a:spAutoFit/>
          </a:bodyPr>
          <a:lstStyle/>
          <a:p>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110110</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a:solidFill>
                  <a:schemeClr val="folHlink"/>
                </a:solidFill>
                <a:latin typeface="Arial" panose="020B0604020202020204" pitchFamily="34" charset="0"/>
                <a:ea typeface="黑体" panose="02010609060101010101" pitchFamily="2" charset="-122"/>
              </a:rPr>
              <a:t>                      1101 101011001</a:t>
            </a:r>
            <a:endParaRPr kumimoji="1" lang="en-US" altLang="zh-CN" b="1">
              <a:solidFill>
                <a:schemeClr val="folHlink"/>
              </a:solidFill>
              <a:latin typeface="Arial" panose="020B0604020202020204" pitchFamily="34" charset="0"/>
              <a:ea typeface="黑体" panose="02010609060101010101" pitchFamily="2" charset="-122"/>
            </a:endParaRPr>
          </a:p>
          <a:p>
            <a:r>
              <a:rPr kumimoji="1" lang="en-US" altLang="zh-CN" sz="1000" b="1">
                <a:solidFill>
                  <a:schemeClr val="folHlink"/>
                </a:solidFill>
                <a:latin typeface="Arial" panose="020B0604020202020204" pitchFamily="34" charset="0"/>
                <a:ea typeface="黑体" panose="02010609060101010101" pitchFamily="2" charset="-122"/>
              </a:rPr>
              <a:t>                             </a:t>
            </a:r>
            <a:r>
              <a:rPr kumimoji="1" lang="en-US" altLang="zh-CN" b="1">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1111</a:t>
            </a:r>
            <a:r>
              <a:rPr kumimoji="1" lang="en-US" altLang="zh-CN" sz="1000">
                <a:solidFill>
                  <a:schemeClr val="folHlink"/>
                </a:solidFill>
                <a:latin typeface="Arial" panose="020B0604020202020204" pitchFamily="34" charset="0"/>
                <a:ea typeface="黑体" panose="02010609060101010101" pitchFamily="2" charset="-122"/>
              </a:rPr>
              <a:t> </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1010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10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1110</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sz="800">
                <a:solidFill>
                  <a:schemeClr val="folHlink"/>
                </a:solidFill>
                <a:latin typeface="Arial" panose="020B0604020202020204" pitchFamily="34" charset="0"/>
                <a:ea typeface="黑体" panose="02010609060101010101" pitchFamily="2" charset="-122"/>
              </a:rPr>
              <a:t>                                                        </a:t>
            </a:r>
            <a:r>
              <a:rPr kumimoji="1" lang="en-US" altLang="zh-CN">
                <a:solidFill>
                  <a:schemeClr val="folHlink"/>
                </a:solidFill>
                <a:latin typeface="Arial" panose="020B0604020202020204" pitchFamily="34" charset="0"/>
                <a:ea typeface="黑体" panose="02010609060101010101" pitchFamily="2" charset="-122"/>
              </a:rPr>
              <a:t>                 1101</a:t>
            </a:r>
            <a:endParaRPr kumimoji="1" lang="en-US" altLang="zh-CN">
              <a:solidFill>
                <a:schemeClr val="folHlink"/>
              </a:solidFill>
              <a:latin typeface="Arial" panose="020B0604020202020204" pitchFamily="34" charset="0"/>
              <a:ea typeface="黑体" panose="02010609060101010101" pitchFamily="2" charset="-122"/>
            </a:endParaRPr>
          </a:p>
          <a:p>
            <a:r>
              <a:rPr kumimoji="1" lang="en-US" altLang="zh-CN">
                <a:solidFill>
                  <a:schemeClr val="folHlink"/>
                </a:solidFill>
                <a:latin typeface="Arial" panose="020B0604020202020204" pitchFamily="34" charset="0"/>
                <a:ea typeface="黑体" panose="02010609060101010101" pitchFamily="2" charset="-122"/>
              </a:rPr>
              <a:t>                                            111← </a:t>
            </a:r>
            <a:r>
              <a:rPr kumimoji="1" lang="en-US" altLang="zh-CN" i="1">
                <a:solidFill>
                  <a:schemeClr val="folHlink"/>
                </a:solidFill>
                <a:latin typeface="Arial" panose="020B0604020202020204" pitchFamily="34" charset="0"/>
                <a:ea typeface="黑体" panose="02010609060101010101" pitchFamily="2" charset="-122"/>
              </a:rPr>
              <a:t>R</a:t>
            </a:r>
            <a:r>
              <a:rPr kumimoji="1" lang="en-US" altLang="zh-CN">
                <a:solidFill>
                  <a:schemeClr val="folHlink"/>
                </a:solidFill>
                <a:latin typeface="Arial" panose="020B0604020202020204" pitchFamily="34" charset="0"/>
                <a:ea typeface="黑体" panose="02010609060101010101" pitchFamily="2" charset="-122"/>
              </a:rPr>
              <a:t> (</a:t>
            </a:r>
            <a:r>
              <a:rPr kumimoji="1" lang="zh-CN" altLang="en-US">
                <a:solidFill>
                  <a:schemeClr val="folHlink"/>
                </a:solidFill>
                <a:latin typeface="Arial" panose="020B0604020202020204" pitchFamily="34" charset="0"/>
                <a:ea typeface="黑体" panose="02010609060101010101" pitchFamily="2" charset="-122"/>
              </a:rPr>
              <a:t>余数</a:t>
            </a:r>
            <a:r>
              <a:rPr kumimoji="1" lang="en-US" altLang="zh-CN">
                <a:solidFill>
                  <a:schemeClr val="folHlink"/>
                </a:solidFill>
                <a:latin typeface="Arial" panose="020B0604020202020204" pitchFamily="34" charset="0"/>
                <a:ea typeface="黑体" panose="02010609060101010101" pitchFamily="2" charset="-122"/>
              </a:rPr>
              <a:t>)</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58455" name="Freeform 23"/>
          <p:cNvSpPr/>
          <p:nvPr/>
        </p:nvSpPr>
        <p:spPr bwMode="auto">
          <a:xfrm>
            <a:off x="6354763" y="2571750"/>
            <a:ext cx="2489200" cy="266700"/>
          </a:xfrm>
          <a:custGeom>
            <a:avLst/>
            <a:gdLst/>
            <a:ahLst/>
            <a:cxnLst>
              <a:cxn ang="0">
                <a:pos x="0" y="156"/>
              </a:cxn>
              <a:cxn ang="0">
                <a:pos x="0" y="0"/>
              </a:cxn>
              <a:cxn ang="0">
                <a:pos x="1332" y="1"/>
              </a:cxn>
            </a:cxnLst>
            <a:rect l="0" t="0" r="r" b="b"/>
            <a:pathLst>
              <a:path w="1332" h="156">
                <a:moveTo>
                  <a:pt x="0" y="156"/>
                </a:moveTo>
                <a:lnTo>
                  <a:pt x="0" y="0"/>
                </a:lnTo>
                <a:lnTo>
                  <a:pt x="1332" y="1"/>
                </a:lnTo>
              </a:path>
            </a:pathLst>
          </a:custGeom>
          <a:noFill/>
          <a:ln w="28575" cmpd="sng">
            <a:solidFill>
              <a:schemeClr val="folHlink"/>
            </a:solidFill>
            <a:round/>
            <a:headEnd type="none" w="med" len="med"/>
            <a:tailEnd type="none" w="med" len="med"/>
          </a:ln>
          <a:effectLst/>
        </p:spPr>
        <p:txBody>
          <a:bodyPr wrap="none" anchor="ctr"/>
          <a:lstStyle/>
          <a:p>
            <a:endParaRPr lang="zh-CN" altLang="en-US"/>
          </a:p>
        </p:txBody>
      </p:sp>
      <p:sp>
        <p:nvSpPr>
          <p:cNvPr id="658456" name="Freeform 24"/>
          <p:cNvSpPr/>
          <p:nvPr/>
        </p:nvSpPr>
        <p:spPr bwMode="auto">
          <a:xfrm>
            <a:off x="7037388" y="2833688"/>
            <a:ext cx="1587" cy="369887"/>
          </a:xfrm>
          <a:custGeom>
            <a:avLst/>
            <a:gdLst/>
            <a:ahLst/>
            <a:cxnLst>
              <a:cxn ang="0">
                <a:pos x="0" y="0"/>
              </a:cxn>
              <a:cxn ang="0">
                <a:pos x="0" y="233"/>
              </a:cxn>
            </a:cxnLst>
            <a:rect l="0" t="0" r="r" b="b"/>
            <a:pathLst>
              <a:path w="1" h="233">
                <a:moveTo>
                  <a:pt x="0" y="0"/>
                </a:moveTo>
                <a:lnTo>
                  <a:pt x="0" y="233"/>
                </a:lnTo>
              </a:path>
            </a:pathLst>
          </a:custGeom>
          <a:noFill/>
          <a:ln w="28575" cap="rnd" cmpd="sng">
            <a:solidFill>
              <a:schemeClr val="hlink"/>
            </a:solidFill>
            <a:prstDash val="sysDot"/>
            <a:round/>
            <a:tailEnd type="triangle" w="sm" len="med"/>
          </a:ln>
          <a:effectLst/>
        </p:spPr>
        <p:txBody>
          <a:bodyPr/>
          <a:lstStyle/>
          <a:p>
            <a:endParaRPr lang="zh-CN" altLang="en-US"/>
          </a:p>
        </p:txBody>
      </p:sp>
      <p:sp>
        <p:nvSpPr>
          <p:cNvPr id="658457" name="Freeform 25"/>
          <p:cNvSpPr/>
          <p:nvPr/>
        </p:nvSpPr>
        <p:spPr bwMode="auto">
          <a:xfrm>
            <a:off x="7170738" y="2833688"/>
            <a:ext cx="9525" cy="971550"/>
          </a:xfrm>
          <a:custGeom>
            <a:avLst/>
            <a:gdLst/>
            <a:ahLst/>
            <a:cxnLst>
              <a:cxn ang="0">
                <a:pos x="0" y="0"/>
              </a:cxn>
              <a:cxn ang="0">
                <a:pos x="6" y="612"/>
              </a:cxn>
            </a:cxnLst>
            <a:rect l="0" t="0" r="r" b="b"/>
            <a:pathLst>
              <a:path w="6" h="612">
                <a:moveTo>
                  <a:pt x="0" y="0"/>
                </a:moveTo>
                <a:lnTo>
                  <a:pt x="6" y="612"/>
                </a:lnTo>
              </a:path>
            </a:pathLst>
          </a:custGeom>
          <a:noFill/>
          <a:ln w="28575" cap="rnd" cmpd="sng">
            <a:solidFill>
              <a:schemeClr val="hlink"/>
            </a:solidFill>
            <a:prstDash val="sysDot"/>
            <a:round/>
            <a:headEnd type="none" w="med" len="med"/>
            <a:tailEnd type="triangle" w="sm" len="med"/>
          </a:ln>
          <a:effectLst/>
        </p:spPr>
        <p:txBody>
          <a:bodyPr/>
          <a:lstStyle/>
          <a:p>
            <a:endParaRPr lang="zh-CN" altLang="en-US"/>
          </a:p>
        </p:txBody>
      </p:sp>
      <p:sp>
        <p:nvSpPr>
          <p:cNvPr id="658458" name="Line 26"/>
          <p:cNvSpPr>
            <a:spLocks noChangeShapeType="1"/>
          </p:cNvSpPr>
          <p:nvPr/>
        </p:nvSpPr>
        <p:spPr bwMode="auto">
          <a:xfrm>
            <a:off x="7019925" y="5008563"/>
            <a:ext cx="512763" cy="1587"/>
          </a:xfrm>
          <a:prstGeom prst="line">
            <a:avLst/>
          </a:prstGeom>
          <a:noFill/>
          <a:ln w="19050">
            <a:solidFill>
              <a:schemeClr val="folHlink"/>
            </a:solidFill>
            <a:round/>
          </a:ln>
          <a:effectLst/>
        </p:spPr>
        <p:txBody>
          <a:bodyPr/>
          <a:lstStyle/>
          <a:p>
            <a:endParaRPr lang="zh-CN" altLang="en-US"/>
          </a:p>
        </p:txBody>
      </p:sp>
      <p:sp>
        <p:nvSpPr>
          <p:cNvPr id="658459" name="Line 27"/>
          <p:cNvSpPr>
            <a:spLocks noChangeShapeType="1"/>
          </p:cNvSpPr>
          <p:nvPr/>
        </p:nvSpPr>
        <p:spPr bwMode="auto">
          <a:xfrm>
            <a:off x="6821488" y="4367213"/>
            <a:ext cx="487362" cy="1587"/>
          </a:xfrm>
          <a:prstGeom prst="line">
            <a:avLst/>
          </a:prstGeom>
          <a:noFill/>
          <a:ln w="19050">
            <a:solidFill>
              <a:schemeClr val="folHlink"/>
            </a:solidFill>
            <a:round/>
          </a:ln>
          <a:effectLst/>
        </p:spPr>
        <p:txBody>
          <a:bodyPr/>
          <a:lstStyle/>
          <a:p>
            <a:endParaRPr lang="zh-CN" altLang="en-US"/>
          </a:p>
        </p:txBody>
      </p:sp>
      <p:sp>
        <p:nvSpPr>
          <p:cNvPr id="658460" name="Line 28"/>
          <p:cNvSpPr>
            <a:spLocks noChangeShapeType="1"/>
          </p:cNvSpPr>
          <p:nvPr/>
        </p:nvSpPr>
        <p:spPr bwMode="auto">
          <a:xfrm>
            <a:off x="6550025" y="3757613"/>
            <a:ext cx="550863" cy="1587"/>
          </a:xfrm>
          <a:prstGeom prst="line">
            <a:avLst/>
          </a:prstGeom>
          <a:noFill/>
          <a:ln w="19050">
            <a:solidFill>
              <a:schemeClr val="folHlink"/>
            </a:solidFill>
            <a:round/>
          </a:ln>
          <a:effectLst/>
        </p:spPr>
        <p:txBody>
          <a:bodyPr/>
          <a:lstStyle/>
          <a:p>
            <a:endParaRPr lang="zh-CN" altLang="en-US"/>
          </a:p>
        </p:txBody>
      </p:sp>
      <p:sp>
        <p:nvSpPr>
          <p:cNvPr id="658461" name="Line 29"/>
          <p:cNvSpPr>
            <a:spLocks noChangeShapeType="1"/>
          </p:cNvSpPr>
          <p:nvPr/>
        </p:nvSpPr>
        <p:spPr bwMode="auto">
          <a:xfrm>
            <a:off x="6453188" y="3135313"/>
            <a:ext cx="528637" cy="1587"/>
          </a:xfrm>
          <a:prstGeom prst="line">
            <a:avLst/>
          </a:prstGeom>
          <a:noFill/>
          <a:ln w="19050">
            <a:solidFill>
              <a:schemeClr val="folHlink"/>
            </a:solidFill>
            <a:round/>
          </a:ln>
          <a:effectLst/>
        </p:spPr>
        <p:txBody>
          <a:bodyPr/>
          <a:lstStyle/>
          <a:p>
            <a:endParaRPr lang="zh-CN" altLang="en-US"/>
          </a:p>
        </p:txBody>
      </p:sp>
      <p:sp>
        <p:nvSpPr>
          <p:cNvPr id="658462" name="Freeform 30"/>
          <p:cNvSpPr/>
          <p:nvPr/>
        </p:nvSpPr>
        <p:spPr bwMode="auto">
          <a:xfrm>
            <a:off x="7299325" y="2852738"/>
            <a:ext cx="9525" cy="971550"/>
          </a:xfrm>
          <a:custGeom>
            <a:avLst/>
            <a:gdLst/>
            <a:ahLst/>
            <a:cxnLst>
              <a:cxn ang="0">
                <a:pos x="0" y="0"/>
              </a:cxn>
              <a:cxn ang="0">
                <a:pos x="6" y="612"/>
              </a:cxn>
            </a:cxnLst>
            <a:rect l="0" t="0" r="r" b="b"/>
            <a:pathLst>
              <a:path w="6" h="612">
                <a:moveTo>
                  <a:pt x="0" y="0"/>
                </a:moveTo>
                <a:lnTo>
                  <a:pt x="6" y="612"/>
                </a:lnTo>
              </a:path>
            </a:pathLst>
          </a:custGeom>
          <a:noFill/>
          <a:ln w="28575" cap="rnd" cmpd="sng">
            <a:solidFill>
              <a:schemeClr val="hlink"/>
            </a:solidFill>
            <a:prstDash val="sysDot"/>
            <a:round/>
            <a:headEnd type="none" w="med" len="med"/>
            <a:tailEnd type="triangle" w="sm" len="med"/>
          </a:ln>
          <a:effectLst/>
        </p:spPr>
        <p:txBody>
          <a:bodyPr/>
          <a:lstStyle/>
          <a:p>
            <a:endParaRPr lang="zh-CN" altLang="en-US"/>
          </a:p>
        </p:txBody>
      </p:sp>
      <p:sp>
        <p:nvSpPr>
          <p:cNvPr id="658463" name="Line 31"/>
          <p:cNvSpPr>
            <a:spLocks noChangeShapeType="1"/>
          </p:cNvSpPr>
          <p:nvPr/>
        </p:nvSpPr>
        <p:spPr bwMode="auto">
          <a:xfrm>
            <a:off x="7435850" y="2779713"/>
            <a:ext cx="1588" cy="1584325"/>
          </a:xfrm>
          <a:prstGeom prst="line">
            <a:avLst/>
          </a:prstGeom>
          <a:noFill/>
          <a:ln w="28575">
            <a:solidFill>
              <a:srgbClr val="FF9900"/>
            </a:solidFill>
            <a:prstDash val="sysDot"/>
            <a:round/>
            <a:tailEnd type="triangle" w="med" len="med"/>
          </a:ln>
          <a:effectLst/>
        </p:spPr>
        <p:txBody>
          <a:bodyPr/>
          <a:lstStyle/>
          <a:p>
            <a:endParaRPr lang="zh-CN" altLang="en-US"/>
          </a:p>
        </p:txBody>
      </p:sp>
      <p:sp>
        <p:nvSpPr>
          <p:cNvPr id="658464" name="Line 32"/>
          <p:cNvSpPr>
            <a:spLocks noChangeShapeType="1"/>
          </p:cNvSpPr>
          <p:nvPr/>
        </p:nvSpPr>
        <p:spPr bwMode="auto">
          <a:xfrm>
            <a:off x="7559675" y="2779713"/>
            <a:ext cx="1588" cy="1584325"/>
          </a:xfrm>
          <a:prstGeom prst="line">
            <a:avLst/>
          </a:prstGeom>
          <a:noFill/>
          <a:ln w="28575">
            <a:solidFill>
              <a:srgbClr val="FF9900"/>
            </a:solidFill>
            <a:prstDash val="sysDot"/>
            <a:round/>
            <a:tailEnd type="triangle" w="med" len="med"/>
          </a:ln>
          <a:effectLst/>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00113" y="214313"/>
            <a:ext cx="8243887" cy="1462087"/>
          </a:xfrm>
        </p:spPr>
        <p:txBody>
          <a:bodyPr/>
          <a:lstStyle/>
          <a:p>
            <a:pPr algn="ctr"/>
            <a:r>
              <a:rPr lang="zh-CN" altLang="en-US" sz="3600"/>
              <a:t>接收端对收到的每一帧进行 </a:t>
            </a:r>
            <a:r>
              <a:rPr lang="en-US" altLang="zh-CN" sz="3600"/>
              <a:t>CRC </a:t>
            </a:r>
            <a:r>
              <a:rPr lang="zh-CN" altLang="en-US" sz="3600"/>
              <a:t>检验 </a:t>
            </a:r>
            <a:endParaRPr lang="zh-CN" altLang="en-US" sz="3600"/>
          </a:p>
        </p:txBody>
      </p:sp>
      <p:sp>
        <p:nvSpPr>
          <p:cNvPr id="150531" name="Rectangle 3"/>
          <p:cNvSpPr>
            <a:spLocks noGrp="1" noChangeArrowheads="1"/>
          </p:cNvSpPr>
          <p:nvPr>
            <p:ph type="body" idx="1"/>
          </p:nvPr>
        </p:nvSpPr>
        <p:spPr>
          <a:xfrm>
            <a:off x="785786" y="1989138"/>
            <a:ext cx="7843837" cy="4679950"/>
          </a:xfrm>
        </p:spPr>
        <p:txBody>
          <a:bodyPr/>
          <a:lstStyle/>
          <a:p>
            <a:pPr algn="just"/>
            <a:r>
              <a:rPr lang="en-US" altLang="zh-CN" sz="2800" dirty="0"/>
              <a:t>(1) </a:t>
            </a:r>
            <a:r>
              <a:rPr lang="zh-CN" altLang="en-US" sz="2800" dirty="0"/>
              <a:t>若得出的余数 </a:t>
            </a:r>
            <a:r>
              <a:rPr lang="en-US" altLang="zh-CN" sz="2800" i="1" dirty="0"/>
              <a:t>R</a:t>
            </a:r>
            <a:r>
              <a:rPr lang="en-US" altLang="zh-CN" sz="2800" dirty="0"/>
              <a:t> = 0</a:t>
            </a:r>
            <a:r>
              <a:rPr lang="zh-CN" altLang="en-US" sz="2800" dirty="0"/>
              <a:t>，则判定这个帧没有差错，就</a:t>
            </a:r>
            <a:r>
              <a:rPr lang="zh-CN" altLang="en-US" sz="2800" dirty="0">
                <a:solidFill>
                  <a:schemeClr val="hlink"/>
                </a:solidFill>
              </a:rPr>
              <a:t>接受</a:t>
            </a:r>
            <a:r>
              <a:rPr lang="en-US" altLang="zh-CN" sz="2800" dirty="0"/>
              <a:t>(accept)</a:t>
            </a:r>
            <a:r>
              <a:rPr lang="zh-CN" altLang="en-US" sz="2800" dirty="0"/>
              <a:t>。</a:t>
            </a:r>
            <a:endParaRPr lang="zh-CN" altLang="en-US" sz="2800" dirty="0"/>
          </a:p>
          <a:p>
            <a:pPr algn="just"/>
            <a:r>
              <a:rPr lang="en-US" altLang="zh-CN" sz="2800" dirty="0"/>
              <a:t>(2) </a:t>
            </a:r>
            <a:r>
              <a:rPr lang="zh-CN" altLang="en-US" sz="2800" dirty="0"/>
              <a:t>若余数 </a:t>
            </a:r>
            <a:r>
              <a:rPr lang="en-US" altLang="zh-CN" sz="2800" i="1" dirty="0"/>
              <a:t>R</a:t>
            </a:r>
            <a:r>
              <a:rPr lang="en-US" altLang="zh-CN" sz="2800" dirty="0"/>
              <a:t> </a:t>
            </a:r>
            <a:r>
              <a:rPr lang="en-US" altLang="zh-CN" sz="2800" dirty="0">
                <a:sym typeface="Symbol" panose="05050102010706020507" pitchFamily="18" charset="2"/>
              </a:rPr>
              <a:t></a:t>
            </a:r>
            <a:r>
              <a:rPr lang="en-US" altLang="zh-CN" sz="2800" dirty="0"/>
              <a:t> 0</a:t>
            </a:r>
            <a:r>
              <a:rPr lang="zh-CN" altLang="en-US" sz="2800" dirty="0"/>
              <a:t>，则判定这个帧有差错，就</a:t>
            </a:r>
            <a:r>
              <a:rPr lang="zh-CN" altLang="en-US" sz="2800" dirty="0">
                <a:solidFill>
                  <a:schemeClr val="hlink"/>
                </a:solidFill>
              </a:rPr>
              <a:t>丢弃</a:t>
            </a:r>
            <a:r>
              <a:rPr lang="zh-CN" altLang="en-US" sz="2800" dirty="0"/>
              <a:t>。</a:t>
            </a:r>
            <a:endParaRPr lang="zh-CN" altLang="en-US" sz="2800" dirty="0"/>
          </a:p>
          <a:p>
            <a:pPr algn="just"/>
            <a:r>
              <a:rPr lang="zh-CN" altLang="en-US" sz="2800" dirty="0"/>
              <a:t>但这种检测方法并不能确定究竟是哪一个或哪几个比特出现了差错</a:t>
            </a:r>
            <a:r>
              <a:rPr lang="en-US" altLang="zh-CN" sz="2800" dirty="0">
                <a:solidFill>
                  <a:schemeClr val="hlink"/>
                </a:solidFill>
              </a:rPr>
              <a:t>(</a:t>
            </a:r>
            <a:r>
              <a:rPr lang="zh-CN" altLang="en-US" sz="2800" dirty="0">
                <a:solidFill>
                  <a:schemeClr val="hlink"/>
                </a:solidFill>
              </a:rPr>
              <a:t>使用检错还是纠错？</a:t>
            </a:r>
            <a:r>
              <a:rPr lang="en-US" altLang="zh-CN" sz="2800" dirty="0">
                <a:solidFill>
                  <a:schemeClr val="hlink"/>
                </a:solidFill>
              </a:rPr>
              <a:t>)</a:t>
            </a:r>
            <a:r>
              <a:rPr lang="zh-CN" altLang="en-US" sz="2800" dirty="0"/>
              <a:t>。</a:t>
            </a:r>
            <a:endParaRPr lang="zh-CN" altLang="en-US" sz="2800" dirty="0"/>
          </a:p>
          <a:p>
            <a:pPr algn="just"/>
            <a:r>
              <a:rPr lang="zh-CN" altLang="en-US" sz="2800" dirty="0"/>
              <a:t>只要经过严格的挑选，并使用位数足够多的除数</a:t>
            </a:r>
            <a:r>
              <a:rPr lang="zh-CN" altLang="en-US" sz="900" dirty="0"/>
              <a:t> </a:t>
            </a:r>
            <a:r>
              <a:rPr lang="en-US" altLang="zh-CN" sz="2800" i="1" dirty="0"/>
              <a:t>P</a:t>
            </a:r>
            <a:r>
              <a:rPr lang="zh-CN" altLang="en-US" sz="2800" dirty="0"/>
              <a:t>，那么出现检测不到的差错的概率就很小很小</a:t>
            </a:r>
            <a:r>
              <a:rPr lang="zh-CN" altLang="en-US" sz="2800" dirty="0">
                <a:solidFill>
                  <a:schemeClr val="hlink"/>
                </a:solidFill>
              </a:rPr>
              <a:t>（</a:t>
            </a:r>
            <a:r>
              <a:rPr lang="en-US" altLang="zh-CN" sz="2800" dirty="0">
                <a:solidFill>
                  <a:schemeClr val="hlink"/>
                </a:solidFill>
              </a:rPr>
              <a:t>PPP</a:t>
            </a:r>
            <a:r>
              <a:rPr lang="zh-CN" altLang="en-US" sz="2800" dirty="0">
                <a:solidFill>
                  <a:schemeClr val="hlink"/>
                </a:solidFill>
              </a:rPr>
              <a:t>协议使用了</a:t>
            </a:r>
            <a:r>
              <a:rPr lang="en-US" altLang="zh-CN" sz="2800" dirty="0">
                <a:solidFill>
                  <a:schemeClr val="hlink"/>
                </a:solidFill>
              </a:rPr>
              <a:t>16</a:t>
            </a:r>
            <a:r>
              <a:rPr lang="zh-CN" altLang="en-US" sz="2800" dirty="0">
                <a:solidFill>
                  <a:schemeClr val="hlink"/>
                </a:solidFill>
              </a:rPr>
              <a:t>位，以太网协议使用了</a:t>
            </a:r>
            <a:r>
              <a:rPr lang="en-US" altLang="zh-CN" sz="2800" dirty="0">
                <a:solidFill>
                  <a:schemeClr val="hlink"/>
                </a:solidFill>
              </a:rPr>
              <a:t>32</a:t>
            </a:r>
            <a:r>
              <a:rPr lang="zh-CN" altLang="en-US" sz="2800" dirty="0">
                <a:solidFill>
                  <a:schemeClr val="hlink"/>
                </a:solidFill>
              </a:rPr>
              <a:t>位）</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00113" y="214313"/>
            <a:ext cx="8243887" cy="1462087"/>
          </a:xfrm>
        </p:spPr>
        <p:txBody>
          <a:bodyPr/>
          <a:lstStyle/>
          <a:p>
            <a:pPr algn="ctr"/>
            <a:r>
              <a:rPr lang="zh-CN" altLang="en-US"/>
              <a:t>应当注意 </a:t>
            </a:r>
            <a:endParaRPr lang="zh-CN" altLang="en-US"/>
          </a:p>
        </p:txBody>
      </p:sp>
      <p:sp>
        <p:nvSpPr>
          <p:cNvPr id="149507" name="Rectangle 3"/>
          <p:cNvSpPr>
            <a:spLocks noGrp="1" noChangeArrowheads="1"/>
          </p:cNvSpPr>
          <p:nvPr>
            <p:ph type="body" idx="1"/>
          </p:nvPr>
        </p:nvSpPr>
        <p:spPr>
          <a:xfrm>
            <a:off x="539750" y="1989138"/>
            <a:ext cx="8204200" cy="4608512"/>
          </a:xfrm>
        </p:spPr>
        <p:txBody>
          <a:bodyPr/>
          <a:lstStyle/>
          <a:p>
            <a:pPr algn="just"/>
            <a:r>
              <a:rPr lang="zh-CN" altLang="en-US" sz="2400" dirty="0"/>
              <a:t>仅用循环冗余检验 </a:t>
            </a:r>
            <a:r>
              <a:rPr lang="en-US" altLang="zh-CN" sz="2400" dirty="0"/>
              <a:t>CRC </a:t>
            </a:r>
            <a:r>
              <a:rPr lang="zh-CN" altLang="en-US" sz="2400" dirty="0"/>
              <a:t>差错检测技术只能做到无差错</a:t>
            </a:r>
            <a:r>
              <a:rPr lang="zh-CN" altLang="en-US" sz="2400" dirty="0">
                <a:solidFill>
                  <a:schemeClr val="hlink"/>
                </a:solidFill>
              </a:rPr>
              <a:t>接受</a:t>
            </a:r>
            <a:r>
              <a:rPr lang="en-US" altLang="zh-CN" sz="2400" dirty="0"/>
              <a:t>(accept)</a:t>
            </a:r>
            <a:r>
              <a:rPr lang="zh-CN" altLang="en-US" sz="2400" dirty="0"/>
              <a:t>。</a:t>
            </a:r>
            <a:endParaRPr lang="zh-CN" altLang="en-US" sz="2400" dirty="0"/>
          </a:p>
          <a:p>
            <a:pPr algn="just"/>
            <a:r>
              <a:rPr lang="zh-CN" altLang="en-US" sz="2400" dirty="0"/>
              <a:t>“无差错接受”是指：“凡是接受的帧（即</a:t>
            </a:r>
            <a:r>
              <a:rPr lang="zh-CN" altLang="en-US" sz="2400" dirty="0">
                <a:solidFill>
                  <a:schemeClr val="hlink"/>
                </a:solidFill>
              </a:rPr>
              <a:t>不包括丢弃的帧</a:t>
            </a:r>
            <a:r>
              <a:rPr lang="zh-CN" altLang="en-US" sz="2400" dirty="0"/>
              <a:t>），我们都能以非常</a:t>
            </a:r>
            <a:r>
              <a:rPr lang="zh-CN" altLang="en-US" sz="2400" dirty="0">
                <a:solidFill>
                  <a:schemeClr val="hlink"/>
                </a:solidFill>
              </a:rPr>
              <a:t>接近于</a:t>
            </a:r>
            <a:r>
              <a:rPr lang="zh-CN" altLang="en-US" sz="1600" dirty="0">
                <a:solidFill>
                  <a:schemeClr val="hlink"/>
                </a:solidFill>
              </a:rPr>
              <a:t> </a:t>
            </a:r>
            <a:r>
              <a:rPr lang="en-US" altLang="zh-CN" sz="2400" dirty="0">
                <a:solidFill>
                  <a:schemeClr val="hlink"/>
                </a:solidFill>
              </a:rPr>
              <a:t>1</a:t>
            </a:r>
            <a:r>
              <a:rPr lang="en-US" altLang="zh-CN" sz="1600" dirty="0"/>
              <a:t> </a:t>
            </a:r>
            <a:r>
              <a:rPr lang="zh-CN" altLang="en-US" sz="2400" dirty="0"/>
              <a:t>的概率认为这些帧在传输过程中没有产生差错”。</a:t>
            </a:r>
            <a:endParaRPr lang="zh-CN" altLang="en-US" sz="2400" dirty="0"/>
          </a:p>
          <a:p>
            <a:pPr algn="just"/>
            <a:r>
              <a:rPr lang="zh-CN" altLang="en-US" sz="2400" dirty="0"/>
              <a:t>也就是说：“凡是接收端数据链路层接受的帧都没有传输差错”（有差错的帧就丢弃而不接受）。</a:t>
            </a:r>
            <a:endParaRPr lang="zh-CN" altLang="en-US" sz="2400" dirty="0"/>
          </a:p>
          <a:p>
            <a:pPr algn="just"/>
            <a:r>
              <a:rPr lang="zh-CN" altLang="en-US" sz="2400" dirty="0">
                <a:solidFill>
                  <a:schemeClr val="hlink"/>
                </a:solidFill>
              </a:rPr>
              <a:t>无比特差错和无传输差错并不是同样的概念。</a:t>
            </a:r>
            <a:endParaRPr lang="zh-CN" altLang="en-US" sz="2400" dirty="0">
              <a:solidFill>
                <a:schemeClr val="hlink"/>
              </a:solidFill>
            </a:endParaRPr>
          </a:p>
          <a:p>
            <a:pPr algn="just"/>
            <a:r>
              <a:rPr lang="zh-CN" altLang="en-US" sz="2400" dirty="0"/>
              <a:t>要做到“</a:t>
            </a:r>
            <a:r>
              <a:rPr lang="zh-CN" altLang="en-US" sz="2400" dirty="0">
                <a:solidFill>
                  <a:schemeClr val="hlink"/>
                </a:solidFill>
              </a:rPr>
              <a:t>可靠传输</a:t>
            </a:r>
            <a:r>
              <a:rPr lang="zh-CN" altLang="en-US" sz="2400" dirty="0"/>
              <a:t>”（即发送什么就收到什么）就必须再加上</a:t>
            </a:r>
            <a:r>
              <a:rPr lang="zh-CN" altLang="en-US" sz="2400" dirty="0">
                <a:solidFill>
                  <a:schemeClr val="hlink"/>
                </a:solidFill>
              </a:rPr>
              <a:t>确认</a:t>
            </a:r>
            <a:r>
              <a:rPr lang="zh-CN" altLang="en-US" sz="2400" dirty="0"/>
              <a:t>和</a:t>
            </a:r>
            <a:r>
              <a:rPr lang="zh-CN" altLang="en-US" sz="2400" dirty="0">
                <a:solidFill>
                  <a:schemeClr val="hlink"/>
                </a:solidFill>
              </a:rPr>
              <a:t>重传</a:t>
            </a:r>
            <a:r>
              <a:rPr lang="zh-CN" altLang="en-US" sz="2400" dirty="0"/>
              <a:t>机制。</a:t>
            </a:r>
            <a:endParaRPr lang="zh-CN" altLang="en-US" sz="2400" dirty="0"/>
          </a:p>
          <a:p>
            <a:pPr algn="just"/>
            <a:r>
              <a:rPr lang="zh-CN" altLang="en-US" sz="2400" dirty="0">
                <a:solidFill>
                  <a:schemeClr val="hlink"/>
                </a:solidFill>
              </a:rPr>
              <a:t>现有实际计算机网络的数据链路层很少采用可靠传输了（代价与性能的折中）。  </a:t>
            </a:r>
            <a:endParaRPr lang="zh-CN" altLang="en-US" sz="2400"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900113" y="214313"/>
            <a:ext cx="8243887" cy="1462087"/>
          </a:xfrm>
        </p:spPr>
        <p:txBody>
          <a:bodyPr/>
          <a:lstStyle/>
          <a:p>
            <a:pPr algn="ctr"/>
            <a:r>
              <a:rPr lang="en-US" altLang="zh-CN"/>
              <a:t>3.2  </a:t>
            </a:r>
            <a:r>
              <a:rPr lang="zh-CN" altLang="en-US"/>
              <a:t>点对点协议 </a:t>
            </a:r>
            <a:r>
              <a:rPr lang="en-US" altLang="zh-CN"/>
              <a:t>PPP </a:t>
            </a:r>
            <a:br>
              <a:rPr lang="en-US" altLang="zh-CN"/>
            </a:br>
            <a:r>
              <a:rPr lang="en-US" altLang="zh-CN" sz="4000"/>
              <a:t>3.2.1 PPP </a:t>
            </a:r>
            <a:r>
              <a:rPr lang="zh-CN" altLang="en-US" sz="4000"/>
              <a:t>协议的特点 </a:t>
            </a:r>
            <a:endParaRPr lang="zh-CN" altLang="en-US" sz="4000"/>
          </a:p>
        </p:txBody>
      </p:sp>
      <p:sp>
        <p:nvSpPr>
          <p:cNvPr id="190467" name="Rectangle 3"/>
          <p:cNvSpPr>
            <a:spLocks noGrp="1" noChangeArrowheads="1"/>
          </p:cNvSpPr>
          <p:nvPr>
            <p:ph type="body" idx="1"/>
          </p:nvPr>
        </p:nvSpPr>
        <p:spPr>
          <a:xfrm>
            <a:off x="785786" y="1989138"/>
            <a:ext cx="7772400" cy="4535487"/>
          </a:xfrm>
        </p:spPr>
        <p:txBody>
          <a:bodyPr/>
          <a:lstStyle/>
          <a:p>
            <a:r>
              <a:rPr lang="zh-CN" altLang="en-US" dirty="0"/>
              <a:t>现在全世界使用得最多的数据链路层协议是</a:t>
            </a:r>
            <a:r>
              <a:rPr lang="zh-CN" altLang="en-US" dirty="0">
                <a:solidFill>
                  <a:schemeClr val="hlink"/>
                </a:solidFill>
              </a:rPr>
              <a:t>点对点协议</a:t>
            </a:r>
            <a:r>
              <a:rPr lang="zh-CN" altLang="en-US" dirty="0"/>
              <a:t> </a:t>
            </a:r>
            <a:r>
              <a:rPr lang="en-US" altLang="zh-CN" dirty="0"/>
              <a:t>PPP (Point-to-Point Protocol)</a:t>
            </a:r>
            <a:r>
              <a:rPr lang="zh-CN" altLang="en-US" dirty="0"/>
              <a:t>。</a:t>
            </a:r>
            <a:endParaRPr lang="zh-CN" altLang="en-US" dirty="0"/>
          </a:p>
          <a:p>
            <a:r>
              <a:rPr lang="zh-CN" altLang="en-US" dirty="0"/>
              <a:t>用户使用拨号电话线接入因特网时，一般都是使用 </a:t>
            </a:r>
            <a:r>
              <a:rPr lang="en-US" altLang="zh-CN" dirty="0"/>
              <a:t>PPP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900113" y="214313"/>
            <a:ext cx="8243887" cy="1462087"/>
          </a:xfrm>
        </p:spPr>
        <p:txBody>
          <a:bodyPr/>
          <a:lstStyle/>
          <a:p>
            <a:pPr algn="ctr"/>
            <a:r>
              <a:rPr lang="zh-CN" altLang="en-US" sz="3600"/>
              <a:t>用户到 </a:t>
            </a:r>
            <a:r>
              <a:rPr lang="en-US" altLang="zh-CN" sz="3600"/>
              <a:t>ISP </a:t>
            </a:r>
            <a:r>
              <a:rPr lang="zh-CN" altLang="en-US" sz="3600"/>
              <a:t>的链路使用 </a:t>
            </a:r>
            <a:r>
              <a:rPr lang="en-US" altLang="zh-CN" sz="3600"/>
              <a:t>PPP </a:t>
            </a:r>
            <a:r>
              <a:rPr lang="zh-CN" altLang="en-US" sz="3600"/>
              <a:t>协议 </a:t>
            </a:r>
            <a:endParaRPr lang="zh-CN" altLang="en-US" sz="3600"/>
          </a:p>
        </p:txBody>
      </p:sp>
      <p:sp>
        <p:nvSpPr>
          <p:cNvPr id="192565" name="Line 53"/>
          <p:cNvSpPr>
            <a:spLocks noChangeShapeType="1"/>
          </p:cNvSpPr>
          <p:nvPr/>
        </p:nvSpPr>
        <p:spPr bwMode="auto">
          <a:xfrm>
            <a:off x="971550" y="5000625"/>
            <a:ext cx="4032250" cy="0"/>
          </a:xfrm>
          <a:prstGeom prst="line">
            <a:avLst/>
          </a:prstGeom>
          <a:noFill/>
          <a:ln w="9525">
            <a:solidFill>
              <a:schemeClr val="folHlink"/>
            </a:solidFill>
            <a:round/>
            <a:headEnd type="triangle" w="med" len="med"/>
            <a:tailEnd type="triangle" w="med" len="med"/>
          </a:ln>
          <a:effectLst/>
        </p:spPr>
        <p:txBody>
          <a:bodyPr/>
          <a:lstStyle/>
          <a:p>
            <a:endParaRPr lang="zh-CN" altLang="en-US"/>
          </a:p>
        </p:txBody>
      </p:sp>
      <p:sp>
        <p:nvSpPr>
          <p:cNvPr id="192566" name="Oval 54"/>
          <p:cNvSpPr>
            <a:spLocks noChangeArrowheads="1"/>
          </p:cNvSpPr>
          <p:nvPr/>
        </p:nvSpPr>
        <p:spPr bwMode="auto">
          <a:xfrm>
            <a:off x="2484438" y="2192338"/>
            <a:ext cx="936625" cy="2520950"/>
          </a:xfrm>
          <a:prstGeom prst="ellipse">
            <a:avLst/>
          </a:prstGeom>
          <a:solidFill>
            <a:srgbClr val="CCFFFF">
              <a:alpha val="50000"/>
            </a:srgbClr>
          </a:solidFill>
          <a:ln w="9525">
            <a:solidFill>
              <a:schemeClr val="tx1"/>
            </a:solidFill>
            <a:round/>
          </a:ln>
          <a:effectLst/>
        </p:spPr>
        <p:txBody>
          <a:bodyPr wrap="none" anchor="ctr"/>
          <a:lstStyle/>
          <a:p>
            <a:endParaRPr lang="zh-CN" altLang="en-US"/>
          </a:p>
        </p:txBody>
      </p:sp>
      <p:sp>
        <p:nvSpPr>
          <p:cNvPr id="192567" name="Text Box 55"/>
          <p:cNvSpPr txBox="1">
            <a:spLocks noChangeArrowheads="1"/>
          </p:cNvSpPr>
          <p:nvPr/>
        </p:nvSpPr>
        <p:spPr bwMode="auto">
          <a:xfrm>
            <a:off x="179388" y="3068638"/>
            <a:ext cx="412750" cy="915987"/>
          </a:xfrm>
          <a:prstGeom prst="rect">
            <a:avLst/>
          </a:prstGeom>
          <a:noFill/>
          <a:ln w="9525">
            <a:noFill/>
            <a:miter lim="800000"/>
          </a:ln>
          <a:effectLst/>
        </p:spPr>
        <p:txBody>
          <a:bodyPr wrap="none">
            <a:spAutoFit/>
          </a:bodyPr>
          <a:lstStyle/>
          <a:p>
            <a:r>
              <a:rPr kumimoji="1" lang="zh-CN" altLang="en-US" sz="1800">
                <a:solidFill>
                  <a:schemeClr val="folHlink"/>
                </a:solidFill>
                <a:latin typeface="Arial" panose="020B0604020202020204" pitchFamily="34" charset="0"/>
                <a:ea typeface="黑体" panose="02010609060101010101" pitchFamily="2" charset="-122"/>
              </a:rPr>
              <a:t>用</a:t>
            </a:r>
            <a:endParaRPr kumimoji="1" lang="zh-CN" altLang="en-US" sz="1800">
              <a:solidFill>
                <a:schemeClr val="folHlink"/>
              </a:solidFill>
              <a:latin typeface="Arial" panose="020B0604020202020204" pitchFamily="34" charset="0"/>
              <a:ea typeface="黑体" panose="02010609060101010101" pitchFamily="2" charset="-122"/>
            </a:endParaRPr>
          </a:p>
          <a:p>
            <a:endParaRPr kumimoji="1" lang="zh-CN" altLang="en-US" sz="1800">
              <a:solidFill>
                <a:schemeClr val="folHlink"/>
              </a:solidFill>
              <a:latin typeface="Arial" panose="020B0604020202020204" pitchFamily="34" charset="0"/>
              <a:ea typeface="黑体" panose="02010609060101010101" pitchFamily="2" charset="-122"/>
            </a:endParaRPr>
          </a:p>
          <a:p>
            <a:r>
              <a:rPr kumimoji="1" lang="zh-CN" altLang="en-US" sz="1800">
                <a:solidFill>
                  <a:schemeClr val="folHlink"/>
                </a:solidFill>
                <a:latin typeface="Arial" panose="020B0604020202020204" pitchFamily="34" charset="0"/>
                <a:ea typeface="黑体" panose="02010609060101010101" pitchFamily="2" charset="-122"/>
              </a:rPr>
              <a:t>户</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192568" name="Text Box 56"/>
          <p:cNvSpPr txBox="1">
            <a:spLocks noChangeArrowheads="1"/>
          </p:cNvSpPr>
          <p:nvPr/>
        </p:nvSpPr>
        <p:spPr bwMode="auto">
          <a:xfrm>
            <a:off x="7751763" y="3173413"/>
            <a:ext cx="1098550" cy="366712"/>
          </a:xfrm>
          <a:prstGeom prst="rect">
            <a:avLst/>
          </a:prstGeom>
          <a:noFill/>
          <a:ln w="9525">
            <a:noFill/>
            <a:miter lim="800000"/>
          </a:ln>
          <a:effectLst/>
        </p:spPr>
        <p:txBody>
          <a:bodyPr wrap="none">
            <a:spAutoFit/>
          </a:bodyPr>
          <a:lstStyle/>
          <a:p>
            <a:r>
              <a:rPr kumimoji="1" lang="zh-CN" altLang="en-US" sz="1800">
                <a:solidFill>
                  <a:schemeClr val="folHlink"/>
                </a:solidFill>
                <a:latin typeface="Arial" panose="020B0604020202020204" pitchFamily="34" charset="0"/>
                <a:ea typeface="黑体" panose="02010609060101010101" pitchFamily="2" charset="-122"/>
              </a:rPr>
              <a:t>至因特网</a:t>
            </a:r>
            <a:endParaRPr kumimoji="1" lang="zh-CN" altLang="en-US" sz="1800">
              <a:solidFill>
                <a:schemeClr val="folHlink"/>
              </a:solidFill>
              <a:latin typeface="Arial" panose="020B0604020202020204" pitchFamily="34" charset="0"/>
              <a:ea typeface="黑体" panose="02010609060101010101" pitchFamily="2" charset="-122"/>
            </a:endParaRPr>
          </a:p>
        </p:txBody>
      </p:sp>
      <p:pic>
        <p:nvPicPr>
          <p:cNvPr id="192569" name="Picture 57"/>
          <p:cNvPicPr>
            <a:picLocks noChangeArrowheads="1"/>
          </p:cNvPicPr>
          <p:nvPr/>
        </p:nvPicPr>
        <p:blipFill>
          <a:blip r:embed="rId1"/>
          <a:srcRect/>
          <a:stretch>
            <a:fillRect/>
          </a:stretch>
        </p:blipFill>
        <p:spPr bwMode="auto">
          <a:xfrm>
            <a:off x="684213" y="2336800"/>
            <a:ext cx="376237" cy="401638"/>
          </a:xfrm>
          <a:prstGeom prst="rect">
            <a:avLst/>
          </a:prstGeom>
          <a:noFill/>
          <a:ln w="9525">
            <a:noFill/>
            <a:miter lim="800000"/>
            <a:headEnd/>
            <a:tailEnd/>
          </a:ln>
          <a:effectLst/>
        </p:spPr>
      </p:pic>
      <p:sp>
        <p:nvSpPr>
          <p:cNvPr id="192570" name="Rectangle 58"/>
          <p:cNvSpPr>
            <a:spLocks noChangeArrowheads="1"/>
          </p:cNvSpPr>
          <p:nvPr/>
        </p:nvSpPr>
        <p:spPr bwMode="auto">
          <a:xfrm>
            <a:off x="5033963" y="2409825"/>
            <a:ext cx="2201862" cy="2232025"/>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192571" name="Text Box 59"/>
          <p:cNvSpPr txBox="1">
            <a:spLocks noChangeArrowheads="1"/>
          </p:cNvSpPr>
          <p:nvPr/>
        </p:nvSpPr>
        <p:spPr bwMode="auto">
          <a:xfrm>
            <a:off x="5037138" y="2449513"/>
            <a:ext cx="2241550" cy="641350"/>
          </a:xfrm>
          <a:prstGeom prst="rect">
            <a:avLst/>
          </a:prstGeom>
          <a:noFill/>
          <a:ln w="9525">
            <a:noFill/>
            <a:miter lim="800000"/>
          </a:ln>
          <a:effectLst/>
        </p:spPr>
        <p:txBody>
          <a:bodyPr wrap="none">
            <a:spAutoFit/>
          </a:bodyPr>
          <a:lstStyle/>
          <a:p>
            <a:pPr algn="ctr"/>
            <a:r>
              <a:rPr kumimoji="1" lang="zh-CN" altLang="en-US" sz="1800">
                <a:solidFill>
                  <a:schemeClr val="folHlink"/>
                </a:solidFill>
                <a:latin typeface="Arial" panose="020B0604020202020204" pitchFamily="34" charset="0"/>
                <a:ea typeface="黑体" panose="02010609060101010101" pitchFamily="2" charset="-122"/>
              </a:rPr>
              <a:t>已向因特网管理机构</a:t>
            </a:r>
            <a:endParaRPr kumimoji="1" lang="zh-CN" altLang="en-US" sz="1800">
              <a:solidFill>
                <a:schemeClr val="folHlink"/>
              </a:solidFill>
              <a:latin typeface="Arial" panose="020B0604020202020204" pitchFamily="34" charset="0"/>
              <a:ea typeface="黑体" panose="02010609060101010101" pitchFamily="2" charset="-122"/>
            </a:endParaRPr>
          </a:p>
          <a:p>
            <a:pPr algn="ctr"/>
            <a:r>
              <a:rPr kumimoji="1" lang="zh-CN" altLang="en-US" sz="1800">
                <a:solidFill>
                  <a:schemeClr val="folHlink"/>
                </a:solidFill>
                <a:latin typeface="Arial" panose="020B0604020202020204" pitchFamily="34" charset="0"/>
                <a:ea typeface="黑体" panose="02010609060101010101" pitchFamily="2" charset="-122"/>
              </a:rPr>
              <a:t>申请到一批</a:t>
            </a:r>
            <a:r>
              <a:rPr kumimoji="1" lang="zh-CN" altLang="en-US" sz="1800" b="1">
                <a:solidFill>
                  <a:schemeClr val="folHlink"/>
                </a:solidFill>
                <a:latin typeface="Arial" panose="020B0604020202020204" pitchFamily="34" charset="0"/>
                <a:ea typeface="黑体" panose="02010609060101010101" pitchFamily="2" charset="-122"/>
              </a:rPr>
              <a:t> </a:t>
            </a:r>
            <a:r>
              <a:rPr kumimoji="1" lang="en-US" altLang="zh-CN" sz="1800" b="1">
                <a:solidFill>
                  <a:schemeClr val="folHlink"/>
                </a:solidFill>
                <a:latin typeface="Arial" panose="020B0604020202020204" pitchFamily="34" charset="0"/>
                <a:ea typeface="黑体" panose="02010609060101010101" pitchFamily="2" charset="-122"/>
              </a:rPr>
              <a:t>IP </a:t>
            </a:r>
            <a:r>
              <a:rPr kumimoji="1" lang="zh-CN" altLang="en-US" sz="1800">
                <a:solidFill>
                  <a:schemeClr val="folHlink"/>
                </a:solidFill>
                <a:latin typeface="Arial" panose="020B0604020202020204" pitchFamily="34" charset="0"/>
                <a:ea typeface="黑体" panose="02010609060101010101" pitchFamily="2" charset="-122"/>
              </a:rPr>
              <a:t>地址</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192572" name="Text Box 60"/>
          <p:cNvSpPr txBox="1">
            <a:spLocks noChangeArrowheads="1"/>
          </p:cNvSpPr>
          <p:nvPr/>
        </p:nvSpPr>
        <p:spPr bwMode="auto">
          <a:xfrm>
            <a:off x="5895975" y="3332163"/>
            <a:ext cx="552450" cy="366712"/>
          </a:xfrm>
          <a:prstGeom prst="rect">
            <a:avLst/>
          </a:prstGeom>
          <a:noFill/>
          <a:ln w="9525">
            <a:noFill/>
            <a:miter lim="800000"/>
          </a:ln>
          <a:effectLst/>
        </p:spPr>
        <p:txBody>
          <a:bodyPr wrap="none">
            <a:spAutoFit/>
          </a:bodyPr>
          <a:lstStyle/>
          <a:p>
            <a:r>
              <a:rPr kumimoji="1" lang="en-US" altLang="zh-CN" sz="1800" b="1">
                <a:solidFill>
                  <a:schemeClr val="folHlink"/>
                </a:solidFill>
                <a:latin typeface="Arial" panose="020B0604020202020204" pitchFamily="34" charset="0"/>
                <a:ea typeface="黑体" panose="02010609060101010101" pitchFamily="2" charset="-122"/>
              </a:rPr>
              <a:t>ISP</a:t>
            </a:r>
            <a:endParaRPr kumimoji="1" lang="en-US" altLang="zh-CN" sz="1800" b="1">
              <a:solidFill>
                <a:schemeClr val="folHlink"/>
              </a:solidFill>
              <a:latin typeface="Arial" panose="020B0604020202020204" pitchFamily="34" charset="0"/>
              <a:ea typeface="黑体" panose="02010609060101010101" pitchFamily="2" charset="-122"/>
            </a:endParaRPr>
          </a:p>
        </p:txBody>
      </p:sp>
      <p:sp>
        <p:nvSpPr>
          <p:cNvPr id="192573" name="Freeform 61"/>
          <p:cNvSpPr/>
          <p:nvPr/>
        </p:nvSpPr>
        <p:spPr bwMode="auto">
          <a:xfrm>
            <a:off x="7242175" y="3560763"/>
            <a:ext cx="1506538" cy="114300"/>
          </a:xfrm>
          <a:custGeom>
            <a:avLst/>
            <a:gdLst/>
            <a:ahLst/>
            <a:cxnLst>
              <a:cxn ang="0">
                <a:pos x="0" y="0"/>
              </a:cxn>
              <a:cxn ang="0">
                <a:pos x="379" y="0"/>
              </a:cxn>
              <a:cxn ang="0">
                <a:pos x="297" y="72"/>
              </a:cxn>
              <a:cxn ang="0">
                <a:pos x="949" y="62"/>
              </a:cxn>
            </a:cxnLst>
            <a:rect l="0" t="0" r="r" b="b"/>
            <a:pathLst>
              <a:path w="949" h="72">
                <a:moveTo>
                  <a:pt x="0" y="0"/>
                </a:moveTo>
                <a:lnTo>
                  <a:pt x="379" y="0"/>
                </a:lnTo>
                <a:lnTo>
                  <a:pt x="297" y="72"/>
                </a:lnTo>
                <a:lnTo>
                  <a:pt x="949" y="62"/>
                </a:lnTo>
              </a:path>
            </a:pathLst>
          </a:custGeom>
          <a:noFill/>
          <a:ln w="57150">
            <a:solidFill>
              <a:schemeClr val="folHlink"/>
            </a:solidFill>
            <a:round/>
          </a:ln>
          <a:effectLst/>
        </p:spPr>
        <p:txBody>
          <a:bodyPr wrap="none" anchor="ctr"/>
          <a:lstStyle/>
          <a:p>
            <a:endParaRPr lang="zh-CN" altLang="en-US"/>
          </a:p>
        </p:txBody>
      </p:sp>
      <p:pic>
        <p:nvPicPr>
          <p:cNvPr id="192574" name="Picture 62"/>
          <p:cNvPicPr>
            <a:picLocks noChangeArrowheads="1"/>
          </p:cNvPicPr>
          <p:nvPr/>
        </p:nvPicPr>
        <p:blipFill>
          <a:blip r:embed="rId1"/>
          <a:srcRect/>
          <a:stretch>
            <a:fillRect/>
          </a:stretch>
        </p:blipFill>
        <p:spPr bwMode="auto">
          <a:xfrm>
            <a:off x="684213" y="2811463"/>
            <a:ext cx="376237" cy="401637"/>
          </a:xfrm>
          <a:prstGeom prst="rect">
            <a:avLst/>
          </a:prstGeom>
          <a:noFill/>
          <a:ln w="9525">
            <a:noFill/>
            <a:miter lim="800000"/>
            <a:headEnd/>
            <a:tailEnd/>
          </a:ln>
          <a:effectLst/>
        </p:spPr>
      </p:pic>
      <p:pic>
        <p:nvPicPr>
          <p:cNvPr id="192575" name="Picture 63"/>
          <p:cNvPicPr>
            <a:picLocks noChangeArrowheads="1"/>
          </p:cNvPicPr>
          <p:nvPr/>
        </p:nvPicPr>
        <p:blipFill>
          <a:blip r:embed="rId1"/>
          <a:srcRect/>
          <a:stretch>
            <a:fillRect/>
          </a:stretch>
        </p:blipFill>
        <p:spPr bwMode="auto">
          <a:xfrm>
            <a:off x="684213" y="3287713"/>
            <a:ext cx="376237" cy="401637"/>
          </a:xfrm>
          <a:prstGeom prst="rect">
            <a:avLst/>
          </a:prstGeom>
          <a:noFill/>
          <a:ln w="9525">
            <a:noFill/>
            <a:miter lim="800000"/>
            <a:headEnd/>
            <a:tailEnd/>
          </a:ln>
          <a:effectLst/>
        </p:spPr>
      </p:pic>
      <p:pic>
        <p:nvPicPr>
          <p:cNvPr id="192576" name="Picture 64"/>
          <p:cNvPicPr>
            <a:picLocks noChangeArrowheads="1"/>
          </p:cNvPicPr>
          <p:nvPr/>
        </p:nvPicPr>
        <p:blipFill>
          <a:blip r:embed="rId1"/>
          <a:srcRect/>
          <a:stretch>
            <a:fillRect/>
          </a:stretch>
        </p:blipFill>
        <p:spPr bwMode="auto">
          <a:xfrm>
            <a:off x="684213" y="3763963"/>
            <a:ext cx="376237" cy="401637"/>
          </a:xfrm>
          <a:prstGeom prst="rect">
            <a:avLst/>
          </a:prstGeom>
          <a:noFill/>
          <a:ln w="9525">
            <a:noFill/>
            <a:miter lim="800000"/>
            <a:headEnd/>
            <a:tailEnd/>
          </a:ln>
          <a:effectLst/>
        </p:spPr>
      </p:pic>
      <p:pic>
        <p:nvPicPr>
          <p:cNvPr id="192577" name="Picture 65"/>
          <p:cNvPicPr>
            <a:picLocks noChangeArrowheads="1"/>
          </p:cNvPicPr>
          <p:nvPr/>
        </p:nvPicPr>
        <p:blipFill>
          <a:blip r:embed="rId1"/>
          <a:srcRect/>
          <a:stretch>
            <a:fillRect/>
          </a:stretch>
        </p:blipFill>
        <p:spPr bwMode="auto">
          <a:xfrm>
            <a:off x="684213" y="4240213"/>
            <a:ext cx="376237" cy="401637"/>
          </a:xfrm>
          <a:prstGeom prst="rect">
            <a:avLst/>
          </a:prstGeom>
          <a:noFill/>
          <a:ln w="9525">
            <a:noFill/>
            <a:miter lim="800000"/>
            <a:headEnd/>
            <a:tailEnd/>
          </a:ln>
          <a:effectLst/>
        </p:spPr>
      </p:pic>
      <p:sp>
        <p:nvSpPr>
          <p:cNvPr id="192578" name="Line 66"/>
          <p:cNvSpPr>
            <a:spLocks noChangeShapeType="1"/>
          </p:cNvSpPr>
          <p:nvPr/>
        </p:nvSpPr>
        <p:spPr bwMode="auto">
          <a:xfrm>
            <a:off x="971550" y="2552700"/>
            <a:ext cx="4032250" cy="288925"/>
          </a:xfrm>
          <a:prstGeom prst="line">
            <a:avLst/>
          </a:prstGeom>
          <a:noFill/>
          <a:ln w="9525">
            <a:solidFill>
              <a:schemeClr val="folHlink"/>
            </a:solidFill>
            <a:round/>
          </a:ln>
          <a:effectLst/>
        </p:spPr>
        <p:txBody>
          <a:bodyPr/>
          <a:lstStyle/>
          <a:p>
            <a:endParaRPr lang="zh-CN" altLang="en-US"/>
          </a:p>
        </p:txBody>
      </p:sp>
      <p:sp>
        <p:nvSpPr>
          <p:cNvPr id="192579" name="Text Box 67"/>
          <p:cNvSpPr txBox="1">
            <a:spLocks noChangeArrowheads="1"/>
          </p:cNvSpPr>
          <p:nvPr/>
        </p:nvSpPr>
        <p:spPr bwMode="auto">
          <a:xfrm>
            <a:off x="2555875" y="3173413"/>
            <a:ext cx="869950" cy="366712"/>
          </a:xfrm>
          <a:prstGeom prst="rect">
            <a:avLst/>
          </a:prstGeom>
          <a:noFill/>
          <a:ln w="9525">
            <a:noFill/>
            <a:miter lim="800000"/>
          </a:ln>
          <a:effectLst/>
        </p:spPr>
        <p:txBody>
          <a:bodyPr wrap="none">
            <a:spAutoFit/>
          </a:bodyPr>
          <a:lstStyle/>
          <a:p>
            <a:r>
              <a:rPr kumimoji="1" lang="zh-CN" altLang="en-US" sz="1800">
                <a:solidFill>
                  <a:schemeClr val="folHlink"/>
                </a:solidFill>
                <a:latin typeface="Arial" panose="020B0604020202020204" pitchFamily="34" charset="0"/>
                <a:ea typeface="黑体" panose="02010609060101010101" pitchFamily="2" charset="-122"/>
              </a:rPr>
              <a:t>接入网</a:t>
            </a:r>
            <a:endParaRPr kumimoji="1" lang="zh-CN" altLang="en-US" sz="1800">
              <a:solidFill>
                <a:schemeClr val="folHlink"/>
              </a:solidFill>
              <a:latin typeface="Arial" panose="020B0604020202020204" pitchFamily="34" charset="0"/>
              <a:ea typeface="黑体" panose="02010609060101010101" pitchFamily="2" charset="-122"/>
            </a:endParaRPr>
          </a:p>
        </p:txBody>
      </p:sp>
      <p:sp>
        <p:nvSpPr>
          <p:cNvPr id="192580" name="Line 68"/>
          <p:cNvSpPr>
            <a:spLocks noChangeShapeType="1"/>
          </p:cNvSpPr>
          <p:nvPr/>
        </p:nvSpPr>
        <p:spPr bwMode="auto">
          <a:xfrm>
            <a:off x="971550" y="3057525"/>
            <a:ext cx="4032250" cy="142875"/>
          </a:xfrm>
          <a:prstGeom prst="line">
            <a:avLst/>
          </a:prstGeom>
          <a:noFill/>
          <a:ln w="9525">
            <a:solidFill>
              <a:schemeClr val="folHlink"/>
            </a:solidFill>
            <a:round/>
          </a:ln>
          <a:effectLst/>
        </p:spPr>
        <p:txBody>
          <a:bodyPr/>
          <a:lstStyle/>
          <a:p>
            <a:endParaRPr lang="zh-CN" altLang="en-US"/>
          </a:p>
        </p:txBody>
      </p:sp>
      <p:sp>
        <p:nvSpPr>
          <p:cNvPr id="192581" name="Line 69"/>
          <p:cNvSpPr>
            <a:spLocks noChangeShapeType="1"/>
          </p:cNvSpPr>
          <p:nvPr/>
        </p:nvSpPr>
        <p:spPr bwMode="auto">
          <a:xfrm>
            <a:off x="971550" y="3560763"/>
            <a:ext cx="4032250" cy="0"/>
          </a:xfrm>
          <a:prstGeom prst="line">
            <a:avLst/>
          </a:prstGeom>
          <a:noFill/>
          <a:ln w="9525">
            <a:solidFill>
              <a:schemeClr val="folHlink"/>
            </a:solidFill>
            <a:round/>
          </a:ln>
          <a:effectLst/>
        </p:spPr>
        <p:txBody>
          <a:bodyPr/>
          <a:lstStyle/>
          <a:p>
            <a:endParaRPr lang="zh-CN" altLang="en-US"/>
          </a:p>
        </p:txBody>
      </p:sp>
      <p:sp>
        <p:nvSpPr>
          <p:cNvPr id="192582" name="Line 70"/>
          <p:cNvSpPr>
            <a:spLocks noChangeShapeType="1"/>
          </p:cNvSpPr>
          <p:nvPr/>
        </p:nvSpPr>
        <p:spPr bwMode="auto">
          <a:xfrm flipV="1">
            <a:off x="971550" y="3852863"/>
            <a:ext cx="4049713" cy="139700"/>
          </a:xfrm>
          <a:prstGeom prst="line">
            <a:avLst/>
          </a:prstGeom>
          <a:noFill/>
          <a:ln w="9525">
            <a:solidFill>
              <a:schemeClr val="folHlink"/>
            </a:solidFill>
            <a:round/>
          </a:ln>
          <a:effectLst/>
        </p:spPr>
        <p:txBody>
          <a:bodyPr/>
          <a:lstStyle/>
          <a:p>
            <a:endParaRPr lang="zh-CN" altLang="en-US"/>
          </a:p>
        </p:txBody>
      </p:sp>
      <p:sp>
        <p:nvSpPr>
          <p:cNvPr id="192583" name="Line 71"/>
          <p:cNvSpPr>
            <a:spLocks noChangeShapeType="1"/>
          </p:cNvSpPr>
          <p:nvPr/>
        </p:nvSpPr>
        <p:spPr bwMode="auto">
          <a:xfrm flipV="1">
            <a:off x="971550" y="4208463"/>
            <a:ext cx="4032250" cy="288925"/>
          </a:xfrm>
          <a:prstGeom prst="line">
            <a:avLst/>
          </a:prstGeom>
          <a:noFill/>
          <a:ln w="9525">
            <a:solidFill>
              <a:schemeClr val="folHlink"/>
            </a:solidFill>
            <a:round/>
          </a:ln>
          <a:effectLst/>
        </p:spPr>
        <p:txBody>
          <a:bodyPr/>
          <a:lstStyle/>
          <a:p>
            <a:endParaRPr lang="zh-CN" altLang="en-US"/>
          </a:p>
        </p:txBody>
      </p:sp>
      <p:sp>
        <p:nvSpPr>
          <p:cNvPr id="192584" name="Text Box 72"/>
          <p:cNvSpPr txBox="1">
            <a:spLocks noChangeArrowheads="1"/>
          </p:cNvSpPr>
          <p:nvPr/>
        </p:nvSpPr>
        <p:spPr bwMode="auto">
          <a:xfrm>
            <a:off x="2484438" y="4795838"/>
            <a:ext cx="1162050" cy="366712"/>
          </a:xfrm>
          <a:prstGeom prst="rect">
            <a:avLst/>
          </a:prstGeom>
          <a:solidFill>
            <a:schemeClr val="bg1"/>
          </a:solidFill>
          <a:ln w="9525">
            <a:noFill/>
            <a:miter lim="800000"/>
          </a:ln>
          <a:effectLst/>
        </p:spPr>
        <p:txBody>
          <a:bodyPr wrap="none">
            <a:spAutoFit/>
          </a:bodyPr>
          <a:lstStyle/>
          <a:p>
            <a:r>
              <a:rPr kumimoji="1" lang="en-US" altLang="zh-CN" sz="1800" b="1">
                <a:solidFill>
                  <a:schemeClr val="folHlink"/>
                </a:solidFill>
                <a:latin typeface="Arial" panose="020B0604020202020204" pitchFamily="34" charset="0"/>
                <a:ea typeface="黑体" panose="02010609060101010101" pitchFamily="2" charset="-122"/>
              </a:rPr>
              <a:t>PPP</a:t>
            </a:r>
            <a:r>
              <a:rPr kumimoji="1" lang="en-US" altLang="zh-CN" sz="1800">
                <a:solidFill>
                  <a:schemeClr val="folHlink"/>
                </a:solidFill>
                <a:latin typeface="Arial" panose="020B0604020202020204" pitchFamily="34" charset="0"/>
                <a:ea typeface="黑体" panose="02010609060101010101" pitchFamily="2" charset="-122"/>
              </a:rPr>
              <a:t> </a:t>
            </a:r>
            <a:r>
              <a:rPr kumimoji="1" lang="zh-CN" altLang="en-US" sz="1800">
                <a:solidFill>
                  <a:schemeClr val="folHlink"/>
                </a:solidFill>
                <a:latin typeface="Arial" panose="020B0604020202020204" pitchFamily="34" charset="0"/>
                <a:ea typeface="黑体" panose="02010609060101010101" pitchFamily="2" charset="-122"/>
              </a:rPr>
              <a:t>协议</a:t>
            </a:r>
            <a:endParaRPr kumimoji="1" lang="zh-CN" altLang="en-US" sz="18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endParaRPr lang="zh-CN" altLang="en-US"/>
          </a:p>
        </p:txBody>
      </p:sp>
      <p:sp>
        <p:nvSpPr>
          <p:cNvPr id="380931" name="Rectangle 3"/>
          <p:cNvSpPr>
            <a:spLocks noGrp="1" noChangeArrowheads="1"/>
          </p:cNvSpPr>
          <p:nvPr>
            <p:ph type="body" idx="1"/>
          </p:nvPr>
        </p:nvSpPr>
        <p:spPr>
          <a:xfrm>
            <a:off x="857224" y="1811358"/>
            <a:ext cx="7772400" cy="5046642"/>
          </a:xfrm>
        </p:spPr>
        <p:txBody>
          <a:bodyPr/>
          <a:lstStyle/>
          <a:p>
            <a:r>
              <a:rPr lang="zh-CN" altLang="en-US" sz="2700" dirty="0"/>
              <a:t>简单</a:t>
            </a:r>
            <a:r>
              <a:rPr lang="en-US" altLang="zh-CN" sz="2700" dirty="0"/>
              <a:t>——</a:t>
            </a:r>
            <a:r>
              <a:rPr lang="zh-CN" altLang="en-US" sz="2700" dirty="0"/>
              <a:t>这是</a:t>
            </a:r>
            <a:r>
              <a:rPr lang="zh-CN" altLang="en-US" sz="2700" dirty="0">
                <a:solidFill>
                  <a:schemeClr val="hlink"/>
                </a:solidFill>
              </a:rPr>
              <a:t>首要的要求</a:t>
            </a:r>
            <a:endParaRPr lang="zh-CN" altLang="en-US" sz="2700" dirty="0">
              <a:solidFill>
                <a:schemeClr val="hlink"/>
              </a:solidFill>
            </a:endParaRPr>
          </a:p>
          <a:p>
            <a:r>
              <a:rPr lang="zh-CN" altLang="en-US" sz="2700" dirty="0"/>
              <a:t>封装成帧 </a:t>
            </a:r>
            <a:endParaRPr lang="zh-CN" altLang="en-US" sz="2700" dirty="0"/>
          </a:p>
          <a:p>
            <a:r>
              <a:rPr lang="zh-CN" altLang="en-US" sz="2700" dirty="0"/>
              <a:t>透明性 </a:t>
            </a:r>
            <a:endParaRPr lang="zh-CN" altLang="en-US" sz="2700" dirty="0"/>
          </a:p>
          <a:p>
            <a:r>
              <a:rPr lang="zh-CN" altLang="en-US" sz="2700" dirty="0"/>
              <a:t>多种网络层协议 </a:t>
            </a:r>
            <a:endParaRPr lang="zh-CN" altLang="en-US" sz="2700" dirty="0"/>
          </a:p>
          <a:p>
            <a:r>
              <a:rPr lang="zh-CN" altLang="en-US" sz="2700" dirty="0"/>
              <a:t>多种类型链路 </a:t>
            </a:r>
            <a:endParaRPr lang="zh-CN" altLang="en-US" sz="2700" dirty="0"/>
          </a:p>
          <a:p>
            <a:r>
              <a:rPr lang="zh-CN" altLang="en-US" sz="2700" dirty="0"/>
              <a:t>差错检测 </a:t>
            </a:r>
            <a:endParaRPr lang="zh-CN" altLang="en-US" sz="2700" dirty="0"/>
          </a:p>
          <a:p>
            <a:r>
              <a:rPr lang="zh-CN" altLang="en-US" sz="2700" dirty="0"/>
              <a:t>检测连接状态 </a:t>
            </a:r>
            <a:endParaRPr lang="zh-CN" altLang="en-US" sz="2700" dirty="0"/>
          </a:p>
          <a:p>
            <a:r>
              <a:rPr lang="zh-CN" altLang="en-US" sz="2700" dirty="0"/>
              <a:t>最大传送单元 </a:t>
            </a:r>
            <a:endParaRPr lang="zh-CN" altLang="en-US" sz="2700" dirty="0"/>
          </a:p>
          <a:p>
            <a:r>
              <a:rPr lang="zh-CN" altLang="en-US" sz="2700" dirty="0"/>
              <a:t>网络层地址协商 </a:t>
            </a:r>
            <a:endParaRPr lang="zh-CN" altLang="en-US" sz="2700" dirty="0"/>
          </a:p>
          <a:p>
            <a:r>
              <a:rPr lang="zh-CN" altLang="en-US" sz="2700" dirty="0"/>
              <a:t>数据压缩协商  </a:t>
            </a:r>
            <a:endParaRPr lang="zh-CN" alt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60500" y="931863"/>
            <a:ext cx="6856413" cy="768350"/>
          </a:xfrm>
        </p:spPr>
        <p:txBody>
          <a:bodyPr/>
          <a:lstStyle/>
          <a:p>
            <a:pPr algn="ctr"/>
            <a:r>
              <a:rPr lang="zh-CN" altLang="en-US">
                <a:ea typeface="Arial Unicode MS" pitchFamily="34" charset="-122"/>
                <a:cs typeface="Arial Unicode MS" pitchFamily="34" charset="-122"/>
              </a:rPr>
              <a:t>第 </a:t>
            </a:r>
            <a:r>
              <a:rPr lang="en-US" altLang="zh-CN">
                <a:ea typeface="Arial Unicode MS" pitchFamily="34" charset="-122"/>
                <a:cs typeface="Arial Unicode MS" pitchFamily="34" charset="-122"/>
              </a:rPr>
              <a:t>3 </a:t>
            </a:r>
            <a:r>
              <a:rPr lang="zh-CN" altLang="en-US">
                <a:ea typeface="Arial Unicode MS" pitchFamily="34" charset="-122"/>
                <a:cs typeface="Arial Unicode MS" pitchFamily="34" charset="-122"/>
              </a:rPr>
              <a:t>章  </a:t>
            </a:r>
            <a:r>
              <a:rPr lang="zh-CN" altLang="en-US"/>
              <a:t>数据链路层（续）</a:t>
            </a:r>
            <a:endParaRPr lang="zh-CN" altLang="en-US"/>
          </a:p>
        </p:txBody>
      </p:sp>
      <p:sp>
        <p:nvSpPr>
          <p:cNvPr id="124931" name="Rectangle 3"/>
          <p:cNvSpPr>
            <a:spLocks noGrp="1" noChangeArrowheads="1"/>
          </p:cNvSpPr>
          <p:nvPr>
            <p:ph type="body" idx="1"/>
          </p:nvPr>
        </p:nvSpPr>
        <p:spPr>
          <a:xfrm>
            <a:off x="755650" y="2017713"/>
            <a:ext cx="8204200" cy="4506912"/>
          </a:xfrm>
        </p:spPr>
        <p:txBody>
          <a:bodyPr/>
          <a:lstStyle/>
          <a:p>
            <a:pPr>
              <a:buFont typeface="Wingdings" panose="05000000000000000000" pitchFamily="2" charset="2"/>
              <a:buNone/>
            </a:pPr>
            <a:r>
              <a:rPr lang="en-US" altLang="zh-CN"/>
              <a:t>3.3  </a:t>
            </a:r>
            <a:r>
              <a:rPr lang="zh-CN" altLang="en-US"/>
              <a:t>使用广播信道的数据链路层</a:t>
            </a:r>
            <a:endParaRPr lang="zh-CN" altLang="en-US"/>
          </a:p>
          <a:p>
            <a:pPr>
              <a:buFont typeface="Wingdings" panose="05000000000000000000" pitchFamily="2" charset="2"/>
              <a:buNone/>
            </a:pPr>
            <a:r>
              <a:rPr lang="zh-CN" altLang="en-US"/>
              <a:t>	    </a:t>
            </a:r>
            <a:r>
              <a:rPr lang="en-US" altLang="zh-CN"/>
              <a:t>3.3.1 </a:t>
            </a:r>
            <a:r>
              <a:rPr lang="zh-CN" altLang="en-US"/>
              <a:t>局域网的数据链路层</a:t>
            </a:r>
            <a:endParaRPr lang="zh-CN" altLang="en-US"/>
          </a:p>
          <a:p>
            <a:pPr>
              <a:buFont typeface="Wingdings" panose="05000000000000000000" pitchFamily="2" charset="2"/>
              <a:buNone/>
            </a:pPr>
            <a:r>
              <a:rPr lang="zh-CN" altLang="en-US"/>
              <a:t>	    </a:t>
            </a:r>
            <a:r>
              <a:rPr lang="en-US" altLang="zh-CN"/>
              <a:t>3.3.2 CSMA/CD </a:t>
            </a:r>
            <a:r>
              <a:rPr lang="zh-CN" altLang="en-US"/>
              <a:t>协议</a:t>
            </a:r>
            <a:endParaRPr lang="zh-CN" altLang="en-US"/>
          </a:p>
          <a:p>
            <a:pPr>
              <a:buFont typeface="Wingdings" panose="05000000000000000000" pitchFamily="2" charset="2"/>
              <a:buNone/>
            </a:pPr>
            <a:r>
              <a:rPr lang="en-US" altLang="zh-CN"/>
              <a:t>3.4  </a:t>
            </a:r>
            <a:r>
              <a:rPr lang="zh-CN" altLang="en-US"/>
              <a:t>使用广播信道的以太网</a:t>
            </a:r>
            <a:endParaRPr lang="zh-CN" altLang="en-US"/>
          </a:p>
          <a:p>
            <a:pPr>
              <a:buFont typeface="Wingdings" panose="05000000000000000000" pitchFamily="2" charset="2"/>
              <a:buNone/>
            </a:pPr>
            <a:r>
              <a:rPr lang="zh-CN" altLang="en-US"/>
              <a:t>       </a:t>
            </a:r>
            <a:r>
              <a:rPr lang="en-US" altLang="zh-CN"/>
              <a:t>3.4.1  </a:t>
            </a:r>
            <a:r>
              <a:rPr lang="zh-CN" altLang="en-US"/>
              <a:t>使用集线器的星形拓扑</a:t>
            </a:r>
            <a:endParaRPr lang="zh-CN" altLang="en-US"/>
          </a:p>
          <a:p>
            <a:pPr>
              <a:buFont typeface="Wingdings" panose="05000000000000000000" pitchFamily="2" charset="2"/>
              <a:buNone/>
            </a:pPr>
            <a:r>
              <a:rPr lang="zh-CN" altLang="en-US"/>
              <a:t>       </a:t>
            </a:r>
            <a:r>
              <a:rPr lang="en-US" altLang="zh-CN"/>
              <a:t>3.4.2  </a:t>
            </a:r>
            <a:r>
              <a:rPr lang="zh-CN" altLang="en-US"/>
              <a:t>以太网的信道利用率</a:t>
            </a:r>
            <a:endParaRPr lang="zh-CN" altLang="en-US"/>
          </a:p>
          <a:p>
            <a:pPr>
              <a:buFont typeface="Wingdings" panose="05000000000000000000" pitchFamily="2" charset="2"/>
              <a:buNone/>
            </a:pPr>
            <a:r>
              <a:rPr lang="zh-CN" altLang="en-US"/>
              <a:t>       </a:t>
            </a:r>
            <a:r>
              <a:rPr lang="en-US" altLang="zh-CN"/>
              <a:t>3.4.3  </a:t>
            </a:r>
            <a:r>
              <a:rPr lang="zh-CN" altLang="en-US"/>
              <a:t>以太网的 </a:t>
            </a:r>
            <a:r>
              <a:rPr lang="en-US" altLang="zh-CN"/>
              <a:t>MAC </a:t>
            </a:r>
            <a:r>
              <a:rPr lang="zh-CN" altLang="en-US"/>
              <a:t>层</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150938" y="214313"/>
            <a:ext cx="7308850" cy="1462087"/>
          </a:xfrm>
        </p:spPr>
        <p:txBody>
          <a:bodyPr/>
          <a:lstStyle/>
          <a:p>
            <a:pPr algn="ctr"/>
            <a:r>
              <a:rPr lang="en-US" altLang="zh-CN"/>
              <a:t>2. PPP </a:t>
            </a:r>
            <a:r>
              <a:rPr lang="zh-CN" altLang="en-US"/>
              <a:t>协议不需要的功能</a:t>
            </a:r>
            <a:endParaRPr lang="zh-CN" altLang="en-US"/>
          </a:p>
        </p:txBody>
      </p:sp>
      <p:sp>
        <p:nvSpPr>
          <p:cNvPr id="381955" name="Rectangle 3"/>
          <p:cNvSpPr>
            <a:spLocks noGrp="1" noChangeArrowheads="1"/>
          </p:cNvSpPr>
          <p:nvPr>
            <p:ph type="body" idx="1"/>
          </p:nvPr>
        </p:nvSpPr>
        <p:spPr>
          <a:xfrm>
            <a:off x="857224" y="2000240"/>
            <a:ext cx="7772400" cy="4114800"/>
          </a:xfrm>
        </p:spPr>
        <p:txBody>
          <a:bodyPr/>
          <a:lstStyle/>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r>
              <a:rPr lang="zh-CN" altLang="en-US" dirty="0"/>
              <a:t>半双工或单工链路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900113" y="214313"/>
            <a:ext cx="8243887" cy="1462087"/>
          </a:xfrm>
        </p:spPr>
        <p:txBody>
          <a:bodyPr/>
          <a:lstStyle/>
          <a:p>
            <a:pPr algn="ctr"/>
            <a:r>
              <a:rPr lang="en-US" altLang="zh-CN"/>
              <a:t> </a:t>
            </a:r>
            <a:r>
              <a:rPr lang="zh-CN" altLang="en-US"/>
              <a:t>不提供使用序号和确认</a:t>
            </a:r>
            <a:br>
              <a:rPr lang="zh-CN" altLang="en-US"/>
            </a:br>
            <a:r>
              <a:rPr lang="zh-CN" altLang="en-US"/>
              <a:t>的可靠传输 </a:t>
            </a:r>
            <a:endParaRPr lang="zh-CN" altLang="en-US"/>
          </a:p>
        </p:txBody>
      </p:sp>
      <p:sp>
        <p:nvSpPr>
          <p:cNvPr id="655363" name="Rectangle 3"/>
          <p:cNvSpPr>
            <a:spLocks noGrp="1" noChangeArrowheads="1"/>
          </p:cNvSpPr>
          <p:nvPr>
            <p:ph type="body" idx="1"/>
          </p:nvPr>
        </p:nvSpPr>
        <p:spPr>
          <a:xfrm>
            <a:off x="684213" y="1989138"/>
            <a:ext cx="8059737" cy="4535487"/>
          </a:xfrm>
        </p:spPr>
        <p:txBody>
          <a:bodyPr/>
          <a:lstStyle/>
          <a:p>
            <a:r>
              <a:rPr lang="en-US" altLang="zh-CN"/>
              <a:t>PPP </a:t>
            </a:r>
            <a:r>
              <a:rPr lang="zh-CN" altLang="en-US"/>
              <a:t>协议之所以不使用序号和确认机制是出于以下的考虑：</a:t>
            </a:r>
            <a:endParaRPr lang="zh-CN" altLang="en-US" sz="3600"/>
          </a:p>
          <a:p>
            <a:pPr lvl="1"/>
            <a:r>
              <a:rPr lang="zh-CN" altLang="en-US">
                <a:solidFill>
                  <a:srgbClr val="333399"/>
                </a:solidFill>
                <a:latin typeface="Arial" panose="020B0604020202020204" pitchFamily="34" charset="0"/>
                <a:ea typeface="黑体" panose="02010609060101010101" pitchFamily="2" charset="-122"/>
              </a:rPr>
              <a:t>在数据链路层出现差错的概率不大时，使用比较简单的 </a:t>
            </a:r>
            <a:r>
              <a:rPr lang="en-US" altLang="zh-CN">
                <a:solidFill>
                  <a:srgbClr val="333399"/>
                </a:solidFill>
                <a:latin typeface="Arial" panose="020B0604020202020204" pitchFamily="34" charset="0"/>
                <a:ea typeface="黑体" panose="02010609060101010101" pitchFamily="2" charset="-122"/>
              </a:rPr>
              <a:t>PPP </a:t>
            </a:r>
            <a:r>
              <a:rPr lang="zh-CN" altLang="en-US">
                <a:solidFill>
                  <a:srgbClr val="333399"/>
                </a:solidFill>
                <a:latin typeface="Arial" panose="020B0604020202020204" pitchFamily="34" charset="0"/>
                <a:ea typeface="黑体" panose="02010609060101010101" pitchFamily="2" charset="-122"/>
              </a:rPr>
              <a:t>协议较为合理。</a:t>
            </a:r>
            <a:endParaRPr lang="zh-CN" altLang="en-US"/>
          </a:p>
          <a:p>
            <a:pPr lvl="1"/>
            <a:r>
              <a:rPr lang="zh-CN" altLang="en-US">
                <a:solidFill>
                  <a:srgbClr val="333399"/>
                </a:solidFill>
                <a:latin typeface="Arial" panose="020B0604020202020204" pitchFamily="34" charset="0"/>
                <a:ea typeface="黑体" panose="02010609060101010101" pitchFamily="2" charset="-122"/>
              </a:rPr>
              <a:t>在因特网环境下，</a:t>
            </a:r>
            <a:r>
              <a:rPr lang="en-US" altLang="zh-CN">
                <a:solidFill>
                  <a:srgbClr val="333399"/>
                </a:solidFill>
                <a:latin typeface="Arial" panose="020B0604020202020204" pitchFamily="34" charset="0"/>
                <a:ea typeface="黑体" panose="02010609060101010101" pitchFamily="2" charset="-122"/>
              </a:rPr>
              <a:t>PPP </a:t>
            </a:r>
            <a:r>
              <a:rPr lang="zh-CN" altLang="en-US">
                <a:solidFill>
                  <a:srgbClr val="333399"/>
                </a:solidFill>
                <a:latin typeface="Arial" panose="020B0604020202020204" pitchFamily="34" charset="0"/>
                <a:ea typeface="黑体" panose="02010609060101010101" pitchFamily="2" charset="-122"/>
              </a:rPr>
              <a:t>的信息字段放入的数据是 </a:t>
            </a:r>
            <a:r>
              <a:rPr lang="en-US" altLang="zh-CN">
                <a:solidFill>
                  <a:srgbClr val="333399"/>
                </a:solidFill>
                <a:latin typeface="Arial" panose="020B0604020202020204" pitchFamily="34" charset="0"/>
                <a:ea typeface="黑体" panose="02010609060101010101" pitchFamily="2" charset="-122"/>
              </a:rPr>
              <a:t>IP </a:t>
            </a:r>
            <a:r>
              <a:rPr lang="zh-CN" altLang="en-US">
                <a:solidFill>
                  <a:srgbClr val="333399"/>
                </a:solidFill>
                <a:latin typeface="Arial" panose="020B0604020202020204" pitchFamily="34" charset="0"/>
                <a:ea typeface="黑体" panose="02010609060101010101" pitchFamily="2" charset="-122"/>
              </a:rPr>
              <a:t>数据报。</a:t>
            </a:r>
            <a:r>
              <a:rPr lang="zh-CN" altLang="en-US">
                <a:solidFill>
                  <a:schemeClr val="hlink"/>
                </a:solidFill>
                <a:ea typeface="黑体" panose="02010609060101010101" pitchFamily="2" charset="-122"/>
              </a:rPr>
              <a:t>数据链路层的可靠传输并不能够保证网络层的传输也是可靠的</a:t>
            </a:r>
            <a:r>
              <a:rPr lang="zh-CN" altLang="en-US">
                <a:solidFill>
                  <a:srgbClr val="333399"/>
                </a:solidFill>
                <a:ea typeface="黑体" panose="02010609060101010101" pitchFamily="2" charset="-122"/>
              </a:rPr>
              <a:t>。</a:t>
            </a:r>
            <a:endParaRPr lang="zh-CN" altLang="en-US">
              <a:solidFill>
                <a:srgbClr val="333399"/>
              </a:solidFill>
              <a:ea typeface="黑体" panose="02010609060101010101" pitchFamily="2" charset="-122"/>
            </a:endParaRPr>
          </a:p>
          <a:p>
            <a:pPr lvl="1"/>
            <a:r>
              <a:rPr lang="zh-CN" altLang="en-US">
                <a:solidFill>
                  <a:srgbClr val="333399"/>
                </a:solidFill>
                <a:latin typeface="Arial" panose="020B0604020202020204" pitchFamily="34" charset="0"/>
                <a:ea typeface="黑体" panose="02010609060101010101" pitchFamily="2" charset="-122"/>
              </a:rPr>
              <a:t>帧检验序列 </a:t>
            </a:r>
            <a:r>
              <a:rPr lang="en-US" altLang="zh-CN">
                <a:solidFill>
                  <a:srgbClr val="333399"/>
                </a:solidFill>
                <a:latin typeface="Arial" panose="020B0604020202020204" pitchFamily="34" charset="0"/>
                <a:ea typeface="黑体" panose="02010609060101010101" pitchFamily="2" charset="-122"/>
              </a:rPr>
              <a:t>FCS </a:t>
            </a:r>
            <a:r>
              <a:rPr lang="zh-CN" altLang="en-US">
                <a:solidFill>
                  <a:srgbClr val="333399"/>
                </a:solidFill>
                <a:latin typeface="Arial" panose="020B0604020202020204" pitchFamily="34" charset="0"/>
                <a:ea typeface="黑体" panose="02010609060101010101" pitchFamily="2" charset="-122"/>
              </a:rPr>
              <a:t>字段可保证无差错接受。</a:t>
            </a:r>
            <a:r>
              <a:rPr lang="zh-CN" altLang="en-US"/>
              <a:t>   </a:t>
            </a:r>
            <a:endParaRPr lang="zh-CN" altLang="en-US">
              <a:solidFill>
                <a:srgbClr val="333399"/>
              </a:solidFill>
              <a:latin typeface="Arial" panose="020B0604020202020204" pitchFamily="34" charset="0"/>
              <a:ea typeface="黑体" panose="02010609060101010101" pitchFamily="2" charset="-122"/>
            </a:endParaRPr>
          </a:p>
          <a:p>
            <a:pPr lvl="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900113" y="214313"/>
            <a:ext cx="8243887" cy="1462087"/>
          </a:xfrm>
        </p:spPr>
        <p:txBody>
          <a:bodyPr/>
          <a:lstStyle/>
          <a:p>
            <a:pPr algn="ctr"/>
            <a:r>
              <a:rPr lang="en-US" altLang="zh-CN"/>
              <a:t>3.  PPP </a:t>
            </a:r>
            <a:r>
              <a:rPr lang="zh-CN" altLang="en-US"/>
              <a:t>协议的组成 </a:t>
            </a:r>
            <a:endParaRPr lang="zh-CN" altLang="en-US"/>
          </a:p>
        </p:txBody>
      </p:sp>
      <p:sp>
        <p:nvSpPr>
          <p:cNvPr id="193539" name="Rectangle 3"/>
          <p:cNvSpPr>
            <a:spLocks noGrp="1" noChangeArrowheads="1"/>
          </p:cNvSpPr>
          <p:nvPr>
            <p:ph type="body" idx="1"/>
          </p:nvPr>
        </p:nvSpPr>
        <p:spPr>
          <a:xfrm>
            <a:off x="971550" y="1989138"/>
            <a:ext cx="7772400" cy="4535487"/>
          </a:xfrm>
        </p:spPr>
        <p:txBody>
          <a:bodyPr/>
          <a:lstStyle/>
          <a:p>
            <a:r>
              <a:rPr lang="en-US" altLang="zh-CN"/>
              <a:t>1992 </a:t>
            </a:r>
            <a:r>
              <a:rPr lang="zh-CN" altLang="en-US"/>
              <a:t>年制订了 </a:t>
            </a:r>
            <a:r>
              <a:rPr lang="en-US" altLang="zh-CN"/>
              <a:t>PPP </a:t>
            </a:r>
            <a:r>
              <a:rPr lang="zh-CN" altLang="en-US"/>
              <a:t>协议。经过 </a:t>
            </a:r>
            <a:r>
              <a:rPr lang="en-US" altLang="zh-CN"/>
              <a:t>1993 </a:t>
            </a:r>
            <a:r>
              <a:rPr lang="zh-CN" altLang="en-US"/>
              <a:t>年和 </a:t>
            </a:r>
            <a:r>
              <a:rPr lang="en-US" altLang="zh-CN"/>
              <a:t>1994 </a:t>
            </a:r>
            <a:r>
              <a:rPr lang="zh-CN" altLang="en-US"/>
              <a:t>年的修订，现在的 </a:t>
            </a:r>
            <a:r>
              <a:rPr lang="en-US" altLang="zh-CN"/>
              <a:t>PPP </a:t>
            </a:r>
            <a:r>
              <a:rPr lang="zh-CN" altLang="en-US"/>
              <a:t>协议已成为因特网的正式标准</a:t>
            </a:r>
            <a:r>
              <a:rPr lang="en-US" altLang="zh-CN"/>
              <a:t>[RFC 1661]</a:t>
            </a:r>
            <a:r>
              <a:rPr lang="zh-CN" altLang="en-US"/>
              <a:t>。 </a:t>
            </a:r>
            <a:endParaRPr lang="zh-CN" altLang="en-US" sz="3600"/>
          </a:p>
          <a:p>
            <a:r>
              <a:rPr lang="en-US" altLang="zh-CN"/>
              <a:t>PPP </a:t>
            </a:r>
            <a:r>
              <a:rPr lang="zh-CN" altLang="en-US"/>
              <a:t>协议有三个组成部分 </a:t>
            </a:r>
            <a:endParaRPr lang="zh-CN" altLang="en-US"/>
          </a:p>
          <a:p>
            <a:pPr lvl="1"/>
            <a:r>
              <a:rPr lang="zh-CN" altLang="en-US">
                <a:solidFill>
                  <a:srgbClr val="333399"/>
                </a:solidFill>
                <a:latin typeface="Arial" panose="020B0604020202020204" pitchFamily="34" charset="0"/>
                <a:ea typeface="黑体" panose="02010609060101010101" pitchFamily="2" charset="-122"/>
              </a:rPr>
              <a:t>一个将 </a:t>
            </a:r>
            <a:r>
              <a:rPr lang="en-US" altLang="zh-CN">
                <a:solidFill>
                  <a:srgbClr val="333399"/>
                </a:solidFill>
                <a:latin typeface="Arial" panose="020B0604020202020204" pitchFamily="34" charset="0"/>
                <a:ea typeface="黑体" panose="02010609060101010101" pitchFamily="2" charset="-122"/>
              </a:rPr>
              <a:t>IP </a:t>
            </a:r>
            <a:r>
              <a:rPr lang="zh-CN" altLang="en-US">
                <a:solidFill>
                  <a:srgbClr val="333399"/>
                </a:solidFill>
                <a:latin typeface="Arial" panose="020B0604020202020204" pitchFamily="34" charset="0"/>
                <a:ea typeface="黑体" panose="02010609060101010101" pitchFamily="2" charset="-122"/>
              </a:rPr>
              <a:t>数据报封装到串行链路的方法。</a:t>
            </a:r>
            <a:endParaRPr lang="zh-CN" altLang="en-US">
              <a:solidFill>
                <a:srgbClr val="333399"/>
              </a:solidFill>
              <a:latin typeface="Arial" panose="020B0604020202020204" pitchFamily="34" charset="0"/>
              <a:ea typeface="黑体" panose="02010609060101010101" pitchFamily="2" charset="-122"/>
            </a:endParaRPr>
          </a:p>
          <a:p>
            <a:pPr lvl="1"/>
            <a:r>
              <a:rPr lang="zh-CN" altLang="en-US">
                <a:solidFill>
                  <a:schemeClr val="hlink"/>
                </a:solidFill>
                <a:latin typeface="Arial" panose="020B0604020202020204" pitchFamily="34" charset="0"/>
                <a:ea typeface="黑体" panose="02010609060101010101" pitchFamily="2" charset="-122"/>
              </a:rPr>
              <a:t>链路控制协议</a:t>
            </a:r>
            <a:r>
              <a:rPr lang="zh-CN" altLang="en-US">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LCP (Link Control Protocol)</a:t>
            </a:r>
            <a:r>
              <a:rPr lang="zh-CN" altLang="en-US">
                <a:solidFill>
                  <a:srgbClr val="333399"/>
                </a:solidFill>
                <a:latin typeface="Arial" panose="020B0604020202020204" pitchFamily="34" charset="0"/>
                <a:ea typeface="黑体" panose="02010609060101010101" pitchFamily="2" charset="-122"/>
              </a:rPr>
              <a:t>。</a:t>
            </a:r>
            <a:endParaRPr lang="zh-CN" altLang="en-US">
              <a:solidFill>
                <a:srgbClr val="333399"/>
              </a:solidFill>
              <a:latin typeface="Arial" panose="020B0604020202020204" pitchFamily="34" charset="0"/>
              <a:ea typeface="黑体" panose="02010609060101010101" pitchFamily="2" charset="-122"/>
            </a:endParaRPr>
          </a:p>
          <a:p>
            <a:pPr lvl="1"/>
            <a:r>
              <a:rPr lang="zh-CN" altLang="en-US">
                <a:solidFill>
                  <a:schemeClr val="hlink"/>
                </a:solidFill>
                <a:latin typeface="Arial" panose="020B0604020202020204" pitchFamily="34" charset="0"/>
                <a:ea typeface="黑体" panose="02010609060101010101" pitchFamily="2" charset="-122"/>
              </a:rPr>
              <a:t>网络控制协议</a:t>
            </a:r>
            <a:r>
              <a:rPr lang="zh-CN" altLang="en-US">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NCP (Network Control Protocol)</a:t>
            </a:r>
            <a:r>
              <a:rPr lang="zh-CN" altLang="en-US">
                <a:solidFill>
                  <a:srgbClr val="333399"/>
                </a:solidFill>
                <a:latin typeface="Arial" panose="020B0604020202020204" pitchFamily="34" charset="0"/>
                <a:ea typeface="黑体" panose="02010609060101010101" pitchFamily="2" charset="-122"/>
              </a:rPr>
              <a:t>。</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3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900113" y="214313"/>
            <a:ext cx="8243887" cy="1462087"/>
          </a:xfrm>
        </p:spPr>
        <p:txBody>
          <a:bodyPr/>
          <a:lstStyle/>
          <a:p>
            <a:pPr algn="ctr"/>
            <a:r>
              <a:rPr lang="en-US" altLang="zh-CN"/>
              <a:t>3.2.2   PPP </a:t>
            </a:r>
            <a:r>
              <a:rPr lang="zh-CN" altLang="en-US"/>
              <a:t>协议的帧格式</a:t>
            </a:r>
            <a:endParaRPr lang="zh-CN" altLang="en-US"/>
          </a:p>
        </p:txBody>
      </p:sp>
      <p:sp>
        <p:nvSpPr>
          <p:cNvPr id="195587" name="Rectangle 3"/>
          <p:cNvSpPr>
            <a:spLocks noGrp="1" noChangeArrowheads="1"/>
          </p:cNvSpPr>
          <p:nvPr>
            <p:ph type="body" idx="1"/>
          </p:nvPr>
        </p:nvSpPr>
        <p:spPr>
          <a:xfrm>
            <a:off x="971550" y="1989138"/>
            <a:ext cx="7772400" cy="4535487"/>
          </a:xfrm>
        </p:spPr>
        <p:txBody>
          <a:bodyPr/>
          <a:lstStyle/>
          <a:p>
            <a:r>
              <a:rPr lang="zh-CN" altLang="en-US" dirty="0"/>
              <a:t>标志字段</a:t>
            </a:r>
            <a:r>
              <a:rPr lang="zh-CN" altLang="en-US" sz="2000" dirty="0"/>
              <a:t> </a:t>
            </a:r>
            <a:r>
              <a:rPr lang="en-US" altLang="zh-CN" dirty="0"/>
              <a:t>F</a:t>
            </a:r>
            <a:r>
              <a:rPr lang="en-US" altLang="zh-CN" sz="2000" dirty="0"/>
              <a:t> </a:t>
            </a:r>
            <a:r>
              <a:rPr lang="en-US" altLang="zh-CN" dirty="0"/>
              <a:t>= 0x7E </a:t>
            </a:r>
            <a:r>
              <a:rPr lang="zh-CN" altLang="en-US" dirty="0"/>
              <a:t>（符号“</a:t>
            </a:r>
            <a:r>
              <a:rPr lang="en-US" altLang="zh-CN" dirty="0"/>
              <a:t>0x”</a:t>
            </a:r>
            <a:r>
              <a:rPr lang="zh-CN" altLang="en-US" dirty="0"/>
              <a:t>表示后面的字符是用十六进制表示。十六进制的</a:t>
            </a:r>
            <a:r>
              <a:rPr lang="zh-CN" altLang="en-US" sz="2000" dirty="0"/>
              <a:t> </a:t>
            </a:r>
            <a:r>
              <a:rPr lang="en-US" altLang="zh-CN" dirty="0"/>
              <a:t>7E</a:t>
            </a:r>
            <a:r>
              <a:rPr lang="en-US" altLang="zh-CN" sz="2000" dirty="0"/>
              <a:t> </a:t>
            </a:r>
            <a:r>
              <a:rPr lang="zh-CN" altLang="en-US" dirty="0"/>
              <a:t>的二进制表示是 </a:t>
            </a:r>
            <a:r>
              <a:rPr lang="en-US" altLang="zh-CN" dirty="0"/>
              <a:t>01111110</a:t>
            </a:r>
            <a:r>
              <a:rPr lang="zh-CN" altLang="en-US" dirty="0"/>
              <a:t>）。</a:t>
            </a:r>
            <a:endParaRPr lang="zh-CN" altLang="en-US" dirty="0"/>
          </a:p>
          <a:p>
            <a:r>
              <a:rPr lang="zh-CN" altLang="en-US" dirty="0"/>
              <a:t>地址字段</a:t>
            </a:r>
            <a:r>
              <a:rPr lang="zh-CN" altLang="en-US" sz="2000" dirty="0"/>
              <a:t> </a:t>
            </a:r>
            <a:r>
              <a:rPr lang="en-US" altLang="zh-CN" dirty="0"/>
              <a:t>A</a:t>
            </a:r>
            <a:r>
              <a:rPr lang="en-US" altLang="zh-CN" sz="2000" dirty="0"/>
              <a:t> </a:t>
            </a:r>
            <a:r>
              <a:rPr lang="zh-CN" altLang="en-US" dirty="0"/>
              <a:t>只置为 </a:t>
            </a:r>
            <a:r>
              <a:rPr lang="en-US" altLang="zh-CN" dirty="0"/>
              <a:t>0xFF</a:t>
            </a:r>
            <a:r>
              <a:rPr lang="zh-CN" altLang="en-US" dirty="0"/>
              <a:t>。地址字段实际上并不起作用。</a:t>
            </a:r>
            <a:endParaRPr lang="zh-CN" altLang="en-US" dirty="0"/>
          </a:p>
          <a:p>
            <a:r>
              <a:rPr lang="zh-CN" altLang="en-US" dirty="0"/>
              <a:t>控制字段</a:t>
            </a:r>
            <a:r>
              <a:rPr lang="zh-CN" altLang="en-US" sz="2000" dirty="0"/>
              <a:t> </a:t>
            </a:r>
            <a:r>
              <a:rPr lang="en-US" altLang="zh-CN" dirty="0"/>
              <a:t>C</a:t>
            </a:r>
            <a:r>
              <a:rPr lang="en-US" altLang="zh-CN" sz="2000" dirty="0"/>
              <a:t> </a:t>
            </a:r>
            <a:r>
              <a:rPr lang="zh-CN" altLang="en-US" dirty="0"/>
              <a:t>通常置为 </a:t>
            </a:r>
            <a:r>
              <a:rPr lang="en-US" altLang="zh-CN" dirty="0"/>
              <a:t>0x03</a:t>
            </a:r>
            <a:r>
              <a:rPr lang="zh-CN" altLang="en-US" dirty="0"/>
              <a:t>。</a:t>
            </a:r>
            <a:endParaRPr lang="zh-CN" altLang="en-US" dirty="0"/>
          </a:p>
          <a:p>
            <a:r>
              <a:rPr lang="en-US" altLang="zh-CN" dirty="0"/>
              <a:t>PPP </a:t>
            </a:r>
            <a:r>
              <a:rPr lang="zh-CN" altLang="en-US" dirty="0"/>
              <a:t>是</a:t>
            </a:r>
            <a:r>
              <a:rPr lang="zh-CN" altLang="en-US" dirty="0">
                <a:solidFill>
                  <a:schemeClr val="hlink"/>
                </a:solidFill>
              </a:rPr>
              <a:t>面向字节</a:t>
            </a:r>
            <a:r>
              <a:rPr lang="zh-CN" altLang="en-US" dirty="0"/>
              <a:t>的，所有的 </a:t>
            </a:r>
            <a:r>
              <a:rPr lang="en-US" altLang="zh-CN" dirty="0"/>
              <a:t>PPP</a:t>
            </a:r>
            <a:r>
              <a:rPr lang="en-US" altLang="zh-CN" b="1" dirty="0"/>
              <a:t> </a:t>
            </a:r>
            <a:r>
              <a:rPr lang="zh-CN" altLang="en-US" dirty="0"/>
              <a:t>帧的长度都是整数字节。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900113" y="214313"/>
            <a:ext cx="8243887" cy="1462087"/>
          </a:xfrm>
        </p:spPr>
        <p:txBody>
          <a:bodyPr/>
          <a:lstStyle/>
          <a:p>
            <a:pPr algn="ctr"/>
            <a:r>
              <a:rPr lang="en-US" altLang="zh-CN"/>
              <a:t>PPP </a:t>
            </a:r>
            <a:r>
              <a:rPr lang="zh-CN" altLang="en-US"/>
              <a:t>协议的帧格式</a:t>
            </a:r>
            <a:endParaRPr lang="zh-CN" altLang="en-US"/>
          </a:p>
        </p:txBody>
      </p:sp>
      <p:sp>
        <p:nvSpPr>
          <p:cNvPr id="194563" name="Rectangle 3"/>
          <p:cNvSpPr>
            <a:spLocks noGrp="1" noChangeArrowheads="1"/>
          </p:cNvSpPr>
          <p:nvPr>
            <p:ph type="body" idx="1"/>
          </p:nvPr>
        </p:nvSpPr>
        <p:spPr>
          <a:xfrm>
            <a:off x="971550" y="4149725"/>
            <a:ext cx="7772400" cy="2232025"/>
          </a:xfrm>
          <a:ln>
            <a:solidFill>
              <a:srgbClr val="333399"/>
            </a:solidFill>
          </a:ln>
        </p:spPr>
        <p:txBody>
          <a:bodyPr/>
          <a:lstStyle/>
          <a:p>
            <a:r>
              <a:rPr lang="en-US" altLang="zh-CN" sz="2800"/>
              <a:t>PPP </a:t>
            </a:r>
            <a:r>
              <a:rPr lang="zh-CN" altLang="en-US" sz="2800"/>
              <a:t>有一个 </a:t>
            </a:r>
            <a:r>
              <a:rPr lang="en-US" altLang="zh-CN" sz="2800"/>
              <a:t>2 </a:t>
            </a:r>
            <a:r>
              <a:rPr lang="zh-CN" altLang="en-US" sz="2800"/>
              <a:t>个字节的协议字段。</a:t>
            </a:r>
            <a:endParaRPr lang="zh-CN" altLang="en-US" sz="2800"/>
          </a:p>
          <a:p>
            <a:pPr lvl="1"/>
            <a:r>
              <a:rPr lang="zh-CN" altLang="en-US" sz="2400">
                <a:solidFill>
                  <a:srgbClr val="333399"/>
                </a:solidFill>
                <a:latin typeface="Arial" panose="020B0604020202020204" pitchFamily="34" charset="0"/>
                <a:ea typeface="黑体" panose="02010609060101010101" pitchFamily="2" charset="-122"/>
              </a:rPr>
              <a:t>当协议字段为 </a:t>
            </a:r>
            <a:r>
              <a:rPr lang="en-US" altLang="zh-CN" sz="2400">
                <a:solidFill>
                  <a:srgbClr val="333399"/>
                </a:solidFill>
                <a:latin typeface="Arial" panose="020B0604020202020204" pitchFamily="34" charset="0"/>
                <a:ea typeface="黑体" panose="02010609060101010101" pitchFamily="2" charset="-122"/>
              </a:rPr>
              <a:t>0x0021 </a:t>
            </a:r>
            <a:r>
              <a:rPr lang="zh-CN" altLang="en-US" sz="2400">
                <a:solidFill>
                  <a:srgbClr val="333399"/>
                </a:solidFill>
                <a:latin typeface="Arial" panose="020B0604020202020204" pitchFamily="34" charset="0"/>
                <a:ea typeface="黑体" panose="02010609060101010101" pitchFamily="2" charset="-122"/>
              </a:rPr>
              <a:t>时，</a:t>
            </a:r>
            <a:r>
              <a:rPr lang="en-US" altLang="zh-CN" sz="2400">
                <a:solidFill>
                  <a:srgbClr val="333399"/>
                </a:solidFill>
                <a:latin typeface="Arial" panose="020B0604020202020204" pitchFamily="34" charset="0"/>
                <a:ea typeface="黑体" panose="02010609060101010101" pitchFamily="2" charset="-122"/>
              </a:rPr>
              <a:t>PPP </a:t>
            </a:r>
            <a:r>
              <a:rPr lang="zh-CN" altLang="en-US" sz="2400">
                <a:solidFill>
                  <a:srgbClr val="333399"/>
                </a:solidFill>
                <a:latin typeface="Arial" panose="020B0604020202020204" pitchFamily="34" charset="0"/>
                <a:ea typeface="黑体" panose="02010609060101010101" pitchFamily="2" charset="-122"/>
              </a:rPr>
              <a:t>帧的信息字段就是</a:t>
            </a:r>
            <a:r>
              <a:rPr lang="en-US" altLang="zh-CN" sz="2400">
                <a:solidFill>
                  <a:srgbClr val="333399"/>
                </a:solidFill>
                <a:latin typeface="Arial" panose="020B0604020202020204" pitchFamily="34" charset="0"/>
                <a:ea typeface="黑体" panose="02010609060101010101" pitchFamily="2" charset="-122"/>
              </a:rPr>
              <a:t>IP </a:t>
            </a:r>
            <a:r>
              <a:rPr lang="zh-CN" altLang="en-US" sz="2400">
                <a:solidFill>
                  <a:srgbClr val="333399"/>
                </a:solidFill>
                <a:latin typeface="Arial" panose="020B0604020202020204" pitchFamily="34" charset="0"/>
                <a:ea typeface="黑体" panose="02010609060101010101" pitchFamily="2" charset="-122"/>
              </a:rPr>
              <a:t>数据报。</a:t>
            </a:r>
            <a:endParaRPr lang="zh-CN" altLang="en-US" sz="2400">
              <a:solidFill>
                <a:srgbClr val="333399"/>
              </a:solidFill>
              <a:latin typeface="Arial" panose="020B0604020202020204" pitchFamily="34" charset="0"/>
              <a:ea typeface="黑体" panose="02010609060101010101" pitchFamily="2" charset="-122"/>
            </a:endParaRPr>
          </a:p>
          <a:p>
            <a:pPr lvl="1"/>
            <a:r>
              <a:rPr lang="zh-CN" altLang="en-US" sz="2400">
                <a:solidFill>
                  <a:srgbClr val="333399"/>
                </a:solidFill>
                <a:latin typeface="Arial" panose="020B0604020202020204" pitchFamily="34" charset="0"/>
                <a:ea typeface="黑体" panose="02010609060101010101" pitchFamily="2" charset="-122"/>
              </a:rPr>
              <a:t>若为 </a:t>
            </a:r>
            <a:r>
              <a:rPr lang="en-US" altLang="zh-CN" sz="2400">
                <a:solidFill>
                  <a:srgbClr val="333399"/>
                </a:solidFill>
                <a:latin typeface="Arial" panose="020B0604020202020204" pitchFamily="34" charset="0"/>
                <a:ea typeface="黑体" panose="02010609060101010101" pitchFamily="2" charset="-122"/>
              </a:rPr>
              <a:t>0xC021, </a:t>
            </a:r>
            <a:r>
              <a:rPr lang="zh-CN" altLang="en-US" sz="2400">
                <a:solidFill>
                  <a:srgbClr val="333399"/>
                </a:solidFill>
                <a:latin typeface="Arial" panose="020B0604020202020204" pitchFamily="34" charset="0"/>
                <a:ea typeface="黑体" panose="02010609060101010101" pitchFamily="2" charset="-122"/>
              </a:rPr>
              <a:t>则信息字段是 </a:t>
            </a:r>
            <a:r>
              <a:rPr lang="en-US" altLang="zh-CN" sz="2400">
                <a:solidFill>
                  <a:srgbClr val="333399"/>
                </a:solidFill>
                <a:latin typeface="Arial" panose="020B0604020202020204" pitchFamily="34" charset="0"/>
                <a:ea typeface="黑体" panose="02010609060101010101" pitchFamily="2" charset="-122"/>
              </a:rPr>
              <a:t>PPP </a:t>
            </a:r>
            <a:r>
              <a:rPr lang="zh-CN" altLang="en-US" sz="2400">
                <a:solidFill>
                  <a:srgbClr val="333399"/>
                </a:solidFill>
                <a:latin typeface="Arial" panose="020B0604020202020204" pitchFamily="34" charset="0"/>
                <a:ea typeface="黑体" panose="02010609060101010101" pitchFamily="2" charset="-122"/>
              </a:rPr>
              <a:t>链路控制数据。</a:t>
            </a:r>
            <a:endParaRPr lang="zh-CN" altLang="en-US" sz="2400">
              <a:solidFill>
                <a:srgbClr val="333399"/>
              </a:solidFill>
              <a:latin typeface="Arial" panose="020B0604020202020204" pitchFamily="34" charset="0"/>
              <a:ea typeface="黑体" panose="02010609060101010101" pitchFamily="2" charset="-122"/>
            </a:endParaRPr>
          </a:p>
          <a:p>
            <a:pPr lvl="1"/>
            <a:r>
              <a:rPr lang="zh-CN" altLang="en-US" sz="2400">
                <a:solidFill>
                  <a:srgbClr val="333399"/>
                </a:solidFill>
                <a:latin typeface="Arial" panose="020B0604020202020204" pitchFamily="34" charset="0"/>
                <a:ea typeface="黑体" panose="02010609060101010101" pitchFamily="2" charset="-122"/>
              </a:rPr>
              <a:t>若为 </a:t>
            </a:r>
            <a:r>
              <a:rPr lang="en-US" altLang="zh-CN" sz="2400">
                <a:solidFill>
                  <a:srgbClr val="333399"/>
                </a:solidFill>
                <a:latin typeface="Arial" panose="020B0604020202020204" pitchFamily="34" charset="0"/>
                <a:ea typeface="黑体" panose="02010609060101010101" pitchFamily="2" charset="-122"/>
              </a:rPr>
              <a:t>0x8021</a:t>
            </a:r>
            <a:r>
              <a:rPr lang="zh-CN" altLang="en-US" sz="2400">
                <a:solidFill>
                  <a:srgbClr val="333399"/>
                </a:solidFill>
                <a:latin typeface="Arial" panose="020B0604020202020204" pitchFamily="34" charset="0"/>
                <a:ea typeface="黑体" panose="02010609060101010101" pitchFamily="2" charset="-122"/>
              </a:rPr>
              <a:t>，则表示这是网络控制数据。</a:t>
            </a:r>
            <a:r>
              <a:rPr lang="zh-CN" altLang="en-US" sz="2400"/>
              <a:t>  </a:t>
            </a:r>
            <a:endParaRPr lang="zh-CN" altLang="en-US" sz="2400"/>
          </a:p>
        </p:txBody>
      </p:sp>
      <p:sp>
        <p:nvSpPr>
          <p:cNvPr id="194564" name="Rectangle 4"/>
          <p:cNvSpPr>
            <a:spLocks noChangeArrowheads="1"/>
          </p:cNvSpPr>
          <p:nvPr/>
        </p:nvSpPr>
        <p:spPr bwMode="auto">
          <a:xfrm>
            <a:off x="3898900" y="1928813"/>
            <a:ext cx="2898775"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a:solidFill>
                  <a:srgbClr val="333399"/>
                </a:solidFill>
                <a:latin typeface="Arial" panose="020B0604020202020204" pitchFamily="34" charset="0"/>
                <a:ea typeface="黑体" panose="02010609060101010101" pitchFamily="2" charset="-122"/>
              </a:rPr>
              <a:t>IP </a:t>
            </a:r>
            <a:r>
              <a:rPr kumimoji="1" lang="zh-CN" altLang="en-US">
                <a:solidFill>
                  <a:srgbClr val="333399"/>
                </a:solidFill>
                <a:latin typeface="Arial" panose="020B0604020202020204" pitchFamily="34" charset="0"/>
                <a:ea typeface="黑体" panose="02010609060101010101" pitchFamily="2" charset="-122"/>
              </a:rPr>
              <a:t>数据报</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69" name="Text Box 9"/>
          <p:cNvSpPr txBox="1">
            <a:spLocks noChangeArrowheads="1"/>
          </p:cNvSpPr>
          <p:nvPr/>
        </p:nvSpPr>
        <p:spPr bwMode="auto">
          <a:xfrm>
            <a:off x="1271588" y="3363913"/>
            <a:ext cx="325437"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70" name="Text Box 10"/>
          <p:cNvSpPr txBox="1">
            <a:spLocks noChangeArrowheads="1"/>
          </p:cNvSpPr>
          <p:nvPr/>
        </p:nvSpPr>
        <p:spPr bwMode="auto">
          <a:xfrm>
            <a:off x="3265488" y="3363913"/>
            <a:ext cx="325437"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71" name="Text Box 11"/>
          <p:cNvSpPr txBox="1">
            <a:spLocks noChangeArrowheads="1"/>
          </p:cNvSpPr>
          <p:nvPr/>
        </p:nvSpPr>
        <p:spPr bwMode="auto">
          <a:xfrm>
            <a:off x="1816100" y="3363913"/>
            <a:ext cx="325438"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72" name="Text Box 12"/>
          <p:cNvSpPr txBox="1">
            <a:spLocks noChangeArrowheads="1"/>
          </p:cNvSpPr>
          <p:nvPr/>
        </p:nvSpPr>
        <p:spPr bwMode="auto">
          <a:xfrm>
            <a:off x="8064500" y="3363913"/>
            <a:ext cx="325438"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73" name="Text Box 13"/>
          <p:cNvSpPr txBox="1">
            <a:spLocks noChangeArrowheads="1"/>
          </p:cNvSpPr>
          <p:nvPr/>
        </p:nvSpPr>
        <p:spPr bwMode="auto">
          <a:xfrm>
            <a:off x="457200" y="3363913"/>
            <a:ext cx="692150" cy="398462"/>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78" name="Text Box 18"/>
          <p:cNvSpPr txBox="1">
            <a:spLocks noChangeArrowheads="1"/>
          </p:cNvSpPr>
          <p:nvPr/>
        </p:nvSpPr>
        <p:spPr bwMode="auto">
          <a:xfrm>
            <a:off x="2359025" y="3363913"/>
            <a:ext cx="323850"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3" name="Text Box 23"/>
          <p:cNvSpPr txBox="1">
            <a:spLocks noChangeArrowheads="1"/>
          </p:cNvSpPr>
          <p:nvPr/>
        </p:nvSpPr>
        <p:spPr bwMode="auto">
          <a:xfrm>
            <a:off x="7159625" y="3363913"/>
            <a:ext cx="325438" cy="398462"/>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6" name="Line 26"/>
          <p:cNvSpPr>
            <a:spLocks noChangeShapeType="1"/>
          </p:cNvSpPr>
          <p:nvPr/>
        </p:nvSpPr>
        <p:spPr bwMode="auto">
          <a:xfrm>
            <a:off x="3898900" y="1916113"/>
            <a:ext cx="17463" cy="923925"/>
          </a:xfrm>
          <a:prstGeom prst="line">
            <a:avLst/>
          </a:prstGeom>
          <a:noFill/>
          <a:ln w="9525">
            <a:solidFill>
              <a:schemeClr val="tx1"/>
            </a:solidFill>
            <a:prstDash val="dash"/>
            <a:round/>
          </a:ln>
          <a:effectLst/>
        </p:spPr>
        <p:txBody>
          <a:bodyPr wrap="none" anchor="ctr"/>
          <a:lstStyle/>
          <a:p>
            <a:endParaRPr lang="zh-CN" altLang="en-US"/>
          </a:p>
        </p:txBody>
      </p:sp>
      <p:sp>
        <p:nvSpPr>
          <p:cNvPr id="194587" name="Line 27"/>
          <p:cNvSpPr>
            <a:spLocks noChangeShapeType="1"/>
          </p:cNvSpPr>
          <p:nvPr/>
        </p:nvSpPr>
        <p:spPr bwMode="auto">
          <a:xfrm>
            <a:off x="6797675" y="1916113"/>
            <a:ext cx="0" cy="889000"/>
          </a:xfrm>
          <a:prstGeom prst="line">
            <a:avLst/>
          </a:prstGeom>
          <a:noFill/>
          <a:ln w="9525">
            <a:solidFill>
              <a:schemeClr val="tx1"/>
            </a:solidFill>
            <a:prstDash val="dash"/>
            <a:round/>
          </a:ln>
          <a:effectLst/>
        </p:spPr>
        <p:txBody>
          <a:bodyPr wrap="none" anchor="ctr"/>
          <a:lstStyle/>
          <a:p>
            <a:endParaRPr lang="zh-CN" altLang="en-US"/>
          </a:p>
        </p:txBody>
      </p:sp>
      <p:sp>
        <p:nvSpPr>
          <p:cNvPr id="194591" name="Text Box 31"/>
          <p:cNvSpPr txBox="1">
            <a:spLocks noChangeArrowheads="1"/>
          </p:cNvSpPr>
          <p:nvPr/>
        </p:nvSpPr>
        <p:spPr bwMode="auto">
          <a:xfrm>
            <a:off x="4260850" y="3363913"/>
            <a:ext cx="2159000" cy="398462"/>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不超过 </a:t>
            </a:r>
            <a:r>
              <a:rPr kumimoji="1" lang="en-US" altLang="zh-CN">
                <a:solidFill>
                  <a:srgbClr val="333399"/>
                </a:solidFill>
                <a:latin typeface="Arial" panose="020B0604020202020204" pitchFamily="34" charset="0"/>
                <a:ea typeface="黑体" panose="02010609060101010101" pitchFamily="2" charset="-122"/>
              </a:rPr>
              <a:t>1500 </a:t>
            </a:r>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2" name="Line 32"/>
          <p:cNvSpPr>
            <a:spLocks noChangeShapeType="1"/>
          </p:cNvSpPr>
          <p:nvPr/>
        </p:nvSpPr>
        <p:spPr bwMode="auto">
          <a:xfrm>
            <a:off x="1196975" y="3913188"/>
            <a:ext cx="7335838"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194593" name="Text Box 33"/>
          <p:cNvSpPr txBox="1">
            <a:spLocks noChangeArrowheads="1"/>
          </p:cNvSpPr>
          <p:nvPr/>
        </p:nvSpPr>
        <p:spPr bwMode="auto">
          <a:xfrm>
            <a:off x="4222750" y="3690938"/>
            <a:ext cx="1017588" cy="396875"/>
          </a:xfrm>
          <a:prstGeom prst="rect">
            <a:avLst/>
          </a:prstGeom>
          <a:solidFill>
            <a:schemeClr val="bg1"/>
          </a:solid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PPP </a:t>
            </a:r>
            <a:r>
              <a:rPr kumimoji="1" lang="zh-CN" altLang="en-US">
                <a:solidFill>
                  <a:srgbClr val="333399"/>
                </a:solidFill>
                <a:latin typeface="Arial" panose="020B0604020202020204" pitchFamily="34" charset="0"/>
                <a:ea typeface="黑体" panose="02010609060101010101" pitchFamily="2" charset="-122"/>
              </a:rPr>
              <a:t>帧</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9" name="Text Box 39"/>
          <p:cNvSpPr txBox="1">
            <a:spLocks noChangeArrowheads="1"/>
          </p:cNvSpPr>
          <p:nvPr/>
        </p:nvSpPr>
        <p:spPr bwMode="auto">
          <a:xfrm>
            <a:off x="250825" y="2178050"/>
            <a:ext cx="946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先发送</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65" name="Rectangle 5"/>
          <p:cNvSpPr>
            <a:spLocks noChangeArrowheads="1"/>
          </p:cNvSpPr>
          <p:nvPr/>
        </p:nvSpPr>
        <p:spPr bwMode="auto">
          <a:xfrm>
            <a:off x="1181100" y="2763838"/>
            <a:ext cx="733583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a:solidFill>
                <a:srgbClr val="333399"/>
              </a:solidFill>
              <a:latin typeface="Arial" panose="020B0604020202020204" pitchFamily="34" charset="0"/>
              <a:ea typeface="黑体" panose="02010609060101010101" pitchFamily="2" charset="-122"/>
            </a:endParaRPr>
          </a:p>
        </p:txBody>
      </p:sp>
      <p:sp>
        <p:nvSpPr>
          <p:cNvPr id="194566" name="Line 6"/>
          <p:cNvSpPr>
            <a:spLocks noChangeShapeType="1"/>
          </p:cNvSpPr>
          <p:nvPr/>
        </p:nvSpPr>
        <p:spPr bwMode="auto">
          <a:xfrm>
            <a:off x="1725613" y="2763838"/>
            <a:ext cx="0" cy="566737"/>
          </a:xfrm>
          <a:prstGeom prst="line">
            <a:avLst/>
          </a:prstGeom>
          <a:noFill/>
          <a:ln w="9525">
            <a:solidFill>
              <a:schemeClr val="tx1"/>
            </a:solidFill>
            <a:round/>
          </a:ln>
          <a:effectLst/>
        </p:spPr>
        <p:txBody>
          <a:bodyPr wrap="none" anchor="ctr"/>
          <a:lstStyle/>
          <a:p>
            <a:endParaRPr lang="zh-CN" altLang="en-US"/>
          </a:p>
        </p:txBody>
      </p:sp>
      <p:sp>
        <p:nvSpPr>
          <p:cNvPr id="194567" name="Line 7"/>
          <p:cNvSpPr>
            <a:spLocks noChangeShapeType="1"/>
          </p:cNvSpPr>
          <p:nvPr/>
        </p:nvSpPr>
        <p:spPr bwMode="auto">
          <a:xfrm>
            <a:off x="7883525" y="2774950"/>
            <a:ext cx="0" cy="555625"/>
          </a:xfrm>
          <a:prstGeom prst="line">
            <a:avLst/>
          </a:prstGeom>
          <a:noFill/>
          <a:ln w="9525">
            <a:solidFill>
              <a:schemeClr val="tx1"/>
            </a:solidFill>
            <a:round/>
          </a:ln>
          <a:effectLst/>
        </p:spPr>
        <p:txBody>
          <a:bodyPr wrap="none" anchor="ctr"/>
          <a:lstStyle/>
          <a:p>
            <a:endParaRPr lang="zh-CN" altLang="en-US"/>
          </a:p>
        </p:txBody>
      </p:sp>
      <p:sp>
        <p:nvSpPr>
          <p:cNvPr id="194568" name="Text Box 8"/>
          <p:cNvSpPr txBox="1">
            <a:spLocks noChangeArrowheads="1"/>
          </p:cNvSpPr>
          <p:nvPr/>
        </p:nvSpPr>
        <p:spPr bwMode="auto">
          <a:xfrm>
            <a:off x="1177925" y="2967038"/>
            <a:ext cx="495300" cy="396875"/>
          </a:xfrm>
          <a:prstGeom prst="rect">
            <a:avLst/>
          </a:prstGeom>
          <a:noFill/>
          <a:ln w="9525">
            <a:noFill/>
            <a:miter lim="800000"/>
          </a:ln>
          <a:effectLst/>
        </p:spPr>
        <p:txBody>
          <a:bodyPr wrap="none">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194574" name="Line 14"/>
          <p:cNvSpPr>
            <a:spLocks noChangeShapeType="1"/>
          </p:cNvSpPr>
          <p:nvPr/>
        </p:nvSpPr>
        <p:spPr bwMode="auto">
          <a:xfrm>
            <a:off x="2268538" y="2774950"/>
            <a:ext cx="0" cy="555625"/>
          </a:xfrm>
          <a:prstGeom prst="line">
            <a:avLst/>
          </a:prstGeom>
          <a:noFill/>
          <a:ln w="9525">
            <a:solidFill>
              <a:schemeClr val="tx1"/>
            </a:solidFill>
            <a:round/>
          </a:ln>
          <a:effectLst/>
        </p:spPr>
        <p:txBody>
          <a:bodyPr wrap="none" anchor="ctr"/>
          <a:lstStyle/>
          <a:p>
            <a:endParaRPr lang="zh-CN" altLang="en-US"/>
          </a:p>
        </p:txBody>
      </p:sp>
      <p:sp>
        <p:nvSpPr>
          <p:cNvPr id="194575" name="Line 15"/>
          <p:cNvSpPr>
            <a:spLocks noChangeShapeType="1"/>
          </p:cNvSpPr>
          <p:nvPr/>
        </p:nvSpPr>
        <p:spPr bwMode="auto">
          <a:xfrm>
            <a:off x="2811463" y="2763838"/>
            <a:ext cx="0" cy="566737"/>
          </a:xfrm>
          <a:prstGeom prst="line">
            <a:avLst/>
          </a:prstGeom>
          <a:noFill/>
          <a:ln w="9525">
            <a:solidFill>
              <a:schemeClr val="tx1"/>
            </a:solidFill>
            <a:round/>
          </a:ln>
          <a:effectLst/>
        </p:spPr>
        <p:txBody>
          <a:bodyPr wrap="none" anchor="ctr"/>
          <a:lstStyle/>
          <a:p>
            <a:endParaRPr lang="zh-CN" altLang="en-US"/>
          </a:p>
        </p:txBody>
      </p:sp>
      <p:sp>
        <p:nvSpPr>
          <p:cNvPr id="194576" name="Text Box 16"/>
          <p:cNvSpPr txBox="1">
            <a:spLocks noChangeArrowheads="1"/>
          </p:cNvSpPr>
          <p:nvPr/>
        </p:nvSpPr>
        <p:spPr bwMode="auto">
          <a:xfrm>
            <a:off x="1720850" y="2967038"/>
            <a:ext cx="495300" cy="396875"/>
          </a:xfrm>
          <a:prstGeom prst="rect">
            <a:avLst/>
          </a:prstGeom>
          <a:noFill/>
          <a:ln w="9525">
            <a:noFill/>
            <a:miter lim="800000"/>
          </a:ln>
          <a:effectLst/>
        </p:spPr>
        <p:txBody>
          <a:bodyPr wrap="none">
            <a:spAutoFit/>
          </a:bodyPr>
          <a:lstStyle/>
          <a:p>
            <a:r>
              <a:rPr kumimoji="1" lang="en-US" altLang="zh-CN" b="1">
                <a:solidFill>
                  <a:srgbClr val="333399"/>
                </a:solidFill>
                <a:latin typeface="Arial" panose="020B0604020202020204" pitchFamily="34" charset="0"/>
                <a:ea typeface="黑体" panose="02010609060101010101" pitchFamily="2" charset="-122"/>
              </a:rPr>
              <a:t>FF</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194577" name="Text Box 17"/>
          <p:cNvSpPr txBox="1">
            <a:spLocks noChangeArrowheads="1"/>
          </p:cNvSpPr>
          <p:nvPr/>
        </p:nvSpPr>
        <p:spPr bwMode="auto">
          <a:xfrm>
            <a:off x="2257425" y="2967038"/>
            <a:ext cx="466725" cy="396875"/>
          </a:xfrm>
          <a:prstGeom prst="rect">
            <a:avLst/>
          </a:prstGeom>
          <a:noFill/>
          <a:ln w="9525">
            <a:noFill/>
            <a:miter lim="800000"/>
          </a:ln>
          <a:effectLst/>
        </p:spPr>
        <p:txBody>
          <a:bodyPr wrap="none">
            <a:spAutoFit/>
          </a:bodyPr>
          <a:lstStyle/>
          <a:p>
            <a:r>
              <a:rPr kumimoji="1" lang="en-US" altLang="zh-CN" b="1">
                <a:solidFill>
                  <a:srgbClr val="333399"/>
                </a:solidFill>
                <a:latin typeface="Arial" panose="020B0604020202020204" pitchFamily="34" charset="0"/>
                <a:ea typeface="黑体" panose="02010609060101010101" pitchFamily="2" charset="-122"/>
              </a:rPr>
              <a:t>03</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194579" name="Text Box 19"/>
          <p:cNvSpPr txBox="1">
            <a:spLocks noChangeArrowheads="1"/>
          </p:cNvSpPr>
          <p:nvPr/>
        </p:nvSpPr>
        <p:spPr bwMode="auto">
          <a:xfrm>
            <a:off x="1254125" y="2730500"/>
            <a:ext cx="33972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0" name="Text Box 20"/>
          <p:cNvSpPr txBox="1">
            <a:spLocks noChangeArrowheads="1"/>
          </p:cNvSpPr>
          <p:nvPr/>
        </p:nvSpPr>
        <p:spPr bwMode="auto">
          <a:xfrm>
            <a:off x="1762125" y="2728913"/>
            <a:ext cx="354013"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1" name="Text Box 21"/>
          <p:cNvSpPr txBox="1">
            <a:spLocks noChangeArrowheads="1"/>
          </p:cNvSpPr>
          <p:nvPr/>
        </p:nvSpPr>
        <p:spPr bwMode="auto">
          <a:xfrm>
            <a:off x="2271713" y="2730500"/>
            <a:ext cx="368300"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2" name="Text Box 22"/>
          <p:cNvSpPr txBox="1">
            <a:spLocks noChangeArrowheads="1"/>
          </p:cNvSpPr>
          <p:nvPr/>
        </p:nvSpPr>
        <p:spPr bwMode="auto">
          <a:xfrm>
            <a:off x="6997700" y="2828925"/>
            <a:ext cx="693738"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FCS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4" name="Text Box 24"/>
          <p:cNvSpPr txBox="1">
            <a:spLocks noChangeArrowheads="1"/>
          </p:cNvSpPr>
          <p:nvPr/>
        </p:nvSpPr>
        <p:spPr bwMode="auto">
          <a:xfrm>
            <a:off x="8001000" y="2751138"/>
            <a:ext cx="339725"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94585" name="Text Box 25"/>
          <p:cNvSpPr txBox="1">
            <a:spLocks noChangeArrowheads="1"/>
          </p:cNvSpPr>
          <p:nvPr/>
        </p:nvSpPr>
        <p:spPr bwMode="auto">
          <a:xfrm>
            <a:off x="7940675" y="2967038"/>
            <a:ext cx="495300" cy="396875"/>
          </a:xfrm>
          <a:prstGeom prst="rect">
            <a:avLst/>
          </a:prstGeom>
          <a:noFill/>
          <a:ln w="9525">
            <a:noFill/>
            <a:miter lim="800000"/>
          </a:ln>
          <a:effectLst/>
        </p:spPr>
        <p:txBody>
          <a:bodyPr wrap="none">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194588" name="Rectangle 28"/>
          <p:cNvSpPr>
            <a:spLocks noChangeArrowheads="1"/>
          </p:cNvSpPr>
          <p:nvPr/>
        </p:nvSpPr>
        <p:spPr bwMode="auto">
          <a:xfrm>
            <a:off x="3898900" y="2790825"/>
            <a:ext cx="2898775" cy="519113"/>
          </a:xfrm>
          <a:prstGeom prst="rect">
            <a:avLst/>
          </a:prstGeom>
          <a:solidFill>
            <a:srgbClr val="FFCCFF"/>
          </a:solidFill>
          <a:ln w="9525">
            <a:noFill/>
            <a:miter lim="800000"/>
          </a:ln>
          <a:effectLst/>
        </p:spPr>
        <p:txBody>
          <a:bodyPr wrap="none" anchor="ctr"/>
          <a:lstStyle/>
          <a:p>
            <a:endParaRPr lang="zh-CN" altLang="en-US"/>
          </a:p>
        </p:txBody>
      </p:sp>
      <p:sp>
        <p:nvSpPr>
          <p:cNvPr id="194589" name="Text Box 29"/>
          <p:cNvSpPr txBox="1">
            <a:spLocks noChangeArrowheads="1"/>
          </p:cNvSpPr>
          <p:nvPr/>
        </p:nvSpPr>
        <p:spPr bwMode="auto">
          <a:xfrm>
            <a:off x="2959100" y="2813050"/>
            <a:ext cx="692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协议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0" name="Text Box 30"/>
          <p:cNvSpPr txBox="1">
            <a:spLocks noChangeArrowheads="1"/>
          </p:cNvSpPr>
          <p:nvPr/>
        </p:nvSpPr>
        <p:spPr bwMode="auto">
          <a:xfrm>
            <a:off x="4260850" y="2836863"/>
            <a:ext cx="20383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信    息    部    分</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4" name="AutoShape 34"/>
          <p:cNvSpPr/>
          <p:nvPr/>
        </p:nvSpPr>
        <p:spPr bwMode="auto">
          <a:xfrm rot="5400000">
            <a:off x="2451893" y="1316832"/>
            <a:ext cx="176213" cy="2717800"/>
          </a:xfrm>
          <a:prstGeom prst="leftBrace">
            <a:avLst>
              <a:gd name="adj1" fmla="val 128528"/>
              <a:gd name="adj2" fmla="val 50069"/>
            </a:avLst>
          </a:prstGeom>
          <a:noFill/>
          <a:ln w="9525">
            <a:solidFill>
              <a:schemeClr val="folHlink"/>
            </a:solidFill>
            <a:round/>
          </a:ln>
          <a:effectLst/>
        </p:spPr>
        <p:txBody>
          <a:bodyPr wrap="none" anchor="ctr"/>
          <a:lstStyle/>
          <a:p>
            <a:endParaRPr lang="zh-CN" altLang="en-US"/>
          </a:p>
        </p:txBody>
      </p:sp>
      <p:sp>
        <p:nvSpPr>
          <p:cNvPr id="194595" name="AutoShape 35"/>
          <p:cNvSpPr/>
          <p:nvPr/>
        </p:nvSpPr>
        <p:spPr bwMode="auto">
          <a:xfrm rot="5400000">
            <a:off x="7576344" y="1823244"/>
            <a:ext cx="161925" cy="1719263"/>
          </a:xfrm>
          <a:prstGeom prst="leftBrace">
            <a:avLst>
              <a:gd name="adj1" fmla="val 88480"/>
              <a:gd name="adj2" fmla="val 50000"/>
            </a:avLst>
          </a:prstGeom>
          <a:noFill/>
          <a:ln w="9525">
            <a:solidFill>
              <a:schemeClr val="tx1"/>
            </a:solidFill>
            <a:round/>
          </a:ln>
          <a:effectLst/>
        </p:spPr>
        <p:txBody>
          <a:bodyPr wrap="none" anchor="ctr"/>
          <a:lstStyle/>
          <a:p>
            <a:endParaRPr lang="zh-CN" altLang="en-US"/>
          </a:p>
        </p:txBody>
      </p:sp>
      <p:sp>
        <p:nvSpPr>
          <p:cNvPr id="194596" name="Text Box 36"/>
          <p:cNvSpPr txBox="1">
            <a:spLocks noChangeArrowheads="1"/>
          </p:cNvSpPr>
          <p:nvPr/>
        </p:nvSpPr>
        <p:spPr bwMode="auto">
          <a:xfrm>
            <a:off x="2178050" y="2259013"/>
            <a:ext cx="692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首部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7" name="Text Box 37"/>
          <p:cNvSpPr txBox="1">
            <a:spLocks noChangeArrowheads="1"/>
          </p:cNvSpPr>
          <p:nvPr/>
        </p:nvSpPr>
        <p:spPr bwMode="auto">
          <a:xfrm>
            <a:off x="7302500" y="2259013"/>
            <a:ext cx="692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尾部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98" name="Line 38"/>
          <p:cNvSpPr>
            <a:spLocks noChangeShapeType="1"/>
          </p:cNvSpPr>
          <p:nvPr/>
        </p:nvSpPr>
        <p:spPr bwMode="auto">
          <a:xfrm>
            <a:off x="1181100" y="2195513"/>
            <a:ext cx="0" cy="485775"/>
          </a:xfrm>
          <a:prstGeom prst="line">
            <a:avLst/>
          </a:prstGeom>
          <a:noFill/>
          <a:ln w="28575">
            <a:solidFill>
              <a:srgbClr val="333399"/>
            </a:solidFill>
            <a:round/>
            <a:tailEnd type="triangle" w="med" len="lg"/>
          </a:ln>
          <a:effectLst/>
        </p:spPr>
        <p:txBody>
          <a:bodyPr/>
          <a:lstStyle/>
          <a:p>
            <a:endParaRPr lang="zh-CN" altLang="en-US"/>
          </a:p>
        </p:txBody>
      </p:sp>
      <p:sp>
        <p:nvSpPr>
          <p:cNvPr id="194600" name="Line 40"/>
          <p:cNvSpPr>
            <a:spLocks noChangeShapeType="1"/>
          </p:cNvSpPr>
          <p:nvPr/>
        </p:nvSpPr>
        <p:spPr bwMode="auto">
          <a:xfrm>
            <a:off x="6797675" y="2735263"/>
            <a:ext cx="0" cy="595312"/>
          </a:xfrm>
          <a:prstGeom prst="line">
            <a:avLst/>
          </a:prstGeom>
          <a:noFill/>
          <a:ln w="9525">
            <a:solidFill>
              <a:schemeClr val="tx1"/>
            </a:solidFill>
            <a:round/>
          </a:ln>
          <a:effectLst/>
        </p:spPr>
        <p:txBody>
          <a:bodyPr wrap="none" anchor="ctr"/>
          <a:lstStyle/>
          <a:p>
            <a:endParaRPr lang="zh-CN" altLang="en-US"/>
          </a:p>
        </p:txBody>
      </p:sp>
      <p:sp>
        <p:nvSpPr>
          <p:cNvPr id="194601" name="Line 41"/>
          <p:cNvSpPr>
            <a:spLocks noChangeShapeType="1"/>
          </p:cNvSpPr>
          <p:nvPr/>
        </p:nvSpPr>
        <p:spPr bwMode="auto">
          <a:xfrm>
            <a:off x="3898900" y="2774950"/>
            <a:ext cx="0" cy="555625"/>
          </a:xfrm>
          <a:prstGeom prst="line">
            <a:avLst/>
          </a:prstGeom>
          <a:noFill/>
          <a:ln w="9525">
            <a:solidFill>
              <a:schemeClr val="tx1"/>
            </a:solidFill>
            <a:round/>
          </a:ln>
          <a:effectLst/>
        </p:spPr>
        <p:txBody>
          <a:bodyPr wrap="none" anchor="ctr"/>
          <a:lstStyle/>
          <a:p>
            <a:endParaRPr lang="zh-CN" altLang="en-US"/>
          </a:p>
        </p:txBody>
      </p:sp>
      <p:sp>
        <p:nvSpPr>
          <p:cNvPr id="194602" name="AutoShape 42"/>
          <p:cNvSpPr>
            <a:spLocks noChangeArrowheads="1"/>
          </p:cNvSpPr>
          <p:nvPr/>
        </p:nvSpPr>
        <p:spPr bwMode="auto">
          <a:xfrm>
            <a:off x="5167313" y="2332038"/>
            <a:ext cx="271462" cy="566737"/>
          </a:xfrm>
          <a:prstGeom prst="downArrow">
            <a:avLst>
              <a:gd name="adj1" fmla="val 50000"/>
              <a:gd name="adj2" fmla="val 78290"/>
            </a:avLst>
          </a:prstGeom>
          <a:solidFill>
            <a:schemeClr val="accent1"/>
          </a:solidFill>
          <a:ln w="19050">
            <a:solidFill>
              <a:schemeClr val="tx1"/>
            </a:solidFill>
            <a:miter lim="800000"/>
          </a:ln>
          <a:effec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900113" y="214313"/>
            <a:ext cx="8243887" cy="1462087"/>
          </a:xfrm>
        </p:spPr>
        <p:txBody>
          <a:bodyPr/>
          <a:lstStyle/>
          <a:p>
            <a:pPr algn="ctr"/>
            <a:r>
              <a:rPr lang="zh-CN" altLang="en-US" sz="4800"/>
              <a:t>透明传输问题 </a:t>
            </a:r>
            <a:endParaRPr lang="zh-CN" altLang="en-US" sz="4800"/>
          </a:p>
        </p:txBody>
      </p:sp>
      <p:sp>
        <p:nvSpPr>
          <p:cNvPr id="196611" name="Rectangle 3"/>
          <p:cNvSpPr>
            <a:spLocks noGrp="1" noChangeArrowheads="1"/>
          </p:cNvSpPr>
          <p:nvPr>
            <p:ph type="body" idx="1"/>
          </p:nvPr>
        </p:nvSpPr>
        <p:spPr>
          <a:xfrm>
            <a:off x="857224" y="1989138"/>
            <a:ext cx="7772400" cy="4535487"/>
          </a:xfrm>
        </p:spPr>
        <p:txBody>
          <a:bodyPr/>
          <a:lstStyle/>
          <a:p>
            <a:pPr>
              <a:spcBef>
                <a:spcPts val="1200"/>
              </a:spcBef>
            </a:pPr>
            <a:r>
              <a:rPr lang="zh-CN" altLang="en-US" sz="2800" dirty="0"/>
              <a:t>当 </a:t>
            </a:r>
            <a:r>
              <a:rPr lang="en-US" altLang="zh-CN" sz="2800" dirty="0"/>
              <a:t>PPP </a:t>
            </a:r>
            <a:r>
              <a:rPr lang="zh-CN" altLang="en-US" sz="2800" dirty="0"/>
              <a:t>用在同步传输链路时，协议规定采用硬件来完成</a:t>
            </a:r>
            <a:r>
              <a:rPr lang="zh-CN" altLang="en-US" sz="2800" dirty="0">
                <a:solidFill>
                  <a:schemeClr val="hlink"/>
                </a:solidFill>
              </a:rPr>
              <a:t>比特填充</a:t>
            </a:r>
            <a:r>
              <a:rPr lang="zh-CN" altLang="en-US" sz="2800" dirty="0"/>
              <a:t>（和 </a:t>
            </a:r>
            <a:r>
              <a:rPr lang="en-US" altLang="zh-CN" sz="2800" dirty="0"/>
              <a:t>HDLC </a:t>
            </a:r>
            <a:r>
              <a:rPr lang="zh-CN" altLang="en-US" sz="2800" dirty="0"/>
              <a:t>的做法一样）。 </a:t>
            </a:r>
            <a:endParaRPr lang="zh-CN" altLang="en-US" dirty="0"/>
          </a:p>
          <a:p>
            <a:pPr>
              <a:spcBef>
                <a:spcPts val="1200"/>
              </a:spcBef>
            </a:pPr>
            <a:r>
              <a:rPr lang="zh-CN" altLang="en-US" sz="2800" dirty="0"/>
              <a:t>当 </a:t>
            </a:r>
            <a:r>
              <a:rPr lang="en-US" altLang="zh-CN" sz="2800" dirty="0"/>
              <a:t>PPP </a:t>
            </a:r>
            <a:r>
              <a:rPr lang="zh-CN" altLang="en-US" sz="2800" dirty="0"/>
              <a:t>用在异步传输时，就使用一种特殊的</a:t>
            </a:r>
            <a:r>
              <a:rPr lang="zh-CN" altLang="en-US" sz="2800" dirty="0">
                <a:solidFill>
                  <a:schemeClr val="hlink"/>
                </a:solidFill>
              </a:rPr>
              <a:t>字符填充法</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900113" y="214313"/>
            <a:ext cx="8243887" cy="1462087"/>
          </a:xfrm>
        </p:spPr>
        <p:txBody>
          <a:bodyPr/>
          <a:lstStyle/>
          <a:p>
            <a:pPr algn="ctr"/>
            <a:r>
              <a:rPr lang="en-US" altLang="zh-CN"/>
              <a:t>(1)</a:t>
            </a:r>
            <a:r>
              <a:rPr lang="zh-CN" altLang="en-US"/>
              <a:t>字符填充 </a:t>
            </a:r>
            <a:endParaRPr lang="zh-CN" altLang="en-US"/>
          </a:p>
        </p:txBody>
      </p:sp>
      <p:sp>
        <p:nvSpPr>
          <p:cNvPr id="197635" name="Rectangle 3"/>
          <p:cNvSpPr>
            <a:spLocks noGrp="1" noChangeArrowheads="1"/>
          </p:cNvSpPr>
          <p:nvPr>
            <p:ph type="body" idx="1"/>
          </p:nvPr>
        </p:nvSpPr>
        <p:spPr>
          <a:xfrm>
            <a:off x="684213" y="1989138"/>
            <a:ext cx="8059737" cy="4535487"/>
          </a:xfrm>
        </p:spPr>
        <p:txBody>
          <a:bodyPr/>
          <a:lstStyle/>
          <a:p>
            <a:pPr>
              <a:spcBef>
                <a:spcPts val="1200"/>
              </a:spcBef>
            </a:pPr>
            <a:r>
              <a:rPr lang="zh-CN" altLang="en-US" sz="2800" dirty="0"/>
              <a:t>将信息字段中出现的每一个 </a:t>
            </a:r>
            <a:r>
              <a:rPr lang="en-US" altLang="zh-CN" sz="2800" dirty="0"/>
              <a:t>0x7E </a:t>
            </a:r>
            <a:r>
              <a:rPr lang="zh-CN" altLang="en-US" sz="2800" dirty="0"/>
              <a:t>字节转变成为 </a:t>
            </a:r>
            <a:r>
              <a:rPr lang="en-US" altLang="zh-CN" sz="2800" dirty="0"/>
              <a:t>2 </a:t>
            </a:r>
            <a:r>
              <a:rPr lang="zh-CN" altLang="en-US" sz="2800" dirty="0"/>
              <a:t>字节序列</a:t>
            </a:r>
            <a:r>
              <a:rPr lang="en-US" altLang="zh-CN" sz="2800" dirty="0"/>
              <a:t>(0x7D, 0x5E)</a:t>
            </a:r>
            <a:r>
              <a:rPr lang="zh-CN" altLang="en-US" sz="2800" dirty="0"/>
              <a:t>。 </a:t>
            </a:r>
            <a:endParaRPr lang="zh-CN" altLang="en-US" dirty="0"/>
          </a:p>
          <a:p>
            <a:pPr>
              <a:spcBef>
                <a:spcPts val="1200"/>
              </a:spcBef>
            </a:pPr>
            <a:r>
              <a:rPr lang="zh-CN" altLang="en-US" sz="2800" dirty="0"/>
              <a:t>若信息字段中出现一个 </a:t>
            </a:r>
            <a:r>
              <a:rPr lang="en-US" altLang="zh-CN" sz="2800" dirty="0"/>
              <a:t>0x7D </a:t>
            </a:r>
            <a:r>
              <a:rPr lang="zh-CN" altLang="en-US" sz="2800" dirty="0"/>
              <a:t>的字节</a:t>
            </a:r>
            <a:r>
              <a:rPr lang="en-US" altLang="zh-CN" sz="2800" dirty="0"/>
              <a:t>, </a:t>
            </a:r>
            <a:r>
              <a:rPr lang="zh-CN" altLang="en-US" sz="2800" dirty="0"/>
              <a:t>则将其转变成为 </a:t>
            </a:r>
            <a:r>
              <a:rPr lang="en-US" altLang="zh-CN" sz="2800" dirty="0"/>
              <a:t>2 </a:t>
            </a:r>
            <a:r>
              <a:rPr lang="zh-CN" altLang="en-US" sz="2800" dirty="0"/>
              <a:t>字节序列</a:t>
            </a:r>
            <a:r>
              <a:rPr lang="en-US" altLang="zh-CN" sz="2800" dirty="0"/>
              <a:t>(0x7D, 0x5D)</a:t>
            </a:r>
            <a:r>
              <a:rPr lang="zh-CN" altLang="en-US" sz="2800" dirty="0"/>
              <a:t>。</a:t>
            </a:r>
            <a:endParaRPr lang="zh-CN" altLang="en-US" sz="2800" dirty="0"/>
          </a:p>
          <a:p>
            <a:pPr>
              <a:spcBef>
                <a:spcPts val="1200"/>
              </a:spcBef>
            </a:pPr>
            <a:r>
              <a:rPr lang="zh-CN" altLang="en-US" sz="2800" dirty="0"/>
              <a:t>若信息字段中出现 </a:t>
            </a:r>
            <a:r>
              <a:rPr lang="en-US" altLang="zh-CN" sz="2800" dirty="0"/>
              <a:t>ASCII </a:t>
            </a:r>
            <a:r>
              <a:rPr lang="zh-CN" altLang="en-US" sz="2800" dirty="0"/>
              <a:t>码的控制字符（即数值小于 </a:t>
            </a:r>
            <a:r>
              <a:rPr lang="en-US" altLang="zh-CN" sz="2800" dirty="0"/>
              <a:t>0x20 </a:t>
            </a:r>
            <a:r>
              <a:rPr lang="zh-CN" altLang="en-US" sz="2800" dirty="0"/>
              <a:t>的字符），则在该字符前面要加入一个 </a:t>
            </a:r>
            <a:r>
              <a:rPr lang="en-US" altLang="zh-CN" sz="2800" dirty="0"/>
              <a:t>0x7D </a:t>
            </a:r>
            <a:r>
              <a:rPr lang="zh-CN" altLang="en-US" sz="2800" dirty="0"/>
              <a:t>字节，同时将该字符的编码加以改变。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150938" y="214313"/>
            <a:ext cx="6516687" cy="1462087"/>
          </a:xfrm>
        </p:spPr>
        <p:txBody>
          <a:bodyPr/>
          <a:lstStyle/>
          <a:p>
            <a:pPr algn="ctr"/>
            <a:r>
              <a:rPr lang="en-US" altLang="zh-CN"/>
              <a:t>(2)</a:t>
            </a:r>
            <a:r>
              <a:rPr lang="zh-CN" altLang="en-US"/>
              <a:t>零比特填充 </a:t>
            </a:r>
            <a:endParaRPr lang="zh-CN" altLang="en-US"/>
          </a:p>
        </p:txBody>
      </p:sp>
      <p:sp>
        <p:nvSpPr>
          <p:cNvPr id="385027" name="Rectangle 3"/>
          <p:cNvSpPr>
            <a:spLocks noGrp="1" noChangeArrowheads="1"/>
          </p:cNvSpPr>
          <p:nvPr>
            <p:ph type="body" idx="1"/>
          </p:nvPr>
        </p:nvSpPr>
        <p:spPr>
          <a:xfrm>
            <a:off x="714348" y="1917700"/>
            <a:ext cx="7958165" cy="4464050"/>
          </a:xfrm>
        </p:spPr>
        <p:txBody>
          <a:bodyPr/>
          <a:lstStyle/>
          <a:p>
            <a:pPr>
              <a:spcBef>
                <a:spcPts val="1200"/>
              </a:spcBef>
            </a:pPr>
            <a:r>
              <a:rPr lang="en-US" altLang="zh-CN" sz="2800" dirty="0"/>
              <a:t>PPP </a:t>
            </a:r>
            <a:r>
              <a:rPr lang="zh-CN" altLang="en-US" sz="2800" dirty="0"/>
              <a:t>协议用在 </a:t>
            </a:r>
            <a:r>
              <a:rPr lang="en-US" altLang="zh-CN" sz="2800" dirty="0"/>
              <a:t>SONET/SDH </a:t>
            </a:r>
            <a:r>
              <a:rPr lang="zh-CN" altLang="en-US" sz="2800" dirty="0"/>
              <a:t>链路时，是使用同步传输（一连串的比特连续传送）。这时 </a:t>
            </a:r>
            <a:r>
              <a:rPr lang="en-US" altLang="zh-CN" sz="2800" dirty="0"/>
              <a:t>PPP </a:t>
            </a:r>
            <a:r>
              <a:rPr lang="zh-CN" altLang="en-US" sz="2800" dirty="0"/>
              <a:t>协议采用零比特填充方法来实现透明传输。</a:t>
            </a:r>
            <a:endParaRPr lang="zh-CN" altLang="en-US" sz="2800" dirty="0"/>
          </a:p>
          <a:p>
            <a:pPr>
              <a:spcBef>
                <a:spcPts val="1200"/>
              </a:spcBef>
            </a:pPr>
            <a:r>
              <a:rPr lang="zh-CN" altLang="en-US" sz="2800" dirty="0"/>
              <a:t>在发送端，只要发现有 </a:t>
            </a:r>
            <a:r>
              <a:rPr lang="en-US" altLang="zh-CN" sz="2800" dirty="0"/>
              <a:t>5 </a:t>
            </a:r>
            <a:r>
              <a:rPr lang="zh-CN" altLang="en-US" sz="2800" dirty="0"/>
              <a:t>个连续 </a:t>
            </a:r>
            <a:r>
              <a:rPr lang="en-US" altLang="zh-CN" sz="2800" dirty="0"/>
              <a:t>1</a:t>
            </a:r>
            <a:r>
              <a:rPr lang="zh-CN" altLang="en-US" sz="2800" dirty="0"/>
              <a:t>，则立即填入一个 </a:t>
            </a:r>
            <a:r>
              <a:rPr lang="en-US" altLang="zh-CN" sz="2800" dirty="0"/>
              <a:t>0</a:t>
            </a:r>
            <a:r>
              <a:rPr lang="zh-CN" altLang="en-US" sz="2800" dirty="0"/>
              <a:t>。接收端对帧中的比特流进行扫描。每当发现 </a:t>
            </a:r>
            <a:r>
              <a:rPr lang="en-US" altLang="zh-CN" sz="2800" dirty="0"/>
              <a:t>5 </a:t>
            </a:r>
            <a:r>
              <a:rPr lang="zh-CN" altLang="en-US" sz="2800" dirty="0"/>
              <a:t>个连续</a:t>
            </a:r>
            <a:r>
              <a:rPr lang="en-US" altLang="zh-CN" sz="2800" dirty="0"/>
              <a:t>1</a:t>
            </a:r>
            <a:r>
              <a:rPr lang="zh-CN" altLang="en-US" sz="2800" dirty="0"/>
              <a:t>时，就把这 </a:t>
            </a:r>
            <a:r>
              <a:rPr lang="en-US" altLang="zh-CN" sz="2800" dirty="0"/>
              <a:t>5 </a:t>
            </a:r>
            <a:r>
              <a:rPr lang="zh-CN" altLang="en-US" sz="2800" dirty="0"/>
              <a:t>个连续 </a:t>
            </a:r>
            <a:r>
              <a:rPr lang="en-US" altLang="zh-CN" sz="2800" dirty="0"/>
              <a:t>1 </a:t>
            </a:r>
            <a:r>
              <a:rPr lang="zh-CN" altLang="en-US" sz="2800" dirty="0"/>
              <a:t>后的一个 </a:t>
            </a:r>
            <a:r>
              <a:rPr lang="en-US" altLang="zh-CN" sz="2800" dirty="0"/>
              <a:t>0 </a:t>
            </a:r>
            <a:r>
              <a:rPr lang="zh-CN" altLang="en-US" sz="2800" dirty="0"/>
              <a:t>删除，</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68" name="AutoShape 20"/>
          <p:cNvSpPr>
            <a:spLocks noChangeArrowheads="1"/>
          </p:cNvSpPr>
          <p:nvPr/>
        </p:nvSpPr>
        <p:spPr bwMode="auto">
          <a:xfrm>
            <a:off x="4840288" y="4830763"/>
            <a:ext cx="2305050" cy="431800"/>
          </a:xfrm>
          <a:prstGeom prst="roundRect">
            <a:avLst>
              <a:gd name="adj" fmla="val 16667"/>
            </a:avLst>
          </a:prstGeom>
          <a:solidFill>
            <a:srgbClr val="CCFFFF"/>
          </a:solidFill>
          <a:ln w="12700">
            <a:noFill/>
            <a:prstDash val="dash"/>
            <a:round/>
          </a:ln>
          <a:effectLst/>
        </p:spPr>
        <p:txBody>
          <a:bodyPr wrap="none" anchor="ctr"/>
          <a:lstStyle/>
          <a:p>
            <a:endParaRPr lang="zh-CN" altLang="en-US"/>
          </a:p>
        </p:txBody>
      </p:sp>
      <p:sp>
        <p:nvSpPr>
          <p:cNvPr id="386053" name="AutoShape 5"/>
          <p:cNvSpPr>
            <a:spLocks noChangeArrowheads="1"/>
          </p:cNvSpPr>
          <p:nvPr/>
        </p:nvSpPr>
        <p:spPr bwMode="auto">
          <a:xfrm>
            <a:off x="6613525" y="4860925"/>
            <a:ext cx="242888" cy="350838"/>
          </a:xfrm>
          <a:prstGeom prst="roundRect">
            <a:avLst>
              <a:gd name="adj" fmla="val 16667"/>
            </a:avLst>
          </a:prstGeom>
          <a:solidFill>
            <a:schemeClr val="accent2"/>
          </a:solidFill>
          <a:ln w="12700">
            <a:noFill/>
            <a:prstDash val="dash"/>
            <a:round/>
          </a:ln>
          <a:effectLst/>
        </p:spPr>
        <p:txBody>
          <a:bodyPr wrap="none" anchor="ctr"/>
          <a:lstStyle/>
          <a:p>
            <a:endParaRPr lang="zh-CN" altLang="en-US"/>
          </a:p>
        </p:txBody>
      </p:sp>
      <p:sp>
        <p:nvSpPr>
          <p:cNvPr id="386065" name="Rectangle 17"/>
          <p:cNvSpPr>
            <a:spLocks noChangeArrowheads="1"/>
          </p:cNvSpPr>
          <p:nvPr/>
        </p:nvSpPr>
        <p:spPr bwMode="auto">
          <a:xfrm>
            <a:off x="4284663" y="4797425"/>
            <a:ext cx="466883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0 1 0 0 1 1 1 1 1 0 1 0 0 0 1 0 1 0</a:t>
            </a:r>
            <a:endParaRPr kumimoji="1" lang="en-US" altLang="zh-CN" sz="2400">
              <a:solidFill>
                <a:schemeClr val="folHlink"/>
              </a:solidFill>
              <a:latin typeface="Arial" panose="020B0604020202020204" pitchFamily="34" charset="0"/>
              <a:ea typeface="黑体" panose="02010609060101010101" pitchFamily="2" charset="-122"/>
            </a:endParaRPr>
          </a:p>
        </p:txBody>
      </p:sp>
      <p:sp>
        <p:nvSpPr>
          <p:cNvPr id="386067" name="AutoShape 19"/>
          <p:cNvSpPr>
            <a:spLocks noChangeArrowheads="1"/>
          </p:cNvSpPr>
          <p:nvPr/>
        </p:nvSpPr>
        <p:spPr bwMode="auto">
          <a:xfrm>
            <a:off x="5003800" y="3213100"/>
            <a:ext cx="2305050" cy="431800"/>
          </a:xfrm>
          <a:prstGeom prst="roundRect">
            <a:avLst>
              <a:gd name="adj" fmla="val 16667"/>
            </a:avLst>
          </a:prstGeom>
          <a:solidFill>
            <a:srgbClr val="CCFFFF"/>
          </a:solidFill>
          <a:ln w="12700">
            <a:noFill/>
            <a:prstDash val="dash"/>
            <a:round/>
          </a:ln>
          <a:effectLst/>
        </p:spPr>
        <p:txBody>
          <a:bodyPr wrap="none" anchor="ctr"/>
          <a:lstStyle/>
          <a:p>
            <a:endParaRPr lang="zh-CN" altLang="en-US"/>
          </a:p>
        </p:txBody>
      </p:sp>
      <p:sp>
        <p:nvSpPr>
          <p:cNvPr id="386054" name="AutoShape 6"/>
          <p:cNvSpPr>
            <a:spLocks noChangeArrowheads="1"/>
          </p:cNvSpPr>
          <p:nvPr/>
        </p:nvSpPr>
        <p:spPr bwMode="auto">
          <a:xfrm>
            <a:off x="4976813" y="1557338"/>
            <a:ext cx="2043112" cy="431800"/>
          </a:xfrm>
          <a:prstGeom prst="roundRect">
            <a:avLst>
              <a:gd name="adj" fmla="val 16667"/>
            </a:avLst>
          </a:prstGeom>
          <a:solidFill>
            <a:srgbClr val="CCFFFF"/>
          </a:solidFill>
          <a:ln w="12700">
            <a:noFill/>
            <a:prstDash val="dash"/>
            <a:round/>
          </a:ln>
          <a:effectLst/>
        </p:spPr>
        <p:txBody>
          <a:bodyPr wrap="none" anchor="ctr"/>
          <a:lstStyle/>
          <a:p>
            <a:endParaRPr lang="zh-CN" altLang="en-US"/>
          </a:p>
        </p:txBody>
      </p:sp>
      <p:sp>
        <p:nvSpPr>
          <p:cNvPr id="386056" name="Rectangle 8"/>
          <p:cNvSpPr>
            <a:spLocks noChangeArrowheads="1"/>
          </p:cNvSpPr>
          <p:nvPr/>
        </p:nvSpPr>
        <p:spPr bwMode="auto">
          <a:xfrm>
            <a:off x="4189413" y="1557338"/>
            <a:ext cx="441483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0 1 0 0 1 1 1 1 1 1 0 0 0 1 0 1 0</a:t>
            </a:r>
            <a:endParaRPr kumimoji="1" lang="en-US" altLang="zh-CN" sz="2400">
              <a:solidFill>
                <a:schemeClr val="folHlink"/>
              </a:solidFill>
              <a:latin typeface="Arial" panose="020B0604020202020204" pitchFamily="34" charset="0"/>
              <a:ea typeface="黑体" panose="02010609060101010101" pitchFamily="2" charset="-122"/>
            </a:endParaRPr>
          </a:p>
        </p:txBody>
      </p:sp>
      <p:sp>
        <p:nvSpPr>
          <p:cNvPr id="386052" name="AutoShape 4"/>
          <p:cNvSpPr>
            <a:spLocks noChangeArrowheads="1"/>
          </p:cNvSpPr>
          <p:nvPr/>
        </p:nvSpPr>
        <p:spPr bwMode="auto">
          <a:xfrm>
            <a:off x="6561138" y="3244850"/>
            <a:ext cx="242887" cy="371475"/>
          </a:xfrm>
          <a:prstGeom prst="roundRect">
            <a:avLst>
              <a:gd name="adj" fmla="val 16667"/>
            </a:avLst>
          </a:prstGeom>
          <a:solidFill>
            <a:schemeClr val="accent2"/>
          </a:solidFill>
          <a:ln w="12700">
            <a:noFill/>
            <a:prstDash val="dash"/>
            <a:round/>
          </a:ln>
          <a:effectLst/>
        </p:spPr>
        <p:txBody>
          <a:bodyPr wrap="none" anchor="ctr"/>
          <a:lstStyle/>
          <a:p>
            <a:endParaRPr lang="zh-CN" altLang="en-US"/>
          </a:p>
        </p:txBody>
      </p:sp>
      <p:sp>
        <p:nvSpPr>
          <p:cNvPr id="386064" name="Rectangle 16"/>
          <p:cNvSpPr>
            <a:spLocks noChangeArrowheads="1"/>
          </p:cNvSpPr>
          <p:nvPr/>
        </p:nvSpPr>
        <p:spPr bwMode="auto">
          <a:xfrm>
            <a:off x="4224338" y="3208338"/>
            <a:ext cx="4668837" cy="45402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400">
                <a:solidFill>
                  <a:schemeClr val="folHlink"/>
                </a:solidFill>
                <a:latin typeface="Arial" panose="020B0604020202020204" pitchFamily="34" charset="0"/>
                <a:ea typeface="黑体" panose="02010609060101010101" pitchFamily="2" charset="-122"/>
              </a:rPr>
              <a:t>0 1 0 0 1 1 1 1 1 0 1 0 0 0 1 0 1 0</a:t>
            </a:r>
            <a:endParaRPr kumimoji="1" lang="en-US" altLang="zh-CN" sz="2400">
              <a:solidFill>
                <a:schemeClr val="folHlink"/>
              </a:solidFill>
              <a:latin typeface="Arial" panose="020B0604020202020204" pitchFamily="34" charset="0"/>
              <a:ea typeface="黑体" panose="02010609060101010101" pitchFamily="2" charset="-122"/>
            </a:endParaRPr>
          </a:p>
        </p:txBody>
      </p:sp>
      <p:sp>
        <p:nvSpPr>
          <p:cNvPr id="386055" name="Rectangle 7"/>
          <p:cNvSpPr>
            <a:spLocks noChangeArrowheads="1"/>
          </p:cNvSpPr>
          <p:nvPr/>
        </p:nvSpPr>
        <p:spPr bwMode="auto">
          <a:xfrm>
            <a:off x="384175" y="1522413"/>
            <a:ext cx="2973388" cy="1184275"/>
          </a:xfrm>
          <a:prstGeom prst="rect">
            <a:avLst/>
          </a:prstGeom>
          <a:noFill/>
          <a:ln w="12700">
            <a:noFill/>
            <a:miter lim="800000"/>
          </a:ln>
          <a:effectLst/>
        </p:spPr>
        <p:txBody>
          <a:bodyPr wrap="none" lIns="90488" tIns="44450" rIns="90488" bIns="44450">
            <a:spAutoFit/>
          </a:bodyPr>
          <a:lstStyle/>
          <a:p>
            <a:pPr algn="ctr" defTabSz="762000" eaLnBrk="0" hangingPunct="0"/>
            <a:r>
              <a:rPr kumimoji="1" lang="zh-CN" altLang="en-US" sz="2400">
                <a:solidFill>
                  <a:schemeClr val="folHlink"/>
                </a:solidFill>
                <a:latin typeface="Arial" panose="020B0604020202020204" pitchFamily="34" charset="0"/>
                <a:ea typeface="黑体" panose="02010609060101010101" pitchFamily="2" charset="-122"/>
              </a:rPr>
              <a:t>信息字段中出现了和</a:t>
            </a:r>
            <a:endParaRPr kumimoji="1" lang="zh-CN" altLang="en-US" sz="2400">
              <a:solidFill>
                <a:schemeClr val="folHlink"/>
              </a:solidFill>
              <a:latin typeface="Arial" panose="020B0604020202020204" pitchFamily="34" charset="0"/>
              <a:ea typeface="黑体" panose="02010609060101010101" pitchFamily="2" charset="-122"/>
            </a:endParaRPr>
          </a:p>
          <a:p>
            <a:pPr algn="ctr" defTabSz="762000" eaLnBrk="0" hangingPunct="0"/>
            <a:r>
              <a:rPr kumimoji="1" lang="zh-CN" altLang="en-US" sz="2400">
                <a:solidFill>
                  <a:schemeClr val="folHlink"/>
                </a:solidFill>
                <a:latin typeface="Arial" panose="020B0604020202020204" pitchFamily="34" charset="0"/>
                <a:ea typeface="黑体" panose="02010609060101010101" pitchFamily="2" charset="-122"/>
              </a:rPr>
              <a:t>标志字段 </a:t>
            </a:r>
            <a:r>
              <a:rPr kumimoji="1" lang="en-US" altLang="zh-CN" sz="2400">
                <a:solidFill>
                  <a:schemeClr val="folHlink"/>
                </a:solidFill>
                <a:latin typeface="Arial" panose="020B0604020202020204" pitchFamily="34" charset="0"/>
                <a:ea typeface="黑体" panose="02010609060101010101" pitchFamily="2" charset="-122"/>
              </a:rPr>
              <a:t>F </a:t>
            </a:r>
            <a:r>
              <a:rPr kumimoji="1" lang="zh-CN" altLang="en-US" sz="2400">
                <a:solidFill>
                  <a:schemeClr val="folHlink"/>
                </a:solidFill>
                <a:latin typeface="Arial" panose="020B0604020202020204" pitchFamily="34" charset="0"/>
                <a:ea typeface="黑体" panose="02010609060101010101" pitchFamily="2" charset="-122"/>
              </a:rPr>
              <a:t>完全一样</a:t>
            </a:r>
            <a:endParaRPr kumimoji="1" lang="zh-CN" altLang="en-US" sz="2400">
              <a:solidFill>
                <a:schemeClr val="folHlink"/>
              </a:solidFill>
              <a:latin typeface="Arial" panose="020B0604020202020204" pitchFamily="34" charset="0"/>
              <a:ea typeface="黑体" panose="02010609060101010101" pitchFamily="2" charset="-122"/>
            </a:endParaRPr>
          </a:p>
          <a:p>
            <a:pPr algn="ctr" defTabSz="762000" eaLnBrk="0" hangingPunct="0"/>
            <a:r>
              <a:rPr kumimoji="1" lang="zh-CN" altLang="en-US" sz="2400">
                <a:solidFill>
                  <a:schemeClr val="folHlink"/>
                </a:solidFill>
                <a:latin typeface="Arial" panose="020B0604020202020204" pitchFamily="34" charset="0"/>
                <a:ea typeface="黑体" panose="02010609060101010101" pitchFamily="2" charset="-122"/>
              </a:rPr>
              <a:t>的 </a:t>
            </a:r>
            <a:r>
              <a:rPr kumimoji="1" lang="en-US" altLang="zh-CN" sz="2400">
                <a:solidFill>
                  <a:schemeClr val="folHlink"/>
                </a:solidFill>
                <a:latin typeface="Arial" panose="020B0604020202020204" pitchFamily="34" charset="0"/>
                <a:ea typeface="黑体" panose="02010609060101010101" pitchFamily="2" charset="-122"/>
              </a:rPr>
              <a:t>8 </a:t>
            </a:r>
            <a:r>
              <a:rPr kumimoji="1" lang="zh-CN" altLang="en-US" sz="2400">
                <a:solidFill>
                  <a:schemeClr val="folHlink"/>
                </a:solidFill>
                <a:latin typeface="Arial" panose="020B0604020202020204" pitchFamily="34" charset="0"/>
                <a:ea typeface="黑体" panose="02010609060101010101" pitchFamily="2" charset="-122"/>
              </a:rPr>
              <a:t>比特组合</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86057" name="Rectangle 9"/>
          <p:cNvSpPr>
            <a:spLocks noChangeArrowheads="1"/>
          </p:cNvSpPr>
          <p:nvPr/>
        </p:nvSpPr>
        <p:spPr bwMode="auto">
          <a:xfrm>
            <a:off x="179388" y="3360738"/>
            <a:ext cx="3295650" cy="81915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发送端在 </a:t>
            </a:r>
            <a:r>
              <a:rPr kumimoji="1" lang="en-US" altLang="zh-CN" sz="2400">
                <a:solidFill>
                  <a:schemeClr val="folHlink"/>
                </a:solidFill>
                <a:latin typeface="Arial" panose="020B0604020202020204" pitchFamily="34" charset="0"/>
                <a:ea typeface="黑体" panose="02010609060101010101" pitchFamily="2" charset="-122"/>
              </a:rPr>
              <a:t>5 </a:t>
            </a:r>
            <a:r>
              <a:rPr kumimoji="1" lang="zh-CN" altLang="en-US" sz="2400">
                <a:solidFill>
                  <a:schemeClr val="folHlink"/>
                </a:solidFill>
                <a:latin typeface="Arial" panose="020B0604020202020204" pitchFamily="34" charset="0"/>
                <a:ea typeface="黑体" panose="02010609060101010101" pitchFamily="2" charset="-122"/>
              </a:rPr>
              <a:t>个连 </a:t>
            </a:r>
            <a:r>
              <a:rPr kumimoji="1" lang="en-US" altLang="zh-CN" sz="2400">
                <a:solidFill>
                  <a:schemeClr val="folHlink"/>
                </a:solidFill>
                <a:latin typeface="Arial" panose="020B0604020202020204" pitchFamily="34" charset="0"/>
                <a:ea typeface="黑体" panose="02010609060101010101" pitchFamily="2" charset="-122"/>
              </a:rPr>
              <a:t>1 </a:t>
            </a:r>
            <a:r>
              <a:rPr kumimoji="1" lang="zh-CN" altLang="en-US" sz="2400">
                <a:solidFill>
                  <a:schemeClr val="folHlink"/>
                </a:solidFill>
                <a:latin typeface="Arial" panose="020B0604020202020204" pitchFamily="34" charset="0"/>
                <a:ea typeface="黑体" panose="02010609060101010101" pitchFamily="2" charset="-122"/>
              </a:rPr>
              <a:t>之后</a:t>
            </a:r>
            <a:endParaRPr kumimoji="1" lang="zh-CN" altLang="en-US" sz="2400">
              <a:solidFill>
                <a:schemeClr val="folHlink"/>
              </a:solidFill>
              <a:latin typeface="Arial" panose="020B0604020202020204" pitchFamily="34" charset="0"/>
              <a:ea typeface="黑体" panose="02010609060101010101" pitchFamily="2" charset="-122"/>
            </a:endParaRPr>
          </a:p>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填入 </a:t>
            </a:r>
            <a:r>
              <a:rPr kumimoji="1" lang="en-US" altLang="zh-CN" sz="2400">
                <a:solidFill>
                  <a:schemeClr val="folHlink"/>
                </a:solidFill>
                <a:latin typeface="Arial" panose="020B0604020202020204" pitchFamily="34" charset="0"/>
                <a:ea typeface="黑体" panose="02010609060101010101" pitchFamily="2" charset="-122"/>
              </a:rPr>
              <a:t>0 </a:t>
            </a:r>
            <a:r>
              <a:rPr kumimoji="1" lang="zh-CN" altLang="en-US" sz="2400">
                <a:solidFill>
                  <a:schemeClr val="folHlink"/>
                </a:solidFill>
                <a:latin typeface="Arial" panose="020B0604020202020204" pitchFamily="34" charset="0"/>
                <a:ea typeface="黑体" panose="02010609060101010101" pitchFamily="2" charset="-122"/>
              </a:rPr>
              <a:t>比特再发送出去</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86058" name="Rectangle 10"/>
          <p:cNvSpPr>
            <a:spLocks noChangeArrowheads="1"/>
          </p:cNvSpPr>
          <p:nvPr/>
        </p:nvSpPr>
        <p:spPr bwMode="auto">
          <a:xfrm>
            <a:off x="414338" y="4943475"/>
            <a:ext cx="2906712" cy="819150"/>
          </a:xfrm>
          <a:prstGeom prst="rect">
            <a:avLst/>
          </a:prstGeom>
          <a:noFill/>
          <a:ln w="12700">
            <a:noFill/>
            <a:miter lim="800000"/>
          </a:ln>
          <a:effectLst/>
        </p:spPr>
        <p:txBody>
          <a:bodyPr wrap="none" lIns="90488" tIns="44450" rIns="90488" bIns="44450">
            <a:spAutoFit/>
          </a:bodyPr>
          <a:lstStyle/>
          <a:p>
            <a:pPr algn="ctr" defTabSz="762000" eaLnBrk="0" hangingPunct="0"/>
            <a:r>
              <a:rPr kumimoji="1" lang="zh-CN" altLang="en-US" sz="2400">
                <a:solidFill>
                  <a:schemeClr val="folHlink"/>
                </a:solidFill>
                <a:latin typeface="Arial" panose="020B0604020202020204" pitchFamily="34" charset="0"/>
                <a:ea typeface="黑体" panose="02010609060101010101" pitchFamily="2" charset="-122"/>
              </a:rPr>
              <a:t>在接收端把 </a:t>
            </a:r>
            <a:r>
              <a:rPr kumimoji="1" lang="en-US" altLang="zh-CN" sz="2400">
                <a:solidFill>
                  <a:schemeClr val="folHlink"/>
                </a:solidFill>
                <a:latin typeface="Arial" panose="020B0604020202020204" pitchFamily="34" charset="0"/>
                <a:ea typeface="黑体" panose="02010609060101010101" pitchFamily="2" charset="-122"/>
              </a:rPr>
              <a:t>5 </a:t>
            </a:r>
            <a:r>
              <a:rPr kumimoji="1" lang="zh-CN" altLang="en-US" sz="2400">
                <a:solidFill>
                  <a:schemeClr val="folHlink"/>
                </a:solidFill>
                <a:latin typeface="Arial" panose="020B0604020202020204" pitchFamily="34" charset="0"/>
                <a:ea typeface="黑体" panose="02010609060101010101" pitchFamily="2" charset="-122"/>
              </a:rPr>
              <a:t>个连 </a:t>
            </a:r>
            <a:r>
              <a:rPr kumimoji="1" lang="en-US" altLang="zh-CN" sz="2400">
                <a:solidFill>
                  <a:schemeClr val="folHlink"/>
                </a:solidFill>
                <a:latin typeface="Arial" panose="020B0604020202020204" pitchFamily="34" charset="0"/>
                <a:ea typeface="黑体" panose="02010609060101010101" pitchFamily="2" charset="-122"/>
              </a:rPr>
              <a:t>1</a:t>
            </a:r>
            <a:endParaRPr kumimoji="1" lang="en-US" altLang="zh-CN" sz="2400">
              <a:solidFill>
                <a:schemeClr val="folHlink"/>
              </a:solidFill>
              <a:latin typeface="Arial" panose="020B0604020202020204" pitchFamily="34" charset="0"/>
              <a:ea typeface="黑体" panose="02010609060101010101" pitchFamily="2" charset="-122"/>
            </a:endParaRPr>
          </a:p>
          <a:p>
            <a:pPr algn="ctr" defTabSz="762000" eaLnBrk="0" hangingPunct="0"/>
            <a:r>
              <a:rPr kumimoji="1" lang="zh-CN" altLang="en-US" sz="2400">
                <a:solidFill>
                  <a:schemeClr val="folHlink"/>
                </a:solidFill>
                <a:latin typeface="Arial" panose="020B0604020202020204" pitchFamily="34" charset="0"/>
                <a:ea typeface="黑体" panose="02010609060101010101" pitchFamily="2" charset="-122"/>
              </a:rPr>
              <a:t>之后的 </a:t>
            </a:r>
            <a:r>
              <a:rPr kumimoji="1" lang="en-US" altLang="zh-CN" sz="2400">
                <a:solidFill>
                  <a:schemeClr val="folHlink"/>
                </a:solidFill>
                <a:latin typeface="Arial" panose="020B0604020202020204" pitchFamily="34" charset="0"/>
                <a:ea typeface="黑体" panose="02010609060101010101" pitchFamily="2" charset="-122"/>
              </a:rPr>
              <a:t>0 </a:t>
            </a:r>
            <a:r>
              <a:rPr kumimoji="1" lang="zh-CN" altLang="en-US" sz="2400">
                <a:solidFill>
                  <a:schemeClr val="folHlink"/>
                </a:solidFill>
                <a:latin typeface="Arial" panose="020B0604020202020204" pitchFamily="34" charset="0"/>
                <a:ea typeface="黑体" panose="02010609060101010101" pitchFamily="2" charset="-122"/>
              </a:rPr>
              <a:t>比特删除</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86059" name="Rectangle 11"/>
          <p:cNvSpPr>
            <a:spLocks noChangeArrowheads="1"/>
          </p:cNvSpPr>
          <p:nvPr/>
        </p:nvSpPr>
        <p:spPr bwMode="auto">
          <a:xfrm>
            <a:off x="4445000" y="2327275"/>
            <a:ext cx="3582988"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会被误认为是标志字段 </a:t>
            </a:r>
            <a:r>
              <a:rPr kumimoji="1" lang="en-US" altLang="zh-CN" sz="2400">
                <a:solidFill>
                  <a:schemeClr val="folHlink"/>
                </a:solidFill>
                <a:latin typeface="Arial" panose="020B0604020202020204" pitchFamily="34" charset="0"/>
                <a:ea typeface="黑体" panose="02010609060101010101" pitchFamily="2" charset="-122"/>
              </a:rPr>
              <a:t>F </a:t>
            </a:r>
            <a:endParaRPr kumimoji="1" lang="en-US" altLang="zh-CN" sz="2400">
              <a:solidFill>
                <a:schemeClr val="folHlink"/>
              </a:solidFill>
              <a:latin typeface="Arial" panose="020B0604020202020204" pitchFamily="34" charset="0"/>
              <a:ea typeface="黑体" panose="02010609060101010101" pitchFamily="2" charset="-122"/>
            </a:endParaRPr>
          </a:p>
        </p:txBody>
      </p:sp>
      <p:sp>
        <p:nvSpPr>
          <p:cNvPr id="386060" name="AutoShape 12"/>
          <p:cNvSpPr>
            <a:spLocks noChangeArrowheads="1"/>
          </p:cNvSpPr>
          <p:nvPr/>
        </p:nvSpPr>
        <p:spPr bwMode="auto">
          <a:xfrm rot="16200000">
            <a:off x="6491288" y="3692525"/>
            <a:ext cx="327025" cy="155575"/>
          </a:xfrm>
          <a:prstGeom prst="rightArrow">
            <a:avLst>
              <a:gd name="adj1" fmla="val 50000"/>
              <a:gd name="adj2" fmla="val 105112"/>
            </a:avLst>
          </a:prstGeom>
          <a:solidFill>
            <a:schemeClr val="hlink"/>
          </a:solidFill>
          <a:ln w="12700">
            <a:solidFill>
              <a:schemeClr val="hlink"/>
            </a:solidFill>
            <a:miter lim="800000"/>
          </a:ln>
          <a:effectLst/>
        </p:spPr>
        <p:txBody>
          <a:bodyPr wrap="none" anchor="ctr"/>
          <a:lstStyle/>
          <a:p>
            <a:endParaRPr lang="zh-CN" altLang="en-US"/>
          </a:p>
        </p:txBody>
      </p:sp>
      <p:sp>
        <p:nvSpPr>
          <p:cNvPr id="386061" name="Rectangle 13"/>
          <p:cNvSpPr>
            <a:spLocks noChangeArrowheads="1"/>
          </p:cNvSpPr>
          <p:nvPr/>
        </p:nvSpPr>
        <p:spPr bwMode="auto">
          <a:xfrm>
            <a:off x="4799013" y="3911600"/>
            <a:ext cx="2652712"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发送端填入 </a:t>
            </a:r>
            <a:r>
              <a:rPr kumimoji="1" lang="en-US" altLang="zh-CN" sz="2400">
                <a:solidFill>
                  <a:schemeClr val="folHlink"/>
                </a:solidFill>
                <a:latin typeface="Arial" panose="020B0604020202020204" pitchFamily="34" charset="0"/>
                <a:ea typeface="黑体" panose="02010609060101010101" pitchFamily="2" charset="-122"/>
              </a:rPr>
              <a:t>0 </a:t>
            </a:r>
            <a:r>
              <a:rPr kumimoji="1" lang="zh-CN" altLang="en-US" sz="2400">
                <a:solidFill>
                  <a:schemeClr val="folHlink"/>
                </a:solidFill>
                <a:latin typeface="Arial" panose="020B0604020202020204" pitchFamily="34" charset="0"/>
                <a:ea typeface="黑体" panose="02010609060101010101" pitchFamily="2" charset="-122"/>
              </a:rPr>
              <a:t>比特</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86062" name="AutoShape 14"/>
          <p:cNvSpPr>
            <a:spLocks noChangeArrowheads="1"/>
          </p:cNvSpPr>
          <p:nvPr/>
        </p:nvSpPr>
        <p:spPr bwMode="auto">
          <a:xfrm rot="5400000" flipV="1">
            <a:off x="6569075" y="5256213"/>
            <a:ext cx="365125" cy="155575"/>
          </a:xfrm>
          <a:prstGeom prst="rightArrow">
            <a:avLst>
              <a:gd name="adj1" fmla="val 50000"/>
              <a:gd name="adj2" fmla="val 117358"/>
            </a:avLst>
          </a:prstGeom>
          <a:solidFill>
            <a:schemeClr val="hlink"/>
          </a:solidFill>
          <a:ln w="12700">
            <a:solidFill>
              <a:schemeClr val="hlink"/>
            </a:solidFill>
            <a:miter lim="800000"/>
          </a:ln>
          <a:effectLst/>
        </p:spPr>
        <p:txBody>
          <a:bodyPr wrap="none" anchor="ctr"/>
          <a:lstStyle/>
          <a:p>
            <a:endParaRPr lang="zh-CN" altLang="en-US"/>
          </a:p>
        </p:txBody>
      </p:sp>
      <p:sp>
        <p:nvSpPr>
          <p:cNvPr id="386063" name="Rectangle 15"/>
          <p:cNvSpPr>
            <a:spLocks noChangeArrowheads="1"/>
          </p:cNvSpPr>
          <p:nvPr/>
        </p:nvSpPr>
        <p:spPr bwMode="auto">
          <a:xfrm>
            <a:off x="4749800" y="5567363"/>
            <a:ext cx="3567113" cy="45402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2400">
                <a:solidFill>
                  <a:schemeClr val="folHlink"/>
                </a:solidFill>
                <a:latin typeface="Arial" panose="020B0604020202020204" pitchFamily="34" charset="0"/>
                <a:ea typeface="黑体" panose="02010609060101010101" pitchFamily="2" charset="-122"/>
              </a:rPr>
              <a:t>接收端删除填入的 </a:t>
            </a:r>
            <a:r>
              <a:rPr kumimoji="1" lang="en-US" altLang="zh-CN" sz="2400">
                <a:solidFill>
                  <a:schemeClr val="folHlink"/>
                </a:solidFill>
                <a:latin typeface="Arial" panose="020B0604020202020204" pitchFamily="34" charset="0"/>
                <a:ea typeface="黑体" panose="02010609060101010101" pitchFamily="2" charset="-122"/>
              </a:rPr>
              <a:t>0 </a:t>
            </a:r>
            <a:r>
              <a:rPr kumimoji="1" lang="zh-CN" altLang="en-US" sz="2400">
                <a:solidFill>
                  <a:schemeClr val="folHlink"/>
                </a:solidFill>
                <a:latin typeface="Arial" panose="020B0604020202020204" pitchFamily="34" charset="0"/>
                <a:ea typeface="黑体" panose="02010609060101010101" pitchFamily="2" charset="-122"/>
              </a:rPr>
              <a:t>比特</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386066" name="AutoShape 18"/>
          <p:cNvSpPr/>
          <p:nvPr/>
        </p:nvSpPr>
        <p:spPr bwMode="auto">
          <a:xfrm rot="-5400000">
            <a:off x="5827713" y="1155700"/>
            <a:ext cx="296862" cy="1944688"/>
          </a:xfrm>
          <a:prstGeom prst="leftBrace">
            <a:avLst>
              <a:gd name="adj1" fmla="val 54590"/>
              <a:gd name="adj2" fmla="val 50000"/>
            </a:avLst>
          </a:prstGeom>
          <a:noFill/>
          <a:ln w="12700">
            <a:solidFill>
              <a:schemeClr val="tx1"/>
            </a:solidFill>
            <a:round/>
          </a:ln>
          <a:effectLst/>
        </p:spPr>
        <p:txBody>
          <a:bodyPr wrap="none" anchor="ctr"/>
          <a:lstStyle/>
          <a:p>
            <a:endParaRPr lang="zh-CN" altLang="en-US"/>
          </a:p>
        </p:txBody>
      </p:sp>
      <p:sp>
        <p:nvSpPr>
          <p:cNvPr id="386069" name="Text Box 21"/>
          <p:cNvSpPr txBox="1">
            <a:spLocks noChangeArrowheads="1"/>
          </p:cNvSpPr>
          <p:nvPr/>
        </p:nvSpPr>
        <p:spPr bwMode="auto">
          <a:xfrm>
            <a:off x="2987675" y="333375"/>
            <a:ext cx="2724150" cy="701675"/>
          </a:xfrm>
          <a:prstGeom prst="rect">
            <a:avLst/>
          </a:prstGeom>
          <a:noFill/>
          <a:ln w="9525">
            <a:noFill/>
            <a:miter lim="800000"/>
          </a:ln>
          <a:effectLst/>
        </p:spPr>
        <p:txBody>
          <a:bodyPr wrap="none">
            <a:spAutoFit/>
          </a:bodyPr>
          <a:lstStyle/>
          <a:p>
            <a:r>
              <a:rPr lang="zh-CN" altLang="en-US" sz="4000">
                <a:solidFill>
                  <a:srgbClr val="333399"/>
                </a:solidFill>
                <a:ea typeface="黑体" panose="02010609060101010101" pitchFamily="2" charset="-122"/>
              </a:rPr>
              <a:t>零比特填充</a:t>
            </a:r>
            <a:endParaRPr lang="zh-CN" altLang="en-US" sz="4000">
              <a:solidFill>
                <a:srgbClr val="333399"/>
              </a:solidFill>
              <a:ea typeface="黑体" panose="0201060906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900113" y="214313"/>
            <a:ext cx="8243887" cy="1462087"/>
          </a:xfrm>
        </p:spPr>
        <p:txBody>
          <a:bodyPr/>
          <a:lstStyle/>
          <a:p>
            <a:pPr algn="ctr"/>
            <a:r>
              <a:rPr lang="en-US" altLang="zh-CN"/>
              <a:t> 3.2.3   PPP </a:t>
            </a:r>
            <a:r>
              <a:rPr lang="zh-CN" altLang="en-US"/>
              <a:t>协议的工作状态 </a:t>
            </a:r>
            <a:endParaRPr lang="zh-CN" altLang="en-US"/>
          </a:p>
        </p:txBody>
      </p:sp>
      <p:sp>
        <p:nvSpPr>
          <p:cNvPr id="198659" name="Rectangle 3"/>
          <p:cNvSpPr>
            <a:spLocks noGrp="1" noChangeArrowheads="1"/>
          </p:cNvSpPr>
          <p:nvPr>
            <p:ph type="body" idx="1"/>
          </p:nvPr>
        </p:nvSpPr>
        <p:spPr>
          <a:xfrm>
            <a:off x="684213" y="1989138"/>
            <a:ext cx="8245505" cy="4535487"/>
          </a:xfrm>
        </p:spPr>
        <p:txBody>
          <a:bodyPr/>
          <a:lstStyle/>
          <a:p>
            <a:pPr marL="450850" indent="-450850">
              <a:spcBef>
                <a:spcPts val="1200"/>
              </a:spcBef>
              <a:buSzTx/>
              <a:buFont typeface="Wingdings" panose="05000000000000000000" pitchFamily="2" charset="2"/>
              <a:buAutoNum type="arabicPeriod"/>
            </a:pPr>
            <a:r>
              <a:rPr lang="zh-CN" altLang="en-US" sz="2600" dirty="0"/>
              <a:t>当用户拨号接入 </a:t>
            </a:r>
            <a:r>
              <a:rPr lang="en-US" altLang="zh-CN" sz="2600" dirty="0"/>
              <a:t>ISP </a:t>
            </a:r>
            <a:r>
              <a:rPr lang="zh-CN" altLang="en-US" sz="2600" dirty="0"/>
              <a:t>时，路由器的调制解调器对拨号做出确认，并建立一条物理连接。</a:t>
            </a:r>
            <a:endParaRPr lang="zh-CN" altLang="en-US" sz="2600" dirty="0"/>
          </a:p>
          <a:p>
            <a:pPr marL="450850" indent="-450850">
              <a:spcBef>
                <a:spcPts val="1200"/>
              </a:spcBef>
              <a:buSzTx/>
              <a:buFont typeface="Wingdings" panose="05000000000000000000" pitchFamily="2" charset="2"/>
              <a:buAutoNum type="arabicPeriod"/>
            </a:pPr>
            <a:r>
              <a:rPr lang="en-US" altLang="zh-CN" sz="2600" dirty="0"/>
              <a:t>PC </a:t>
            </a:r>
            <a:r>
              <a:rPr lang="zh-CN" altLang="en-US" sz="2600" dirty="0"/>
              <a:t>机向路由器发送一系列的 </a:t>
            </a:r>
            <a:r>
              <a:rPr lang="en-US" altLang="zh-CN" sz="2600" dirty="0"/>
              <a:t>LCP </a:t>
            </a:r>
            <a:r>
              <a:rPr lang="zh-CN" altLang="en-US" sz="2600" dirty="0"/>
              <a:t>分组（封装成多个 </a:t>
            </a:r>
            <a:r>
              <a:rPr lang="en-US" altLang="zh-CN" sz="2600" dirty="0"/>
              <a:t>PPP </a:t>
            </a:r>
            <a:r>
              <a:rPr lang="zh-CN" altLang="en-US" sz="2600" dirty="0"/>
              <a:t>帧）。</a:t>
            </a:r>
            <a:endParaRPr lang="zh-CN" altLang="en-US" sz="2600" dirty="0"/>
          </a:p>
          <a:p>
            <a:pPr marL="450850" indent="-450850">
              <a:spcBef>
                <a:spcPts val="1200"/>
              </a:spcBef>
              <a:buSzTx/>
              <a:buFont typeface="Wingdings" panose="05000000000000000000" pitchFamily="2" charset="2"/>
              <a:buAutoNum type="arabicPeriod"/>
            </a:pPr>
            <a:r>
              <a:rPr lang="zh-CN" altLang="en-US" sz="2600" dirty="0"/>
              <a:t>这些分组及其响应选择一些 </a:t>
            </a:r>
            <a:r>
              <a:rPr lang="en-US" altLang="zh-CN" sz="2600" dirty="0"/>
              <a:t>PPP </a:t>
            </a:r>
            <a:r>
              <a:rPr lang="zh-CN" altLang="en-US" sz="2600" dirty="0"/>
              <a:t>参数，并进行网络层配置，</a:t>
            </a:r>
            <a:r>
              <a:rPr lang="en-US" altLang="zh-CN" sz="2600" dirty="0"/>
              <a:t>NCP </a:t>
            </a:r>
            <a:r>
              <a:rPr lang="zh-CN" altLang="en-US" sz="2600" dirty="0"/>
              <a:t>给新接入的 </a:t>
            </a:r>
            <a:r>
              <a:rPr lang="en-US" altLang="zh-CN" sz="2600" dirty="0"/>
              <a:t>PC</a:t>
            </a:r>
            <a:r>
              <a:rPr lang="zh-CN" altLang="en-US" sz="2600" dirty="0"/>
              <a:t>机分配一个临时的 </a:t>
            </a:r>
            <a:r>
              <a:rPr lang="en-US" altLang="zh-CN" sz="2600" dirty="0"/>
              <a:t>IP </a:t>
            </a:r>
            <a:r>
              <a:rPr lang="zh-CN" altLang="en-US" sz="2600" dirty="0"/>
              <a:t>地址，使 </a:t>
            </a:r>
            <a:r>
              <a:rPr lang="en-US" altLang="zh-CN" sz="2600" dirty="0"/>
              <a:t>PC </a:t>
            </a:r>
            <a:r>
              <a:rPr lang="zh-CN" altLang="en-US" sz="2600" dirty="0"/>
              <a:t>机成为因特网上的一个主机。</a:t>
            </a:r>
            <a:endParaRPr lang="zh-CN" altLang="en-US" sz="2600" dirty="0"/>
          </a:p>
          <a:p>
            <a:pPr marL="450850" indent="-450850">
              <a:spcBef>
                <a:spcPts val="1200"/>
              </a:spcBef>
              <a:buSzTx/>
              <a:buFont typeface="Wingdings" panose="05000000000000000000" pitchFamily="2" charset="2"/>
              <a:buAutoNum type="arabicPeriod"/>
            </a:pPr>
            <a:r>
              <a:rPr lang="zh-CN" altLang="en-US" sz="2600" dirty="0"/>
              <a:t>通信完毕时，</a:t>
            </a:r>
            <a:r>
              <a:rPr lang="en-US" altLang="zh-CN" sz="2600" dirty="0"/>
              <a:t>NCP </a:t>
            </a:r>
            <a:r>
              <a:rPr lang="zh-CN" altLang="en-US" sz="2600" dirty="0"/>
              <a:t>释放网络层连接，收回原来分配出去的 </a:t>
            </a:r>
            <a:r>
              <a:rPr lang="en-US" altLang="zh-CN" sz="2600" dirty="0"/>
              <a:t>IP </a:t>
            </a:r>
            <a:r>
              <a:rPr lang="zh-CN" altLang="en-US" sz="2600" dirty="0"/>
              <a:t>地址。接着，</a:t>
            </a:r>
            <a:r>
              <a:rPr lang="en-US" altLang="zh-CN" sz="2600" dirty="0"/>
              <a:t>LCP </a:t>
            </a:r>
            <a:r>
              <a:rPr lang="zh-CN" altLang="en-US" sz="2600" dirty="0"/>
              <a:t>释放数据链路层连接。最后释放的是物理层的连接。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316038" y="931863"/>
            <a:ext cx="6856412" cy="768350"/>
          </a:xfrm>
        </p:spPr>
        <p:txBody>
          <a:bodyPr/>
          <a:lstStyle/>
          <a:p>
            <a:pPr algn="ctr"/>
            <a:r>
              <a:rPr lang="zh-CN" altLang="en-US">
                <a:ea typeface="Arial Unicode MS" pitchFamily="34" charset="-122"/>
                <a:cs typeface="Arial Unicode MS" pitchFamily="34" charset="-122"/>
              </a:rPr>
              <a:t>第 </a:t>
            </a:r>
            <a:r>
              <a:rPr lang="en-US" altLang="zh-CN">
                <a:ea typeface="Arial Unicode MS" pitchFamily="34" charset="-122"/>
                <a:cs typeface="Arial Unicode MS" pitchFamily="34" charset="-122"/>
              </a:rPr>
              <a:t>3 </a:t>
            </a:r>
            <a:r>
              <a:rPr lang="zh-CN" altLang="en-US">
                <a:ea typeface="Arial Unicode MS" pitchFamily="34" charset="-122"/>
                <a:cs typeface="Arial Unicode MS" pitchFamily="34" charset="-122"/>
              </a:rPr>
              <a:t>章  </a:t>
            </a:r>
            <a:r>
              <a:rPr lang="zh-CN" altLang="en-US"/>
              <a:t>数据链路层（续）</a:t>
            </a:r>
            <a:endParaRPr lang="zh-CN" altLang="en-US"/>
          </a:p>
        </p:txBody>
      </p:sp>
      <p:sp>
        <p:nvSpPr>
          <p:cNvPr id="125955" name="Rectangle 3"/>
          <p:cNvSpPr>
            <a:spLocks noGrp="1" noChangeArrowheads="1"/>
          </p:cNvSpPr>
          <p:nvPr>
            <p:ph type="body" idx="1"/>
          </p:nvPr>
        </p:nvSpPr>
        <p:spPr>
          <a:xfrm>
            <a:off x="755650" y="2017713"/>
            <a:ext cx="8204200" cy="4506912"/>
          </a:xfrm>
        </p:spPr>
        <p:txBody>
          <a:bodyPr/>
          <a:lstStyle/>
          <a:p>
            <a:pPr>
              <a:lnSpc>
                <a:spcPct val="90000"/>
              </a:lnSpc>
              <a:buFont typeface="Wingdings" panose="05000000000000000000" pitchFamily="2" charset="2"/>
              <a:buNone/>
            </a:pPr>
            <a:r>
              <a:rPr lang="en-US" altLang="zh-CN" sz="2800"/>
              <a:t>3.5 </a:t>
            </a:r>
            <a:r>
              <a:rPr lang="zh-CN" altLang="en-US" sz="2800"/>
              <a:t>扩展的以太网</a:t>
            </a:r>
            <a:endParaRPr lang="zh-CN" altLang="en-US" sz="2800"/>
          </a:p>
          <a:p>
            <a:pPr>
              <a:lnSpc>
                <a:spcPct val="90000"/>
              </a:lnSpc>
              <a:buFont typeface="Wingdings" panose="05000000000000000000" pitchFamily="2" charset="2"/>
              <a:buNone/>
            </a:pPr>
            <a:r>
              <a:rPr lang="zh-CN" altLang="en-US" sz="2800"/>
              <a:t>		</a:t>
            </a:r>
            <a:r>
              <a:rPr lang="en-US" altLang="zh-CN" sz="2800"/>
              <a:t>3.5.1  </a:t>
            </a:r>
            <a:r>
              <a:rPr lang="zh-CN" altLang="en-US" sz="2800"/>
              <a:t>在物理层扩展以太网</a:t>
            </a:r>
            <a:endParaRPr lang="zh-CN" altLang="en-US" sz="2800"/>
          </a:p>
          <a:p>
            <a:pPr>
              <a:lnSpc>
                <a:spcPct val="90000"/>
              </a:lnSpc>
              <a:buFont typeface="Wingdings" panose="05000000000000000000" pitchFamily="2" charset="2"/>
              <a:buNone/>
            </a:pPr>
            <a:r>
              <a:rPr lang="zh-CN" altLang="en-US" sz="2800"/>
              <a:t>		</a:t>
            </a:r>
            <a:r>
              <a:rPr lang="en-US" altLang="zh-CN" sz="2800"/>
              <a:t>3.5.2  </a:t>
            </a:r>
            <a:r>
              <a:rPr lang="zh-CN" altLang="en-US" sz="2800"/>
              <a:t>在数据链路层扩展以太网</a:t>
            </a:r>
            <a:endParaRPr lang="zh-CN" altLang="en-US" sz="2800"/>
          </a:p>
          <a:p>
            <a:pPr>
              <a:lnSpc>
                <a:spcPct val="90000"/>
              </a:lnSpc>
              <a:buFont typeface="Wingdings" panose="05000000000000000000" pitchFamily="2" charset="2"/>
              <a:buNone/>
            </a:pPr>
            <a:r>
              <a:rPr lang="en-US" altLang="zh-CN" sz="2800"/>
              <a:t>3.6 </a:t>
            </a:r>
            <a:r>
              <a:rPr lang="zh-CN" altLang="en-US" sz="2800"/>
              <a:t>高速以太网</a:t>
            </a:r>
            <a:endParaRPr lang="zh-CN" altLang="en-US" sz="2800"/>
          </a:p>
          <a:p>
            <a:pPr>
              <a:lnSpc>
                <a:spcPct val="90000"/>
              </a:lnSpc>
              <a:buFont typeface="Wingdings" panose="05000000000000000000" pitchFamily="2" charset="2"/>
              <a:buNone/>
            </a:pPr>
            <a:r>
              <a:rPr lang="zh-CN" altLang="en-US" sz="2800"/>
              <a:t>         </a:t>
            </a:r>
            <a:r>
              <a:rPr lang="en-US" altLang="zh-CN" sz="2800"/>
              <a:t>3.6.1  100BASE-T </a:t>
            </a:r>
            <a:r>
              <a:rPr lang="zh-CN" altLang="en-US" sz="2800"/>
              <a:t>以太网</a:t>
            </a:r>
            <a:endParaRPr lang="zh-CN" altLang="en-US" sz="2800"/>
          </a:p>
          <a:p>
            <a:pPr>
              <a:lnSpc>
                <a:spcPct val="90000"/>
              </a:lnSpc>
              <a:buFont typeface="Wingdings" panose="05000000000000000000" pitchFamily="2" charset="2"/>
              <a:buNone/>
            </a:pPr>
            <a:r>
              <a:rPr lang="zh-CN" altLang="en-US" sz="2800"/>
              <a:t>         </a:t>
            </a:r>
            <a:r>
              <a:rPr lang="en-US" altLang="zh-CN" sz="2800"/>
              <a:t>3.6.2  </a:t>
            </a:r>
            <a:r>
              <a:rPr lang="zh-CN" altLang="en-US" sz="2800"/>
              <a:t>吉比特以太网</a:t>
            </a:r>
            <a:endParaRPr lang="zh-CN" altLang="en-US" sz="2800"/>
          </a:p>
          <a:p>
            <a:pPr>
              <a:lnSpc>
                <a:spcPct val="90000"/>
              </a:lnSpc>
              <a:buFont typeface="Wingdings" panose="05000000000000000000" pitchFamily="2" charset="2"/>
              <a:buNone/>
            </a:pPr>
            <a:r>
              <a:rPr lang="zh-CN" altLang="en-US" sz="2800"/>
              <a:t>         </a:t>
            </a:r>
            <a:r>
              <a:rPr lang="en-US" altLang="zh-CN" sz="2800"/>
              <a:t>3.6.3  10 </a:t>
            </a:r>
            <a:r>
              <a:rPr lang="zh-CN" altLang="en-US" sz="2800"/>
              <a:t>吉比特以太网</a:t>
            </a:r>
            <a:endParaRPr lang="zh-CN" altLang="en-US" sz="2800"/>
          </a:p>
          <a:p>
            <a:pPr>
              <a:lnSpc>
                <a:spcPct val="90000"/>
              </a:lnSpc>
              <a:buFont typeface="Wingdings" panose="05000000000000000000" pitchFamily="2" charset="2"/>
              <a:buNone/>
            </a:pPr>
            <a:r>
              <a:rPr lang="zh-CN" altLang="en-US" sz="2800"/>
              <a:t>         </a:t>
            </a:r>
            <a:r>
              <a:rPr lang="en-US" altLang="zh-CN" sz="2800"/>
              <a:t>3.6.4  </a:t>
            </a:r>
            <a:r>
              <a:rPr lang="zh-CN" altLang="en-US" sz="2800"/>
              <a:t>使用高速以太网进行宽带接入</a:t>
            </a:r>
            <a:endParaRPr lang="zh-CN" altLang="en-US" sz="2800"/>
          </a:p>
          <a:p>
            <a:pPr>
              <a:lnSpc>
                <a:spcPct val="90000"/>
              </a:lnSpc>
              <a:buFont typeface="Wingdings" panose="05000000000000000000" pitchFamily="2" charset="2"/>
              <a:buNone/>
            </a:pPr>
            <a:r>
              <a:rPr lang="en-US" altLang="zh-CN" sz="2800"/>
              <a:t>3.7  </a:t>
            </a:r>
            <a:r>
              <a:rPr lang="zh-CN" altLang="en-US" sz="2800"/>
              <a:t>其他类型的高速局域网接口</a:t>
            </a: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fld id="{C97DB9EF-2B57-4A84-B828-2DFB5594C4BA}" type="slidenum">
              <a:rPr lang="en-US" altLang="zh-CN"/>
            </a:fld>
            <a:endParaRPr lang="en-US" altLang="zh-CN"/>
          </a:p>
        </p:txBody>
      </p:sp>
      <p:sp>
        <p:nvSpPr>
          <p:cNvPr id="414753" name="Line 33"/>
          <p:cNvSpPr>
            <a:spLocks noChangeShapeType="1"/>
          </p:cNvSpPr>
          <p:nvPr/>
        </p:nvSpPr>
        <p:spPr bwMode="auto">
          <a:xfrm>
            <a:off x="2968625" y="962002"/>
            <a:ext cx="3479800" cy="0"/>
          </a:xfrm>
          <a:prstGeom prst="line">
            <a:avLst/>
          </a:prstGeom>
          <a:noFill/>
          <a:ln w="28575">
            <a:solidFill>
              <a:srgbClr val="333399"/>
            </a:solidFill>
            <a:round/>
          </a:ln>
          <a:effectLst/>
        </p:spPr>
        <p:txBody>
          <a:bodyPr wrap="none" anchor="ctr"/>
          <a:lstStyle/>
          <a:p>
            <a:endParaRPr lang="zh-CN" altLang="en-US"/>
          </a:p>
        </p:txBody>
      </p:sp>
      <p:sp>
        <p:nvSpPr>
          <p:cNvPr id="414754" name="Line 34"/>
          <p:cNvSpPr>
            <a:spLocks noChangeShapeType="1"/>
          </p:cNvSpPr>
          <p:nvPr/>
        </p:nvSpPr>
        <p:spPr bwMode="auto">
          <a:xfrm>
            <a:off x="1763712" y="962002"/>
            <a:ext cx="847725" cy="3175"/>
          </a:xfrm>
          <a:prstGeom prst="line">
            <a:avLst/>
          </a:prstGeom>
          <a:noFill/>
          <a:ln w="76200" cmpd="tri">
            <a:solidFill>
              <a:srgbClr val="333399"/>
            </a:solidFill>
            <a:round/>
          </a:ln>
          <a:effectLst/>
        </p:spPr>
        <p:txBody>
          <a:bodyPr wrap="none" anchor="ctr"/>
          <a:lstStyle/>
          <a:p>
            <a:endParaRPr lang="zh-CN" altLang="en-US"/>
          </a:p>
        </p:txBody>
      </p:sp>
      <p:sp>
        <p:nvSpPr>
          <p:cNvPr id="414755" name="Rectangle 35"/>
          <p:cNvSpPr>
            <a:spLocks noChangeArrowheads="1"/>
          </p:cNvSpPr>
          <p:nvPr/>
        </p:nvSpPr>
        <p:spPr bwMode="auto">
          <a:xfrm>
            <a:off x="2100262" y="1179489"/>
            <a:ext cx="1354138" cy="363538"/>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调制解调器</a:t>
            </a:r>
            <a:endParaRPr kumimoji="1" lang="zh-CN" altLang="en-US" sz="1800">
              <a:solidFill>
                <a:srgbClr val="333399"/>
              </a:solidFill>
              <a:latin typeface="Arial" panose="020B0604020202020204" pitchFamily="34" charset="0"/>
            </a:endParaRPr>
          </a:p>
        </p:txBody>
      </p:sp>
      <p:sp>
        <p:nvSpPr>
          <p:cNvPr id="414756" name="Line 36"/>
          <p:cNvSpPr>
            <a:spLocks noChangeShapeType="1"/>
          </p:cNvSpPr>
          <p:nvPr/>
        </p:nvSpPr>
        <p:spPr bwMode="auto">
          <a:xfrm>
            <a:off x="7015162" y="962002"/>
            <a:ext cx="922338" cy="0"/>
          </a:xfrm>
          <a:prstGeom prst="line">
            <a:avLst/>
          </a:prstGeom>
          <a:noFill/>
          <a:ln w="76200" cmpd="tri">
            <a:solidFill>
              <a:srgbClr val="333399"/>
            </a:solidFill>
            <a:round/>
          </a:ln>
          <a:effectLst/>
        </p:spPr>
        <p:txBody>
          <a:bodyPr wrap="none" anchor="ctr"/>
          <a:lstStyle/>
          <a:p>
            <a:endParaRPr lang="zh-CN" altLang="en-US"/>
          </a:p>
        </p:txBody>
      </p:sp>
      <p:grpSp>
        <p:nvGrpSpPr>
          <p:cNvPr id="2" name="Group 37"/>
          <p:cNvGrpSpPr/>
          <p:nvPr/>
        </p:nvGrpSpPr>
        <p:grpSpPr bwMode="auto">
          <a:xfrm>
            <a:off x="4043362" y="430189"/>
            <a:ext cx="1582738" cy="1009650"/>
            <a:chOff x="385" y="2795"/>
            <a:chExt cx="1769" cy="816"/>
          </a:xfrm>
        </p:grpSpPr>
        <p:sp>
          <p:nvSpPr>
            <p:cNvPr id="414758" name="Oval 38"/>
            <p:cNvSpPr>
              <a:spLocks noChangeArrowheads="1"/>
            </p:cNvSpPr>
            <p:nvPr/>
          </p:nvSpPr>
          <p:spPr bwMode="auto">
            <a:xfrm>
              <a:off x="1589" y="3060"/>
              <a:ext cx="554" cy="248"/>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59" name="Oval 39"/>
            <p:cNvSpPr>
              <a:spLocks noChangeArrowheads="1"/>
            </p:cNvSpPr>
            <p:nvPr/>
          </p:nvSpPr>
          <p:spPr bwMode="auto">
            <a:xfrm>
              <a:off x="928" y="3274"/>
              <a:ext cx="884" cy="337"/>
            </a:xfrm>
            <a:prstGeom prst="ellipse">
              <a:avLst/>
            </a:prstGeom>
            <a:solidFill>
              <a:srgbClr val="DDDDDD"/>
            </a:solidFill>
            <a:ln w="9525">
              <a:noFill/>
              <a:round/>
            </a:ln>
            <a:effectLst>
              <a:outerShdw dist="35921" dir="2700000" algn="ctr" rotWithShape="0">
                <a:schemeClr val="tx1"/>
              </a:outerShdw>
            </a:effectLst>
          </p:spPr>
          <p:txBody>
            <a:bodyPr/>
            <a:lstStyle/>
            <a:p>
              <a:endParaRPr lang="zh-CN" altLang="en-US"/>
            </a:p>
          </p:txBody>
        </p:sp>
        <p:sp>
          <p:nvSpPr>
            <p:cNvPr id="414760" name="Oval 40"/>
            <p:cNvSpPr>
              <a:spLocks noChangeArrowheads="1"/>
            </p:cNvSpPr>
            <p:nvPr/>
          </p:nvSpPr>
          <p:spPr bwMode="auto">
            <a:xfrm>
              <a:off x="502" y="3204"/>
              <a:ext cx="586" cy="281"/>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1" name="Oval 41"/>
            <p:cNvSpPr>
              <a:spLocks noChangeArrowheads="1"/>
            </p:cNvSpPr>
            <p:nvPr/>
          </p:nvSpPr>
          <p:spPr bwMode="auto">
            <a:xfrm>
              <a:off x="385" y="3084"/>
              <a:ext cx="384" cy="256"/>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2" name="Oval 42"/>
            <p:cNvSpPr>
              <a:spLocks noChangeArrowheads="1"/>
            </p:cNvSpPr>
            <p:nvPr/>
          </p:nvSpPr>
          <p:spPr bwMode="auto">
            <a:xfrm>
              <a:off x="566" y="2883"/>
              <a:ext cx="576" cy="321"/>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3" name="Oval 43"/>
            <p:cNvSpPr>
              <a:spLocks noChangeArrowheads="1"/>
            </p:cNvSpPr>
            <p:nvPr/>
          </p:nvSpPr>
          <p:spPr bwMode="auto">
            <a:xfrm>
              <a:off x="992" y="2795"/>
              <a:ext cx="757" cy="321"/>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4" name="Oval 44"/>
            <p:cNvSpPr>
              <a:spLocks noChangeArrowheads="1"/>
            </p:cNvSpPr>
            <p:nvPr/>
          </p:nvSpPr>
          <p:spPr bwMode="auto">
            <a:xfrm>
              <a:off x="1504" y="2891"/>
              <a:ext cx="554" cy="248"/>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5" name="Oval 45"/>
            <p:cNvSpPr>
              <a:spLocks noChangeArrowheads="1"/>
            </p:cNvSpPr>
            <p:nvPr/>
          </p:nvSpPr>
          <p:spPr bwMode="auto">
            <a:xfrm>
              <a:off x="704" y="2987"/>
              <a:ext cx="1141" cy="418"/>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6" name="Oval 46"/>
            <p:cNvSpPr>
              <a:spLocks noChangeArrowheads="1"/>
            </p:cNvSpPr>
            <p:nvPr/>
          </p:nvSpPr>
          <p:spPr bwMode="auto">
            <a:xfrm rot="1336630">
              <a:off x="1474" y="3067"/>
              <a:ext cx="555" cy="417"/>
            </a:xfrm>
            <a:prstGeom prst="ellipse">
              <a:avLst/>
            </a:prstGeom>
            <a:solidFill>
              <a:srgbClr val="DDDDDD"/>
            </a:solidFill>
            <a:ln w="9525">
              <a:noFill/>
              <a:round/>
            </a:ln>
            <a:effectLst>
              <a:outerShdw dist="40161" dir="4293903" algn="ctr" rotWithShape="0">
                <a:schemeClr val="tx1"/>
              </a:outerShdw>
            </a:effectLst>
          </p:spPr>
          <p:txBody>
            <a:bodyPr/>
            <a:lstStyle/>
            <a:p>
              <a:endParaRPr lang="zh-CN" altLang="en-US"/>
            </a:p>
          </p:txBody>
        </p:sp>
        <p:sp>
          <p:nvSpPr>
            <p:cNvPr id="414767" name="Oval 47"/>
            <p:cNvSpPr>
              <a:spLocks noChangeArrowheads="1"/>
            </p:cNvSpPr>
            <p:nvPr/>
          </p:nvSpPr>
          <p:spPr bwMode="auto">
            <a:xfrm>
              <a:off x="1004" y="2811"/>
              <a:ext cx="756" cy="321"/>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8" name="Oval 48"/>
            <p:cNvSpPr>
              <a:spLocks noChangeArrowheads="1"/>
            </p:cNvSpPr>
            <p:nvPr/>
          </p:nvSpPr>
          <p:spPr bwMode="auto">
            <a:xfrm>
              <a:off x="577" y="2899"/>
              <a:ext cx="575" cy="320"/>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69" name="Oval 49"/>
            <p:cNvSpPr>
              <a:spLocks noChangeArrowheads="1"/>
            </p:cNvSpPr>
            <p:nvPr/>
          </p:nvSpPr>
          <p:spPr bwMode="auto">
            <a:xfrm>
              <a:off x="396" y="3100"/>
              <a:ext cx="383" cy="256"/>
            </a:xfrm>
            <a:prstGeom prst="ellipse">
              <a:avLst/>
            </a:prstGeom>
            <a:solidFill>
              <a:srgbClr val="DDDDDD"/>
            </a:solidFill>
            <a:ln w="9525">
              <a:noFill/>
              <a:round/>
            </a:ln>
            <a:effectLst>
              <a:outerShdw dist="63500" dir="3187806" algn="ctr" rotWithShape="0">
                <a:schemeClr val="tx1"/>
              </a:outerShdw>
            </a:effectLst>
          </p:spPr>
          <p:txBody>
            <a:bodyPr/>
            <a:lstStyle/>
            <a:p>
              <a:endParaRPr lang="zh-CN" altLang="en-US"/>
            </a:p>
          </p:txBody>
        </p:sp>
        <p:sp>
          <p:nvSpPr>
            <p:cNvPr id="414770" name="Oval 50"/>
            <p:cNvSpPr>
              <a:spLocks noChangeArrowheads="1"/>
            </p:cNvSpPr>
            <p:nvPr/>
          </p:nvSpPr>
          <p:spPr bwMode="auto">
            <a:xfrm>
              <a:off x="1515" y="2908"/>
              <a:ext cx="554" cy="248"/>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71" name="Oval 51"/>
            <p:cNvSpPr>
              <a:spLocks noChangeArrowheads="1"/>
            </p:cNvSpPr>
            <p:nvPr/>
          </p:nvSpPr>
          <p:spPr bwMode="auto">
            <a:xfrm>
              <a:off x="1599" y="3075"/>
              <a:ext cx="555" cy="249"/>
            </a:xfrm>
            <a:prstGeom prst="ellipse">
              <a:avLst/>
            </a:prstGeom>
            <a:solidFill>
              <a:srgbClr val="DDDDDD"/>
            </a:solidFill>
            <a:ln w="9525">
              <a:noFill/>
              <a:round/>
            </a:ln>
            <a:effectLst>
              <a:outerShdw dist="35921" dir="2700000" algn="ctr" rotWithShape="0">
                <a:schemeClr val="tx1"/>
              </a:outerShdw>
            </a:effectLst>
          </p:spPr>
          <p:txBody>
            <a:bodyPr/>
            <a:lstStyle/>
            <a:p>
              <a:endParaRPr lang="zh-CN" altLang="en-US"/>
            </a:p>
          </p:txBody>
        </p:sp>
        <p:sp>
          <p:nvSpPr>
            <p:cNvPr id="414772" name="Oval 52"/>
            <p:cNvSpPr>
              <a:spLocks noChangeArrowheads="1"/>
            </p:cNvSpPr>
            <p:nvPr/>
          </p:nvSpPr>
          <p:spPr bwMode="auto">
            <a:xfrm>
              <a:off x="715" y="3003"/>
              <a:ext cx="1141" cy="417"/>
            </a:xfrm>
            <a:prstGeom prst="ellipse">
              <a:avLst/>
            </a:prstGeom>
            <a:solidFill>
              <a:srgbClr val="DDDDDD"/>
            </a:solidFill>
            <a:ln w="9525">
              <a:noFill/>
              <a:round/>
            </a:ln>
            <a:effectLst>
              <a:outerShdw dist="68392" dir="4091915" algn="ctr" rotWithShape="0">
                <a:schemeClr val="tx1"/>
              </a:outerShdw>
            </a:effectLst>
          </p:spPr>
          <p:txBody>
            <a:bodyPr/>
            <a:lstStyle/>
            <a:p>
              <a:endParaRPr lang="zh-CN" altLang="en-US"/>
            </a:p>
          </p:txBody>
        </p:sp>
        <p:sp>
          <p:nvSpPr>
            <p:cNvPr id="414773" name="Oval 53"/>
            <p:cNvSpPr>
              <a:spLocks noChangeArrowheads="1"/>
            </p:cNvSpPr>
            <p:nvPr/>
          </p:nvSpPr>
          <p:spPr bwMode="auto">
            <a:xfrm>
              <a:off x="513" y="3219"/>
              <a:ext cx="586" cy="282"/>
            </a:xfrm>
            <a:prstGeom prst="ellipse">
              <a:avLst/>
            </a:prstGeom>
            <a:solidFill>
              <a:srgbClr val="DDDDDD"/>
            </a:solidFill>
            <a:ln w="9525">
              <a:noFill/>
              <a:round/>
            </a:ln>
            <a:effectLst>
              <a:outerShdw dist="113592" dir="20006097" algn="ctr" rotWithShape="0">
                <a:schemeClr val="tx1"/>
              </a:outerShdw>
            </a:effectLst>
          </p:spPr>
          <p:txBody>
            <a:bodyPr/>
            <a:lstStyle/>
            <a:p>
              <a:endParaRPr lang="zh-CN" altLang="en-US"/>
            </a:p>
          </p:txBody>
        </p:sp>
        <p:sp>
          <p:nvSpPr>
            <p:cNvPr id="414774" name="Freeform 54"/>
            <p:cNvSpPr/>
            <p:nvPr/>
          </p:nvSpPr>
          <p:spPr bwMode="auto">
            <a:xfrm>
              <a:off x="567" y="2924"/>
              <a:ext cx="1451" cy="597"/>
            </a:xfrm>
            <a:custGeom>
              <a:avLst/>
              <a:gdLst/>
              <a:ahLst/>
              <a:cxnLst>
                <a:cxn ang="0">
                  <a:pos x="0" y="488"/>
                </a:cxn>
                <a:cxn ang="0">
                  <a:pos x="80" y="392"/>
                </a:cxn>
                <a:cxn ang="0">
                  <a:pos x="56" y="384"/>
                </a:cxn>
                <a:cxn ang="0">
                  <a:pos x="24" y="400"/>
                </a:cxn>
                <a:cxn ang="0">
                  <a:pos x="40" y="376"/>
                </a:cxn>
                <a:cxn ang="0">
                  <a:pos x="64" y="352"/>
                </a:cxn>
                <a:cxn ang="0">
                  <a:pos x="96" y="304"/>
                </a:cxn>
                <a:cxn ang="0">
                  <a:pos x="104" y="280"/>
                </a:cxn>
                <a:cxn ang="0">
                  <a:pos x="152" y="208"/>
                </a:cxn>
                <a:cxn ang="0">
                  <a:pos x="168" y="184"/>
                </a:cxn>
                <a:cxn ang="0">
                  <a:pos x="200" y="176"/>
                </a:cxn>
                <a:cxn ang="0">
                  <a:pos x="288" y="112"/>
                </a:cxn>
                <a:cxn ang="0">
                  <a:pos x="328" y="80"/>
                </a:cxn>
                <a:cxn ang="0">
                  <a:pos x="352" y="56"/>
                </a:cxn>
                <a:cxn ang="0">
                  <a:pos x="424" y="40"/>
                </a:cxn>
                <a:cxn ang="0">
                  <a:pos x="504" y="0"/>
                </a:cxn>
                <a:cxn ang="0">
                  <a:pos x="808" y="40"/>
                </a:cxn>
                <a:cxn ang="0">
                  <a:pos x="1056" y="176"/>
                </a:cxn>
                <a:cxn ang="0">
                  <a:pos x="1080" y="200"/>
                </a:cxn>
                <a:cxn ang="0">
                  <a:pos x="1104" y="216"/>
                </a:cxn>
                <a:cxn ang="0">
                  <a:pos x="1224" y="304"/>
                </a:cxn>
                <a:cxn ang="0">
                  <a:pos x="1296" y="368"/>
                </a:cxn>
                <a:cxn ang="0">
                  <a:pos x="1344" y="440"/>
                </a:cxn>
                <a:cxn ang="0">
                  <a:pos x="1360" y="488"/>
                </a:cxn>
                <a:cxn ang="0">
                  <a:pos x="1392" y="536"/>
                </a:cxn>
                <a:cxn ang="0">
                  <a:pos x="1416" y="608"/>
                </a:cxn>
                <a:cxn ang="0">
                  <a:pos x="1432" y="656"/>
                </a:cxn>
                <a:cxn ang="0">
                  <a:pos x="1432" y="856"/>
                </a:cxn>
                <a:cxn ang="0">
                  <a:pos x="1416" y="904"/>
                </a:cxn>
                <a:cxn ang="0">
                  <a:pos x="1368" y="920"/>
                </a:cxn>
                <a:cxn ang="0">
                  <a:pos x="1352" y="944"/>
                </a:cxn>
                <a:cxn ang="0">
                  <a:pos x="1304" y="976"/>
                </a:cxn>
                <a:cxn ang="0">
                  <a:pos x="1216" y="1040"/>
                </a:cxn>
                <a:cxn ang="0">
                  <a:pos x="1168" y="1072"/>
                </a:cxn>
                <a:cxn ang="0">
                  <a:pos x="1112" y="1128"/>
                </a:cxn>
                <a:cxn ang="0">
                  <a:pos x="440" y="1096"/>
                </a:cxn>
                <a:cxn ang="0">
                  <a:pos x="360" y="1072"/>
                </a:cxn>
                <a:cxn ang="0">
                  <a:pos x="304" y="976"/>
                </a:cxn>
                <a:cxn ang="0">
                  <a:pos x="240" y="880"/>
                </a:cxn>
                <a:cxn ang="0">
                  <a:pos x="200" y="800"/>
                </a:cxn>
                <a:cxn ang="0">
                  <a:pos x="120" y="704"/>
                </a:cxn>
                <a:cxn ang="0">
                  <a:pos x="56" y="624"/>
                </a:cxn>
                <a:cxn ang="0">
                  <a:pos x="16" y="544"/>
                </a:cxn>
                <a:cxn ang="0">
                  <a:pos x="8" y="512"/>
                </a:cxn>
                <a:cxn ang="0">
                  <a:pos x="0" y="488"/>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ln>
            <a:effectLst/>
          </p:spPr>
          <p:txBody>
            <a:bodyPr/>
            <a:lstStyle/>
            <a:p>
              <a:endParaRPr lang="zh-CN" altLang="en-US"/>
            </a:p>
          </p:txBody>
        </p:sp>
      </p:grpSp>
      <p:sp>
        <p:nvSpPr>
          <p:cNvPr id="414775" name="Rectangle 55"/>
          <p:cNvSpPr>
            <a:spLocks noChangeArrowheads="1"/>
          </p:cNvSpPr>
          <p:nvPr/>
        </p:nvSpPr>
        <p:spPr bwMode="auto">
          <a:xfrm>
            <a:off x="1092200" y="1252514"/>
            <a:ext cx="869950" cy="363538"/>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en-US" altLang="zh-CN" sz="1800">
                <a:solidFill>
                  <a:srgbClr val="333399"/>
                </a:solidFill>
                <a:latin typeface="Arial" panose="020B0604020202020204" pitchFamily="34" charset="0"/>
              </a:rPr>
              <a:t>PC </a:t>
            </a:r>
            <a:r>
              <a:rPr kumimoji="1" lang="zh-CN" altLang="en-US" sz="1800">
                <a:solidFill>
                  <a:srgbClr val="333399"/>
                </a:solidFill>
                <a:latin typeface="Arial" panose="020B0604020202020204" pitchFamily="34" charset="0"/>
              </a:rPr>
              <a:t>机</a:t>
            </a:r>
            <a:endParaRPr kumimoji="1" lang="zh-CN" altLang="en-US" sz="1800">
              <a:solidFill>
                <a:srgbClr val="333399"/>
              </a:solidFill>
              <a:latin typeface="Arial" panose="020B0604020202020204" pitchFamily="34" charset="0"/>
            </a:endParaRPr>
          </a:p>
        </p:txBody>
      </p:sp>
      <p:sp>
        <p:nvSpPr>
          <p:cNvPr id="414776" name="Rectangle 56"/>
          <p:cNvSpPr>
            <a:spLocks noChangeArrowheads="1"/>
          </p:cNvSpPr>
          <p:nvPr/>
        </p:nvSpPr>
        <p:spPr bwMode="auto">
          <a:xfrm>
            <a:off x="4219575" y="787377"/>
            <a:ext cx="1323975" cy="363537"/>
          </a:xfrm>
          <a:prstGeom prst="rect">
            <a:avLst/>
          </a:prstGeom>
          <a:noFill/>
          <a:ln w="12700">
            <a:noFill/>
            <a:miter lim="800000"/>
          </a:ln>
          <a:effectLst/>
        </p:spPr>
        <p:txBody>
          <a:bodyPr wrap="none" lIns="90488" tIns="44450" rIns="90488" bIns="44450">
            <a:spAutoFit/>
          </a:bodyPr>
          <a:lstStyle/>
          <a:p>
            <a:pPr defTabSz="762000" eaLnBrk="0" hangingPunct="0">
              <a:spcBef>
                <a:spcPct val="0"/>
              </a:spcBef>
              <a:buSzTx/>
              <a:buFontTx/>
              <a:buNone/>
            </a:pPr>
            <a:r>
              <a:rPr kumimoji="1" lang="zh-CN" altLang="en-US" sz="1800">
                <a:solidFill>
                  <a:srgbClr val="333399"/>
                </a:solidFill>
                <a:latin typeface="Times New Roman" panose="02020603050405020304" pitchFamily="18" charset="0"/>
              </a:rPr>
              <a:t>公用电话网</a:t>
            </a:r>
            <a:endParaRPr kumimoji="1" lang="zh-CN" altLang="en-US" sz="1800">
              <a:solidFill>
                <a:srgbClr val="333399"/>
              </a:solidFill>
              <a:latin typeface="Times New Roman" panose="02020603050405020304" pitchFamily="18" charset="0"/>
            </a:endParaRPr>
          </a:p>
        </p:txBody>
      </p:sp>
      <p:pic>
        <p:nvPicPr>
          <p:cNvPr id="414777" name="Picture 57"/>
          <p:cNvPicPr>
            <a:picLocks noChangeArrowheads="1"/>
          </p:cNvPicPr>
          <p:nvPr/>
        </p:nvPicPr>
        <p:blipFill>
          <a:blip r:embed="rId1"/>
          <a:srcRect/>
          <a:stretch>
            <a:fillRect/>
          </a:stretch>
        </p:blipFill>
        <p:spPr bwMode="auto">
          <a:xfrm>
            <a:off x="2401887" y="723877"/>
            <a:ext cx="852488" cy="528637"/>
          </a:xfrm>
          <a:prstGeom prst="rect">
            <a:avLst/>
          </a:prstGeom>
          <a:noFill/>
          <a:ln w="9525">
            <a:noFill/>
            <a:miter lim="800000"/>
            <a:headEnd/>
            <a:tailEnd/>
          </a:ln>
          <a:effectLst/>
        </p:spPr>
      </p:pic>
      <p:pic>
        <p:nvPicPr>
          <p:cNvPr id="414778" name="Picture 58"/>
          <p:cNvPicPr>
            <a:picLocks noChangeArrowheads="1"/>
          </p:cNvPicPr>
          <p:nvPr/>
        </p:nvPicPr>
        <p:blipFill>
          <a:blip r:embed="rId2"/>
          <a:srcRect/>
          <a:stretch>
            <a:fillRect/>
          </a:stretch>
        </p:blipFill>
        <p:spPr bwMode="auto">
          <a:xfrm>
            <a:off x="1196975" y="577827"/>
            <a:ext cx="708025" cy="669925"/>
          </a:xfrm>
          <a:prstGeom prst="rect">
            <a:avLst/>
          </a:prstGeom>
          <a:noFill/>
          <a:ln w="12699">
            <a:noFill/>
            <a:miter lim="800000"/>
            <a:headEnd/>
            <a:tailEnd/>
          </a:ln>
          <a:effectLst/>
        </p:spPr>
      </p:pic>
      <p:sp>
        <p:nvSpPr>
          <p:cNvPr id="414779" name="Rectangle 59"/>
          <p:cNvSpPr>
            <a:spLocks noChangeArrowheads="1"/>
          </p:cNvSpPr>
          <p:nvPr/>
        </p:nvSpPr>
        <p:spPr bwMode="auto">
          <a:xfrm>
            <a:off x="6092825" y="1208064"/>
            <a:ext cx="1347787" cy="363538"/>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调制解调器</a:t>
            </a:r>
            <a:endParaRPr kumimoji="1" lang="zh-CN" altLang="en-US" sz="1800">
              <a:solidFill>
                <a:srgbClr val="333399"/>
              </a:solidFill>
              <a:latin typeface="Arial" panose="020B0604020202020204" pitchFamily="34" charset="0"/>
            </a:endParaRPr>
          </a:p>
        </p:txBody>
      </p:sp>
      <p:grpSp>
        <p:nvGrpSpPr>
          <p:cNvPr id="3" name="Group 60"/>
          <p:cNvGrpSpPr/>
          <p:nvPr/>
        </p:nvGrpSpPr>
        <p:grpSpPr bwMode="auto">
          <a:xfrm>
            <a:off x="3182937" y="528614"/>
            <a:ext cx="652463" cy="339725"/>
            <a:chOff x="2315" y="3965"/>
            <a:chExt cx="496" cy="254"/>
          </a:xfrm>
        </p:grpSpPr>
        <p:sp>
          <p:nvSpPr>
            <p:cNvPr id="414781" name="Freeform 61"/>
            <p:cNvSpPr/>
            <p:nvPr/>
          </p:nvSpPr>
          <p:spPr bwMode="auto">
            <a:xfrm>
              <a:off x="2315" y="4051"/>
              <a:ext cx="92" cy="89"/>
            </a:xfrm>
            <a:custGeom>
              <a:avLst/>
              <a:gdLst/>
              <a:ahLst/>
              <a:cxnLst>
                <a:cxn ang="0">
                  <a:pos x="0" y="255"/>
                </a:cxn>
                <a:cxn ang="0">
                  <a:pos x="7" y="209"/>
                </a:cxn>
                <a:cxn ang="0">
                  <a:pos x="18" y="164"/>
                </a:cxn>
                <a:cxn ang="0">
                  <a:pos x="26" y="131"/>
                </a:cxn>
                <a:cxn ang="0">
                  <a:pos x="39" y="115"/>
                </a:cxn>
                <a:cxn ang="0">
                  <a:pos x="52" y="104"/>
                </a:cxn>
                <a:cxn ang="0">
                  <a:pos x="67" y="103"/>
                </a:cxn>
                <a:cxn ang="0">
                  <a:pos x="83" y="107"/>
                </a:cxn>
                <a:cxn ang="0">
                  <a:pos x="98" y="121"/>
                </a:cxn>
                <a:cxn ang="0">
                  <a:pos x="106" y="140"/>
                </a:cxn>
                <a:cxn ang="0">
                  <a:pos x="112" y="165"/>
                </a:cxn>
                <a:cxn ang="0">
                  <a:pos x="141" y="331"/>
                </a:cxn>
                <a:cxn ang="0">
                  <a:pos x="148" y="356"/>
                </a:cxn>
                <a:cxn ang="0">
                  <a:pos x="154" y="373"/>
                </a:cxn>
                <a:cxn ang="0">
                  <a:pos x="172" y="385"/>
                </a:cxn>
                <a:cxn ang="0">
                  <a:pos x="188" y="386"/>
                </a:cxn>
                <a:cxn ang="0">
                  <a:pos x="203" y="378"/>
                </a:cxn>
                <a:cxn ang="0">
                  <a:pos x="212" y="359"/>
                </a:cxn>
                <a:cxn ang="0">
                  <a:pos x="219" y="331"/>
                </a:cxn>
                <a:cxn ang="0">
                  <a:pos x="258" y="88"/>
                </a:cxn>
                <a:cxn ang="0">
                  <a:pos x="264" y="52"/>
                </a:cxn>
                <a:cxn ang="0">
                  <a:pos x="271" y="29"/>
                </a:cxn>
                <a:cxn ang="0">
                  <a:pos x="280" y="12"/>
                </a:cxn>
                <a:cxn ang="0">
                  <a:pos x="291" y="4"/>
                </a:cxn>
                <a:cxn ang="0">
                  <a:pos x="308" y="0"/>
                </a:cxn>
                <a:cxn ang="0">
                  <a:pos x="327" y="5"/>
                </a:cxn>
                <a:cxn ang="0">
                  <a:pos x="340" y="26"/>
                </a:cxn>
                <a:cxn ang="0">
                  <a:pos x="347" y="43"/>
                </a:cxn>
                <a:cxn ang="0">
                  <a:pos x="353" y="68"/>
                </a:cxn>
                <a:cxn ang="0">
                  <a:pos x="412" y="460"/>
                </a:cxn>
                <a:cxn ang="0">
                  <a:pos x="419" y="492"/>
                </a:cxn>
                <a:cxn ang="0">
                  <a:pos x="429" y="520"/>
                </a:cxn>
                <a:cxn ang="0">
                  <a:pos x="441" y="530"/>
                </a:cxn>
                <a:cxn ang="0">
                  <a:pos x="462" y="535"/>
                </a:cxn>
                <a:cxn ang="0">
                  <a:pos x="478" y="518"/>
                </a:cxn>
                <a:cxn ang="0">
                  <a:pos x="488" y="495"/>
                </a:cxn>
                <a:cxn ang="0">
                  <a:pos x="496" y="461"/>
                </a:cxn>
                <a:cxn ang="0">
                  <a:pos x="552" y="107"/>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p:spPr>
          <p:txBody>
            <a:bodyPr/>
            <a:lstStyle/>
            <a:p>
              <a:endParaRPr lang="zh-CN" altLang="en-US"/>
            </a:p>
          </p:txBody>
        </p:sp>
        <p:sp>
          <p:nvSpPr>
            <p:cNvPr id="414782" name="Freeform 62"/>
            <p:cNvSpPr/>
            <p:nvPr/>
          </p:nvSpPr>
          <p:spPr bwMode="auto">
            <a:xfrm>
              <a:off x="2407" y="3965"/>
              <a:ext cx="157" cy="254"/>
            </a:xfrm>
            <a:custGeom>
              <a:avLst/>
              <a:gdLst/>
              <a:ahLst/>
              <a:cxnLst>
                <a:cxn ang="0">
                  <a:pos x="0" y="622"/>
                </a:cxn>
                <a:cxn ang="0">
                  <a:pos x="49" y="336"/>
                </a:cxn>
                <a:cxn ang="0">
                  <a:pos x="55" y="313"/>
                </a:cxn>
                <a:cxn ang="0">
                  <a:pos x="71" y="301"/>
                </a:cxn>
                <a:cxn ang="0">
                  <a:pos x="84" y="297"/>
                </a:cxn>
                <a:cxn ang="0">
                  <a:pos x="105" y="301"/>
                </a:cxn>
                <a:cxn ang="0">
                  <a:pos x="116" y="314"/>
                </a:cxn>
                <a:cxn ang="0">
                  <a:pos x="122" y="336"/>
                </a:cxn>
                <a:cxn ang="0">
                  <a:pos x="236" y="1164"/>
                </a:cxn>
                <a:cxn ang="0">
                  <a:pos x="247" y="1207"/>
                </a:cxn>
                <a:cxn ang="0">
                  <a:pos x="258" y="1222"/>
                </a:cxn>
                <a:cxn ang="0">
                  <a:pos x="276" y="1230"/>
                </a:cxn>
                <a:cxn ang="0">
                  <a:pos x="290" y="1234"/>
                </a:cxn>
                <a:cxn ang="0">
                  <a:pos x="309" y="1227"/>
                </a:cxn>
                <a:cxn ang="0">
                  <a:pos x="324" y="1209"/>
                </a:cxn>
                <a:cxn ang="0">
                  <a:pos x="335" y="1164"/>
                </a:cxn>
                <a:cxn ang="0">
                  <a:pos x="448" y="204"/>
                </a:cxn>
                <a:cxn ang="0">
                  <a:pos x="455" y="158"/>
                </a:cxn>
                <a:cxn ang="0">
                  <a:pos x="462" y="143"/>
                </a:cxn>
                <a:cxn ang="0">
                  <a:pos x="470" y="129"/>
                </a:cxn>
                <a:cxn ang="0">
                  <a:pos x="483" y="118"/>
                </a:cxn>
                <a:cxn ang="0">
                  <a:pos x="499" y="116"/>
                </a:cxn>
                <a:cxn ang="0">
                  <a:pos x="517" y="122"/>
                </a:cxn>
                <a:cxn ang="0">
                  <a:pos x="531" y="132"/>
                </a:cxn>
                <a:cxn ang="0">
                  <a:pos x="539" y="143"/>
                </a:cxn>
                <a:cxn ang="0">
                  <a:pos x="548" y="158"/>
                </a:cxn>
                <a:cxn ang="0">
                  <a:pos x="555" y="197"/>
                </a:cxn>
                <a:cxn ang="0">
                  <a:pos x="658" y="1428"/>
                </a:cxn>
                <a:cxn ang="0">
                  <a:pos x="665" y="1480"/>
                </a:cxn>
                <a:cxn ang="0">
                  <a:pos x="674" y="1505"/>
                </a:cxn>
                <a:cxn ang="0">
                  <a:pos x="692" y="1517"/>
                </a:cxn>
                <a:cxn ang="0">
                  <a:pos x="710" y="1524"/>
                </a:cxn>
                <a:cxn ang="0">
                  <a:pos x="727" y="1517"/>
                </a:cxn>
                <a:cxn ang="0">
                  <a:pos x="736" y="1505"/>
                </a:cxn>
                <a:cxn ang="0">
                  <a:pos x="742" y="1484"/>
                </a:cxn>
                <a:cxn ang="0">
                  <a:pos x="748" y="1432"/>
                </a:cxn>
                <a:cxn ang="0">
                  <a:pos x="882" y="87"/>
                </a:cxn>
                <a:cxn ang="0">
                  <a:pos x="888" y="59"/>
                </a:cxn>
                <a:cxn ang="0">
                  <a:pos x="897" y="34"/>
                </a:cxn>
                <a:cxn ang="0">
                  <a:pos x="908" y="17"/>
                </a:cxn>
                <a:cxn ang="0">
                  <a:pos x="919" y="5"/>
                </a:cxn>
                <a:cxn ang="0">
                  <a:pos x="931" y="0"/>
                </a:cxn>
                <a:cxn ang="0">
                  <a:pos x="943" y="0"/>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p:spPr>
          <p:txBody>
            <a:bodyPr/>
            <a:lstStyle/>
            <a:p>
              <a:endParaRPr lang="zh-CN" altLang="en-US"/>
            </a:p>
          </p:txBody>
        </p:sp>
        <p:sp>
          <p:nvSpPr>
            <p:cNvPr id="414783" name="Freeform 63"/>
            <p:cNvSpPr/>
            <p:nvPr/>
          </p:nvSpPr>
          <p:spPr bwMode="auto">
            <a:xfrm>
              <a:off x="2719" y="4051"/>
              <a:ext cx="92" cy="89"/>
            </a:xfrm>
            <a:custGeom>
              <a:avLst/>
              <a:gdLst/>
              <a:ahLst/>
              <a:cxnLst>
                <a:cxn ang="0">
                  <a:pos x="551" y="255"/>
                </a:cxn>
                <a:cxn ang="0">
                  <a:pos x="544" y="209"/>
                </a:cxn>
                <a:cxn ang="0">
                  <a:pos x="534" y="164"/>
                </a:cxn>
                <a:cxn ang="0">
                  <a:pos x="525" y="131"/>
                </a:cxn>
                <a:cxn ang="0">
                  <a:pos x="514" y="115"/>
                </a:cxn>
                <a:cxn ang="0">
                  <a:pos x="499" y="104"/>
                </a:cxn>
                <a:cxn ang="0">
                  <a:pos x="486" y="103"/>
                </a:cxn>
                <a:cxn ang="0">
                  <a:pos x="468" y="107"/>
                </a:cxn>
                <a:cxn ang="0">
                  <a:pos x="455" y="121"/>
                </a:cxn>
                <a:cxn ang="0">
                  <a:pos x="446" y="140"/>
                </a:cxn>
                <a:cxn ang="0">
                  <a:pos x="439" y="165"/>
                </a:cxn>
                <a:cxn ang="0">
                  <a:pos x="411" y="331"/>
                </a:cxn>
                <a:cxn ang="0">
                  <a:pos x="404" y="356"/>
                </a:cxn>
                <a:cxn ang="0">
                  <a:pos x="398" y="373"/>
                </a:cxn>
                <a:cxn ang="0">
                  <a:pos x="381" y="385"/>
                </a:cxn>
                <a:cxn ang="0">
                  <a:pos x="364" y="386"/>
                </a:cxn>
                <a:cxn ang="0">
                  <a:pos x="349" y="378"/>
                </a:cxn>
                <a:cxn ang="0">
                  <a:pos x="341" y="359"/>
                </a:cxn>
                <a:cxn ang="0">
                  <a:pos x="333" y="331"/>
                </a:cxn>
                <a:cxn ang="0">
                  <a:pos x="295" y="88"/>
                </a:cxn>
                <a:cxn ang="0">
                  <a:pos x="288" y="52"/>
                </a:cxn>
                <a:cxn ang="0">
                  <a:pos x="281" y="29"/>
                </a:cxn>
                <a:cxn ang="0">
                  <a:pos x="271" y="12"/>
                </a:cxn>
                <a:cxn ang="0">
                  <a:pos x="260" y="4"/>
                </a:cxn>
                <a:cxn ang="0">
                  <a:pos x="242" y="0"/>
                </a:cxn>
                <a:cxn ang="0">
                  <a:pos x="225" y="5"/>
                </a:cxn>
                <a:cxn ang="0">
                  <a:pos x="210" y="26"/>
                </a:cxn>
                <a:cxn ang="0">
                  <a:pos x="204" y="43"/>
                </a:cxn>
                <a:cxn ang="0">
                  <a:pos x="199" y="68"/>
                </a:cxn>
                <a:cxn ang="0">
                  <a:pos x="141" y="460"/>
                </a:cxn>
                <a:cxn ang="0">
                  <a:pos x="134" y="492"/>
                </a:cxn>
                <a:cxn ang="0">
                  <a:pos x="123" y="520"/>
                </a:cxn>
                <a:cxn ang="0">
                  <a:pos x="111" y="530"/>
                </a:cxn>
                <a:cxn ang="0">
                  <a:pos x="90" y="535"/>
                </a:cxn>
                <a:cxn ang="0">
                  <a:pos x="73" y="518"/>
                </a:cxn>
                <a:cxn ang="0">
                  <a:pos x="63" y="495"/>
                </a:cxn>
                <a:cxn ang="0">
                  <a:pos x="56" y="461"/>
                </a:cxn>
                <a:cxn ang="0">
                  <a:pos x="0" y="107"/>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p:spPr>
          <p:txBody>
            <a:bodyPr/>
            <a:lstStyle/>
            <a:p>
              <a:endParaRPr lang="zh-CN" altLang="en-US"/>
            </a:p>
          </p:txBody>
        </p:sp>
        <p:sp>
          <p:nvSpPr>
            <p:cNvPr id="414784" name="Freeform 64"/>
            <p:cNvSpPr/>
            <p:nvPr/>
          </p:nvSpPr>
          <p:spPr bwMode="auto">
            <a:xfrm>
              <a:off x="2562" y="3965"/>
              <a:ext cx="157" cy="254"/>
            </a:xfrm>
            <a:custGeom>
              <a:avLst/>
              <a:gdLst/>
              <a:ahLst/>
              <a:cxnLst>
                <a:cxn ang="0">
                  <a:pos x="943" y="626"/>
                </a:cxn>
                <a:cxn ang="0">
                  <a:pos x="895" y="336"/>
                </a:cxn>
                <a:cxn ang="0">
                  <a:pos x="887" y="313"/>
                </a:cxn>
                <a:cxn ang="0">
                  <a:pos x="873" y="301"/>
                </a:cxn>
                <a:cxn ang="0">
                  <a:pos x="859" y="297"/>
                </a:cxn>
                <a:cxn ang="0">
                  <a:pos x="837" y="301"/>
                </a:cxn>
                <a:cxn ang="0">
                  <a:pos x="828" y="314"/>
                </a:cxn>
                <a:cxn ang="0">
                  <a:pos x="819" y="336"/>
                </a:cxn>
                <a:cxn ang="0">
                  <a:pos x="706" y="1164"/>
                </a:cxn>
                <a:cxn ang="0">
                  <a:pos x="695" y="1207"/>
                </a:cxn>
                <a:cxn ang="0">
                  <a:pos x="686" y="1222"/>
                </a:cxn>
                <a:cxn ang="0">
                  <a:pos x="667" y="1230"/>
                </a:cxn>
                <a:cxn ang="0">
                  <a:pos x="652" y="1234"/>
                </a:cxn>
                <a:cxn ang="0">
                  <a:pos x="633" y="1227"/>
                </a:cxn>
                <a:cxn ang="0">
                  <a:pos x="619" y="1209"/>
                </a:cxn>
                <a:cxn ang="0">
                  <a:pos x="608" y="1164"/>
                </a:cxn>
                <a:cxn ang="0">
                  <a:pos x="495" y="204"/>
                </a:cxn>
                <a:cxn ang="0">
                  <a:pos x="486" y="158"/>
                </a:cxn>
                <a:cxn ang="0">
                  <a:pos x="482" y="143"/>
                </a:cxn>
                <a:cxn ang="0">
                  <a:pos x="473" y="129"/>
                </a:cxn>
                <a:cxn ang="0">
                  <a:pos x="459" y="118"/>
                </a:cxn>
                <a:cxn ang="0">
                  <a:pos x="446" y="116"/>
                </a:cxn>
                <a:cxn ang="0">
                  <a:pos x="427" y="122"/>
                </a:cxn>
                <a:cxn ang="0">
                  <a:pos x="411" y="132"/>
                </a:cxn>
                <a:cxn ang="0">
                  <a:pos x="403" y="143"/>
                </a:cxn>
                <a:cxn ang="0">
                  <a:pos x="396" y="158"/>
                </a:cxn>
                <a:cxn ang="0">
                  <a:pos x="389" y="197"/>
                </a:cxn>
                <a:cxn ang="0">
                  <a:pos x="285" y="1428"/>
                </a:cxn>
                <a:cxn ang="0">
                  <a:pos x="278" y="1480"/>
                </a:cxn>
                <a:cxn ang="0">
                  <a:pos x="268" y="1505"/>
                </a:cxn>
                <a:cxn ang="0">
                  <a:pos x="250" y="1517"/>
                </a:cxn>
                <a:cxn ang="0">
                  <a:pos x="233" y="1524"/>
                </a:cxn>
                <a:cxn ang="0">
                  <a:pos x="217" y="1517"/>
                </a:cxn>
                <a:cxn ang="0">
                  <a:pos x="207" y="1505"/>
                </a:cxn>
                <a:cxn ang="0">
                  <a:pos x="200" y="1484"/>
                </a:cxn>
                <a:cxn ang="0">
                  <a:pos x="194" y="1432"/>
                </a:cxn>
                <a:cxn ang="0">
                  <a:pos x="60" y="87"/>
                </a:cxn>
                <a:cxn ang="0">
                  <a:pos x="56" y="59"/>
                </a:cxn>
                <a:cxn ang="0">
                  <a:pos x="46" y="34"/>
                </a:cxn>
                <a:cxn ang="0">
                  <a:pos x="35" y="17"/>
                </a:cxn>
                <a:cxn ang="0">
                  <a:pos x="25" y="5"/>
                </a:cxn>
                <a:cxn ang="0">
                  <a:pos x="12" y="0"/>
                </a:cxn>
                <a:cxn ang="0">
                  <a:pos x="0" y="0"/>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p:spPr>
          <p:txBody>
            <a:bodyPr/>
            <a:lstStyle/>
            <a:p>
              <a:endParaRPr lang="zh-CN" altLang="en-US"/>
            </a:p>
          </p:txBody>
        </p:sp>
      </p:grpSp>
      <p:sp>
        <p:nvSpPr>
          <p:cNvPr id="414785" name="Freeform 65"/>
          <p:cNvSpPr/>
          <p:nvPr/>
        </p:nvSpPr>
        <p:spPr bwMode="auto">
          <a:xfrm>
            <a:off x="1873250" y="630214"/>
            <a:ext cx="741362" cy="165100"/>
          </a:xfrm>
          <a:custGeom>
            <a:avLst/>
            <a:gdLst/>
            <a:ahLst/>
            <a:cxnLst>
              <a:cxn ang="0">
                <a:pos x="0" y="288"/>
              </a:cxn>
              <a:cxn ang="0">
                <a:pos x="96" y="288"/>
              </a:cxn>
              <a:cxn ang="0">
                <a:pos x="96" y="0"/>
              </a:cxn>
              <a:cxn ang="0">
                <a:pos x="192" y="0"/>
              </a:cxn>
              <a:cxn ang="0">
                <a:pos x="192" y="288"/>
              </a:cxn>
              <a:cxn ang="0">
                <a:pos x="288" y="288"/>
              </a:cxn>
              <a:cxn ang="0">
                <a:pos x="288" y="0"/>
              </a:cxn>
              <a:cxn ang="0">
                <a:pos x="384" y="0"/>
              </a:cxn>
              <a:cxn ang="0">
                <a:pos x="384" y="288"/>
              </a:cxn>
              <a:cxn ang="0">
                <a:pos x="480" y="288"/>
              </a:cxn>
              <a:cxn ang="0">
                <a:pos x="480" y="0"/>
              </a:cxn>
              <a:cxn ang="0">
                <a:pos x="576" y="0"/>
              </a:cxn>
              <a:cxn ang="0">
                <a:pos x="576" y="288"/>
              </a:cxn>
              <a:cxn ang="0">
                <a:pos x="672" y="288"/>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p:spPr>
        <p:txBody>
          <a:bodyPr/>
          <a:lstStyle/>
          <a:p>
            <a:endParaRPr lang="zh-CN" altLang="en-US"/>
          </a:p>
        </p:txBody>
      </p:sp>
      <p:sp>
        <p:nvSpPr>
          <p:cNvPr id="414786" name="Rectangle 66"/>
          <p:cNvSpPr>
            <a:spLocks noChangeArrowheads="1"/>
          </p:cNvSpPr>
          <p:nvPr/>
        </p:nvSpPr>
        <p:spPr bwMode="auto">
          <a:xfrm>
            <a:off x="1595437" y="142852"/>
            <a:ext cx="1450975" cy="363537"/>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数字比特流</a:t>
            </a:r>
            <a:endParaRPr kumimoji="1" lang="zh-CN" altLang="en-US" sz="1800">
              <a:solidFill>
                <a:srgbClr val="333399"/>
              </a:solidFill>
              <a:latin typeface="Arial" panose="020B0604020202020204" pitchFamily="34" charset="0"/>
            </a:endParaRPr>
          </a:p>
        </p:txBody>
      </p:sp>
      <p:sp>
        <p:nvSpPr>
          <p:cNvPr id="414787" name="Rectangle 67"/>
          <p:cNvSpPr>
            <a:spLocks noChangeArrowheads="1"/>
          </p:cNvSpPr>
          <p:nvPr/>
        </p:nvSpPr>
        <p:spPr bwMode="auto">
          <a:xfrm>
            <a:off x="6872287" y="142852"/>
            <a:ext cx="1420813" cy="363537"/>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数字比特流</a:t>
            </a:r>
            <a:endParaRPr kumimoji="1" lang="zh-CN" altLang="en-US" sz="1800">
              <a:solidFill>
                <a:srgbClr val="333399"/>
              </a:solidFill>
              <a:latin typeface="Arial" panose="020B0604020202020204" pitchFamily="34" charset="0"/>
            </a:endParaRPr>
          </a:p>
        </p:txBody>
      </p:sp>
      <p:sp>
        <p:nvSpPr>
          <p:cNvPr id="414788" name="Rectangle 68"/>
          <p:cNvSpPr>
            <a:spLocks noChangeArrowheads="1"/>
          </p:cNvSpPr>
          <p:nvPr/>
        </p:nvSpPr>
        <p:spPr bwMode="auto">
          <a:xfrm>
            <a:off x="3035300" y="142852"/>
            <a:ext cx="1204912" cy="363537"/>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dirty="0">
                <a:solidFill>
                  <a:srgbClr val="333399"/>
                </a:solidFill>
                <a:latin typeface="Arial" panose="020B0604020202020204" pitchFamily="34" charset="0"/>
              </a:rPr>
              <a:t>模拟信号</a:t>
            </a:r>
            <a:endParaRPr kumimoji="1" lang="zh-CN" altLang="en-US" sz="1800" dirty="0">
              <a:solidFill>
                <a:srgbClr val="333399"/>
              </a:solidFill>
              <a:latin typeface="Arial" panose="020B0604020202020204" pitchFamily="34" charset="0"/>
            </a:endParaRPr>
          </a:p>
        </p:txBody>
      </p:sp>
      <p:sp>
        <p:nvSpPr>
          <p:cNvPr id="414789" name="Rectangle 69"/>
          <p:cNvSpPr>
            <a:spLocks noChangeArrowheads="1"/>
          </p:cNvSpPr>
          <p:nvPr/>
        </p:nvSpPr>
        <p:spPr bwMode="auto">
          <a:xfrm>
            <a:off x="5632450" y="142852"/>
            <a:ext cx="1219200" cy="363537"/>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模拟信号 </a:t>
            </a:r>
            <a:endParaRPr kumimoji="1" lang="zh-CN" altLang="en-US" sz="1800">
              <a:solidFill>
                <a:srgbClr val="333399"/>
              </a:solidFill>
              <a:latin typeface="Arial" panose="020B0604020202020204" pitchFamily="34" charset="0"/>
            </a:endParaRPr>
          </a:p>
        </p:txBody>
      </p:sp>
      <p:sp>
        <p:nvSpPr>
          <p:cNvPr id="414790" name="Rectangle 70"/>
          <p:cNvSpPr>
            <a:spLocks noChangeArrowheads="1"/>
          </p:cNvSpPr>
          <p:nvPr/>
        </p:nvSpPr>
        <p:spPr bwMode="auto">
          <a:xfrm>
            <a:off x="700087" y="142852"/>
            <a:ext cx="709613" cy="638175"/>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输入</a:t>
            </a:r>
            <a:endParaRPr kumimoji="1" lang="zh-CN" altLang="en-US" sz="1800">
              <a:solidFill>
                <a:srgbClr val="333399"/>
              </a:solidFill>
              <a:latin typeface="Arial" panose="020B0604020202020204" pitchFamily="34" charset="0"/>
            </a:endParaRPr>
          </a:p>
          <a:p>
            <a:pPr defTabSz="762000" eaLnBrk="0" hangingPunct="0">
              <a:spcBef>
                <a:spcPct val="0"/>
              </a:spcBef>
              <a:buSzTx/>
              <a:buFontTx/>
              <a:buNone/>
            </a:pPr>
            <a:r>
              <a:rPr kumimoji="1" lang="zh-CN" altLang="en-US" sz="1800">
                <a:solidFill>
                  <a:srgbClr val="333399"/>
                </a:solidFill>
                <a:latin typeface="Arial" panose="020B0604020202020204" pitchFamily="34" charset="0"/>
              </a:rPr>
              <a:t>汉字</a:t>
            </a:r>
            <a:endParaRPr kumimoji="1" lang="zh-CN" altLang="en-US" sz="1800">
              <a:solidFill>
                <a:srgbClr val="333399"/>
              </a:solidFill>
              <a:latin typeface="Arial" panose="020B0604020202020204" pitchFamily="34" charset="0"/>
            </a:endParaRPr>
          </a:p>
        </p:txBody>
      </p:sp>
      <p:sp>
        <p:nvSpPr>
          <p:cNvPr id="414791" name="Rectangle 71"/>
          <p:cNvSpPr>
            <a:spLocks noChangeArrowheads="1"/>
          </p:cNvSpPr>
          <p:nvPr/>
        </p:nvSpPr>
        <p:spPr bwMode="auto">
          <a:xfrm>
            <a:off x="8434387" y="142852"/>
            <a:ext cx="709613" cy="638175"/>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zh-CN" altLang="en-US" sz="1800">
                <a:solidFill>
                  <a:srgbClr val="333399"/>
                </a:solidFill>
                <a:latin typeface="Arial" panose="020B0604020202020204" pitchFamily="34" charset="0"/>
              </a:rPr>
              <a:t>显示</a:t>
            </a:r>
            <a:endParaRPr kumimoji="1" lang="zh-CN" altLang="en-US" sz="1800">
              <a:solidFill>
                <a:srgbClr val="333399"/>
              </a:solidFill>
              <a:latin typeface="Arial" panose="020B0604020202020204" pitchFamily="34" charset="0"/>
            </a:endParaRPr>
          </a:p>
          <a:p>
            <a:pPr defTabSz="762000" eaLnBrk="0" hangingPunct="0">
              <a:spcBef>
                <a:spcPct val="0"/>
              </a:spcBef>
              <a:buSzTx/>
              <a:buFontTx/>
              <a:buNone/>
            </a:pPr>
            <a:r>
              <a:rPr kumimoji="1" lang="zh-CN" altLang="en-US" sz="1800">
                <a:solidFill>
                  <a:srgbClr val="333399"/>
                </a:solidFill>
                <a:latin typeface="Arial" panose="020B0604020202020204" pitchFamily="34" charset="0"/>
              </a:rPr>
              <a:t>汉字</a:t>
            </a:r>
            <a:endParaRPr kumimoji="1" lang="zh-CN" altLang="en-US" sz="1800">
              <a:solidFill>
                <a:srgbClr val="333399"/>
              </a:solidFill>
              <a:latin typeface="Arial" panose="020B0604020202020204" pitchFamily="34" charset="0"/>
            </a:endParaRPr>
          </a:p>
        </p:txBody>
      </p:sp>
      <p:sp>
        <p:nvSpPr>
          <p:cNvPr id="414792" name="Freeform 72"/>
          <p:cNvSpPr/>
          <p:nvPr/>
        </p:nvSpPr>
        <p:spPr bwMode="auto">
          <a:xfrm>
            <a:off x="7053262" y="650852"/>
            <a:ext cx="742950" cy="165100"/>
          </a:xfrm>
          <a:custGeom>
            <a:avLst/>
            <a:gdLst/>
            <a:ahLst/>
            <a:cxnLst>
              <a:cxn ang="0">
                <a:pos x="0" y="288"/>
              </a:cxn>
              <a:cxn ang="0">
                <a:pos x="96" y="288"/>
              </a:cxn>
              <a:cxn ang="0">
                <a:pos x="96" y="0"/>
              </a:cxn>
              <a:cxn ang="0">
                <a:pos x="192" y="0"/>
              </a:cxn>
              <a:cxn ang="0">
                <a:pos x="192" y="288"/>
              </a:cxn>
              <a:cxn ang="0">
                <a:pos x="288" y="288"/>
              </a:cxn>
              <a:cxn ang="0">
                <a:pos x="288" y="0"/>
              </a:cxn>
              <a:cxn ang="0">
                <a:pos x="384" y="0"/>
              </a:cxn>
              <a:cxn ang="0">
                <a:pos x="384" y="288"/>
              </a:cxn>
              <a:cxn ang="0">
                <a:pos x="480" y="288"/>
              </a:cxn>
              <a:cxn ang="0">
                <a:pos x="480" y="0"/>
              </a:cxn>
              <a:cxn ang="0">
                <a:pos x="576" y="0"/>
              </a:cxn>
              <a:cxn ang="0">
                <a:pos x="576" y="288"/>
              </a:cxn>
              <a:cxn ang="0">
                <a:pos x="672" y="288"/>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p:spPr>
        <p:txBody>
          <a:bodyPr/>
          <a:lstStyle/>
          <a:p>
            <a:endParaRPr lang="zh-CN" altLang="en-US"/>
          </a:p>
        </p:txBody>
      </p:sp>
      <p:grpSp>
        <p:nvGrpSpPr>
          <p:cNvPr id="4" name="Group 73"/>
          <p:cNvGrpSpPr/>
          <p:nvPr/>
        </p:nvGrpSpPr>
        <p:grpSpPr bwMode="auto">
          <a:xfrm>
            <a:off x="5794375" y="528614"/>
            <a:ext cx="654050" cy="339725"/>
            <a:chOff x="2315" y="3965"/>
            <a:chExt cx="496" cy="254"/>
          </a:xfrm>
        </p:grpSpPr>
        <p:sp>
          <p:nvSpPr>
            <p:cNvPr id="414794" name="Freeform 74"/>
            <p:cNvSpPr/>
            <p:nvPr/>
          </p:nvSpPr>
          <p:spPr bwMode="auto">
            <a:xfrm>
              <a:off x="2315" y="4051"/>
              <a:ext cx="92" cy="89"/>
            </a:xfrm>
            <a:custGeom>
              <a:avLst/>
              <a:gdLst/>
              <a:ahLst/>
              <a:cxnLst>
                <a:cxn ang="0">
                  <a:pos x="0" y="255"/>
                </a:cxn>
                <a:cxn ang="0">
                  <a:pos x="7" y="209"/>
                </a:cxn>
                <a:cxn ang="0">
                  <a:pos x="18" y="164"/>
                </a:cxn>
                <a:cxn ang="0">
                  <a:pos x="26" y="131"/>
                </a:cxn>
                <a:cxn ang="0">
                  <a:pos x="39" y="115"/>
                </a:cxn>
                <a:cxn ang="0">
                  <a:pos x="52" y="104"/>
                </a:cxn>
                <a:cxn ang="0">
                  <a:pos x="67" y="103"/>
                </a:cxn>
                <a:cxn ang="0">
                  <a:pos x="83" y="107"/>
                </a:cxn>
                <a:cxn ang="0">
                  <a:pos x="98" y="121"/>
                </a:cxn>
                <a:cxn ang="0">
                  <a:pos x="106" y="140"/>
                </a:cxn>
                <a:cxn ang="0">
                  <a:pos x="112" y="165"/>
                </a:cxn>
                <a:cxn ang="0">
                  <a:pos x="141" y="331"/>
                </a:cxn>
                <a:cxn ang="0">
                  <a:pos x="148" y="356"/>
                </a:cxn>
                <a:cxn ang="0">
                  <a:pos x="154" y="373"/>
                </a:cxn>
                <a:cxn ang="0">
                  <a:pos x="172" y="385"/>
                </a:cxn>
                <a:cxn ang="0">
                  <a:pos x="188" y="386"/>
                </a:cxn>
                <a:cxn ang="0">
                  <a:pos x="203" y="378"/>
                </a:cxn>
                <a:cxn ang="0">
                  <a:pos x="212" y="359"/>
                </a:cxn>
                <a:cxn ang="0">
                  <a:pos x="219" y="331"/>
                </a:cxn>
                <a:cxn ang="0">
                  <a:pos x="258" y="88"/>
                </a:cxn>
                <a:cxn ang="0">
                  <a:pos x="264" y="52"/>
                </a:cxn>
                <a:cxn ang="0">
                  <a:pos x="271" y="29"/>
                </a:cxn>
                <a:cxn ang="0">
                  <a:pos x="280" y="12"/>
                </a:cxn>
                <a:cxn ang="0">
                  <a:pos x="291" y="4"/>
                </a:cxn>
                <a:cxn ang="0">
                  <a:pos x="308" y="0"/>
                </a:cxn>
                <a:cxn ang="0">
                  <a:pos x="327" y="5"/>
                </a:cxn>
                <a:cxn ang="0">
                  <a:pos x="340" y="26"/>
                </a:cxn>
                <a:cxn ang="0">
                  <a:pos x="347" y="43"/>
                </a:cxn>
                <a:cxn ang="0">
                  <a:pos x="353" y="68"/>
                </a:cxn>
                <a:cxn ang="0">
                  <a:pos x="412" y="460"/>
                </a:cxn>
                <a:cxn ang="0">
                  <a:pos x="419" y="492"/>
                </a:cxn>
                <a:cxn ang="0">
                  <a:pos x="429" y="520"/>
                </a:cxn>
                <a:cxn ang="0">
                  <a:pos x="441" y="530"/>
                </a:cxn>
                <a:cxn ang="0">
                  <a:pos x="462" y="535"/>
                </a:cxn>
                <a:cxn ang="0">
                  <a:pos x="478" y="518"/>
                </a:cxn>
                <a:cxn ang="0">
                  <a:pos x="488" y="495"/>
                </a:cxn>
                <a:cxn ang="0">
                  <a:pos x="496" y="461"/>
                </a:cxn>
                <a:cxn ang="0">
                  <a:pos x="552" y="107"/>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p:spPr>
          <p:txBody>
            <a:bodyPr/>
            <a:lstStyle/>
            <a:p>
              <a:endParaRPr lang="zh-CN" altLang="en-US"/>
            </a:p>
          </p:txBody>
        </p:sp>
        <p:sp>
          <p:nvSpPr>
            <p:cNvPr id="414795" name="Freeform 75"/>
            <p:cNvSpPr/>
            <p:nvPr/>
          </p:nvSpPr>
          <p:spPr bwMode="auto">
            <a:xfrm>
              <a:off x="2407" y="3965"/>
              <a:ext cx="157" cy="254"/>
            </a:xfrm>
            <a:custGeom>
              <a:avLst/>
              <a:gdLst/>
              <a:ahLst/>
              <a:cxnLst>
                <a:cxn ang="0">
                  <a:pos x="0" y="622"/>
                </a:cxn>
                <a:cxn ang="0">
                  <a:pos x="49" y="336"/>
                </a:cxn>
                <a:cxn ang="0">
                  <a:pos x="55" y="313"/>
                </a:cxn>
                <a:cxn ang="0">
                  <a:pos x="71" y="301"/>
                </a:cxn>
                <a:cxn ang="0">
                  <a:pos x="84" y="297"/>
                </a:cxn>
                <a:cxn ang="0">
                  <a:pos x="105" y="301"/>
                </a:cxn>
                <a:cxn ang="0">
                  <a:pos x="116" y="314"/>
                </a:cxn>
                <a:cxn ang="0">
                  <a:pos x="122" y="336"/>
                </a:cxn>
                <a:cxn ang="0">
                  <a:pos x="236" y="1164"/>
                </a:cxn>
                <a:cxn ang="0">
                  <a:pos x="247" y="1207"/>
                </a:cxn>
                <a:cxn ang="0">
                  <a:pos x="258" y="1222"/>
                </a:cxn>
                <a:cxn ang="0">
                  <a:pos x="276" y="1230"/>
                </a:cxn>
                <a:cxn ang="0">
                  <a:pos x="290" y="1234"/>
                </a:cxn>
                <a:cxn ang="0">
                  <a:pos x="309" y="1227"/>
                </a:cxn>
                <a:cxn ang="0">
                  <a:pos x="324" y="1209"/>
                </a:cxn>
                <a:cxn ang="0">
                  <a:pos x="335" y="1164"/>
                </a:cxn>
                <a:cxn ang="0">
                  <a:pos x="448" y="204"/>
                </a:cxn>
                <a:cxn ang="0">
                  <a:pos x="455" y="158"/>
                </a:cxn>
                <a:cxn ang="0">
                  <a:pos x="462" y="143"/>
                </a:cxn>
                <a:cxn ang="0">
                  <a:pos x="470" y="129"/>
                </a:cxn>
                <a:cxn ang="0">
                  <a:pos x="483" y="118"/>
                </a:cxn>
                <a:cxn ang="0">
                  <a:pos x="499" y="116"/>
                </a:cxn>
                <a:cxn ang="0">
                  <a:pos x="517" y="122"/>
                </a:cxn>
                <a:cxn ang="0">
                  <a:pos x="531" y="132"/>
                </a:cxn>
                <a:cxn ang="0">
                  <a:pos x="539" y="143"/>
                </a:cxn>
                <a:cxn ang="0">
                  <a:pos x="548" y="158"/>
                </a:cxn>
                <a:cxn ang="0">
                  <a:pos x="555" y="197"/>
                </a:cxn>
                <a:cxn ang="0">
                  <a:pos x="658" y="1428"/>
                </a:cxn>
                <a:cxn ang="0">
                  <a:pos x="665" y="1480"/>
                </a:cxn>
                <a:cxn ang="0">
                  <a:pos x="674" y="1505"/>
                </a:cxn>
                <a:cxn ang="0">
                  <a:pos x="692" y="1517"/>
                </a:cxn>
                <a:cxn ang="0">
                  <a:pos x="710" y="1524"/>
                </a:cxn>
                <a:cxn ang="0">
                  <a:pos x="727" y="1517"/>
                </a:cxn>
                <a:cxn ang="0">
                  <a:pos x="736" y="1505"/>
                </a:cxn>
                <a:cxn ang="0">
                  <a:pos x="742" y="1484"/>
                </a:cxn>
                <a:cxn ang="0">
                  <a:pos x="748" y="1432"/>
                </a:cxn>
                <a:cxn ang="0">
                  <a:pos x="882" y="87"/>
                </a:cxn>
                <a:cxn ang="0">
                  <a:pos x="888" y="59"/>
                </a:cxn>
                <a:cxn ang="0">
                  <a:pos x="897" y="34"/>
                </a:cxn>
                <a:cxn ang="0">
                  <a:pos x="908" y="17"/>
                </a:cxn>
                <a:cxn ang="0">
                  <a:pos x="919" y="5"/>
                </a:cxn>
                <a:cxn ang="0">
                  <a:pos x="931" y="0"/>
                </a:cxn>
                <a:cxn ang="0">
                  <a:pos x="943" y="0"/>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p:spPr>
          <p:txBody>
            <a:bodyPr/>
            <a:lstStyle/>
            <a:p>
              <a:endParaRPr lang="zh-CN" altLang="en-US"/>
            </a:p>
          </p:txBody>
        </p:sp>
        <p:sp>
          <p:nvSpPr>
            <p:cNvPr id="414796" name="Freeform 76"/>
            <p:cNvSpPr/>
            <p:nvPr/>
          </p:nvSpPr>
          <p:spPr bwMode="auto">
            <a:xfrm>
              <a:off x="2719" y="4051"/>
              <a:ext cx="92" cy="89"/>
            </a:xfrm>
            <a:custGeom>
              <a:avLst/>
              <a:gdLst/>
              <a:ahLst/>
              <a:cxnLst>
                <a:cxn ang="0">
                  <a:pos x="551" y="255"/>
                </a:cxn>
                <a:cxn ang="0">
                  <a:pos x="544" y="209"/>
                </a:cxn>
                <a:cxn ang="0">
                  <a:pos x="534" y="164"/>
                </a:cxn>
                <a:cxn ang="0">
                  <a:pos x="525" y="131"/>
                </a:cxn>
                <a:cxn ang="0">
                  <a:pos x="514" y="115"/>
                </a:cxn>
                <a:cxn ang="0">
                  <a:pos x="499" y="104"/>
                </a:cxn>
                <a:cxn ang="0">
                  <a:pos x="486" y="103"/>
                </a:cxn>
                <a:cxn ang="0">
                  <a:pos x="468" y="107"/>
                </a:cxn>
                <a:cxn ang="0">
                  <a:pos x="455" y="121"/>
                </a:cxn>
                <a:cxn ang="0">
                  <a:pos x="446" y="140"/>
                </a:cxn>
                <a:cxn ang="0">
                  <a:pos x="439" y="165"/>
                </a:cxn>
                <a:cxn ang="0">
                  <a:pos x="411" y="331"/>
                </a:cxn>
                <a:cxn ang="0">
                  <a:pos x="404" y="356"/>
                </a:cxn>
                <a:cxn ang="0">
                  <a:pos x="398" y="373"/>
                </a:cxn>
                <a:cxn ang="0">
                  <a:pos x="381" y="385"/>
                </a:cxn>
                <a:cxn ang="0">
                  <a:pos x="364" y="386"/>
                </a:cxn>
                <a:cxn ang="0">
                  <a:pos x="349" y="378"/>
                </a:cxn>
                <a:cxn ang="0">
                  <a:pos x="341" y="359"/>
                </a:cxn>
                <a:cxn ang="0">
                  <a:pos x="333" y="331"/>
                </a:cxn>
                <a:cxn ang="0">
                  <a:pos x="295" y="88"/>
                </a:cxn>
                <a:cxn ang="0">
                  <a:pos x="288" y="52"/>
                </a:cxn>
                <a:cxn ang="0">
                  <a:pos x="281" y="29"/>
                </a:cxn>
                <a:cxn ang="0">
                  <a:pos x="271" y="12"/>
                </a:cxn>
                <a:cxn ang="0">
                  <a:pos x="260" y="4"/>
                </a:cxn>
                <a:cxn ang="0">
                  <a:pos x="242" y="0"/>
                </a:cxn>
                <a:cxn ang="0">
                  <a:pos x="225" y="5"/>
                </a:cxn>
                <a:cxn ang="0">
                  <a:pos x="210" y="26"/>
                </a:cxn>
                <a:cxn ang="0">
                  <a:pos x="204" y="43"/>
                </a:cxn>
                <a:cxn ang="0">
                  <a:pos x="199" y="68"/>
                </a:cxn>
                <a:cxn ang="0">
                  <a:pos x="141" y="460"/>
                </a:cxn>
                <a:cxn ang="0">
                  <a:pos x="134" y="492"/>
                </a:cxn>
                <a:cxn ang="0">
                  <a:pos x="123" y="520"/>
                </a:cxn>
                <a:cxn ang="0">
                  <a:pos x="111" y="530"/>
                </a:cxn>
                <a:cxn ang="0">
                  <a:pos x="90" y="535"/>
                </a:cxn>
                <a:cxn ang="0">
                  <a:pos x="73" y="518"/>
                </a:cxn>
                <a:cxn ang="0">
                  <a:pos x="63" y="495"/>
                </a:cxn>
                <a:cxn ang="0">
                  <a:pos x="56" y="461"/>
                </a:cxn>
                <a:cxn ang="0">
                  <a:pos x="0" y="107"/>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p:spPr>
          <p:txBody>
            <a:bodyPr/>
            <a:lstStyle/>
            <a:p>
              <a:endParaRPr lang="zh-CN" altLang="en-US"/>
            </a:p>
          </p:txBody>
        </p:sp>
        <p:sp>
          <p:nvSpPr>
            <p:cNvPr id="414797" name="Freeform 77"/>
            <p:cNvSpPr/>
            <p:nvPr/>
          </p:nvSpPr>
          <p:spPr bwMode="auto">
            <a:xfrm>
              <a:off x="2562" y="3965"/>
              <a:ext cx="157" cy="254"/>
            </a:xfrm>
            <a:custGeom>
              <a:avLst/>
              <a:gdLst/>
              <a:ahLst/>
              <a:cxnLst>
                <a:cxn ang="0">
                  <a:pos x="943" y="626"/>
                </a:cxn>
                <a:cxn ang="0">
                  <a:pos x="895" y="336"/>
                </a:cxn>
                <a:cxn ang="0">
                  <a:pos x="887" y="313"/>
                </a:cxn>
                <a:cxn ang="0">
                  <a:pos x="873" y="301"/>
                </a:cxn>
                <a:cxn ang="0">
                  <a:pos x="859" y="297"/>
                </a:cxn>
                <a:cxn ang="0">
                  <a:pos x="837" y="301"/>
                </a:cxn>
                <a:cxn ang="0">
                  <a:pos x="828" y="314"/>
                </a:cxn>
                <a:cxn ang="0">
                  <a:pos x="819" y="336"/>
                </a:cxn>
                <a:cxn ang="0">
                  <a:pos x="706" y="1164"/>
                </a:cxn>
                <a:cxn ang="0">
                  <a:pos x="695" y="1207"/>
                </a:cxn>
                <a:cxn ang="0">
                  <a:pos x="686" y="1222"/>
                </a:cxn>
                <a:cxn ang="0">
                  <a:pos x="667" y="1230"/>
                </a:cxn>
                <a:cxn ang="0">
                  <a:pos x="652" y="1234"/>
                </a:cxn>
                <a:cxn ang="0">
                  <a:pos x="633" y="1227"/>
                </a:cxn>
                <a:cxn ang="0">
                  <a:pos x="619" y="1209"/>
                </a:cxn>
                <a:cxn ang="0">
                  <a:pos x="608" y="1164"/>
                </a:cxn>
                <a:cxn ang="0">
                  <a:pos x="495" y="204"/>
                </a:cxn>
                <a:cxn ang="0">
                  <a:pos x="486" y="158"/>
                </a:cxn>
                <a:cxn ang="0">
                  <a:pos x="482" y="143"/>
                </a:cxn>
                <a:cxn ang="0">
                  <a:pos x="473" y="129"/>
                </a:cxn>
                <a:cxn ang="0">
                  <a:pos x="459" y="118"/>
                </a:cxn>
                <a:cxn ang="0">
                  <a:pos x="446" y="116"/>
                </a:cxn>
                <a:cxn ang="0">
                  <a:pos x="427" y="122"/>
                </a:cxn>
                <a:cxn ang="0">
                  <a:pos x="411" y="132"/>
                </a:cxn>
                <a:cxn ang="0">
                  <a:pos x="403" y="143"/>
                </a:cxn>
                <a:cxn ang="0">
                  <a:pos x="396" y="158"/>
                </a:cxn>
                <a:cxn ang="0">
                  <a:pos x="389" y="197"/>
                </a:cxn>
                <a:cxn ang="0">
                  <a:pos x="285" y="1428"/>
                </a:cxn>
                <a:cxn ang="0">
                  <a:pos x="278" y="1480"/>
                </a:cxn>
                <a:cxn ang="0">
                  <a:pos x="268" y="1505"/>
                </a:cxn>
                <a:cxn ang="0">
                  <a:pos x="250" y="1517"/>
                </a:cxn>
                <a:cxn ang="0">
                  <a:pos x="233" y="1524"/>
                </a:cxn>
                <a:cxn ang="0">
                  <a:pos x="217" y="1517"/>
                </a:cxn>
                <a:cxn ang="0">
                  <a:pos x="207" y="1505"/>
                </a:cxn>
                <a:cxn ang="0">
                  <a:pos x="200" y="1484"/>
                </a:cxn>
                <a:cxn ang="0">
                  <a:pos x="194" y="1432"/>
                </a:cxn>
                <a:cxn ang="0">
                  <a:pos x="60" y="87"/>
                </a:cxn>
                <a:cxn ang="0">
                  <a:pos x="56" y="59"/>
                </a:cxn>
                <a:cxn ang="0">
                  <a:pos x="46" y="34"/>
                </a:cxn>
                <a:cxn ang="0">
                  <a:pos x="35" y="17"/>
                </a:cxn>
                <a:cxn ang="0">
                  <a:pos x="25" y="5"/>
                </a:cxn>
                <a:cxn ang="0">
                  <a:pos x="12" y="0"/>
                </a:cxn>
                <a:cxn ang="0">
                  <a:pos x="0" y="0"/>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p:spPr>
          <p:txBody>
            <a:bodyPr/>
            <a:lstStyle/>
            <a:p>
              <a:endParaRPr lang="zh-CN" altLang="en-US"/>
            </a:p>
          </p:txBody>
        </p:sp>
      </p:grpSp>
      <p:pic>
        <p:nvPicPr>
          <p:cNvPr id="414813" name="Picture 93"/>
          <p:cNvPicPr>
            <a:picLocks noChangeArrowheads="1"/>
          </p:cNvPicPr>
          <p:nvPr/>
        </p:nvPicPr>
        <p:blipFill>
          <a:blip r:embed="rId1"/>
          <a:srcRect/>
          <a:stretch>
            <a:fillRect/>
          </a:stretch>
        </p:blipFill>
        <p:spPr bwMode="auto">
          <a:xfrm>
            <a:off x="6305550" y="774677"/>
            <a:ext cx="852487" cy="530225"/>
          </a:xfrm>
          <a:prstGeom prst="rect">
            <a:avLst/>
          </a:prstGeom>
          <a:noFill/>
          <a:ln w="9525">
            <a:noFill/>
            <a:miter lim="800000"/>
            <a:headEnd/>
            <a:tailEnd/>
          </a:ln>
          <a:effectLst/>
        </p:spPr>
      </p:pic>
      <p:pic>
        <p:nvPicPr>
          <p:cNvPr id="414814" name="Picture 94"/>
          <p:cNvPicPr>
            <a:picLocks noChangeArrowheads="1"/>
          </p:cNvPicPr>
          <p:nvPr/>
        </p:nvPicPr>
        <p:blipFill>
          <a:blip r:embed="rId2"/>
          <a:srcRect/>
          <a:stretch>
            <a:fillRect/>
          </a:stretch>
        </p:blipFill>
        <p:spPr bwMode="auto">
          <a:xfrm>
            <a:off x="7796212" y="577827"/>
            <a:ext cx="709613" cy="669925"/>
          </a:xfrm>
          <a:prstGeom prst="rect">
            <a:avLst/>
          </a:prstGeom>
          <a:noFill/>
          <a:ln w="12699">
            <a:noFill/>
            <a:miter lim="800000"/>
            <a:headEnd/>
            <a:tailEnd/>
          </a:ln>
          <a:effectLst/>
        </p:spPr>
      </p:pic>
      <p:sp>
        <p:nvSpPr>
          <p:cNvPr id="414818" name="Rectangle 98"/>
          <p:cNvSpPr>
            <a:spLocks noChangeArrowheads="1"/>
          </p:cNvSpPr>
          <p:nvPr/>
        </p:nvSpPr>
        <p:spPr bwMode="auto">
          <a:xfrm>
            <a:off x="7764462" y="1249339"/>
            <a:ext cx="815975" cy="363538"/>
          </a:xfrm>
          <a:prstGeom prst="rect">
            <a:avLst/>
          </a:prstGeom>
          <a:noFill/>
          <a:ln w="12700">
            <a:noFill/>
            <a:miter lim="800000"/>
          </a:ln>
          <a:effectLst/>
        </p:spPr>
        <p:txBody>
          <a:bodyPr lIns="90488" tIns="44450" rIns="90488" bIns="44450">
            <a:spAutoFit/>
          </a:bodyPr>
          <a:lstStyle/>
          <a:p>
            <a:pPr defTabSz="762000" eaLnBrk="0" hangingPunct="0">
              <a:spcBef>
                <a:spcPct val="0"/>
              </a:spcBef>
              <a:buSzTx/>
              <a:buFontTx/>
              <a:buNone/>
            </a:pPr>
            <a:r>
              <a:rPr kumimoji="1" lang="en-US" altLang="zh-CN" sz="1800">
                <a:solidFill>
                  <a:srgbClr val="333399"/>
                </a:solidFill>
                <a:latin typeface="Arial" panose="020B0604020202020204" pitchFamily="34" charset="0"/>
              </a:rPr>
              <a:t>PC </a:t>
            </a:r>
            <a:r>
              <a:rPr kumimoji="1" lang="zh-CN" altLang="en-US" sz="1800">
                <a:solidFill>
                  <a:srgbClr val="333399"/>
                </a:solidFill>
                <a:latin typeface="Arial" panose="020B0604020202020204" pitchFamily="34" charset="0"/>
              </a:rPr>
              <a:t>机</a:t>
            </a:r>
            <a:endParaRPr kumimoji="1" lang="zh-CN" altLang="en-US" sz="1800">
              <a:solidFill>
                <a:srgbClr val="333399"/>
              </a:solidFill>
              <a:latin typeface="Arial" panose="020B0604020202020204" pitchFamily="34" charset="0"/>
            </a:endParaRPr>
          </a:p>
        </p:txBody>
      </p:sp>
      <p:sp>
        <p:nvSpPr>
          <p:cNvPr id="52" name="Rectangle 4"/>
          <p:cNvSpPr>
            <a:spLocks noChangeArrowheads="1"/>
          </p:cNvSpPr>
          <p:nvPr/>
        </p:nvSpPr>
        <p:spPr bwMode="auto">
          <a:xfrm>
            <a:off x="387382" y="2949595"/>
            <a:ext cx="2441575" cy="3124200"/>
          </a:xfrm>
          <a:prstGeom prst="rect">
            <a:avLst/>
          </a:prstGeom>
          <a:solidFill>
            <a:srgbClr val="FFFF99"/>
          </a:solidFill>
          <a:ln w="19050">
            <a:solidFill>
              <a:schemeClr val="tx1"/>
            </a:solidFill>
            <a:prstDash val="dash"/>
            <a:miter lim="800000"/>
          </a:ln>
          <a:effectLst/>
        </p:spPr>
        <p:txBody>
          <a:bodyPr wrap="none" anchor="ctr"/>
          <a:lstStyle/>
          <a:p>
            <a:endParaRPr lang="zh-CN" altLang="en-US"/>
          </a:p>
        </p:txBody>
      </p:sp>
      <p:sp>
        <p:nvSpPr>
          <p:cNvPr id="53" name="Rectangle 5"/>
          <p:cNvSpPr>
            <a:spLocks noChangeArrowheads="1"/>
          </p:cNvSpPr>
          <p:nvPr/>
        </p:nvSpPr>
        <p:spPr bwMode="auto">
          <a:xfrm>
            <a:off x="5194332" y="2949595"/>
            <a:ext cx="3124200" cy="3124200"/>
          </a:xfrm>
          <a:prstGeom prst="rect">
            <a:avLst/>
          </a:prstGeom>
          <a:solidFill>
            <a:srgbClr val="66CCFF"/>
          </a:solidFill>
          <a:ln w="19050">
            <a:solidFill>
              <a:schemeClr val="tx1"/>
            </a:solidFill>
            <a:prstDash val="dash"/>
            <a:miter lim="800000"/>
          </a:ln>
          <a:effectLst/>
        </p:spPr>
        <p:txBody>
          <a:bodyPr wrap="none" anchor="ctr"/>
          <a:lstStyle/>
          <a:p>
            <a:endParaRPr lang="zh-CN" altLang="en-US"/>
          </a:p>
        </p:txBody>
      </p:sp>
      <p:sp>
        <p:nvSpPr>
          <p:cNvPr id="54" name="Freeform 6"/>
          <p:cNvSpPr/>
          <p:nvPr/>
        </p:nvSpPr>
        <p:spPr bwMode="auto">
          <a:xfrm>
            <a:off x="7708932" y="4549795"/>
            <a:ext cx="1506538" cy="114300"/>
          </a:xfrm>
          <a:custGeom>
            <a:avLst/>
            <a:gdLst/>
            <a:ahLst/>
            <a:cxnLst>
              <a:cxn ang="0">
                <a:pos x="0" y="0"/>
              </a:cxn>
              <a:cxn ang="0">
                <a:pos x="379" y="0"/>
              </a:cxn>
              <a:cxn ang="0">
                <a:pos x="297" y="72"/>
              </a:cxn>
              <a:cxn ang="0">
                <a:pos x="949" y="62"/>
              </a:cxn>
            </a:cxnLst>
            <a:rect l="0" t="0" r="r" b="b"/>
            <a:pathLst>
              <a:path w="949" h="72">
                <a:moveTo>
                  <a:pt x="0" y="0"/>
                </a:moveTo>
                <a:lnTo>
                  <a:pt x="379" y="0"/>
                </a:lnTo>
                <a:lnTo>
                  <a:pt x="297" y="72"/>
                </a:lnTo>
                <a:lnTo>
                  <a:pt x="949" y="62"/>
                </a:lnTo>
              </a:path>
            </a:pathLst>
          </a:custGeom>
          <a:noFill/>
          <a:ln w="57150">
            <a:solidFill>
              <a:srgbClr val="333399"/>
            </a:solidFill>
            <a:round/>
          </a:ln>
          <a:effectLst/>
        </p:spPr>
        <p:txBody>
          <a:bodyPr wrap="none" anchor="ctr"/>
          <a:lstStyle/>
          <a:p>
            <a:endParaRPr lang="zh-CN" altLang="en-US"/>
          </a:p>
        </p:txBody>
      </p:sp>
      <p:sp>
        <p:nvSpPr>
          <p:cNvPr id="55" name="Freeform 7"/>
          <p:cNvSpPr/>
          <p:nvPr/>
        </p:nvSpPr>
        <p:spPr bwMode="auto">
          <a:xfrm>
            <a:off x="1724057" y="4625995"/>
            <a:ext cx="792163" cy="508000"/>
          </a:xfrm>
          <a:custGeom>
            <a:avLst/>
            <a:gdLst/>
            <a:ahLst/>
            <a:cxnLst>
              <a:cxn ang="0">
                <a:pos x="0" y="0"/>
              </a:cxn>
              <a:cxn ang="0">
                <a:pos x="416" y="88"/>
              </a:cxn>
              <a:cxn ang="0">
                <a:pos x="496" y="152"/>
              </a:cxn>
              <a:cxn ang="0">
                <a:pos x="428" y="320"/>
              </a:cxn>
            </a:cxnLst>
            <a:rect l="0" t="0" r="r" b="b"/>
            <a:pathLst>
              <a:path w="499" h="320">
                <a:moveTo>
                  <a:pt x="0" y="0"/>
                </a:moveTo>
                <a:lnTo>
                  <a:pt x="416" y="88"/>
                </a:lnTo>
                <a:cubicBezTo>
                  <a:pt x="499" y="113"/>
                  <a:pt x="494" y="113"/>
                  <a:pt x="496" y="152"/>
                </a:cubicBezTo>
                <a:cubicBezTo>
                  <a:pt x="498" y="191"/>
                  <a:pt x="442" y="285"/>
                  <a:pt x="428" y="320"/>
                </a:cubicBezTo>
              </a:path>
            </a:pathLst>
          </a:custGeom>
          <a:noFill/>
          <a:ln w="28575" cmpd="sng">
            <a:solidFill>
              <a:schemeClr val="tx1"/>
            </a:solidFill>
            <a:round/>
          </a:ln>
          <a:effectLst/>
        </p:spPr>
        <p:txBody>
          <a:bodyPr wrap="none" anchor="ctr"/>
          <a:lstStyle/>
          <a:p>
            <a:endParaRPr lang="zh-CN" altLang="en-US"/>
          </a:p>
        </p:txBody>
      </p:sp>
      <p:sp>
        <p:nvSpPr>
          <p:cNvPr id="56" name="Freeform 8"/>
          <p:cNvSpPr/>
          <p:nvPr/>
        </p:nvSpPr>
        <p:spPr bwMode="auto">
          <a:xfrm>
            <a:off x="2393982" y="5267345"/>
            <a:ext cx="2514600" cy="152400"/>
          </a:xfrm>
          <a:custGeom>
            <a:avLst/>
            <a:gdLst/>
            <a:ahLst/>
            <a:cxnLst>
              <a:cxn ang="0">
                <a:pos x="0" y="0"/>
              </a:cxn>
              <a:cxn ang="0">
                <a:pos x="1248" y="0"/>
              </a:cxn>
              <a:cxn ang="0">
                <a:pos x="1116" y="92"/>
              </a:cxn>
              <a:cxn ang="0">
                <a:pos x="1584" y="96"/>
              </a:cxn>
            </a:cxnLst>
            <a:rect l="0" t="0" r="r" b="b"/>
            <a:pathLst>
              <a:path w="1584" h="96">
                <a:moveTo>
                  <a:pt x="0" y="0"/>
                </a:moveTo>
                <a:lnTo>
                  <a:pt x="1248" y="0"/>
                </a:lnTo>
                <a:lnTo>
                  <a:pt x="1116" y="92"/>
                </a:lnTo>
                <a:lnTo>
                  <a:pt x="1584" y="96"/>
                </a:lnTo>
              </a:path>
            </a:pathLst>
          </a:custGeom>
          <a:noFill/>
          <a:ln w="28575" cmpd="sng">
            <a:solidFill>
              <a:srgbClr val="333399"/>
            </a:solidFill>
            <a:round/>
          </a:ln>
          <a:effectLst/>
        </p:spPr>
        <p:txBody>
          <a:bodyPr wrap="none" anchor="ctr"/>
          <a:lstStyle/>
          <a:p>
            <a:endParaRPr lang="zh-CN" altLang="en-US"/>
          </a:p>
        </p:txBody>
      </p:sp>
      <p:sp>
        <p:nvSpPr>
          <p:cNvPr id="57" name="Freeform 9"/>
          <p:cNvSpPr/>
          <p:nvPr/>
        </p:nvSpPr>
        <p:spPr bwMode="auto">
          <a:xfrm>
            <a:off x="4933982" y="4229120"/>
            <a:ext cx="1936750" cy="92075"/>
          </a:xfrm>
          <a:custGeom>
            <a:avLst/>
            <a:gdLst/>
            <a:ahLst/>
            <a:cxnLst>
              <a:cxn ang="0">
                <a:pos x="0" y="0"/>
              </a:cxn>
              <a:cxn ang="0">
                <a:pos x="967" y="0"/>
              </a:cxn>
              <a:cxn ang="0">
                <a:pos x="1220" y="58"/>
              </a:cxn>
            </a:cxnLst>
            <a:rect l="0" t="0" r="r" b="b"/>
            <a:pathLst>
              <a:path w="1220" h="58">
                <a:moveTo>
                  <a:pt x="0" y="0"/>
                </a:moveTo>
                <a:lnTo>
                  <a:pt x="967" y="0"/>
                </a:lnTo>
                <a:lnTo>
                  <a:pt x="1220" y="58"/>
                </a:lnTo>
              </a:path>
            </a:pathLst>
          </a:custGeom>
          <a:noFill/>
          <a:ln w="28575">
            <a:solidFill>
              <a:srgbClr val="333399"/>
            </a:solidFill>
            <a:round/>
          </a:ln>
          <a:effectLst/>
        </p:spPr>
        <p:txBody>
          <a:bodyPr wrap="none" anchor="ctr"/>
          <a:lstStyle/>
          <a:p>
            <a:endParaRPr lang="zh-CN" altLang="en-US"/>
          </a:p>
        </p:txBody>
      </p:sp>
      <p:sp>
        <p:nvSpPr>
          <p:cNvPr id="58" name="Freeform 10"/>
          <p:cNvSpPr/>
          <p:nvPr/>
        </p:nvSpPr>
        <p:spPr bwMode="auto">
          <a:xfrm>
            <a:off x="4903820" y="4778395"/>
            <a:ext cx="2195512" cy="641350"/>
          </a:xfrm>
          <a:custGeom>
            <a:avLst/>
            <a:gdLst/>
            <a:ahLst/>
            <a:cxnLst>
              <a:cxn ang="0">
                <a:pos x="0" y="260"/>
              </a:cxn>
              <a:cxn ang="0">
                <a:pos x="1031" y="260"/>
              </a:cxn>
              <a:cxn ang="0">
                <a:pos x="1343" y="0"/>
              </a:cxn>
            </a:cxnLst>
            <a:rect l="0" t="0" r="r" b="b"/>
            <a:pathLst>
              <a:path w="1343" h="260">
                <a:moveTo>
                  <a:pt x="0" y="260"/>
                </a:moveTo>
                <a:lnTo>
                  <a:pt x="1031" y="260"/>
                </a:lnTo>
                <a:lnTo>
                  <a:pt x="1343" y="0"/>
                </a:lnTo>
              </a:path>
            </a:pathLst>
          </a:custGeom>
          <a:noFill/>
          <a:ln w="28575">
            <a:solidFill>
              <a:schemeClr val="tx1"/>
            </a:solidFill>
            <a:round/>
          </a:ln>
          <a:effectLst/>
        </p:spPr>
        <p:txBody>
          <a:bodyPr wrap="none" anchor="ctr"/>
          <a:lstStyle/>
          <a:p>
            <a:endParaRPr lang="zh-CN" altLang="en-US"/>
          </a:p>
        </p:txBody>
      </p:sp>
      <p:sp>
        <p:nvSpPr>
          <p:cNvPr id="59" name="Freeform 11"/>
          <p:cNvSpPr/>
          <p:nvPr/>
        </p:nvSpPr>
        <p:spPr bwMode="auto">
          <a:xfrm>
            <a:off x="4965732" y="3559195"/>
            <a:ext cx="2133600" cy="762000"/>
          </a:xfrm>
          <a:custGeom>
            <a:avLst/>
            <a:gdLst/>
            <a:ahLst/>
            <a:cxnLst>
              <a:cxn ang="0">
                <a:pos x="0" y="0"/>
              </a:cxn>
              <a:cxn ang="0">
                <a:pos x="967" y="0"/>
              </a:cxn>
              <a:cxn ang="0">
                <a:pos x="1296" y="184"/>
              </a:cxn>
            </a:cxnLst>
            <a:rect l="0" t="0" r="r" b="b"/>
            <a:pathLst>
              <a:path w="1296" h="184">
                <a:moveTo>
                  <a:pt x="0" y="0"/>
                </a:moveTo>
                <a:lnTo>
                  <a:pt x="967" y="0"/>
                </a:lnTo>
                <a:lnTo>
                  <a:pt x="1296" y="184"/>
                </a:lnTo>
              </a:path>
            </a:pathLst>
          </a:custGeom>
          <a:noFill/>
          <a:ln w="28575">
            <a:solidFill>
              <a:srgbClr val="333399"/>
            </a:solidFill>
            <a:round/>
          </a:ln>
          <a:effectLst/>
        </p:spPr>
        <p:txBody>
          <a:bodyPr wrap="none" anchor="ctr"/>
          <a:lstStyle/>
          <a:p>
            <a:endParaRPr lang="zh-CN" altLang="en-US"/>
          </a:p>
        </p:txBody>
      </p:sp>
      <p:sp>
        <p:nvSpPr>
          <p:cNvPr id="60" name="Text Box 12"/>
          <p:cNvSpPr txBox="1">
            <a:spLocks noChangeArrowheads="1"/>
          </p:cNvSpPr>
          <p:nvPr/>
        </p:nvSpPr>
        <p:spPr bwMode="auto">
          <a:xfrm>
            <a:off x="6305550" y="6164060"/>
            <a:ext cx="950913" cy="396875"/>
          </a:xfrm>
          <a:prstGeom prst="rect">
            <a:avLst/>
          </a:prstGeom>
          <a:noFill/>
          <a:ln w="9525">
            <a:noFill/>
            <a:miter lim="800000"/>
          </a:ln>
          <a:effectLst/>
        </p:spPr>
        <p:txBody>
          <a:bodyPr wrap="none">
            <a:spAutoFit/>
          </a:bodyPr>
          <a:lstStyle/>
          <a:p>
            <a:pPr>
              <a:spcBef>
                <a:spcPct val="0"/>
              </a:spcBef>
              <a:buSzTx/>
              <a:buFontTx/>
              <a:buNone/>
            </a:pPr>
            <a:r>
              <a:rPr kumimoji="1" lang="zh-CN" altLang="en-US" b="1" dirty="0">
                <a:solidFill>
                  <a:srgbClr val="333399"/>
                </a:solidFill>
                <a:latin typeface="Arial" panose="020B0604020202020204" pitchFamily="34" charset="0"/>
                <a:ea typeface="宋体" panose="02010600030101010101" pitchFamily="2" charset="-122"/>
              </a:rPr>
              <a:t>路由器</a:t>
            </a:r>
            <a:endParaRPr kumimoji="1" lang="zh-CN" altLang="en-US" b="1" dirty="0">
              <a:solidFill>
                <a:srgbClr val="333399"/>
              </a:solidFill>
              <a:latin typeface="Arial" panose="020B0604020202020204" pitchFamily="34" charset="0"/>
              <a:ea typeface="宋体" panose="02010600030101010101" pitchFamily="2" charset="-122"/>
            </a:endParaRPr>
          </a:p>
        </p:txBody>
      </p:sp>
      <p:sp>
        <p:nvSpPr>
          <p:cNvPr id="61" name="Text Box 13"/>
          <p:cNvSpPr txBox="1">
            <a:spLocks noChangeArrowheads="1"/>
          </p:cNvSpPr>
          <p:nvPr/>
        </p:nvSpPr>
        <p:spPr bwMode="auto">
          <a:xfrm>
            <a:off x="5160995" y="2982932"/>
            <a:ext cx="1462087" cy="396875"/>
          </a:xfrm>
          <a:prstGeom prst="rect">
            <a:avLst/>
          </a:prstGeom>
          <a:noFill/>
          <a:ln w="9525">
            <a:noFill/>
            <a:miter lim="800000"/>
          </a:ln>
          <a:effectLst/>
        </p:spPr>
        <p:txBody>
          <a:bodyPr wrap="none">
            <a:spAutoFit/>
          </a:bodyPr>
          <a:lstStyle/>
          <a:p>
            <a:pPr>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调制解调器</a:t>
            </a:r>
            <a:endParaRPr kumimoji="1" lang="zh-CN" altLang="en-US" b="1">
              <a:solidFill>
                <a:srgbClr val="333399"/>
              </a:solidFill>
              <a:latin typeface="Arial" panose="020B0604020202020204" pitchFamily="34" charset="0"/>
              <a:ea typeface="宋体" panose="02010600030101010101" pitchFamily="2" charset="-122"/>
            </a:endParaRPr>
          </a:p>
        </p:txBody>
      </p:sp>
      <p:sp>
        <p:nvSpPr>
          <p:cNvPr id="62" name="Text Box 14"/>
          <p:cNvSpPr txBox="1">
            <a:spLocks noChangeArrowheads="1"/>
          </p:cNvSpPr>
          <p:nvPr/>
        </p:nvSpPr>
        <p:spPr bwMode="auto">
          <a:xfrm>
            <a:off x="1501807" y="5362595"/>
            <a:ext cx="1462088" cy="396875"/>
          </a:xfrm>
          <a:prstGeom prst="rect">
            <a:avLst/>
          </a:prstGeom>
          <a:noFill/>
          <a:ln w="9525">
            <a:noFill/>
            <a:miter lim="800000"/>
          </a:ln>
          <a:effectLst/>
        </p:spPr>
        <p:txBody>
          <a:bodyPr wrap="none">
            <a:spAutoFit/>
          </a:bodyPr>
          <a:lstStyle/>
          <a:p>
            <a:pPr>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调制解调器</a:t>
            </a:r>
            <a:endParaRPr kumimoji="1" lang="zh-CN" altLang="en-US" b="1">
              <a:solidFill>
                <a:srgbClr val="333399"/>
              </a:solidFill>
              <a:latin typeface="Arial" panose="020B0604020202020204" pitchFamily="34" charset="0"/>
              <a:ea typeface="宋体" panose="02010600030101010101" pitchFamily="2" charset="-122"/>
            </a:endParaRPr>
          </a:p>
        </p:txBody>
      </p:sp>
      <p:sp>
        <p:nvSpPr>
          <p:cNvPr id="63" name="Text Box 15"/>
          <p:cNvSpPr txBox="1">
            <a:spLocks noChangeArrowheads="1"/>
          </p:cNvSpPr>
          <p:nvPr/>
        </p:nvSpPr>
        <p:spPr bwMode="auto">
          <a:xfrm>
            <a:off x="4779995" y="2384445"/>
            <a:ext cx="3833812" cy="519112"/>
          </a:xfrm>
          <a:prstGeom prst="rect">
            <a:avLst/>
          </a:prstGeom>
          <a:noFill/>
          <a:ln w="9525">
            <a:noFill/>
            <a:miter lim="800000"/>
          </a:ln>
          <a:effectLst/>
        </p:spPr>
        <p:txBody>
          <a:bodyPr wrap="none">
            <a:spAutoFit/>
          </a:bodyPr>
          <a:lstStyle/>
          <a:p>
            <a:pPr>
              <a:spcBef>
                <a:spcPct val="0"/>
              </a:spcBef>
              <a:buSzTx/>
              <a:buFontTx/>
              <a:buNone/>
            </a:pPr>
            <a:r>
              <a:rPr kumimoji="1" lang="zh-CN" altLang="en-US" sz="2800" b="1">
                <a:solidFill>
                  <a:srgbClr val="333399"/>
                </a:solidFill>
                <a:latin typeface="Arial" panose="020B0604020202020204" pitchFamily="34" charset="0"/>
                <a:ea typeface="宋体" panose="02010600030101010101" pitchFamily="2" charset="-122"/>
              </a:rPr>
              <a:t>因特网服务提供者</a:t>
            </a:r>
            <a:r>
              <a:rPr kumimoji="1" lang="en-US" altLang="zh-CN" sz="2800" b="1">
                <a:solidFill>
                  <a:srgbClr val="333399"/>
                </a:solidFill>
                <a:latin typeface="Arial" panose="020B0604020202020204" pitchFamily="34" charset="0"/>
              </a:rPr>
              <a:t>(</a:t>
            </a:r>
            <a:r>
              <a:rPr kumimoji="1" lang="en-US" altLang="zh-CN" sz="2800" b="1">
                <a:solidFill>
                  <a:srgbClr val="333399"/>
                </a:solidFill>
                <a:latin typeface="Times New Roman" panose="02020603050405020304" pitchFamily="18" charset="0"/>
              </a:rPr>
              <a:t>ISP</a:t>
            </a:r>
            <a:r>
              <a:rPr kumimoji="1" lang="en-US" altLang="zh-CN" sz="2800" b="1">
                <a:solidFill>
                  <a:srgbClr val="333399"/>
                </a:solidFill>
                <a:latin typeface="Arial" panose="020B0604020202020204" pitchFamily="34" charset="0"/>
              </a:rPr>
              <a:t>)</a:t>
            </a:r>
            <a:endParaRPr kumimoji="1" lang="en-US" altLang="zh-CN" sz="2800" b="1">
              <a:solidFill>
                <a:srgbClr val="333399"/>
              </a:solidFill>
              <a:latin typeface="Arial" panose="020B0604020202020204" pitchFamily="34" charset="0"/>
            </a:endParaRPr>
          </a:p>
        </p:txBody>
      </p:sp>
      <p:sp>
        <p:nvSpPr>
          <p:cNvPr id="64" name="Text Box 16"/>
          <p:cNvSpPr txBox="1">
            <a:spLocks noChangeArrowheads="1"/>
          </p:cNvSpPr>
          <p:nvPr/>
        </p:nvSpPr>
        <p:spPr bwMode="auto">
          <a:xfrm>
            <a:off x="769970" y="2333645"/>
            <a:ext cx="1612900" cy="519112"/>
          </a:xfrm>
          <a:prstGeom prst="rect">
            <a:avLst/>
          </a:prstGeom>
          <a:noFill/>
          <a:ln w="9525">
            <a:noFill/>
            <a:miter lim="800000"/>
          </a:ln>
          <a:effectLst/>
        </p:spPr>
        <p:txBody>
          <a:bodyPr wrap="none">
            <a:spAutoFit/>
          </a:bodyPr>
          <a:lstStyle/>
          <a:p>
            <a:pPr>
              <a:spcBef>
                <a:spcPct val="0"/>
              </a:spcBef>
              <a:buSzTx/>
              <a:buFontTx/>
              <a:buNone/>
            </a:pPr>
            <a:r>
              <a:rPr kumimoji="1" lang="zh-CN" altLang="en-US" sz="2800" b="1">
                <a:solidFill>
                  <a:srgbClr val="333399"/>
                </a:solidFill>
                <a:latin typeface="Arial" panose="020B0604020202020204" pitchFamily="34" charset="0"/>
                <a:ea typeface="宋体" panose="02010600030101010101" pitchFamily="2" charset="-122"/>
              </a:rPr>
              <a:t>用户家庭</a:t>
            </a:r>
            <a:endParaRPr kumimoji="1" lang="zh-CN" altLang="en-US" sz="2800" b="1">
              <a:solidFill>
                <a:srgbClr val="333399"/>
              </a:solidFill>
              <a:latin typeface="Arial" panose="020B0604020202020204" pitchFamily="34" charset="0"/>
              <a:ea typeface="宋体" panose="02010600030101010101" pitchFamily="2" charset="-122"/>
            </a:endParaRPr>
          </a:p>
        </p:txBody>
      </p:sp>
      <p:sp>
        <p:nvSpPr>
          <p:cNvPr id="65" name="Text Box 17"/>
          <p:cNvSpPr txBox="1">
            <a:spLocks noChangeArrowheads="1"/>
          </p:cNvSpPr>
          <p:nvPr/>
        </p:nvSpPr>
        <p:spPr bwMode="auto">
          <a:xfrm>
            <a:off x="3060732" y="4854595"/>
            <a:ext cx="1462088" cy="396875"/>
          </a:xfrm>
          <a:prstGeom prst="rect">
            <a:avLst/>
          </a:prstGeom>
          <a:noFill/>
          <a:ln w="9525">
            <a:noFill/>
            <a:miter lim="800000"/>
          </a:ln>
          <a:effectLst/>
        </p:spPr>
        <p:txBody>
          <a:bodyPr wrap="none">
            <a:spAutoFit/>
          </a:bodyPr>
          <a:lstStyle/>
          <a:p>
            <a:pPr>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拨号电话线</a:t>
            </a:r>
            <a:endParaRPr kumimoji="1" lang="zh-CN" altLang="en-US" b="1">
              <a:solidFill>
                <a:srgbClr val="333399"/>
              </a:solidFill>
              <a:latin typeface="Arial" panose="020B0604020202020204" pitchFamily="34" charset="0"/>
              <a:ea typeface="宋体" panose="02010600030101010101" pitchFamily="2" charset="-122"/>
            </a:endParaRPr>
          </a:p>
        </p:txBody>
      </p:sp>
      <p:sp>
        <p:nvSpPr>
          <p:cNvPr id="66" name="Text Box 18"/>
          <p:cNvSpPr txBox="1">
            <a:spLocks noChangeArrowheads="1"/>
          </p:cNvSpPr>
          <p:nvPr/>
        </p:nvSpPr>
        <p:spPr bwMode="auto">
          <a:xfrm>
            <a:off x="2921032" y="5513407"/>
            <a:ext cx="2111375" cy="701675"/>
          </a:xfrm>
          <a:prstGeom prst="rect">
            <a:avLst/>
          </a:prstGeom>
          <a:noFill/>
          <a:ln w="9525">
            <a:noFill/>
            <a:miter lim="800000"/>
          </a:ln>
          <a:effectLst/>
        </p:spPr>
        <p:txBody>
          <a:bodyPr wrap="none">
            <a:spAutoFit/>
          </a:bodyPr>
          <a:lstStyle/>
          <a:p>
            <a:pPr>
              <a:spcBef>
                <a:spcPct val="0"/>
              </a:spcBef>
              <a:buSzTx/>
              <a:buFontTx/>
              <a:buNone/>
            </a:pPr>
            <a:r>
              <a:rPr kumimoji="1" lang="en-US" altLang="zh-CN">
                <a:solidFill>
                  <a:srgbClr val="333399"/>
                </a:solidFill>
                <a:latin typeface="Arial" panose="020B0604020202020204" pitchFamily="34" charset="0"/>
              </a:rPr>
              <a:t> </a:t>
            </a:r>
            <a:r>
              <a:rPr kumimoji="1" lang="zh-CN" altLang="en-US" b="1">
                <a:solidFill>
                  <a:srgbClr val="333399"/>
                </a:solidFill>
                <a:latin typeface="宋体" panose="02010600030101010101" pitchFamily="2" charset="-122"/>
                <a:ea typeface="宋体" panose="02010600030101010101" pitchFamily="2" charset="-122"/>
              </a:rPr>
              <a:t>使用 </a:t>
            </a:r>
            <a:r>
              <a:rPr kumimoji="1" lang="en-US" altLang="zh-CN" b="1">
                <a:solidFill>
                  <a:srgbClr val="333399"/>
                </a:solidFill>
                <a:latin typeface="Times New Roman" panose="02020603050405020304" pitchFamily="18" charset="0"/>
                <a:ea typeface="宋体" panose="02010600030101010101" pitchFamily="2" charset="-122"/>
              </a:rPr>
              <a:t>TCP/IP</a:t>
            </a:r>
            <a:r>
              <a:rPr kumimoji="1" lang="en-US" altLang="zh-CN" b="1">
                <a:solidFill>
                  <a:srgbClr val="333399"/>
                </a:solidFill>
                <a:latin typeface="宋体" panose="02010600030101010101" pitchFamily="2" charset="-122"/>
                <a:ea typeface="宋体" panose="02010600030101010101" pitchFamily="2" charset="-122"/>
              </a:rPr>
              <a:t> </a:t>
            </a:r>
            <a:r>
              <a:rPr kumimoji="1" lang="zh-CN" altLang="en-US" b="1">
                <a:solidFill>
                  <a:srgbClr val="333399"/>
                </a:solidFill>
                <a:latin typeface="宋体" panose="02010600030101010101" pitchFamily="2" charset="-122"/>
                <a:ea typeface="宋体" panose="02010600030101010101" pitchFamily="2" charset="-122"/>
              </a:rPr>
              <a:t>的</a:t>
            </a:r>
            <a:endParaRPr kumimoji="1" lang="zh-CN" altLang="en-US" b="1">
              <a:solidFill>
                <a:srgbClr val="333399"/>
              </a:solidFill>
              <a:latin typeface="宋体" panose="02010600030101010101" pitchFamily="2" charset="-122"/>
              <a:ea typeface="宋体" panose="02010600030101010101" pitchFamily="2" charset="-122"/>
            </a:endParaRPr>
          </a:p>
          <a:p>
            <a:pPr>
              <a:spcBef>
                <a:spcPct val="0"/>
              </a:spcBef>
              <a:buSzTx/>
              <a:buFontTx/>
              <a:buNone/>
            </a:pPr>
            <a:r>
              <a:rPr kumimoji="1" lang="zh-CN" altLang="en-US" b="1">
                <a:solidFill>
                  <a:srgbClr val="333399"/>
                </a:solidFill>
                <a:latin typeface="宋体" panose="02010600030101010101" pitchFamily="2" charset="-122"/>
                <a:ea typeface="宋体" panose="02010600030101010101" pitchFamily="2" charset="-122"/>
              </a:rPr>
              <a:t>    </a:t>
            </a:r>
            <a:r>
              <a:rPr kumimoji="1" lang="zh-CN" altLang="en-US" b="1">
                <a:solidFill>
                  <a:srgbClr val="333399"/>
                </a:solidFill>
                <a:latin typeface="Times New Roman" panose="02020603050405020304" pitchFamily="18" charset="0"/>
                <a:ea typeface="宋体" panose="02010600030101010101" pitchFamily="2" charset="-122"/>
              </a:rPr>
              <a:t> </a:t>
            </a:r>
            <a:r>
              <a:rPr kumimoji="1" lang="en-US" altLang="zh-CN" b="1">
                <a:solidFill>
                  <a:srgbClr val="333399"/>
                </a:solidFill>
                <a:latin typeface="Times New Roman" panose="02020603050405020304" pitchFamily="18" charset="0"/>
                <a:ea typeface="宋体" panose="02010600030101010101" pitchFamily="2" charset="-122"/>
              </a:rPr>
              <a:t>PPP</a:t>
            </a:r>
            <a:r>
              <a:rPr kumimoji="1" lang="en-US" altLang="zh-CN" b="1">
                <a:solidFill>
                  <a:srgbClr val="333399"/>
                </a:solidFill>
                <a:latin typeface="宋体" panose="02010600030101010101" pitchFamily="2" charset="-122"/>
                <a:ea typeface="宋体" panose="02010600030101010101" pitchFamily="2" charset="-122"/>
              </a:rPr>
              <a:t> </a:t>
            </a:r>
            <a:r>
              <a:rPr kumimoji="1" lang="zh-CN" altLang="en-US" b="1">
                <a:solidFill>
                  <a:srgbClr val="333399"/>
                </a:solidFill>
                <a:latin typeface="宋体" panose="02010600030101010101" pitchFamily="2" charset="-122"/>
                <a:ea typeface="宋体" panose="02010600030101010101" pitchFamily="2" charset="-122"/>
              </a:rPr>
              <a:t>连接</a:t>
            </a:r>
            <a:endParaRPr kumimoji="1" lang="zh-CN" altLang="en-US" b="1">
              <a:solidFill>
                <a:srgbClr val="333399"/>
              </a:solidFill>
              <a:latin typeface="宋体" panose="02010600030101010101" pitchFamily="2" charset="-122"/>
              <a:ea typeface="宋体" panose="02010600030101010101" pitchFamily="2" charset="-122"/>
            </a:endParaRPr>
          </a:p>
        </p:txBody>
      </p:sp>
      <p:pic>
        <p:nvPicPr>
          <p:cNvPr id="67" name="Picture 19"/>
          <p:cNvPicPr>
            <a:picLocks noChangeArrowheads="1"/>
          </p:cNvPicPr>
          <p:nvPr/>
        </p:nvPicPr>
        <p:blipFill>
          <a:blip r:embed="rId1"/>
          <a:srcRect/>
          <a:stretch>
            <a:fillRect/>
          </a:stretch>
        </p:blipFill>
        <p:spPr bwMode="auto">
          <a:xfrm>
            <a:off x="5346732" y="3330595"/>
            <a:ext cx="869950" cy="501650"/>
          </a:xfrm>
          <a:prstGeom prst="rect">
            <a:avLst/>
          </a:prstGeom>
          <a:noFill/>
          <a:ln w="9525">
            <a:noFill/>
            <a:miter lim="800000"/>
            <a:headEnd/>
            <a:tailEnd/>
          </a:ln>
          <a:effectLst/>
        </p:spPr>
      </p:pic>
      <p:pic>
        <p:nvPicPr>
          <p:cNvPr id="68" name="Picture 20"/>
          <p:cNvPicPr>
            <a:picLocks noChangeArrowheads="1"/>
          </p:cNvPicPr>
          <p:nvPr/>
        </p:nvPicPr>
        <p:blipFill>
          <a:blip r:embed="rId3"/>
          <a:srcRect/>
          <a:stretch>
            <a:fillRect/>
          </a:stretch>
        </p:blipFill>
        <p:spPr bwMode="auto">
          <a:xfrm>
            <a:off x="6642132" y="4244995"/>
            <a:ext cx="1063625" cy="609600"/>
          </a:xfrm>
          <a:prstGeom prst="rect">
            <a:avLst/>
          </a:prstGeom>
          <a:noFill/>
          <a:ln w="12699">
            <a:noFill/>
            <a:miter lim="800000"/>
            <a:headEnd/>
            <a:tailEnd/>
          </a:ln>
          <a:effectLst/>
        </p:spPr>
      </p:pic>
      <p:pic>
        <p:nvPicPr>
          <p:cNvPr id="69" name="Picture 21"/>
          <p:cNvPicPr>
            <a:picLocks noChangeArrowheads="1"/>
          </p:cNvPicPr>
          <p:nvPr/>
        </p:nvPicPr>
        <p:blipFill>
          <a:blip r:embed="rId4"/>
          <a:srcRect/>
          <a:stretch>
            <a:fillRect/>
          </a:stretch>
        </p:blipFill>
        <p:spPr bwMode="auto">
          <a:xfrm>
            <a:off x="390557" y="3330595"/>
            <a:ext cx="1752600" cy="1676400"/>
          </a:xfrm>
          <a:prstGeom prst="rect">
            <a:avLst/>
          </a:prstGeom>
          <a:noFill/>
          <a:ln w="12699">
            <a:noFill/>
            <a:miter lim="800000"/>
            <a:headEnd/>
            <a:tailEnd/>
          </a:ln>
          <a:effectLst/>
        </p:spPr>
      </p:pic>
      <p:pic>
        <p:nvPicPr>
          <p:cNvPr id="70" name="Picture 22"/>
          <p:cNvPicPr>
            <a:picLocks noChangeArrowheads="1"/>
          </p:cNvPicPr>
          <p:nvPr/>
        </p:nvPicPr>
        <p:blipFill>
          <a:blip r:embed="rId1"/>
          <a:srcRect/>
          <a:stretch>
            <a:fillRect/>
          </a:stretch>
        </p:blipFill>
        <p:spPr bwMode="auto">
          <a:xfrm>
            <a:off x="5346732" y="3971945"/>
            <a:ext cx="869950" cy="501650"/>
          </a:xfrm>
          <a:prstGeom prst="rect">
            <a:avLst/>
          </a:prstGeom>
          <a:noFill/>
          <a:ln w="9525">
            <a:noFill/>
            <a:miter lim="800000"/>
            <a:headEnd/>
            <a:tailEnd/>
          </a:ln>
          <a:effectLst/>
        </p:spPr>
      </p:pic>
      <p:pic>
        <p:nvPicPr>
          <p:cNvPr id="71" name="Picture 23"/>
          <p:cNvPicPr>
            <a:picLocks noChangeArrowheads="1"/>
          </p:cNvPicPr>
          <p:nvPr/>
        </p:nvPicPr>
        <p:blipFill>
          <a:blip r:embed="rId1"/>
          <a:srcRect/>
          <a:stretch>
            <a:fillRect/>
          </a:stretch>
        </p:blipFill>
        <p:spPr bwMode="auto">
          <a:xfrm>
            <a:off x="5346732" y="5191145"/>
            <a:ext cx="869950" cy="501650"/>
          </a:xfrm>
          <a:prstGeom prst="rect">
            <a:avLst/>
          </a:prstGeom>
          <a:noFill/>
          <a:ln w="9525">
            <a:noFill/>
            <a:miter lim="800000"/>
            <a:headEnd/>
            <a:tailEnd/>
          </a:ln>
          <a:effectLst/>
        </p:spPr>
      </p:pic>
      <p:pic>
        <p:nvPicPr>
          <p:cNvPr id="72" name="Picture 24"/>
          <p:cNvPicPr>
            <a:picLocks noChangeArrowheads="1"/>
          </p:cNvPicPr>
          <p:nvPr/>
        </p:nvPicPr>
        <p:blipFill>
          <a:blip r:embed="rId1"/>
          <a:srcRect/>
          <a:stretch>
            <a:fillRect/>
          </a:stretch>
        </p:blipFill>
        <p:spPr bwMode="auto">
          <a:xfrm>
            <a:off x="1914557" y="5006995"/>
            <a:ext cx="869950" cy="501650"/>
          </a:xfrm>
          <a:prstGeom prst="rect">
            <a:avLst/>
          </a:prstGeom>
          <a:noFill/>
          <a:ln w="9525">
            <a:noFill/>
            <a:miter lim="800000"/>
            <a:headEnd/>
            <a:tailEnd/>
          </a:ln>
          <a:effectLst/>
        </p:spPr>
      </p:pic>
      <p:sp>
        <p:nvSpPr>
          <p:cNvPr id="73" name="Freeform 25"/>
          <p:cNvSpPr/>
          <p:nvPr/>
        </p:nvSpPr>
        <p:spPr bwMode="auto">
          <a:xfrm>
            <a:off x="1435132" y="4587895"/>
            <a:ext cx="5703888" cy="1041400"/>
          </a:xfrm>
          <a:custGeom>
            <a:avLst/>
            <a:gdLst/>
            <a:ahLst/>
            <a:cxnLst>
              <a:cxn ang="0">
                <a:pos x="0" y="0"/>
              </a:cxn>
              <a:cxn ang="0">
                <a:pos x="94" y="282"/>
              </a:cxn>
              <a:cxn ang="0">
                <a:pos x="376" y="452"/>
              </a:cxn>
              <a:cxn ang="0">
                <a:pos x="986" y="565"/>
              </a:cxn>
              <a:cxn ang="0">
                <a:pos x="1690" y="621"/>
              </a:cxn>
              <a:cxn ang="0">
                <a:pos x="2207" y="621"/>
              </a:cxn>
              <a:cxn ang="0">
                <a:pos x="2676" y="565"/>
              </a:cxn>
              <a:cxn ang="0">
                <a:pos x="3593" y="74"/>
              </a:cxn>
            </a:cxnLst>
            <a:rect l="0" t="0" r="r" b="b"/>
            <a:pathLst>
              <a:path w="3593" h="656">
                <a:moveTo>
                  <a:pt x="0" y="0"/>
                </a:moveTo>
                <a:cubicBezTo>
                  <a:pt x="16" y="104"/>
                  <a:pt x="31" y="207"/>
                  <a:pt x="94" y="282"/>
                </a:cubicBezTo>
                <a:cubicBezTo>
                  <a:pt x="156" y="358"/>
                  <a:pt x="227" y="405"/>
                  <a:pt x="376" y="452"/>
                </a:cubicBezTo>
                <a:cubicBezTo>
                  <a:pt x="524" y="499"/>
                  <a:pt x="767" y="536"/>
                  <a:pt x="986" y="565"/>
                </a:cubicBezTo>
                <a:cubicBezTo>
                  <a:pt x="1205" y="593"/>
                  <a:pt x="1487" y="612"/>
                  <a:pt x="1690" y="621"/>
                </a:cubicBezTo>
                <a:cubicBezTo>
                  <a:pt x="1894" y="631"/>
                  <a:pt x="2042" y="631"/>
                  <a:pt x="2207" y="621"/>
                </a:cubicBezTo>
                <a:cubicBezTo>
                  <a:pt x="2371" y="612"/>
                  <a:pt x="2445" y="656"/>
                  <a:pt x="2676" y="565"/>
                </a:cubicBezTo>
                <a:cubicBezTo>
                  <a:pt x="2907" y="474"/>
                  <a:pt x="3402" y="176"/>
                  <a:pt x="3593" y="74"/>
                </a:cubicBezTo>
              </a:path>
            </a:pathLst>
          </a:custGeom>
          <a:noFill/>
          <a:ln w="28575" cap="flat" cmpd="sng">
            <a:solidFill>
              <a:srgbClr val="333399"/>
            </a:solidFill>
            <a:prstDash val="dash"/>
            <a:round/>
          </a:ln>
          <a:effectLst/>
        </p:spPr>
        <p:txBody>
          <a:bodyPr wrap="none" anchor="ctr"/>
          <a:lstStyle/>
          <a:p>
            <a:endParaRPr lang="zh-CN" altLang="en-US"/>
          </a:p>
        </p:txBody>
      </p:sp>
      <p:sp>
        <p:nvSpPr>
          <p:cNvPr id="74" name="Oval 26"/>
          <p:cNvSpPr>
            <a:spLocks noChangeArrowheads="1"/>
          </p:cNvSpPr>
          <p:nvPr/>
        </p:nvSpPr>
        <p:spPr bwMode="auto">
          <a:xfrm>
            <a:off x="6880257" y="4625995"/>
            <a:ext cx="536575" cy="138112"/>
          </a:xfrm>
          <a:prstGeom prst="ellipse">
            <a:avLst/>
          </a:prstGeom>
          <a:solidFill>
            <a:srgbClr val="FFCCFF"/>
          </a:solidFill>
          <a:ln w="9525">
            <a:solidFill>
              <a:schemeClr val="tx1"/>
            </a:solidFill>
            <a:prstDash val="sysDot"/>
            <a:round/>
          </a:ln>
          <a:effectLst/>
        </p:spPr>
        <p:txBody>
          <a:bodyPr wrap="none" anchor="ctr"/>
          <a:lstStyle/>
          <a:p>
            <a:endParaRPr lang="zh-CN" altLang="en-US"/>
          </a:p>
        </p:txBody>
      </p:sp>
      <p:sp>
        <p:nvSpPr>
          <p:cNvPr id="75" name="Oval 27"/>
          <p:cNvSpPr>
            <a:spLocks noChangeArrowheads="1"/>
          </p:cNvSpPr>
          <p:nvPr/>
        </p:nvSpPr>
        <p:spPr bwMode="auto">
          <a:xfrm>
            <a:off x="1228757" y="4473595"/>
            <a:ext cx="609600" cy="177800"/>
          </a:xfrm>
          <a:prstGeom prst="ellipse">
            <a:avLst/>
          </a:prstGeom>
          <a:solidFill>
            <a:srgbClr val="00FFCC"/>
          </a:solidFill>
          <a:ln w="9525">
            <a:solidFill>
              <a:schemeClr val="tx1"/>
            </a:solidFill>
            <a:prstDash val="sysDot"/>
            <a:round/>
          </a:ln>
          <a:effectLst/>
        </p:spPr>
        <p:txBody>
          <a:bodyPr wrap="none" anchor="ctr"/>
          <a:lstStyle/>
          <a:p>
            <a:endParaRPr lang="zh-CN" altLang="en-US"/>
          </a:p>
        </p:txBody>
      </p:sp>
      <p:grpSp>
        <p:nvGrpSpPr>
          <p:cNvPr id="5" name="Group 28"/>
          <p:cNvGrpSpPr/>
          <p:nvPr/>
        </p:nvGrpSpPr>
        <p:grpSpPr bwMode="auto">
          <a:xfrm>
            <a:off x="2105057" y="3635395"/>
            <a:ext cx="2041525" cy="722312"/>
            <a:chOff x="1272" y="816"/>
            <a:chExt cx="984" cy="455"/>
          </a:xfrm>
        </p:grpSpPr>
        <p:sp>
          <p:nvSpPr>
            <p:cNvPr id="77" name="AutoShape 29"/>
            <p:cNvSpPr>
              <a:spLocks noChangeArrowheads="1"/>
            </p:cNvSpPr>
            <p:nvPr/>
          </p:nvSpPr>
          <p:spPr bwMode="auto">
            <a:xfrm>
              <a:off x="1296" y="816"/>
              <a:ext cx="936" cy="432"/>
            </a:xfrm>
            <a:prstGeom prst="wedgeRoundRectCallout">
              <a:avLst>
                <a:gd name="adj1" fmla="val -82157"/>
                <a:gd name="adj2" fmla="val 82870"/>
                <a:gd name="adj3" fmla="val 16667"/>
              </a:avLst>
            </a:prstGeom>
            <a:solidFill>
              <a:schemeClr val="bg1"/>
            </a:solidFill>
            <a:ln w="9525">
              <a:solidFill>
                <a:schemeClr val="tx1"/>
              </a:solidFill>
              <a:miter lim="800000"/>
            </a:ln>
            <a:effectLst/>
          </p:spPr>
          <p:txBody>
            <a:bodyPr wrap="none" anchor="ctr"/>
            <a:lstStyle/>
            <a:p>
              <a:pPr algn="ctr">
                <a:spcBef>
                  <a:spcPct val="0"/>
                </a:spcBef>
                <a:buSzTx/>
                <a:buFontTx/>
                <a:buNone/>
              </a:pPr>
              <a:endParaRPr kumimoji="1" lang="zh-CN" altLang="zh-CN">
                <a:solidFill>
                  <a:srgbClr val="333399"/>
                </a:solidFill>
                <a:latin typeface="Arial" panose="020B0604020202020204" pitchFamily="34" charset="0"/>
              </a:endParaRPr>
            </a:p>
          </p:txBody>
        </p:sp>
        <p:sp>
          <p:nvSpPr>
            <p:cNvPr id="78" name="Text Box 30"/>
            <p:cNvSpPr txBox="1">
              <a:spLocks noChangeArrowheads="1"/>
            </p:cNvSpPr>
            <p:nvPr/>
          </p:nvSpPr>
          <p:spPr bwMode="auto">
            <a:xfrm>
              <a:off x="1272" y="829"/>
              <a:ext cx="984" cy="442"/>
            </a:xfrm>
            <a:prstGeom prst="rect">
              <a:avLst/>
            </a:prstGeom>
            <a:noFill/>
            <a:ln w="9525">
              <a:noFill/>
              <a:miter lim="800000"/>
            </a:ln>
            <a:effectLst/>
          </p:spPr>
          <p:txBody>
            <a:bodyPr wrap="none">
              <a:spAutoFit/>
            </a:bodyPr>
            <a:lstStyle/>
            <a:p>
              <a:pPr>
                <a:spcBef>
                  <a:spcPct val="0"/>
                </a:spcBef>
                <a:buSzTx/>
                <a:buFontTx/>
                <a:buNone/>
              </a:pPr>
              <a:r>
                <a:rPr kumimoji="1" lang="zh-CN" altLang="en-US" b="1">
                  <a:latin typeface="宋体" panose="02010600030101010101" pitchFamily="2" charset="-122"/>
                  <a:ea typeface="宋体" panose="02010600030101010101" pitchFamily="2" charset="-122"/>
                </a:rPr>
                <a:t>使用 </a:t>
              </a:r>
              <a:r>
                <a:rPr kumimoji="1" lang="en-US" altLang="zh-CN" b="1">
                  <a:latin typeface="Times New Roman" panose="02020603050405020304" pitchFamily="18" charset="0"/>
                  <a:ea typeface="宋体" panose="02010600030101010101" pitchFamily="2" charset="-122"/>
                </a:rPr>
                <a:t>TCP/IP</a:t>
              </a:r>
              <a:r>
                <a:rPr kumimoji="1" lang="en-US" altLang="zh-CN" b="1">
                  <a:latin typeface="宋体" panose="02010600030101010101" pitchFamily="2" charset="-122"/>
                  <a:ea typeface="宋体" panose="02010600030101010101" pitchFamily="2" charset="-122"/>
                </a:rPr>
                <a:t> </a:t>
              </a:r>
              <a:r>
                <a:rPr kumimoji="1" lang="zh-CN" altLang="en-US" b="1">
                  <a:latin typeface="宋体" panose="02010600030101010101" pitchFamily="2" charset="-122"/>
                  <a:ea typeface="宋体" panose="02010600030101010101" pitchFamily="2" charset="-122"/>
                </a:rPr>
                <a:t>的</a:t>
              </a:r>
              <a:endParaRPr kumimoji="1" lang="zh-CN" altLang="en-US" b="1">
                <a:latin typeface="宋体" panose="02010600030101010101" pitchFamily="2" charset="-122"/>
                <a:ea typeface="宋体" panose="02010600030101010101" pitchFamily="2" charset="-122"/>
              </a:endParaRPr>
            </a:p>
            <a:p>
              <a:pPr>
                <a:spcBef>
                  <a:spcPct val="0"/>
                </a:spcBef>
                <a:buSzTx/>
                <a:buFontTx/>
                <a:buNone/>
              </a:pPr>
              <a:r>
                <a:rPr kumimoji="1" lang="zh-CN" altLang="en-US" b="1">
                  <a:latin typeface="宋体" panose="02010600030101010101" pitchFamily="2" charset="-122"/>
                  <a:ea typeface="宋体" panose="02010600030101010101" pitchFamily="2" charset="-122"/>
                </a:rPr>
                <a:t>    客户进程</a:t>
              </a:r>
              <a:endParaRPr kumimoji="1" lang="zh-CN" altLang="en-US" b="1">
                <a:latin typeface="宋体" panose="02010600030101010101" pitchFamily="2" charset="-122"/>
                <a:ea typeface="宋体" panose="02010600030101010101" pitchFamily="2" charset="-122"/>
              </a:endParaRPr>
            </a:p>
          </p:txBody>
        </p:sp>
      </p:grpSp>
      <p:sp>
        <p:nvSpPr>
          <p:cNvPr id="79" name="AutoShape 31"/>
          <p:cNvSpPr>
            <a:spLocks noChangeArrowheads="1"/>
          </p:cNvSpPr>
          <p:nvPr/>
        </p:nvSpPr>
        <p:spPr bwMode="auto">
          <a:xfrm flipH="1" flipV="1">
            <a:off x="7105682" y="5083195"/>
            <a:ext cx="1136650" cy="700087"/>
          </a:xfrm>
          <a:prstGeom prst="wedgeRoundRectCallout">
            <a:avLst>
              <a:gd name="adj1" fmla="val 41477"/>
              <a:gd name="adj2" fmla="val 107366"/>
              <a:gd name="adj3" fmla="val 16667"/>
            </a:avLst>
          </a:prstGeom>
          <a:solidFill>
            <a:schemeClr val="bg1"/>
          </a:solidFill>
          <a:ln w="9525">
            <a:solidFill>
              <a:schemeClr val="tx1"/>
            </a:solidFill>
            <a:miter lim="800000"/>
          </a:ln>
          <a:effectLst/>
        </p:spPr>
        <p:txBody>
          <a:bodyPr rot="10800000" wrap="none" anchor="ctr"/>
          <a:lstStyle/>
          <a:p>
            <a:pPr algn="ctr">
              <a:spcBef>
                <a:spcPct val="0"/>
              </a:spcBef>
              <a:buSzTx/>
              <a:buFontTx/>
              <a:buNone/>
            </a:pPr>
            <a:endParaRPr kumimoji="1" lang="zh-CN" altLang="zh-CN" sz="3200">
              <a:solidFill>
                <a:srgbClr val="333399"/>
              </a:solidFill>
              <a:latin typeface="Arial" panose="020B0604020202020204" pitchFamily="34" charset="0"/>
            </a:endParaRPr>
          </a:p>
        </p:txBody>
      </p:sp>
      <p:sp>
        <p:nvSpPr>
          <p:cNvPr id="80" name="Text Box 32"/>
          <p:cNvSpPr txBox="1">
            <a:spLocks noChangeArrowheads="1"/>
          </p:cNvSpPr>
          <p:nvPr/>
        </p:nvSpPr>
        <p:spPr bwMode="auto">
          <a:xfrm>
            <a:off x="7058057" y="5081607"/>
            <a:ext cx="1200150" cy="701675"/>
          </a:xfrm>
          <a:prstGeom prst="rect">
            <a:avLst/>
          </a:prstGeom>
          <a:noFill/>
          <a:ln w="9525">
            <a:noFill/>
            <a:miter lim="800000"/>
          </a:ln>
          <a:effectLst/>
        </p:spPr>
        <p:txBody>
          <a:bodyPr wrap="none">
            <a:spAutoFit/>
          </a:bodyPr>
          <a:lstStyle/>
          <a:p>
            <a:pPr>
              <a:spcBef>
                <a:spcPct val="0"/>
              </a:spcBef>
              <a:buSzTx/>
              <a:buFontTx/>
              <a:buNone/>
            </a:pPr>
            <a:r>
              <a:rPr kumimoji="1" lang="zh-CN" altLang="en-US">
                <a:solidFill>
                  <a:srgbClr val="333399"/>
                </a:solidFill>
                <a:latin typeface="Arial" panose="020B0604020202020204" pitchFamily="34" charset="0"/>
              </a:rPr>
              <a:t>路由选择</a:t>
            </a:r>
            <a:endParaRPr kumimoji="1" lang="zh-CN" altLang="en-US">
              <a:solidFill>
                <a:srgbClr val="333399"/>
              </a:solidFill>
              <a:latin typeface="Arial" panose="020B0604020202020204" pitchFamily="34" charset="0"/>
            </a:endParaRPr>
          </a:p>
          <a:p>
            <a:pPr>
              <a:spcBef>
                <a:spcPct val="0"/>
              </a:spcBef>
              <a:buSzTx/>
              <a:buFontTx/>
              <a:buNone/>
            </a:pPr>
            <a:r>
              <a:rPr kumimoji="1" lang="zh-CN" altLang="en-US">
                <a:solidFill>
                  <a:srgbClr val="333399"/>
                </a:solidFill>
                <a:latin typeface="Arial" panose="020B0604020202020204" pitchFamily="34" charset="0"/>
              </a:rPr>
              <a:t>    进程</a:t>
            </a:r>
            <a:endParaRPr kumimoji="1" lang="zh-CN" altLang="en-US">
              <a:solidFill>
                <a:srgbClr val="333399"/>
              </a:solidFill>
              <a:latin typeface="Arial" panose="020B0604020202020204" pitchFamily="34" charset="0"/>
            </a:endParaRPr>
          </a:p>
        </p:txBody>
      </p:sp>
      <p:sp>
        <p:nvSpPr>
          <p:cNvPr id="81" name="Text Box 33"/>
          <p:cNvSpPr txBox="1">
            <a:spLocks noChangeArrowheads="1"/>
          </p:cNvSpPr>
          <p:nvPr/>
        </p:nvSpPr>
        <p:spPr bwMode="auto">
          <a:xfrm>
            <a:off x="8474107" y="3440132"/>
            <a:ext cx="438150" cy="1190625"/>
          </a:xfrm>
          <a:prstGeom prst="rect">
            <a:avLst/>
          </a:prstGeom>
          <a:noFill/>
          <a:ln w="9525">
            <a:noFill/>
            <a:miter lim="800000"/>
          </a:ln>
          <a:effectLst/>
        </p:spPr>
        <p:txBody>
          <a:bodyPr wrap="none">
            <a:spAutoFit/>
          </a:bodyPr>
          <a:lstStyle/>
          <a:p>
            <a:pPr>
              <a:lnSpc>
                <a:spcPct val="90000"/>
              </a:lnSpc>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至</a:t>
            </a:r>
            <a:endParaRPr kumimoji="1" lang="zh-CN" altLang="en-US" b="1">
              <a:solidFill>
                <a:srgbClr val="333399"/>
              </a:solidFill>
              <a:latin typeface="Arial" panose="020B0604020202020204" pitchFamily="34" charset="0"/>
              <a:ea typeface="宋体" panose="02010600030101010101" pitchFamily="2" charset="-122"/>
            </a:endParaRPr>
          </a:p>
          <a:p>
            <a:pPr>
              <a:lnSpc>
                <a:spcPct val="90000"/>
              </a:lnSpc>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因</a:t>
            </a:r>
            <a:endParaRPr kumimoji="1" lang="zh-CN" altLang="en-US" b="1">
              <a:solidFill>
                <a:srgbClr val="333399"/>
              </a:solidFill>
              <a:latin typeface="Arial" panose="020B0604020202020204" pitchFamily="34" charset="0"/>
              <a:ea typeface="宋体" panose="02010600030101010101" pitchFamily="2" charset="-122"/>
            </a:endParaRPr>
          </a:p>
          <a:p>
            <a:pPr>
              <a:lnSpc>
                <a:spcPct val="90000"/>
              </a:lnSpc>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特</a:t>
            </a:r>
            <a:endParaRPr kumimoji="1" lang="zh-CN" altLang="en-US" b="1">
              <a:solidFill>
                <a:srgbClr val="333399"/>
              </a:solidFill>
              <a:latin typeface="Arial" panose="020B0604020202020204" pitchFamily="34" charset="0"/>
              <a:ea typeface="宋体" panose="02010600030101010101" pitchFamily="2" charset="-122"/>
            </a:endParaRPr>
          </a:p>
          <a:p>
            <a:pPr>
              <a:lnSpc>
                <a:spcPct val="90000"/>
              </a:lnSpc>
              <a:spcBef>
                <a:spcPct val="0"/>
              </a:spcBef>
              <a:buSzTx/>
              <a:buFontTx/>
              <a:buNone/>
            </a:pPr>
            <a:r>
              <a:rPr kumimoji="1" lang="zh-CN" altLang="en-US" b="1">
                <a:solidFill>
                  <a:srgbClr val="333399"/>
                </a:solidFill>
                <a:latin typeface="Arial" panose="020B0604020202020204" pitchFamily="34" charset="0"/>
                <a:ea typeface="宋体" panose="02010600030101010101" pitchFamily="2" charset="-122"/>
              </a:rPr>
              <a:t>网</a:t>
            </a:r>
            <a:endParaRPr kumimoji="1" lang="zh-CN" altLang="en-US" b="1">
              <a:solidFill>
                <a:srgbClr val="333399"/>
              </a:solidFill>
              <a:latin typeface="Arial" panose="020B0604020202020204" pitchFamily="34" charset="0"/>
              <a:ea typeface="宋体" panose="02010600030101010101" pitchFamily="2" charset="-122"/>
            </a:endParaRPr>
          </a:p>
        </p:txBody>
      </p:sp>
      <p:sp>
        <p:nvSpPr>
          <p:cNvPr id="82" name="Text Box 34"/>
          <p:cNvSpPr txBox="1">
            <a:spLocks noChangeArrowheads="1"/>
          </p:cNvSpPr>
          <p:nvPr/>
        </p:nvSpPr>
        <p:spPr bwMode="auto">
          <a:xfrm rot="5400000">
            <a:off x="5608670" y="4476770"/>
            <a:ext cx="742950" cy="762000"/>
          </a:xfrm>
          <a:prstGeom prst="rect">
            <a:avLst/>
          </a:prstGeom>
          <a:noFill/>
          <a:ln w="9525">
            <a:noFill/>
            <a:miter lim="800000"/>
          </a:ln>
          <a:effectLst/>
        </p:spPr>
        <p:txBody>
          <a:bodyPr wrap="none">
            <a:spAutoFit/>
          </a:bodyPr>
          <a:lstStyle/>
          <a:p>
            <a:pPr>
              <a:spcBef>
                <a:spcPct val="0"/>
              </a:spcBef>
              <a:buSzTx/>
              <a:buFontTx/>
              <a:buNone/>
            </a:pPr>
            <a:r>
              <a:rPr kumimoji="1" lang="en-US" altLang="zh-CN" sz="4400" b="1">
                <a:solidFill>
                  <a:srgbClr val="333399"/>
                </a:solidFill>
                <a:latin typeface="Arial" panose="020B0604020202020204" pitchFamily="34" charset="0"/>
              </a:rPr>
              <a:t>…</a:t>
            </a:r>
            <a:endParaRPr kumimoji="1" lang="en-US" altLang="zh-CN" sz="4400" b="1">
              <a:solidFill>
                <a:srgbClr val="333399"/>
              </a:solidFill>
              <a:latin typeface="Arial" panose="020B0604020202020204" pitchFamily="34" charset="0"/>
            </a:endParaRPr>
          </a:p>
        </p:txBody>
      </p:sp>
      <p:sp>
        <p:nvSpPr>
          <p:cNvPr id="83" name="Text Box 35"/>
          <p:cNvSpPr txBox="1">
            <a:spLocks noChangeArrowheads="1"/>
          </p:cNvSpPr>
          <p:nvPr/>
        </p:nvSpPr>
        <p:spPr bwMode="auto">
          <a:xfrm>
            <a:off x="769970" y="3768745"/>
            <a:ext cx="849312" cy="396875"/>
          </a:xfrm>
          <a:prstGeom prst="rect">
            <a:avLst/>
          </a:prstGeom>
          <a:noFill/>
          <a:ln w="9525">
            <a:noFill/>
            <a:miter lim="800000"/>
          </a:ln>
          <a:effectLst/>
        </p:spPr>
        <p:txBody>
          <a:bodyPr wrap="none">
            <a:spAutoFit/>
          </a:bodyPr>
          <a:lstStyle/>
          <a:p>
            <a:pPr>
              <a:spcBef>
                <a:spcPct val="0"/>
              </a:spcBef>
              <a:buSzTx/>
              <a:buFontTx/>
              <a:buNone/>
            </a:pPr>
            <a:r>
              <a:rPr kumimoji="1" lang="en-US" altLang="zh-CN" b="1">
                <a:solidFill>
                  <a:srgbClr val="333399"/>
                </a:solidFill>
                <a:latin typeface="Times New Roman" panose="02020603050405020304" pitchFamily="18" charset="0"/>
              </a:rPr>
              <a:t>PC</a:t>
            </a:r>
            <a:r>
              <a:rPr kumimoji="1" lang="en-US" altLang="zh-CN" b="1">
                <a:solidFill>
                  <a:srgbClr val="333399"/>
                </a:solidFill>
                <a:latin typeface="Arial" panose="020B0604020202020204" pitchFamily="34" charset="0"/>
              </a:rPr>
              <a:t> </a:t>
            </a:r>
            <a:r>
              <a:rPr kumimoji="1" lang="zh-CN" altLang="en-US" b="1">
                <a:solidFill>
                  <a:srgbClr val="333399"/>
                </a:solidFill>
                <a:latin typeface="Arial" panose="020B0604020202020204" pitchFamily="34" charset="0"/>
                <a:ea typeface="宋体" panose="02010600030101010101" pitchFamily="2" charset="-122"/>
              </a:rPr>
              <a:t>机</a:t>
            </a:r>
            <a:endParaRPr kumimoji="1" lang="zh-CN" altLang="en-US" b="1">
              <a:solidFill>
                <a:srgbClr val="3333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linds(horizontal)">
                                      <p:cBhvr>
                                        <p:cTn id="10" dur="500"/>
                                        <p:tgtEl>
                                          <p:spTgt spid="5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blinds(horizontal)">
                                      <p:cBhvr>
                                        <p:cTn id="13" dur="500"/>
                                        <p:tgtEl>
                                          <p:spTgt spid="5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horizontal)">
                                      <p:cBhvr>
                                        <p:cTn id="16" dur="500"/>
                                        <p:tgtEl>
                                          <p:spTgt spid="5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linds(horizontal)">
                                      <p:cBhvr>
                                        <p:cTn id="22" dur="500"/>
                                        <p:tgtEl>
                                          <p:spTgt spid="5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blinds(horizontal)">
                                      <p:cBhvr>
                                        <p:cTn id="25" dur="500"/>
                                        <p:tgtEl>
                                          <p:spTgt spid="5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linds(horizontal)">
                                      <p:cBhvr>
                                        <p:cTn id="28" dur="500"/>
                                        <p:tgtEl>
                                          <p:spTgt spid="5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blinds(horizontal)">
                                      <p:cBhvr>
                                        <p:cTn id="31" dur="500"/>
                                        <p:tgtEl>
                                          <p:spTgt spid="6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blinds(horizontal)">
                                      <p:cBhvr>
                                        <p:cTn id="34" dur="500"/>
                                        <p:tgtEl>
                                          <p:spTgt spid="6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linds(horizontal)">
                                      <p:cBhvr>
                                        <p:cTn id="37" dur="500"/>
                                        <p:tgtEl>
                                          <p:spTgt spid="6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blinds(horizontal)">
                                      <p:cBhvr>
                                        <p:cTn id="40" dur="500"/>
                                        <p:tgtEl>
                                          <p:spTgt spid="6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blinds(horizontal)">
                                      <p:cBhvr>
                                        <p:cTn id="46" dur="500"/>
                                        <p:tgtEl>
                                          <p:spTgt spid="6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blinds(horizontal)">
                                      <p:cBhvr>
                                        <p:cTn id="49" dur="500"/>
                                        <p:tgtEl>
                                          <p:spTgt spid="66"/>
                                        </p:tgtEl>
                                      </p:cBhvr>
                                    </p:animEffect>
                                  </p:childTnLst>
                                </p:cTn>
                              </p:par>
                              <p:par>
                                <p:cTn id="50" presetID="3" presetClass="entr" presetSubtype="10" fill="hold"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blinds(horizontal)">
                                      <p:cBhvr>
                                        <p:cTn id="52" dur="500"/>
                                        <p:tgtEl>
                                          <p:spTgt spid="67"/>
                                        </p:tgtEl>
                                      </p:cBhvr>
                                    </p:animEffect>
                                  </p:childTnLst>
                                </p:cTn>
                              </p:par>
                              <p:par>
                                <p:cTn id="53" presetID="3" presetClass="entr" presetSubtype="1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linds(horizontal)">
                                      <p:cBhvr>
                                        <p:cTn id="55" dur="500"/>
                                        <p:tgtEl>
                                          <p:spTgt spid="68"/>
                                        </p:tgtEl>
                                      </p:cBhvr>
                                    </p:animEffect>
                                  </p:childTnLst>
                                </p:cTn>
                              </p:par>
                              <p:par>
                                <p:cTn id="56" presetID="3" presetClass="entr" presetSubtype="1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blinds(horizontal)">
                                      <p:cBhvr>
                                        <p:cTn id="58" dur="500"/>
                                        <p:tgtEl>
                                          <p:spTgt spid="69"/>
                                        </p:tgtEl>
                                      </p:cBhvr>
                                    </p:animEffect>
                                  </p:childTnLst>
                                </p:cTn>
                              </p:par>
                              <p:par>
                                <p:cTn id="59" presetID="3" presetClass="entr" presetSubtype="1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blinds(horizontal)">
                                      <p:cBhvr>
                                        <p:cTn id="61" dur="500"/>
                                        <p:tgtEl>
                                          <p:spTgt spid="70"/>
                                        </p:tgtEl>
                                      </p:cBhvr>
                                    </p:animEffect>
                                  </p:childTnLst>
                                </p:cTn>
                              </p:par>
                              <p:par>
                                <p:cTn id="62" presetID="3" presetClass="entr" presetSubtype="10" fill="hold"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linds(horizontal)">
                                      <p:cBhvr>
                                        <p:cTn id="64" dur="500"/>
                                        <p:tgtEl>
                                          <p:spTgt spid="71"/>
                                        </p:tgtEl>
                                      </p:cBhvr>
                                    </p:animEffect>
                                  </p:childTnLst>
                                </p:cTn>
                              </p:par>
                              <p:par>
                                <p:cTn id="65" presetID="3" presetClass="entr" presetSubtype="10" fill="hold"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blinds(horizontal)">
                                      <p:cBhvr>
                                        <p:cTn id="70" dur="500"/>
                                        <p:tgtEl>
                                          <p:spTgt spid="7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blinds(horizontal)">
                                      <p:cBhvr>
                                        <p:cTn id="73" dur="500"/>
                                        <p:tgtEl>
                                          <p:spTgt spid="7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blinds(horizontal)">
                                      <p:cBhvr>
                                        <p:cTn id="76" dur="500"/>
                                        <p:tgtEl>
                                          <p:spTgt spid="75"/>
                                        </p:tgtEl>
                                      </p:cBhvr>
                                    </p:animEffect>
                                  </p:childTnLst>
                                </p:cTn>
                              </p:par>
                              <p:par>
                                <p:cTn id="77" presetID="3" presetClass="entr" presetSubtype="10" fill="hold" nodeType="with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blinds(horizontal)">
                                      <p:cBhvr>
                                        <p:cTn id="79" dur="500"/>
                                        <p:tgtEl>
                                          <p:spTgt spid="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blinds(horizontal)">
                                      <p:cBhvr>
                                        <p:cTn id="85" dur="500"/>
                                        <p:tgtEl>
                                          <p:spTgt spid="8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blinds(horizontal)">
                                      <p:cBhvr>
                                        <p:cTn id="88" dur="500"/>
                                        <p:tgtEl>
                                          <p:spTgt spid="8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blinds(horizontal)">
                                      <p:cBhvr>
                                        <p:cTn id="91" dur="500"/>
                                        <p:tgtEl>
                                          <p:spTgt spid="8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blinds(horizontal)">
                                      <p:cBhvr>
                                        <p:cTn id="9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73" grpId="0" animBg="1"/>
      <p:bldP spid="74" grpId="0" animBg="1"/>
      <p:bldP spid="75" grpId="0" animBg="1"/>
      <p:bldP spid="79" grpId="0" animBg="1"/>
      <p:bldP spid="80" grpId="0"/>
      <p:bldP spid="81" grpId="0"/>
      <p:bldP spid="82" grpId="0"/>
      <p:bldP spid="8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0" name="Rectangle 10"/>
          <p:cNvSpPr>
            <a:spLocks noChangeArrowheads="1"/>
          </p:cNvSpPr>
          <p:nvPr/>
        </p:nvSpPr>
        <p:spPr bwMode="auto">
          <a:xfrm>
            <a:off x="6443663" y="476250"/>
            <a:ext cx="2232025" cy="469900"/>
          </a:xfrm>
          <a:prstGeom prst="rect">
            <a:avLst/>
          </a:prstGeom>
          <a:solidFill>
            <a:srgbClr val="FFFF66"/>
          </a:solidFill>
          <a:ln w="9525">
            <a:noFill/>
            <a:miter lim="800000"/>
          </a:ln>
          <a:effectLst>
            <a:outerShdw dist="45791" dir="3378596"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设备之间无链路</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4" name="Rectangle 4"/>
          <p:cNvSpPr>
            <a:spLocks noChangeArrowheads="1"/>
          </p:cNvSpPr>
          <p:nvPr/>
        </p:nvSpPr>
        <p:spPr bwMode="auto">
          <a:xfrm>
            <a:off x="3962400" y="476250"/>
            <a:ext cx="1589088"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链路静止</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5" name="Rectangle 5"/>
          <p:cNvSpPr>
            <a:spLocks noChangeArrowheads="1"/>
          </p:cNvSpPr>
          <p:nvPr/>
        </p:nvSpPr>
        <p:spPr bwMode="auto">
          <a:xfrm>
            <a:off x="3962400" y="1698625"/>
            <a:ext cx="1589088"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链路建立</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6" name="Rectangle 6"/>
          <p:cNvSpPr>
            <a:spLocks noChangeArrowheads="1"/>
          </p:cNvSpPr>
          <p:nvPr/>
        </p:nvSpPr>
        <p:spPr bwMode="auto">
          <a:xfrm>
            <a:off x="3962400" y="2921000"/>
            <a:ext cx="1589088"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鉴别</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7" name="Rectangle 7"/>
          <p:cNvSpPr>
            <a:spLocks noChangeArrowheads="1"/>
          </p:cNvSpPr>
          <p:nvPr/>
        </p:nvSpPr>
        <p:spPr bwMode="auto">
          <a:xfrm>
            <a:off x="3962400" y="4143375"/>
            <a:ext cx="1589088"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网络层协议</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8" name="Rectangle 8"/>
          <p:cNvSpPr>
            <a:spLocks noChangeArrowheads="1"/>
          </p:cNvSpPr>
          <p:nvPr/>
        </p:nvSpPr>
        <p:spPr bwMode="auto">
          <a:xfrm>
            <a:off x="3962400" y="5367338"/>
            <a:ext cx="1589088"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链路打开</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29" name="Rectangle 9"/>
          <p:cNvSpPr>
            <a:spLocks noChangeArrowheads="1"/>
          </p:cNvSpPr>
          <p:nvPr/>
        </p:nvSpPr>
        <p:spPr bwMode="auto">
          <a:xfrm>
            <a:off x="250825" y="2921000"/>
            <a:ext cx="1589088"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链路终止</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31" name="Rectangle 11"/>
          <p:cNvSpPr>
            <a:spLocks noChangeArrowheads="1"/>
          </p:cNvSpPr>
          <p:nvPr/>
        </p:nvSpPr>
        <p:spPr bwMode="auto">
          <a:xfrm>
            <a:off x="6611938" y="1698625"/>
            <a:ext cx="1943100" cy="469900"/>
          </a:xfrm>
          <a:prstGeom prst="rect">
            <a:avLst/>
          </a:prstGeom>
          <a:solidFill>
            <a:srgbClr val="FFFF66"/>
          </a:solidFill>
          <a:ln w="9525">
            <a:noFill/>
            <a:miter lim="800000"/>
          </a:ln>
          <a:effectLst>
            <a:outerShdw dist="53882"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物理链路</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32" name="Rectangle 12"/>
          <p:cNvSpPr>
            <a:spLocks noChangeArrowheads="1"/>
          </p:cNvSpPr>
          <p:nvPr/>
        </p:nvSpPr>
        <p:spPr bwMode="auto">
          <a:xfrm>
            <a:off x="6611938" y="2921000"/>
            <a:ext cx="1943100" cy="471488"/>
          </a:xfrm>
          <a:prstGeom prst="rect">
            <a:avLst/>
          </a:prstGeom>
          <a:solidFill>
            <a:srgbClr val="FFFF66"/>
          </a:solidFill>
          <a:ln w="9525">
            <a:noFill/>
            <a:miter lim="800000"/>
          </a:ln>
          <a:effectLst>
            <a:outerShdw dist="53882" dir="2700000" algn="ctr" rotWithShape="0">
              <a:schemeClr val="bg2"/>
            </a:outerShdw>
          </a:effectLst>
        </p:spPr>
        <p:txBody>
          <a:bodyPr wrap="none" anchor="ctr"/>
          <a:lstStyle/>
          <a:p>
            <a:pPr algn="ctr"/>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链路</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33" name="Rectangle 13"/>
          <p:cNvSpPr>
            <a:spLocks noChangeArrowheads="1"/>
          </p:cNvSpPr>
          <p:nvPr/>
        </p:nvSpPr>
        <p:spPr bwMode="auto">
          <a:xfrm>
            <a:off x="6227763" y="4143375"/>
            <a:ext cx="2665412" cy="471488"/>
          </a:xfrm>
          <a:prstGeom prst="rect">
            <a:avLst/>
          </a:prstGeom>
          <a:solidFill>
            <a:srgbClr val="FFFF66"/>
          </a:solidFill>
          <a:ln w="9525">
            <a:noFill/>
            <a:miter lim="800000"/>
          </a:ln>
          <a:effectLst>
            <a:outerShdw dist="35921" dir="2700000"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已鉴别的 </a:t>
            </a:r>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链路</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34" name="Rectangle 14"/>
          <p:cNvSpPr>
            <a:spLocks noChangeArrowheads="1"/>
          </p:cNvSpPr>
          <p:nvPr/>
        </p:nvSpPr>
        <p:spPr bwMode="auto">
          <a:xfrm>
            <a:off x="6084888" y="5246688"/>
            <a:ext cx="2916237" cy="846137"/>
          </a:xfrm>
          <a:prstGeom prst="rect">
            <a:avLst/>
          </a:prstGeom>
          <a:solidFill>
            <a:srgbClr val="FFFF66"/>
          </a:solidFill>
          <a:ln w="9525">
            <a:noFill/>
            <a:miter lim="800000"/>
          </a:ln>
          <a:effectLst>
            <a:outerShdw dist="45791" dir="2021404" algn="ctr" rotWithShape="0">
              <a:schemeClr val="bg2"/>
            </a:outerShdw>
          </a:effectLst>
        </p:spPr>
        <p:txBody>
          <a:bodyPr wrap="none" anchor="ctr"/>
          <a:lstStyle/>
          <a:p>
            <a:pPr algn="ctr"/>
            <a:r>
              <a:rPr lang="zh-CN" altLang="en-US" sz="2400">
                <a:solidFill>
                  <a:schemeClr val="folHlink"/>
                </a:solidFill>
                <a:latin typeface="Arial" panose="020B0604020202020204" pitchFamily="34" charset="0"/>
                <a:ea typeface="黑体" panose="02010609060101010101" pitchFamily="2" charset="-122"/>
              </a:rPr>
              <a:t>已鉴别的 </a:t>
            </a:r>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链路</a:t>
            </a:r>
            <a:endParaRPr lang="zh-CN" altLang="en-US" sz="2400">
              <a:solidFill>
                <a:schemeClr val="folHlink"/>
              </a:solidFill>
              <a:latin typeface="Arial" panose="020B0604020202020204" pitchFamily="34" charset="0"/>
              <a:ea typeface="黑体" panose="02010609060101010101" pitchFamily="2" charset="-122"/>
            </a:endParaRPr>
          </a:p>
          <a:p>
            <a:pPr algn="ctr"/>
            <a:r>
              <a:rPr lang="zh-CN" altLang="en-US" sz="2400">
                <a:solidFill>
                  <a:schemeClr val="folHlink"/>
                </a:solidFill>
                <a:latin typeface="Arial" panose="020B0604020202020204" pitchFamily="34" charset="0"/>
                <a:ea typeface="黑体" panose="02010609060101010101" pitchFamily="2" charset="-122"/>
              </a:rPr>
              <a:t>和 </a:t>
            </a:r>
            <a:r>
              <a:rPr lang="en-US" altLang="zh-CN" sz="2400">
                <a:solidFill>
                  <a:schemeClr val="folHlink"/>
                </a:solidFill>
                <a:latin typeface="Arial" panose="020B0604020202020204" pitchFamily="34" charset="0"/>
                <a:ea typeface="黑体" panose="02010609060101010101" pitchFamily="2" charset="-122"/>
              </a:rPr>
              <a:t>NCP </a:t>
            </a:r>
            <a:r>
              <a:rPr lang="zh-CN" altLang="en-US" sz="2400">
                <a:solidFill>
                  <a:schemeClr val="folHlink"/>
                </a:solidFill>
                <a:latin typeface="Arial" panose="020B0604020202020204" pitchFamily="34" charset="0"/>
                <a:ea typeface="黑体" panose="02010609060101010101" pitchFamily="2" charset="-122"/>
              </a:rPr>
              <a:t>链路</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35" name="Line 15"/>
          <p:cNvSpPr>
            <a:spLocks noChangeShapeType="1"/>
          </p:cNvSpPr>
          <p:nvPr/>
        </p:nvSpPr>
        <p:spPr bwMode="auto">
          <a:xfrm>
            <a:off x="7583488" y="946150"/>
            <a:ext cx="0" cy="752475"/>
          </a:xfrm>
          <a:prstGeom prst="line">
            <a:avLst/>
          </a:prstGeom>
          <a:noFill/>
          <a:ln w="28575">
            <a:solidFill>
              <a:schemeClr val="folHlink"/>
            </a:solidFill>
            <a:round/>
            <a:tailEnd type="triangle" w="med" len="lg"/>
          </a:ln>
          <a:effectLst/>
        </p:spPr>
        <p:txBody>
          <a:bodyPr/>
          <a:lstStyle/>
          <a:p>
            <a:endParaRPr lang="zh-CN" altLang="en-US"/>
          </a:p>
        </p:txBody>
      </p:sp>
      <p:sp>
        <p:nvSpPr>
          <p:cNvPr id="389136" name="Line 16"/>
          <p:cNvSpPr>
            <a:spLocks noChangeShapeType="1"/>
          </p:cNvSpPr>
          <p:nvPr/>
        </p:nvSpPr>
        <p:spPr bwMode="auto">
          <a:xfrm>
            <a:off x="7583488" y="2168525"/>
            <a:ext cx="0" cy="752475"/>
          </a:xfrm>
          <a:prstGeom prst="line">
            <a:avLst/>
          </a:prstGeom>
          <a:noFill/>
          <a:ln w="28575">
            <a:solidFill>
              <a:schemeClr val="folHlink"/>
            </a:solidFill>
            <a:round/>
            <a:tailEnd type="triangle" w="med" len="lg"/>
          </a:ln>
          <a:effectLst/>
        </p:spPr>
        <p:txBody>
          <a:bodyPr/>
          <a:lstStyle/>
          <a:p>
            <a:endParaRPr lang="zh-CN" altLang="en-US"/>
          </a:p>
        </p:txBody>
      </p:sp>
      <p:sp>
        <p:nvSpPr>
          <p:cNvPr id="389137" name="Line 17"/>
          <p:cNvSpPr>
            <a:spLocks noChangeShapeType="1"/>
          </p:cNvSpPr>
          <p:nvPr/>
        </p:nvSpPr>
        <p:spPr bwMode="auto">
          <a:xfrm>
            <a:off x="7583488" y="3392488"/>
            <a:ext cx="0" cy="750887"/>
          </a:xfrm>
          <a:prstGeom prst="line">
            <a:avLst/>
          </a:prstGeom>
          <a:noFill/>
          <a:ln w="28575">
            <a:solidFill>
              <a:schemeClr val="folHlink"/>
            </a:solidFill>
            <a:round/>
            <a:tailEnd type="triangle" w="med" len="lg"/>
          </a:ln>
          <a:effectLst/>
        </p:spPr>
        <p:txBody>
          <a:bodyPr/>
          <a:lstStyle/>
          <a:p>
            <a:endParaRPr lang="zh-CN" altLang="en-US"/>
          </a:p>
        </p:txBody>
      </p:sp>
      <p:sp>
        <p:nvSpPr>
          <p:cNvPr id="389138" name="Freeform 18"/>
          <p:cNvSpPr/>
          <p:nvPr/>
        </p:nvSpPr>
        <p:spPr bwMode="auto">
          <a:xfrm>
            <a:off x="7581900" y="4614863"/>
            <a:ext cx="1588" cy="706437"/>
          </a:xfrm>
          <a:custGeom>
            <a:avLst/>
            <a:gdLst/>
            <a:ahLst/>
            <a:cxnLst>
              <a:cxn ang="0">
                <a:pos x="1" y="0"/>
              </a:cxn>
              <a:cxn ang="0">
                <a:pos x="0" y="445"/>
              </a:cxn>
            </a:cxnLst>
            <a:rect l="0" t="0" r="r" b="b"/>
            <a:pathLst>
              <a:path w="1" h="445">
                <a:moveTo>
                  <a:pt x="1" y="0"/>
                </a:moveTo>
                <a:lnTo>
                  <a:pt x="0" y="445"/>
                </a:lnTo>
              </a:path>
            </a:pathLst>
          </a:custGeom>
          <a:noFill/>
          <a:ln w="28575" cmpd="sng">
            <a:solidFill>
              <a:schemeClr val="folHlink"/>
            </a:solidFill>
            <a:round/>
            <a:tailEnd type="triangle" w="med" len="lg"/>
          </a:ln>
          <a:effectLst/>
        </p:spPr>
        <p:txBody>
          <a:bodyPr/>
          <a:lstStyle/>
          <a:p>
            <a:endParaRPr lang="zh-CN" altLang="en-US"/>
          </a:p>
        </p:txBody>
      </p:sp>
      <p:sp>
        <p:nvSpPr>
          <p:cNvPr id="389139" name="Line 19"/>
          <p:cNvSpPr>
            <a:spLocks noChangeShapeType="1"/>
          </p:cNvSpPr>
          <p:nvPr/>
        </p:nvSpPr>
        <p:spPr bwMode="auto">
          <a:xfrm>
            <a:off x="4757738" y="946150"/>
            <a:ext cx="0" cy="752475"/>
          </a:xfrm>
          <a:prstGeom prst="line">
            <a:avLst/>
          </a:prstGeom>
          <a:noFill/>
          <a:ln w="28575">
            <a:solidFill>
              <a:schemeClr val="folHlink"/>
            </a:solidFill>
            <a:round/>
            <a:tailEnd type="triangle" w="med" len="lg"/>
          </a:ln>
          <a:effectLst/>
        </p:spPr>
        <p:txBody>
          <a:bodyPr/>
          <a:lstStyle/>
          <a:p>
            <a:endParaRPr lang="zh-CN" altLang="en-US"/>
          </a:p>
        </p:txBody>
      </p:sp>
      <p:sp>
        <p:nvSpPr>
          <p:cNvPr id="389140" name="Line 20"/>
          <p:cNvSpPr>
            <a:spLocks noChangeShapeType="1"/>
          </p:cNvSpPr>
          <p:nvPr/>
        </p:nvSpPr>
        <p:spPr bwMode="auto">
          <a:xfrm>
            <a:off x="4757738" y="2168525"/>
            <a:ext cx="0" cy="752475"/>
          </a:xfrm>
          <a:prstGeom prst="line">
            <a:avLst/>
          </a:prstGeom>
          <a:noFill/>
          <a:ln w="28575">
            <a:solidFill>
              <a:schemeClr val="folHlink"/>
            </a:solidFill>
            <a:round/>
            <a:tailEnd type="triangle" w="med" len="lg"/>
          </a:ln>
          <a:effectLst/>
        </p:spPr>
        <p:txBody>
          <a:bodyPr/>
          <a:lstStyle/>
          <a:p>
            <a:endParaRPr lang="zh-CN" altLang="en-US"/>
          </a:p>
        </p:txBody>
      </p:sp>
      <p:sp>
        <p:nvSpPr>
          <p:cNvPr id="389141" name="Line 21"/>
          <p:cNvSpPr>
            <a:spLocks noChangeShapeType="1"/>
          </p:cNvSpPr>
          <p:nvPr/>
        </p:nvSpPr>
        <p:spPr bwMode="auto">
          <a:xfrm>
            <a:off x="4757738" y="3392488"/>
            <a:ext cx="0" cy="750887"/>
          </a:xfrm>
          <a:prstGeom prst="line">
            <a:avLst/>
          </a:prstGeom>
          <a:noFill/>
          <a:ln w="28575">
            <a:solidFill>
              <a:schemeClr val="folHlink"/>
            </a:solidFill>
            <a:round/>
            <a:tailEnd type="triangle" w="med" len="lg"/>
          </a:ln>
          <a:effectLst/>
        </p:spPr>
        <p:txBody>
          <a:bodyPr/>
          <a:lstStyle/>
          <a:p>
            <a:endParaRPr lang="zh-CN" altLang="en-US"/>
          </a:p>
        </p:txBody>
      </p:sp>
      <p:sp>
        <p:nvSpPr>
          <p:cNvPr id="389142" name="Line 22"/>
          <p:cNvSpPr>
            <a:spLocks noChangeShapeType="1"/>
          </p:cNvSpPr>
          <p:nvPr/>
        </p:nvSpPr>
        <p:spPr bwMode="auto">
          <a:xfrm>
            <a:off x="4757738" y="4614863"/>
            <a:ext cx="0" cy="752475"/>
          </a:xfrm>
          <a:prstGeom prst="line">
            <a:avLst/>
          </a:prstGeom>
          <a:noFill/>
          <a:ln w="28575">
            <a:solidFill>
              <a:schemeClr val="folHlink"/>
            </a:solidFill>
            <a:round/>
            <a:tailEnd type="triangle" w="med" len="lg"/>
          </a:ln>
          <a:effectLst/>
        </p:spPr>
        <p:txBody>
          <a:bodyPr/>
          <a:lstStyle/>
          <a:p>
            <a:endParaRPr lang="zh-CN" altLang="en-US"/>
          </a:p>
        </p:txBody>
      </p:sp>
      <p:sp>
        <p:nvSpPr>
          <p:cNvPr id="389143" name="Line 23"/>
          <p:cNvSpPr>
            <a:spLocks noChangeShapeType="1"/>
          </p:cNvSpPr>
          <p:nvPr/>
        </p:nvSpPr>
        <p:spPr bwMode="auto">
          <a:xfrm flipH="1">
            <a:off x="1841500" y="3155950"/>
            <a:ext cx="2120900" cy="1588"/>
          </a:xfrm>
          <a:prstGeom prst="line">
            <a:avLst/>
          </a:prstGeom>
          <a:noFill/>
          <a:ln w="28575">
            <a:solidFill>
              <a:schemeClr val="folHlink"/>
            </a:solidFill>
            <a:round/>
            <a:tailEnd type="triangle" w="med" len="lg"/>
          </a:ln>
          <a:effectLst/>
        </p:spPr>
        <p:txBody>
          <a:bodyPr/>
          <a:lstStyle/>
          <a:p>
            <a:endParaRPr lang="zh-CN" altLang="en-US"/>
          </a:p>
        </p:txBody>
      </p:sp>
      <p:sp>
        <p:nvSpPr>
          <p:cNvPr id="389144" name="Freeform 24"/>
          <p:cNvSpPr/>
          <p:nvPr/>
        </p:nvSpPr>
        <p:spPr bwMode="auto">
          <a:xfrm>
            <a:off x="1047750" y="3402013"/>
            <a:ext cx="2914650" cy="2184400"/>
          </a:xfrm>
          <a:custGeom>
            <a:avLst/>
            <a:gdLst/>
            <a:ahLst/>
            <a:cxnLst>
              <a:cxn ang="0">
                <a:pos x="1497" y="998"/>
              </a:cxn>
              <a:cxn ang="0">
                <a:pos x="0" y="998"/>
              </a:cxn>
              <a:cxn ang="0">
                <a:pos x="0" y="0"/>
              </a:cxn>
            </a:cxnLst>
            <a:rect l="0" t="0" r="r" b="b"/>
            <a:pathLst>
              <a:path w="1497" h="998">
                <a:moveTo>
                  <a:pt x="1497" y="998"/>
                </a:moveTo>
                <a:lnTo>
                  <a:pt x="0" y="998"/>
                </a:lnTo>
                <a:lnTo>
                  <a:pt x="0" y="0"/>
                </a:lnTo>
              </a:path>
            </a:pathLst>
          </a:custGeom>
          <a:noFill/>
          <a:ln w="28575" cmpd="sng">
            <a:solidFill>
              <a:schemeClr val="folHlink"/>
            </a:solidFill>
            <a:round/>
            <a:headEnd type="none" w="med" len="med"/>
            <a:tailEnd type="triangle" w="med" len="lg"/>
          </a:ln>
          <a:effectLst/>
        </p:spPr>
        <p:txBody>
          <a:bodyPr/>
          <a:lstStyle/>
          <a:p>
            <a:endParaRPr lang="zh-CN" altLang="en-US"/>
          </a:p>
        </p:txBody>
      </p:sp>
      <p:sp>
        <p:nvSpPr>
          <p:cNvPr id="389145" name="Freeform 25"/>
          <p:cNvSpPr/>
          <p:nvPr/>
        </p:nvSpPr>
        <p:spPr bwMode="auto">
          <a:xfrm flipV="1">
            <a:off x="1047750" y="576263"/>
            <a:ext cx="2914650" cy="2365375"/>
          </a:xfrm>
          <a:custGeom>
            <a:avLst/>
            <a:gdLst/>
            <a:ahLst/>
            <a:cxnLst>
              <a:cxn ang="0">
                <a:pos x="1497" y="998"/>
              </a:cxn>
              <a:cxn ang="0">
                <a:pos x="0" y="998"/>
              </a:cxn>
              <a:cxn ang="0">
                <a:pos x="0" y="0"/>
              </a:cxn>
            </a:cxnLst>
            <a:rect l="0" t="0" r="r" b="b"/>
            <a:pathLst>
              <a:path w="1497" h="998">
                <a:moveTo>
                  <a:pt x="1497" y="998"/>
                </a:moveTo>
                <a:lnTo>
                  <a:pt x="0" y="998"/>
                </a:lnTo>
                <a:lnTo>
                  <a:pt x="0" y="0"/>
                </a:lnTo>
              </a:path>
            </a:pathLst>
          </a:custGeom>
          <a:noFill/>
          <a:ln w="28575" cmpd="sng">
            <a:solidFill>
              <a:schemeClr val="folHlink"/>
            </a:solidFill>
            <a:round/>
            <a:headEnd type="triangle" w="med" len="lg"/>
            <a:tailEnd type="none" w="med" len="lg"/>
          </a:ln>
          <a:effectLst/>
        </p:spPr>
        <p:txBody>
          <a:bodyPr/>
          <a:lstStyle/>
          <a:p>
            <a:endParaRPr lang="zh-CN" altLang="en-US"/>
          </a:p>
        </p:txBody>
      </p:sp>
      <p:sp>
        <p:nvSpPr>
          <p:cNvPr id="389146" name="Freeform 26"/>
          <p:cNvSpPr/>
          <p:nvPr/>
        </p:nvSpPr>
        <p:spPr bwMode="auto">
          <a:xfrm>
            <a:off x="2459038" y="790575"/>
            <a:ext cx="1503362" cy="1157288"/>
          </a:xfrm>
          <a:custGeom>
            <a:avLst/>
            <a:gdLst/>
            <a:ahLst/>
            <a:cxnLst>
              <a:cxn ang="0">
                <a:pos x="772" y="590"/>
              </a:cxn>
              <a:cxn ang="0">
                <a:pos x="0" y="590"/>
              </a:cxn>
              <a:cxn ang="0">
                <a:pos x="0" y="0"/>
              </a:cxn>
              <a:cxn ang="0">
                <a:pos x="772" y="0"/>
              </a:cxn>
            </a:cxnLst>
            <a:rect l="0" t="0" r="r" b="b"/>
            <a:pathLst>
              <a:path w="772" h="590">
                <a:moveTo>
                  <a:pt x="772" y="590"/>
                </a:moveTo>
                <a:lnTo>
                  <a:pt x="0" y="590"/>
                </a:lnTo>
                <a:lnTo>
                  <a:pt x="0" y="0"/>
                </a:lnTo>
                <a:lnTo>
                  <a:pt x="772" y="0"/>
                </a:lnTo>
              </a:path>
            </a:pathLst>
          </a:custGeom>
          <a:noFill/>
          <a:ln w="28575" cmpd="sng">
            <a:solidFill>
              <a:schemeClr val="folHlink"/>
            </a:solidFill>
            <a:round/>
            <a:headEnd type="none" w="med" len="med"/>
            <a:tailEnd type="triangle" w="med" len="lg"/>
          </a:ln>
          <a:effectLst/>
        </p:spPr>
        <p:txBody>
          <a:bodyPr/>
          <a:lstStyle/>
          <a:p>
            <a:endParaRPr lang="zh-CN" altLang="en-US"/>
          </a:p>
        </p:txBody>
      </p:sp>
      <p:sp>
        <p:nvSpPr>
          <p:cNvPr id="389147" name="Text Box 27"/>
          <p:cNvSpPr txBox="1">
            <a:spLocks noChangeArrowheads="1"/>
          </p:cNvSpPr>
          <p:nvPr/>
        </p:nvSpPr>
        <p:spPr bwMode="auto">
          <a:xfrm>
            <a:off x="4818063" y="1030288"/>
            <a:ext cx="2317750" cy="457200"/>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物理层连接建立</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48" name="Text Box 28"/>
          <p:cNvSpPr txBox="1">
            <a:spLocks noChangeArrowheads="1"/>
          </p:cNvSpPr>
          <p:nvPr/>
        </p:nvSpPr>
        <p:spPr bwMode="auto">
          <a:xfrm>
            <a:off x="4818063" y="2273300"/>
            <a:ext cx="2081212" cy="457200"/>
          </a:xfrm>
          <a:prstGeom prst="rect">
            <a:avLst/>
          </a:prstGeom>
          <a:noFill/>
          <a:ln w="9525">
            <a:noFill/>
            <a:miter lim="800000"/>
          </a:ln>
          <a:effectLst/>
        </p:spPr>
        <p:txBody>
          <a:bodyPr wrap="none">
            <a:spAutoFit/>
          </a:bodyPr>
          <a:lstStyle/>
          <a:p>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配置协商</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49" name="Text Box 29"/>
          <p:cNvSpPr txBox="1">
            <a:spLocks noChangeArrowheads="1"/>
          </p:cNvSpPr>
          <p:nvPr/>
        </p:nvSpPr>
        <p:spPr bwMode="auto">
          <a:xfrm>
            <a:off x="4716463" y="3457575"/>
            <a:ext cx="2927350" cy="457200"/>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鉴别成功或无需鉴别</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50" name="Text Box 30"/>
          <p:cNvSpPr txBox="1">
            <a:spLocks noChangeArrowheads="1"/>
          </p:cNvSpPr>
          <p:nvPr/>
        </p:nvSpPr>
        <p:spPr bwMode="auto">
          <a:xfrm>
            <a:off x="4800600" y="4733925"/>
            <a:ext cx="2132013" cy="457200"/>
          </a:xfrm>
          <a:prstGeom prst="rect">
            <a:avLst/>
          </a:prstGeom>
          <a:noFill/>
          <a:ln w="9525">
            <a:noFill/>
            <a:miter lim="800000"/>
          </a:ln>
          <a:effectLst/>
        </p:spPr>
        <p:txBody>
          <a:bodyPr wrap="none">
            <a:spAutoFit/>
          </a:bodyPr>
          <a:lstStyle/>
          <a:p>
            <a:r>
              <a:rPr lang="en-US" altLang="zh-CN" sz="2400">
                <a:solidFill>
                  <a:schemeClr val="folHlink"/>
                </a:solidFill>
                <a:latin typeface="Arial" panose="020B0604020202020204" pitchFamily="34" charset="0"/>
                <a:ea typeface="黑体" panose="02010609060101010101" pitchFamily="2" charset="-122"/>
              </a:rPr>
              <a:t>NCP </a:t>
            </a:r>
            <a:r>
              <a:rPr lang="zh-CN" altLang="en-US" sz="2400">
                <a:solidFill>
                  <a:schemeClr val="folHlink"/>
                </a:solidFill>
                <a:latin typeface="Arial" panose="020B0604020202020204" pitchFamily="34" charset="0"/>
                <a:ea typeface="黑体" panose="02010609060101010101" pitchFamily="2" charset="-122"/>
              </a:rPr>
              <a:t>配置协商</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51" name="Text Box 31"/>
          <p:cNvSpPr txBox="1">
            <a:spLocks noChangeArrowheads="1"/>
          </p:cNvSpPr>
          <p:nvPr/>
        </p:nvSpPr>
        <p:spPr bwMode="auto">
          <a:xfrm>
            <a:off x="163513" y="3943350"/>
            <a:ext cx="1708150" cy="822325"/>
          </a:xfrm>
          <a:prstGeom prst="rect">
            <a:avLst/>
          </a:prstGeom>
          <a:solidFill>
            <a:schemeClr val="bg1"/>
          </a:solidFill>
          <a:ln w="9525">
            <a:noFill/>
            <a:miter lim="800000"/>
          </a:ln>
          <a:effectLst/>
        </p:spPr>
        <p:txBody>
          <a:bodyPr wrap="none">
            <a:spAutoFit/>
          </a:bodyPr>
          <a:lstStyle/>
          <a:p>
            <a:pPr algn="ctr"/>
            <a:r>
              <a:rPr lang="zh-CN" altLang="en-US" sz="2400">
                <a:solidFill>
                  <a:schemeClr val="folHlink"/>
                </a:solidFill>
                <a:latin typeface="Arial" panose="020B0604020202020204" pitchFamily="34" charset="0"/>
                <a:ea typeface="黑体" panose="02010609060101010101" pitchFamily="2" charset="-122"/>
              </a:rPr>
              <a:t>链路故障或</a:t>
            </a:r>
            <a:endParaRPr lang="zh-CN" altLang="en-US" sz="2400">
              <a:solidFill>
                <a:schemeClr val="folHlink"/>
              </a:solidFill>
              <a:latin typeface="Arial" panose="020B0604020202020204" pitchFamily="34" charset="0"/>
              <a:ea typeface="黑体" panose="02010609060101010101" pitchFamily="2" charset="-122"/>
            </a:endParaRPr>
          </a:p>
          <a:p>
            <a:pPr algn="ctr"/>
            <a:r>
              <a:rPr lang="zh-CN" altLang="en-US" sz="2400">
                <a:solidFill>
                  <a:schemeClr val="folHlink"/>
                </a:solidFill>
                <a:latin typeface="Arial" panose="020B0604020202020204" pitchFamily="34" charset="0"/>
                <a:ea typeface="黑体" panose="02010609060101010101" pitchFamily="2" charset="-122"/>
              </a:rPr>
              <a:t>关闭请求</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52" name="Text Box 32"/>
          <p:cNvSpPr txBox="1">
            <a:spLocks noChangeArrowheads="1"/>
          </p:cNvSpPr>
          <p:nvPr/>
        </p:nvSpPr>
        <p:spPr bwMode="auto">
          <a:xfrm>
            <a:off x="307975" y="1377950"/>
            <a:ext cx="1471613" cy="676275"/>
          </a:xfrm>
          <a:prstGeom prst="rect">
            <a:avLst/>
          </a:prstGeom>
          <a:solidFill>
            <a:schemeClr val="bg1"/>
          </a:solidFill>
          <a:ln w="9525">
            <a:noFill/>
            <a:miter lim="800000"/>
          </a:ln>
          <a:effectLst/>
        </p:spPr>
        <p:txBody>
          <a:bodyPr wrap="none">
            <a:spAutoFit/>
          </a:bodyPr>
          <a:lstStyle/>
          <a:p>
            <a:pPr algn="ctr">
              <a:lnSpc>
                <a:spcPct val="80000"/>
              </a:lnSpc>
            </a:pPr>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链路</a:t>
            </a:r>
            <a:endParaRPr lang="zh-CN" altLang="en-US" sz="2400">
              <a:solidFill>
                <a:schemeClr val="folHlink"/>
              </a:solidFill>
              <a:latin typeface="Arial" panose="020B0604020202020204" pitchFamily="34" charset="0"/>
              <a:ea typeface="黑体" panose="02010609060101010101" pitchFamily="2" charset="-122"/>
            </a:endParaRPr>
          </a:p>
          <a:p>
            <a:pPr algn="ctr">
              <a:lnSpc>
                <a:spcPct val="80000"/>
              </a:lnSpc>
            </a:pPr>
            <a:r>
              <a:rPr lang="zh-CN" altLang="en-US" sz="2400">
                <a:solidFill>
                  <a:schemeClr val="folHlink"/>
                </a:solidFill>
                <a:latin typeface="Arial" panose="020B0604020202020204" pitchFamily="34" charset="0"/>
                <a:ea typeface="黑体" panose="02010609060101010101" pitchFamily="2" charset="-122"/>
              </a:rPr>
              <a:t>终止</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53" name="Text Box 33"/>
          <p:cNvSpPr txBox="1">
            <a:spLocks noChangeArrowheads="1"/>
          </p:cNvSpPr>
          <p:nvPr/>
        </p:nvSpPr>
        <p:spPr bwMode="auto">
          <a:xfrm>
            <a:off x="2268538" y="2682875"/>
            <a:ext cx="1401762" cy="458788"/>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鉴别失败</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389154" name="Text Box 34"/>
          <p:cNvSpPr txBox="1">
            <a:spLocks noChangeArrowheads="1"/>
          </p:cNvSpPr>
          <p:nvPr/>
        </p:nvSpPr>
        <p:spPr bwMode="auto">
          <a:xfrm>
            <a:off x="1841500" y="1023938"/>
            <a:ext cx="1471613" cy="676275"/>
          </a:xfrm>
          <a:prstGeom prst="rect">
            <a:avLst/>
          </a:prstGeom>
          <a:solidFill>
            <a:schemeClr val="bg1"/>
          </a:solidFill>
          <a:ln w="9525">
            <a:noFill/>
            <a:miter lim="800000"/>
          </a:ln>
          <a:effectLst/>
        </p:spPr>
        <p:txBody>
          <a:bodyPr wrap="none">
            <a:spAutoFit/>
          </a:bodyPr>
          <a:lstStyle/>
          <a:p>
            <a:pPr>
              <a:lnSpc>
                <a:spcPct val="80000"/>
              </a:lnSpc>
            </a:pPr>
            <a:r>
              <a:rPr lang="en-US" altLang="zh-CN" sz="2400">
                <a:solidFill>
                  <a:schemeClr val="folHlink"/>
                </a:solidFill>
                <a:latin typeface="Arial" panose="020B0604020202020204" pitchFamily="34" charset="0"/>
                <a:ea typeface="黑体" panose="02010609060101010101" pitchFamily="2" charset="-122"/>
              </a:rPr>
              <a:t>LCP </a:t>
            </a:r>
            <a:r>
              <a:rPr lang="zh-CN" altLang="en-US" sz="2400">
                <a:solidFill>
                  <a:schemeClr val="folHlink"/>
                </a:solidFill>
                <a:latin typeface="Arial" panose="020B0604020202020204" pitchFamily="34" charset="0"/>
                <a:ea typeface="黑体" panose="02010609060101010101" pitchFamily="2" charset="-122"/>
              </a:rPr>
              <a:t>配置</a:t>
            </a:r>
            <a:endParaRPr lang="zh-CN" altLang="en-US" sz="2400">
              <a:solidFill>
                <a:schemeClr val="folHlink"/>
              </a:solidFill>
              <a:latin typeface="Arial" panose="020B0604020202020204" pitchFamily="34" charset="0"/>
              <a:ea typeface="黑体" panose="02010609060101010101" pitchFamily="2" charset="-122"/>
            </a:endParaRPr>
          </a:p>
          <a:p>
            <a:pPr>
              <a:lnSpc>
                <a:spcPct val="80000"/>
              </a:lnSpc>
            </a:pPr>
            <a:r>
              <a:rPr lang="zh-CN" altLang="en-US" sz="2400">
                <a:solidFill>
                  <a:schemeClr val="folHlink"/>
                </a:solidFill>
                <a:latin typeface="Arial" panose="020B0604020202020204" pitchFamily="34" charset="0"/>
                <a:ea typeface="黑体" panose="02010609060101010101" pitchFamily="2" charset="-122"/>
              </a:rPr>
              <a:t>协商失败</a:t>
            </a:r>
            <a:endParaRPr lang="zh-CN" altLang="en-US"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900113" y="860425"/>
            <a:ext cx="8043862" cy="768350"/>
          </a:xfrm>
        </p:spPr>
        <p:txBody>
          <a:bodyPr/>
          <a:lstStyle/>
          <a:p>
            <a:pPr algn="ctr"/>
            <a:r>
              <a:rPr lang="en-US" altLang="zh-CN" sz="3600"/>
              <a:t>3.3  </a:t>
            </a:r>
            <a:r>
              <a:rPr lang="zh-CN" altLang="en-US" sz="3600"/>
              <a:t>使用广播信道的数据链路层</a:t>
            </a:r>
            <a:br>
              <a:rPr lang="zh-CN" altLang="en-US" sz="3600"/>
            </a:br>
            <a:r>
              <a:rPr lang="en-US" altLang="zh-CN" sz="3600"/>
              <a:t>3.3.1  </a:t>
            </a:r>
            <a:r>
              <a:rPr lang="zh-CN" altLang="en-US" sz="3600"/>
              <a:t>局域网的数据链路层</a:t>
            </a:r>
            <a:r>
              <a:rPr lang="zh-CN" altLang="en-US" sz="4000"/>
              <a:t> </a:t>
            </a:r>
            <a:endParaRPr lang="zh-CN" altLang="en-US" sz="4000"/>
          </a:p>
        </p:txBody>
      </p:sp>
      <p:sp>
        <p:nvSpPr>
          <p:cNvPr id="395267" name="Rectangle 3"/>
          <p:cNvSpPr>
            <a:spLocks noGrp="1" noChangeArrowheads="1"/>
          </p:cNvSpPr>
          <p:nvPr>
            <p:ph type="body" idx="1"/>
          </p:nvPr>
        </p:nvSpPr>
        <p:spPr>
          <a:xfrm>
            <a:off x="785786" y="1844675"/>
            <a:ext cx="8169302" cy="4840288"/>
          </a:xfrm>
        </p:spPr>
        <p:txBody>
          <a:bodyPr/>
          <a:lstStyle/>
          <a:p>
            <a:r>
              <a:rPr lang="zh-CN" altLang="en-US" dirty="0"/>
              <a:t>局域网最主要的特点是：网络为</a:t>
            </a:r>
            <a:r>
              <a:rPr lang="zh-CN" altLang="en-US" dirty="0">
                <a:solidFill>
                  <a:srgbClr val="FF0000"/>
                </a:solidFill>
              </a:rPr>
              <a:t>一个单位所拥有</a:t>
            </a:r>
            <a:r>
              <a:rPr lang="zh-CN" altLang="en-US" dirty="0"/>
              <a:t>，且</a:t>
            </a:r>
            <a:r>
              <a:rPr lang="zh-CN" altLang="en-US" dirty="0">
                <a:solidFill>
                  <a:srgbClr val="FF0000"/>
                </a:solidFill>
              </a:rPr>
              <a:t>地理范围</a:t>
            </a:r>
            <a:r>
              <a:rPr lang="zh-CN" altLang="en-US" dirty="0"/>
              <a:t>和</a:t>
            </a:r>
            <a:r>
              <a:rPr lang="zh-CN" altLang="en-US" dirty="0">
                <a:solidFill>
                  <a:srgbClr val="FF0000"/>
                </a:solidFill>
              </a:rPr>
              <a:t>站点数目</a:t>
            </a:r>
            <a:r>
              <a:rPr lang="zh-CN" altLang="en-US" dirty="0"/>
              <a:t>均有限。 </a:t>
            </a:r>
            <a:endParaRPr lang="zh-CN" altLang="en-US" dirty="0"/>
          </a:p>
          <a:p>
            <a:r>
              <a:rPr lang="zh-CN" altLang="en-US" sz="2800" dirty="0"/>
              <a:t>局域网具有如下的一些主要优点：</a:t>
            </a:r>
            <a:endParaRPr lang="zh-CN" altLang="en-US" sz="2800" dirty="0"/>
          </a:p>
          <a:p>
            <a:pPr lvl="1"/>
            <a:r>
              <a:rPr lang="zh-CN" altLang="en-US" sz="2400" dirty="0">
                <a:solidFill>
                  <a:schemeClr val="folHlink"/>
                </a:solidFill>
                <a:ea typeface="黑体" panose="02010609060101010101" pitchFamily="2" charset="-122"/>
              </a:rPr>
              <a:t>具有广播功能，从一个站点可很方便地访问全网。局域网上的主机可共享连接在局域网上的各种硬件和软件资源。</a:t>
            </a:r>
            <a:r>
              <a:rPr lang="zh-CN" altLang="en-US" dirty="0"/>
              <a:t> </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便于系统的扩展和逐渐地演变，各设备的位置可灵活调整和改变。</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提高了系统的可靠性、可用性和生存性。</a:t>
            </a:r>
            <a:endParaRPr lang="zh-CN" altLang="en-US" sz="2400" dirty="0">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1100138" y="44450"/>
            <a:ext cx="6856412" cy="768350"/>
          </a:xfrm>
        </p:spPr>
        <p:txBody>
          <a:bodyPr/>
          <a:lstStyle/>
          <a:p>
            <a:pPr algn="ctr"/>
            <a:r>
              <a:rPr lang="zh-CN" altLang="en-US"/>
              <a:t>局域网的拓扑 </a:t>
            </a:r>
            <a:endParaRPr lang="zh-CN" altLang="en-US"/>
          </a:p>
        </p:txBody>
      </p:sp>
      <p:sp>
        <p:nvSpPr>
          <p:cNvPr id="396291" name="Line 3"/>
          <p:cNvSpPr>
            <a:spLocks noChangeShapeType="1"/>
          </p:cNvSpPr>
          <p:nvPr/>
        </p:nvSpPr>
        <p:spPr bwMode="auto">
          <a:xfrm flipH="1" flipV="1">
            <a:off x="1693863" y="1444625"/>
            <a:ext cx="533400" cy="457200"/>
          </a:xfrm>
          <a:prstGeom prst="line">
            <a:avLst/>
          </a:prstGeom>
          <a:noFill/>
          <a:ln w="28575">
            <a:solidFill>
              <a:srgbClr val="333399"/>
            </a:solidFill>
            <a:round/>
          </a:ln>
          <a:effectLst/>
        </p:spPr>
        <p:txBody>
          <a:bodyPr wrap="none" anchor="ctr"/>
          <a:lstStyle/>
          <a:p>
            <a:endParaRPr lang="zh-CN" altLang="en-US"/>
          </a:p>
        </p:txBody>
      </p:sp>
      <p:sp>
        <p:nvSpPr>
          <p:cNvPr id="396292" name="Line 4"/>
          <p:cNvSpPr>
            <a:spLocks noChangeShapeType="1"/>
          </p:cNvSpPr>
          <p:nvPr/>
        </p:nvSpPr>
        <p:spPr bwMode="auto">
          <a:xfrm flipV="1">
            <a:off x="2379663" y="1368425"/>
            <a:ext cx="0" cy="533400"/>
          </a:xfrm>
          <a:prstGeom prst="line">
            <a:avLst/>
          </a:prstGeom>
          <a:noFill/>
          <a:ln w="28575">
            <a:solidFill>
              <a:srgbClr val="333399"/>
            </a:solidFill>
            <a:round/>
          </a:ln>
          <a:effectLst/>
        </p:spPr>
        <p:txBody>
          <a:bodyPr wrap="none" anchor="ctr"/>
          <a:lstStyle/>
          <a:p>
            <a:endParaRPr lang="zh-CN" altLang="en-US"/>
          </a:p>
        </p:txBody>
      </p:sp>
      <p:sp>
        <p:nvSpPr>
          <p:cNvPr id="396293" name="Line 5"/>
          <p:cNvSpPr>
            <a:spLocks noChangeShapeType="1"/>
          </p:cNvSpPr>
          <p:nvPr/>
        </p:nvSpPr>
        <p:spPr bwMode="auto">
          <a:xfrm flipH="1">
            <a:off x="1770063" y="2130425"/>
            <a:ext cx="425450" cy="365125"/>
          </a:xfrm>
          <a:prstGeom prst="line">
            <a:avLst/>
          </a:prstGeom>
          <a:noFill/>
          <a:ln w="28575">
            <a:solidFill>
              <a:srgbClr val="333399"/>
            </a:solidFill>
            <a:round/>
          </a:ln>
          <a:effectLst/>
        </p:spPr>
        <p:txBody>
          <a:bodyPr wrap="none" anchor="ctr"/>
          <a:lstStyle/>
          <a:p>
            <a:endParaRPr lang="zh-CN" altLang="en-US"/>
          </a:p>
        </p:txBody>
      </p:sp>
      <p:sp>
        <p:nvSpPr>
          <p:cNvPr id="396294" name="Line 6"/>
          <p:cNvSpPr>
            <a:spLocks noChangeShapeType="1"/>
          </p:cNvSpPr>
          <p:nvPr/>
        </p:nvSpPr>
        <p:spPr bwMode="auto">
          <a:xfrm>
            <a:off x="2379663" y="2130425"/>
            <a:ext cx="673100" cy="506413"/>
          </a:xfrm>
          <a:prstGeom prst="line">
            <a:avLst/>
          </a:prstGeom>
          <a:noFill/>
          <a:ln w="28575">
            <a:solidFill>
              <a:srgbClr val="333399"/>
            </a:solidFill>
            <a:round/>
          </a:ln>
          <a:effectLst/>
        </p:spPr>
        <p:txBody>
          <a:bodyPr wrap="none" anchor="ctr"/>
          <a:lstStyle/>
          <a:p>
            <a:endParaRPr lang="zh-CN" altLang="en-US"/>
          </a:p>
        </p:txBody>
      </p:sp>
      <p:sp>
        <p:nvSpPr>
          <p:cNvPr id="396295" name="Line 7"/>
          <p:cNvSpPr>
            <a:spLocks noChangeShapeType="1"/>
          </p:cNvSpPr>
          <p:nvPr/>
        </p:nvSpPr>
        <p:spPr bwMode="auto">
          <a:xfrm flipV="1">
            <a:off x="2455863" y="1597025"/>
            <a:ext cx="533400" cy="381000"/>
          </a:xfrm>
          <a:prstGeom prst="line">
            <a:avLst/>
          </a:prstGeom>
          <a:noFill/>
          <a:ln w="28575">
            <a:solidFill>
              <a:srgbClr val="333399"/>
            </a:solidFill>
            <a:round/>
          </a:ln>
          <a:effectLst/>
        </p:spPr>
        <p:txBody>
          <a:bodyPr wrap="none" anchor="ctr"/>
          <a:lstStyle/>
          <a:p>
            <a:endParaRPr lang="zh-CN" altLang="en-US"/>
          </a:p>
        </p:txBody>
      </p:sp>
      <p:sp>
        <p:nvSpPr>
          <p:cNvPr id="396296" name="Rectangle 8"/>
          <p:cNvSpPr>
            <a:spLocks noChangeArrowheads="1"/>
          </p:cNvSpPr>
          <p:nvPr/>
        </p:nvSpPr>
        <p:spPr bwMode="auto">
          <a:xfrm>
            <a:off x="2151063" y="1825625"/>
            <a:ext cx="368300" cy="368300"/>
          </a:xfrm>
          <a:prstGeom prst="rect">
            <a:avLst/>
          </a:prstGeom>
          <a:solidFill>
            <a:schemeClr val="bg1"/>
          </a:solidFill>
          <a:ln w="25400">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396297" name="Rectangle 9"/>
          <p:cNvSpPr>
            <a:spLocks noChangeArrowheads="1"/>
          </p:cNvSpPr>
          <p:nvPr/>
        </p:nvSpPr>
        <p:spPr bwMode="auto">
          <a:xfrm>
            <a:off x="7053263" y="5487988"/>
            <a:ext cx="101600" cy="101600"/>
          </a:xfrm>
          <a:prstGeom prst="rect">
            <a:avLst/>
          </a:prstGeom>
          <a:solidFill>
            <a:srgbClr val="333399"/>
          </a:solidFill>
          <a:ln w="12700">
            <a:solidFill>
              <a:schemeClr val="tx1"/>
            </a:solidFill>
            <a:miter lim="800000"/>
          </a:ln>
          <a:effectLst/>
        </p:spPr>
        <p:txBody>
          <a:bodyPr wrap="none" anchor="ctr"/>
          <a:lstStyle/>
          <a:p>
            <a:endParaRPr lang="zh-CN" altLang="en-US"/>
          </a:p>
        </p:txBody>
      </p:sp>
      <p:sp>
        <p:nvSpPr>
          <p:cNvPr id="396298" name="Rectangle 10"/>
          <p:cNvSpPr>
            <a:spLocks noChangeArrowheads="1"/>
          </p:cNvSpPr>
          <p:nvPr/>
        </p:nvSpPr>
        <p:spPr bwMode="auto">
          <a:xfrm>
            <a:off x="7034213" y="4310063"/>
            <a:ext cx="101600" cy="101600"/>
          </a:xfrm>
          <a:prstGeom prst="rect">
            <a:avLst/>
          </a:prstGeom>
          <a:solidFill>
            <a:srgbClr val="333399"/>
          </a:solidFill>
          <a:ln w="12700">
            <a:solidFill>
              <a:schemeClr val="tx1"/>
            </a:solidFill>
            <a:miter lim="800000"/>
          </a:ln>
          <a:effectLst/>
        </p:spPr>
        <p:txBody>
          <a:bodyPr wrap="none" anchor="ctr"/>
          <a:lstStyle/>
          <a:p>
            <a:endParaRPr lang="zh-CN" altLang="en-US"/>
          </a:p>
        </p:txBody>
      </p:sp>
      <p:sp>
        <p:nvSpPr>
          <p:cNvPr id="396299" name="Rectangle 11"/>
          <p:cNvSpPr>
            <a:spLocks noChangeArrowheads="1"/>
          </p:cNvSpPr>
          <p:nvPr/>
        </p:nvSpPr>
        <p:spPr bwMode="auto">
          <a:xfrm>
            <a:off x="7062788" y="4824413"/>
            <a:ext cx="101600" cy="101600"/>
          </a:xfrm>
          <a:prstGeom prst="rect">
            <a:avLst/>
          </a:prstGeom>
          <a:solidFill>
            <a:srgbClr val="333399"/>
          </a:solidFill>
          <a:ln w="12700">
            <a:solidFill>
              <a:schemeClr val="tx1"/>
            </a:solidFill>
            <a:miter lim="800000"/>
          </a:ln>
          <a:effectLst/>
        </p:spPr>
        <p:txBody>
          <a:bodyPr wrap="none" anchor="ctr"/>
          <a:lstStyle/>
          <a:p>
            <a:endParaRPr lang="zh-CN" altLang="en-US"/>
          </a:p>
        </p:txBody>
      </p:sp>
      <p:sp>
        <p:nvSpPr>
          <p:cNvPr id="396300" name="Rectangle 12"/>
          <p:cNvSpPr>
            <a:spLocks noChangeArrowheads="1"/>
          </p:cNvSpPr>
          <p:nvPr/>
        </p:nvSpPr>
        <p:spPr bwMode="auto">
          <a:xfrm>
            <a:off x="5135563" y="4310063"/>
            <a:ext cx="101600" cy="101600"/>
          </a:xfrm>
          <a:prstGeom prst="rect">
            <a:avLst/>
          </a:prstGeom>
          <a:solidFill>
            <a:srgbClr val="333399"/>
          </a:solidFill>
          <a:ln w="12700">
            <a:solidFill>
              <a:schemeClr val="tx1"/>
            </a:solidFill>
            <a:miter lim="800000"/>
          </a:ln>
          <a:effectLst/>
        </p:spPr>
        <p:txBody>
          <a:bodyPr wrap="none" anchor="ctr"/>
          <a:lstStyle/>
          <a:p>
            <a:endParaRPr lang="zh-CN" altLang="en-US"/>
          </a:p>
        </p:txBody>
      </p:sp>
      <p:sp>
        <p:nvSpPr>
          <p:cNvPr id="396301" name="Line 13"/>
          <p:cNvSpPr>
            <a:spLocks noChangeShapeType="1"/>
          </p:cNvSpPr>
          <p:nvPr/>
        </p:nvSpPr>
        <p:spPr bwMode="auto">
          <a:xfrm>
            <a:off x="5314950" y="2114550"/>
            <a:ext cx="2155825" cy="0"/>
          </a:xfrm>
          <a:prstGeom prst="line">
            <a:avLst/>
          </a:prstGeom>
          <a:noFill/>
          <a:ln w="28575">
            <a:solidFill>
              <a:srgbClr val="333399"/>
            </a:solidFill>
            <a:round/>
          </a:ln>
          <a:effectLst/>
        </p:spPr>
        <p:txBody>
          <a:bodyPr wrap="none" anchor="ctr"/>
          <a:lstStyle/>
          <a:p>
            <a:endParaRPr lang="zh-CN" altLang="en-US"/>
          </a:p>
        </p:txBody>
      </p:sp>
      <p:sp>
        <p:nvSpPr>
          <p:cNvPr id="396302" name="Rectangle 14"/>
          <p:cNvSpPr>
            <a:spLocks noChangeArrowheads="1"/>
          </p:cNvSpPr>
          <p:nvPr/>
        </p:nvSpPr>
        <p:spPr bwMode="auto">
          <a:xfrm>
            <a:off x="7423150" y="2063750"/>
            <a:ext cx="101600" cy="101600"/>
          </a:xfrm>
          <a:prstGeom prst="rect">
            <a:avLst/>
          </a:prstGeom>
          <a:solidFill>
            <a:schemeClr val="tx1"/>
          </a:solidFill>
          <a:ln w="12700">
            <a:solidFill>
              <a:srgbClr val="333399"/>
            </a:solidFill>
            <a:miter lim="800000"/>
          </a:ln>
          <a:effectLst/>
        </p:spPr>
        <p:txBody>
          <a:bodyPr wrap="none" anchor="ctr"/>
          <a:lstStyle/>
          <a:p>
            <a:endParaRPr lang="zh-CN" altLang="en-US"/>
          </a:p>
        </p:txBody>
      </p:sp>
      <p:sp>
        <p:nvSpPr>
          <p:cNvPr id="396303" name="Rectangle 15"/>
          <p:cNvSpPr>
            <a:spLocks noChangeArrowheads="1"/>
          </p:cNvSpPr>
          <p:nvPr/>
        </p:nvSpPr>
        <p:spPr bwMode="auto">
          <a:xfrm>
            <a:off x="5203825" y="2063750"/>
            <a:ext cx="101600" cy="101600"/>
          </a:xfrm>
          <a:prstGeom prst="rect">
            <a:avLst/>
          </a:prstGeom>
          <a:solidFill>
            <a:schemeClr val="tx1"/>
          </a:solidFill>
          <a:ln w="12700">
            <a:solidFill>
              <a:srgbClr val="333399"/>
            </a:solidFill>
            <a:miter lim="800000"/>
          </a:ln>
          <a:effectLst/>
        </p:spPr>
        <p:txBody>
          <a:bodyPr wrap="none" anchor="ctr"/>
          <a:lstStyle/>
          <a:p>
            <a:endParaRPr lang="zh-CN" altLang="en-US"/>
          </a:p>
        </p:txBody>
      </p:sp>
      <p:sp>
        <p:nvSpPr>
          <p:cNvPr id="396304" name="Line 16"/>
          <p:cNvSpPr>
            <a:spLocks noChangeShapeType="1"/>
          </p:cNvSpPr>
          <p:nvPr/>
        </p:nvSpPr>
        <p:spPr bwMode="auto">
          <a:xfrm flipV="1">
            <a:off x="5740400" y="1797050"/>
            <a:ext cx="0" cy="320675"/>
          </a:xfrm>
          <a:prstGeom prst="line">
            <a:avLst/>
          </a:prstGeom>
          <a:noFill/>
          <a:ln w="28575">
            <a:solidFill>
              <a:srgbClr val="333399"/>
            </a:solidFill>
            <a:round/>
          </a:ln>
          <a:effectLst/>
        </p:spPr>
        <p:txBody>
          <a:bodyPr wrap="none" anchor="ctr"/>
          <a:lstStyle/>
          <a:p>
            <a:endParaRPr lang="zh-CN" altLang="en-US"/>
          </a:p>
        </p:txBody>
      </p:sp>
      <p:sp>
        <p:nvSpPr>
          <p:cNvPr id="396305" name="Line 17"/>
          <p:cNvSpPr>
            <a:spLocks noChangeShapeType="1"/>
          </p:cNvSpPr>
          <p:nvPr/>
        </p:nvSpPr>
        <p:spPr bwMode="auto">
          <a:xfrm>
            <a:off x="6121400" y="2127250"/>
            <a:ext cx="0" cy="346075"/>
          </a:xfrm>
          <a:prstGeom prst="line">
            <a:avLst/>
          </a:prstGeom>
          <a:noFill/>
          <a:ln w="28575">
            <a:solidFill>
              <a:srgbClr val="333399"/>
            </a:solidFill>
            <a:round/>
          </a:ln>
          <a:effectLst/>
        </p:spPr>
        <p:txBody>
          <a:bodyPr wrap="none" anchor="ctr"/>
          <a:lstStyle/>
          <a:p>
            <a:endParaRPr lang="zh-CN" altLang="en-US"/>
          </a:p>
        </p:txBody>
      </p:sp>
      <p:sp>
        <p:nvSpPr>
          <p:cNvPr id="396306" name="Line 18"/>
          <p:cNvSpPr>
            <a:spLocks noChangeShapeType="1"/>
          </p:cNvSpPr>
          <p:nvPr/>
        </p:nvSpPr>
        <p:spPr bwMode="auto">
          <a:xfrm flipV="1">
            <a:off x="6597650" y="1768475"/>
            <a:ext cx="0" cy="358775"/>
          </a:xfrm>
          <a:prstGeom prst="line">
            <a:avLst/>
          </a:prstGeom>
          <a:noFill/>
          <a:ln w="28575">
            <a:solidFill>
              <a:srgbClr val="333399"/>
            </a:solidFill>
            <a:round/>
          </a:ln>
          <a:effectLst/>
        </p:spPr>
        <p:txBody>
          <a:bodyPr wrap="none" anchor="ctr"/>
          <a:lstStyle/>
          <a:p>
            <a:endParaRPr lang="zh-CN" altLang="en-US"/>
          </a:p>
        </p:txBody>
      </p:sp>
      <p:sp>
        <p:nvSpPr>
          <p:cNvPr id="396307" name="Line 19"/>
          <p:cNvSpPr>
            <a:spLocks noChangeShapeType="1"/>
          </p:cNvSpPr>
          <p:nvPr/>
        </p:nvSpPr>
        <p:spPr bwMode="auto">
          <a:xfrm>
            <a:off x="7083425" y="2127250"/>
            <a:ext cx="0" cy="346075"/>
          </a:xfrm>
          <a:prstGeom prst="line">
            <a:avLst/>
          </a:prstGeom>
          <a:noFill/>
          <a:ln w="28575">
            <a:solidFill>
              <a:srgbClr val="333399"/>
            </a:solidFill>
            <a:round/>
          </a:ln>
          <a:effectLst/>
        </p:spPr>
        <p:txBody>
          <a:bodyPr wrap="none" anchor="ctr"/>
          <a:lstStyle/>
          <a:p>
            <a:endParaRPr lang="zh-CN" altLang="en-US"/>
          </a:p>
        </p:txBody>
      </p:sp>
      <p:sp>
        <p:nvSpPr>
          <p:cNvPr id="396308" name="Line 20"/>
          <p:cNvSpPr>
            <a:spLocks noChangeShapeType="1"/>
          </p:cNvSpPr>
          <p:nvPr/>
        </p:nvSpPr>
        <p:spPr bwMode="auto">
          <a:xfrm>
            <a:off x="5354638" y="4884738"/>
            <a:ext cx="1774825" cy="0"/>
          </a:xfrm>
          <a:prstGeom prst="line">
            <a:avLst/>
          </a:prstGeom>
          <a:noFill/>
          <a:ln w="28575">
            <a:solidFill>
              <a:srgbClr val="333399"/>
            </a:solidFill>
            <a:round/>
          </a:ln>
          <a:effectLst/>
        </p:spPr>
        <p:txBody>
          <a:bodyPr wrap="none" anchor="ctr"/>
          <a:lstStyle/>
          <a:p>
            <a:endParaRPr lang="zh-CN" altLang="en-US"/>
          </a:p>
        </p:txBody>
      </p:sp>
      <p:sp>
        <p:nvSpPr>
          <p:cNvPr id="396309" name="Line 21"/>
          <p:cNvSpPr>
            <a:spLocks noChangeShapeType="1"/>
          </p:cNvSpPr>
          <p:nvPr/>
        </p:nvSpPr>
        <p:spPr bwMode="auto">
          <a:xfrm flipV="1">
            <a:off x="5695950" y="4735513"/>
            <a:ext cx="0" cy="146050"/>
          </a:xfrm>
          <a:prstGeom prst="line">
            <a:avLst/>
          </a:prstGeom>
          <a:noFill/>
          <a:ln w="28575">
            <a:solidFill>
              <a:schemeClr val="tx1"/>
            </a:solidFill>
            <a:round/>
          </a:ln>
          <a:effectLst/>
        </p:spPr>
        <p:txBody>
          <a:bodyPr wrap="none" anchor="ctr"/>
          <a:lstStyle/>
          <a:p>
            <a:endParaRPr lang="zh-CN" altLang="en-US"/>
          </a:p>
        </p:txBody>
      </p:sp>
      <p:sp>
        <p:nvSpPr>
          <p:cNvPr id="396310" name="Line 22"/>
          <p:cNvSpPr>
            <a:spLocks noChangeShapeType="1"/>
          </p:cNvSpPr>
          <p:nvPr/>
        </p:nvSpPr>
        <p:spPr bwMode="auto">
          <a:xfrm flipV="1">
            <a:off x="6380163" y="4751388"/>
            <a:ext cx="0" cy="146050"/>
          </a:xfrm>
          <a:prstGeom prst="line">
            <a:avLst/>
          </a:prstGeom>
          <a:noFill/>
          <a:ln w="28575">
            <a:solidFill>
              <a:schemeClr val="tx1"/>
            </a:solidFill>
            <a:round/>
          </a:ln>
          <a:effectLst/>
        </p:spPr>
        <p:txBody>
          <a:bodyPr wrap="none" anchor="ctr"/>
          <a:lstStyle/>
          <a:p>
            <a:endParaRPr lang="zh-CN" altLang="en-US"/>
          </a:p>
        </p:txBody>
      </p:sp>
      <p:sp>
        <p:nvSpPr>
          <p:cNvPr id="396311" name="Line 23"/>
          <p:cNvSpPr>
            <a:spLocks noChangeShapeType="1"/>
          </p:cNvSpPr>
          <p:nvPr/>
        </p:nvSpPr>
        <p:spPr bwMode="auto">
          <a:xfrm>
            <a:off x="5827713" y="4211638"/>
            <a:ext cx="0" cy="136525"/>
          </a:xfrm>
          <a:prstGeom prst="line">
            <a:avLst/>
          </a:prstGeom>
          <a:noFill/>
          <a:ln w="28575">
            <a:solidFill>
              <a:schemeClr val="tx1"/>
            </a:solidFill>
            <a:round/>
          </a:ln>
          <a:effectLst/>
        </p:spPr>
        <p:txBody>
          <a:bodyPr wrap="none" anchor="ctr"/>
          <a:lstStyle/>
          <a:p>
            <a:endParaRPr lang="zh-CN" altLang="en-US"/>
          </a:p>
        </p:txBody>
      </p:sp>
      <p:sp>
        <p:nvSpPr>
          <p:cNvPr id="396312" name="Line 24"/>
          <p:cNvSpPr>
            <a:spLocks noChangeShapeType="1"/>
          </p:cNvSpPr>
          <p:nvPr/>
        </p:nvSpPr>
        <p:spPr bwMode="auto">
          <a:xfrm>
            <a:off x="6684963" y="4221163"/>
            <a:ext cx="0" cy="136525"/>
          </a:xfrm>
          <a:prstGeom prst="line">
            <a:avLst/>
          </a:prstGeom>
          <a:noFill/>
          <a:ln w="28575">
            <a:solidFill>
              <a:schemeClr val="tx1"/>
            </a:solidFill>
            <a:round/>
          </a:ln>
          <a:effectLst/>
        </p:spPr>
        <p:txBody>
          <a:bodyPr wrap="none" anchor="ctr"/>
          <a:lstStyle/>
          <a:p>
            <a:endParaRPr lang="zh-CN" altLang="en-US"/>
          </a:p>
        </p:txBody>
      </p:sp>
      <p:sp>
        <p:nvSpPr>
          <p:cNvPr id="396313" name="Line 25"/>
          <p:cNvSpPr>
            <a:spLocks noChangeShapeType="1"/>
          </p:cNvSpPr>
          <p:nvPr/>
        </p:nvSpPr>
        <p:spPr bwMode="auto">
          <a:xfrm flipV="1">
            <a:off x="6713538" y="5348288"/>
            <a:ext cx="0" cy="187325"/>
          </a:xfrm>
          <a:prstGeom prst="line">
            <a:avLst/>
          </a:prstGeom>
          <a:noFill/>
          <a:ln w="28575">
            <a:solidFill>
              <a:schemeClr val="tx1"/>
            </a:solidFill>
            <a:round/>
          </a:ln>
          <a:effectLst/>
        </p:spPr>
        <p:txBody>
          <a:bodyPr wrap="none" anchor="ctr"/>
          <a:lstStyle/>
          <a:p>
            <a:endParaRPr lang="zh-CN" altLang="en-US"/>
          </a:p>
        </p:txBody>
      </p:sp>
      <p:sp>
        <p:nvSpPr>
          <p:cNvPr id="396314" name="Line 26"/>
          <p:cNvSpPr>
            <a:spLocks noChangeShapeType="1"/>
          </p:cNvSpPr>
          <p:nvPr/>
        </p:nvSpPr>
        <p:spPr bwMode="auto">
          <a:xfrm>
            <a:off x="5237163" y="4351338"/>
            <a:ext cx="1822450" cy="0"/>
          </a:xfrm>
          <a:prstGeom prst="line">
            <a:avLst/>
          </a:prstGeom>
          <a:noFill/>
          <a:ln w="28575">
            <a:solidFill>
              <a:srgbClr val="333399"/>
            </a:solidFill>
            <a:round/>
          </a:ln>
          <a:effectLst/>
        </p:spPr>
        <p:txBody>
          <a:bodyPr wrap="none" anchor="ctr"/>
          <a:lstStyle/>
          <a:p>
            <a:endParaRPr lang="zh-CN" altLang="en-US"/>
          </a:p>
        </p:txBody>
      </p:sp>
      <p:sp>
        <p:nvSpPr>
          <p:cNvPr id="396315" name="Freeform 27"/>
          <p:cNvSpPr/>
          <p:nvPr/>
        </p:nvSpPr>
        <p:spPr bwMode="auto">
          <a:xfrm>
            <a:off x="5341938" y="4360863"/>
            <a:ext cx="1735137" cy="1182687"/>
          </a:xfrm>
          <a:custGeom>
            <a:avLst/>
            <a:gdLst/>
            <a:ahLst/>
            <a:cxnLst>
              <a:cxn ang="0">
                <a:pos x="0" y="0"/>
              </a:cxn>
              <a:cxn ang="0">
                <a:pos x="0" y="744"/>
              </a:cxn>
              <a:cxn ang="0">
                <a:pos x="1092" y="744"/>
              </a:cxn>
            </a:cxnLst>
            <a:rect l="0" t="0" r="r" b="b"/>
            <a:pathLst>
              <a:path w="1093" h="745">
                <a:moveTo>
                  <a:pt x="0" y="0"/>
                </a:moveTo>
                <a:lnTo>
                  <a:pt x="0" y="744"/>
                </a:lnTo>
                <a:lnTo>
                  <a:pt x="1092" y="744"/>
                </a:lnTo>
              </a:path>
            </a:pathLst>
          </a:custGeom>
          <a:noFill/>
          <a:ln w="28575" cap="rnd" cmpd="sng">
            <a:solidFill>
              <a:srgbClr val="333399"/>
            </a:solidFill>
            <a:prstDash val="solid"/>
            <a:round/>
            <a:headEnd type="none" w="med" len="med"/>
            <a:tailEnd type="none" w="med" len="med"/>
          </a:ln>
          <a:effectLst/>
        </p:spPr>
        <p:txBody>
          <a:bodyPr/>
          <a:lstStyle/>
          <a:p>
            <a:endParaRPr lang="zh-CN" altLang="en-US"/>
          </a:p>
        </p:txBody>
      </p:sp>
      <p:sp>
        <p:nvSpPr>
          <p:cNvPr id="396316" name="Rectangle 28"/>
          <p:cNvSpPr>
            <a:spLocks noChangeArrowheads="1"/>
          </p:cNvSpPr>
          <p:nvPr/>
        </p:nvSpPr>
        <p:spPr bwMode="auto">
          <a:xfrm>
            <a:off x="7667625" y="3141663"/>
            <a:ext cx="1196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匹配电阻</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396317" name="Line 29"/>
          <p:cNvSpPr>
            <a:spLocks noChangeShapeType="1"/>
          </p:cNvSpPr>
          <p:nvPr/>
        </p:nvSpPr>
        <p:spPr bwMode="auto">
          <a:xfrm>
            <a:off x="7524750" y="2205038"/>
            <a:ext cx="360363" cy="936625"/>
          </a:xfrm>
          <a:prstGeom prst="line">
            <a:avLst/>
          </a:prstGeom>
          <a:noFill/>
          <a:ln w="19050">
            <a:solidFill>
              <a:srgbClr val="333399"/>
            </a:solidFill>
            <a:round/>
          </a:ln>
          <a:effectLst/>
        </p:spPr>
        <p:txBody>
          <a:bodyPr wrap="none" anchor="ctr"/>
          <a:lstStyle/>
          <a:p>
            <a:endParaRPr lang="zh-CN" altLang="en-US"/>
          </a:p>
        </p:txBody>
      </p:sp>
      <p:sp>
        <p:nvSpPr>
          <p:cNvPr id="396318" name="Line 30"/>
          <p:cNvSpPr>
            <a:spLocks noChangeShapeType="1"/>
          </p:cNvSpPr>
          <p:nvPr/>
        </p:nvSpPr>
        <p:spPr bwMode="auto">
          <a:xfrm flipH="1">
            <a:off x="7107238" y="3573463"/>
            <a:ext cx="704850" cy="711200"/>
          </a:xfrm>
          <a:prstGeom prst="line">
            <a:avLst/>
          </a:prstGeom>
          <a:noFill/>
          <a:ln w="19050">
            <a:solidFill>
              <a:srgbClr val="333399"/>
            </a:solidFill>
            <a:round/>
          </a:ln>
          <a:effectLst/>
        </p:spPr>
        <p:txBody>
          <a:bodyPr wrap="none" anchor="ctr"/>
          <a:lstStyle/>
          <a:p>
            <a:endParaRPr lang="zh-CN" altLang="en-US"/>
          </a:p>
        </p:txBody>
      </p:sp>
      <p:sp>
        <p:nvSpPr>
          <p:cNvPr id="396319" name="Rectangle 31"/>
          <p:cNvSpPr>
            <a:spLocks noChangeArrowheads="1"/>
          </p:cNvSpPr>
          <p:nvPr/>
        </p:nvSpPr>
        <p:spPr bwMode="auto">
          <a:xfrm>
            <a:off x="3413125" y="1557338"/>
            <a:ext cx="942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集线器</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396320" name="Line 32"/>
          <p:cNvSpPr>
            <a:spLocks noChangeShapeType="1"/>
          </p:cNvSpPr>
          <p:nvPr/>
        </p:nvSpPr>
        <p:spPr bwMode="auto">
          <a:xfrm flipV="1">
            <a:off x="6008688" y="5332413"/>
            <a:ext cx="0" cy="206375"/>
          </a:xfrm>
          <a:prstGeom prst="line">
            <a:avLst/>
          </a:prstGeom>
          <a:noFill/>
          <a:ln w="28575">
            <a:solidFill>
              <a:schemeClr val="tx1"/>
            </a:solidFill>
            <a:round/>
          </a:ln>
          <a:effectLst/>
        </p:spPr>
        <p:txBody>
          <a:bodyPr wrap="none" anchor="ctr"/>
          <a:lstStyle/>
          <a:p>
            <a:endParaRPr lang="zh-CN" altLang="en-US"/>
          </a:p>
        </p:txBody>
      </p:sp>
      <p:sp>
        <p:nvSpPr>
          <p:cNvPr id="396321" name="Line 33"/>
          <p:cNvSpPr>
            <a:spLocks noChangeShapeType="1"/>
          </p:cNvSpPr>
          <p:nvPr/>
        </p:nvSpPr>
        <p:spPr bwMode="auto">
          <a:xfrm flipH="1" flipV="1">
            <a:off x="1738313" y="4325938"/>
            <a:ext cx="119062" cy="123825"/>
          </a:xfrm>
          <a:prstGeom prst="line">
            <a:avLst/>
          </a:prstGeom>
          <a:noFill/>
          <a:ln w="25400">
            <a:solidFill>
              <a:srgbClr val="333399"/>
            </a:solidFill>
            <a:round/>
          </a:ln>
          <a:effectLst/>
        </p:spPr>
        <p:txBody>
          <a:bodyPr wrap="none" anchor="ctr"/>
          <a:lstStyle/>
          <a:p>
            <a:endParaRPr lang="zh-CN" altLang="en-US"/>
          </a:p>
        </p:txBody>
      </p:sp>
      <p:sp>
        <p:nvSpPr>
          <p:cNvPr id="396322" name="Rectangle 34"/>
          <p:cNvSpPr>
            <a:spLocks noChangeArrowheads="1"/>
          </p:cNvSpPr>
          <p:nvPr/>
        </p:nvSpPr>
        <p:spPr bwMode="auto">
          <a:xfrm>
            <a:off x="3203575" y="4652963"/>
            <a:ext cx="1450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干线耦合器</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396323" name="Line 35"/>
          <p:cNvSpPr>
            <a:spLocks noChangeShapeType="1"/>
          </p:cNvSpPr>
          <p:nvPr/>
        </p:nvSpPr>
        <p:spPr bwMode="auto">
          <a:xfrm flipH="1">
            <a:off x="2736850" y="4327525"/>
            <a:ext cx="111125" cy="104775"/>
          </a:xfrm>
          <a:prstGeom prst="line">
            <a:avLst/>
          </a:prstGeom>
          <a:noFill/>
          <a:ln w="25400">
            <a:solidFill>
              <a:srgbClr val="333399"/>
            </a:solidFill>
            <a:round/>
          </a:ln>
          <a:effectLst/>
        </p:spPr>
        <p:txBody>
          <a:bodyPr wrap="none" anchor="ctr"/>
          <a:lstStyle/>
          <a:p>
            <a:endParaRPr lang="zh-CN" altLang="en-US"/>
          </a:p>
        </p:txBody>
      </p:sp>
      <p:sp>
        <p:nvSpPr>
          <p:cNvPr id="396324" name="Line 36"/>
          <p:cNvSpPr>
            <a:spLocks noChangeShapeType="1"/>
          </p:cNvSpPr>
          <p:nvPr/>
        </p:nvSpPr>
        <p:spPr bwMode="auto">
          <a:xfrm flipH="1" flipV="1">
            <a:off x="2755900" y="5272088"/>
            <a:ext cx="131763" cy="139700"/>
          </a:xfrm>
          <a:prstGeom prst="line">
            <a:avLst/>
          </a:prstGeom>
          <a:noFill/>
          <a:ln w="28575">
            <a:solidFill>
              <a:srgbClr val="333399"/>
            </a:solidFill>
            <a:round/>
          </a:ln>
          <a:effectLst/>
        </p:spPr>
        <p:txBody>
          <a:bodyPr wrap="none" anchor="ctr"/>
          <a:lstStyle/>
          <a:p>
            <a:endParaRPr lang="zh-CN" altLang="en-US"/>
          </a:p>
        </p:txBody>
      </p:sp>
      <p:sp>
        <p:nvSpPr>
          <p:cNvPr id="396325" name="Line 37"/>
          <p:cNvSpPr>
            <a:spLocks noChangeShapeType="1"/>
          </p:cNvSpPr>
          <p:nvPr/>
        </p:nvSpPr>
        <p:spPr bwMode="auto">
          <a:xfrm flipH="1">
            <a:off x="1768475" y="5313363"/>
            <a:ext cx="98425" cy="120650"/>
          </a:xfrm>
          <a:prstGeom prst="line">
            <a:avLst/>
          </a:prstGeom>
          <a:noFill/>
          <a:ln w="28575">
            <a:solidFill>
              <a:srgbClr val="333399"/>
            </a:solidFill>
            <a:round/>
          </a:ln>
          <a:effectLst/>
        </p:spPr>
        <p:txBody>
          <a:bodyPr wrap="none" anchor="ctr"/>
          <a:lstStyle/>
          <a:p>
            <a:endParaRPr lang="zh-CN" altLang="en-US"/>
          </a:p>
        </p:txBody>
      </p:sp>
      <p:sp>
        <p:nvSpPr>
          <p:cNvPr id="396326" name="Oval 38"/>
          <p:cNvSpPr>
            <a:spLocks noChangeArrowheads="1"/>
          </p:cNvSpPr>
          <p:nvPr/>
        </p:nvSpPr>
        <p:spPr bwMode="auto">
          <a:xfrm rot="18840000">
            <a:off x="1704975" y="4254500"/>
            <a:ext cx="1203325" cy="1203325"/>
          </a:xfrm>
          <a:prstGeom prst="ellipse">
            <a:avLst/>
          </a:prstGeom>
          <a:solidFill>
            <a:schemeClr val="bg1"/>
          </a:solidFill>
          <a:ln w="28575">
            <a:solidFill>
              <a:srgbClr val="333399"/>
            </a:solidFill>
            <a:round/>
          </a:ln>
          <a:effectLst/>
        </p:spPr>
        <p:txBody>
          <a:bodyPr wrap="none" anchor="ctr"/>
          <a:lstStyle/>
          <a:p>
            <a:endParaRPr lang="zh-CN" altLang="en-US"/>
          </a:p>
        </p:txBody>
      </p:sp>
      <p:sp>
        <p:nvSpPr>
          <p:cNvPr id="396327" name="Rectangle 39"/>
          <p:cNvSpPr>
            <a:spLocks noChangeArrowheads="1"/>
          </p:cNvSpPr>
          <p:nvPr/>
        </p:nvSpPr>
        <p:spPr bwMode="auto">
          <a:xfrm rot="18840000">
            <a:off x="1795462" y="4397376"/>
            <a:ext cx="136525" cy="88900"/>
          </a:xfrm>
          <a:prstGeom prst="rect">
            <a:avLst/>
          </a:prstGeom>
          <a:solidFill>
            <a:schemeClr val="bg1"/>
          </a:solidFill>
          <a:ln w="28575">
            <a:solidFill>
              <a:srgbClr val="333399"/>
            </a:solidFill>
            <a:miter lim="800000"/>
          </a:ln>
          <a:effectLst/>
        </p:spPr>
        <p:txBody>
          <a:bodyPr wrap="none" anchor="ctr"/>
          <a:lstStyle/>
          <a:p>
            <a:endParaRPr lang="zh-CN" altLang="en-US"/>
          </a:p>
        </p:txBody>
      </p:sp>
      <p:sp>
        <p:nvSpPr>
          <p:cNvPr id="396328" name="Rectangle 40"/>
          <p:cNvSpPr>
            <a:spLocks noChangeArrowheads="1"/>
          </p:cNvSpPr>
          <p:nvPr/>
        </p:nvSpPr>
        <p:spPr bwMode="auto">
          <a:xfrm rot="18840000">
            <a:off x="2679700" y="5224463"/>
            <a:ext cx="136525" cy="88900"/>
          </a:xfrm>
          <a:prstGeom prst="rect">
            <a:avLst/>
          </a:prstGeom>
          <a:solidFill>
            <a:schemeClr val="bg1"/>
          </a:solidFill>
          <a:ln w="25400">
            <a:solidFill>
              <a:srgbClr val="333399"/>
            </a:solidFill>
            <a:miter lim="800000"/>
          </a:ln>
          <a:effectLst/>
        </p:spPr>
        <p:txBody>
          <a:bodyPr wrap="none" anchor="ctr"/>
          <a:lstStyle/>
          <a:p>
            <a:endParaRPr lang="zh-CN" altLang="en-US"/>
          </a:p>
        </p:txBody>
      </p:sp>
      <p:sp>
        <p:nvSpPr>
          <p:cNvPr id="396329" name="Rectangle 41"/>
          <p:cNvSpPr>
            <a:spLocks noChangeArrowheads="1"/>
          </p:cNvSpPr>
          <p:nvPr/>
        </p:nvSpPr>
        <p:spPr bwMode="auto">
          <a:xfrm rot="18840000">
            <a:off x="2695576" y="4359275"/>
            <a:ext cx="88900" cy="136525"/>
          </a:xfrm>
          <a:prstGeom prst="rect">
            <a:avLst/>
          </a:prstGeom>
          <a:solidFill>
            <a:schemeClr val="bg1"/>
          </a:solidFill>
          <a:ln w="28575">
            <a:solidFill>
              <a:srgbClr val="333399"/>
            </a:solidFill>
            <a:miter lim="800000"/>
          </a:ln>
          <a:effectLst/>
        </p:spPr>
        <p:txBody>
          <a:bodyPr wrap="none" anchor="ctr"/>
          <a:lstStyle/>
          <a:p>
            <a:endParaRPr lang="zh-CN" altLang="en-US"/>
          </a:p>
        </p:txBody>
      </p:sp>
      <p:sp>
        <p:nvSpPr>
          <p:cNvPr id="396330" name="Line 42"/>
          <p:cNvSpPr>
            <a:spLocks noChangeShapeType="1"/>
          </p:cNvSpPr>
          <p:nvPr/>
        </p:nvSpPr>
        <p:spPr bwMode="auto">
          <a:xfrm>
            <a:off x="2800350" y="4486275"/>
            <a:ext cx="476250" cy="382588"/>
          </a:xfrm>
          <a:prstGeom prst="line">
            <a:avLst/>
          </a:prstGeom>
          <a:noFill/>
          <a:ln w="19050">
            <a:solidFill>
              <a:srgbClr val="333399"/>
            </a:solidFill>
            <a:round/>
          </a:ln>
          <a:effectLst/>
        </p:spPr>
        <p:txBody>
          <a:bodyPr wrap="none" anchor="ctr"/>
          <a:lstStyle/>
          <a:p>
            <a:endParaRPr lang="zh-CN" altLang="en-US"/>
          </a:p>
        </p:txBody>
      </p:sp>
      <p:sp>
        <p:nvSpPr>
          <p:cNvPr id="396331" name="Rectangle 43"/>
          <p:cNvSpPr>
            <a:spLocks noChangeArrowheads="1"/>
          </p:cNvSpPr>
          <p:nvPr/>
        </p:nvSpPr>
        <p:spPr bwMode="auto">
          <a:xfrm rot="18840000">
            <a:off x="1858963" y="5200650"/>
            <a:ext cx="88900" cy="136525"/>
          </a:xfrm>
          <a:prstGeom prst="rect">
            <a:avLst/>
          </a:prstGeom>
          <a:solidFill>
            <a:schemeClr val="bg1"/>
          </a:solidFill>
          <a:ln w="25400">
            <a:solidFill>
              <a:srgbClr val="333399"/>
            </a:solidFill>
            <a:miter lim="800000"/>
          </a:ln>
          <a:effectLst/>
        </p:spPr>
        <p:txBody>
          <a:bodyPr wrap="none" anchor="ctr"/>
          <a:lstStyle/>
          <a:p>
            <a:endParaRPr lang="zh-CN" altLang="en-US"/>
          </a:p>
        </p:txBody>
      </p:sp>
      <p:sp>
        <p:nvSpPr>
          <p:cNvPr id="396332" name="Arc 44"/>
          <p:cNvSpPr/>
          <p:nvPr/>
        </p:nvSpPr>
        <p:spPr bwMode="auto">
          <a:xfrm flipV="1">
            <a:off x="2122488" y="4675188"/>
            <a:ext cx="627062" cy="636587"/>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tailEnd type="triangle" w="sm" len="med"/>
          </a:ln>
          <a:effectLst/>
        </p:spPr>
        <p:txBody>
          <a:bodyPr wrap="none" anchor="ctr"/>
          <a:lstStyle/>
          <a:p>
            <a:endParaRPr lang="zh-CN" altLang="en-US"/>
          </a:p>
        </p:txBody>
      </p:sp>
      <p:pic>
        <p:nvPicPr>
          <p:cNvPr id="396333" name="Picture 45"/>
          <p:cNvPicPr>
            <a:picLocks noChangeArrowheads="1"/>
          </p:cNvPicPr>
          <p:nvPr/>
        </p:nvPicPr>
        <p:blipFill>
          <a:blip r:embed="rId1"/>
          <a:srcRect/>
          <a:stretch>
            <a:fillRect/>
          </a:stretch>
        </p:blipFill>
        <p:spPr bwMode="auto">
          <a:xfrm>
            <a:off x="5668963" y="3951288"/>
            <a:ext cx="320675" cy="323850"/>
          </a:xfrm>
          <a:prstGeom prst="rect">
            <a:avLst/>
          </a:prstGeom>
          <a:noFill/>
          <a:ln w="9525">
            <a:noFill/>
            <a:miter lim="800000"/>
            <a:headEnd/>
            <a:tailEnd/>
          </a:ln>
          <a:effectLst/>
        </p:spPr>
      </p:pic>
      <p:pic>
        <p:nvPicPr>
          <p:cNvPr id="396334" name="Picture 46"/>
          <p:cNvPicPr>
            <a:picLocks noChangeArrowheads="1"/>
          </p:cNvPicPr>
          <p:nvPr/>
        </p:nvPicPr>
        <p:blipFill>
          <a:blip r:embed="rId1"/>
          <a:srcRect/>
          <a:stretch>
            <a:fillRect/>
          </a:stretch>
        </p:blipFill>
        <p:spPr bwMode="auto">
          <a:xfrm>
            <a:off x="2811463" y="3967163"/>
            <a:ext cx="409575" cy="412750"/>
          </a:xfrm>
          <a:prstGeom prst="rect">
            <a:avLst/>
          </a:prstGeom>
          <a:noFill/>
          <a:ln w="9525">
            <a:noFill/>
            <a:miter lim="800000"/>
            <a:headEnd/>
            <a:tailEnd/>
          </a:ln>
          <a:effectLst/>
        </p:spPr>
      </p:pic>
      <p:pic>
        <p:nvPicPr>
          <p:cNvPr id="396335" name="Picture 47"/>
          <p:cNvPicPr>
            <a:picLocks noChangeArrowheads="1"/>
          </p:cNvPicPr>
          <p:nvPr/>
        </p:nvPicPr>
        <p:blipFill>
          <a:blip r:embed="rId1"/>
          <a:srcRect/>
          <a:stretch>
            <a:fillRect/>
          </a:stretch>
        </p:blipFill>
        <p:spPr bwMode="auto">
          <a:xfrm>
            <a:off x="1403350" y="4005263"/>
            <a:ext cx="409575" cy="412750"/>
          </a:xfrm>
          <a:prstGeom prst="rect">
            <a:avLst/>
          </a:prstGeom>
          <a:noFill/>
          <a:ln w="9525">
            <a:noFill/>
            <a:miter lim="800000"/>
            <a:headEnd/>
            <a:tailEnd/>
          </a:ln>
          <a:effectLst/>
        </p:spPr>
      </p:pic>
      <p:pic>
        <p:nvPicPr>
          <p:cNvPr id="396336" name="Picture 48"/>
          <p:cNvPicPr>
            <a:picLocks noChangeArrowheads="1"/>
          </p:cNvPicPr>
          <p:nvPr/>
        </p:nvPicPr>
        <p:blipFill>
          <a:blip r:embed="rId1"/>
          <a:srcRect/>
          <a:stretch>
            <a:fillRect/>
          </a:stretch>
        </p:blipFill>
        <p:spPr bwMode="auto">
          <a:xfrm>
            <a:off x="2771775" y="5300663"/>
            <a:ext cx="409575" cy="412750"/>
          </a:xfrm>
          <a:prstGeom prst="rect">
            <a:avLst/>
          </a:prstGeom>
          <a:noFill/>
          <a:ln w="9525">
            <a:noFill/>
            <a:miter lim="800000"/>
            <a:headEnd/>
            <a:tailEnd/>
          </a:ln>
          <a:effectLst/>
        </p:spPr>
      </p:pic>
      <p:pic>
        <p:nvPicPr>
          <p:cNvPr id="396337" name="Picture 49"/>
          <p:cNvPicPr>
            <a:picLocks noChangeArrowheads="1"/>
          </p:cNvPicPr>
          <p:nvPr/>
        </p:nvPicPr>
        <p:blipFill>
          <a:blip r:embed="rId1"/>
          <a:srcRect/>
          <a:stretch>
            <a:fillRect/>
          </a:stretch>
        </p:blipFill>
        <p:spPr bwMode="auto">
          <a:xfrm>
            <a:off x="1492250" y="5376863"/>
            <a:ext cx="409575" cy="412750"/>
          </a:xfrm>
          <a:prstGeom prst="rect">
            <a:avLst/>
          </a:prstGeom>
          <a:noFill/>
          <a:ln w="9525">
            <a:noFill/>
            <a:miter lim="800000"/>
            <a:headEnd/>
            <a:tailEnd/>
          </a:ln>
          <a:effectLst/>
        </p:spPr>
      </p:pic>
      <p:pic>
        <p:nvPicPr>
          <p:cNvPr id="396338" name="Picture 50"/>
          <p:cNvPicPr>
            <a:picLocks noChangeArrowheads="1"/>
          </p:cNvPicPr>
          <p:nvPr/>
        </p:nvPicPr>
        <p:blipFill>
          <a:blip r:embed="rId1"/>
          <a:srcRect/>
          <a:stretch>
            <a:fillRect/>
          </a:stretch>
        </p:blipFill>
        <p:spPr bwMode="auto">
          <a:xfrm>
            <a:off x="2700338" y="2276475"/>
            <a:ext cx="409575" cy="412750"/>
          </a:xfrm>
          <a:prstGeom prst="rect">
            <a:avLst/>
          </a:prstGeom>
          <a:noFill/>
          <a:ln w="9525">
            <a:noFill/>
            <a:miter lim="800000"/>
            <a:headEnd/>
            <a:tailEnd/>
          </a:ln>
          <a:effectLst/>
        </p:spPr>
      </p:pic>
      <p:pic>
        <p:nvPicPr>
          <p:cNvPr id="396339" name="Picture 51"/>
          <p:cNvPicPr>
            <a:picLocks noChangeArrowheads="1"/>
          </p:cNvPicPr>
          <p:nvPr/>
        </p:nvPicPr>
        <p:blipFill>
          <a:blip r:embed="rId1"/>
          <a:srcRect/>
          <a:stretch>
            <a:fillRect/>
          </a:stretch>
        </p:blipFill>
        <p:spPr bwMode="auto">
          <a:xfrm>
            <a:off x="1617663" y="2282825"/>
            <a:ext cx="409575" cy="412750"/>
          </a:xfrm>
          <a:prstGeom prst="rect">
            <a:avLst/>
          </a:prstGeom>
          <a:noFill/>
          <a:ln w="9525">
            <a:noFill/>
            <a:miter lim="800000"/>
            <a:headEnd/>
            <a:tailEnd/>
          </a:ln>
          <a:effectLst/>
        </p:spPr>
      </p:pic>
      <p:pic>
        <p:nvPicPr>
          <p:cNvPr id="396340" name="Picture 52"/>
          <p:cNvPicPr>
            <a:picLocks noChangeArrowheads="1"/>
          </p:cNvPicPr>
          <p:nvPr/>
        </p:nvPicPr>
        <p:blipFill>
          <a:blip r:embed="rId1"/>
          <a:srcRect/>
          <a:stretch>
            <a:fillRect/>
          </a:stretch>
        </p:blipFill>
        <p:spPr bwMode="auto">
          <a:xfrm>
            <a:off x="1541463" y="1292225"/>
            <a:ext cx="409575" cy="412750"/>
          </a:xfrm>
          <a:prstGeom prst="rect">
            <a:avLst/>
          </a:prstGeom>
          <a:noFill/>
          <a:ln w="9525">
            <a:noFill/>
            <a:miter lim="800000"/>
            <a:headEnd/>
            <a:tailEnd/>
          </a:ln>
          <a:effectLst/>
        </p:spPr>
      </p:pic>
      <p:pic>
        <p:nvPicPr>
          <p:cNvPr id="396341" name="Picture 53"/>
          <p:cNvPicPr>
            <a:picLocks noChangeArrowheads="1"/>
          </p:cNvPicPr>
          <p:nvPr/>
        </p:nvPicPr>
        <p:blipFill>
          <a:blip r:embed="rId1"/>
          <a:srcRect/>
          <a:stretch>
            <a:fillRect/>
          </a:stretch>
        </p:blipFill>
        <p:spPr bwMode="auto">
          <a:xfrm>
            <a:off x="2836863" y="1368425"/>
            <a:ext cx="409575" cy="412750"/>
          </a:xfrm>
          <a:prstGeom prst="rect">
            <a:avLst/>
          </a:prstGeom>
          <a:noFill/>
          <a:ln w="9525">
            <a:noFill/>
            <a:miter lim="800000"/>
            <a:headEnd/>
            <a:tailEnd/>
          </a:ln>
          <a:effectLst/>
        </p:spPr>
      </p:pic>
      <p:pic>
        <p:nvPicPr>
          <p:cNvPr id="396342" name="Picture 54"/>
          <p:cNvPicPr>
            <a:picLocks noChangeArrowheads="1"/>
          </p:cNvPicPr>
          <p:nvPr/>
        </p:nvPicPr>
        <p:blipFill>
          <a:blip r:embed="rId1"/>
          <a:srcRect/>
          <a:stretch>
            <a:fillRect/>
          </a:stretch>
        </p:blipFill>
        <p:spPr bwMode="auto">
          <a:xfrm>
            <a:off x="2176463" y="1038225"/>
            <a:ext cx="409575" cy="412750"/>
          </a:xfrm>
          <a:prstGeom prst="rect">
            <a:avLst/>
          </a:prstGeom>
          <a:noFill/>
          <a:ln w="9525">
            <a:noFill/>
            <a:miter lim="800000"/>
            <a:headEnd/>
            <a:tailEnd/>
          </a:ln>
          <a:effectLst/>
        </p:spPr>
      </p:pic>
      <p:pic>
        <p:nvPicPr>
          <p:cNvPr id="396343" name="Picture 55"/>
          <p:cNvPicPr>
            <a:picLocks noChangeArrowheads="1"/>
          </p:cNvPicPr>
          <p:nvPr/>
        </p:nvPicPr>
        <p:blipFill>
          <a:blip r:embed="rId1"/>
          <a:srcRect/>
          <a:stretch>
            <a:fillRect/>
          </a:stretch>
        </p:blipFill>
        <p:spPr bwMode="auto">
          <a:xfrm>
            <a:off x="6873875" y="2282825"/>
            <a:ext cx="409575" cy="412750"/>
          </a:xfrm>
          <a:prstGeom prst="rect">
            <a:avLst/>
          </a:prstGeom>
          <a:noFill/>
          <a:ln w="9525">
            <a:noFill/>
            <a:miter lim="800000"/>
            <a:headEnd/>
            <a:tailEnd/>
          </a:ln>
          <a:effectLst/>
        </p:spPr>
      </p:pic>
      <p:pic>
        <p:nvPicPr>
          <p:cNvPr id="396344" name="Picture 56"/>
          <p:cNvPicPr>
            <a:picLocks noChangeArrowheads="1"/>
          </p:cNvPicPr>
          <p:nvPr/>
        </p:nvPicPr>
        <p:blipFill>
          <a:blip r:embed="rId1"/>
          <a:srcRect/>
          <a:stretch>
            <a:fillRect/>
          </a:stretch>
        </p:blipFill>
        <p:spPr bwMode="auto">
          <a:xfrm>
            <a:off x="5934075" y="2295525"/>
            <a:ext cx="409575" cy="412750"/>
          </a:xfrm>
          <a:prstGeom prst="rect">
            <a:avLst/>
          </a:prstGeom>
          <a:noFill/>
          <a:ln w="9525">
            <a:noFill/>
            <a:miter lim="800000"/>
            <a:headEnd/>
            <a:tailEnd/>
          </a:ln>
          <a:effectLst/>
        </p:spPr>
      </p:pic>
      <p:pic>
        <p:nvPicPr>
          <p:cNvPr id="396345" name="Picture 57"/>
          <p:cNvPicPr>
            <a:picLocks noChangeArrowheads="1"/>
          </p:cNvPicPr>
          <p:nvPr/>
        </p:nvPicPr>
        <p:blipFill>
          <a:blip r:embed="rId1"/>
          <a:srcRect/>
          <a:stretch>
            <a:fillRect/>
          </a:stretch>
        </p:blipFill>
        <p:spPr bwMode="auto">
          <a:xfrm>
            <a:off x="6391275" y="1533525"/>
            <a:ext cx="409575" cy="412750"/>
          </a:xfrm>
          <a:prstGeom prst="rect">
            <a:avLst/>
          </a:prstGeom>
          <a:noFill/>
          <a:ln w="9525">
            <a:noFill/>
            <a:miter lim="800000"/>
            <a:headEnd/>
            <a:tailEnd/>
          </a:ln>
          <a:effectLst/>
        </p:spPr>
      </p:pic>
      <p:pic>
        <p:nvPicPr>
          <p:cNvPr id="396346" name="Picture 58"/>
          <p:cNvPicPr>
            <a:picLocks noChangeArrowheads="1"/>
          </p:cNvPicPr>
          <p:nvPr/>
        </p:nvPicPr>
        <p:blipFill>
          <a:blip r:embed="rId1"/>
          <a:srcRect/>
          <a:stretch>
            <a:fillRect/>
          </a:stretch>
        </p:blipFill>
        <p:spPr bwMode="auto">
          <a:xfrm>
            <a:off x="5527675" y="1520825"/>
            <a:ext cx="409575" cy="412750"/>
          </a:xfrm>
          <a:prstGeom prst="rect">
            <a:avLst/>
          </a:prstGeom>
          <a:noFill/>
          <a:ln w="9525">
            <a:noFill/>
            <a:miter lim="800000"/>
            <a:headEnd/>
            <a:tailEnd/>
          </a:ln>
          <a:effectLst/>
        </p:spPr>
      </p:pic>
      <p:pic>
        <p:nvPicPr>
          <p:cNvPr id="396347" name="Picture 59"/>
          <p:cNvPicPr>
            <a:picLocks noChangeArrowheads="1"/>
          </p:cNvPicPr>
          <p:nvPr/>
        </p:nvPicPr>
        <p:blipFill>
          <a:blip r:embed="rId1"/>
          <a:srcRect/>
          <a:stretch>
            <a:fillRect/>
          </a:stretch>
        </p:blipFill>
        <p:spPr bwMode="auto">
          <a:xfrm>
            <a:off x="6557963" y="5106988"/>
            <a:ext cx="320675" cy="323850"/>
          </a:xfrm>
          <a:prstGeom prst="rect">
            <a:avLst/>
          </a:prstGeom>
          <a:noFill/>
          <a:ln w="9525">
            <a:noFill/>
            <a:miter lim="800000"/>
            <a:headEnd/>
            <a:tailEnd/>
          </a:ln>
          <a:effectLst/>
        </p:spPr>
      </p:pic>
      <p:pic>
        <p:nvPicPr>
          <p:cNvPr id="396348" name="Picture 60"/>
          <p:cNvPicPr>
            <a:picLocks noChangeArrowheads="1"/>
          </p:cNvPicPr>
          <p:nvPr/>
        </p:nvPicPr>
        <p:blipFill>
          <a:blip r:embed="rId1"/>
          <a:srcRect/>
          <a:stretch>
            <a:fillRect/>
          </a:stretch>
        </p:blipFill>
        <p:spPr bwMode="auto">
          <a:xfrm>
            <a:off x="5834063" y="5119688"/>
            <a:ext cx="320675" cy="323850"/>
          </a:xfrm>
          <a:prstGeom prst="rect">
            <a:avLst/>
          </a:prstGeom>
          <a:noFill/>
          <a:ln w="9525">
            <a:noFill/>
            <a:miter lim="800000"/>
            <a:headEnd/>
            <a:tailEnd/>
          </a:ln>
          <a:effectLst/>
        </p:spPr>
      </p:pic>
      <p:pic>
        <p:nvPicPr>
          <p:cNvPr id="396349" name="Picture 61"/>
          <p:cNvPicPr>
            <a:picLocks noChangeArrowheads="1"/>
          </p:cNvPicPr>
          <p:nvPr/>
        </p:nvPicPr>
        <p:blipFill>
          <a:blip r:embed="rId1"/>
          <a:srcRect/>
          <a:stretch>
            <a:fillRect/>
          </a:stretch>
        </p:blipFill>
        <p:spPr bwMode="auto">
          <a:xfrm>
            <a:off x="6227763" y="4484688"/>
            <a:ext cx="320675" cy="323850"/>
          </a:xfrm>
          <a:prstGeom prst="rect">
            <a:avLst/>
          </a:prstGeom>
          <a:noFill/>
          <a:ln w="9525">
            <a:noFill/>
            <a:miter lim="800000"/>
            <a:headEnd/>
            <a:tailEnd/>
          </a:ln>
          <a:effectLst/>
        </p:spPr>
      </p:pic>
      <p:pic>
        <p:nvPicPr>
          <p:cNvPr id="396350" name="Picture 62"/>
          <p:cNvPicPr>
            <a:picLocks noChangeArrowheads="1"/>
          </p:cNvPicPr>
          <p:nvPr/>
        </p:nvPicPr>
        <p:blipFill>
          <a:blip r:embed="rId1"/>
          <a:srcRect/>
          <a:stretch>
            <a:fillRect/>
          </a:stretch>
        </p:blipFill>
        <p:spPr bwMode="auto">
          <a:xfrm>
            <a:off x="5516563" y="4497388"/>
            <a:ext cx="320675" cy="323850"/>
          </a:xfrm>
          <a:prstGeom prst="rect">
            <a:avLst/>
          </a:prstGeom>
          <a:noFill/>
          <a:ln w="9525">
            <a:noFill/>
            <a:miter lim="800000"/>
            <a:headEnd/>
            <a:tailEnd/>
          </a:ln>
          <a:effectLst/>
        </p:spPr>
      </p:pic>
      <p:pic>
        <p:nvPicPr>
          <p:cNvPr id="396351" name="Picture 63"/>
          <p:cNvPicPr>
            <a:picLocks noChangeArrowheads="1"/>
          </p:cNvPicPr>
          <p:nvPr/>
        </p:nvPicPr>
        <p:blipFill>
          <a:blip r:embed="rId1"/>
          <a:srcRect/>
          <a:stretch>
            <a:fillRect/>
          </a:stretch>
        </p:blipFill>
        <p:spPr bwMode="auto">
          <a:xfrm>
            <a:off x="6507163" y="3951288"/>
            <a:ext cx="320675" cy="323850"/>
          </a:xfrm>
          <a:prstGeom prst="rect">
            <a:avLst/>
          </a:prstGeom>
          <a:noFill/>
          <a:ln w="9525">
            <a:noFill/>
            <a:miter lim="800000"/>
            <a:headEnd/>
            <a:tailEnd/>
          </a:ln>
          <a:effectLst/>
        </p:spPr>
      </p:pic>
      <p:sp>
        <p:nvSpPr>
          <p:cNvPr id="396352" name="Line 64"/>
          <p:cNvSpPr>
            <a:spLocks noChangeShapeType="1"/>
          </p:cNvSpPr>
          <p:nvPr/>
        </p:nvSpPr>
        <p:spPr bwMode="auto">
          <a:xfrm flipV="1">
            <a:off x="2455863" y="1844675"/>
            <a:ext cx="1030287" cy="209550"/>
          </a:xfrm>
          <a:prstGeom prst="line">
            <a:avLst/>
          </a:prstGeom>
          <a:noFill/>
          <a:ln w="19050">
            <a:solidFill>
              <a:srgbClr val="333399"/>
            </a:solidFill>
            <a:round/>
          </a:ln>
          <a:effectLst/>
        </p:spPr>
        <p:txBody>
          <a:bodyPr wrap="none" anchor="ctr"/>
          <a:lstStyle/>
          <a:p>
            <a:endParaRPr lang="zh-CN" altLang="en-US"/>
          </a:p>
        </p:txBody>
      </p:sp>
      <p:sp>
        <p:nvSpPr>
          <p:cNvPr id="396353" name="Text Box 65"/>
          <p:cNvSpPr txBox="1">
            <a:spLocks noChangeArrowheads="1"/>
          </p:cNvSpPr>
          <p:nvPr/>
        </p:nvSpPr>
        <p:spPr bwMode="auto">
          <a:xfrm>
            <a:off x="5795963" y="2781300"/>
            <a:ext cx="1098550" cy="457200"/>
          </a:xfrm>
          <a:prstGeom prst="rect">
            <a:avLst/>
          </a:prstGeom>
          <a:noFill/>
          <a:ln w="9525">
            <a:noFill/>
            <a:miter lim="800000"/>
          </a:ln>
          <a:effectLst/>
        </p:spPr>
        <p:txBody>
          <a:bodyPr wrap="none">
            <a:spAutoFit/>
          </a:bodyPr>
          <a:lstStyle/>
          <a:p>
            <a:r>
              <a:rPr lang="zh-CN" altLang="en-US" sz="2400">
                <a:solidFill>
                  <a:srgbClr val="333399"/>
                </a:solidFill>
                <a:latin typeface="黑体" panose="02010609060101010101" pitchFamily="2" charset="-122"/>
                <a:ea typeface="黑体" panose="02010609060101010101" pitchFamily="2" charset="-122"/>
              </a:rPr>
              <a:t>总线网</a:t>
            </a:r>
            <a:endParaRPr lang="zh-CN" altLang="en-US" sz="2400">
              <a:solidFill>
                <a:srgbClr val="333399"/>
              </a:solidFill>
              <a:latin typeface="黑体" panose="02010609060101010101" pitchFamily="2" charset="-122"/>
              <a:ea typeface="黑体" panose="02010609060101010101" pitchFamily="2" charset="-122"/>
            </a:endParaRPr>
          </a:p>
        </p:txBody>
      </p:sp>
      <p:sp>
        <p:nvSpPr>
          <p:cNvPr id="396354" name="Text Box 66"/>
          <p:cNvSpPr txBox="1">
            <a:spLocks noChangeArrowheads="1"/>
          </p:cNvSpPr>
          <p:nvPr/>
        </p:nvSpPr>
        <p:spPr bwMode="auto">
          <a:xfrm>
            <a:off x="1673225" y="2781300"/>
            <a:ext cx="1098550" cy="457200"/>
          </a:xfrm>
          <a:prstGeom prst="rect">
            <a:avLst/>
          </a:prstGeom>
          <a:noFill/>
          <a:ln w="9525">
            <a:noFill/>
            <a:miter lim="800000"/>
          </a:ln>
          <a:effectLst/>
        </p:spPr>
        <p:txBody>
          <a:bodyPr wrap="none">
            <a:spAutoFit/>
          </a:bodyPr>
          <a:lstStyle/>
          <a:p>
            <a:r>
              <a:rPr lang="zh-CN" altLang="en-US" sz="2400">
                <a:solidFill>
                  <a:srgbClr val="333399"/>
                </a:solidFill>
                <a:latin typeface="黑体" panose="02010609060101010101" pitchFamily="2" charset="-122"/>
                <a:ea typeface="黑体" panose="02010609060101010101" pitchFamily="2" charset="-122"/>
              </a:rPr>
              <a:t>星形网</a:t>
            </a:r>
            <a:endParaRPr lang="zh-CN" altLang="en-US" sz="2400">
              <a:solidFill>
                <a:srgbClr val="333399"/>
              </a:solidFill>
              <a:latin typeface="黑体" panose="02010609060101010101" pitchFamily="2" charset="-122"/>
              <a:ea typeface="黑体" panose="02010609060101010101" pitchFamily="2" charset="-122"/>
            </a:endParaRPr>
          </a:p>
        </p:txBody>
      </p:sp>
      <p:sp>
        <p:nvSpPr>
          <p:cNvPr id="396355" name="Text Box 67"/>
          <p:cNvSpPr txBox="1">
            <a:spLocks noChangeArrowheads="1"/>
          </p:cNvSpPr>
          <p:nvPr/>
        </p:nvSpPr>
        <p:spPr bwMode="auto">
          <a:xfrm>
            <a:off x="5651500" y="5851525"/>
            <a:ext cx="1250950" cy="457200"/>
          </a:xfrm>
          <a:prstGeom prst="rect">
            <a:avLst/>
          </a:prstGeom>
          <a:noFill/>
          <a:ln w="9525">
            <a:noFill/>
            <a:miter lim="800000"/>
          </a:ln>
          <a:effectLst/>
        </p:spPr>
        <p:txBody>
          <a:bodyPr wrap="none">
            <a:spAutoFit/>
          </a:bodyPr>
          <a:lstStyle/>
          <a:p>
            <a:r>
              <a:rPr lang="zh-CN" altLang="en-US" sz="2400">
                <a:solidFill>
                  <a:srgbClr val="333399"/>
                </a:solidFill>
                <a:latin typeface="黑体" panose="02010609060101010101" pitchFamily="2" charset="-122"/>
                <a:ea typeface="黑体" panose="02010609060101010101" pitchFamily="2" charset="-122"/>
              </a:rPr>
              <a:t>树形网 </a:t>
            </a:r>
            <a:endParaRPr lang="zh-CN" altLang="en-US" sz="2400">
              <a:solidFill>
                <a:srgbClr val="333399"/>
              </a:solidFill>
              <a:latin typeface="黑体" panose="02010609060101010101" pitchFamily="2" charset="-122"/>
              <a:ea typeface="黑体" panose="02010609060101010101" pitchFamily="2" charset="-122"/>
            </a:endParaRPr>
          </a:p>
        </p:txBody>
      </p:sp>
      <p:sp>
        <p:nvSpPr>
          <p:cNvPr id="396356" name="Text Box 68"/>
          <p:cNvSpPr txBox="1">
            <a:spLocks noChangeArrowheads="1"/>
          </p:cNvSpPr>
          <p:nvPr/>
        </p:nvSpPr>
        <p:spPr bwMode="auto">
          <a:xfrm>
            <a:off x="1763713" y="5851525"/>
            <a:ext cx="1098550" cy="457200"/>
          </a:xfrm>
          <a:prstGeom prst="rect">
            <a:avLst/>
          </a:prstGeom>
          <a:noFill/>
          <a:ln w="9525">
            <a:noFill/>
            <a:miter lim="800000"/>
          </a:ln>
          <a:effectLst/>
        </p:spPr>
        <p:txBody>
          <a:bodyPr wrap="none">
            <a:spAutoFit/>
          </a:bodyPr>
          <a:lstStyle/>
          <a:p>
            <a:r>
              <a:rPr lang="zh-CN" altLang="en-US" sz="2400">
                <a:solidFill>
                  <a:srgbClr val="333399"/>
                </a:solidFill>
                <a:latin typeface="黑体" panose="02010609060101010101" pitchFamily="2" charset="-122"/>
                <a:ea typeface="黑体" panose="02010609060101010101" pitchFamily="2" charset="-122"/>
              </a:rPr>
              <a:t>环形网</a:t>
            </a:r>
            <a:endParaRPr lang="zh-CN" altLang="en-US" sz="2400">
              <a:solidFill>
                <a:srgbClr val="333399"/>
              </a:solidFill>
              <a:latin typeface="黑体" panose="02010609060101010101" pitchFamily="2" charset="-122"/>
              <a:ea typeface="黑体" panose="0201060906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971550" y="692150"/>
            <a:ext cx="6856413" cy="792163"/>
          </a:xfrm>
        </p:spPr>
        <p:txBody>
          <a:bodyPr/>
          <a:lstStyle/>
          <a:p>
            <a:pPr algn="ctr"/>
            <a:r>
              <a:rPr lang="zh-CN" altLang="en-US"/>
              <a:t>媒体共享技术</a:t>
            </a:r>
            <a:endParaRPr lang="zh-CN" altLang="en-US"/>
          </a:p>
        </p:txBody>
      </p:sp>
      <p:sp>
        <p:nvSpPr>
          <p:cNvPr id="397315" name="Rectangle 3"/>
          <p:cNvSpPr>
            <a:spLocks noGrp="1" noChangeArrowheads="1"/>
          </p:cNvSpPr>
          <p:nvPr>
            <p:ph type="body" idx="1"/>
          </p:nvPr>
        </p:nvSpPr>
        <p:spPr>
          <a:xfrm>
            <a:off x="714348" y="2035197"/>
            <a:ext cx="8001056" cy="4537075"/>
          </a:xfrm>
        </p:spPr>
        <p:txBody>
          <a:bodyPr/>
          <a:lstStyle/>
          <a:p>
            <a:pPr>
              <a:lnSpc>
                <a:spcPct val="90000"/>
              </a:lnSpc>
            </a:pPr>
            <a:r>
              <a:rPr lang="zh-CN" altLang="en-US" dirty="0"/>
              <a:t>静态划分信道</a:t>
            </a:r>
            <a:endParaRPr lang="zh-CN" altLang="en-US" dirty="0"/>
          </a:p>
          <a:p>
            <a:pPr lvl="1">
              <a:lnSpc>
                <a:spcPct val="90000"/>
              </a:lnSpc>
            </a:pPr>
            <a:r>
              <a:rPr lang="zh-CN" altLang="en-US" dirty="0">
                <a:solidFill>
                  <a:srgbClr val="333399"/>
                </a:solidFill>
                <a:ea typeface="黑体" panose="02010609060101010101" pitchFamily="2" charset="-122"/>
              </a:rPr>
              <a:t>频分复用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时分复用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波分复用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码分复用</a:t>
            </a:r>
            <a:r>
              <a:rPr lang="zh-CN" altLang="en-US" dirty="0"/>
              <a:t> </a:t>
            </a:r>
            <a:endParaRPr lang="zh-CN" altLang="en-US" dirty="0"/>
          </a:p>
          <a:p>
            <a:pPr>
              <a:lnSpc>
                <a:spcPct val="90000"/>
              </a:lnSpc>
            </a:pPr>
            <a:r>
              <a:rPr lang="zh-CN" altLang="en-US" dirty="0"/>
              <a:t>动态媒体接入控制（多点接入）</a:t>
            </a:r>
            <a:endParaRPr lang="zh-CN" altLang="en-US" dirty="0"/>
          </a:p>
          <a:p>
            <a:pPr lvl="1">
              <a:lnSpc>
                <a:spcPct val="90000"/>
              </a:lnSpc>
            </a:pPr>
            <a:r>
              <a:rPr lang="zh-CN" altLang="en-US" dirty="0">
                <a:solidFill>
                  <a:srgbClr val="FF0000"/>
                </a:solidFill>
                <a:latin typeface="Arial" panose="020B0604020202020204" pitchFamily="34" charset="0"/>
                <a:ea typeface="黑体" panose="02010609060101010101" pitchFamily="2" charset="-122"/>
              </a:rPr>
              <a:t>随机接入</a:t>
            </a:r>
            <a:r>
              <a:rPr lang="zh-CN" altLang="en-US" dirty="0">
                <a:solidFill>
                  <a:srgbClr val="333399"/>
                </a:solidFill>
                <a:latin typeface="Arial" panose="020B0604020202020204" pitchFamily="34" charset="0"/>
                <a:ea typeface="黑体" panose="02010609060101010101" pitchFamily="2" charset="-122"/>
              </a:rPr>
              <a:t>，需解决有碰撞的网络协议</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FF0000"/>
                </a:solidFill>
                <a:latin typeface="Arial" panose="020B0604020202020204" pitchFamily="34" charset="0"/>
                <a:ea typeface="黑体" panose="02010609060101010101" pitchFamily="2" charset="-122"/>
              </a:rPr>
              <a:t>受控接入 </a:t>
            </a:r>
            <a:r>
              <a:rPr lang="zh-CN" altLang="en-US" dirty="0">
                <a:solidFill>
                  <a:srgbClr val="333399"/>
                </a:solidFill>
                <a:latin typeface="Arial" panose="020B0604020202020204" pitchFamily="34" charset="0"/>
                <a:ea typeface="黑体" panose="02010609060101010101" pitchFamily="2" charset="-122"/>
              </a:rPr>
              <a:t>，如多点线路探询</a:t>
            </a:r>
            <a:r>
              <a:rPr lang="en-US" altLang="zh-CN" dirty="0">
                <a:solidFill>
                  <a:srgbClr val="333399"/>
                </a:solidFill>
                <a:latin typeface="Arial" panose="020B0604020202020204" pitchFamily="34" charset="0"/>
                <a:ea typeface="黑体" panose="02010609060101010101" pitchFamily="2" charset="-122"/>
              </a:rPr>
              <a:t>(polling)</a:t>
            </a:r>
            <a:r>
              <a:rPr lang="zh-CN" altLang="en-US" dirty="0">
                <a:solidFill>
                  <a:srgbClr val="333399"/>
                </a:solidFill>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971550" y="765175"/>
            <a:ext cx="6856413" cy="768350"/>
          </a:xfrm>
          <a:noFill/>
        </p:spPr>
        <p:txBody>
          <a:bodyPr/>
          <a:lstStyle/>
          <a:p>
            <a:pPr algn="ctr"/>
            <a:br>
              <a:rPr lang="en-US" altLang="zh-CN"/>
            </a:br>
            <a:r>
              <a:rPr lang="zh-CN" altLang="en-US"/>
              <a:t>以太网的两个标准  </a:t>
            </a:r>
            <a:endParaRPr lang="zh-CN" altLang="en-US"/>
          </a:p>
        </p:txBody>
      </p:sp>
      <p:sp>
        <p:nvSpPr>
          <p:cNvPr id="398339" name="Rectangle 3"/>
          <p:cNvSpPr>
            <a:spLocks noGrp="1" noChangeArrowheads="1"/>
          </p:cNvSpPr>
          <p:nvPr>
            <p:ph type="body" idx="1"/>
          </p:nvPr>
        </p:nvSpPr>
        <p:spPr>
          <a:xfrm>
            <a:off x="1042988" y="1978025"/>
            <a:ext cx="7772400" cy="4114800"/>
          </a:xfrm>
        </p:spPr>
        <p:txBody>
          <a:bodyPr/>
          <a:lstStyle/>
          <a:p>
            <a:pPr>
              <a:lnSpc>
                <a:spcPct val="90000"/>
              </a:lnSpc>
            </a:pPr>
            <a:r>
              <a:rPr lang="en-US" altLang="zh-CN" sz="2800" dirty="0"/>
              <a:t>DIX Ethernet V2 </a:t>
            </a:r>
            <a:r>
              <a:rPr lang="zh-CN" altLang="en-US" sz="2800" dirty="0"/>
              <a:t>是世界上第一个局域网产品（以太网）的规约。</a:t>
            </a:r>
            <a:endParaRPr lang="zh-CN" altLang="en-US" sz="2800" dirty="0"/>
          </a:p>
          <a:p>
            <a:pPr>
              <a:lnSpc>
                <a:spcPct val="90000"/>
              </a:lnSpc>
            </a:pPr>
            <a:r>
              <a:rPr lang="en-US" altLang="zh-CN" sz="2800" dirty="0"/>
              <a:t>IEEE </a:t>
            </a:r>
            <a:r>
              <a:rPr lang="zh-CN" altLang="en-US" sz="2800" dirty="0"/>
              <a:t>的 </a:t>
            </a:r>
            <a:r>
              <a:rPr lang="en-US" altLang="zh-CN" sz="2800" dirty="0"/>
              <a:t>802.3 </a:t>
            </a:r>
            <a:r>
              <a:rPr lang="zh-CN" altLang="en-US" sz="2800" dirty="0"/>
              <a:t>标准。</a:t>
            </a:r>
            <a:endParaRPr lang="zh-CN" altLang="en-US" sz="2800" dirty="0"/>
          </a:p>
          <a:p>
            <a:pPr>
              <a:lnSpc>
                <a:spcPct val="90000"/>
              </a:lnSpc>
            </a:pPr>
            <a:endParaRPr lang="zh-CN" altLang="en-US" sz="2800" dirty="0"/>
          </a:p>
          <a:p>
            <a:pPr>
              <a:lnSpc>
                <a:spcPct val="90000"/>
              </a:lnSpc>
            </a:pPr>
            <a:r>
              <a:rPr lang="en-US" altLang="zh-CN" sz="2800" dirty="0"/>
              <a:t>DIX Ethernet V2 </a:t>
            </a:r>
            <a:r>
              <a:rPr lang="zh-CN" altLang="en-US" sz="2800" dirty="0"/>
              <a:t>标准与 </a:t>
            </a:r>
            <a:r>
              <a:rPr lang="en-US" altLang="zh-CN" sz="2800" dirty="0"/>
              <a:t>IEEE </a:t>
            </a:r>
            <a:r>
              <a:rPr lang="zh-CN" altLang="en-US" sz="2800" dirty="0"/>
              <a:t>的 </a:t>
            </a:r>
            <a:r>
              <a:rPr lang="en-US" altLang="zh-CN" sz="2800" dirty="0"/>
              <a:t>802.3 </a:t>
            </a:r>
            <a:r>
              <a:rPr lang="zh-CN" altLang="en-US" sz="2800" dirty="0"/>
              <a:t>标准只有很小的差别，因此可以将 </a:t>
            </a:r>
            <a:r>
              <a:rPr lang="en-US" altLang="zh-CN" sz="2800" dirty="0"/>
              <a:t>802.3 </a:t>
            </a:r>
            <a:r>
              <a:rPr lang="zh-CN" altLang="en-US" sz="2800" dirty="0"/>
              <a:t>局域网简称为“</a:t>
            </a:r>
            <a:r>
              <a:rPr lang="zh-CN" altLang="en-US" sz="2800" dirty="0">
                <a:solidFill>
                  <a:schemeClr val="hlink"/>
                </a:solidFill>
              </a:rPr>
              <a:t>以太网</a:t>
            </a:r>
            <a:r>
              <a:rPr lang="zh-CN" altLang="en-US" sz="2800" dirty="0"/>
              <a:t>”。</a:t>
            </a:r>
            <a:endParaRPr lang="zh-CN" altLang="en-US" sz="2800" dirty="0"/>
          </a:p>
          <a:p>
            <a:pPr>
              <a:lnSpc>
                <a:spcPct val="90000"/>
              </a:lnSpc>
            </a:pPr>
            <a:r>
              <a:rPr lang="zh-CN" altLang="en-US" sz="2800" dirty="0"/>
              <a:t>严格说来，“以太网”应当是指符合 </a:t>
            </a:r>
            <a:r>
              <a:rPr lang="en-US" altLang="zh-CN" sz="2800" dirty="0"/>
              <a:t>DIX Ethernet V2 </a:t>
            </a:r>
            <a:r>
              <a:rPr lang="zh-CN" altLang="en-US" sz="2800" dirty="0"/>
              <a:t>标准的局域网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100138" y="931863"/>
            <a:ext cx="6856412" cy="768350"/>
          </a:xfrm>
        </p:spPr>
        <p:txBody>
          <a:bodyPr/>
          <a:lstStyle/>
          <a:p>
            <a:pPr algn="ctr"/>
            <a:r>
              <a:rPr lang="zh-CN" altLang="en-US" sz="4000"/>
              <a:t>数据链路层的两个子层 </a:t>
            </a:r>
            <a:endParaRPr lang="zh-CN" altLang="en-US" sz="4000"/>
          </a:p>
        </p:txBody>
      </p:sp>
      <p:sp>
        <p:nvSpPr>
          <p:cNvPr id="399363" name="Rectangle 3"/>
          <p:cNvSpPr>
            <a:spLocks noGrp="1" noChangeArrowheads="1"/>
          </p:cNvSpPr>
          <p:nvPr>
            <p:ph type="body" idx="1"/>
          </p:nvPr>
        </p:nvSpPr>
        <p:spPr>
          <a:xfrm>
            <a:off x="684213" y="1844675"/>
            <a:ext cx="8135937" cy="4840288"/>
          </a:xfrm>
        </p:spPr>
        <p:txBody>
          <a:bodyPr/>
          <a:lstStyle/>
          <a:p>
            <a:pPr>
              <a:spcBef>
                <a:spcPts val="1200"/>
              </a:spcBef>
            </a:pPr>
            <a:r>
              <a:rPr lang="zh-CN" altLang="en-US" sz="2800" dirty="0"/>
              <a:t>为了使数据链路层能更好地适应多种局域网标准，</a:t>
            </a:r>
            <a:r>
              <a:rPr lang="en-US" altLang="zh-CN" sz="2800" dirty="0"/>
              <a:t>802 </a:t>
            </a:r>
            <a:r>
              <a:rPr lang="zh-CN" altLang="en-US" sz="2800" dirty="0"/>
              <a:t>委员会就将局域网的数据链路层拆成两个子层：</a:t>
            </a:r>
            <a:endParaRPr lang="zh-CN" altLang="en-US" sz="2800" dirty="0"/>
          </a:p>
          <a:p>
            <a:pPr lvl="1">
              <a:spcBef>
                <a:spcPts val="1200"/>
              </a:spcBef>
            </a:pPr>
            <a:r>
              <a:rPr lang="zh-CN" altLang="en-US" sz="2400" dirty="0">
                <a:solidFill>
                  <a:srgbClr val="333399"/>
                </a:solidFill>
                <a:latin typeface="Arial" panose="020B0604020202020204" pitchFamily="34" charset="0"/>
                <a:ea typeface="黑体" panose="02010609060101010101" pitchFamily="2" charset="-122"/>
              </a:rPr>
              <a:t>逻辑链路控制 </a:t>
            </a:r>
            <a:r>
              <a:rPr lang="en-US" altLang="zh-CN" sz="2400" dirty="0">
                <a:solidFill>
                  <a:srgbClr val="333399"/>
                </a:solidFill>
                <a:latin typeface="Arial" panose="020B0604020202020204" pitchFamily="34" charset="0"/>
                <a:ea typeface="黑体" panose="02010609060101010101" pitchFamily="2" charset="-122"/>
              </a:rPr>
              <a:t>LLC (Logical Link Control)</a:t>
            </a:r>
            <a:r>
              <a:rPr lang="zh-CN" altLang="en-US" sz="2400" dirty="0">
                <a:solidFill>
                  <a:srgbClr val="333399"/>
                </a:solidFill>
                <a:latin typeface="Arial" panose="020B0604020202020204" pitchFamily="34" charset="0"/>
                <a:ea typeface="黑体" panose="02010609060101010101" pitchFamily="2" charset="-122"/>
              </a:rPr>
              <a:t>子层</a:t>
            </a:r>
            <a:endParaRPr lang="zh-CN" altLang="en-US" sz="2400" dirty="0">
              <a:solidFill>
                <a:srgbClr val="333399"/>
              </a:solidFill>
              <a:latin typeface="Arial" panose="020B0604020202020204" pitchFamily="34" charset="0"/>
              <a:ea typeface="黑体" panose="02010609060101010101" pitchFamily="2" charset="-122"/>
            </a:endParaRPr>
          </a:p>
          <a:p>
            <a:pPr lvl="1">
              <a:spcBef>
                <a:spcPts val="1200"/>
              </a:spcBef>
            </a:pPr>
            <a:r>
              <a:rPr lang="zh-CN" altLang="en-US" sz="2400" dirty="0">
                <a:solidFill>
                  <a:srgbClr val="333399"/>
                </a:solidFill>
                <a:latin typeface="Arial" panose="020B0604020202020204" pitchFamily="34" charset="0"/>
                <a:ea typeface="黑体" panose="02010609060101010101" pitchFamily="2" charset="-122"/>
              </a:rPr>
              <a:t>媒体接入控制 </a:t>
            </a:r>
            <a:r>
              <a:rPr lang="en-US" altLang="zh-CN" sz="2400" dirty="0">
                <a:solidFill>
                  <a:srgbClr val="333399"/>
                </a:solidFill>
                <a:latin typeface="Arial" panose="020B0604020202020204" pitchFamily="34" charset="0"/>
                <a:ea typeface="黑体" panose="02010609060101010101" pitchFamily="2" charset="-122"/>
              </a:rPr>
              <a:t>MAC (Medium Access Control)</a:t>
            </a:r>
            <a:r>
              <a:rPr lang="zh-CN" altLang="en-US" sz="2400" dirty="0">
                <a:solidFill>
                  <a:srgbClr val="333399"/>
                </a:solidFill>
                <a:latin typeface="Arial" panose="020B0604020202020204" pitchFamily="34" charset="0"/>
                <a:ea typeface="黑体" panose="02010609060101010101" pitchFamily="2" charset="-122"/>
              </a:rPr>
              <a:t>子层。</a:t>
            </a:r>
            <a:endParaRPr lang="zh-CN" altLang="en-US" sz="2400" dirty="0">
              <a:solidFill>
                <a:srgbClr val="333399"/>
              </a:solidFill>
              <a:latin typeface="Arial" panose="020B0604020202020204" pitchFamily="34" charset="0"/>
              <a:ea typeface="黑体" panose="02010609060101010101" pitchFamily="2" charset="-122"/>
            </a:endParaRPr>
          </a:p>
          <a:p>
            <a:pPr>
              <a:spcBef>
                <a:spcPts val="1200"/>
              </a:spcBef>
            </a:pPr>
            <a:r>
              <a:rPr lang="zh-CN" altLang="en-US" sz="2800" dirty="0">
                <a:solidFill>
                  <a:schemeClr val="hlink"/>
                </a:solidFill>
              </a:rPr>
              <a:t>与接入到传输媒体有关的内容</a:t>
            </a:r>
            <a:r>
              <a:rPr lang="zh-CN" altLang="en-US" sz="2800" dirty="0"/>
              <a:t>都放在 </a:t>
            </a:r>
            <a:r>
              <a:rPr lang="en-US" altLang="zh-CN" sz="2800" dirty="0"/>
              <a:t>MAC</a:t>
            </a:r>
            <a:r>
              <a:rPr lang="zh-CN" altLang="en-US" sz="2800" dirty="0"/>
              <a:t>子层，而 </a:t>
            </a:r>
            <a:r>
              <a:rPr lang="en-US" altLang="zh-CN" sz="2800" dirty="0">
                <a:solidFill>
                  <a:schemeClr val="hlink"/>
                </a:solidFill>
              </a:rPr>
              <a:t>LLC </a:t>
            </a:r>
            <a:r>
              <a:rPr lang="zh-CN" altLang="en-US" sz="2800" dirty="0">
                <a:solidFill>
                  <a:schemeClr val="hlink"/>
                </a:solidFill>
              </a:rPr>
              <a:t>子层则与传输媒体无关</a:t>
            </a:r>
            <a:r>
              <a:rPr lang="zh-CN" altLang="en-US" sz="2800" dirty="0"/>
              <a:t>，不管采用何种协议的局域网对 </a:t>
            </a:r>
            <a:r>
              <a:rPr lang="en-US" altLang="zh-CN" sz="2800" dirty="0"/>
              <a:t>LLC </a:t>
            </a:r>
            <a:r>
              <a:rPr lang="zh-CN" altLang="en-US" sz="2800" dirty="0"/>
              <a:t>子层来说都是透明的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pPr algn="ctr"/>
            <a:r>
              <a:rPr lang="zh-CN" altLang="en-US"/>
              <a:t>参考模型 </a:t>
            </a:r>
            <a:endParaRPr lang="zh-CN" altLang="en-US"/>
          </a:p>
        </p:txBody>
      </p:sp>
      <p:pic>
        <p:nvPicPr>
          <p:cNvPr id="660483" name="Picture 3" descr="fig1"/>
          <p:cNvPicPr>
            <a:picLocks noGrp="1" noChangeAspect="1" noChangeArrowheads="1"/>
          </p:cNvPicPr>
          <p:nvPr>
            <p:ph type="body" idx="1"/>
          </p:nvPr>
        </p:nvPicPr>
        <p:blipFill>
          <a:blip r:embed="rId1"/>
          <a:srcRect/>
          <a:stretch>
            <a:fillRect/>
          </a:stretch>
        </p:blipFill>
        <p:spPr>
          <a:xfrm>
            <a:off x="1447800" y="1773238"/>
            <a:ext cx="6962775" cy="3886200"/>
          </a:xfrm>
          <a:noFill/>
        </p:spPr>
      </p:pic>
      <p:sp>
        <p:nvSpPr>
          <p:cNvPr id="660484" name="Rectangle 4"/>
          <p:cNvSpPr>
            <a:spLocks noChangeArrowheads="1"/>
          </p:cNvSpPr>
          <p:nvPr/>
        </p:nvSpPr>
        <p:spPr bwMode="auto">
          <a:xfrm>
            <a:off x="611188" y="5846763"/>
            <a:ext cx="7777162" cy="822325"/>
          </a:xfrm>
          <a:prstGeom prst="rect">
            <a:avLst/>
          </a:prstGeom>
          <a:noFill/>
          <a:ln w="38100" algn="ctr">
            <a:noFill/>
            <a:miter lim="800000"/>
          </a:ln>
          <a:effectLst/>
        </p:spPr>
        <p:txBody>
          <a:bodyPr>
            <a:spAutoFit/>
          </a:bodyPr>
          <a:lstStyle/>
          <a:p>
            <a:pPr>
              <a:spcBef>
                <a:spcPct val="20000"/>
              </a:spcBef>
              <a:buClr>
                <a:schemeClr val="accent2"/>
              </a:buClr>
              <a:buSzPct val="80000"/>
              <a:buFont typeface="Wingdings" panose="05000000000000000000" pitchFamily="2" charset="2"/>
              <a:buNone/>
            </a:pPr>
            <a:r>
              <a:rPr lang="zh-CN" altLang="en-US" sz="2400">
                <a:latin typeface="黑体" panose="02010609060101010101" pitchFamily="2" charset="-122"/>
                <a:ea typeface="黑体" panose="02010609060101010101" pitchFamily="2" charset="-122"/>
              </a:rPr>
              <a:t>在局域网中，不存在</a:t>
            </a:r>
            <a:r>
              <a:rPr lang="zh-CN" altLang="en-US" sz="2400">
                <a:solidFill>
                  <a:schemeClr val="hlink"/>
                </a:solidFill>
                <a:latin typeface="黑体" panose="02010609060101010101" pitchFamily="2" charset="-122"/>
                <a:ea typeface="黑体" panose="02010609060101010101" pitchFamily="2" charset="-122"/>
              </a:rPr>
              <a:t>路由选择</a:t>
            </a:r>
            <a:r>
              <a:rPr lang="zh-CN" altLang="en-US" sz="2400">
                <a:latin typeface="黑体" panose="02010609060101010101" pitchFamily="2" charset="-122"/>
                <a:ea typeface="黑体" panose="02010609060101010101" pitchFamily="2" charset="-122"/>
              </a:rPr>
              <a:t>问题，因此局域网可以不要</a:t>
            </a:r>
            <a:r>
              <a:rPr lang="zh-CN" altLang="en-US" sz="2400">
                <a:solidFill>
                  <a:schemeClr val="hlink"/>
                </a:solidFill>
                <a:latin typeface="黑体" panose="02010609060101010101" pitchFamily="2" charset="-122"/>
                <a:ea typeface="黑体" panose="02010609060101010101" pitchFamily="2" charset="-122"/>
              </a:rPr>
              <a:t>网络层</a:t>
            </a:r>
            <a:r>
              <a:rPr lang="zh-CN" altLang="en-US" sz="2400">
                <a:latin typeface="黑体" panose="02010609060101010101" pitchFamily="2" charset="-122"/>
                <a:ea typeface="黑体" panose="02010609060101010101" pitchFamily="2" charset="-122"/>
              </a:rPr>
              <a:t>。</a:t>
            </a:r>
            <a:endParaRPr lang="zh-CN" altLang="en-US" sz="2400">
              <a:latin typeface="黑体" panose="02010609060101010101" pitchFamily="2" charset="-122"/>
              <a:ea typeface="黑体" panose="02010609060101010101" pitchFamily="2" charset="-122"/>
            </a:endParaRPr>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0484"/>
                                        </p:tgtEl>
                                        <p:attrNameLst>
                                          <p:attrName>style.visibility</p:attrName>
                                        </p:attrNameLst>
                                      </p:cBhvr>
                                      <p:to>
                                        <p:strVal val="visible"/>
                                      </p:to>
                                    </p:set>
                                    <p:animEffect transition="in" filter="dissolve">
                                      <p:cBhvr>
                                        <p:cTn id="7" dur="500"/>
                                        <p:tgtEl>
                                          <p:spTgt spid="66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244600" y="931863"/>
            <a:ext cx="6856413" cy="768350"/>
          </a:xfrm>
        </p:spPr>
        <p:txBody>
          <a:bodyPr/>
          <a:lstStyle/>
          <a:p>
            <a:pPr algn="ctr"/>
            <a:r>
              <a:rPr lang="zh-CN" altLang="en-US"/>
              <a:t>以后一般不考虑 </a:t>
            </a:r>
            <a:r>
              <a:rPr lang="en-US" altLang="zh-CN"/>
              <a:t>LLC </a:t>
            </a:r>
            <a:r>
              <a:rPr lang="zh-CN" altLang="en-US"/>
              <a:t>子层 </a:t>
            </a:r>
            <a:endParaRPr lang="zh-CN" altLang="en-US"/>
          </a:p>
        </p:txBody>
      </p:sp>
      <p:sp>
        <p:nvSpPr>
          <p:cNvPr id="663555" name="Rectangle 3"/>
          <p:cNvSpPr>
            <a:spLocks noGrp="1" noChangeArrowheads="1"/>
          </p:cNvSpPr>
          <p:nvPr>
            <p:ph type="body" idx="1"/>
          </p:nvPr>
        </p:nvSpPr>
        <p:spPr>
          <a:xfrm>
            <a:off x="755650" y="1844675"/>
            <a:ext cx="7777163" cy="4840288"/>
          </a:xfrm>
        </p:spPr>
        <p:txBody>
          <a:bodyPr/>
          <a:lstStyle/>
          <a:p>
            <a:pPr>
              <a:spcBef>
                <a:spcPts val="1200"/>
              </a:spcBef>
            </a:pPr>
            <a:r>
              <a:rPr lang="zh-CN" altLang="en-US" sz="2800" dirty="0"/>
              <a:t>随着技术的发展，</a:t>
            </a:r>
            <a:r>
              <a:rPr lang="zh-CN" altLang="en-US" sz="2800" b="1" dirty="0">
                <a:solidFill>
                  <a:schemeClr val="tx1"/>
                </a:solidFill>
              </a:rPr>
              <a:t>以太网</a:t>
            </a:r>
            <a:r>
              <a:rPr lang="zh-CN" altLang="en-US" sz="2800" dirty="0"/>
              <a:t>在局域网市场中已完全取得垄断性地位，目前已不存在</a:t>
            </a:r>
            <a:r>
              <a:rPr lang="zh-CN" altLang="en-US" sz="2800" dirty="0">
                <a:solidFill>
                  <a:schemeClr val="hlink"/>
                </a:solidFill>
              </a:rPr>
              <a:t>多种局域网技术并存</a:t>
            </a:r>
            <a:r>
              <a:rPr lang="zh-CN" altLang="en-US" sz="2800" dirty="0"/>
              <a:t>的问题，而且，</a:t>
            </a:r>
            <a:r>
              <a:rPr lang="en-US" altLang="zh-CN" sz="2800" dirty="0">
                <a:solidFill>
                  <a:schemeClr val="hlink"/>
                </a:solidFill>
              </a:rPr>
              <a:t>LLC</a:t>
            </a:r>
            <a:r>
              <a:rPr lang="zh-CN" altLang="en-US" sz="2800" dirty="0"/>
              <a:t>是</a:t>
            </a:r>
            <a:r>
              <a:rPr lang="en-US" altLang="zh-CN" sz="2800" dirty="0"/>
              <a:t>802</a:t>
            </a:r>
            <a:r>
              <a:rPr lang="zh-CN" altLang="en-US" sz="2800" dirty="0"/>
              <a:t>委员会为</a:t>
            </a:r>
            <a:r>
              <a:rPr lang="zh-CN" altLang="en-US" sz="2800" dirty="0">
                <a:solidFill>
                  <a:schemeClr val="hlink"/>
                </a:solidFill>
              </a:rPr>
              <a:t>屏蔽多种局域网之间的差异</a:t>
            </a:r>
            <a:r>
              <a:rPr lang="zh-CN" altLang="en-US" sz="2800" dirty="0"/>
              <a:t>而提出的，因此，实际</a:t>
            </a:r>
            <a:r>
              <a:rPr lang="zh-CN" altLang="en-US" sz="2800" dirty="0">
                <a:solidFill>
                  <a:schemeClr val="hlink"/>
                </a:solidFill>
              </a:rPr>
              <a:t>基于</a:t>
            </a:r>
            <a:r>
              <a:rPr lang="zh-CN" altLang="en-US" sz="2800" dirty="0">
                <a:solidFill>
                  <a:schemeClr val="tx1"/>
                </a:solidFill>
              </a:rPr>
              <a:t>以太网</a:t>
            </a:r>
            <a:r>
              <a:rPr lang="zh-CN" altLang="en-US" sz="2800" dirty="0"/>
              <a:t>的</a:t>
            </a:r>
            <a:r>
              <a:rPr lang="en-US" altLang="zh-CN" sz="2800" dirty="0">
                <a:solidFill>
                  <a:schemeClr val="hlink"/>
                </a:solidFill>
              </a:rPr>
              <a:t>TCP/IP</a:t>
            </a:r>
            <a:r>
              <a:rPr lang="zh-CN" altLang="en-US" sz="2800" dirty="0"/>
              <a:t>体系结构</a:t>
            </a:r>
            <a:r>
              <a:rPr lang="zh-CN" altLang="en-US" sz="2800" dirty="0">
                <a:solidFill>
                  <a:schemeClr val="hlink"/>
                </a:solidFill>
              </a:rPr>
              <a:t>删除了</a:t>
            </a:r>
            <a:r>
              <a:rPr lang="en-US" altLang="zh-CN" sz="2800" dirty="0">
                <a:solidFill>
                  <a:schemeClr val="hlink"/>
                </a:solidFill>
              </a:rPr>
              <a:t>LLC</a:t>
            </a:r>
            <a:r>
              <a:rPr lang="zh-CN" altLang="en-US" sz="2800" dirty="0">
                <a:solidFill>
                  <a:schemeClr val="hlink"/>
                </a:solidFill>
              </a:rPr>
              <a:t>子层</a:t>
            </a:r>
            <a:r>
              <a:rPr lang="zh-CN" altLang="en-US" sz="2800" dirty="0"/>
              <a:t>。</a:t>
            </a:r>
            <a:endParaRPr lang="zh-CN" altLang="en-US" sz="2800" dirty="0"/>
          </a:p>
          <a:p>
            <a:pPr>
              <a:spcBef>
                <a:spcPts val="1200"/>
              </a:spcBef>
            </a:pPr>
            <a:r>
              <a:rPr lang="zh-CN" altLang="en-US" sz="2800" dirty="0"/>
              <a:t>很多厂商生产的适配器上就仅装有 </a:t>
            </a:r>
            <a:r>
              <a:rPr lang="en-US" altLang="zh-CN" sz="2800" dirty="0">
                <a:solidFill>
                  <a:schemeClr val="hlink"/>
                </a:solidFill>
              </a:rPr>
              <a:t>MAC </a:t>
            </a:r>
            <a:r>
              <a:rPr lang="zh-CN" altLang="en-US" sz="2800" dirty="0">
                <a:solidFill>
                  <a:schemeClr val="hlink"/>
                </a:solidFill>
              </a:rPr>
              <a:t>协议</a:t>
            </a:r>
            <a:r>
              <a:rPr lang="zh-CN" altLang="en-US" sz="2800" dirty="0"/>
              <a:t>而没有 </a:t>
            </a:r>
            <a:r>
              <a:rPr lang="en-US" altLang="zh-CN" sz="2800" dirty="0">
                <a:solidFill>
                  <a:schemeClr val="hlink"/>
                </a:solidFill>
              </a:rPr>
              <a:t>LLC </a:t>
            </a:r>
            <a:r>
              <a:rPr lang="zh-CN" altLang="en-US" sz="2800" dirty="0">
                <a:solidFill>
                  <a:schemeClr val="hlink"/>
                </a:solidFill>
              </a:rPr>
              <a:t>协议</a:t>
            </a:r>
            <a:r>
              <a:rPr lang="zh-CN" altLang="en-US" sz="2800" dirty="0"/>
              <a:t>。 </a:t>
            </a:r>
            <a:endParaRPr lang="zh-CN" altLang="en-US" sz="2800" dirty="0"/>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00138" y="931863"/>
            <a:ext cx="6856412" cy="768350"/>
          </a:xfrm>
        </p:spPr>
        <p:txBody>
          <a:bodyPr/>
          <a:lstStyle/>
          <a:p>
            <a:pPr algn="ctr"/>
            <a:r>
              <a:rPr lang="en-US" altLang="zh-CN"/>
              <a:t>2.  </a:t>
            </a:r>
            <a:r>
              <a:rPr lang="zh-CN" altLang="en-US"/>
              <a:t>适配器的作用  </a:t>
            </a:r>
            <a:endParaRPr lang="zh-CN" altLang="en-US"/>
          </a:p>
        </p:txBody>
      </p:sp>
      <p:sp>
        <p:nvSpPr>
          <p:cNvPr id="402435" name="Rectangle 3"/>
          <p:cNvSpPr>
            <a:spLocks noGrp="1" noChangeArrowheads="1"/>
          </p:cNvSpPr>
          <p:nvPr>
            <p:ph type="body" idx="1"/>
          </p:nvPr>
        </p:nvSpPr>
        <p:spPr>
          <a:xfrm>
            <a:off x="928662" y="1874860"/>
            <a:ext cx="7848600" cy="4840288"/>
          </a:xfrm>
        </p:spPr>
        <p:txBody>
          <a:bodyPr/>
          <a:lstStyle/>
          <a:p>
            <a:r>
              <a:rPr lang="zh-CN" altLang="en-US" sz="2800" dirty="0"/>
              <a:t>网络接口板又称为</a:t>
            </a:r>
            <a:r>
              <a:rPr lang="zh-CN" altLang="en-US" sz="2800" dirty="0">
                <a:solidFill>
                  <a:schemeClr val="hlink"/>
                </a:solidFill>
              </a:rPr>
              <a:t>通信适配器</a:t>
            </a:r>
            <a:r>
              <a:rPr lang="en-US" altLang="zh-CN" sz="2800" dirty="0"/>
              <a:t>(adapter)</a:t>
            </a:r>
            <a:r>
              <a:rPr lang="zh-CN" altLang="en-US" sz="2800" dirty="0"/>
              <a:t>或</a:t>
            </a:r>
            <a:r>
              <a:rPr lang="zh-CN" altLang="en-US" sz="2800" dirty="0">
                <a:solidFill>
                  <a:schemeClr val="hlink"/>
                </a:solidFill>
              </a:rPr>
              <a:t>网络接口卡</a:t>
            </a:r>
            <a:r>
              <a:rPr lang="zh-CN" altLang="en-US" sz="2800" dirty="0"/>
              <a:t> </a:t>
            </a:r>
            <a:r>
              <a:rPr lang="en-US" altLang="zh-CN" sz="2800" dirty="0"/>
              <a:t>NIC (Network Interface Card)</a:t>
            </a:r>
            <a:r>
              <a:rPr lang="zh-CN" altLang="en-US" sz="2800" dirty="0"/>
              <a:t>，或“</a:t>
            </a:r>
            <a:r>
              <a:rPr lang="zh-CN" altLang="en-US" sz="2800" dirty="0">
                <a:solidFill>
                  <a:schemeClr val="hlink"/>
                </a:solidFill>
              </a:rPr>
              <a:t>网卡</a:t>
            </a:r>
            <a:r>
              <a:rPr lang="zh-CN" altLang="en-US" sz="2800" dirty="0"/>
              <a:t>”。 </a:t>
            </a:r>
            <a:endParaRPr lang="zh-CN" altLang="en-US" sz="2800" dirty="0"/>
          </a:p>
          <a:p>
            <a:r>
              <a:rPr lang="zh-CN" altLang="en-US" sz="2800" dirty="0"/>
              <a:t>适配器的重要功能：</a:t>
            </a:r>
            <a:endParaRPr lang="zh-CN" altLang="en-US" sz="2800" dirty="0"/>
          </a:p>
          <a:p>
            <a:pPr lvl="1"/>
            <a:r>
              <a:rPr lang="zh-CN" altLang="en-US" sz="2400" dirty="0">
                <a:solidFill>
                  <a:srgbClr val="333399"/>
                </a:solidFill>
                <a:latin typeface="黑体" panose="02010609060101010101" pitchFamily="2" charset="-122"/>
                <a:ea typeface="黑体" panose="02010609060101010101" pitchFamily="2" charset="-122"/>
              </a:rPr>
              <a:t>进行串行</a:t>
            </a:r>
            <a:r>
              <a:rPr lang="en-US" altLang="zh-CN" sz="2400" dirty="0">
                <a:solidFill>
                  <a:srgbClr val="333399"/>
                </a:solidFill>
                <a:latin typeface="黑体" panose="02010609060101010101" pitchFamily="2" charset="-122"/>
                <a:ea typeface="黑体" panose="02010609060101010101" pitchFamily="2" charset="-122"/>
              </a:rPr>
              <a:t>/</a:t>
            </a:r>
            <a:r>
              <a:rPr lang="zh-CN" altLang="en-US" sz="2400" dirty="0">
                <a:solidFill>
                  <a:srgbClr val="333399"/>
                </a:solidFill>
                <a:latin typeface="黑体" panose="02010609060101010101" pitchFamily="2" charset="-122"/>
                <a:ea typeface="黑体" panose="02010609060101010101" pitchFamily="2" charset="-122"/>
              </a:rPr>
              <a:t>并行转换。</a:t>
            </a:r>
            <a:endParaRPr lang="zh-CN" altLang="en-US" sz="2400" dirty="0">
              <a:solidFill>
                <a:srgbClr val="333399"/>
              </a:solidFill>
              <a:latin typeface="黑体" panose="02010609060101010101" pitchFamily="2" charset="-122"/>
              <a:ea typeface="黑体" panose="02010609060101010101" pitchFamily="2" charset="-122"/>
            </a:endParaRPr>
          </a:p>
          <a:p>
            <a:pPr lvl="1"/>
            <a:r>
              <a:rPr lang="zh-CN" altLang="en-US" sz="2400" dirty="0">
                <a:solidFill>
                  <a:srgbClr val="333399"/>
                </a:solidFill>
                <a:latin typeface="黑体" panose="02010609060101010101" pitchFamily="2" charset="-122"/>
                <a:ea typeface="黑体" panose="02010609060101010101" pitchFamily="2" charset="-122"/>
              </a:rPr>
              <a:t>对数据进行缓存。</a:t>
            </a:r>
            <a:endParaRPr lang="zh-CN" altLang="en-US" sz="2400" dirty="0">
              <a:solidFill>
                <a:srgbClr val="333399"/>
              </a:solidFill>
              <a:latin typeface="黑体" panose="02010609060101010101" pitchFamily="2" charset="-122"/>
              <a:ea typeface="黑体" panose="02010609060101010101" pitchFamily="2" charset="-122"/>
            </a:endParaRPr>
          </a:p>
          <a:p>
            <a:pPr lvl="1"/>
            <a:r>
              <a:rPr lang="zh-CN" altLang="en-US" sz="2400" dirty="0">
                <a:solidFill>
                  <a:srgbClr val="333399"/>
                </a:solidFill>
                <a:latin typeface="黑体" panose="02010609060101010101" pitchFamily="2" charset="-122"/>
                <a:ea typeface="黑体" panose="02010609060101010101" pitchFamily="2" charset="-122"/>
              </a:rPr>
              <a:t>在计算机的操作系统安装设备驱动程序。</a:t>
            </a:r>
            <a:endParaRPr lang="zh-CN" altLang="en-US" sz="2400" dirty="0">
              <a:solidFill>
                <a:srgbClr val="333399"/>
              </a:solidFill>
              <a:latin typeface="黑体" panose="02010609060101010101" pitchFamily="2" charset="-122"/>
              <a:ea typeface="黑体" panose="02010609060101010101" pitchFamily="2" charset="-122"/>
            </a:endParaRPr>
          </a:p>
          <a:p>
            <a:pPr lvl="1"/>
            <a:r>
              <a:rPr lang="zh-CN" altLang="en-US" sz="2400" dirty="0">
                <a:solidFill>
                  <a:srgbClr val="333399"/>
                </a:solidFill>
                <a:latin typeface="黑体" panose="02010609060101010101" pitchFamily="2" charset="-122"/>
                <a:ea typeface="黑体" panose="02010609060101010101" pitchFamily="2" charset="-122"/>
              </a:rPr>
              <a:t>实现以太网协议。</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2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1350963" y="0"/>
            <a:ext cx="6605587" cy="1462088"/>
          </a:xfrm>
        </p:spPr>
        <p:txBody>
          <a:bodyPr/>
          <a:lstStyle/>
          <a:p>
            <a:pPr algn="ctr"/>
            <a:r>
              <a:rPr lang="zh-CN" altLang="en-US"/>
              <a:t>数据链路层</a:t>
            </a:r>
            <a:endParaRPr lang="zh-CN" altLang="en-US"/>
          </a:p>
        </p:txBody>
      </p:sp>
      <p:sp>
        <p:nvSpPr>
          <p:cNvPr id="280579" name="Rectangle 3"/>
          <p:cNvSpPr>
            <a:spLocks noGrp="1" noChangeArrowheads="1"/>
          </p:cNvSpPr>
          <p:nvPr>
            <p:ph type="body" idx="1"/>
          </p:nvPr>
        </p:nvSpPr>
        <p:spPr>
          <a:xfrm>
            <a:off x="611188" y="1989138"/>
            <a:ext cx="7772400" cy="3816350"/>
          </a:xfrm>
        </p:spPr>
        <p:txBody>
          <a:bodyPr/>
          <a:lstStyle/>
          <a:p>
            <a:pPr>
              <a:buFont typeface="Wingdings" panose="05000000000000000000" pitchFamily="2" charset="2"/>
              <a:buNone/>
            </a:pPr>
            <a:r>
              <a:rPr lang="zh-CN" altLang="en-US" sz="2800"/>
              <a:t>数据链路层使用的信道主要有以下两种类型：</a:t>
            </a:r>
            <a:endParaRPr lang="zh-CN" altLang="en-US" sz="2800"/>
          </a:p>
          <a:p>
            <a:r>
              <a:rPr lang="zh-CN" altLang="en-US" sz="2800">
                <a:solidFill>
                  <a:schemeClr val="hlink"/>
                </a:solidFill>
              </a:rPr>
              <a:t>点对点信道</a:t>
            </a:r>
            <a:r>
              <a:rPr lang="zh-CN" altLang="en-US" sz="2800"/>
              <a:t>。这种信道使用一对一的点对点通信方式。</a:t>
            </a:r>
            <a:endParaRPr lang="zh-CN" altLang="en-US" sz="2800"/>
          </a:p>
          <a:p>
            <a:r>
              <a:rPr lang="zh-CN" altLang="en-US" sz="2800">
                <a:solidFill>
                  <a:schemeClr val="hlink"/>
                </a:solidFill>
              </a:rPr>
              <a:t>广播信道</a:t>
            </a:r>
            <a:r>
              <a:rPr lang="zh-CN" altLang="en-US" sz="2800"/>
              <a:t>。这种信道使用一对多的广播通信方式，因此过程比较复杂。广播信道上连接的主机很多，因此必须使用专用的</a:t>
            </a:r>
            <a:r>
              <a:rPr lang="zh-CN" altLang="en-US" sz="2800">
                <a:solidFill>
                  <a:schemeClr val="hlink"/>
                </a:solidFill>
              </a:rPr>
              <a:t>共享信道</a:t>
            </a:r>
            <a:r>
              <a:rPr lang="zh-CN" altLang="en-US" sz="2800"/>
              <a:t>协议来协调这些主机的数据发送。 </a:t>
            </a:r>
            <a:endParaRPr lang="zh-CN" altLang="en-US" sz="2800"/>
          </a:p>
          <a:p>
            <a:endParaRPr lang="en-US" altLang="zh-CN"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a:t>计算机通过适配器</a:t>
            </a:r>
            <a:br>
              <a:rPr lang="zh-CN" altLang="en-US"/>
            </a:br>
            <a:r>
              <a:rPr lang="zh-CN" altLang="en-US"/>
              <a:t>和局域网进行通信 </a:t>
            </a:r>
            <a:endParaRPr lang="zh-CN" altLang="en-US"/>
          </a:p>
        </p:txBody>
      </p:sp>
      <p:sp>
        <p:nvSpPr>
          <p:cNvPr id="403474" name="Rectangle 18"/>
          <p:cNvSpPr>
            <a:spLocks noChangeArrowheads="1"/>
          </p:cNvSpPr>
          <p:nvPr/>
        </p:nvSpPr>
        <p:spPr bwMode="auto">
          <a:xfrm>
            <a:off x="1042988" y="2860675"/>
            <a:ext cx="5884862" cy="2397125"/>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403475" name="Text Box 19"/>
          <p:cNvSpPr txBox="1">
            <a:spLocks noChangeArrowheads="1"/>
          </p:cNvSpPr>
          <p:nvPr/>
        </p:nvSpPr>
        <p:spPr bwMode="auto">
          <a:xfrm>
            <a:off x="5322888" y="2251075"/>
            <a:ext cx="1401762" cy="457200"/>
          </a:xfrm>
          <a:prstGeom prst="rect">
            <a:avLst/>
          </a:prstGeom>
          <a:solidFill>
            <a:srgbClr val="FFCCFF"/>
          </a:solidFill>
          <a:ln w="9525">
            <a:noFill/>
            <a:miter lim="800000"/>
          </a:ln>
          <a:effectLst>
            <a:outerShdw dist="35921" dir="2700000" algn="ctr" rotWithShape="0">
              <a:schemeClr val="bg2"/>
            </a:outerShdw>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硬件地址</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76" name="Line 20"/>
          <p:cNvSpPr>
            <a:spLocks noChangeShapeType="1"/>
          </p:cNvSpPr>
          <p:nvPr/>
        </p:nvSpPr>
        <p:spPr bwMode="auto">
          <a:xfrm>
            <a:off x="6211888" y="4159250"/>
            <a:ext cx="1857375" cy="0"/>
          </a:xfrm>
          <a:prstGeom prst="line">
            <a:avLst/>
          </a:prstGeom>
          <a:noFill/>
          <a:ln w="38100">
            <a:solidFill>
              <a:schemeClr val="folHlink"/>
            </a:solidFill>
            <a:round/>
            <a:tailEnd type="triangle" w="med" len="lg"/>
          </a:ln>
          <a:effectLst/>
        </p:spPr>
        <p:txBody>
          <a:bodyPr/>
          <a:lstStyle/>
          <a:p>
            <a:endParaRPr lang="zh-CN" altLang="en-US"/>
          </a:p>
        </p:txBody>
      </p:sp>
      <p:sp>
        <p:nvSpPr>
          <p:cNvPr id="403477" name="Text Box 21"/>
          <p:cNvSpPr txBox="1">
            <a:spLocks noChangeArrowheads="1"/>
          </p:cNvSpPr>
          <p:nvPr/>
        </p:nvSpPr>
        <p:spPr bwMode="auto">
          <a:xfrm>
            <a:off x="6934200" y="3619500"/>
            <a:ext cx="14033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至局域网</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78" name="Rectangle 22"/>
          <p:cNvSpPr>
            <a:spLocks noChangeArrowheads="1"/>
          </p:cNvSpPr>
          <p:nvPr/>
        </p:nvSpPr>
        <p:spPr bwMode="auto">
          <a:xfrm>
            <a:off x="4492625" y="3544888"/>
            <a:ext cx="1760538"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a:solidFill>
                  <a:schemeClr val="folHlink"/>
                </a:solidFill>
                <a:latin typeface="Arial" panose="020B0604020202020204" pitchFamily="34" charset="0"/>
                <a:ea typeface="黑体" panose="02010609060101010101" pitchFamily="2" charset="-122"/>
              </a:rPr>
              <a:t>适配器</a:t>
            </a:r>
            <a:endParaRPr kumimoji="1" lang="zh-CN" altLang="en-US" sz="2400">
              <a:solidFill>
                <a:schemeClr val="folHlink"/>
              </a:solidFill>
              <a:latin typeface="Arial" panose="020B0604020202020204" pitchFamily="34" charset="0"/>
              <a:ea typeface="黑体" panose="02010609060101010101" pitchFamily="2" charset="-122"/>
            </a:endParaRPr>
          </a:p>
          <a:p>
            <a:pPr algn="ctr"/>
            <a:r>
              <a:rPr kumimoji="1" lang="zh-CN" altLang="en-US" sz="2400">
                <a:solidFill>
                  <a:schemeClr val="folHlink"/>
                </a:solidFill>
                <a:latin typeface="Arial" panose="020B0604020202020204" pitchFamily="34" charset="0"/>
                <a:ea typeface="黑体" panose="02010609060101010101" pitchFamily="2" charset="-122"/>
              </a:rPr>
              <a:t>（网卡）</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79" name="Text Box 23"/>
          <p:cNvSpPr txBox="1">
            <a:spLocks noChangeArrowheads="1"/>
          </p:cNvSpPr>
          <p:nvPr/>
        </p:nvSpPr>
        <p:spPr bwMode="auto">
          <a:xfrm>
            <a:off x="6946900" y="4195763"/>
            <a:ext cx="1401763"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串行通信</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0" name="Rectangle 24"/>
          <p:cNvSpPr>
            <a:spLocks noChangeArrowheads="1"/>
          </p:cNvSpPr>
          <p:nvPr/>
        </p:nvSpPr>
        <p:spPr bwMode="auto">
          <a:xfrm>
            <a:off x="1716088" y="3544888"/>
            <a:ext cx="1760537"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a:solidFill>
                  <a:schemeClr val="folHlink"/>
                </a:solidFill>
                <a:latin typeface="Arial" panose="020B0604020202020204" pitchFamily="34" charset="0"/>
                <a:ea typeface="黑体" panose="02010609060101010101" pitchFamily="2" charset="-122"/>
              </a:rPr>
              <a:t>CPU </a:t>
            </a:r>
            <a:r>
              <a:rPr kumimoji="1" lang="zh-CN" altLang="en-US" sz="2400">
                <a:solidFill>
                  <a:schemeClr val="folHlink"/>
                </a:solidFill>
                <a:latin typeface="Arial" panose="020B0604020202020204" pitchFamily="34" charset="0"/>
                <a:ea typeface="黑体" panose="02010609060101010101" pitchFamily="2" charset="-122"/>
              </a:rPr>
              <a:t>和</a:t>
            </a:r>
            <a:endParaRPr kumimoji="1" lang="zh-CN" altLang="en-US" sz="2400">
              <a:solidFill>
                <a:schemeClr val="folHlink"/>
              </a:solidFill>
              <a:latin typeface="Arial" panose="020B0604020202020204" pitchFamily="34" charset="0"/>
              <a:ea typeface="黑体" panose="02010609060101010101" pitchFamily="2" charset="-122"/>
            </a:endParaRPr>
          </a:p>
          <a:p>
            <a:pPr algn="ctr"/>
            <a:r>
              <a:rPr kumimoji="1" lang="zh-CN" altLang="en-US" sz="2400">
                <a:solidFill>
                  <a:schemeClr val="folHlink"/>
                </a:solidFill>
                <a:latin typeface="Arial" panose="020B0604020202020204" pitchFamily="34" charset="0"/>
                <a:ea typeface="黑体" panose="02010609060101010101" pitchFamily="2" charset="-122"/>
              </a:rPr>
              <a:t>存储器</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1" name="Line 25"/>
          <p:cNvSpPr>
            <a:spLocks noChangeShapeType="1"/>
          </p:cNvSpPr>
          <p:nvPr/>
        </p:nvSpPr>
        <p:spPr bwMode="auto">
          <a:xfrm flipV="1">
            <a:off x="2260600" y="4687888"/>
            <a:ext cx="404813" cy="909637"/>
          </a:xfrm>
          <a:prstGeom prst="line">
            <a:avLst/>
          </a:prstGeom>
          <a:noFill/>
          <a:ln w="28575">
            <a:solidFill>
              <a:schemeClr val="folHlink"/>
            </a:solidFill>
            <a:round/>
            <a:tailEnd type="triangle" w="med" len="lg"/>
          </a:ln>
          <a:effectLst/>
        </p:spPr>
        <p:txBody>
          <a:bodyPr/>
          <a:lstStyle/>
          <a:p>
            <a:endParaRPr lang="zh-CN" altLang="en-US"/>
          </a:p>
        </p:txBody>
      </p:sp>
      <p:sp>
        <p:nvSpPr>
          <p:cNvPr id="403482" name="Text Box 26"/>
          <p:cNvSpPr txBox="1">
            <a:spLocks noChangeArrowheads="1"/>
          </p:cNvSpPr>
          <p:nvPr/>
        </p:nvSpPr>
        <p:spPr bwMode="auto">
          <a:xfrm>
            <a:off x="1143000" y="5559425"/>
            <a:ext cx="2317750" cy="822325"/>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生成发送的数据</a:t>
            </a:r>
            <a:endParaRPr kumimoji="1" lang="zh-CN" altLang="en-US" sz="2400">
              <a:solidFill>
                <a:schemeClr val="folHlink"/>
              </a:solidFill>
              <a:latin typeface="Arial" panose="020B0604020202020204" pitchFamily="34" charset="0"/>
              <a:ea typeface="黑体" panose="02010609060101010101" pitchFamily="2" charset="-122"/>
            </a:endParaRPr>
          </a:p>
          <a:p>
            <a:r>
              <a:rPr kumimoji="1" lang="zh-CN" altLang="en-US" sz="2400">
                <a:solidFill>
                  <a:schemeClr val="folHlink"/>
                </a:solidFill>
                <a:latin typeface="Arial" panose="020B0604020202020204" pitchFamily="34" charset="0"/>
                <a:ea typeface="黑体" panose="02010609060101010101" pitchFamily="2" charset="-122"/>
              </a:rPr>
              <a:t>处理收到的数据</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3" name="Line 27"/>
          <p:cNvSpPr>
            <a:spLocks noChangeShapeType="1"/>
          </p:cNvSpPr>
          <p:nvPr/>
        </p:nvSpPr>
        <p:spPr bwMode="auto">
          <a:xfrm flipV="1">
            <a:off x="5000625" y="4687888"/>
            <a:ext cx="404813" cy="909637"/>
          </a:xfrm>
          <a:prstGeom prst="line">
            <a:avLst/>
          </a:prstGeom>
          <a:noFill/>
          <a:ln w="28575">
            <a:solidFill>
              <a:schemeClr val="folHlink"/>
            </a:solidFill>
            <a:round/>
            <a:tailEnd type="triangle" w="med" len="lg"/>
          </a:ln>
          <a:effectLst/>
        </p:spPr>
        <p:txBody>
          <a:bodyPr/>
          <a:lstStyle/>
          <a:p>
            <a:endParaRPr lang="zh-CN" altLang="en-US"/>
          </a:p>
        </p:txBody>
      </p:sp>
      <p:sp>
        <p:nvSpPr>
          <p:cNvPr id="403484" name="Text Box 28"/>
          <p:cNvSpPr txBox="1">
            <a:spLocks noChangeArrowheads="1"/>
          </p:cNvSpPr>
          <p:nvPr/>
        </p:nvSpPr>
        <p:spPr bwMode="auto">
          <a:xfrm>
            <a:off x="3743325" y="5559425"/>
            <a:ext cx="2624138" cy="822325"/>
          </a:xfrm>
          <a:prstGeom prst="rect">
            <a:avLst/>
          </a:prstGeom>
          <a:noFill/>
          <a:ln w="9525">
            <a:noFill/>
            <a:miter lim="800000"/>
          </a:ln>
          <a:effectLst/>
        </p:spPr>
        <p:txBody>
          <a:bodyPr wrap="none">
            <a:spAutoFit/>
          </a:bodyPr>
          <a:lstStyle/>
          <a:p>
            <a:pPr algn="ctr"/>
            <a:r>
              <a:rPr kumimoji="1" lang="zh-CN" altLang="en-US" sz="2400">
                <a:solidFill>
                  <a:schemeClr val="folHlink"/>
                </a:solidFill>
                <a:latin typeface="Arial" panose="020B0604020202020204" pitchFamily="34" charset="0"/>
                <a:ea typeface="黑体" panose="02010609060101010101" pitchFamily="2" charset="-122"/>
              </a:rPr>
              <a:t>把帧发送到局域网</a:t>
            </a:r>
            <a:endParaRPr kumimoji="1" lang="zh-CN" altLang="en-US" sz="2400">
              <a:solidFill>
                <a:schemeClr val="folHlink"/>
              </a:solidFill>
              <a:latin typeface="Arial" panose="020B0604020202020204" pitchFamily="34" charset="0"/>
              <a:ea typeface="黑体" panose="02010609060101010101" pitchFamily="2" charset="-122"/>
            </a:endParaRPr>
          </a:p>
          <a:p>
            <a:pPr algn="ctr"/>
            <a:r>
              <a:rPr kumimoji="1" lang="zh-CN" altLang="en-US" sz="2400">
                <a:solidFill>
                  <a:schemeClr val="folHlink"/>
                </a:solidFill>
                <a:latin typeface="Arial" panose="020B0604020202020204" pitchFamily="34" charset="0"/>
                <a:ea typeface="黑体" panose="02010609060101010101" pitchFamily="2" charset="-122"/>
              </a:rPr>
              <a:t>从局域网接收帧</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5" name="Text Box 29"/>
          <p:cNvSpPr txBox="1">
            <a:spLocks noChangeArrowheads="1"/>
          </p:cNvSpPr>
          <p:nvPr/>
        </p:nvSpPr>
        <p:spPr bwMode="auto">
          <a:xfrm>
            <a:off x="3475038" y="2827338"/>
            <a:ext cx="10985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Arial" panose="020B0604020202020204" pitchFamily="34" charset="0"/>
                <a:ea typeface="黑体" panose="02010609060101010101" pitchFamily="2" charset="-122"/>
              </a:rPr>
              <a:t>计算机</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6" name="Text Box 30"/>
          <p:cNvSpPr txBox="1">
            <a:spLocks noChangeArrowheads="1"/>
          </p:cNvSpPr>
          <p:nvPr/>
        </p:nvSpPr>
        <p:spPr bwMode="auto">
          <a:xfrm>
            <a:off x="1347788" y="2251075"/>
            <a:ext cx="1165225" cy="457200"/>
          </a:xfrm>
          <a:prstGeom prst="rect">
            <a:avLst/>
          </a:prstGeom>
          <a:solidFill>
            <a:srgbClr val="CCFFFF"/>
          </a:solidFill>
          <a:ln w="9525">
            <a:noFill/>
            <a:miter lim="800000"/>
          </a:ln>
          <a:effectLst>
            <a:outerShdw dist="35921" dir="2700000" algn="ctr" rotWithShape="0">
              <a:schemeClr val="bg2"/>
            </a:outerShdw>
          </a:effectLst>
        </p:spPr>
        <p:txBody>
          <a:bodyPr wrap="none">
            <a:spAutoFit/>
          </a:bodyPr>
          <a:lstStyle/>
          <a:p>
            <a:r>
              <a:rPr kumimoji="1" lang="en-US" altLang="zh-CN" sz="2400">
                <a:solidFill>
                  <a:schemeClr val="folHlink"/>
                </a:solidFill>
                <a:latin typeface="Arial" panose="020B0604020202020204" pitchFamily="34" charset="0"/>
                <a:ea typeface="黑体" panose="02010609060101010101" pitchFamily="2" charset="-122"/>
              </a:rPr>
              <a:t>IP </a:t>
            </a:r>
            <a:r>
              <a:rPr kumimoji="1" lang="zh-CN" altLang="en-US" sz="2400">
                <a:solidFill>
                  <a:schemeClr val="folHlink"/>
                </a:solidFill>
                <a:latin typeface="Arial" panose="020B0604020202020204" pitchFamily="34" charset="0"/>
                <a:ea typeface="黑体" panose="02010609060101010101" pitchFamily="2" charset="-122"/>
              </a:rPr>
              <a:t>地址</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7" name="AutoShape 31"/>
          <p:cNvSpPr>
            <a:spLocks noChangeArrowheads="1"/>
          </p:cNvSpPr>
          <p:nvPr/>
        </p:nvSpPr>
        <p:spPr bwMode="auto">
          <a:xfrm>
            <a:off x="3376613" y="3773488"/>
            <a:ext cx="1216025" cy="684212"/>
          </a:xfrm>
          <a:prstGeom prst="leftRightArrow">
            <a:avLst>
              <a:gd name="adj1" fmla="val 50000"/>
              <a:gd name="adj2" fmla="val 35545"/>
            </a:avLst>
          </a:prstGeom>
          <a:solidFill>
            <a:srgbClr val="66FF33"/>
          </a:solidFill>
          <a:ln w="9525">
            <a:solidFill>
              <a:schemeClr val="tx1"/>
            </a:solidFill>
            <a:miter lim="800000"/>
          </a:ln>
          <a:effectLst/>
        </p:spPr>
        <p:txBody>
          <a:bodyPr wrap="none" anchor="ctr"/>
          <a:lstStyle/>
          <a:p>
            <a:endParaRPr lang="zh-CN" altLang="en-US"/>
          </a:p>
        </p:txBody>
      </p:sp>
      <p:sp>
        <p:nvSpPr>
          <p:cNvPr id="403488" name="Text Box 32"/>
          <p:cNvSpPr txBox="1">
            <a:spLocks noChangeArrowheads="1"/>
          </p:cNvSpPr>
          <p:nvPr/>
        </p:nvSpPr>
        <p:spPr bwMode="auto">
          <a:xfrm>
            <a:off x="3551238" y="4159250"/>
            <a:ext cx="793750" cy="787400"/>
          </a:xfrm>
          <a:prstGeom prst="rect">
            <a:avLst/>
          </a:prstGeom>
          <a:noFill/>
          <a:ln w="9525">
            <a:noFill/>
            <a:miter lim="800000"/>
          </a:ln>
          <a:effectLst/>
        </p:spPr>
        <p:txBody>
          <a:bodyPr wrap="none">
            <a:spAutoFit/>
          </a:bodyPr>
          <a:lstStyle/>
          <a:p>
            <a:pPr>
              <a:lnSpc>
                <a:spcPct val="95000"/>
              </a:lnSpc>
            </a:pPr>
            <a:r>
              <a:rPr kumimoji="1" lang="zh-CN" altLang="en-US" sz="2400">
                <a:solidFill>
                  <a:schemeClr val="folHlink"/>
                </a:solidFill>
                <a:latin typeface="Arial" panose="020B0604020202020204" pitchFamily="34" charset="0"/>
                <a:ea typeface="黑体" panose="02010609060101010101" pitchFamily="2" charset="-122"/>
              </a:rPr>
              <a:t>并行</a:t>
            </a:r>
            <a:endParaRPr kumimoji="1" lang="zh-CN" altLang="en-US" sz="2400">
              <a:solidFill>
                <a:schemeClr val="folHlink"/>
              </a:solidFill>
              <a:latin typeface="Arial" panose="020B0604020202020204" pitchFamily="34" charset="0"/>
              <a:ea typeface="黑体" panose="02010609060101010101" pitchFamily="2" charset="-122"/>
            </a:endParaRPr>
          </a:p>
          <a:p>
            <a:pPr>
              <a:lnSpc>
                <a:spcPct val="95000"/>
              </a:lnSpc>
            </a:pPr>
            <a:r>
              <a:rPr kumimoji="1" lang="zh-CN" altLang="en-US" sz="2400">
                <a:solidFill>
                  <a:schemeClr val="folHlink"/>
                </a:solidFill>
                <a:latin typeface="Arial" panose="020B0604020202020204" pitchFamily="34" charset="0"/>
                <a:ea typeface="黑体" panose="02010609060101010101" pitchFamily="2" charset="-122"/>
              </a:rPr>
              <a:t>通信</a:t>
            </a:r>
            <a:endParaRPr kumimoji="1" lang="zh-CN" altLang="en-US" sz="2400">
              <a:solidFill>
                <a:schemeClr val="folHlink"/>
              </a:solidFill>
              <a:latin typeface="Arial" panose="020B0604020202020204" pitchFamily="34" charset="0"/>
              <a:ea typeface="黑体" panose="02010609060101010101" pitchFamily="2" charset="-122"/>
            </a:endParaRPr>
          </a:p>
        </p:txBody>
      </p:sp>
      <p:sp>
        <p:nvSpPr>
          <p:cNvPr id="403489" name="Rectangle 33"/>
          <p:cNvSpPr>
            <a:spLocks noChangeArrowheads="1"/>
          </p:cNvSpPr>
          <p:nvPr/>
        </p:nvSpPr>
        <p:spPr bwMode="auto">
          <a:xfrm>
            <a:off x="1879600" y="4003675"/>
            <a:ext cx="201613" cy="169863"/>
          </a:xfrm>
          <a:prstGeom prst="rect">
            <a:avLst/>
          </a:prstGeom>
          <a:solidFill>
            <a:srgbClr val="CCFFFF"/>
          </a:solidFill>
          <a:ln w="9525">
            <a:noFill/>
            <a:miter lim="800000"/>
          </a:ln>
          <a:effectLst>
            <a:outerShdw dist="35921" dir="2700000" algn="ctr" rotWithShape="0">
              <a:schemeClr val="bg2"/>
            </a:outerShdw>
          </a:effectLst>
        </p:spPr>
        <p:txBody>
          <a:bodyPr wrap="none" anchor="ctr"/>
          <a:lstStyle/>
          <a:p>
            <a:endParaRPr lang="zh-CN" altLang="en-US"/>
          </a:p>
        </p:txBody>
      </p:sp>
      <p:sp>
        <p:nvSpPr>
          <p:cNvPr id="403490" name="Freeform 34"/>
          <p:cNvSpPr/>
          <p:nvPr/>
        </p:nvSpPr>
        <p:spPr bwMode="auto">
          <a:xfrm>
            <a:off x="1414463" y="2746375"/>
            <a:ext cx="1109662" cy="1266825"/>
          </a:xfrm>
          <a:custGeom>
            <a:avLst/>
            <a:gdLst/>
            <a:ahLst/>
            <a:cxnLst>
              <a:cxn ang="0">
                <a:pos x="0" y="0"/>
              </a:cxn>
              <a:cxn ang="0">
                <a:pos x="496" y="0"/>
              </a:cxn>
              <a:cxn ang="0">
                <a:pos x="292" y="504"/>
              </a:cxn>
              <a:cxn ang="0">
                <a:pos x="210" y="502"/>
              </a:cxn>
              <a:cxn ang="0">
                <a:pos x="0" y="0"/>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w="9525">
            <a:noFill/>
            <a:round/>
          </a:ln>
          <a:effectLst/>
        </p:spPr>
        <p:txBody>
          <a:bodyPr/>
          <a:lstStyle/>
          <a:p>
            <a:endParaRPr lang="zh-CN" altLang="en-US"/>
          </a:p>
        </p:txBody>
      </p:sp>
      <p:sp>
        <p:nvSpPr>
          <p:cNvPr id="403491" name="Rectangle 35"/>
          <p:cNvSpPr>
            <a:spLocks noChangeArrowheads="1"/>
          </p:cNvSpPr>
          <p:nvPr/>
        </p:nvSpPr>
        <p:spPr bwMode="auto">
          <a:xfrm>
            <a:off x="5915025" y="4003675"/>
            <a:ext cx="201613" cy="169863"/>
          </a:xfrm>
          <a:prstGeom prst="rect">
            <a:avLst/>
          </a:prstGeom>
          <a:solidFill>
            <a:srgbClr val="FFCCFF"/>
          </a:solidFill>
          <a:ln w="9525">
            <a:noFill/>
            <a:miter lim="800000"/>
          </a:ln>
          <a:effectLst>
            <a:outerShdw dist="35921" dir="2700000" algn="ctr" rotWithShape="0">
              <a:schemeClr val="bg2"/>
            </a:outerShdw>
          </a:effectLst>
        </p:spPr>
        <p:txBody>
          <a:bodyPr wrap="none" anchor="ctr"/>
          <a:lstStyle/>
          <a:p>
            <a:endParaRPr lang="zh-CN" altLang="en-US"/>
          </a:p>
        </p:txBody>
      </p:sp>
      <p:sp>
        <p:nvSpPr>
          <p:cNvPr id="403492" name="Freeform 36"/>
          <p:cNvSpPr/>
          <p:nvPr/>
        </p:nvSpPr>
        <p:spPr bwMode="auto">
          <a:xfrm>
            <a:off x="5367338" y="2740025"/>
            <a:ext cx="1368425" cy="1260475"/>
          </a:xfrm>
          <a:custGeom>
            <a:avLst/>
            <a:gdLst/>
            <a:ahLst/>
            <a:cxnLst>
              <a:cxn ang="0">
                <a:pos x="0" y="0"/>
              </a:cxn>
              <a:cxn ang="0">
                <a:pos x="612" y="6"/>
              </a:cxn>
              <a:cxn ang="0">
                <a:pos x="336" y="501"/>
              </a:cxn>
              <a:cxn ang="0">
                <a:pos x="252" y="501"/>
              </a:cxn>
              <a:cxn ang="0">
                <a:pos x="0" y="0"/>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w="9525">
            <a:noFill/>
            <a:round/>
          </a:ln>
          <a:effec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785786" y="2006600"/>
            <a:ext cx="7958164" cy="3168650"/>
          </a:xfrm>
        </p:spPr>
        <p:txBody>
          <a:bodyPr/>
          <a:lstStyle/>
          <a:p>
            <a:r>
              <a:rPr lang="zh-CN" altLang="en-US" sz="2800" dirty="0"/>
              <a:t>最初的以太网是将许多计算机都连接到一根总线上。</a:t>
            </a:r>
            <a:r>
              <a:rPr lang="zh-CN" altLang="en-US" sz="2800" dirty="0">
                <a:solidFill>
                  <a:schemeClr val="hlink"/>
                </a:solidFill>
              </a:rPr>
              <a:t>当初认为这样的连接方法既简单又可靠</a:t>
            </a:r>
            <a:r>
              <a:rPr lang="zh-CN" altLang="en-US" sz="2800" dirty="0"/>
              <a:t>，因为总线上没有有源器件。 </a:t>
            </a:r>
            <a:endParaRPr lang="zh-CN" altLang="en-US" sz="2800" dirty="0"/>
          </a:p>
        </p:txBody>
      </p:sp>
      <p:sp>
        <p:nvSpPr>
          <p:cNvPr id="404483" name="Rectangle 3"/>
          <p:cNvSpPr>
            <a:spLocks noGrp="1" noChangeArrowheads="1"/>
          </p:cNvSpPr>
          <p:nvPr>
            <p:ph type="title"/>
          </p:nvPr>
        </p:nvSpPr>
        <p:spPr/>
        <p:txBody>
          <a:bodyPr/>
          <a:lstStyle/>
          <a:p>
            <a:pPr algn="ctr"/>
            <a:r>
              <a:rPr lang="en-US" altLang="zh-CN"/>
              <a:t>3.3.2   CSMA/CD </a:t>
            </a:r>
            <a:r>
              <a:rPr lang="zh-CN" altLang="en-US"/>
              <a:t>协议 </a:t>
            </a:r>
            <a:endParaRPr lang="zh-CN" altLang="en-US"/>
          </a:p>
        </p:txBody>
      </p:sp>
      <p:grpSp>
        <p:nvGrpSpPr>
          <p:cNvPr id="404484" name="Group 4"/>
          <p:cNvGrpSpPr/>
          <p:nvPr/>
        </p:nvGrpSpPr>
        <p:grpSpPr bwMode="auto">
          <a:xfrm>
            <a:off x="4265613" y="4241800"/>
            <a:ext cx="471487"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rgbClr val="333399"/>
              </a:solidFill>
              <a:round/>
            </a:ln>
            <a:effectLst/>
          </p:spPr>
          <p:txBody>
            <a:bodyPr wrap="none" anchor="ctr"/>
            <a:lstStyle/>
            <a:p>
              <a:endParaRPr lang="zh-CN" altLang="en-US"/>
            </a:p>
          </p:txBody>
        </p:sp>
        <p:pic>
          <p:nvPicPr>
            <p:cNvPr id="404486" name="Picture 6"/>
            <p:cNvPicPr>
              <a:picLocks noChangeArrowheads="1"/>
            </p:cNvPicPr>
            <p:nvPr/>
          </p:nvPicPr>
          <p:blipFill>
            <a:blip r:embed="rId1"/>
            <a:srcRect/>
            <a:stretch>
              <a:fillRect/>
            </a:stretch>
          </p:blipFill>
          <p:spPr bwMode="auto">
            <a:xfrm>
              <a:off x="1177" y="2448"/>
              <a:ext cx="258" cy="260"/>
            </a:xfrm>
            <a:prstGeom prst="rect">
              <a:avLst/>
            </a:prstGeom>
            <a:noFill/>
            <a:ln w="9525">
              <a:noFill/>
              <a:miter lim="800000"/>
              <a:headEnd/>
              <a:tailEnd/>
            </a:ln>
            <a:effectLst/>
          </p:spPr>
        </p:pic>
      </p:grpSp>
      <p:sp>
        <p:nvSpPr>
          <p:cNvPr id="404487" name="Line 7"/>
          <p:cNvSpPr>
            <a:spLocks noChangeShapeType="1"/>
          </p:cNvSpPr>
          <p:nvPr/>
        </p:nvSpPr>
        <p:spPr bwMode="auto">
          <a:xfrm flipV="1">
            <a:off x="571500" y="4230688"/>
            <a:ext cx="7816850" cy="0"/>
          </a:xfrm>
          <a:prstGeom prst="line">
            <a:avLst/>
          </a:prstGeom>
          <a:noFill/>
          <a:ln w="38100">
            <a:solidFill>
              <a:srgbClr val="333399"/>
            </a:solidFill>
            <a:round/>
          </a:ln>
          <a:effectLst/>
        </p:spPr>
        <p:txBody>
          <a:bodyPr wrap="none" anchor="ctr"/>
          <a:lstStyle/>
          <a:p>
            <a:endParaRPr lang="zh-CN" altLang="en-US"/>
          </a:p>
        </p:txBody>
      </p:sp>
      <p:sp>
        <p:nvSpPr>
          <p:cNvPr id="404488" name="Rectangle 8"/>
          <p:cNvSpPr>
            <a:spLocks noChangeArrowheads="1"/>
          </p:cNvSpPr>
          <p:nvPr/>
        </p:nvSpPr>
        <p:spPr bwMode="auto">
          <a:xfrm>
            <a:off x="8270875" y="4164013"/>
            <a:ext cx="117475" cy="125412"/>
          </a:xfrm>
          <a:prstGeom prst="rect">
            <a:avLst/>
          </a:prstGeom>
          <a:solidFill>
            <a:srgbClr val="333399"/>
          </a:solidFill>
          <a:ln w="12700">
            <a:solidFill>
              <a:srgbClr val="333399"/>
            </a:solidFill>
            <a:miter lim="800000"/>
          </a:ln>
          <a:effectLst/>
        </p:spPr>
        <p:txBody>
          <a:bodyPr wrap="none" anchor="ctr"/>
          <a:lstStyle/>
          <a:p>
            <a:endParaRPr lang="zh-CN" altLang="en-US"/>
          </a:p>
        </p:txBody>
      </p:sp>
      <p:sp>
        <p:nvSpPr>
          <p:cNvPr id="404489" name="Rectangle 9"/>
          <p:cNvSpPr>
            <a:spLocks noChangeArrowheads="1"/>
          </p:cNvSpPr>
          <p:nvPr/>
        </p:nvSpPr>
        <p:spPr bwMode="auto">
          <a:xfrm>
            <a:off x="468313" y="4164013"/>
            <a:ext cx="117475" cy="125412"/>
          </a:xfrm>
          <a:prstGeom prst="rect">
            <a:avLst/>
          </a:prstGeom>
          <a:solidFill>
            <a:srgbClr val="333399"/>
          </a:solidFill>
          <a:ln w="12700">
            <a:solidFill>
              <a:srgbClr val="333399"/>
            </a:solidFill>
            <a:miter lim="800000"/>
          </a:ln>
          <a:effectLst/>
        </p:spPr>
        <p:txBody>
          <a:bodyPr wrap="none" anchor="ctr"/>
          <a:lstStyle/>
          <a:p>
            <a:endParaRPr lang="zh-CN" altLang="en-US"/>
          </a:p>
        </p:txBody>
      </p:sp>
      <p:sp>
        <p:nvSpPr>
          <p:cNvPr id="404490" name="Line 10"/>
          <p:cNvSpPr>
            <a:spLocks noChangeShapeType="1"/>
          </p:cNvSpPr>
          <p:nvPr/>
        </p:nvSpPr>
        <p:spPr bwMode="auto">
          <a:xfrm>
            <a:off x="7813675" y="4022725"/>
            <a:ext cx="493713" cy="239713"/>
          </a:xfrm>
          <a:prstGeom prst="line">
            <a:avLst/>
          </a:prstGeom>
          <a:noFill/>
          <a:ln w="12700">
            <a:solidFill>
              <a:schemeClr val="tx1"/>
            </a:solidFill>
            <a:round/>
          </a:ln>
          <a:effectLst/>
        </p:spPr>
        <p:txBody>
          <a:bodyPr wrap="none" anchor="ctr"/>
          <a:lstStyle/>
          <a:p>
            <a:endParaRPr lang="zh-CN" altLang="en-US"/>
          </a:p>
        </p:txBody>
      </p:sp>
      <p:grpSp>
        <p:nvGrpSpPr>
          <p:cNvPr id="404491" name="Group 11"/>
          <p:cNvGrpSpPr/>
          <p:nvPr/>
        </p:nvGrpSpPr>
        <p:grpSpPr bwMode="auto">
          <a:xfrm>
            <a:off x="1319213" y="4241800"/>
            <a:ext cx="471487"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rgbClr val="333399"/>
              </a:solidFill>
              <a:round/>
            </a:ln>
            <a:effectLst/>
          </p:spPr>
          <p:txBody>
            <a:bodyPr wrap="none" anchor="ctr"/>
            <a:lstStyle/>
            <a:p>
              <a:endParaRPr lang="zh-CN" altLang="en-US"/>
            </a:p>
          </p:txBody>
        </p:sp>
        <p:pic>
          <p:nvPicPr>
            <p:cNvPr id="404493" name="Picture 13"/>
            <p:cNvPicPr>
              <a:picLocks noChangeArrowheads="1"/>
            </p:cNvPicPr>
            <p:nvPr/>
          </p:nvPicPr>
          <p:blipFill>
            <a:blip r:embed="rId1"/>
            <a:srcRect/>
            <a:stretch>
              <a:fillRect/>
            </a:stretch>
          </p:blipFill>
          <p:spPr bwMode="auto">
            <a:xfrm>
              <a:off x="1177" y="2448"/>
              <a:ext cx="258" cy="260"/>
            </a:xfrm>
            <a:prstGeom prst="rect">
              <a:avLst/>
            </a:prstGeom>
            <a:noFill/>
            <a:ln w="9525">
              <a:noFill/>
              <a:miter lim="800000"/>
              <a:headEnd/>
              <a:tailEnd/>
            </a:ln>
            <a:effectLst/>
          </p:spPr>
        </p:pic>
      </p:grpSp>
      <p:sp>
        <p:nvSpPr>
          <p:cNvPr id="404494" name="Freeform 14"/>
          <p:cNvSpPr/>
          <p:nvPr/>
        </p:nvSpPr>
        <p:spPr bwMode="auto">
          <a:xfrm>
            <a:off x="3030538" y="4243388"/>
            <a:ext cx="3175" cy="1027112"/>
          </a:xfrm>
          <a:custGeom>
            <a:avLst/>
            <a:gdLst/>
            <a:ahLst/>
            <a:cxnLst>
              <a:cxn ang="0">
                <a:pos x="0" y="521"/>
              </a:cxn>
              <a:cxn ang="0">
                <a:pos x="2" y="0"/>
              </a:cxn>
            </a:cxnLst>
            <a:rect l="0" t="0" r="r" b="b"/>
            <a:pathLst>
              <a:path w="2" h="521">
                <a:moveTo>
                  <a:pt x="0" y="521"/>
                </a:moveTo>
                <a:lnTo>
                  <a:pt x="2" y="0"/>
                </a:lnTo>
              </a:path>
            </a:pathLst>
          </a:custGeom>
          <a:solidFill>
            <a:srgbClr val="333399"/>
          </a:solidFill>
          <a:ln w="38100" cmpd="sng">
            <a:solidFill>
              <a:srgbClr val="333399"/>
            </a:solidFill>
            <a:round/>
          </a:ln>
          <a:effectLst/>
        </p:spPr>
        <p:txBody>
          <a:bodyPr wrap="none" anchor="ctr"/>
          <a:lstStyle/>
          <a:p>
            <a:endParaRPr lang="zh-CN" altLang="en-US"/>
          </a:p>
        </p:txBody>
      </p:sp>
      <p:pic>
        <p:nvPicPr>
          <p:cNvPr id="404495" name="Picture 15"/>
          <p:cNvPicPr>
            <a:picLocks noChangeArrowheads="1"/>
          </p:cNvPicPr>
          <p:nvPr/>
        </p:nvPicPr>
        <p:blipFill>
          <a:blip r:embed="rId1"/>
          <a:srcRect/>
          <a:stretch>
            <a:fillRect/>
          </a:stretch>
        </p:blipFill>
        <p:spPr bwMode="auto">
          <a:xfrm>
            <a:off x="2792413" y="5135563"/>
            <a:ext cx="471487" cy="512762"/>
          </a:xfrm>
          <a:prstGeom prst="rect">
            <a:avLst/>
          </a:prstGeom>
          <a:noFill/>
          <a:ln w="9525">
            <a:noFill/>
            <a:miter lim="800000"/>
            <a:headEnd/>
            <a:tailEnd/>
          </a:ln>
          <a:effectLst/>
        </p:spPr>
      </p:pic>
      <p:grpSp>
        <p:nvGrpSpPr>
          <p:cNvPr id="404496" name="Group 16"/>
          <p:cNvGrpSpPr/>
          <p:nvPr/>
        </p:nvGrpSpPr>
        <p:grpSpPr bwMode="auto">
          <a:xfrm>
            <a:off x="5738813" y="4241800"/>
            <a:ext cx="471487"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rgbClr val="333399"/>
              </a:solidFill>
              <a:round/>
            </a:ln>
            <a:effectLst/>
          </p:spPr>
          <p:txBody>
            <a:bodyPr wrap="none" anchor="ctr"/>
            <a:lstStyle/>
            <a:p>
              <a:endParaRPr lang="zh-CN" altLang="en-US"/>
            </a:p>
          </p:txBody>
        </p:sp>
        <p:pic>
          <p:nvPicPr>
            <p:cNvPr id="404498" name="Picture 18"/>
            <p:cNvPicPr>
              <a:picLocks noChangeArrowheads="1"/>
            </p:cNvPicPr>
            <p:nvPr/>
          </p:nvPicPr>
          <p:blipFill>
            <a:blip r:embed="rId1"/>
            <a:srcRect/>
            <a:stretch>
              <a:fillRect/>
            </a:stretch>
          </p:blipFill>
          <p:spPr bwMode="auto">
            <a:xfrm>
              <a:off x="1177" y="2448"/>
              <a:ext cx="258" cy="260"/>
            </a:xfrm>
            <a:prstGeom prst="rect">
              <a:avLst/>
            </a:prstGeom>
            <a:noFill/>
            <a:ln w="9525">
              <a:noFill/>
              <a:miter lim="800000"/>
              <a:headEnd/>
              <a:tailEnd/>
            </a:ln>
            <a:effectLst/>
          </p:spPr>
        </p:pic>
      </p:grpSp>
      <p:sp>
        <p:nvSpPr>
          <p:cNvPr id="404499" name="Freeform 19"/>
          <p:cNvSpPr/>
          <p:nvPr/>
        </p:nvSpPr>
        <p:spPr bwMode="auto">
          <a:xfrm>
            <a:off x="7451725" y="4243388"/>
            <a:ext cx="3175" cy="1042987"/>
          </a:xfrm>
          <a:custGeom>
            <a:avLst/>
            <a:gdLst/>
            <a:ahLst/>
            <a:cxnLst>
              <a:cxn ang="0">
                <a:pos x="0" y="529"/>
              </a:cxn>
              <a:cxn ang="0">
                <a:pos x="2" y="0"/>
              </a:cxn>
            </a:cxnLst>
            <a:rect l="0" t="0" r="r" b="b"/>
            <a:pathLst>
              <a:path w="2" h="529">
                <a:moveTo>
                  <a:pt x="0" y="529"/>
                </a:moveTo>
                <a:lnTo>
                  <a:pt x="2" y="0"/>
                </a:lnTo>
              </a:path>
            </a:pathLst>
          </a:custGeom>
          <a:solidFill>
            <a:srgbClr val="333399"/>
          </a:solidFill>
          <a:ln w="38100" cmpd="sng">
            <a:solidFill>
              <a:srgbClr val="333399"/>
            </a:solidFill>
            <a:round/>
          </a:ln>
          <a:effectLst/>
        </p:spPr>
        <p:txBody>
          <a:bodyPr wrap="none" anchor="ctr"/>
          <a:lstStyle/>
          <a:p>
            <a:endParaRPr lang="zh-CN" altLang="en-US"/>
          </a:p>
        </p:txBody>
      </p:sp>
      <p:pic>
        <p:nvPicPr>
          <p:cNvPr id="404500" name="Picture 20"/>
          <p:cNvPicPr>
            <a:picLocks noChangeArrowheads="1"/>
          </p:cNvPicPr>
          <p:nvPr/>
        </p:nvPicPr>
        <p:blipFill>
          <a:blip r:embed="rId1"/>
          <a:srcRect/>
          <a:stretch>
            <a:fillRect/>
          </a:stretch>
        </p:blipFill>
        <p:spPr bwMode="auto">
          <a:xfrm>
            <a:off x="7213600" y="5135563"/>
            <a:ext cx="471488" cy="512762"/>
          </a:xfrm>
          <a:prstGeom prst="rect">
            <a:avLst/>
          </a:prstGeom>
          <a:noFill/>
          <a:ln w="9525">
            <a:noFill/>
            <a:miter lim="800000"/>
            <a:headEnd/>
            <a:tailEnd/>
          </a:ln>
          <a:effectLst/>
        </p:spPr>
      </p:pic>
      <p:sp>
        <p:nvSpPr>
          <p:cNvPr id="404501" name="Text Box 21"/>
          <p:cNvSpPr txBox="1">
            <a:spLocks noChangeArrowheads="1"/>
          </p:cNvSpPr>
          <p:nvPr/>
        </p:nvSpPr>
        <p:spPr bwMode="auto">
          <a:xfrm>
            <a:off x="2436813" y="5967413"/>
            <a:ext cx="1200150" cy="701675"/>
          </a:xfrm>
          <a:prstGeom prst="rect">
            <a:avLst/>
          </a:prstGeom>
          <a:noFill/>
          <a:ln w="9525">
            <a:noFill/>
            <a:miter lim="800000"/>
          </a:ln>
          <a:effectLst/>
        </p:spPr>
        <p:txBody>
          <a:bodyPr wrap="none">
            <a:spAutoFit/>
          </a:bodyPr>
          <a:lstStyle/>
          <a:p>
            <a:pPr algn="ctr"/>
            <a:r>
              <a:rPr kumimoji="1" lang="en-US" altLang="zh-CN">
                <a:solidFill>
                  <a:srgbClr val="333399"/>
                </a:solidFill>
                <a:latin typeface="Arial" panose="020B0604020202020204" pitchFamily="34" charset="0"/>
                <a:ea typeface="黑体" panose="02010609060101010101" pitchFamily="2" charset="-122"/>
              </a:rPr>
              <a:t>B</a:t>
            </a:r>
            <a:r>
              <a:rPr kumimoji="1" lang="zh-CN" altLang="en-US">
                <a:solidFill>
                  <a:srgbClr val="333399"/>
                </a:solidFill>
                <a:latin typeface="Arial" panose="020B0604020202020204" pitchFamily="34" charset="0"/>
                <a:ea typeface="黑体" panose="02010609060101010101" pitchFamily="2" charset="-122"/>
              </a:rPr>
              <a:t>向</a:t>
            </a:r>
            <a:r>
              <a:rPr kumimoji="1" lang="zh-CN" altLang="en-US" sz="1200">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rPr>
              <a:t>D</a:t>
            </a:r>
            <a:endParaRPr kumimoji="1" lang="en-US" altLang="zh-CN">
              <a:solidFill>
                <a:srgbClr val="333399"/>
              </a:solidFill>
              <a:latin typeface="Arial" panose="020B0604020202020204" pitchFamily="34" charset="0"/>
              <a:ea typeface="黑体" panose="02010609060101010101" pitchFamily="2" charset="-122"/>
            </a:endParaRPr>
          </a:p>
          <a:p>
            <a:pPr algn="ct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04502" name="Text Box 22"/>
          <p:cNvSpPr txBox="1">
            <a:spLocks noChangeArrowheads="1"/>
          </p:cNvSpPr>
          <p:nvPr/>
        </p:nvSpPr>
        <p:spPr bwMode="auto">
          <a:xfrm>
            <a:off x="4054475" y="5641975"/>
            <a:ext cx="647700"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    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03" name="Text Box 23"/>
          <p:cNvSpPr txBox="1">
            <a:spLocks noChangeArrowheads="1"/>
          </p:cNvSpPr>
          <p:nvPr/>
        </p:nvSpPr>
        <p:spPr bwMode="auto">
          <a:xfrm>
            <a:off x="5595938" y="5627688"/>
            <a:ext cx="577850"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   D</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04" name="Text Box 24"/>
          <p:cNvSpPr txBox="1">
            <a:spLocks noChangeArrowheads="1"/>
          </p:cNvSpPr>
          <p:nvPr/>
        </p:nvSpPr>
        <p:spPr bwMode="auto">
          <a:xfrm>
            <a:off x="1116013" y="5627688"/>
            <a:ext cx="633412"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    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05" name="Text Box 25"/>
          <p:cNvSpPr txBox="1">
            <a:spLocks noChangeArrowheads="1"/>
          </p:cNvSpPr>
          <p:nvPr/>
        </p:nvSpPr>
        <p:spPr bwMode="auto">
          <a:xfrm>
            <a:off x="6975475" y="5624513"/>
            <a:ext cx="633413"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    E</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06" name="Line 26"/>
          <p:cNvSpPr>
            <a:spLocks noChangeShapeType="1"/>
          </p:cNvSpPr>
          <p:nvPr/>
        </p:nvSpPr>
        <p:spPr bwMode="auto">
          <a:xfrm flipH="1">
            <a:off x="571500" y="3949700"/>
            <a:ext cx="544513" cy="280988"/>
          </a:xfrm>
          <a:prstGeom prst="line">
            <a:avLst/>
          </a:prstGeom>
          <a:noFill/>
          <a:ln w="12700">
            <a:solidFill>
              <a:schemeClr val="tx1"/>
            </a:solidFill>
            <a:round/>
          </a:ln>
          <a:effectLst/>
        </p:spPr>
        <p:txBody>
          <a:bodyPr wrap="none" anchor="ctr"/>
          <a:lstStyle/>
          <a:p>
            <a:endParaRPr lang="zh-CN" altLang="en-US"/>
          </a:p>
        </p:txBody>
      </p:sp>
      <p:sp>
        <p:nvSpPr>
          <p:cNvPr id="404507" name="Text Box 27"/>
          <p:cNvSpPr txBox="1">
            <a:spLocks noChangeArrowheads="1"/>
          </p:cNvSpPr>
          <p:nvPr/>
        </p:nvSpPr>
        <p:spPr bwMode="auto">
          <a:xfrm>
            <a:off x="981075" y="3625850"/>
            <a:ext cx="4756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匹配电阻（用来吸收总线上传播的信号）</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04508" name="Text Box 28"/>
          <p:cNvSpPr txBox="1">
            <a:spLocks noChangeArrowheads="1"/>
          </p:cNvSpPr>
          <p:nvPr/>
        </p:nvSpPr>
        <p:spPr bwMode="auto">
          <a:xfrm>
            <a:off x="6770688" y="3625850"/>
            <a:ext cx="1200150" cy="396875"/>
          </a:xfrm>
          <a:prstGeom prst="rect">
            <a:avLst/>
          </a:prstGeom>
          <a:noFill/>
          <a:ln w="9525">
            <a:no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匹配电阻</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04509" name="Freeform 29"/>
          <p:cNvSpPr/>
          <p:nvPr/>
        </p:nvSpPr>
        <p:spPr bwMode="auto">
          <a:xfrm>
            <a:off x="2944813" y="4330700"/>
            <a:ext cx="1582737" cy="915988"/>
          </a:xfrm>
          <a:custGeom>
            <a:avLst/>
            <a:gdLst/>
            <a:ahLst/>
            <a:cxnLst>
              <a:cxn ang="0">
                <a:pos x="27" y="577"/>
              </a:cxn>
              <a:cxn ang="0">
                <a:pos x="139" y="80"/>
              </a:cxn>
              <a:cxn ang="0">
                <a:pos x="861" y="98"/>
              </a:cxn>
              <a:cxn ang="0">
                <a:pos x="953" y="573"/>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404510" name="Freeform 30"/>
          <p:cNvSpPr/>
          <p:nvPr/>
        </p:nvSpPr>
        <p:spPr bwMode="auto">
          <a:xfrm>
            <a:off x="2987675" y="4343400"/>
            <a:ext cx="3082925" cy="998538"/>
          </a:xfrm>
          <a:custGeom>
            <a:avLst/>
            <a:gdLst/>
            <a:ahLst/>
            <a:cxnLst>
              <a:cxn ang="0">
                <a:pos x="26" y="556"/>
              </a:cxn>
              <a:cxn ang="0">
                <a:pos x="147" y="108"/>
              </a:cxn>
              <a:cxn ang="0">
                <a:pos x="906" y="35"/>
              </a:cxn>
              <a:cxn ang="0">
                <a:pos x="1738" y="99"/>
              </a:cxn>
              <a:cxn ang="0">
                <a:pos x="1848" y="62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404511" name="Freeform 31"/>
          <p:cNvSpPr/>
          <p:nvPr/>
        </p:nvSpPr>
        <p:spPr bwMode="auto">
          <a:xfrm>
            <a:off x="2987675" y="4346575"/>
            <a:ext cx="4432300" cy="962025"/>
          </a:xfrm>
          <a:custGeom>
            <a:avLst/>
            <a:gdLst/>
            <a:ahLst/>
            <a:cxnLst>
              <a:cxn ang="0">
                <a:pos x="29" y="533"/>
              </a:cxn>
              <a:cxn ang="0">
                <a:pos x="200" y="85"/>
              </a:cxn>
              <a:cxn ang="0">
                <a:pos x="1228" y="24"/>
              </a:cxn>
              <a:cxn ang="0">
                <a:pos x="2362" y="106"/>
              </a:cxn>
              <a:cxn ang="0">
                <a:pos x="2601" y="606"/>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404512" name="Freeform 32"/>
          <p:cNvSpPr/>
          <p:nvPr/>
        </p:nvSpPr>
        <p:spPr bwMode="auto">
          <a:xfrm>
            <a:off x="2987675" y="4310063"/>
            <a:ext cx="5157788" cy="846137"/>
          </a:xfrm>
          <a:custGeom>
            <a:avLst/>
            <a:gdLst/>
            <a:ahLst/>
            <a:cxnLst>
              <a:cxn ang="0">
                <a:pos x="31" y="533"/>
              </a:cxn>
              <a:cxn ang="0">
                <a:pos x="215" y="85"/>
              </a:cxn>
              <a:cxn ang="0">
                <a:pos x="1318" y="24"/>
              </a:cxn>
              <a:cxn ang="0">
                <a:pos x="2527" y="29"/>
              </a:cxn>
              <a:cxn ang="0">
                <a:pos x="3249" y="47"/>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404513" name="Freeform 33"/>
          <p:cNvSpPr/>
          <p:nvPr/>
        </p:nvSpPr>
        <p:spPr bwMode="auto">
          <a:xfrm>
            <a:off x="468313" y="4310063"/>
            <a:ext cx="2609850" cy="846137"/>
          </a:xfrm>
          <a:custGeom>
            <a:avLst/>
            <a:gdLst/>
            <a:ahLst/>
            <a:cxnLst>
              <a:cxn ang="0">
                <a:pos x="1628" y="533"/>
              </a:cxn>
              <a:cxn ang="0">
                <a:pos x="1536" y="85"/>
              </a:cxn>
              <a:cxn ang="0">
                <a:pos x="982" y="24"/>
              </a:cxn>
              <a:cxn ang="0">
                <a:pos x="374" y="29"/>
              </a:cxn>
              <a:cxn ang="0">
                <a:pos x="0" y="1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chemeClr val="hlink"/>
            </a:solidFill>
            <a:round/>
            <a:headEnd type="none" w="med" len="med"/>
            <a:tailEnd type="triangle" w="med" len="lg"/>
          </a:ln>
          <a:effectLst/>
        </p:spPr>
        <p:txBody>
          <a:bodyPr/>
          <a:lstStyle/>
          <a:p>
            <a:endParaRPr lang="zh-CN" altLang="en-US"/>
          </a:p>
        </p:txBody>
      </p:sp>
      <p:sp>
        <p:nvSpPr>
          <p:cNvPr id="404514" name="Freeform 34"/>
          <p:cNvSpPr/>
          <p:nvPr/>
        </p:nvSpPr>
        <p:spPr bwMode="auto">
          <a:xfrm flipH="1">
            <a:off x="1404938" y="4310063"/>
            <a:ext cx="1582737" cy="915987"/>
          </a:xfrm>
          <a:custGeom>
            <a:avLst/>
            <a:gdLst/>
            <a:ahLst/>
            <a:cxnLst>
              <a:cxn ang="0">
                <a:pos x="27" y="577"/>
              </a:cxn>
              <a:cxn ang="0">
                <a:pos x="139" y="80"/>
              </a:cxn>
              <a:cxn ang="0">
                <a:pos x="861" y="98"/>
              </a:cxn>
              <a:cxn ang="0">
                <a:pos x="953" y="573"/>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round/>
            <a:headEnd type="none" w="med" len="med"/>
            <a:tailEnd type="triangle" w="med" len="lg"/>
          </a:ln>
          <a:effectLst/>
        </p:spPr>
        <p:txBody>
          <a:bodyPr/>
          <a:lstStyle/>
          <a:p>
            <a:endParaRPr lang="zh-CN" altLang="en-US"/>
          </a:p>
        </p:txBody>
      </p:sp>
      <p:grpSp>
        <p:nvGrpSpPr>
          <p:cNvPr id="404515" name="Group 35"/>
          <p:cNvGrpSpPr/>
          <p:nvPr/>
        </p:nvGrpSpPr>
        <p:grpSpPr bwMode="auto">
          <a:xfrm>
            <a:off x="7189788" y="5251450"/>
            <a:ext cx="249237" cy="268288"/>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chemeClr val="tx2"/>
              </a:solidFill>
              <a:round/>
            </a:ln>
            <a:effectLst/>
          </p:spPr>
          <p:txBody>
            <a:bodyPr/>
            <a:lstStyle/>
            <a:p>
              <a:endParaRPr lang="zh-CN" altLang="en-US"/>
            </a:p>
          </p:txBody>
        </p:sp>
        <p:sp>
          <p:nvSpPr>
            <p:cNvPr id="404517" name="Line 37"/>
            <p:cNvSpPr>
              <a:spLocks noChangeShapeType="1"/>
            </p:cNvSpPr>
            <p:nvPr/>
          </p:nvSpPr>
          <p:spPr bwMode="auto">
            <a:xfrm flipH="1">
              <a:off x="1474" y="3430"/>
              <a:ext cx="136" cy="136"/>
            </a:xfrm>
            <a:prstGeom prst="line">
              <a:avLst/>
            </a:prstGeom>
            <a:noFill/>
            <a:ln w="76200">
              <a:solidFill>
                <a:schemeClr val="tx2"/>
              </a:solidFill>
              <a:round/>
            </a:ln>
            <a:effectLst/>
          </p:spPr>
          <p:txBody>
            <a:bodyPr/>
            <a:lstStyle/>
            <a:p>
              <a:endParaRPr lang="zh-CN" altLang="en-US"/>
            </a:p>
          </p:txBody>
        </p:sp>
      </p:grpSp>
      <p:sp>
        <p:nvSpPr>
          <p:cNvPr id="404518" name="AutoShape 38"/>
          <p:cNvSpPr>
            <a:spLocks noChangeArrowheads="1"/>
          </p:cNvSpPr>
          <p:nvPr/>
        </p:nvSpPr>
        <p:spPr bwMode="auto">
          <a:xfrm>
            <a:off x="7007225" y="6021388"/>
            <a:ext cx="877888" cy="377825"/>
          </a:xfrm>
          <a:prstGeom prst="roundRect">
            <a:avLst>
              <a:gd name="adj" fmla="val 16667"/>
            </a:avLst>
          </a:prstGeom>
          <a:solidFill>
            <a:srgbClr val="FFFF66"/>
          </a:solidFill>
          <a:ln w="9525">
            <a:solidFill>
              <a:schemeClr val="tx1"/>
            </a:solidFill>
            <a:round/>
          </a:ln>
          <a:effectLst/>
        </p:spPr>
        <p:txBody>
          <a:bodyPr wrap="none"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grpSp>
        <p:nvGrpSpPr>
          <p:cNvPr id="404519" name="Group 39"/>
          <p:cNvGrpSpPr/>
          <p:nvPr/>
        </p:nvGrpSpPr>
        <p:grpSpPr bwMode="auto">
          <a:xfrm>
            <a:off x="4251325" y="5251450"/>
            <a:ext cx="249238" cy="268288"/>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chemeClr val="tx2"/>
              </a:solidFill>
              <a:round/>
            </a:ln>
            <a:effectLst/>
          </p:spPr>
          <p:txBody>
            <a:bodyPr/>
            <a:lstStyle/>
            <a:p>
              <a:endParaRPr lang="zh-CN" altLang="en-US"/>
            </a:p>
          </p:txBody>
        </p:sp>
        <p:sp>
          <p:nvSpPr>
            <p:cNvPr id="404521" name="Line 41"/>
            <p:cNvSpPr>
              <a:spLocks noChangeShapeType="1"/>
            </p:cNvSpPr>
            <p:nvPr/>
          </p:nvSpPr>
          <p:spPr bwMode="auto">
            <a:xfrm flipH="1">
              <a:off x="1474" y="3430"/>
              <a:ext cx="136" cy="136"/>
            </a:xfrm>
            <a:prstGeom prst="line">
              <a:avLst/>
            </a:prstGeom>
            <a:noFill/>
            <a:ln w="76200">
              <a:solidFill>
                <a:schemeClr val="tx2"/>
              </a:solidFill>
              <a:round/>
            </a:ln>
            <a:effectLst/>
          </p:spPr>
          <p:txBody>
            <a:bodyPr/>
            <a:lstStyle/>
            <a:p>
              <a:endParaRPr lang="zh-CN" altLang="en-US"/>
            </a:p>
          </p:txBody>
        </p:sp>
      </p:grpSp>
      <p:sp>
        <p:nvSpPr>
          <p:cNvPr id="404522" name="AutoShape 42"/>
          <p:cNvSpPr>
            <a:spLocks noChangeArrowheads="1"/>
          </p:cNvSpPr>
          <p:nvPr/>
        </p:nvSpPr>
        <p:spPr bwMode="auto">
          <a:xfrm>
            <a:off x="4068763" y="6021388"/>
            <a:ext cx="877887" cy="377825"/>
          </a:xfrm>
          <a:prstGeom prst="roundRect">
            <a:avLst>
              <a:gd name="adj" fmla="val 16667"/>
            </a:avLst>
          </a:prstGeom>
          <a:solidFill>
            <a:srgbClr val="FFFF66"/>
          </a:solidFill>
          <a:ln w="9525">
            <a:solidFill>
              <a:schemeClr val="tx1"/>
            </a:solidFill>
            <a:round/>
          </a:ln>
          <a:effectLst/>
        </p:spPr>
        <p:txBody>
          <a:bodyPr wrap="none"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grpSp>
        <p:nvGrpSpPr>
          <p:cNvPr id="404523" name="Group 43"/>
          <p:cNvGrpSpPr/>
          <p:nvPr/>
        </p:nvGrpSpPr>
        <p:grpSpPr bwMode="auto">
          <a:xfrm>
            <a:off x="1298575" y="5251450"/>
            <a:ext cx="249238" cy="268288"/>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chemeClr val="tx2"/>
              </a:solidFill>
              <a:round/>
            </a:ln>
            <a:effectLst/>
          </p:spPr>
          <p:txBody>
            <a:bodyPr/>
            <a:lstStyle/>
            <a:p>
              <a:endParaRPr lang="zh-CN" altLang="en-US"/>
            </a:p>
          </p:txBody>
        </p:sp>
        <p:sp>
          <p:nvSpPr>
            <p:cNvPr id="404525" name="Line 45"/>
            <p:cNvSpPr>
              <a:spLocks noChangeShapeType="1"/>
            </p:cNvSpPr>
            <p:nvPr/>
          </p:nvSpPr>
          <p:spPr bwMode="auto">
            <a:xfrm flipH="1">
              <a:off x="1474" y="3430"/>
              <a:ext cx="136" cy="136"/>
            </a:xfrm>
            <a:prstGeom prst="line">
              <a:avLst/>
            </a:prstGeom>
            <a:noFill/>
            <a:ln w="76200">
              <a:solidFill>
                <a:schemeClr val="tx2"/>
              </a:solidFill>
              <a:round/>
            </a:ln>
            <a:effectLst/>
          </p:spPr>
          <p:txBody>
            <a:bodyPr/>
            <a:lstStyle/>
            <a:p>
              <a:endParaRPr lang="zh-CN" altLang="en-US"/>
            </a:p>
          </p:txBody>
        </p:sp>
      </p:grpSp>
      <p:sp>
        <p:nvSpPr>
          <p:cNvPr id="404526" name="AutoShape 46"/>
          <p:cNvSpPr>
            <a:spLocks noChangeArrowheads="1"/>
          </p:cNvSpPr>
          <p:nvPr/>
        </p:nvSpPr>
        <p:spPr bwMode="auto">
          <a:xfrm>
            <a:off x="1116013" y="6021388"/>
            <a:ext cx="877887" cy="377825"/>
          </a:xfrm>
          <a:prstGeom prst="roundRect">
            <a:avLst>
              <a:gd name="adj" fmla="val 16667"/>
            </a:avLst>
          </a:prstGeom>
          <a:solidFill>
            <a:srgbClr val="FFFF66"/>
          </a:solidFill>
          <a:ln w="9525">
            <a:solidFill>
              <a:schemeClr val="tx1"/>
            </a:solidFill>
            <a:round/>
          </a:ln>
          <a:effectLst/>
        </p:spPr>
        <p:txBody>
          <a:bodyPr wrap="none"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sp>
        <p:nvSpPr>
          <p:cNvPr id="404527" name="Text Box 47"/>
          <p:cNvSpPr txBox="1">
            <a:spLocks noChangeArrowheads="1"/>
          </p:cNvSpPr>
          <p:nvPr/>
        </p:nvSpPr>
        <p:spPr bwMode="auto">
          <a:xfrm>
            <a:off x="5653088" y="6038850"/>
            <a:ext cx="701675" cy="406400"/>
          </a:xfrm>
          <a:prstGeom prst="rect">
            <a:avLst/>
          </a:prstGeom>
          <a:solidFill>
            <a:srgbClr val="FFCCFF"/>
          </a:solidFill>
          <a:ln w="9525">
            <a:solidFill>
              <a:schemeClr val="tx2"/>
            </a:solidFill>
            <a:miter lim="800000"/>
          </a:ln>
          <a:effectLst/>
        </p:spPr>
        <p:txBody>
          <a:bodyPr wrap="none">
            <a:spAutoFit/>
          </a:bodyPr>
          <a:lstStyle/>
          <a:p>
            <a:r>
              <a:rPr kumimoji="1" lang="zh-CN" altLang="en-US">
                <a:solidFill>
                  <a:srgbClr val="333399"/>
                </a:solidFill>
                <a:latin typeface="Arial" panose="020B0604020202020204" pitchFamily="34" charset="0"/>
                <a:ea typeface="黑体" panose="02010609060101010101" pitchFamily="2" charset="-122"/>
              </a:rPr>
              <a:t>接受</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04528" name="Text Box 48"/>
          <p:cNvSpPr txBox="1">
            <a:spLocks noChangeArrowheads="1"/>
          </p:cNvSpPr>
          <p:nvPr/>
        </p:nvSpPr>
        <p:spPr bwMode="auto">
          <a:xfrm>
            <a:off x="2851150" y="5627688"/>
            <a:ext cx="354013" cy="396875"/>
          </a:xfrm>
          <a:prstGeom prst="rect">
            <a:avLst/>
          </a:prstGeom>
          <a:noFill/>
          <a:ln w="9525">
            <a:noFill/>
            <a:miter lim="800000"/>
          </a:ln>
          <a:effectLst/>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29" name="Text Box 49"/>
          <p:cNvSpPr txBox="1">
            <a:spLocks noChangeArrowheads="1"/>
          </p:cNvSpPr>
          <p:nvPr/>
        </p:nvSpPr>
        <p:spPr bwMode="auto">
          <a:xfrm>
            <a:off x="3703638" y="4598988"/>
            <a:ext cx="1703387" cy="711200"/>
          </a:xfrm>
          <a:prstGeom prst="rect">
            <a:avLst/>
          </a:prstGeom>
          <a:solidFill>
            <a:srgbClr val="FFFF99"/>
          </a:solidFill>
          <a:ln w="9525">
            <a:solidFill>
              <a:srgbClr val="333399"/>
            </a:solidFill>
            <a:miter lim="800000"/>
          </a:ln>
          <a:effectLst/>
        </p:spPr>
        <p:txBody>
          <a:bodyPr wrap="none">
            <a:spAutoFit/>
          </a:bodyPr>
          <a:lstStyle/>
          <a:p>
            <a:pPr algn="ctr"/>
            <a:r>
              <a:rPr lang="zh-CN" altLang="en-US">
                <a:solidFill>
                  <a:srgbClr val="333399"/>
                </a:solidFill>
                <a:latin typeface="Arial" panose="020B0604020202020204" pitchFamily="34" charset="0"/>
                <a:ea typeface="黑体" panose="02010609060101010101" pitchFamily="2" charset="-122"/>
              </a:rPr>
              <a:t>只有 </a:t>
            </a:r>
            <a:r>
              <a:rPr lang="en-US" altLang="zh-CN">
                <a:solidFill>
                  <a:srgbClr val="333399"/>
                </a:solidFill>
                <a:latin typeface="Arial" panose="020B0604020202020204" pitchFamily="34" charset="0"/>
                <a:ea typeface="黑体" panose="02010609060101010101" pitchFamily="2" charset="-122"/>
              </a:rPr>
              <a:t>D </a:t>
            </a:r>
            <a:r>
              <a:rPr lang="zh-CN" altLang="en-US">
                <a:solidFill>
                  <a:srgbClr val="333399"/>
                </a:solidFill>
                <a:latin typeface="Arial" panose="020B0604020202020204" pitchFamily="34" charset="0"/>
                <a:ea typeface="黑体" panose="02010609060101010101" pitchFamily="2" charset="-122"/>
              </a:rPr>
              <a:t>接受</a:t>
            </a:r>
            <a:endParaRPr lang="zh-CN" altLang="en-US">
              <a:solidFill>
                <a:srgbClr val="333399"/>
              </a:solidFill>
              <a:latin typeface="Arial" panose="020B0604020202020204" pitchFamily="34" charset="0"/>
              <a:ea typeface="黑体" panose="02010609060101010101" pitchFamily="2" charset="-122"/>
            </a:endParaRPr>
          </a:p>
          <a:p>
            <a:pPr algn="ctr"/>
            <a:r>
              <a:rPr lang="en-US" altLang="zh-CN">
                <a:solidFill>
                  <a:srgbClr val="333399"/>
                </a:solidFill>
                <a:latin typeface="Arial" panose="020B0604020202020204" pitchFamily="34" charset="0"/>
                <a:ea typeface="黑体" panose="02010609060101010101" pitchFamily="2" charset="-122"/>
              </a:rPr>
              <a:t>B </a:t>
            </a:r>
            <a:r>
              <a:rPr lang="zh-CN" altLang="en-US">
                <a:solidFill>
                  <a:srgbClr val="333399"/>
                </a:solidFill>
                <a:latin typeface="Arial" panose="020B0604020202020204" pitchFamily="34" charset="0"/>
                <a:ea typeface="黑体" panose="02010609060101010101" pitchFamily="2" charset="-122"/>
              </a:rPr>
              <a:t>发送的数据</a:t>
            </a:r>
            <a:endParaRPr lang="zh-CN" altLang="en-US">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a:t>以太网的广播方式发送 </a:t>
            </a:r>
            <a:endParaRPr lang="zh-CN" altLang="en-US"/>
          </a:p>
        </p:txBody>
      </p:sp>
      <p:sp>
        <p:nvSpPr>
          <p:cNvPr id="405507" name="Rectangle 3"/>
          <p:cNvSpPr>
            <a:spLocks noGrp="1" noChangeArrowheads="1"/>
          </p:cNvSpPr>
          <p:nvPr>
            <p:ph type="body" idx="1"/>
          </p:nvPr>
        </p:nvSpPr>
        <p:spPr>
          <a:xfrm>
            <a:off x="785786" y="1978025"/>
            <a:ext cx="8029602" cy="4114800"/>
          </a:xfrm>
        </p:spPr>
        <p:txBody>
          <a:bodyPr/>
          <a:lstStyle/>
          <a:p>
            <a:r>
              <a:rPr lang="zh-CN" altLang="en-US" sz="2800"/>
              <a:t>总线上的每一个工作的计算机都能检测到 </a:t>
            </a:r>
            <a:r>
              <a:rPr lang="en-US" altLang="zh-CN" sz="2800"/>
              <a:t>B </a:t>
            </a:r>
            <a:r>
              <a:rPr lang="zh-CN" altLang="en-US" sz="2800"/>
              <a:t>发送的数据信号。 </a:t>
            </a:r>
            <a:endParaRPr lang="zh-CN" altLang="en-US" sz="2800"/>
          </a:p>
          <a:p>
            <a:r>
              <a:rPr lang="zh-CN" altLang="en-US" sz="2800"/>
              <a:t>由于只有计算机 </a:t>
            </a:r>
            <a:r>
              <a:rPr lang="en-US" altLang="zh-CN" sz="2800"/>
              <a:t>D </a:t>
            </a:r>
            <a:r>
              <a:rPr lang="zh-CN" altLang="en-US" sz="2800"/>
              <a:t>的地址与数据帧首部写入的地址一致，因此只有 </a:t>
            </a:r>
            <a:r>
              <a:rPr lang="en-US" altLang="zh-CN" sz="2800"/>
              <a:t>D </a:t>
            </a:r>
            <a:r>
              <a:rPr lang="zh-CN" altLang="en-US" sz="2800"/>
              <a:t>才接收这个数据帧。 </a:t>
            </a:r>
            <a:endParaRPr lang="zh-CN" altLang="en-US" sz="2800"/>
          </a:p>
          <a:p>
            <a:r>
              <a:rPr lang="zh-CN" altLang="en-US" sz="2800"/>
              <a:t>其他所有的计算机（</a:t>
            </a:r>
            <a:r>
              <a:rPr lang="en-US" altLang="zh-CN" sz="2800"/>
              <a:t>A, C </a:t>
            </a:r>
            <a:r>
              <a:rPr lang="zh-CN" altLang="en-US" sz="2800"/>
              <a:t>和 </a:t>
            </a:r>
            <a:r>
              <a:rPr lang="en-US" altLang="zh-CN" sz="2800"/>
              <a:t>E</a:t>
            </a:r>
            <a:r>
              <a:rPr lang="zh-CN" altLang="en-US" sz="2800"/>
              <a:t>）都检测到不是发送给它们的数据帧，因此就丢弃这个数据帧而不能够收下来。</a:t>
            </a:r>
            <a:endParaRPr lang="zh-CN" altLang="en-US" sz="2800"/>
          </a:p>
          <a:p>
            <a:r>
              <a:rPr lang="zh-CN" altLang="en-US" sz="2800">
                <a:solidFill>
                  <a:schemeClr val="hlink"/>
                </a:solidFill>
              </a:rPr>
              <a:t>具有广播特性的总线上实现了一对一的通信。  </a:t>
            </a:r>
            <a:endParaRPr lang="zh-CN" altLang="en-US" sz="28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a:t>为了通信的简便</a:t>
            </a:r>
            <a:br>
              <a:rPr lang="zh-CN" altLang="en-US"/>
            </a:br>
            <a:r>
              <a:rPr lang="zh-CN" altLang="en-US"/>
              <a:t>以太网采取了几种重要的措施 </a:t>
            </a:r>
            <a:endParaRPr lang="zh-CN" altLang="en-US"/>
          </a:p>
        </p:txBody>
      </p:sp>
      <p:sp>
        <p:nvSpPr>
          <p:cNvPr id="406531" name="Rectangle 3"/>
          <p:cNvSpPr>
            <a:spLocks noGrp="1" noChangeArrowheads="1"/>
          </p:cNvSpPr>
          <p:nvPr>
            <p:ph type="body" idx="1"/>
          </p:nvPr>
        </p:nvSpPr>
        <p:spPr>
          <a:xfrm>
            <a:off x="714348" y="2051050"/>
            <a:ext cx="8029602" cy="4114800"/>
          </a:xfrm>
        </p:spPr>
        <p:txBody>
          <a:bodyPr/>
          <a:lstStyle/>
          <a:p>
            <a:r>
              <a:rPr lang="zh-CN" altLang="en-US" dirty="0"/>
              <a:t>（一）采用较为灵活的</a:t>
            </a:r>
            <a:r>
              <a:rPr lang="zh-CN" altLang="en-US" dirty="0">
                <a:solidFill>
                  <a:schemeClr val="hlink"/>
                </a:solidFill>
              </a:rPr>
              <a:t>无连接</a:t>
            </a:r>
            <a:r>
              <a:rPr lang="zh-CN" altLang="en-US" dirty="0"/>
              <a:t>的工作方式，即不必先建立连接就可以直接发送数据。 </a:t>
            </a:r>
            <a:endParaRPr lang="zh-CN" altLang="en-US" dirty="0"/>
          </a:p>
          <a:p>
            <a:r>
              <a:rPr lang="zh-CN" altLang="en-US" dirty="0"/>
              <a:t>（二）以太网对发送的数据帧</a:t>
            </a:r>
            <a:r>
              <a:rPr lang="zh-CN" altLang="en-US" dirty="0">
                <a:solidFill>
                  <a:schemeClr val="hlink"/>
                </a:solidFill>
              </a:rPr>
              <a:t>不进行编号</a:t>
            </a:r>
            <a:r>
              <a:rPr lang="zh-CN" altLang="en-US" dirty="0"/>
              <a:t>，也不要求对方发回确认。</a:t>
            </a:r>
            <a:endParaRPr lang="zh-CN" altLang="en-US" dirty="0"/>
          </a:p>
          <a:p>
            <a:pPr lvl="1"/>
            <a:r>
              <a:rPr lang="zh-CN" altLang="en-US" dirty="0">
                <a:solidFill>
                  <a:srgbClr val="333399"/>
                </a:solidFill>
                <a:ea typeface="黑体" panose="02010609060101010101" pitchFamily="2" charset="-122"/>
              </a:rPr>
              <a:t>这样做的理由是局域网信道的质量很好，因信道质量产生差错的概率是很小的。 </a:t>
            </a:r>
            <a:endParaRPr lang="zh-CN" altLang="en-US" dirty="0">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type="body" idx="1"/>
          </p:nvPr>
        </p:nvSpPr>
        <p:spPr>
          <a:xfrm>
            <a:off x="785786" y="2122488"/>
            <a:ext cx="7958164" cy="4114800"/>
          </a:xfrm>
        </p:spPr>
        <p:txBody>
          <a:bodyPr/>
          <a:lstStyle/>
          <a:p>
            <a:pPr>
              <a:spcBef>
                <a:spcPts val="1200"/>
              </a:spcBef>
            </a:pPr>
            <a:r>
              <a:rPr lang="zh-CN" altLang="en-US" sz="2800" dirty="0"/>
              <a:t>以太网提供的服务是不可靠的交付，即尽最大努力的交付。</a:t>
            </a:r>
            <a:endParaRPr lang="zh-CN" altLang="en-US" sz="2800" dirty="0"/>
          </a:p>
          <a:p>
            <a:pPr>
              <a:spcBef>
                <a:spcPts val="1200"/>
              </a:spcBef>
            </a:pPr>
            <a:r>
              <a:rPr lang="zh-CN" altLang="en-US" sz="2800" dirty="0"/>
              <a:t>当目的站收到有差错的数据帧时就丢弃此帧，其他什么也不做。</a:t>
            </a:r>
            <a:r>
              <a:rPr lang="zh-CN" altLang="en-US" sz="2800" dirty="0">
                <a:solidFill>
                  <a:schemeClr val="hlink"/>
                </a:solidFill>
              </a:rPr>
              <a:t>差错的纠正由高层来决定。</a:t>
            </a:r>
            <a:endParaRPr lang="zh-CN" altLang="en-US" sz="2800" dirty="0">
              <a:solidFill>
                <a:schemeClr val="hlink"/>
              </a:solidFill>
            </a:endParaRPr>
          </a:p>
          <a:p>
            <a:pPr>
              <a:spcBef>
                <a:spcPts val="1200"/>
              </a:spcBef>
            </a:pPr>
            <a:r>
              <a:rPr lang="zh-CN" altLang="en-US" sz="2800" dirty="0"/>
              <a:t>如果高层发现丢失了一些数据而进行重传，但</a:t>
            </a:r>
            <a:r>
              <a:rPr lang="zh-CN" altLang="en-US" sz="2800" dirty="0">
                <a:solidFill>
                  <a:schemeClr val="hlink"/>
                </a:solidFill>
              </a:rPr>
              <a:t>以太网并不知道这是一个重传的帧，而是当作一个新的数据帧来发送。</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Rectangle 4"/>
          <p:cNvSpPr>
            <a:spLocks noChangeArrowheads="1"/>
          </p:cNvSpPr>
          <p:nvPr/>
        </p:nvSpPr>
        <p:spPr bwMode="auto">
          <a:xfrm>
            <a:off x="-149225" y="4248150"/>
            <a:ext cx="19843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chemeClr val="folHlink"/>
                </a:solidFill>
                <a:latin typeface="Arial" panose="020B0604020202020204" pitchFamily="34" charset="0"/>
                <a:ea typeface="黑体" panose="02010609060101010101" pitchFamily="2" charset="-122"/>
              </a:rPr>
              <a:t>    </a:t>
            </a:r>
            <a:r>
              <a:rPr kumimoji="1" lang="zh-CN" altLang="en-US">
                <a:solidFill>
                  <a:schemeClr val="folHlink"/>
                </a:solidFill>
                <a:latin typeface="Arial" panose="020B0604020202020204" pitchFamily="34" charset="0"/>
                <a:ea typeface="黑体" panose="02010609060101010101" pitchFamily="2" charset="-122"/>
              </a:rPr>
              <a:t>基带数字信号</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635909" name="Rectangle 5"/>
          <p:cNvSpPr>
            <a:spLocks noChangeArrowheads="1"/>
          </p:cNvSpPr>
          <p:nvPr/>
        </p:nvSpPr>
        <p:spPr bwMode="auto">
          <a:xfrm>
            <a:off x="130175" y="4837113"/>
            <a:ext cx="1704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chemeClr val="folHlink"/>
                </a:solidFill>
                <a:latin typeface="Arial" panose="020B0604020202020204" pitchFamily="34" charset="0"/>
                <a:ea typeface="黑体" panose="02010609060101010101" pitchFamily="2" charset="-122"/>
              </a:rPr>
              <a:t>曼彻斯特编码</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635944" name="Rectangle 40"/>
          <p:cNvSpPr>
            <a:spLocks noChangeArrowheads="1"/>
          </p:cNvSpPr>
          <p:nvPr/>
        </p:nvSpPr>
        <p:spPr bwMode="auto">
          <a:xfrm>
            <a:off x="573088" y="3646488"/>
            <a:ext cx="7588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chemeClr val="folHlink"/>
                </a:solidFill>
                <a:latin typeface="Arial" panose="020B0604020202020204" pitchFamily="34" charset="0"/>
                <a:ea typeface="黑体" panose="02010609060101010101" pitchFamily="2" charset="-122"/>
              </a:rPr>
              <a:t> </a:t>
            </a:r>
            <a:r>
              <a:rPr kumimoji="1" lang="zh-CN" altLang="en-US">
                <a:solidFill>
                  <a:schemeClr val="folHlink"/>
                </a:solidFill>
                <a:latin typeface="Arial" panose="020B0604020202020204" pitchFamily="34" charset="0"/>
                <a:ea typeface="黑体" panose="02010609060101010101" pitchFamily="2" charset="-122"/>
              </a:rPr>
              <a:t>码元</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635910" name="Rectangle 6"/>
          <p:cNvSpPr>
            <a:spLocks noChangeArrowheads="1"/>
          </p:cNvSpPr>
          <p:nvPr/>
        </p:nvSpPr>
        <p:spPr bwMode="auto">
          <a:xfrm>
            <a:off x="7662863" y="3579813"/>
            <a:ext cx="712787" cy="1717675"/>
          </a:xfrm>
          <a:prstGeom prst="rect">
            <a:avLst/>
          </a:prstGeom>
          <a:solidFill>
            <a:srgbClr val="CCFFFF"/>
          </a:solidFill>
          <a:ln w="12700">
            <a:noFill/>
            <a:miter lim="800000"/>
          </a:ln>
          <a:effectLst/>
        </p:spPr>
        <p:txBody>
          <a:bodyPr wrap="none" anchor="ctr"/>
          <a:lstStyle/>
          <a:p>
            <a:endParaRPr lang="zh-CN" altLang="en-US"/>
          </a:p>
        </p:txBody>
      </p:sp>
      <p:sp>
        <p:nvSpPr>
          <p:cNvPr id="635911" name="Rectangle 7"/>
          <p:cNvSpPr>
            <a:spLocks noChangeArrowheads="1"/>
          </p:cNvSpPr>
          <p:nvPr/>
        </p:nvSpPr>
        <p:spPr bwMode="auto">
          <a:xfrm>
            <a:off x="3400425" y="3579813"/>
            <a:ext cx="696913" cy="1717675"/>
          </a:xfrm>
          <a:prstGeom prst="rect">
            <a:avLst/>
          </a:prstGeom>
          <a:solidFill>
            <a:srgbClr val="CCFFFF"/>
          </a:solidFill>
          <a:ln w="12700">
            <a:noFill/>
            <a:miter lim="800000"/>
          </a:ln>
          <a:effectLst/>
        </p:spPr>
        <p:txBody>
          <a:bodyPr wrap="none" anchor="ctr"/>
          <a:lstStyle/>
          <a:p>
            <a:endParaRPr lang="zh-CN" altLang="en-US"/>
          </a:p>
        </p:txBody>
      </p:sp>
      <p:sp>
        <p:nvSpPr>
          <p:cNvPr id="635912" name="Rectangle 8"/>
          <p:cNvSpPr>
            <a:spLocks noChangeArrowheads="1"/>
          </p:cNvSpPr>
          <p:nvPr/>
        </p:nvSpPr>
        <p:spPr bwMode="auto">
          <a:xfrm>
            <a:off x="4835525" y="3573463"/>
            <a:ext cx="690563" cy="1717675"/>
          </a:xfrm>
          <a:prstGeom prst="rect">
            <a:avLst/>
          </a:prstGeom>
          <a:solidFill>
            <a:srgbClr val="CCFFFF"/>
          </a:solidFill>
          <a:ln w="12700">
            <a:noFill/>
            <a:miter lim="800000"/>
          </a:ln>
          <a:effectLst/>
        </p:spPr>
        <p:txBody>
          <a:bodyPr wrap="none" anchor="ctr"/>
          <a:lstStyle/>
          <a:p>
            <a:endParaRPr lang="zh-CN" altLang="en-US"/>
          </a:p>
        </p:txBody>
      </p:sp>
      <p:sp>
        <p:nvSpPr>
          <p:cNvPr id="635913" name="Rectangle 9"/>
          <p:cNvSpPr>
            <a:spLocks noChangeArrowheads="1"/>
          </p:cNvSpPr>
          <p:nvPr/>
        </p:nvSpPr>
        <p:spPr bwMode="auto">
          <a:xfrm>
            <a:off x="6259513" y="3573463"/>
            <a:ext cx="688975" cy="1717675"/>
          </a:xfrm>
          <a:prstGeom prst="rect">
            <a:avLst/>
          </a:prstGeom>
          <a:solidFill>
            <a:srgbClr val="CCFFFF"/>
          </a:solidFill>
          <a:ln w="12700">
            <a:noFill/>
            <a:miter lim="800000"/>
          </a:ln>
          <a:effectLst/>
        </p:spPr>
        <p:txBody>
          <a:bodyPr wrap="none" anchor="ctr"/>
          <a:lstStyle/>
          <a:p>
            <a:endParaRPr lang="zh-CN" altLang="en-US"/>
          </a:p>
        </p:txBody>
      </p:sp>
      <p:sp>
        <p:nvSpPr>
          <p:cNvPr id="635914" name="Rectangle 10"/>
          <p:cNvSpPr>
            <a:spLocks noChangeArrowheads="1"/>
          </p:cNvSpPr>
          <p:nvPr/>
        </p:nvSpPr>
        <p:spPr bwMode="auto">
          <a:xfrm>
            <a:off x="1997075" y="3573463"/>
            <a:ext cx="714375" cy="1717675"/>
          </a:xfrm>
          <a:prstGeom prst="rect">
            <a:avLst/>
          </a:prstGeom>
          <a:solidFill>
            <a:srgbClr val="CCFFFF"/>
          </a:solidFill>
          <a:ln w="12700">
            <a:noFill/>
            <a:miter lim="800000"/>
          </a:ln>
          <a:effectLst/>
        </p:spPr>
        <p:txBody>
          <a:bodyPr wrap="none" anchor="ctr"/>
          <a:lstStyle/>
          <a:p>
            <a:endParaRPr lang="zh-CN" altLang="en-US"/>
          </a:p>
        </p:txBody>
      </p:sp>
      <p:sp>
        <p:nvSpPr>
          <p:cNvPr id="635915" name="Rectangle 11"/>
          <p:cNvSpPr>
            <a:spLocks noChangeArrowheads="1"/>
          </p:cNvSpPr>
          <p:nvPr/>
        </p:nvSpPr>
        <p:spPr bwMode="auto">
          <a:xfrm>
            <a:off x="2176463" y="3651250"/>
            <a:ext cx="3222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1</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16" name="Rectangle 12"/>
          <p:cNvSpPr>
            <a:spLocks noChangeArrowheads="1"/>
          </p:cNvSpPr>
          <p:nvPr/>
        </p:nvSpPr>
        <p:spPr bwMode="auto">
          <a:xfrm>
            <a:off x="8539163" y="3651250"/>
            <a:ext cx="3222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1</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17" name="Rectangle 13"/>
          <p:cNvSpPr>
            <a:spLocks noChangeArrowheads="1"/>
          </p:cNvSpPr>
          <p:nvPr/>
        </p:nvSpPr>
        <p:spPr bwMode="auto">
          <a:xfrm>
            <a:off x="5022850" y="3651250"/>
            <a:ext cx="3222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1</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18" name="Rectangle 14"/>
          <p:cNvSpPr>
            <a:spLocks noChangeArrowheads="1"/>
          </p:cNvSpPr>
          <p:nvPr/>
        </p:nvSpPr>
        <p:spPr bwMode="auto">
          <a:xfrm>
            <a:off x="7829550" y="3651250"/>
            <a:ext cx="298450" cy="393700"/>
          </a:xfrm>
          <a:prstGeom prst="rect">
            <a:avLst/>
          </a:prstGeom>
          <a:noFill/>
          <a:ln w="12700">
            <a:noFill/>
            <a:miter lim="800000"/>
          </a:ln>
          <a:effectLst/>
        </p:spPr>
        <p:txBody>
          <a:bodyPr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1</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19" name="Rectangle 15"/>
          <p:cNvSpPr>
            <a:spLocks noChangeArrowheads="1"/>
          </p:cNvSpPr>
          <p:nvPr/>
        </p:nvSpPr>
        <p:spPr bwMode="auto">
          <a:xfrm>
            <a:off x="7126288" y="3651250"/>
            <a:ext cx="3222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1</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20" name="Rectangle 16"/>
          <p:cNvSpPr>
            <a:spLocks noChangeArrowheads="1"/>
          </p:cNvSpPr>
          <p:nvPr/>
        </p:nvSpPr>
        <p:spPr bwMode="auto">
          <a:xfrm>
            <a:off x="2900363" y="3651250"/>
            <a:ext cx="3222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0</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21" name="Rectangle 17"/>
          <p:cNvSpPr>
            <a:spLocks noChangeArrowheads="1"/>
          </p:cNvSpPr>
          <p:nvPr/>
        </p:nvSpPr>
        <p:spPr bwMode="auto">
          <a:xfrm>
            <a:off x="3625850" y="3651250"/>
            <a:ext cx="3222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0</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22" name="Rectangle 18"/>
          <p:cNvSpPr>
            <a:spLocks noChangeArrowheads="1"/>
          </p:cNvSpPr>
          <p:nvPr/>
        </p:nvSpPr>
        <p:spPr bwMode="auto">
          <a:xfrm>
            <a:off x="4318000" y="3651250"/>
            <a:ext cx="3222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0</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23" name="Rectangle 19"/>
          <p:cNvSpPr>
            <a:spLocks noChangeArrowheads="1"/>
          </p:cNvSpPr>
          <p:nvPr/>
        </p:nvSpPr>
        <p:spPr bwMode="auto">
          <a:xfrm>
            <a:off x="5730875" y="3651250"/>
            <a:ext cx="322263"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0</a:t>
            </a:r>
            <a:endParaRPr kumimoji="1" lang="en-US" altLang="zh-CN" b="1">
              <a:solidFill>
                <a:schemeClr val="folHlink"/>
              </a:solidFill>
              <a:latin typeface="Arial" panose="020B0604020202020204" pitchFamily="34" charset="0"/>
              <a:ea typeface="黑体" panose="02010609060101010101" pitchFamily="2" charset="-122"/>
            </a:endParaRPr>
          </a:p>
        </p:txBody>
      </p:sp>
      <p:sp>
        <p:nvSpPr>
          <p:cNvPr id="635924" name="Rectangle 20"/>
          <p:cNvSpPr>
            <a:spLocks noChangeArrowheads="1"/>
          </p:cNvSpPr>
          <p:nvPr/>
        </p:nvSpPr>
        <p:spPr bwMode="auto">
          <a:xfrm>
            <a:off x="6421438" y="3651250"/>
            <a:ext cx="322262"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b="1">
                <a:solidFill>
                  <a:schemeClr val="folHlink"/>
                </a:solidFill>
                <a:latin typeface="Arial" panose="020B0604020202020204" pitchFamily="34" charset="0"/>
                <a:ea typeface="黑体" panose="02010609060101010101" pitchFamily="2" charset="-122"/>
              </a:rPr>
              <a:t>0</a:t>
            </a:r>
            <a:endParaRPr kumimoji="1" lang="en-US" altLang="zh-CN" b="1">
              <a:solidFill>
                <a:schemeClr val="folHlink"/>
              </a:solidFill>
              <a:latin typeface="Arial" panose="020B0604020202020204" pitchFamily="34" charset="0"/>
              <a:ea typeface="黑体" panose="02010609060101010101" pitchFamily="2" charset="-122"/>
            </a:endParaRPr>
          </a:p>
        </p:txBody>
      </p:sp>
      <p:grpSp>
        <p:nvGrpSpPr>
          <p:cNvPr id="635925" name="Group 21"/>
          <p:cNvGrpSpPr/>
          <p:nvPr/>
        </p:nvGrpSpPr>
        <p:grpSpPr bwMode="auto">
          <a:xfrm>
            <a:off x="1970088" y="4289425"/>
            <a:ext cx="7004050" cy="315913"/>
            <a:chOff x="832" y="286"/>
            <a:chExt cx="4728" cy="965"/>
          </a:xfrm>
        </p:grpSpPr>
        <p:sp>
          <p:nvSpPr>
            <p:cNvPr id="635926" name="Freeform 22"/>
            <p:cNvSpPr/>
            <p:nvPr/>
          </p:nvSpPr>
          <p:spPr bwMode="auto">
            <a:xfrm>
              <a:off x="832" y="298"/>
              <a:ext cx="4728" cy="953"/>
            </a:xfrm>
            <a:custGeom>
              <a:avLst/>
              <a:gdLst/>
              <a:ahLst/>
              <a:cxnLst>
                <a:cxn ang="0">
                  <a:pos x="0" y="0"/>
                </a:cxn>
                <a:cxn ang="0">
                  <a:pos x="486" y="0"/>
                </a:cxn>
                <a:cxn ang="0">
                  <a:pos x="486" y="952"/>
                </a:cxn>
                <a:cxn ang="0">
                  <a:pos x="1924" y="952"/>
                </a:cxn>
                <a:cxn ang="0">
                  <a:pos x="1924" y="0"/>
                </a:cxn>
                <a:cxn ang="0">
                  <a:pos x="2410" y="0"/>
                </a:cxn>
                <a:cxn ang="0">
                  <a:pos x="2410" y="952"/>
                </a:cxn>
                <a:cxn ang="0">
                  <a:pos x="3372" y="952"/>
                </a:cxn>
                <a:cxn ang="0">
                  <a:pos x="3372" y="0"/>
                </a:cxn>
                <a:cxn ang="0">
                  <a:pos x="4727" y="0"/>
                </a:cxn>
              </a:cxnLst>
              <a:rect l="0" t="0" r="r" b="b"/>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cmpd="sng">
              <a:solidFill>
                <a:schemeClr val="folHlink"/>
              </a:solidFill>
              <a:prstDash val="solid"/>
              <a:round/>
              <a:headEnd type="none" w="med" len="med"/>
              <a:tailEnd type="none" w="med" len="med"/>
            </a:ln>
            <a:effectLst/>
          </p:spPr>
          <p:txBody>
            <a:bodyPr/>
            <a:lstStyle/>
            <a:p>
              <a:endParaRPr lang="zh-CN" altLang="en-US"/>
            </a:p>
          </p:txBody>
        </p:sp>
        <p:sp>
          <p:nvSpPr>
            <p:cNvPr id="635927" name="Line 23"/>
            <p:cNvSpPr>
              <a:spLocks noChangeShapeType="1"/>
            </p:cNvSpPr>
            <p:nvPr/>
          </p:nvSpPr>
          <p:spPr bwMode="auto">
            <a:xfrm flipV="1">
              <a:off x="3721" y="1152"/>
              <a:ext cx="0" cy="88"/>
            </a:xfrm>
            <a:prstGeom prst="line">
              <a:avLst/>
            </a:prstGeom>
            <a:noFill/>
            <a:ln w="38100">
              <a:solidFill>
                <a:schemeClr val="folHlink"/>
              </a:solidFill>
              <a:round/>
            </a:ln>
            <a:effectLst/>
          </p:spPr>
          <p:txBody>
            <a:bodyPr wrap="none" anchor="ctr"/>
            <a:lstStyle/>
            <a:p>
              <a:endParaRPr lang="zh-CN" altLang="en-US"/>
            </a:p>
          </p:txBody>
        </p:sp>
        <p:sp>
          <p:nvSpPr>
            <p:cNvPr id="635928" name="Line 24"/>
            <p:cNvSpPr>
              <a:spLocks noChangeShapeType="1"/>
            </p:cNvSpPr>
            <p:nvPr/>
          </p:nvSpPr>
          <p:spPr bwMode="auto">
            <a:xfrm flipV="1">
              <a:off x="4676" y="286"/>
              <a:ext cx="0" cy="88"/>
            </a:xfrm>
            <a:prstGeom prst="line">
              <a:avLst/>
            </a:prstGeom>
            <a:noFill/>
            <a:ln w="38100">
              <a:solidFill>
                <a:schemeClr val="folHlink"/>
              </a:solidFill>
              <a:round/>
            </a:ln>
            <a:effectLst/>
          </p:spPr>
          <p:txBody>
            <a:bodyPr wrap="none" anchor="ctr"/>
            <a:lstStyle/>
            <a:p>
              <a:endParaRPr lang="zh-CN" altLang="en-US"/>
            </a:p>
          </p:txBody>
        </p:sp>
        <p:sp>
          <p:nvSpPr>
            <p:cNvPr id="635929" name="Line 25"/>
            <p:cNvSpPr>
              <a:spLocks noChangeShapeType="1"/>
            </p:cNvSpPr>
            <p:nvPr/>
          </p:nvSpPr>
          <p:spPr bwMode="auto">
            <a:xfrm flipV="1">
              <a:off x="5155" y="299"/>
              <a:ext cx="0" cy="88"/>
            </a:xfrm>
            <a:prstGeom prst="line">
              <a:avLst/>
            </a:prstGeom>
            <a:noFill/>
            <a:ln w="38100">
              <a:solidFill>
                <a:schemeClr val="folHlink"/>
              </a:solidFill>
              <a:round/>
            </a:ln>
            <a:effectLst/>
          </p:spPr>
          <p:txBody>
            <a:bodyPr wrap="none" anchor="ctr"/>
            <a:lstStyle/>
            <a:p>
              <a:endParaRPr lang="zh-CN" altLang="en-US"/>
            </a:p>
          </p:txBody>
        </p:sp>
        <p:sp>
          <p:nvSpPr>
            <p:cNvPr id="635930" name="Line 26"/>
            <p:cNvSpPr>
              <a:spLocks noChangeShapeType="1"/>
            </p:cNvSpPr>
            <p:nvPr/>
          </p:nvSpPr>
          <p:spPr bwMode="auto">
            <a:xfrm flipV="1">
              <a:off x="2282" y="1150"/>
              <a:ext cx="0" cy="88"/>
            </a:xfrm>
            <a:prstGeom prst="line">
              <a:avLst/>
            </a:prstGeom>
            <a:noFill/>
            <a:ln w="38100">
              <a:solidFill>
                <a:schemeClr val="folHlink"/>
              </a:solidFill>
              <a:round/>
            </a:ln>
            <a:effectLst/>
          </p:spPr>
          <p:txBody>
            <a:bodyPr wrap="none" anchor="ctr"/>
            <a:lstStyle/>
            <a:p>
              <a:endParaRPr lang="zh-CN" altLang="en-US"/>
            </a:p>
          </p:txBody>
        </p:sp>
        <p:sp>
          <p:nvSpPr>
            <p:cNvPr id="635931" name="Line 27"/>
            <p:cNvSpPr>
              <a:spLocks noChangeShapeType="1"/>
            </p:cNvSpPr>
            <p:nvPr/>
          </p:nvSpPr>
          <p:spPr bwMode="auto">
            <a:xfrm flipV="1">
              <a:off x="1796" y="1151"/>
              <a:ext cx="0" cy="88"/>
            </a:xfrm>
            <a:prstGeom prst="line">
              <a:avLst/>
            </a:prstGeom>
            <a:noFill/>
            <a:ln w="38100">
              <a:solidFill>
                <a:schemeClr val="folHlink"/>
              </a:solidFill>
              <a:round/>
            </a:ln>
            <a:effectLst/>
          </p:spPr>
          <p:txBody>
            <a:bodyPr wrap="none" anchor="ctr"/>
            <a:lstStyle/>
            <a:p>
              <a:endParaRPr lang="zh-CN" altLang="en-US"/>
            </a:p>
          </p:txBody>
        </p:sp>
      </p:grpSp>
      <p:sp>
        <p:nvSpPr>
          <p:cNvPr id="635932" name="Freeform 28"/>
          <p:cNvSpPr/>
          <p:nvPr/>
        </p:nvSpPr>
        <p:spPr bwMode="auto">
          <a:xfrm flipV="1">
            <a:off x="1970088" y="4983163"/>
            <a:ext cx="6986587" cy="307975"/>
          </a:xfrm>
          <a:custGeom>
            <a:avLst/>
            <a:gdLst/>
            <a:ahLst/>
            <a:cxnLst>
              <a:cxn ang="0">
                <a:pos x="0" y="0"/>
              </a:cxn>
              <a:cxn ang="0">
                <a:pos x="222" y="0"/>
              </a:cxn>
              <a:cxn ang="0">
                <a:pos x="222" y="245"/>
              </a:cxn>
              <a:cxn ang="0">
                <a:pos x="676" y="245"/>
              </a:cxn>
              <a:cxn ang="0">
                <a:pos x="676" y="0"/>
              </a:cxn>
              <a:cxn ang="0">
                <a:pos x="898" y="0"/>
              </a:cxn>
              <a:cxn ang="0">
                <a:pos x="898" y="245"/>
              </a:cxn>
              <a:cxn ang="0">
                <a:pos x="1129" y="245"/>
              </a:cxn>
              <a:cxn ang="0">
                <a:pos x="1129" y="0"/>
              </a:cxn>
              <a:cxn ang="0">
                <a:pos x="1351" y="0"/>
              </a:cxn>
              <a:cxn ang="0">
                <a:pos x="1351" y="245"/>
              </a:cxn>
              <a:cxn ang="0">
                <a:pos x="1573" y="245"/>
              </a:cxn>
              <a:cxn ang="0">
                <a:pos x="1573" y="0"/>
              </a:cxn>
              <a:cxn ang="0">
                <a:pos x="2027" y="0"/>
              </a:cxn>
              <a:cxn ang="0">
                <a:pos x="2027" y="245"/>
              </a:cxn>
              <a:cxn ang="0">
                <a:pos x="2471" y="245"/>
              </a:cxn>
              <a:cxn ang="0">
                <a:pos x="2471" y="3"/>
              </a:cxn>
              <a:cxn ang="0">
                <a:pos x="2693" y="0"/>
              </a:cxn>
              <a:cxn ang="0">
                <a:pos x="2693" y="245"/>
              </a:cxn>
              <a:cxn ang="0">
                <a:pos x="2915" y="245"/>
              </a:cxn>
              <a:cxn ang="0">
                <a:pos x="2915" y="0"/>
              </a:cxn>
              <a:cxn ang="0">
                <a:pos x="3368" y="0"/>
              </a:cxn>
              <a:cxn ang="0">
                <a:pos x="3368" y="245"/>
              </a:cxn>
              <a:cxn ang="0">
                <a:pos x="3590" y="245"/>
              </a:cxn>
              <a:cxn ang="0">
                <a:pos x="3590" y="0"/>
              </a:cxn>
              <a:cxn ang="0">
                <a:pos x="3812" y="0"/>
              </a:cxn>
              <a:cxn ang="0">
                <a:pos x="3812" y="245"/>
              </a:cxn>
              <a:cxn ang="0">
                <a:pos x="4034" y="245"/>
              </a:cxn>
              <a:cxn ang="0">
                <a:pos x="4034" y="0"/>
              </a:cxn>
              <a:cxn ang="0">
                <a:pos x="4256" y="0"/>
              </a:cxn>
              <a:cxn ang="0">
                <a:pos x="4256" y="245"/>
              </a:cxn>
              <a:cxn ang="0">
                <a:pos x="4401" y="245"/>
              </a:cxn>
            </a:cxnLst>
            <a:rect l="0" t="0" r="r" b="b"/>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cmpd="sng">
            <a:solidFill>
              <a:schemeClr val="folHlink"/>
            </a:solidFill>
            <a:prstDash val="solid"/>
            <a:round/>
            <a:headEnd type="none" w="med" len="med"/>
            <a:tailEnd type="none" w="med" len="med"/>
          </a:ln>
          <a:effectLst/>
        </p:spPr>
        <p:txBody>
          <a:bodyPr/>
          <a:lstStyle/>
          <a:p>
            <a:endParaRPr lang="zh-CN" altLang="en-US"/>
          </a:p>
        </p:txBody>
      </p:sp>
      <p:sp>
        <p:nvSpPr>
          <p:cNvPr id="635933" name="Rectangle 29"/>
          <p:cNvSpPr>
            <a:spLocks noChangeArrowheads="1"/>
          </p:cNvSpPr>
          <p:nvPr/>
        </p:nvSpPr>
        <p:spPr bwMode="auto">
          <a:xfrm>
            <a:off x="5827713" y="4600575"/>
            <a:ext cx="41275" cy="17463"/>
          </a:xfrm>
          <a:prstGeom prst="rect">
            <a:avLst/>
          </a:prstGeom>
          <a:solidFill>
            <a:schemeClr val="bg1"/>
          </a:solidFill>
          <a:ln w="9525">
            <a:solidFill>
              <a:schemeClr val="bg1"/>
            </a:solidFill>
            <a:miter lim="800000"/>
          </a:ln>
          <a:effectLst/>
        </p:spPr>
        <p:txBody>
          <a:bodyPr wrap="none" anchor="ctr"/>
          <a:lstStyle/>
          <a:p>
            <a:endParaRPr lang="zh-CN" altLang="en-US"/>
          </a:p>
        </p:txBody>
      </p:sp>
      <p:sp>
        <p:nvSpPr>
          <p:cNvPr id="635934" name="Line 30"/>
          <p:cNvSpPr>
            <a:spLocks noChangeShapeType="1"/>
          </p:cNvSpPr>
          <p:nvPr/>
        </p:nvSpPr>
        <p:spPr bwMode="auto">
          <a:xfrm flipH="1" flipV="1">
            <a:off x="1987550" y="3621088"/>
            <a:ext cx="1588" cy="1998662"/>
          </a:xfrm>
          <a:prstGeom prst="line">
            <a:avLst/>
          </a:prstGeom>
          <a:noFill/>
          <a:ln w="9525">
            <a:solidFill>
              <a:schemeClr val="tx1"/>
            </a:solidFill>
            <a:prstDash val="dash"/>
            <a:round/>
          </a:ln>
          <a:effectLst/>
        </p:spPr>
        <p:txBody>
          <a:bodyPr wrap="none" anchor="ctr"/>
          <a:lstStyle/>
          <a:p>
            <a:endParaRPr lang="zh-CN" altLang="en-US"/>
          </a:p>
        </p:txBody>
      </p:sp>
      <p:sp>
        <p:nvSpPr>
          <p:cNvPr id="635935" name="Line 31"/>
          <p:cNvSpPr>
            <a:spLocks noChangeShapeType="1"/>
          </p:cNvSpPr>
          <p:nvPr/>
        </p:nvSpPr>
        <p:spPr bwMode="auto">
          <a:xfrm flipV="1">
            <a:off x="2693988" y="3605213"/>
            <a:ext cx="0" cy="2032000"/>
          </a:xfrm>
          <a:prstGeom prst="line">
            <a:avLst/>
          </a:prstGeom>
          <a:noFill/>
          <a:ln w="9525">
            <a:solidFill>
              <a:schemeClr val="tx1"/>
            </a:solidFill>
            <a:prstDash val="dash"/>
            <a:round/>
          </a:ln>
          <a:effectLst/>
        </p:spPr>
        <p:txBody>
          <a:bodyPr wrap="none" anchor="ctr"/>
          <a:lstStyle/>
          <a:p>
            <a:endParaRPr lang="zh-CN" altLang="en-US"/>
          </a:p>
        </p:txBody>
      </p:sp>
      <p:sp>
        <p:nvSpPr>
          <p:cNvPr id="635936" name="Line 32"/>
          <p:cNvSpPr>
            <a:spLocks noChangeShapeType="1"/>
          </p:cNvSpPr>
          <p:nvPr/>
        </p:nvSpPr>
        <p:spPr bwMode="auto">
          <a:xfrm flipV="1">
            <a:off x="3395663" y="3621088"/>
            <a:ext cx="0" cy="1998662"/>
          </a:xfrm>
          <a:prstGeom prst="line">
            <a:avLst/>
          </a:prstGeom>
          <a:noFill/>
          <a:ln w="9525">
            <a:solidFill>
              <a:schemeClr val="tx1"/>
            </a:solidFill>
            <a:prstDash val="dash"/>
            <a:round/>
          </a:ln>
          <a:effectLst/>
        </p:spPr>
        <p:txBody>
          <a:bodyPr wrap="none" anchor="ctr"/>
          <a:lstStyle/>
          <a:p>
            <a:endParaRPr lang="zh-CN" altLang="en-US"/>
          </a:p>
        </p:txBody>
      </p:sp>
      <p:sp>
        <p:nvSpPr>
          <p:cNvPr id="635937" name="Line 33"/>
          <p:cNvSpPr>
            <a:spLocks noChangeShapeType="1"/>
          </p:cNvSpPr>
          <p:nvPr/>
        </p:nvSpPr>
        <p:spPr bwMode="auto">
          <a:xfrm flipV="1">
            <a:off x="4106863" y="3621088"/>
            <a:ext cx="9525" cy="2006600"/>
          </a:xfrm>
          <a:prstGeom prst="line">
            <a:avLst/>
          </a:prstGeom>
          <a:noFill/>
          <a:ln w="9525">
            <a:solidFill>
              <a:schemeClr val="tx1"/>
            </a:solidFill>
            <a:prstDash val="dash"/>
            <a:round/>
          </a:ln>
          <a:effectLst/>
        </p:spPr>
        <p:txBody>
          <a:bodyPr wrap="none" anchor="ctr"/>
          <a:lstStyle/>
          <a:p>
            <a:endParaRPr lang="zh-CN" altLang="en-US"/>
          </a:p>
        </p:txBody>
      </p:sp>
      <p:sp>
        <p:nvSpPr>
          <p:cNvPr id="635938" name="Line 34"/>
          <p:cNvSpPr>
            <a:spLocks noChangeShapeType="1"/>
          </p:cNvSpPr>
          <p:nvPr/>
        </p:nvSpPr>
        <p:spPr bwMode="auto">
          <a:xfrm flipV="1">
            <a:off x="4821238" y="3621088"/>
            <a:ext cx="0" cy="2012950"/>
          </a:xfrm>
          <a:prstGeom prst="line">
            <a:avLst/>
          </a:prstGeom>
          <a:noFill/>
          <a:ln w="9525">
            <a:solidFill>
              <a:schemeClr val="tx1"/>
            </a:solidFill>
            <a:prstDash val="dash"/>
            <a:round/>
          </a:ln>
          <a:effectLst/>
        </p:spPr>
        <p:txBody>
          <a:bodyPr wrap="none" anchor="ctr"/>
          <a:lstStyle/>
          <a:p>
            <a:endParaRPr lang="zh-CN" altLang="en-US"/>
          </a:p>
        </p:txBody>
      </p:sp>
      <p:sp>
        <p:nvSpPr>
          <p:cNvPr id="635939" name="Line 35"/>
          <p:cNvSpPr>
            <a:spLocks noChangeShapeType="1"/>
          </p:cNvSpPr>
          <p:nvPr/>
        </p:nvSpPr>
        <p:spPr bwMode="auto">
          <a:xfrm flipV="1">
            <a:off x="5541963" y="3621088"/>
            <a:ext cx="0" cy="2012950"/>
          </a:xfrm>
          <a:prstGeom prst="line">
            <a:avLst/>
          </a:prstGeom>
          <a:noFill/>
          <a:ln w="9525">
            <a:solidFill>
              <a:schemeClr val="tx1"/>
            </a:solidFill>
            <a:prstDash val="dash"/>
            <a:round/>
          </a:ln>
          <a:effectLst/>
        </p:spPr>
        <p:txBody>
          <a:bodyPr wrap="none" anchor="ctr"/>
          <a:lstStyle/>
          <a:p>
            <a:endParaRPr lang="zh-CN" altLang="en-US"/>
          </a:p>
        </p:txBody>
      </p:sp>
      <p:sp>
        <p:nvSpPr>
          <p:cNvPr id="635940" name="Line 36"/>
          <p:cNvSpPr>
            <a:spLocks noChangeShapeType="1"/>
          </p:cNvSpPr>
          <p:nvPr/>
        </p:nvSpPr>
        <p:spPr bwMode="auto">
          <a:xfrm flipV="1">
            <a:off x="6248400" y="3621088"/>
            <a:ext cx="0" cy="2012950"/>
          </a:xfrm>
          <a:prstGeom prst="line">
            <a:avLst/>
          </a:prstGeom>
          <a:noFill/>
          <a:ln w="9525">
            <a:solidFill>
              <a:schemeClr val="tx1"/>
            </a:solidFill>
            <a:prstDash val="dash"/>
            <a:round/>
          </a:ln>
          <a:effectLst/>
        </p:spPr>
        <p:txBody>
          <a:bodyPr wrap="none" anchor="ctr"/>
          <a:lstStyle/>
          <a:p>
            <a:endParaRPr lang="zh-CN" altLang="en-US"/>
          </a:p>
        </p:txBody>
      </p:sp>
      <p:sp>
        <p:nvSpPr>
          <p:cNvPr id="635941" name="Line 37"/>
          <p:cNvSpPr>
            <a:spLocks noChangeShapeType="1"/>
          </p:cNvSpPr>
          <p:nvPr/>
        </p:nvSpPr>
        <p:spPr bwMode="auto">
          <a:xfrm flipV="1">
            <a:off x="6959600" y="3621088"/>
            <a:ext cx="0" cy="1990725"/>
          </a:xfrm>
          <a:prstGeom prst="line">
            <a:avLst/>
          </a:prstGeom>
          <a:noFill/>
          <a:ln w="9525">
            <a:solidFill>
              <a:schemeClr val="tx1"/>
            </a:solidFill>
            <a:prstDash val="dash"/>
            <a:round/>
          </a:ln>
          <a:effectLst/>
        </p:spPr>
        <p:txBody>
          <a:bodyPr wrap="none" anchor="ctr"/>
          <a:lstStyle/>
          <a:p>
            <a:endParaRPr lang="zh-CN" altLang="en-US"/>
          </a:p>
        </p:txBody>
      </p:sp>
      <p:sp>
        <p:nvSpPr>
          <p:cNvPr id="635942" name="Line 38"/>
          <p:cNvSpPr>
            <a:spLocks noChangeShapeType="1"/>
          </p:cNvSpPr>
          <p:nvPr/>
        </p:nvSpPr>
        <p:spPr bwMode="auto">
          <a:xfrm flipH="1" flipV="1">
            <a:off x="7666038" y="3621088"/>
            <a:ext cx="9525" cy="2006600"/>
          </a:xfrm>
          <a:prstGeom prst="line">
            <a:avLst/>
          </a:prstGeom>
          <a:noFill/>
          <a:ln w="9525">
            <a:solidFill>
              <a:schemeClr val="tx1"/>
            </a:solidFill>
            <a:prstDash val="dash"/>
            <a:round/>
          </a:ln>
          <a:effectLst/>
        </p:spPr>
        <p:txBody>
          <a:bodyPr wrap="none" anchor="ctr"/>
          <a:lstStyle/>
          <a:p>
            <a:endParaRPr lang="zh-CN" altLang="en-US"/>
          </a:p>
        </p:txBody>
      </p:sp>
      <p:sp>
        <p:nvSpPr>
          <p:cNvPr id="635943" name="Line 39"/>
          <p:cNvSpPr>
            <a:spLocks noChangeShapeType="1"/>
          </p:cNvSpPr>
          <p:nvPr/>
        </p:nvSpPr>
        <p:spPr bwMode="auto">
          <a:xfrm flipV="1">
            <a:off x="8366125" y="3622675"/>
            <a:ext cx="9525" cy="2008188"/>
          </a:xfrm>
          <a:prstGeom prst="line">
            <a:avLst/>
          </a:prstGeom>
          <a:noFill/>
          <a:ln w="9525">
            <a:solidFill>
              <a:schemeClr val="tx1"/>
            </a:solidFill>
            <a:prstDash val="dash"/>
            <a:round/>
          </a:ln>
          <a:effectLst/>
        </p:spPr>
        <p:txBody>
          <a:bodyPr wrap="none" anchor="ctr"/>
          <a:lstStyle/>
          <a:p>
            <a:endParaRPr lang="zh-CN" altLang="en-US"/>
          </a:p>
        </p:txBody>
      </p:sp>
      <p:grpSp>
        <p:nvGrpSpPr>
          <p:cNvPr id="635957" name="Group 53"/>
          <p:cNvGrpSpPr/>
          <p:nvPr/>
        </p:nvGrpSpPr>
        <p:grpSpPr bwMode="auto">
          <a:xfrm>
            <a:off x="2339975" y="5375275"/>
            <a:ext cx="6408738" cy="431800"/>
            <a:chOff x="1474" y="2588"/>
            <a:chExt cx="4037" cy="162"/>
          </a:xfrm>
        </p:grpSpPr>
        <p:sp>
          <p:nvSpPr>
            <p:cNvPr id="635945" name="Line 41"/>
            <p:cNvSpPr>
              <a:spLocks noChangeShapeType="1"/>
            </p:cNvSpPr>
            <p:nvPr/>
          </p:nvSpPr>
          <p:spPr bwMode="auto">
            <a:xfrm flipV="1">
              <a:off x="1474"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46" name="Line 42"/>
            <p:cNvSpPr>
              <a:spLocks noChangeShapeType="1"/>
            </p:cNvSpPr>
            <p:nvPr/>
          </p:nvSpPr>
          <p:spPr bwMode="auto">
            <a:xfrm flipV="1">
              <a:off x="1922"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47" name="Line 43"/>
            <p:cNvSpPr>
              <a:spLocks noChangeShapeType="1"/>
            </p:cNvSpPr>
            <p:nvPr/>
          </p:nvSpPr>
          <p:spPr bwMode="auto">
            <a:xfrm flipV="1">
              <a:off x="2371"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48" name="Line 44"/>
            <p:cNvSpPr>
              <a:spLocks noChangeShapeType="1"/>
            </p:cNvSpPr>
            <p:nvPr/>
          </p:nvSpPr>
          <p:spPr bwMode="auto">
            <a:xfrm flipV="1">
              <a:off x="2819"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49" name="Line 45"/>
            <p:cNvSpPr>
              <a:spLocks noChangeShapeType="1"/>
            </p:cNvSpPr>
            <p:nvPr/>
          </p:nvSpPr>
          <p:spPr bwMode="auto">
            <a:xfrm flipV="1">
              <a:off x="3268"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50" name="Line 46"/>
            <p:cNvSpPr>
              <a:spLocks noChangeShapeType="1"/>
            </p:cNvSpPr>
            <p:nvPr/>
          </p:nvSpPr>
          <p:spPr bwMode="auto">
            <a:xfrm flipV="1">
              <a:off x="3716"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51" name="Line 47"/>
            <p:cNvSpPr>
              <a:spLocks noChangeShapeType="1"/>
            </p:cNvSpPr>
            <p:nvPr/>
          </p:nvSpPr>
          <p:spPr bwMode="auto">
            <a:xfrm flipV="1">
              <a:off x="4165"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52" name="Line 48"/>
            <p:cNvSpPr>
              <a:spLocks noChangeShapeType="1"/>
            </p:cNvSpPr>
            <p:nvPr/>
          </p:nvSpPr>
          <p:spPr bwMode="auto">
            <a:xfrm flipV="1">
              <a:off x="4613"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53" name="Line 49"/>
            <p:cNvSpPr>
              <a:spLocks noChangeShapeType="1"/>
            </p:cNvSpPr>
            <p:nvPr/>
          </p:nvSpPr>
          <p:spPr bwMode="auto">
            <a:xfrm flipV="1">
              <a:off x="5062" y="2588"/>
              <a:ext cx="0" cy="162"/>
            </a:xfrm>
            <a:prstGeom prst="line">
              <a:avLst/>
            </a:prstGeom>
            <a:noFill/>
            <a:ln w="38100">
              <a:solidFill>
                <a:schemeClr val="hlink"/>
              </a:solidFill>
              <a:round/>
              <a:tailEnd type="triangle" w="med" len="lg"/>
            </a:ln>
            <a:effectLst/>
          </p:spPr>
          <p:txBody>
            <a:bodyPr/>
            <a:lstStyle/>
            <a:p>
              <a:endParaRPr lang="zh-CN" altLang="en-US"/>
            </a:p>
          </p:txBody>
        </p:sp>
        <p:sp>
          <p:nvSpPr>
            <p:cNvPr id="635954" name="Line 50"/>
            <p:cNvSpPr>
              <a:spLocks noChangeShapeType="1"/>
            </p:cNvSpPr>
            <p:nvPr/>
          </p:nvSpPr>
          <p:spPr bwMode="auto">
            <a:xfrm flipV="1">
              <a:off x="5511" y="2588"/>
              <a:ext cx="0" cy="162"/>
            </a:xfrm>
            <a:prstGeom prst="line">
              <a:avLst/>
            </a:prstGeom>
            <a:noFill/>
            <a:ln w="38100">
              <a:solidFill>
                <a:schemeClr val="hlink"/>
              </a:solidFill>
              <a:round/>
              <a:tailEnd type="triangle" w="med" len="lg"/>
            </a:ln>
            <a:effectLst/>
          </p:spPr>
          <p:txBody>
            <a:bodyPr/>
            <a:lstStyle/>
            <a:p>
              <a:endParaRPr lang="zh-CN" altLang="en-US"/>
            </a:p>
          </p:txBody>
        </p:sp>
      </p:grpSp>
      <p:sp>
        <p:nvSpPr>
          <p:cNvPr id="635955" name="Rectangle 51"/>
          <p:cNvSpPr>
            <a:spLocks noChangeArrowheads="1"/>
          </p:cNvSpPr>
          <p:nvPr/>
        </p:nvSpPr>
        <p:spPr bwMode="auto">
          <a:xfrm>
            <a:off x="130175" y="5484813"/>
            <a:ext cx="1704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chemeClr val="folHlink"/>
                </a:solidFill>
                <a:latin typeface="Arial" panose="020B0604020202020204" pitchFamily="34" charset="0"/>
                <a:ea typeface="黑体" panose="02010609060101010101" pitchFamily="2" charset="-122"/>
              </a:rPr>
              <a:t>出现电平转换</a:t>
            </a:r>
            <a:endParaRPr kumimoji="1" lang="zh-CN" altLang="en-US">
              <a:solidFill>
                <a:schemeClr val="folHlink"/>
              </a:solidFill>
              <a:latin typeface="Arial" panose="020B0604020202020204" pitchFamily="34" charset="0"/>
              <a:ea typeface="黑体" panose="02010609060101010101" pitchFamily="2" charset="-122"/>
            </a:endParaRPr>
          </a:p>
        </p:txBody>
      </p:sp>
      <p:sp>
        <p:nvSpPr>
          <p:cNvPr id="635958" name="Rectangle 54"/>
          <p:cNvSpPr>
            <a:spLocks noChangeArrowheads="1"/>
          </p:cNvSpPr>
          <p:nvPr/>
        </p:nvSpPr>
        <p:spPr bwMode="auto">
          <a:xfrm>
            <a:off x="395288" y="2060575"/>
            <a:ext cx="8424862" cy="1368425"/>
          </a:xfrm>
          <a:prstGeom prst="rect">
            <a:avLst/>
          </a:prstGeom>
          <a:noFill/>
          <a:ln w="9525" algn="ctr">
            <a:noFill/>
            <a:miter lim="800000"/>
          </a:ln>
          <a:effectLst/>
        </p:spPr>
        <p:txBody>
          <a:bodyPr/>
          <a:lstStyle/>
          <a:p>
            <a:pPr>
              <a:lnSpc>
                <a:spcPct val="90000"/>
              </a:lnSpc>
              <a:spcBef>
                <a:spcPct val="20000"/>
              </a:spcBef>
              <a:buClr>
                <a:schemeClr val="folHlink"/>
              </a:buClr>
              <a:buSzPct val="60000"/>
              <a:buFont typeface="Wingdings" panose="05000000000000000000" pitchFamily="2" charset="2"/>
              <a:buChar char="n"/>
            </a:pPr>
            <a:r>
              <a:rPr lang="zh-CN" altLang="en-US" sz="3200">
                <a:solidFill>
                  <a:srgbClr val="333399"/>
                </a:solidFill>
                <a:latin typeface="Arial" panose="020B0604020202020204" pitchFamily="34" charset="0"/>
                <a:ea typeface="黑体" panose="02010609060101010101" pitchFamily="2" charset="-122"/>
              </a:rPr>
              <a:t>（三）以太网发送的数据都使用曼彻斯特</a:t>
            </a:r>
            <a:r>
              <a:rPr lang="en-US" altLang="zh-CN" sz="3200">
                <a:solidFill>
                  <a:srgbClr val="333399"/>
                </a:solidFill>
                <a:latin typeface="Arial" panose="020B0604020202020204" pitchFamily="34" charset="0"/>
                <a:ea typeface="黑体" panose="02010609060101010101" pitchFamily="2" charset="-122"/>
              </a:rPr>
              <a:t>(Manchester)</a:t>
            </a:r>
            <a:r>
              <a:rPr lang="zh-CN" altLang="en-US" sz="3200">
                <a:solidFill>
                  <a:srgbClr val="333399"/>
                </a:solidFill>
                <a:latin typeface="Arial" panose="020B0604020202020204" pitchFamily="34" charset="0"/>
                <a:ea typeface="黑体" panose="02010609060101010101" pitchFamily="2" charset="-122"/>
              </a:rPr>
              <a:t>编码</a:t>
            </a:r>
            <a:endParaRPr lang="zh-CN" altLang="en-US" sz="32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468313" y="1785926"/>
            <a:ext cx="8274050" cy="4833938"/>
          </a:xfrm>
        </p:spPr>
        <p:txBody>
          <a:bodyPr/>
          <a:lstStyle/>
          <a:p>
            <a:pPr>
              <a:lnSpc>
                <a:spcPct val="160000"/>
              </a:lnSpc>
            </a:pPr>
            <a:r>
              <a:rPr lang="zh-CN" altLang="en-US" sz="2400" b="1" dirty="0"/>
              <a:t>剩下的一个重要问题就是</a:t>
            </a:r>
            <a:r>
              <a:rPr lang="zh-CN" altLang="en-US" sz="2400" b="1" dirty="0">
                <a:solidFill>
                  <a:srgbClr val="FF3300"/>
                </a:solidFill>
              </a:rPr>
              <a:t>如何协调总线上各计算机的工作</a:t>
            </a:r>
            <a:r>
              <a:rPr lang="zh-CN" altLang="en-US" sz="2400" b="1" dirty="0"/>
              <a:t>。</a:t>
            </a:r>
            <a:endParaRPr lang="zh-CN" altLang="en-US" sz="2400" b="1" dirty="0"/>
          </a:p>
          <a:p>
            <a:pPr lvl="1">
              <a:lnSpc>
                <a:spcPct val="160000"/>
              </a:lnSpc>
            </a:pPr>
            <a:r>
              <a:rPr lang="zh-CN" altLang="en-US" sz="2000" dirty="0"/>
              <a:t>由于总线上只要有一台计算机在发送数据，总线的资源就被占用，因此，</a:t>
            </a:r>
            <a:r>
              <a:rPr lang="zh-CN" altLang="en-US" sz="2000" dirty="0">
                <a:solidFill>
                  <a:schemeClr val="hlink"/>
                </a:solidFill>
              </a:rPr>
              <a:t>在同一时间只能允许一台计算机发送数据</a:t>
            </a:r>
            <a:r>
              <a:rPr lang="zh-CN" altLang="en-US" sz="2000" dirty="0"/>
              <a:t>，否则各计算机之间就会相互干扰，结果大家都无法正常发送数据。</a:t>
            </a:r>
            <a:endParaRPr lang="zh-CN" altLang="en-US" sz="2000" dirty="0"/>
          </a:p>
          <a:p>
            <a:pPr>
              <a:lnSpc>
                <a:spcPct val="160000"/>
              </a:lnSpc>
            </a:pPr>
            <a:r>
              <a:rPr lang="zh-CN" altLang="en-US" sz="2400" dirty="0"/>
              <a:t>这个任务交由</a:t>
            </a:r>
            <a:r>
              <a:rPr lang="zh-CN" altLang="en-US" sz="2400" dirty="0">
                <a:solidFill>
                  <a:schemeClr val="hlink"/>
                </a:solidFill>
              </a:rPr>
              <a:t>媒体接入控制（</a:t>
            </a:r>
            <a:r>
              <a:rPr lang="en-US" altLang="zh-CN" sz="2400" dirty="0">
                <a:solidFill>
                  <a:schemeClr val="hlink"/>
                </a:solidFill>
              </a:rPr>
              <a:t>MAC</a:t>
            </a:r>
            <a:r>
              <a:rPr lang="zh-CN" altLang="en-US" sz="2400" dirty="0">
                <a:solidFill>
                  <a:schemeClr val="hlink"/>
                </a:solidFill>
              </a:rPr>
              <a:t>）子层</a:t>
            </a:r>
            <a:r>
              <a:rPr lang="zh-CN" altLang="en-US" sz="2400" dirty="0"/>
              <a:t>来完成，它需要解决以下几个问题：</a:t>
            </a:r>
            <a:endParaRPr lang="zh-CN" altLang="en-US" sz="2400" dirty="0"/>
          </a:p>
          <a:p>
            <a:pPr lvl="1">
              <a:lnSpc>
                <a:spcPct val="145000"/>
              </a:lnSpc>
              <a:spcBef>
                <a:spcPct val="30000"/>
              </a:spcBef>
            </a:pPr>
            <a:r>
              <a:rPr lang="zh-CN" altLang="en-US" sz="1800" b="1" dirty="0">
                <a:solidFill>
                  <a:srgbClr val="CC0099"/>
                </a:solidFill>
              </a:rPr>
              <a:t>何时让该哪个结点发送数据？</a:t>
            </a:r>
            <a:endParaRPr lang="zh-CN" altLang="en-US" sz="1800" b="1" dirty="0">
              <a:solidFill>
                <a:srgbClr val="CC0099"/>
              </a:solidFill>
            </a:endParaRPr>
          </a:p>
          <a:p>
            <a:pPr lvl="1">
              <a:lnSpc>
                <a:spcPct val="145000"/>
              </a:lnSpc>
              <a:spcBef>
                <a:spcPct val="30000"/>
              </a:spcBef>
            </a:pPr>
            <a:r>
              <a:rPr lang="zh-CN" altLang="en-US" sz="1800" b="1" dirty="0">
                <a:solidFill>
                  <a:srgbClr val="CC0099"/>
                </a:solidFill>
              </a:rPr>
              <a:t>发送时会不会出现碰撞？</a:t>
            </a:r>
            <a:endParaRPr lang="zh-CN" altLang="en-US" sz="1800" b="1" dirty="0">
              <a:solidFill>
                <a:srgbClr val="CC0099"/>
              </a:solidFill>
            </a:endParaRPr>
          </a:p>
          <a:p>
            <a:pPr lvl="1">
              <a:lnSpc>
                <a:spcPct val="145000"/>
              </a:lnSpc>
              <a:spcBef>
                <a:spcPct val="30000"/>
              </a:spcBef>
            </a:pPr>
            <a:r>
              <a:rPr lang="zh-CN" altLang="en-US" sz="1800" b="1" dirty="0">
                <a:solidFill>
                  <a:srgbClr val="CC0099"/>
                </a:solidFill>
              </a:rPr>
              <a:t>出现碰撞怎么办？</a:t>
            </a:r>
            <a:endParaRPr lang="zh-CN" altLang="en-US" sz="1800" b="1" dirty="0"/>
          </a:p>
        </p:txBody>
      </p:sp>
      <p:sp>
        <p:nvSpPr>
          <p:cNvPr id="665603" name="Rectangle 3"/>
          <p:cNvSpPr>
            <a:spLocks noGrp="1" noChangeArrowheads="1"/>
          </p:cNvSpPr>
          <p:nvPr>
            <p:ph type="title"/>
          </p:nvPr>
        </p:nvSpPr>
        <p:spPr>
          <a:xfrm>
            <a:off x="739775" y="214313"/>
            <a:ext cx="7793038" cy="1462087"/>
          </a:xfrm>
          <a:noFill/>
        </p:spPr>
        <p:txBody>
          <a:bodyPr/>
          <a:lstStyle/>
          <a:p>
            <a:pPr algn="ctr"/>
            <a:r>
              <a:rPr lang="zh-CN" altLang="en-US"/>
              <a:t>剩余问题 </a:t>
            </a:r>
            <a:endParaRPr lang="zh-CN" altLang="en-US"/>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02">
                                            <p:txEl>
                                              <p:pRg st="0" end="0"/>
                                            </p:txEl>
                                          </p:spTgt>
                                        </p:tgtEl>
                                        <p:attrNameLst>
                                          <p:attrName>style.visibility</p:attrName>
                                        </p:attrNameLst>
                                      </p:cBhvr>
                                      <p:to>
                                        <p:strVal val="visible"/>
                                      </p:to>
                                    </p:set>
                                    <p:animEffect transition="in" filter="dissolve">
                                      <p:cBhvr>
                                        <p:cTn id="7" dur="500"/>
                                        <p:tgtEl>
                                          <p:spTgt spid="66560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02">
                                            <p:txEl>
                                              <p:pRg st="1" end="1"/>
                                            </p:txEl>
                                          </p:spTgt>
                                        </p:tgtEl>
                                        <p:attrNameLst>
                                          <p:attrName>style.visibility</p:attrName>
                                        </p:attrNameLst>
                                      </p:cBhvr>
                                      <p:to>
                                        <p:strVal val="visible"/>
                                      </p:to>
                                    </p:set>
                                    <p:animEffect transition="in" filter="dissolve">
                                      <p:cBhvr>
                                        <p:cTn id="10" dur="500"/>
                                        <p:tgtEl>
                                          <p:spTgt spid="66560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65602">
                                            <p:txEl>
                                              <p:pRg st="2" end="2"/>
                                            </p:txEl>
                                          </p:spTgt>
                                        </p:tgtEl>
                                        <p:attrNameLst>
                                          <p:attrName>style.visibility</p:attrName>
                                        </p:attrNameLst>
                                      </p:cBhvr>
                                      <p:to>
                                        <p:strVal val="visible"/>
                                      </p:to>
                                    </p:set>
                                    <p:animEffect transition="in" filter="dissolve">
                                      <p:cBhvr>
                                        <p:cTn id="15" dur="500"/>
                                        <p:tgtEl>
                                          <p:spTgt spid="66560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65602">
                                            <p:txEl>
                                              <p:pRg st="3" end="3"/>
                                            </p:txEl>
                                          </p:spTgt>
                                        </p:tgtEl>
                                        <p:attrNameLst>
                                          <p:attrName>style.visibility</p:attrName>
                                        </p:attrNameLst>
                                      </p:cBhvr>
                                      <p:to>
                                        <p:strVal val="visible"/>
                                      </p:to>
                                    </p:set>
                                    <p:animEffect transition="in" filter="dissolve">
                                      <p:cBhvr>
                                        <p:cTn id="18" dur="500"/>
                                        <p:tgtEl>
                                          <p:spTgt spid="665602">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65602">
                                            <p:txEl>
                                              <p:pRg st="4" end="4"/>
                                            </p:txEl>
                                          </p:spTgt>
                                        </p:tgtEl>
                                        <p:attrNameLst>
                                          <p:attrName>style.visibility</p:attrName>
                                        </p:attrNameLst>
                                      </p:cBhvr>
                                      <p:to>
                                        <p:strVal val="visible"/>
                                      </p:to>
                                    </p:set>
                                    <p:animEffect transition="in" filter="dissolve">
                                      <p:cBhvr>
                                        <p:cTn id="21" dur="500"/>
                                        <p:tgtEl>
                                          <p:spTgt spid="665602">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65602">
                                            <p:txEl>
                                              <p:pRg st="5" end="5"/>
                                            </p:txEl>
                                          </p:spTgt>
                                        </p:tgtEl>
                                        <p:attrNameLst>
                                          <p:attrName>style.visibility</p:attrName>
                                        </p:attrNameLst>
                                      </p:cBhvr>
                                      <p:to>
                                        <p:strVal val="visible"/>
                                      </p:to>
                                    </p:set>
                                    <p:animEffect transition="in" filter="dissolve">
                                      <p:cBhvr>
                                        <p:cTn id="24" dur="500"/>
                                        <p:tgtEl>
                                          <p:spTgt spid="6656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zh-CN" altLang="en-US"/>
              <a:t>载波监听多点接入</a:t>
            </a:r>
            <a:r>
              <a:rPr lang="en-US" altLang="zh-CN"/>
              <a:t>/</a:t>
            </a:r>
            <a:r>
              <a:rPr lang="zh-CN" altLang="en-US"/>
              <a:t>碰撞检测  </a:t>
            </a:r>
            <a:r>
              <a:rPr lang="en-US" altLang="zh-CN"/>
              <a:t>CSMA/CD </a:t>
            </a:r>
            <a:endParaRPr lang="en-US" altLang="zh-CN"/>
          </a:p>
        </p:txBody>
      </p:sp>
      <p:sp>
        <p:nvSpPr>
          <p:cNvPr id="408579" name="Rectangle 3"/>
          <p:cNvSpPr>
            <a:spLocks noGrp="1" noChangeArrowheads="1"/>
          </p:cNvSpPr>
          <p:nvPr>
            <p:ph type="body" idx="1"/>
          </p:nvPr>
        </p:nvSpPr>
        <p:spPr>
          <a:xfrm>
            <a:off x="754097" y="1917700"/>
            <a:ext cx="7961307" cy="4751388"/>
          </a:xfrm>
        </p:spPr>
        <p:txBody>
          <a:bodyPr/>
          <a:lstStyle/>
          <a:p>
            <a:r>
              <a:rPr lang="en-US" altLang="zh-CN" sz="2800" dirty="0"/>
              <a:t>CSMA/CD </a:t>
            </a:r>
            <a:r>
              <a:rPr lang="zh-CN" altLang="en-US" sz="2800" dirty="0"/>
              <a:t>表示 </a:t>
            </a:r>
            <a:r>
              <a:rPr lang="en-US" altLang="zh-CN" sz="2800" dirty="0"/>
              <a:t>Carrier Sense Multiple Access with Collision Detection</a:t>
            </a:r>
            <a:r>
              <a:rPr lang="zh-CN" altLang="en-US" sz="2800" dirty="0"/>
              <a:t>。</a:t>
            </a:r>
            <a:endParaRPr lang="zh-CN" altLang="en-US" sz="2800" dirty="0"/>
          </a:p>
          <a:p>
            <a:r>
              <a:rPr lang="zh-CN" altLang="en-US" sz="2800" dirty="0"/>
              <a:t>“</a:t>
            </a:r>
            <a:r>
              <a:rPr lang="zh-CN" altLang="en-US" sz="2800" dirty="0">
                <a:solidFill>
                  <a:schemeClr val="hlink"/>
                </a:solidFill>
              </a:rPr>
              <a:t>多点接入</a:t>
            </a:r>
            <a:r>
              <a:rPr lang="zh-CN" altLang="en-US" sz="2800" dirty="0"/>
              <a:t>”表示许多计算机以多点接入的方式连接在一根总线上。</a:t>
            </a:r>
            <a:endParaRPr lang="zh-CN" altLang="en-US" sz="2800" dirty="0"/>
          </a:p>
          <a:p>
            <a:r>
              <a:rPr lang="zh-CN" altLang="en-US" sz="2800" dirty="0"/>
              <a:t>“</a:t>
            </a:r>
            <a:r>
              <a:rPr lang="zh-CN" altLang="en-US" sz="2800" dirty="0">
                <a:solidFill>
                  <a:schemeClr val="hlink"/>
                </a:solidFill>
              </a:rPr>
              <a:t>载波监听</a:t>
            </a:r>
            <a:r>
              <a:rPr lang="zh-CN" altLang="en-US" sz="2800" dirty="0"/>
              <a:t>”是指每一个站在发送数据之前先要检测一下总线上是否有其他计算机在发送数据，如果有，则暂时不要发送数据，以免发生碰撞。 </a:t>
            </a:r>
            <a:endParaRPr lang="zh-CN" altLang="en-US" sz="2800" dirty="0"/>
          </a:p>
          <a:p>
            <a:pPr lvl="1"/>
            <a:r>
              <a:rPr lang="zh-CN" altLang="en-US" sz="2400" dirty="0"/>
              <a:t>总线上并没有什么</a:t>
            </a:r>
            <a:r>
              <a:rPr lang="zh-CN" altLang="en-US" sz="2400" dirty="0">
                <a:latin typeface="Arial" panose="020B0604020202020204"/>
              </a:rPr>
              <a:t>“</a:t>
            </a:r>
            <a:r>
              <a:rPr lang="zh-CN" altLang="en-US" sz="2400" dirty="0"/>
              <a:t>载波</a:t>
            </a:r>
            <a:r>
              <a:rPr lang="zh-CN" altLang="en-US" sz="2400" dirty="0">
                <a:latin typeface="Arial" panose="020B0604020202020204"/>
              </a:rPr>
              <a:t>”</a:t>
            </a:r>
            <a:r>
              <a:rPr lang="zh-CN" altLang="en-US" sz="2400" dirty="0"/>
              <a:t>。因此， </a:t>
            </a:r>
            <a:r>
              <a:rPr lang="zh-CN" altLang="en-US" sz="2400" dirty="0">
                <a:latin typeface="Arial" panose="020B0604020202020204"/>
              </a:rPr>
              <a:t>“</a:t>
            </a:r>
            <a:r>
              <a:rPr lang="zh-CN" altLang="en-US" sz="2400" dirty="0"/>
              <a:t>载波监听</a:t>
            </a:r>
            <a:r>
              <a:rPr lang="zh-CN" altLang="en-US" sz="2400" dirty="0">
                <a:latin typeface="Arial" panose="020B0604020202020204"/>
              </a:rPr>
              <a:t>”</a:t>
            </a:r>
            <a:r>
              <a:rPr lang="zh-CN" altLang="en-US" sz="2400" dirty="0"/>
              <a:t>就是用电子技术检测总线上有没有其他计算机发送的数据信号。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a:t>碰撞检测</a:t>
            </a:r>
            <a:endParaRPr lang="zh-CN" altLang="en-US"/>
          </a:p>
        </p:txBody>
      </p:sp>
      <p:sp>
        <p:nvSpPr>
          <p:cNvPr id="409603" name="Rectangle 3"/>
          <p:cNvSpPr>
            <a:spLocks noGrp="1" noChangeArrowheads="1"/>
          </p:cNvSpPr>
          <p:nvPr>
            <p:ph type="body" idx="1"/>
          </p:nvPr>
        </p:nvSpPr>
        <p:spPr>
          <a:xfrm>
            <a:off x="684213" y="1906588"/>
            <a:ext cx="8131175" cy="4951412"/>
          </a:xfrm>
        </p:spPr>
        <p:txBody>
          <a:bodyPr/>
          <a:lstStyle/>
          <a:p>
            <a:pPr>
              <a:spcBef>
                <a:spcPts val="1200"/>
              </a:spcBef>
            </a:pPr>
            <a:r>
              <a:rPr lang="en-US" altLang="zh-CN" sz="2800" dirty="0"/>
              <a:t>“</a:t>
            </a:r>
            <a:r>
              <a:rPr lang="zh-CN" altLang="en-US" sz="2800" dirty="0">
                <a:solidFill>
                  <a:schemeClr val="hlink"/>
                </a:solidFill>
              </a:rPr>
              <a:t>碰撞检测</a:t>
            </a:r>
            <a:r>
              <a:rPr lang="zh-CN" altLang="en-US" sz="2800" dirty="0"/>
              <a:t>”就是计算机边发送数据边检测信道上的信号电压大小。</a:t>
            </a:r>
            <a:endParaRPr lang="zh-CN" altLang="en-US" sz="2800" dirty="0"/>
          </a:p>
          <a:p>
            <a:pPr>
              <a:spcBef>
                <a:spcPts val="1200"/>
              </a:spcBef>
            </a:pPr>
            <a:r>
              <a:rPr lang="zh-CN" altLang="en-US" sz="2800" dirty="0"/>
              <a:t>当几个站同时在总线上发送数据时，总线上的信号电压摆动值将会增大（互相叠加）。</a:t>
            </a:r>
            <a:endParaRPr lang="zh-CN" altLang="en-US" sz="2800" dirty="0"/>
          </a:p>
          <a:p>
            <a:pPr>
              <a:spcBef>
                <a:spcPts val="1200"/>
              </a:spcBef>
            </a:pPr>
            <a:r>
              <a:rPr lang="zh-CN" altLang="en-US" sz="2800" dirty="0"/>
              <a:t>当一个站检测到的信号电压摆动值超过一定的门限值时，就认为总线上至少有两个站同时在发送数据，表明产生了碰撞。</a:t>
            </a:r>
            <a:endParaRPr lang="zh-CN" altLang="en-US" sz="2800" dirty="0"/>
          </a:p>
          <a:p>
            <a:pPr>
              <a:spcBef>
                <a:spcPts val="1200"/>
              </a:spcBef>
            </a:pPr>
            <a:r>
              <a:rPr lang="zh-CN" altLang="en-US" sz="2800" dirty="0">
                <a:solidFill>
                  <a:schemeClr val="hlink"/>
                </a:solidFill>
              </a:rPr>
              <a:t>所谓“碰撞”就是发生了冲突。因此“碰撞检测”也称为“冲突检测”</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a:t>检测到碰撞后</a:t>
            </a:r>
            <a:endParaRPr lang="zh-CN" altLang="en-US"/>
          </a:p>
        </p:txBody>
      </p:sp>
      <p:sp>
        <p:nvSpPr>
          <p:cNvPr id="410627" name="Rectangle 3"/>
          <p:cNvSpPr>
            <a:spLocks noGrp="1" noChangeArrowheads="1"/>
          </p:cNvSpPr>
          <p:nvPr>
            <p:ph type="body" idx="1"/>
          </p:nvPr>
        </p:nvSpPr>
        <p:spPr>
          <a:xfrm>
            <a:off x="827088" y="2349500"/>
            <a:ext cx="7772400" cy="3311525"/>
          </a:xfrm>
        </p:spPr>
        <p:txBody>
          <a:bodyPr/>
          <a:lstStyle/>
          <a:p>
            <a:r>
              <a:rPr lang="zh-CN" altLang="en-US" sz="2800" dirty="0"/>
              <a:t>在发生碰撞时，总线上传输的信号产生了严重的失真，无法从中恢复出有用的信息来。</a:t>
            </a:r>
            <a:endParaRPr lang="zh-CN" altLang="en-US" sz="2800" dirty="0"/>
          </a:p>
          <a:p>
            <a:endParaRPr lang="zh-CN" altLang="en-US" sz="2800" dirty="0"/>
          </a:p>
          <a:p>
            <a:r>
              <a:rPr lang="zh-CN" altLang="en-US" sz="2800" dirty="0"/>
              <a:t>每一个正在发送数据的站，一旦发现总线上出现了碰撞，就要</a:t>
            </a:r>
            <a:r>
              <a:rPr lang="zh-CN" altLang="en-US" sz="2800" dirty="0">
                <a:solidFill>
                  <a:schemeClr val="hlink"/>
                </a:solidFill>
              </a:rPr>
              <a:t>立即停止发送</a:t>
            </a:r>
            <a:r>
              <a:rPr lang="zh-CN" altLang="en-US" sz="2800" dirty="0"/>
              <a:t>，免得继续浪费网络资源，然后</a:t>
            </a:r>
            <a:r>
              <a:rPr lang="zh-CN" altLang="en-US" sz="2800" dirty="0">
                <a:solidFill>
                  <a:schemeClr val="hlink"/>
                </a:solidFill>
              </a:rPr>
              <a:t>等待一段随机时间后再次发送</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171575" y="931863"/>
            <a:ext cx="6856413" cy="768350"/>
          </a:xfrm>
        </p:spPr>
        <p:txBody>
          <a:bodyPr/>
          <a:lstStyle/>
          <a:p>
            <a:pPr algn="ctr"/>
            <a:r>
              <a:rPr lang="zh-CN" altLang="en-US" sz="4800">
                <a:latin typeface="黑体" panose="02010609060101010101" pitchFamily="2" charset="-122"/>
              </a:rPr>
              <a:t>数据链路层的简单模型</a:t>
            </a:r>
            <a:endParaRPr lang="zh-CN" altLang="en-US" sz="4800">
              <a:latin typeface="黑体" panose="02010609060101010101" pitchFamily="2" charset="-122"/>
            </a:endParaRPr>
          </a:p>
        </p:txBody>
      </p:sp>
      <p:sp>
        <p:nvSpPr>
          <p:cNvPr id="138243" name="Line 3"/>
          <p:cNvSpPr>
            <a:spLocks noChangeShapeType="1"/>
          </p:cNvSpPr>
          <p:nvPr/>
        </p:nvSpPr>
        <p:spPr bwMode="auto">
          <a:xfrm flipH="1" flipV="1">
            <a:off x="7835900" y="3478213"/>
            <a:ext cx="673100" cy="63500"/>
          </a:xfrm>
          <a:prstGeom prst="line">
            <a:avLst/>
          </a:prstGeom>
          <a:noFill/>
          <a:ln w="28575">
            <a:solidFill>
              <a:srgbClr val="333399"/>
            </a:solidFill>
            <a:round/>
          </a:ln>
          <a:effectLst/>
        </p:spPr>
        <p:txBody>
          <a:bodyPr wrap="none" anchor="ctr"/>
          <a:lstStyle/>
          <a:p>
            <a:endParaRPr lang="zh-CN" altLang="en-US"/>
          </a:p>
        </p:txBody>
      </p:sp>
      <p:sp>
        <p:nvSpPr>
          <p:cNvPr id="138244" name="Line 4"/>
          <p:cNvSpPr>
            <a:spLocks noChangeShapeType="1"/>
          </p:cNvSpPr>
          <p:nvPr/>
        </p:nvSpPr>
        <p:spPr bwMode="auto">
          <a:xfrm flipH="1" flipV="1">
            <a:off x="6743700" y="3173413"/>
            <a:ext cx="635000" cy="215900"/>
          </a:xfrm>
          <a:prstGeom prst="line">
            <a:avLst/>
          </a:prstGeom>
          <a:noFill/>
          <a:ln w="28575">
            <a:solidFill>
              <a:srgbClr val="333399"/>
            </a:solidFill>
            <a:round/>
          </a:ln>
          <a:effectLst/>
        </p:spPr>
        <p:txBody>
          <a:bodyPr wrap="none" anchor="ctr"/>
          <a:lstStyle/>
          <a:p>
            <a:endParaRPr lang="zh-CN" altLang="en-US"/>
          </a:p>
        </p:txBody>
      </p:sp>
      <p:sp>
        <p:nvSpPr>
          <p:cNvPr id="138245" name="Line 5"/>
          <p:cNvSpPr>
            <a:spLocks noChangeShapeType="1"/>
          </p:cNvSpPr>
          <p:nvPr/>
        </p:nvSpPr>
        <p:spPr bwMode="auto">
          <a:xfrm flipV="1">
            <a:off x="5854700" y="3160713"/>
            <a:ext cx="762000" cy="152400"/>
          </a:xfrm>
          <a:prstGeom prst="line">
            <a:avLst/>
          </a:prstGeom>
          <a:noFill/>
          <a:ln w="28575">
            <a:solidFill>
              <a:srgbClr val="333399"/>
            </a:solidFill>
            <a:round/>
          </a:ln>
          <a:effectLst/>
        </p:spPr>
        <p:txBody>
          <a:bodyPr wrap="none" anchor="ctr"/>
          <a:lstStyle/>
          <a:p>
            <a:endParaRPr lang="zh-CN" altLang="en-US"/>
          </a:p>
        </p:txBody>
      </p:sp>
      <p:sp>
        <p:nvSpPr>
          <p:cNvPr id="138246" name="Line 6"/>
          <p:cNvSpPr>
            <a:spLocks noChangeShapeType="1"/>
          </p:cNvSpPr>
          <p:nvPr/>
        </p:nvSpPr>
        <p:spPr bwMode="auto">
          <a:xfrm flipV="1">
            <a:off x="4787900" y="3236913"/>
            <a:ext cx="914400" cy="76200"/>
          </a:xfrm>
          <a:prstGeom prst="line">
            <a:avLst/>
          </a:prstGeom>
          <a:noFill/>
          <a:ln w="28575">
            <a:solidFill>
              <a:srgbClr val="333399"/>
            </a:solidFill>
            <a:round/>
          </a:ln>
          <a:effectLst/>
        </p:spPr>
        <p:txBody>
          <a:bodyPr wrap="none" anchor="ctr"/>
          <a:lstStyle/>
          <a:p>
            <a:endParaRPr lang="zh-CN" altLang="en-US"/>
          </a:p>
        </p:txBody>
      </p:sp>
      <p:sp>
        <p:nvSpPr>
          <p:cNvPr id="138247" name="Line 7"/>
          <p:cNvSpPr>
            <a:spLocks noChangeShapeType="1"/>
          </p:cNvSpPr>
          <p:nvPr/>
        </p:nvSpPr>
        <p:spPr bwMode="auto">
          <a:xfrm>
            <a:off x="3721100" y="3313113"/>
            <a:ext cx="914400" cy="0"/>
          </a:xfrm>
          <a:prstGeom prst="line">
            <a:avLst/>
          </a:prstGeom>
          <a:noFill/>
          <a:ln w="28575">
            <a:solidFill>
              <a:srgbClr val="333399"/>
            </a:solidFill>
            <a:round/>
          </a:ln>
          <a:effectLst/>
        </p:spPr>
        <p:txBody>
          <a:bodyPr wrap="none" anchor="ctr"/>
          <a:lstStyle/>
          <a:p>
            <a:endParaRPr lang="zh-CN" altLang="en-US"/>
          </a:p>
        </p:txBody>
      </p:sp>
      <p:sp>
        <p:nvSpPr>
          <p:cNvPr id="138248" name="Line 8"/>
          <p:cNvSpPr>
            <a:spLocks noChangeShapeType="1"/>
          </p:cNvSpPr>
          <p:nvPr/>
        </p:nvSpPr>
        <p:spPr bwMode="auto">
          <a:xfrm>
            <a:off x="2578100" y="3084513"/>
            <a:ext cx="914400" cy="228600"/>
          </a:xfrm>
          <a:prstGeom prst="line">
            <a:avLst/>
          </a:prstGeom>
          <a:noFill/>
          <a:ln w="28575">
            <a:solidFill>
              <a:srgbClr val="333399"/>
            </a:solidFill>
            <a:round/>
          </a:ln>
          <a:effectLst/>
        </p:spPr>
        <p:txBody>
          <a:bodyPr wrap="none" anchor="ctr"/>
          <a:lstStyle/>
          <a:p>
            <a:endParaRPr lang="zh-CN" altLang="en-US"/>
          </a:p>
        </p:txBody>
      </p:sp>
      <p:sp>
        <p:nvSpPr>
          <p:cNvPr id="138249" name="Freeform 9"/>
          <p:cNvSpPr/>
          <p:nvPr/>
        </p:nvSpPr>
        <p:spPr bwMode="auto">
          <a:xfrm>
            <a:off x="774700" y="3122613"/>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ln>
          <a:effectLst/>
        </p:spPr>
        <p:txBody>
          <a:bodyPr wrap="none" anchor="ctr"/>
          <a:lstStyle/>
          <a:p>
            <a:endParaRPr lang="zh-CN" altLang="en-US"/>
          </a:p>
        </p:txBody>
      </p:sp>
      <p:grpSp>
        <p:nvGrpSpPr>
          <p:cNvPr id="138250" name="Group 10"/>
          <p:cNvGrpSpPr/>
          <p:nvPr/>
        </p:nvGrpSpPr>
        <p:grpSpPr bwMode="auto">
          <a:xfrm>
            <a:off x="1130300" y="2932113"/>
            <a:ext cx="1128713"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38252" name="Oval 12"/>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38253" name="Oval 13"/>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38254" name="Oval 14"/>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38255" name="Oval 15"/>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38256" name="Oval 16"/>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38257" name="Oval 17"/>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38258" name="Oval 18"/>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38259" name="Oval 19"/>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grpSp>
        <p:nvGrpSpPr>
          <p:cNvPr id="138260" name="Group 20"/>
          <p:cNvGrpSpPr/>
          <p:nvPr/>
        </p:nvGrpSpPr>
        <p:grpSpPr bwMode="auto">
          <a:xfrm>
            <a:off x="3035300" y="2932113"/>
            <a:ext cx="1128713"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38262" name="Oval 22"/>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38263" name="Oval 23"/>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38264" name="Oval 24"/>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38265" name="Oval 25"/>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38266" name="Oval 26"/>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38267" name="Oval 27"/>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38268" name="Oval 28"/>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38269" name="Oval 29"/>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38270" name="Text Box 30"/>
          <p:cNvSpPr txBox="1">
            <a:spLocks noChangeArrowheads="1"/>
          </p:cNvSpPr>
          <p:nvPr/>
        </p:nvSpPr>
        <p:spPr bwMode="auto">
          <a:xfrm>
            <a:off x="3225800" y="31210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局域网</a:t>
            </a:r>
            <a:endParaRPr kumimoji="1" lang="zh-CN" altLang="en-US" sz="1800">
              <a:solidFill>
                <a:srgbClr val="333399"/>
              </a:solidFill>
              <a:latin typeface="黑体" panose="02010609060101010101" pitchFamily="2" charset="-122"/>
              <a:ea typeface="黑体" panose="02010609060101010101" pitchFamily="2" charset="-122"/>
            </a:endParaRPr>
          </a:p>
        </p:txBody>
      </p:sp>
      <p:pic>
        <p:nvPicPr>
          <p:cNvPr id="138271" name="Picture 31"/>
          <p:cNvPicPr>
            <a:picLocks noChangeArrowheads="1"/>
          </p:cNvPicPr>
          <p:nvPr/>
        </p:nvPicPr>
        <p:blipFill>
          <a:blip r:embed="rId1"/>
          <a:srcRect/>
          <a:stretch>
            <a:fillRect/>
          </a:stretch>
        </p:blipFill>
        <p:spPr bwMode="auto">
          <a:xfrm>
            <a:off x="2378075" y="2963863"/>
            <a:ext cx="441325" cy="301625"/>
          </a:xfrm>
          <a:prstGeom prst="rect">
            <a:avLst/>
          </a:prstGeom>
          <a:noFill/>
          <a:ln w="12699">
            <a:noFill/>
            <a:miter lim="800000"/>
            <a:headEnd/>
            <a:tailEnd/>
          </a:ln>
          <a:effectLst/>
        </p:spPr>
      </p:pic>
      <p:pic>
        <p:nvPicPr>
          <p:cNvPr id="138272" name="Picture 32"/>
          <p:cNvPicPr>
            <a:picLocks noChangeArrowheads="1"/>
          </p:cNvPicPr>
          <p:nvPr/>
        </p:nvPicPr>
        <p:blipFill>
          <a:blip r:embed="rId1"/>
          <a:srcRect/>
          <a:stretch>
            <a:fillRect/>
          </a:stretch>
        </p:blipFill>
        <p:spPr bwMode="auto">
          <a:xfrm>
            <a:off x="4483100" y="3160713"/>
            <a:ext cx="441325" cy="301625"/>
          </a:xfrm>
          <a:prstGeom prst="rect">
            <a:avLst/>
          </a:prstGeom>
          <a:noFill/>
          <a:ln w="12699">
            <a:noFill/>
            <a:miter lim="800000"/>
            <a:headEnd/>
            <a:tailEnd/>
          </a:ln>
          <a:effectLst/>
        </p:spPr>
      </p:pic>
      <p:pic>
        <p:nvPicPr>
          <p:cNvPr id="138273" name="Picture 33"/>
          <p:cNvPicPr>
            <a:picLocks noChangeArrowheads="1"/>
          </p:cNvPicPr>
          <p:nvPr/>
        </p:nvPicPr>
        <p:blipFill>
          <a:blip r:embed="rId2"/>
          <a:srcRect/>
          <a:stretch>
            <a:fillRect/>
          </a:stretch>
        </p:blipFill>
        <p:spPr bwMode="auto">
          <a:xfrm>
            <a:off x="8216900" y="3224213"/>
            <a:ext cx="533400" cy="469900"/>
          </a:xfrm>
          <a:prstGeom prst="rect">
            <a:avLst/>
          </a:prstGeom>
          <a:noFill/>
          <a:ln w="9525">
            <a:noFill/>
            <a:miter lim="800000"/>
            <a:headEnd/>
            <a:tailEnd/>
          </a:ln>
          <a:effectLst/>
        </p:spPr>
      </p:pic>
      <p:pic>
        <p:nvPicPr>
          <p:cNvPr id="138274" name="Picture 34"/>
          <p:cNvPicPr>
            <a:picLocks noChangeArrowheads="1"/>
          </p:cNvPicPr>
          <p:nvPr/>
        </p:nvPicPr>
        <p:blipFill>
          <a:blip r:embed="rId1"/>
          <a:srcRect/>
          <a:stretch>
            <a:fillRect/>
          </a:stretch>
        </p:blipFill>
        <p:spPr bwMode="auto">
          <a:xfrm>
            <a:off x="6464300" y="3011488"/>
            <a:ext cx="441325" cy="301625"/>
          </a:xfrm>
          <a:prstGeom prst="rect">
            <a:avLst/>
          </a:prstGeom>
          <a:noFill/>
          <a:ln w="12699">
            <a:noFill/>
            <a:miter lim="800000"/>
            <a:headEnd/>
            <a:tailEnd/>
          </a:ln>
          <a:effectLst/>
        </p:spPr>
      </p:pic>
      <p:grpSp>
        <p:nvGrpSpPr>
          <p:cNvPr id="138275" name="Group 35"/>
          <p:cNvGrpSpPr/>
          <p:nvPr/>
        </p:nvGrpSpPr>
        <p:grpSpPr bwMode="auto">
          <a:xfrm>
            <a:off x="5168900" y="2932113"/>
            <a:ext cx="1128713"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38277" name="Oval 37"/>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38278" name="Oval 38"/>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38279" name="Oval 39"/>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38280" name="Oval 40"/>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38281" name="Oval 41"/>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38282" name="Oval 42"/>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38283" name="Oval 43"/>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38284" name="Oval 44"/>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38285" name="Text Box 45"/>
          <p:cNvSpPr txBox="1">
            <a:spLocks noChangeArrowheads="1"/>
          </p:cNvSpPr>
          <p:nvPr/>
        </p:nvSpPr>
        <p:spPr bwMode="auto">
          <a:xfrm>
            <a:off x="5334000" y="31210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广域网</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286" name="Text Box 46"/>
          <p:cNvSpPr txBox="1">
            <a:spLocks noChangeArrowheads="1"/>
          </p:cNvSpPr>
          <p:nvPr/>
        </p:nvSpPr>
        <p:spPr bwMode="auto">
          <a:xfrm>
            <a:off x="319088" y="2786063"/>
            <a:ext cx="939800"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主机</a:t>
            </a:r>
            <a:r>
              <a:rPr kumimoji="1" lang="zh-CN" altLang="en-US" sz="14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7" name="Text Box 47"/>
          <p:cNvSpPr txBox="1">
            <a:spLocks noChangeArrowheads="1"/>
          </p:cNvSpPr>
          <p:nvPr/>
        </p:nvSpPr>
        <p:spPr bwMode="auto">
          <a:xfrm>
            <a:off x="8024813" y="2905125"/>
            <a:ext cx="939800" cy="366713"/>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主机</a:t>
            </a:r>
            <a:r>
              <a:rPr kumimoji="1" lang="zh-CN" altLang="en-US" sz="1400" b="1">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8" name="Text Box 48"/>
          <p:cNvSpPr txBox="1">
            <a:spLocks noChangeArrowheads="1"/>
          </p:cNvSpPr>
          <p:nvPr/>
        </p:nvSpPr>
        <p:spPr bwMode="auto">
          <a:xfrm>
            <a:off x="2047875" y="2601913"/>
            <a:ext cx="1150938"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9" name="Text Box 49"/>
          <p:cNvSpPr txBox="1">
            <a:spLocks noChangeArrowheads="1"/>
          </p:cNvSpPr>
          <p:nvPr/>
        </p:nvSpPr>
        <p:spPr bwMode="auto">
          <a:xfrm>
            <a:off x="4206875" y="2798763"/>
            <a:ext cx="1150938"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b="1">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0" name="Text Box 50"/>
          <p:cNvSpPr txBox="1">
            <a:spLocks noChangeArrowheads="1"/>
          </p:cNvSpPr>
          <p:nvPr/>
        </p:nvSpPr>
        <p:spPr bwMode="auto">
          <a:xfrm>
            <a:off x="6151563" y="2659063"/>
            <a:ext cx="1150937"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b="1">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3</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1" name="Text Box 51"/>
          <p:cNvSpPr txBox="1">
            <a:spLocks noChangeArrowheads="1"/>
          </p:cNvSpPr>
          <p:nvPr/>
        </p:nvSpPr>
        <p:spPr bwMode="auto">
          <a:xfrm>
            <a:off x="1282700" y="31337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电话网</a:t>
            </a:r>
            <a:endParaRPr kumimoji="1" lang="zh-CN" altLang="en-US" sz="1800">
              <a:solidFill>
                <a:srgbClr val="333399"/>
              </a:solidFill>
              <a:latin typeface="黑体" panose="02010609060101010101" pitchFamily="2" charset="-122"/>
              <a:ea typeface="黑体" panose="02010609060101010101" pitchFamily="2" charset="-122"/>
            </a:endParaRPr>
          </a:p>
        </p:txBody>
      </p:sp>
      <p:grpSp>
        <p:nvGrpSpPr>
          <p:cNvPr id="138293" name="Group 53"/>
          <p:cNvGrpSpPr/>
          <p:nvPr/>
        </p:nvGrpSpPr>
        <p:grpSpPr bwMode="auto">
          <a:xfrm>
            <a:off x="368300" y="3160713"/>
            <a:ext cx="665163" cy="546100"/>
            <a:chOff x="624" y="2968"/>
            <a:chExt cx="1331" cy="920"/>
          </a:xfrm>
        </p:grpSpPr>
        <p:sp>
          <p:nvSpPr>
            <p:cNvPr id="138294" name="Freeform 54"/>
            <p:cNvSpPr/>
            <p:nvPr/>
          </p:nvSpPr>
          <p:spPr bwMode="auto">
            <a:xfrm>
              <a:off x="1238" y="2968"/>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138295" name="Freeform 55"/>
            <p:cNvSpPr/>
            <p:nvPr/>
          </p:nvSpPr>
          <p:spPr bwMode="auto">
            <a:xfrm>
              <a:off x="1668" y="3087"/>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138296" name="Freeform 56"/>
            <p:cNvSpPr/>
            <p:nvPr/>
          </p:nvSpPr>
          <p:spPr bwMode="auto">
            <a:xfrm>
              <a:off x="1432" y="2970"/>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138297" name="Freeform 57"/>
            <p:cNvSpPr/>
            <p:nvPr/>
          </p:nvSpPr>
          <p:spPr bwMode="auto">
            <a:xfrm>
              <a:off x="1315" y="3056"/>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138298" name="Freeform 58"/>
            <p:cNvSpPr/>
            <p:nvPr/>
          </p:nvSpPr>
          <p:spPr bwMode="auto">
            <a:xfrm>
              <a:off x="1337" y="3076"/>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138299" name="Freeform 59"/>
            <p:cNvSpPr/>
            <p:nvPr/>
          </p:nvSpPr>
          <p:spPr bwMode="auto">
            <a:xfrm>
              <a:off x="1233" y="2968"/>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138300" name="Freeform 60"/>
            <p:cNvSpPr/>
            <p:nvPr/>
          </p:nvSpPr>
          <p:spPr bwMode="auto">
            <a:xfrm>
              <a:off x="1204" y="3479"/>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138301" name="Freeform 61"/>
            <p:cNvSpPr/>
            <p:nvPr/>
          </p:nvSpPr>
          <p:spPr bwMode="auto">
            <a:xfrm>
              <a:off x="642" y="3519"/>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138302" name="Freeform 62"/>
            <p:cNvSpPr/>
            <p:nvPr/>
          </p:nvSpPr>
          <p:spPr bwMode="auto">
            <a:xfrm>
              <a:off x="852" y="3789"/>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138303" name="Freeform 63"/>
            <p:cNvSpPr/>
            <p:nvPr/>
          </p:nvSpPr>
          <p:spPr bwMode="auto">
            <a:xfrm>
              <a:off x="624" y="3519"/>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138304" name="Freeform 64"/>
            <p:cNvSpPr/>
            <p:nvPr/>
          </p:nvSpPr>
          <p:spPr bwMode="auto">
            <a:xfrm>
              <a:off x="1206" y="3791"/>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138305" name="Freeform 65"/>
            <p:cNvSpPr/>
            <p:nvPr/>
          </p:nvSpPr>
          <p:spPr bwMode="auto">
            <a:xfrm>
              <a:off x="927" y="3521"/>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138309" name="Freeform 69"/>
                <p:cNvSpPr/>
                <p:nvPr/>
              </p:nvSpPr>
              <p:spPr bwMode="auto">
                <a:xfrm>
                  <a:off x="742" y="3535"/>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138310" name="Freeform 70"/>
                <p:cNvSpPr/>
                <p:nvPr/>
              </p:nvSpPr>
              <p:spPr bwMode="auto">
                <a:xfrm>
                  <a:off x="744" y="3545"/>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313" name="Freeform 73"/>
                <p:cNvSpPr/>
                <p:nvPr/>
              </p:nvSpPr>
              <p:spPr bwMode="auto">
                <a:xfrm>
                  <a:off x="753" y="3548"/>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314" name="Freeform 74"/>
                <p:cNvSpPr/>
                <p:nvPr/>
              </p:nvSpPr>
              <p:spPr bwMode="auto">
                <a:xfrm>
                  <a:off x="757" y="3558"/>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38315" name="Freeform 75"/>
              <p:cNvSpPr/>
              <p:nvPr/>
            </p:nvSpPr>
            <p:spPr bwMode="auto">
              <a:xfrm>
                <a:off x="952" y="3538"/>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316" name="Freeform 76"/>
              <p:cNvSpPr/>
              <p:nvPr/>
            </p:nvSpPr>
            <p:spPr bwMode="auto">
              <a:xfrm>
                <a:off x="861" y="3535"/>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38317" name="Freeform 77"/>
              <p:cNvSpPr/>
              <p:nvPr/>
            </p:nvSpPr>
            <p:spPr bwMode="auto">
              <a:xfrm>
                <a:off x="867" y="3535"/>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138318" name="Freeform 78"/>
              <p:cNvSpPr/>
              <p:nvPr/>
            </p:nvSpPr>
            <p:spPr bwMode="auto">
              <a:xfrm>
                <a:off x="868" y="3545"/>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38321" name="Freeform 81"/>
                <p:cNvSpPr/>
                <p:nvPr/>
              </p:nvSpPr>
              <p:spPr bwMode="auto">
                <a:xfrm>
                  <a:off x="878" y="3547"/>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138322" name="Freeform 82"/>
                <p:cNvSpPr/>
                <p:nvPr/>
              </p:nvSpPr>
              <p:spPr bwMode="auto">
                <a:xfrm>
                  <a:off x="880" y="3558"/>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38325" name="Freeform 85"/>
                <p:cNvSpPr/>
                <p:nvPr/>
              </p:nvSpPr>
              <p:spPr bwMode="auto">
                <a:xfrm>
                  <a:off x="890" y="3560"/>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138326" name="Freeform 86"/>
                <p:cNvSpPr/>
                <p:nvPr/>
              </p:nvSpPr>
              <p:spPr bwMode="auto">
                <a:xfrm>
                  <a:off x="893" y="3570"/>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138329" name="Freeform 89"/>
                <p:cNvSpPr/>
                <p:nvPr/>
              </p:nvSpPr>
              <p:spPr bwMode="auto">
                <a:xfrm>
                  <a:off x="903" y="3572"/>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138330" name="Freeform 90"/>
                <p:cNvSpPr/>
                <p:nvPr/>
              </p:nvSpPr>
              <p:spPr bwMode="auto">
                <a:xfrm>
                  <a:off x="907" y="3582"/>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138333" name="Freeform 93"/>
                <p:cNvSpPr/>
                <p:nvPr/>
              </p:nvSpPr>
              <p:spPr bwMode="auto">
                <a:xfrm>
                  <a:off x="915" y="3585"/>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138334" name="Freeform 94"/>
                <p:cNvSpPr/>
                <p:nvPr/>
              </p:nvSpPr>
              <p:spPr bwMode="auto">
                <a:xfrm>
                  <a:off x="919" y="3596"/>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138338" name="Freeform 98"/>
                  <p:cNvSpPr/>
                  <p:nvPr/>
                </p:nvSpPr>
                <p:spPr bwMode="auto">
                  <a:xfrm>
                    <a:off x="928" y="360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138339" name="Freeform 99"/>
                  <p:cNvSpPr/>
                  <p:nvPr/>
                </p:nvSpPr>
                <p:spPr bwMode="auto">
                  <a:xfrm>
                    <a:off x="930" y="36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138342" name="Freeform 102"/>
                  <p:cNvSpPr/>
                  <p:nvPr/>
                </p:nvSpPr>
                <p:spPr bwMode="auto">
                  <a:xfrm>
                    <a:off x="939" y="3612"/>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343" name="Freeform 103"/>
                  <p:cNvSpPr/>
                  <p:nvPr/>
                </p:nvSpPr>
                <p:spPr bwMode="auto">
                  <a:xfrm>
                    <a:off x="943" y="3623"/>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38346" name="Freeform 106"/>
                  <p:cNvSpPr/>
                  <p:nvPr/>
                </p:nvSpPr>
                <p:spPr bwMode="auto">
                  <a:xfrm>
                    <a:off x="953" y="3625"/>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138347" name="Freeform 107"/>
                  <p:cNvSpPr/>
                  <p:nvPr/>
                </p:nvSpPr>
                <p:spPr bwMode="auto">
                  <a:xfrm>
                    <a:off x="955" y="3635"/>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138350" name="Freeform 110"/>
                  <p:cNvSpPr/>
                  <p:nvPr/>
                </p:nvSpPr>
                <p:spPr bwMode="auto">
                  <a:xfrm>
                    <a:off x="965" y="3638"/>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138351" name="Freeform 111"/>
                  <p:cNvSpPr/>
                  <p:nvPr/>
                </p:nvSpPr>
                <p:spPr bwMode="auto">
                  <a:xfrm>
                    <a:off x="968" y="3648"/>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138354" name="Freeform 114"/>
                  <p:cNvSpPr/>
                  <p:nvPr/>
                </p:nvSpPr>
                <p:spPr bwMode="auto">
                  <a:xfrm>
                    <a:off x="978" y="365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138355" name="Freeform 115"/>
                  <p:cNvSpPr/>
                  <p:nvPr/>
                </p:nvSpPr>
                <p:spPr bwMode="auto">
                  <a:xfrm>
                    <a:off x="982" y="366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38359" name="Freeform 119"/>
                  <p:cNvSpPr/>
                  <p:nvPr/>
                </p:nvSpPr>
                <p:spPr bwMode="auto">
                  <a:xfrm>
                    <a:off x="989" y="3665"/>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138360" name="Freeform 120"/>
                  <p:cNvSpPr/>
                  <p:nvPr/>
                </p:nvSpPr>
                <p:spPr bwMode="auto">
                  <a:xfrm>
                    <a:off x="993" y="3676"/>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138363" name="Freeform 123"/>
                  <p:cNvSpPr/>
                  <p:nvPr/>
                </p:nvSpPr>
                <p:spPr bwMode="auto">
                  <a:xfrm>
                    <a:off x="1002" y="3678"/>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138364" name="Freeform 124"/>
                  <p:cNvSpPr/>
                  <p:nvPr/>
                </p:nvSpPr>
                <p:spPr bwMode="auto">
                  <a:xfrm>
                    <a:off x="1005" y="3688"/>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138367" name="Freeform 127"/>
                  <p:cNvSpPr/>
                  <p:nvPr/>
                </p:nvSpPr>
                <p:spPr bwMode="auto">
                  <a:xfrm>
                    <a:off x="1014" y="369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138368" name="Freeform 128"/>
                  <p:cNvSpPr/>
                  <p:nvPr/>
                </p:nvSpPr>
                <p:spPr bwMode="auto">
                  <a:xfrm>
                    <a:off x="1018" y="370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138371" name="Freeform 131"/>
                  <p:cNvSpPr/>
                  <p:nvPr/>
                </p:nvSpPr>
                <p:spPr bwMode="auto">
                  <a:xfrm>
                    <a:off x="1028" y="3703"/>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38372" name="Freeform 132"/>
                  <p:cNvSpPr/>
                  <p:nvPr/>
                </p:nvSpPr>
                <p:spPr bwMode="auto">
                  <a:xfrm>
                    <a:off x="1030" y="3713"/>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138375" name="Freeform 135"/>
                  <p:cNvSpPr/>
                  <p:nvPr/>
                </p:nvSpPr>
                <p:spPr bwMode="auto">
                  <a:xfrm>
                    <a:off x="1040" y="3716"/>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138376" name="Freeform 136"/>
                  <p:cNvSpPr/>
                  <p:nvPr/>
                </p:nvSpPr>
                <p:spPr bwMode="auto">
                  <a:xfrm>
                    <a:off x="1043" y="3726"/>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138379" name="Freeform 139"/>
                <p:cNvSpPr/>
                <p:nvPr/>
              </p:nvSpPr>
              <p:spPr bwMode="auto">
                <a:xfrm>
                  <a:off x="1051" y="3727"/>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138380" name="Freeform 140"/>
                <p:cNvSpPr/>
                <p:nvPr/>
              </p:nvSpPr>
              <p:spPr bwMode="auto">
                <a:xfrm>
                  <a:off x="1054" y="3738"/>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138383" name="Freeform 143"/>
                <p:cNvSpPr/>
                <p:nvPr/>
              </p:nvSpPr>
              <p:spPr bwMode="auto">
                <a:xfrm>
                  <a:off x="1063" y="3740"/>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138384" name="Freeform 144"/>
                <p:cNvSpPr/>
                <p:nvPr/>
              </p:nvSpPr>
              <p:spPr bwMode="auto">
                <a:xfrm>
                  <a:off x="1067" y="3750"/>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138387" name="Freeform 147"/>
                <p:cNvSpPr/>
                <p:nvPr/>
              </p:nvSpPr>
              <p:spPr bwMode="auto">
                <a:xfrm>
                  <a:off x="1076" y="3753"/>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38388" name="Freeform 148"/>
                <p:cNvSpPr/>
                <p:nvPr/>
              </p:nvSpPr>
              <p:spPr bwMode="auto">
                <a:xfrm>
                  <a:off x="1079" y="3763"/>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38389" name="Freeform 149"/>
              <p:cNvSpPr/>
              <p:nvPr/>
            </p:nvSpPr>
            <p:spPr bwMode="auto">
              <a:xfrm>
                <a:off x="820" y="3535"/>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138390" name="Freeform 150"/>
              <p:cNvSpPr/>
              <p:nvPr/>
            </p:nvSpPr>
            <p:spPr bwMode="auto">
              <a:xfrm>
                <a:off x="825" y="3535"/>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138391" name="Freeform 151"/>
              <p:cNvSpPr/>
              <p:nvPr/>
            </p:nvSpPr>
            <p:spPr bwMode="auto">
              <a:xfrm>
                <a:off x="828" y="3546"/>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38394" name="Freeform 154"/>
                <p:cNvSpPr/>
                <p:nvPr/>
              </p:nvSpPr>
              <p:spPr bwMode="auto">
                <a:xfrm>
                  <a:off x="837" y="3548"/>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395" name="Freeform 155"/>
                <p:cNvSpPr/>
                <p:nvPr/>
              </p:nvSpPr>
              <p:spPr bwMode="auto">
                <a:xfrm>
                  <a:off x="840" y="3558"/>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398" name="Freeform 158"/>
                <p:cNvSpPr/>
                <p:nvPr/>
              </p:nvSpPr>
              <p:spPr bwMode="auto">
                <a:xfrm>
                  <a:off x="849" y="356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38399" name="Freeform 159"/>
                <p:cNvSpPr/>
                <p:nvPr/>
              </p:nvSpPr>
              <p:spPr bwMode="auto">
                <a:xfrm>
                  <a:off x="853" y="357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138402" name="Freeform 162"/>
                <p:cNvSpPr/>
                <p:nvPr/>
              </p:nvSpPr>
              <p:spPr bwMode="auto">
                <a:xfrm>
                  <a:off x="862" y="3573"/>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38403" name="Freeform 163"/>
                <p:cNvSpPr/>
                <p:nvPr/>
              </p:nvSpPr>
              <p:spPr bwMode="auto">
                <a:xfrm>
                  <a:off x="865" y="3583"/>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38406" name="Freeform 166"/>
                <p:cNvSpPr/>
                <p:nvPr/>
              </p:nvSpPr>
              <p:spPr bwMode="auto">
                <a:xfrm>
                  <a:off x="874" y="3586"/>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38407" name="Freeform 167"/>
                <p:cNvSpPr/>
                <p:nvPr/>
              </p:nvSpPr>
              <p:spPr bwMode="auto">
                <a:xfrm>
                  <a:off x="878" y="3596"/>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138411" name="Freeform 171"/>
                  <p:cNvSpPr/>
                  <p:nvPr/>
                </p:nvSpPr>
                <p:spPr bwMode="auto">
                  <a:xfrm>
                    <a:off x="887" y="360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412" name="Freeform 172"/>
                  <p:cNvSpPr/>
                  <p:nvPr/>
                </p:nvSpPr>
                <p:spPr bwMode="auto">
                  <a:xfrm>
                    <a:off x="890" y="36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138415" name="Freeform 175"/>
                  <p:cNvSpPr/>
                  <p:nvPr/>
                </p:nvSpPr>
                <p:spPr bwMode="auto">
                  <a:xfrm>
                    <a:off x="899" y="3613"/>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38416" name="Freeform 176"/>
                  <p:cNvSpPr/>
                  <p:nvPr/>
                </p:nvSpPr>
                <p:spPr bwMode="auto">
                  <a:xfrm>
                    <a:off x="902" y="3623"/>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138419" name="Freeform 179"/>
                  <p:cNvSpPr/>
                  <p:nvPr/>
                </p:nvSpPr>
                <p:spPr bwMode="auto">
                  <a:xfrm>
                    <a:off x="912" y="3626"/>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420" name="Freeform 180"/>
                  <p:cNvSpPr/>
                  <p:nvPr/>
                </p:nvSpPr>
                <p:spPr bwMode="auto">
                  <a:xfrm>
                    <a:off x="914" y="3636"/>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423" name="Freeform 183"/>
                  <p:cNvSpPr/>
                  <p:nvPr/>
                </p:nvSpPr>
                <p:spPr bwMode="auto">
                  <a:xfrm>
                    <a:off x="924" y="3638"/>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38424" name="Freeform 184"/>
                  <p:cNvSpPr/>
                  <p:nvPr/>
                </p:nvSpPr>
                <p:spPr bwMode="auto">
                  <a:xfrm>
                    <a:off x="928" y="3648"/>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138427" name="Freeform 187"/>
                  <p:cNvSpPr/>
                  <p:nvPr/>
                </p:nvSpPr>
                <p:spPr bwMode="auto">
                  <a:xfrm>
                    <a:off x="937" y="3651"/>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38428" name="Freeform 188"/>
                  <p:cNvSpPr/>
                  <p:nvPr/>
                </p:nvSpPr>
                <p:spPr bwMode="auto">
                  <a:xfrm>
                    <a:off x="940" y="3662"/>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138432" name="Freeform 192"/>
                  <p:cNvSpPr/>
                  <p:nvPr/>
                </p:nvSpPr>
                <p:spPr bwMode="auto">
                  <a:xfrm>
                    <a:off x="949" y="3666"/>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138433" name="Freeform 193"/>
                  <p:cNvSpPr/>
                  <p:nvPr/>
                </p:nvSpPr>
                <p:spPr bwMode="auto">
                  <a:xfrm>
                    <a:off x="953" y="3676"/>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138436" name="Freeform 196"/>
                  <p:cNvSpPr/>
                  <p:nvPr/>
                </p:nvSpPr>
                <p:spPr bwMode="auto">
                  <a:xfrm>
                    <a:off x="961" y="3678"/>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38437" name="Freeform 197"/>
                  <p:cNvSpPr/>
                  <p:nvPr/>
                </p:nvSpPr>
                <p:spPr bwMode="auto">
                  <a:xfrm>
                    <a:off x="964" y="3688"/>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138440" name="Freeform 200"/>
                  <p:cNvSpPr/>
                  <p:nvPr/>
                </p:nvSpPr>
                <p:spPr bwMode="auto">
                  <a:xfrm>
                    <a:off x="974" y="369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138441" name="Freeform 201"/>
                  <p:cNvSpPr/>
                  <p:nvPr/>
                </p:nvSpPr>
                <p:spPr bwMode="auto">
                  <a:xfrm>
                    <a:off x="977" y="370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38444" name="Freeform 204"/>
                  <p:cNvSpPr/>
                  <p:nvPr/>
                </p:nvSpPr>
                <p:spPr bwMode="auto">
                  <a:xfrm>
                    <a:off x="987" y="3703"/>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138445" name="Freeform 205"/>
                  <p:cNvSpPr/>
                  <p:nvPr/>
                </p:nvSpPr>
                <p:spPr bwMode="auto">
                  <a:xfrm>
                    <a:off x="989" y="3714"/>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138448" name="Freeform 208"/>
                  <p:cNvSpPr/>
                  <p:nvPr/>
                </p:nvSpPr>
                <p:spPr bwMode="auto">
                  <a:xfrm>
                    <a:off x="999" y="3717"/>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449" name="Freeform 209"/>
                  <p:cNvSpPr/>
                  <p:nvPr/>
                </p:nvSpPr>
                <p:spPr bwMode="auto">
                  <a:xfrm>
                    <a:off x="1003" y="3727"/>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138452" name="Freeform 212"/>
                <p:cNvSpPr/>
                <p:nvPr/>
              </p:nvSpPr>
              <p:spPr bwMode="auto">
                <a:xfrm>
                  <a:off x="1010" y="3728"/>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138453" name="Freeform 213"/>
                <p:cNvSpPr/>
                <p:nvPr/>
              </p:nvSpPr>
              <p:spPr bwMode="auto">
                <a:xfrm>
                  <a:off x="1013" y="3738"/>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456" name="Freeform 216"/>
                <p:cNvSpPr/>
                <p:nvPr/>
              </p:nvSpPr>
              <p:spPr bwMode="auto">
                <a:xfrm>
                  <a:off x="1022" y="374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38457" name="Freeform 217"/>
                <p:cNvSpPr/>
                <p:nvPr/>
              </p:nvSpPr>
              <p:spPr bwMode="auto">
                <a:xfrm>
                  <a:off x="1026" y="375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138460" name="Freeform 220"/>
                <p:cNvSpPr/>
                <p:nvPr/>
              </p:nvSpPr>
              <p:spPr bwMode="auto">
                <a:xfrm>
                  <a:off x="1035" y="3753"/>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38461" name="Freeform 221"/>
                <p:cNvSpPr/>
                <p:nvPr/>
              </p:nvSpPr>
              <p:spPr bwMode="auto">
                <a:xfrm>
                  <a:off x="1039" y="3764"/>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138462" name="Freeform 222"/>
              <p:cNvSpPr/>
              <p:nvPr/>
            </p:nvSpPr>
            <p:spPr bwMode="auto">
              <a:xfrm>
                <a:off x="778" y="3535"/>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138463" name="Freeform 223"/>
              <p:cNvSpPr/>
              <p:nvPr/>
            </p:nvSpPr>
            <p:spPr bwMode="auto">
              <a:xfrm>
                <a:off x="783" y="3535"/>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138464" name="Freeform 224"/>
              <p:cNvSpPr/>
              <p:nvPr/>
            </p:nvSpPr>
            <p:spPr bwMode="auto">
              <a:xfrm>
                <a:off x="786" y="3546"/>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467" name="Freeform 227"/>
                <p:cNvSpPr/>
                <p:nvPr/>
              </p:nvSpPr>
              <p:spPr bwMode="auto">
                <a:xfrm>
                  <a:off x="795" y="3548"/>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468" name="Freeform 228"/>
                <p:cNvSpPr/>
                <p:nvPr/>
              </p:nvSpPr>
              <p:spPr bwMode="auto">
                <a:xfrm>
                  <a:off x="798" y="3558"/>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138471" name="Freeform 231"/>
                <p:cNvSpPr/>
                <p:nvPr/>
              </p:nvSpPr>
              <p:spPr bwMode="auto">
                <a:xfrm>
                  <a:off x="808" y="356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38472" name="Freeform 232"/>
                <p:cNvSpPr/>
                <p:nvPr/>
              </p:nvSpPr>
              <p:spPr bwMode="auto">
                <a:xfrm>
                  <a:off x="811" y="357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138475" name="Freeform 235"/>
                <p:cNvSpPr/>
                <p:nvPr/>
              </p:nvSpPr>
              <p:spPr bwMode="auto">
                <a:xfrm>
                  <a:off x="820" y="3573"/>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38476" name="Freeform 236"/>
                <p:cNvSpPr/>
                <p:nvPr/>
              </p:nvSpPr>
              <p:spPr bwMode="auto">
                <a:xfrm>
                  <a:off x="824" y="3583"/>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138479" name="Freeform 239"/>
                <p:cNvSpPr/>
                <p:nvPr/>
              </p:nvSpPr>
              <p:spPr bwMode="auto">
                <a:xfrm>
                  <a:off x="833" y="3586"/>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138480" name="Freeform 240"/>
                <p:cNvSpPr/>
                <p:nvPr/>
              </p:nvSpPr>
              <p:spPr bwMode="auto">
                <a:xfrm>
                  <a:off x="837" y="3596"/>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138484" name="Freeform 244"/>
                  <p:cNvSpPr/>
                  <p:nvPr/>
                </p:nvSpPr>
                <p:spPr bwMode="auto">
                  <a:xfrm>
                    <a:off x="845" y="360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485" name="Freeform 245"/>
                  <p:cNvSpPr/>
                  <p:nvPr/>
                </p:nvSpPr>
                <p:spPr bwMode="auto">
                  <a:xfrm>
                    <a:off x="848" y="36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138488" name="Freeform 248"/>
                  <p:cNvSpPr/>
                  <p:nvPr/>
                </p:nvSpPr>
                <p:spPr bwMode="auto">
                  <a:xfrm>
                    <a:off x="857" y="3613"/>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489" name="Freeform 249"/>
                  <p:cNvSpPr/>
                  <p:nvPr/>
                </p:nvSpPr>
                <p:spPr bwMode="auto">
                  <a:xfrm>
                    <a:off x="860" y="3623"/>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138492" name="Freeform 252"/>
                  <p:cNvSpPr/>
                  <p:nvPr/>
                </p:nvSpPr>
                <p:spPr bwMode="auto">
                  <a:xfrm>
                    <a:off x="870" y="3626"/>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493" name="Freeform 253"/>
                  <p:cNvSpPr/>
                  <p:nvPr/>
                </p:nvSpPr>
                <p:spPr bwMode="auto">
                  <a:xfrm>
                    <a:off x="873" y="3636"/>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496" name="Freeform 256"/>
                  <p:cNvSpPr/>
                  <p:nvPr/>
                </p:nvSpPr>
                <p:spPr bwMode="auto">
                  <a:xfrm>
                    <a:off x="883" y="3638"/>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38497" name="Freeform 257"/>
                  <p:cNvSpPr/>
                  <p:nvPr/>
                </p:nvSpPr>
                <p:spPr bwMode="auto">
                  <a:xfrm>
                    <a:off x="886" y="3648"/>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138500" name="Freeform 260"/>
                  <p:cNvSpPr/>
                  <p:nvPr/>
                </p:nvSpPr>
                <p:spPr bwMode="auto">
                  <a:xfrm>
                    <a:off x="895" y="3651"/>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138501" name="Freeform 261"/>
                  <p:cNvSpPr/>
                  <p:nvPr/>
                </p:nvSpPr>
                <p:spPr bwMode="auto">
                  <a:xfrm>
                    <a:off x="899" y="3662"/>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138505" name="Freeform 265"/>
                  <p:cNvSpPr/>
                  <p:nvPr/>
                </p:nvSpPr>
                <p:spPr bwMode="auto">
                  <a:xfrm>
                    <a:off x="907" y="3666"/>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138506" name="Freeform 266"/>
                  <p:cNvSpPr/>
                  <p:nvPr/>
                </p:nvSpPr>
                <p:spPr bwMode="auto">
                  <a:xfrm>
                    <a:off x="911" y="3676"/>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138509" name="Freeform 269"/>
                  <p:cNvSpPr/>
                  <p:nvPr/>
                </p:nvSpPr>
                <p:spPr bwMode="auto">
                  <a:xfrm>
                    <a:off x="919" y="3678"/>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138510" name="Freeform 270"/>
                  <p:cNvSpPr/>
                  <p:nvPr/>
                </p:nvSpPr>
                <p:spPr bwMode="auto">
                  <a:xfrm>
                    <a:off x="922" y="3688"/>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138513" name="Freeform 273"/>
                  <p:cNvSpPr/>
                  <p:nvPr/>
                </p:nvSpPr>
                <p:spPr bwMode="auto">
                  <a:xfrm>
                    <a:off x="932" y="369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138514" name="Freeform 274"/>
                  <p:cNvSpPr/>
                  <p:nvPr/>
                </p:nvSpPr>
                <p:spPr bwMode="auto">
                  <a:xfrm>
                    <a:off x="935" y="370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38517" name="Freeform 277"/>
                  <p:cNvSpPr/>
                  <p:nvPr/>
                </p:nvSpPr>
                <p:spPr bwMode="auto">
                  <a:xfrm>
                    <a:off x="945" y="3703"/>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138518" name="Freeform 278"/>
                  <p:cNvSpPr/>
                  <p:nvPr/>
                </p:nvSpPr>
                <p:spPr bwMode="auto">
                  <a:xfrm>
                    <a:off x="948" y="3714"/>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138521" name="Freeform 281"/>
                  <p:cNvSpPr/>
                  <p:nvPr/>
                </p:nvSpPr>
                <p:spPr bwMode="auto">
                  <a:xfrm>
                    <a:off x="958" y="3717"/>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522" name="Freeform 282"/>
                  <p:cNvSpPr/>
                  <p:nvPr/>
                </p:nvSpPr>
                <p:spPr bwMode="auto">
                  <a:xfrm>
                    <a:off x="961" y="3727"/>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138525" name="Freeform 285"/>
                <p:cNvSpPr/>
                <p:nvPr/>
              </p:nvSpPr>
              <p:spPr bwMode="auto">
                <a:xfrm>
                  <a:off x="968" y="3728"/>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526" name="Freeform 286"/>
                <p:cNvSpPr/>
                <p:nvPr/>
              </p:nvSpPr>
              <p:spPr bwMode="auto">
                <a:xfrm>
                  <a:off x="972" y="3738"/>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138529" name="Freeform 289"/>
                <p:cNvSpPr/>
                <p:nvPr/>
              </p:nvSpPr>
              <p:spPr bwMode="auto">
                <a:xfrm>
                  <a:off x="980" y="374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138530" name="Freeform 290"/>
                <p:cNvSpPr/>
                <p:nvPr/>
              </p:nvSpPr>
              <p:spPr bwMode="auto">
                <a:xfrm>
                  <a:off x="984" y="375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38533" name="Freeform 293"/>
                <p:cNvSpPr/>
                <p:nvPr/>
              </p:nvSpPr>
              <p:spPr bwMode="auto">
                <a:xfrm>
                  <a:off x="767" y="356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138534" name="Freeform 294"/>
                <p:cNvSpPr/>
                <p:nvPr/>
              </p:nvSpPr>
              <p:spPr bwMode="auto">
                <a:xfrm>
                  <a:off x="769" y="357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138537" name="Freeform 297"/>
                <p:cNvSpPr/>
                <p:nvPr/>
              </p:nvSpPr>
              <p:spPr bwMode="auto">
                <a:xfrm>
                  <a:off x="778" y="3573"/>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38538" name="Freeform 298"/>
                <p:cNvSpPr/>
                <p:nvPr/>
              </p:nvSpPr>
              <p:spPr bwMode="auto">
                <a:xfrm>
                  <a:off x="782" y="3583"/>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138541" name="Freeform 301"/>
                <p:cNvSpPr/>
                <p:nvPr/>
              </p:nvSpPr>
              <p:spPr bwMode="auto">
                <a:xfrm>
                  <a:off x="792" y="3586"/>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138542" name="Freeform 302"/>
                <p:cNvSpPr/>
                <p:nvPr/>
              </p:nvSpPr>
              <p:spPr bwMode="auto">
                <a:xfrm>
                  <a:off x="795" y="3596"/>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138546" name="Freeform 306"/>
                  <p:cNvSpPr/>
                  <p:nvPr/>
                </p:nvSpPr>
                <p:spPr bwMode="auto">
                  <a:xfrm>
                    <a:off x="803" y="360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547" name="Freeform 307"/>
                  <p:cNvSpPr/>
                  <p:nvPr/>
                </p:nvSpPr>
                <p:spPr bwMode="auto">
                  <a:xfrm>
                    <a:off x="807" y="36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138550" name="Freeform 310"/>
                  <p:cNvSpPr/>
                  <p:nvPr/>
                </p:nvSpPr>
                <p:spPr bwMode="auto">
                  <a:xfrm>
                    <a:off x="815" y="3613"/>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138551" name="Freeform 311"/>
                  <p:cNvSpPr/>
                  <p:nvPr/>
                </p:nvSpPr>
                <p:spPr bwMode="auto">
                  <a:xfrm>
                    <a:off x="819" y="3623"/>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138554" name="Freeform 314"/>
                  <p:cNvSpPr/>
                  <p:nvPr/>
                </p:nvSpPr>
                <p:spPr bwMode="auto">
                  <a:xfrm>
                    <a:off x="828" y="3626"/>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38555" name="Freeform 315"/>
                  <p:cNvSpPr/>
                  <p:nvPr/>
                </p:nvSpPr>
                <p:spPr bwMode="auto">
                  <a:xfrm>
                    <a:off x="832" y="3636"/>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38558" name="Freeform 318"/>
                  <p:cNvSpPr/>
                  <p:nvPr/>
                </p:nvSpPr>
                <p:spPr bwMode="auto">
                  <a:xfrm>
                    <a:off x="842" y="3638"/>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138559" name="Freeform 319"/>
                  <p:cNvSpPr/>
                  <p:nvPr/>
                </p:nvSpPr>
                <p:spPr bwMode="auto">
                  <a:xfrm>
                    <a:off x="844" y="3648"/>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138562" name="Freeform 322"/>
                  <p:cNvSpPr/>
                  <p:nvPr/>
                </p:nvSpPr>
                <p:spPr bwMode="auto">
                  <a:xfrm>
                    <a:off x="854" y="3651"/>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38563" name="Freeform 323"/>
                  <p:cNvSpPr/>
                  <p:nvPr/>
                </p:nvSpPr>
                <p:spPr bwMode="auto">
                  <a:xfrm>
                    <a:off x="857" y="36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138567" name="Freeform 327"/>
                  <p:cNvSpPr/>
                  <p:nvPr/>
                </p:nvSpPr>
                <p:spPr bwMode="auto">
                  <a:xfrm>
                    <a:off x="865" y="3666"/>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138568" name="Freeform 328"/>
                  <p:cNvSpPr/>
                  <p:nvPr/>
                </p:nvSpPr>
                <p:spPr bwMode="auto">
                  <a:xfrm>
                    <a:off x="869" y="3676"/>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138571" name="Freeform 331"/>
                  <p:cNvSpPr/>
                  <p:nvPr/>
                </p:nvSpPr>
                <p:spPr bwMode="auto">
                  <a:xfrm>
                    <a:off x="878" y="3678"/>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38572" name="Freeform 332"/>
                  <p:cNvSpPr/>
                  <p:nvPr/>
                </p:nvSpPr>
                <p:spPr bwMode="auto">
                  <a:xfrm>
                    <a:off x="880" y="3688"/>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138575" name="Freeform 335"/>
                  <p:cNvSpPr/>
                  <p:nvPr/>
                </p:nvSpPr>
                <p:spPr bwMode="auto">
                  <a:xfrm>
                    <a:off x="890" y="369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138576" name="Freeform 336"/>
                  <p:cNvSpPr/>
                  <p:nvPr/>
                </p:nvSpPr>
                <p:spPr bwMode="auto">
                  <a:xfrm>
                    <a:off x="893" y="370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138579" name="Freeform 339"/>
                  <p:cNvSpPr/>
                  <p:nvPr/>
                </p:nvSpPr>
                <p:spPr bwMode="auto">
                  <a:xfrm>
                    <a:off x="903" y="3703"/>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138580" name="Freeform 340"/>
                  <p:cNvSpPr/>
                  <p:nvPr/>
                </p:nvSpPr>
                <p:spPr bwMode="auto">
                  <a:xfrm>
                    <a:off x="907" y="3714"/>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138583" name="Freeform 343"/>
                  <p:cNvSpPr/>
                  <p:nvPr/>
                </p:nvSpPr>
                <p:spPr bwMode="auto">
                  <a:xfrm>
                    <a:off x="916" y="3717"/>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138584" name="Freeform 344"/>
                  <p:cNvSpPr/>
                  <p:nvPr/>
                </p:nvSpPr>
                <p:spPr bwMode="auto">
                  <a:xfrm>
                    <a:off x="919" y="3727"/>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138587" name="Freeform 347"/>
                <p:cNvSpPr/>
                <p:nvPr/>
              </p:nvSpPr>
              <p:spPr bwMode="auto">
                <a:xfrm>
                  <a:off x="927" y="3728"/>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38588" name="Freeform 348"/>
                <p:cNvSpPr/>
                <p:nvPr/>
              </p:nvSpPr>
              <p:spPr bwMode="auto">
                <a:xfrm>
                  <a:off x="930" y="3738"/>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138591" name="Freeform 351"/>
                <p:cNvSpPr/>
                <p:nvPr/>
              </p:nvSpPr>
              <p:spPr bwMode="auto">
                <a:xfrm>
                  <a:off x="901" y="3526"/>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138592" name="Freeform 352"/>
                <p:cNvSpPr/>
                <p:nvPr/>
              </p:nvSpPr>
              <p:spPr bwMode="auto">
                <a:xfrm>
                  <a:off x="907" y="3538"/>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138595" name="Freeform 355"/>
                <p:cNvSpPr/>
                <p:nvPr/>
              </p:nvSpPr>
              <p:spPr bwMode="auto">
                <a:xfrm>
                  <a:off x="914" y="354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38596" name="Freeform 356"/>
                <p:cNvSpPr/>
                <p:nvPr/>
              </p:nvSpPr>
              <p:spPr bwMode="auto">
                <a:xfrm>
                  <a:off x="919" y="355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138599" name="Freeform 359"/>
                <p:cNvSpPr/>
                <p:nvPr/>
              </p:nvSpPr>
              <p:spPr bwMode="auto">
                <a:xfrm>
                  <a:off x="927" y="3554"/>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138600" name="Freeform 360"/>
                <p:cNvSpPr/>
                <p:nvPr/>
              </p:nvSpPr>
              <p:spPr bwMode="auto">
                <a:xfrm>
                  <a:off x="932" y="3566"/>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138603" name="Freeform 363"/>
                <p:cNvSpPr/>
                <p:nvPr/>
              </p:nvSpPr>
              <p:spPr bwMode="auto">
                <a:xfrm>
                  <a:off x="940" y="3567"/>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38604" name="Freeform 364"/>
                <p:cNvSpPr/>
                <p:nvPr/>
              </p:nvSpPr>
              <p:spPr bwMode="auto">
                <a:xfrm>
                  <a:off x="945" y="3579"/>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138608" name="Freeform 368"/>
                  <p:cNvSpPr/>
                  <p:nvPr/>
                </p:nvSpPr>
                <p:spPr bwMode="auto">
                  <a:xfrm>
                    <a:off x="955" y="3579"/>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138609" name="Freeform 369"/>
                  <p:cNvSpPr/>
                  <p:nvPr/>
                </p:nvSpPr>
                <p:spPr bwMode="auto">
                  <a:xfrm>
                    <a:off x="960" y="3591"/>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138612" name="Freeform 372"/>
                  <p:cNvSpPr/>
                  <p:nvPr/>
                </p:nvSpPr>
                <p:spPr bwMode="auto">
                  <a:xfrm>
                    <a:off x="968" y="3593"/>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138613" name="Freeform 373"/>
                  <p:cNvSpPr/>
                  <p:nvPr/>
                </p:nvSpPr>
                <p:spPr bwMode="auto">
                  <a:xfrm>
                    <a:off x="973" y="3605"/>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138616" name="Freeform 376"/>
                  <p:cNvSpPr/>
                  <p:nvPr/>
                </p:nvSpPr>
                <p:spPr bwMode="auto">
                  <a:xfrm>
                    <a:off x="980" y="3606"/>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38617" name="Freeform 377"/>
                  <p:cNvSpPr/>
                  <p:nvPr/>
                </p:nvSpPr>
                <p:spPr bwMode="auto">
                  <a:xfrm>
                    <a:off x="986" y="3619"/>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138620" name="Freeform 380"/>
                  <p:cNvSpPr/>
                  <p:nvPr/>
                </p:nvSpPr>
                <p:spPr bwMode="auto">
                  <a:xfrm>
                    <a:off x="994" y="3620"/>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138621" name="Freeform 381"/>
                  <p:cNvSpPr/>
                  <p:nvPr/>
                </p:nvSpPr>
                <p:spPr bwMode="auto">
                  <a:xfrm>
                    <a:off x="999" y="3632"/>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138625" name="Freeform 385"/>
                  <p:cNvSpPr/>
                  <p:nvPr/>
                </p:nvSpPr>
                <p:spPr bwMode="auto">
                  <a:xfrm>
                    <a:off x="1008" y="3632"/>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38626" name="Freeform 386"/>
                  <p:cNvSpPr/>
                  <p:nvPr/>
                </p:nvSpPr>
                <p:spPr bwMode="auto">
                  <a:xfrm>
                    <a:off x="1013" y="3644"/>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138629" name="Freeform 389"/>
                  <p:cNvSpPr/>
                  <p:nvPr/>
                </p:nvSpPr>
                <p:spPr bwMode="auto">
                  <a:xfrm>
                    <a:off x="1021" y="3646"/>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138630" name="Freeform 390"/>
                  <p:cNvSpPr/>
                  <p:nvPr/>
                </p:nvSpPr>
                <p:spPr bwMode="auto">
                  <a:xfrm>
                    <a:off x="1026" y="3658"/>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138633" name="Freeform 393"/>
                  <p:cNvSpPr/>
                  <p:nvPr/>
                </p:nvSpPr>
                <p:spPr bwMode="auto">
                  <a:xfrm>
                    <a:off x="1033" y="3659"/>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38634" name="Freeform 394"/>
                  <p:cNvSpPr/>
                  <p:nvPr/>
                </p:nvSpPr>
                <p:spPr bwMode="auto">
                  <a:xfrm>
                    <a:off x="1039" y="3671"/>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138637" name="Freeform 397"/>
                  <p:cNvSpPr/>
                  <p:nvPr/>
                </p:nvSpPr>
                <p:spPr bwMode="auto">
                  <a:xfrm>
                    <a:off x="1047" y="3672"/>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138638" name="Freeform 398"/>
                  <p:cNvSpPr/>
                  <p:nvPr/>
                </p:nvSpPr>
                <p:spPr bwMode="auto">
                  <a:xfrm>
                    <a:off x="1053" y="3685"/>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138641" name="Freeform 401"/>
                <p:cNvSpPr/>
                <p:nvPr/>
              </p:nvSpPr>
              <p:spPr bwMode="auto">
                <a:xfrm>
                  <a:off x="1061" y="3685"/>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138642" name="Freeform 402"/>
                <p:cNvSpPr/>
                <p:nvPr/>
              </p:nvSpPr>
              <p:spPr bwMode="auto">
                <a:xfrm>
                  <a:off x="1066" y="3697"/>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138645" name="Freeform 405"/>
                <p:cNvSpPr/>
                <p:nvPr/>
              </p:nvSpPr>
              <p:spPr bwMode="auto">
                <a:xfrm>
                  <a:off x="1074" y="3699"/>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38646" name="Freeform 406"/>
                <p:cNvSpPr/>
                <p:nvPr/>
              </p:nvSpPr>
              <p:spPr bwMode="auto">
                <a:xfrm>
                  <a:off x="1079" y="3711"/>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138649" name="Freeform 409"/>
                <p:cNvSpPr/>
                <p:nvPr/>
              </p:nvSpPr>
              <p:spPr bwMode="auto">
                <a:xfrm>
                  <a:off x="1087" y="3713"/>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138650" name="Freeform 410"/>
                <p:cNvSpPr/>
                <p:nvPr/>
              </p:nvSpPr>
              <p:spPr bwMode="auto">
                <a:xfrm>
                  <a:off x="1092" y="3724"/>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138653" name="Freeform 413"/>
                <p:cNvSpPr/>
                <p:nvPr/>
              </p:nvSpPr>
              <p:spPr bwMode="auto">
                <a:xfrm>
                  <a:off x="1100" y="3726"/>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38654" name="Freeform 414"/>
                <p:cNvSpPr/>
                <p:nvPr/>
              </p:nvSpPr>
              <p:spPr bwMode="auto">
                <a:xfrm>
                  <a:off x="1106" y="3738"/>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138657" name="Freeform 417"/>
                <p:cNvSpPr/>
                <p:nvPr/>
              </p:nvSpPr>
              <p:spPr bwMode="auto">
                <a:xfrm>
                  <a:off x="1114" y="3740"/>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138658" name="Freeform 418"/>
                <p:cNvSpPr/>
                <p:nvPr/>
              </p:nvSpPr>
              <p:spPr bwMode="auto">
                <a:xfrm>
                  <a:off x="1120" y="3752"/>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138661" name="Freeform 421"/>
                <p:cNvSpPr/>
                <p:nvPr/>
              </p:nvSpPr>
              <p:spPr bwMode="auto">
                <a:xfrm>
                  <a:off x="1127" y="3753"/>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138662" name="Freeform 422"/>
                <p:cNvSpPr/>
                <p:nvPr/>
              </p:nvSpPr>
              <p:spPr bwMode="auto">
                <a:xfrm>
                  <a:off x="1133" y="3766"/>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138665" name="Freeform 425"/>
                <p:cNvSpPr/>
                <p:nvPr/>
              </p:nvSpPr>
              <p:spPr bwMode="auto">
                <a:xfrm>
                  <a:off x="1140" y="3767"/>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138666" name="Freeform 426"/>
                <p:cNvSpPr/>
                <p:nvPr/>
              </p:nvSpPr>
              <p:spPr bwMode="auto">
                <a:xfrm>
                  <a:off x="1146" y="3779"/>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138667" name="Freeform 427"/>
              <p:cNvSpPr/>
              <p:nvPr/>
            </p:nvSpPr>
            <p:spPr bwMode="auto">
              <a:xfrm>
                <a:off x="972" y="3556"/>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668" name="Freeform 428"/>
              <p:cNvSpPr/>
              <p:nvPr/>
            </p:nvSpPr>
            <p:spPr bwMode="auto">
              <a:xfrm>
                <a:off x="993" y="357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669" name="Freeform 429"/>
              <p:cNvSpPr/>
              <p:nvPr/>
            </p:nvSpPr>
            <p:spPr bwMode="auto">
              <a:xfrm>
                <a:off x="1012" y="3594"/>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138670" name="Freeform 430"/>
              <p:cNvSpPr/>
              <p:nvPr/>
            </p:nvSpPr>
            <p:spPr bwMode="auto">
              <a:xfrm>
                <a:off x="1032" y="3613"/>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671" name="Freeform 431"/>
              <p:cNvSpPr/>
              <p:nvPr/>
            </p:nvSpPr>
            <p:spPr bwMode="auto">
              <a:xfrm>
                <a:off x="1053" y="363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672" name="Freeform 432"/>
              <p:cNvSpPr/>
              <p:nvPr/>
            </p:nvSpPr>
            <p:spPr bwMode="auto">
              <a:xfrm>
                <a:off x="1074" y="3651"/>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138673" name="Freeform 433"/>
              <p:cNvSpPr/>
              <p:nvPr/>
            </p:nvSpPr>
            <p:spPr bwMode="auto">
              <a:xfrm>
                <a:off x="1095" y="3669"/>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38674" name="Freeform 434"/>
              <p:cNvSpPr/>
              <p:nvPr/>
            </p:nvSpPr>
            <p:spPr bwMode="auto">
              <a:xfrm>
                <a:off x="1115" y="3688"/>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38675" name="Freeform 435"/>
              <p:cNvSpPr/>
              <p:nvPr/>
            </p:nvSpPr>
            <p:spPr bwMode="auto">
              <a:xfrm>
                <a:off x="1134" y="3707"/>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8676" name="Freeform 436"/>
              <p:cNvSpPr/>
              <p:nvPr/>
            </p:nvSpPr>
            <p:spPr bwMode="auto">
              <a:xfrm>
                <a:off x="1154" y="3726"/>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38677" name="Freeform 437"/>
              <p:cNvSpPr/>
              <p:nvPr/>
            </p:nvSpPr>
            <p:spPr bwMode="auto">
              <a:xfrm>
                <a:off x="1175" y="3745"/>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138680" name="Freeform 440"/>
                <p:cNvSpPr/>
                <p:nvPr/>
              </p:nvSpPr>
              <p:spPr bwMode="auto">
                <a:xfrm>
                  <a:off x="705" y="3536"/>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38681" name="Freeform 441"/>
                <p:cNvSpPr/>
                <p:nvPr/>
              </p:nvSpPr>
              <p:spPr bwMode="auto">
                <a:xfrm>
                  <a:off x="708" y="3547"/>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138684" name="Freeform 444"/>
                <p:cNvSpPr/>
                <p:nvPr/>
              </p:nvSpPr>
              <p:spPr bwMode="auto">
                <a:xfrm>
                  <a:off x="719" y="3551"/>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138685" name="Freeform 445"/>
                <p:cNvSpPr/>
                <p:nvPr/>
              </p:nvSpPr>
              <p:spPr bwMode="auto">
                <a:xfrm>
                  <a:off x="722" y="35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38688" name="Freeform 448"/>
                <p:cNvSpPr/>
                <p:nvPr/>
              </p:nvSpPr>
              <p:spPr bwMode="auto">
                <a:xfrm>
                  <a:off x="732" y="3565"/>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38689" name="Freeform 449"/>
                <p:cNvSpPr/>
                <p:nvPr/>
              </p:nvSpPr>
              <p:spPr bwMode="auto">
                <a:xfrm>
                  <a:off x="735" y="3575"/>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38692" name="Freeform 452"/>
                <p:cNvSpPr/>
                <p:nvPr/>
              </p:nvSpPr>
              <p:spPr bwMode="auto">
                <a:xfrm>
                  <a:off x="747" y="3582"/>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138693" name="Freeform 453"/>
                <p:cNvSpPr/>
                <p:nvPr/>
              </p:nvSpPr>
              <p:spPr bwMode="auto">
                <a:xfrm>
                  <a:off x="750" y="3593"/>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138696" name="Freeform 456"/>
                <p:cNvSpPr/>
                <p:nvPr/>
              </p:nvSpPr>
              <p:spPr bwMode="auto">
                <a:xfrm>
                  <a:off x="759" y="3597"/>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138697" name="Freeform 457"/>
                <p:cNvSpPr/>
                <p:nvPr/>
              </p:nvSpPr>
              <p:spPr bwMode="auto">
                <a:xfrm>
                  <a:off x="838" y="3691"/>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138700" name="Freeform 460"/>
                <p:cNvSpPr/>
                <p:nvPr/>
              </p:nvSpPr>
              <p:spPr bwMode="auto">
                <a:xfrm>
                  <a:off x="848" y="3695"/>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138701" name="Freeform 461"/>
                <p:cNvSpPr/>
                <p:nvPr/>
              </p:nvSpPr>
              <p:spPr bwMode="auto">
                <a:xfrm>
                  <a:off x="851" y="3706"/>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38704" name="Freeform 464"/>
                <p:cNvSpPr/>
                <p:nvPr/>
              </p:nvSpPr>
              <p:spPr bwMode="auto">
                <a:xfrm>
                  <a:off x="862" y="371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138705" name="Freeform 465"/>
                <p:cNvSpPr/>
                <p:nvPr/>
              </p:nvSpPr>
              <p:spPr bwMode="auto">
                <a:xfrm>
                  <a:off x="865" y="372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138708" name="Freeform 468"/>
                <p:cNvSpPr/>
                <p:nvPr/>
              </p:nvSpPr>
              <p:spPr bwMode="auto">
                <a:xfrm>
                  <a:off x="1090" y="3767"/>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138709" name="Freeform 469"/>
                <p:cNvSpPr/>
                <p:nvPr/>
              </p:nvSpPr>
              <p:spPr bwMode="auto">
                <a:xfrm>
                  <a:off x="1093" y="3777"/>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138712" name="Freeform 472"/>
                <p:cNvSpPr/>
                <p:nvPr/>
              </p:nvSpPr>
              <p:spPr bwMode="auto">
                <a:xfrm>
                  <a:off x="938" y="374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138713" name="Freeform 473"/>
                <p:cNvSpPr/>
                <p:nvPr/>
              </p:nvSpPr>
              <p:spPr bwMode="auto">
                <a:xfrm>
                  <a:off x="941" y="375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38716" name="Freeform 476"/>
                <p:cNvSpPr/>
                <p:nvPr/>
              </p:nvSpPr>
              <p:spPr bwMode="auto">
                <a:xfrm>
                  <a:off x="948" y="3755"/>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38717" name="Freeform 477"/>
                <p:cNvSpPr/>
                <p:nvPr/>
              </p:nvSpPr>
              <p:spPr bwMode="auto">
                <a:xfrm>
                  <a:off x="951" y="3765"/>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38718" name="Freeform 478"/>
              <p:cNvSpPr/>
              <p:nvPr/>
            </p:nvSpPr>
            <p:spPr bwMode="auto">
              <a:xfrm>
                <a:off x="987" y="3753"/>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138719" name="Freeform 479"/>
              <p:cNvSpPr/>
              <p:nvPr/>
            </p:nvSpPr>
            <p:spPr bwMode="auto">
              <a:xfrm>
                <a:off x="992" y="3753"/>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138720" name="Freeform 480"/>
              <p:cNvSpPr/>
              <p:nvPr/>
            </p:nvSpPr>
            <p:spPr bwMode="auto">
              <a:xfrm>
                <a:off x="1008" y="3782"/>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138723" name="Freeform 483"/>
              <p:cNvSpPr/>
              <p:nvPr/>
            </p:nvSpPr>
            <p:spPr bwMode="auto">
              <a:xfrm>
                <a:off x="972" y="3833"/>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138724" name="Rectangle 484"/>
              <p:cNvSpPr>
                <a:spLocks noChangeArrowheads="1"/>
              </p:cNvSpPr>
              <p:nvPr/>
            </p:nvSpPr>
            <p:spPr bwMode="auto">
              <a:xfrm>
                <a:off x="982" y="3856"/>
                <a:ext cx="26" cy="7"/>
              </a:xfrm>
              <a:prstGeom prst="rect">
                <a:avLst/>
              </a:prstGeom>
              <a:solidFill>
                <a:srgbClr val="00A000"/>
              </a:solidFill>
              <a:ln w="9525">
                <a:noFill/>
                <a:miter lim="800000"/>
              </a:ln>
            </p:spPr>
            <p:txBody>
              <a:bodyPr/>
              <a:lstStyle/>
              <a:p>
                <a:endParaRPr lang="zh-CN" altLang="en-US"/>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138728" name="Freeform 488"/>
              <p:cNvSpPr/>
              <p:nvPr/>
            </p:nvSpPr>
            <p:spPr bwMode="auto">
              <a:xfrm>
                <a:off x="1227" y="3477"/>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138729" name="Freeform 489"/>
              <p:cNvSpPr/>
              <p:nvPr/>
            </p:nvSpPr>
            <p:spPr bwMode="auto">
              <a:xfrm>
                <a:off x="1521" y="3650"/>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p:spPr>
            <p:txBody>
              <a:bodyPr/>
              <a:lstStyle/>
              <a:p>
                <a:endParaRPr lang="zh-CN" altLang="en-US"/>
              </a:p>
            </p:txBody>
          </p:sp>
          <p:sp>
            <p:nvSpPr>
              <p:cNvPr id="138731" name="Freeform 491"/>
              <p:cNvSpPr/>
              <p:nvPr/>
            </p:nvSpPr>
            <p:spPr bwMode="auto">
              <a:xfrm>
                <a:off x="1242" y="3486"/>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138732" name="Freeform 492"/>
              <p:cNvSpPr/>
              <p:nvPr/>
            </p:nvSpPr>
            <p:spPr bwMode="auto">
              <a:xfrm>
                <a:off x="1456" y="3626"/>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3" name="Freeform 493"/>
              <p:cNvSpPr/>
              <p:nvPr/>
            </p:nvSpPr>
            <p:spPr bwMode="auto">
              <a:xfrm>
                <a:off x="1440" y="3615"/>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138734" name="Freeform 494"/>
              <p:cNvSpPr/>
              <p:nvPr/>
            </p:nvSpPr>
            <p:spPr bwMode="auto">
              <a:xfrm>
                <a:off x="1422" y="3604"/>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5" name="Freeform 495"/>
              <p:cNvSpPr/>
              <p:nvPr/>
            </p:nvSpPr>
            <p:spPr bwMode="auto">
              <a:xfrm>
                <a:off x="1401" y="3594"/>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6" name="Freeform 496"/>
              <p:cNvSpPr/>
              <p:nvPr/>
            </p:nvSpPr>
            <p:spPr bwMode="auto">
              <a:xfrm>
                <a:off x="1383" y="3583"/>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7" name="Freeform 497"/>
              <p:cNvSpPr/>
              <p:nvPr/>
            </p:nvSpPr>
            <p:spPr bwMode="auto">
              <a:xfrm>
                <a:off x="1365" y="3570"/>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8" name="Freeform 498"/>
              <p:cNvSpPr/>
              <p:nvPr/>
            </p:nvSpPr>
            <p:spPr bwMode="auto">
              <a:xfrm>
                <a:off x="1349" y="3558"/>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38739" name="Freeform 499"/>
              <p:cNvSpPr/>
              <p:nvPr/>
            </p:nvSpPr>
            <p:spPr bwMode="auto">
              <a:xfrm>
                <a:off x="1331" y="3550"/>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138740" name="Freeform 500"/>
              <p:cNvSpPr/>
              <p:nvPr/>
            </p:nvSpPr>
            <p:spPr bwMode="auto">
              <a:xfrm>
                <a:off x="1308" y="3501"/>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138741" name="Oval 501"/>
              <p:cNvSpPr>
                <a:spLocks noChangeArrowheads="1"/>
              </p:cNvSpPr>
              <p:nvPr/>
            </p:nvSpPr>
            <p:spPr bwMode="auto">
              <a:xfrm>
                <a:off x="1339" y="3772"/>
                <a:ext cx="78" cy="26"/>
              </a:xfrm>
              <a:prstGeom prst="ellipse">
                <a:avLst/>
              </a:prstGeom>
              <a:solidFill>
                <a:schemeClr val="bg2"/>
              </a:solidFill>
              <a:ln w="9525">
                <a:noFill/>
                <a:round/>
              </a:ln>
            </p:spPr>
            <p:txBody>
              <a:bodyPr/>
              <a:lstStyle/>
              <a:p>
                <a:endParaRPr lang="zh-CN" altLang="en-US"/>
              </a:p>
            </p:txBody>
          </p:sp>
          <p:sp>
            <p:nvSpPr>
              <p:cNvPr id="138742" name="Oval 502"/>
              <p:cNvSpPr>
                <a:spLocks noChangeArrowheads="1"/>
              </p:cNvSpPr>
              <p:nvPr/>
            </p:nvSpPr>
            <p:spPr bwMode="auto">
              <a:xfrm>
                <a:off x="1432" y="3771"/>
                <a:ext cx="78" cy="25"/>
              </a:xfrm>
              <a:prstGeom prst="ellipse">
                <a:avLst/>
              </a:prstGeom>
              <a:solidFill>
                <a:schemeClr val="bg2"/>
              </a:solidFill>
              <a:ln w="9525">
                <a:noFill/>
                <a:round/>
              </a:ln>
            </p:spPr>
            <p:txBody>
              <a:bodyPr/>
              <a:lstStyle/>
              <a:p>
                <a:endParaRPr lang="zh-CN" altLang="en-US"/>
              </a:p>
            </p:txBody>
          </p:sp>
          <p:sp>
            <p:nvSpPr>
              <p:cNvPr id="138743" name="Freeform 503"/>
              <p:cNvSpPr/>
              <p:nvPr/>
            </p:nvSpPr>
            <p:spPr bwMode="auto">
              <a:xfrm>
                <a:off x="1511" y="3785"/>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138744" name="Oval 504"/>
              <p:cNvSpPr>
                <a:spLocks noChangeArrowheads="1"/>
              </p:cNvSpPr>
              <p:nvPr/>
            </p:nvSpPr>
            <p:spPr bwMode="auto">
              <a:xfrm>
                <a:off x="1338" y="3767"/>
                <a:ext cx="78" cy="27"/>
              </a:xfrm>
              <a:prstGeom prst="ellipse">
                <a:avLst/>
              </a:prstGeom>
              <a:solidFill>
                <a:schemeClr val="bg2"/>
              </a:solidFill>
              <a:ln w="9525">
                <a:noFill/>
                <a:round/>
              </a:ln>
            </p:spPr>
            <p:txBody>
              <a:bodyPr/>
              <a:lstStyle/>
              <a:p>
                <a:endParaRPr lang="zh-CN" altLang="en-US"/>
              </a:p>
            </p:txBody>
          </p:sp>
          <p:sp>
            <p:nvSpPr>
              <p:cNvPr id="138745" name="Oval 505"/>
              <p:cNvSpPr>
                <a:spLocks noChangeArrowheads="1"/>
              </p:cNvSpPr>
              <p:nvPr/>
            </p:nvSpPr>
            <p:spPr bwMode="auto">
              <a:xfrm>
                <a:off x="1431" y="3766"/>
                <a:ext cx="77" cy="25"/>
              </a:xfrm>
              <a:prstGeom prst="ellipse">
                <a:avLst/>
              </a:prstGeom>
              <a:solidFill>
                <a:schemeClr val="bg2"/>
              </a:solidFill>
              <a:ln w="9525">
                <a:noFill/>
                <a:round/>
              </a:ln>
            </p:spPr>
            <p:txBody>
              <a:bodyPr/>
              <a:lstStyle/>
              <a:p>
                <a:endParaRPr lang="zh-CN" altLang="en-US"/>
              </a:p>
            </p:txBody>
          </p:sp>
        </p:grpSp>
      </p:grpSp>
      <p:grpSp>
        <p:nvGrpSpPr>
          <p:cNvPr id="138746" name="Group 506"/>
          <p:cNvGrpSpPr/>
          <p:nvPr/>
        </p:nvGrpSpPr>
        <p:grpSpPr bwMode="auto">
          <a:xfrm>
            <a:off x="6997700" y="3008313"/>
            <a:ext cx="1128713"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38748" name="Oval 508"/>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38749" name="Oval 509"/>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38750" name="Oval 510"/>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38751" name="Oval 511"/>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38752" name="Oval 512"/>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38753" name="Oval 513"/>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38754" name="Oval 514"/>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38755" name="Oval 515"/>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38756" name="Text Box 516"/>
          <p:cNvSpPr txBox="1">
            <a:spLocks noChangeArrowheads="1"/>
          </p:cNvSpPr>
          <p:nvPr/>
        </p:nvSpPr>
        <p:spPr bwMode="auto">
          <a:xfrm>
            <a:off x="7226300" y="31972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局域网</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57" name="Line 517"/>
          <p:cNvSpPr>
            <a:spLocks noChangeShapeType="1"/>
          </p:cNvSpPr>
          <p:nvPr/>
        </p:nvSpPr>
        <p:spPr bwMode="auto">
          <a:xfrm flipV="1">
            <a:off x="1039813" y="3074988"/>
            <a:ext cx="1223962" cy="360362"/>
          </a:xfrm>
          <a:prstGeom prst="line">
            <a:avLst/>
          </a:prstGeom>
          <a:noFill/>
          <a:ln w="57150">
            <a:solidFill>
              <a:schemeClr val="hlink"/>
            </a:solidFill>
            <a:round/>
            <a:tailEnd type="triangle" w="med" len="lg"/>
          </a:ln>
          <a:effectLst/>
        </p:spPr>
        <p:txBody>
          <a:bodyPr/>
          <a:lstStyle/>
          <a:p>
            <a:endParaRPr lang="zh-CN" altLang="en-US"/>
          </a:p>
        </p:txBody>
      </p:sp>
      <p:sp>
        <p:nvSpPr>
          <p:cNvPr id="138758" name="Line 518"/>
          <p:cNvSpPr>
            <a:spLocks noChangeShapeType="1"/>
          </p:cNvSpPr>
          <p:nvPr/>
        </p:nvSpPr>
        <p:spPr bwMode="auto">
          <a:xfrm flipV="1">
            <a:off x="4970463" y="3087688"/>
            <a:ext cx="1406525" cy="115887"/>
          </a:xfrm>
          <a:prstGeom prst="line">
            <a:avLst/>
          </a:prstGeom>
          <a:noFill/>
          <a:ln w="57150">
            <a:solidFill>
              <a:schemeClr val="hlink"/>
            </a:solidFill>
            <a:round/>
            <a:tailEnd type="triangle" w="med" len="lg"/>
          </a:ln>
          <a:effectLst/>
        </p:spPr>
        <p:txBody>
          <a:bodyPr/>
          <a:lstStyle/>
          <a:p>
            <a:endParaRPr lang="zh-CN" altLang="en-US"/>
          </a:p>
        </p:txBody>
      </p:sp>
      <p:sp>
        <p:nvSpPr>
          <p:cNvPr id="138759" name="Line 519"/>
          <p:cNvSpPr>
            <a:spLocks noChangeShapeType="1"/>
          </p:cNvSpPr>
          <p:nvPr/>
        </p:nvSpPr>
        <p:spPr bwMode="auto">
          <a:xfrm>
            <a:off x="6977063" y="3133725"/>
            <a:ext cx="1587500" cy="261938"/>
          </a:xfrm>
          <a:prstGeom prst="line">
            <a:avLst/>
          </a:prstGeom>
          <a:noFill/>
          <a:ln w="57150">
            <a:solidFill>
              <a:schemeClr val="hlink"/>
            </a:solidFill>
            <a:round/>
            <a:tailEnd type="triangle" w="med" len="lg"/>
          </a:ln>
          <a:effectLst/>
        </p:spPr>
        <p:txBody>
          <a:bodyPr/>
          <a:lstStyle/>
          <a:p>
            <a:endParaRPr lang="zh-CN" altLang="en-US"/>
          </a:p>
        </p:txBody>
      </p:sp>
      <p:sp>
        <p:nvSpPr>
          <p:cNvPr id="138760" name="Line 520"/>
          <p:cNvSpPr>
            <a:spLocks noChangeShapeType="1"/>
          </p:cNvSpPr>
          <p:nvPr/>
        </p:nvSpPr>
        <p:spPr bwMode="auto">
          <a:xfrm>
            <a:off x="2906713" y="3044825"/>
            <a:ext cx="1543050" cy="142875"/>
          </a:xfrm>
          <a:prstGeom prst="line">
            <a:avLst/>
          </a:prstGeom>
          <a:noFill/>
          <a:ln w="57150">
            <a:solidFill>
              <a:schemeClr val="hlink"/>
            </a:solidFill>
            <a:round/>
            <a:tailEnd type="triangle" w="med" len="lg"/>
          </a:ln>
          <a:effectLst/>
        </p:spPr>
        <p:txBody>
          <a:bodyPr/>
          <a:lstStyle/>
          <a:p>
            <a:endParaRPr lang="zh-CN" altLang="en-US"/>
          </a:p>
        </p:txBody>
      </p:sp>
      <p:sp>
        <p:nvSpPr>
          <p:cNvPr id="138761" name="Text Box 521"/>
          <p:cNvSpPr txBox="1">
            <a:spLocks noChangeArrowheads="1"/>
          </p:cNvSpPr>
          <p:nvPr/>
        </p:nvSpPr>
        <p:spPr bwMode="auto">
          <a:xfrm>
            <a:off x="2493963" y="1844675"/>
            <a:ext cx="4165600" cy="579438"/>
          </a:xfrm>
          <a:prstGeom prst="rect">
            <a:avLst/>
          </a:prstGeom>
          <a:noFill/>
          <a:ln w="9525">
            <a:noFill/>
            <a:miter lim="800000"/>
          </a:ln>
          <a:effectLst/>
        </p:spPr>
        <p:txBody>
          <a:bodyPr wrap="none">
            <a:spAutoFit/>
          </a:bodyPr>
          <a:lstStyle/>
          <a:p>
            <a:r>
              <a:rPr kumimoji="1" lang="zh-CN" altLang="en-US" sz="3200">
                <a:solidFill>
                  <a:srgbClr val="333399"/>
                </a:solidFill>
                <a:latin typeface="Arial" panose="020B0604020202020204" pitchFamily="34" charset="0"/>
                <a:ea typeface="黑体" panose="02010609060101010101" pitchFamily="2" charset="-122"/>
              </a:rPr>
              <a:t>主机</a:t>
            </a:r>
            <a:r>
              <a:rPr kumimoji="1" lang="zh-CN" altLang="en-US" sz="1800">
                <a:solidFill>
                  <a:srgbClr val="333399"/>
                </a:solidFill>
                <a:latin typeface="Arial" panose="020B0604020202020204" pitchFamily="34" charset="0"/>
                <a:ea typeface="黑体" panose="02010609060101010101" pitchFamily="2" charset="-122"/>
              </a:rPr>
              <a:t> </a:t>
            </a:r>
            <a:r>
              <a:rPr kumimoji="1" lang="en-US" altLang="zh-CN" sz="3200">
                <a:solidFill>
                  <a:srgbClr val="333399"/>
                </a:solidFill>
                <a:latin typeface="Arial" panose="020B0604020202020204" pitchFamily="34" charset="0"/>
                <a:ea typeface="黑体" panose="02010609060101010101" pitchFamily="2" charset="-122"/>
              </a:rPr>
              <a:t>H</a:t>
            </a:r>
            <a:r>
              <a:rPr kumimoji="1" lang="en-US" altLang="zh-CN" sz="3200" baseline="-25000">
                <a:solidFill>
                  <a:srgbClr val="333399"/>
                </a:solidFill>
                <a:latin typeface="Arial" panose="020B0604020202020204" pitchFamily="34" charset="0"/>
                <a:ea typeface="黑体" panose="02010609060101010101" pitchFamily="2" charset="-122"/>
              </a:rPr>
              <a:t>1</a:t>
            </a:r>
            <a:r>
              <a:rPr kumimoji="1" lang="en-US" altLang="zh-CN" sz="1800">
                <a:solidFill>
                  <a:srgbClr val="333399"/>
                </a:solidFill>
                <a:latin typeface="Arial" panose="020B0604020202020204" pitchFamily="34" charset="0"/>
                <a:ea typeface="黑体" panose="02010609060101010101" pitchFamily="2" charset="-122"/>
              </a:rPr>
              <a:t> </a:t>
            </a:r>
            <a:r>
              <a:rPr kumimoji="1" lang="zh-CN" altLang="en-US" sz="3200">
                <a:solidFill>
                  <a:srgbClr val="333399"/>
                </a:solidFill>
                <a:latin typeface="Arial" panose="020B0604020202020204" pitchFamily="34" charset="0"/>
                <a:ea typeface="黑体" panose="02010609060101010101" pitchFamily="2" charset="-122"/>
              </a:rPr>
              <a:t>向</a:t>
            </a:r>
            <a:r>
              <a:rPr kumimoji="1" lang="zh-CN" altLang="en-US" sz="1800">
                <a:solidFill>
                  <a:srgbClr val="333399"/>
                </a:solidFill>
                <a:latin typeface="Arial" panose="020B0604020202020204" pitchFamily="34" charset="0"/>
                <a:ea typeface="黑体" panose="02010609060101010101" pitchFamily="2" charset="-122"/>
              </a:rPr>
              <a:t> </a:t>
            </a:r>
            <a:r>
              <a:rPr kumimoji="1" lang="en-US" altLang="zh-CN" sz="3200">
                <a:solidFill>
                  <a:srgbClr val="333399"/>
                </a:solidFill>
                <a:latin typeface="Arial" panose="020B0604020202020204" pitchFamily="34" charset="0"/>
                <a:ea typeface="黑体" panose="02010609060101010101" pitchFamily="2" charset="-122"/>
              </a:rPr>
              <a:t>H</a:t>
            </a:r>
            <a:r>
              <a:rPr kumimoji="1" lang="en-US" altLang="zh-CN" sz="3200" baseline="-25000">
                <a:solidFill>
                  <a:srgbClr val="333399"/>
                </a:solidFill>
                <a:latin typeface="Arial" panose="020B0604020202020204" pitchFamily="34" charset="0"/>
                <a:ea typeface="黑体" panose="02010609060101010101" pitchFamily="2" charset="-122"/>
              </a:rPr>
              <a:t>2</a:t>
            </a:r>
            <a:r>
              <a:rPr kumimoji="1" lang="en-US" altLang="zh-CN" sz="1800">
                <a:solidFill>
                  <a:srgbClr val="333399"/>
                </a:solidFill>
                <a:latin typeface="Arial" panose="020B0604020202020204" pitchFamily="34" charset="0"/>
                <a:ea typeface="黑体" panose="02010609060101010101" pitchFamily="2" charset="-122"/>
              </a:rPr>
              <a:t> </a:t>
            </a:r>
            <a:r>
              <a:rPr kumimoji="1" lang="zh-CN" altLang="en-US" sz="3200">
                <a:solidFill>
                  <a:srgbClr val="333399"/>
                </a:solidFill>
                <a:latin typeface="Arial" panose="020B0604020202020204" pitchFamily="34" charset="0"/>
                <a:ea typeface="黑体" panose="02010609060101010101" pitchFamily="2" charset="-122"/>
              </a:rPr>
              <a:t>发送数据</a:t>
            </a:r>
            <a:endParaRPr kumimoji="1" lang="zh-CN" altLang="en-US" sz="3200" baseline="-25000">
              <a:solidFill>
                <a:srgbClr val="333399"/>
              </a:solidFill>
              <a:latin typeface="Arial" panose="020B0604020202020204" pitchFamily="34" charset="0"/>
              <a:ea typeface="黑体" panose="02010609060101010101" pitchFamily="2" charset="-122"/>
            </a:endParaRPr>
          </a:p>
        </p:txBody>
      </p:sp>
      <p:grpSp>
        <p:nvGrpSpPr>
          <p:cNvPr id="138827" name="Group 587"/>
          <p:cNvGrpSpPr/>
          <p:nvPr/>
        </p:nvGrpSpPr>
        <p:grpSpPr bwMode="auto">
          <a:xfrm>
            <a:off x="250825" y="3817938"/>
            <a:ext cx="872807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p:spPr>
          <p:txBody>
            <a:bodyPr wrap="none" anchor="ctr"/>
            <a:lstStyle/>
            <a:p>
              <a:endParaRPr lang="zh-CN" altLang="en-US"/>
            </a:p>
          </p:txBody>
        </p:sp>
        <p:sp>
          <p:nvSpPr>
            <p:cNvPr id="138765" name="Freeform 525"/>
            <p:cNvSpPr/>
            <p:nvPr/>
          </p:nvSpPr>
          <p:spPr bwMode="auto">
            <a:xfrm>
              <a:off x="158"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68" name="Freeform 528"/>
            <p:cNvSpPr/>
            <p:nvPr/>
          </p:nvSpPr>
          <p:spPr bwMode="auto">
            <a:xfrm>
              <a:off x="158"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66" name="Freeform 526"/>
            <p:cNvSpPr/>
            <p:nvPr/>
          </p:nvSpPr>
          <p:spPr bwMode="auto">
            <a:xfrm>
              <a:off x="158"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67" name="Freeform 527"/>
            <p:cNvSpPr/>
            <p:nvPr/>
          </p:nvSpPr>
          <p:spPr bwMode="auto">
            <a:xfrm>
              <a:off x="158"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69" name="Rectangle 529"/>
            <p:cNvSpPr>
              <a:spLocks noChangeArrowheads="1"/>
            </p:cNvSpPr>
            <p:nvPr/>
          </p:nvSpPr>
          <p:spPr bwMode="auto">
            <a:xfrm>
              <a:off x="170" y="3363"/>
              <a:ext cx="486" cy="194"/>
            </a:xfrm>
            <a:prstGeom prst="rect">
              <a:avLst/>
            </a:prstGeom>
            <a:noFill/>
            <a:ln w="9525">
              <a:noFill/>
              <a:miter lim="800000"/>
            </a:ln>
            <a:effectLst/>
          </p:spPr>
          <p:txBody>
            <a:bodyPr wrap="none" anchor="ctr"/>
            <a:lstStyle/>
            <a:p>
              <a:endParaRPr lang="zh-CN" altLang="en-US"/>
            </a:p>
          </p:txBody>
        </p:sp>
        <p:sp>
          <p:nvSpPr>
            <p:cNvPr id="138770" name="Text Box 530"/>
            <p:cNvSpPr txBox="1">
              <a:spLocks noChangeArrowheads="1"/>
            </p:cNvSpPr>
            <p:nvPr/>
          </p:nvSpPr>
          <p:spPr bwMode="auto">
            <a:xfrm>
              <a:off x="158" y="3330"/>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71" name="Text Box 531"/>
            <p:cNvSpPr txBox="1">
              <a:spLocks noChangeArrowheads="1"/>
            </p:cNvSpPr>
            <p:nvPr/>
          </p:nvSpPr>
          <p:spPr bwMode="auto">
            <a:xfrm>
              <a:off x="160" y="2677"/>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应用层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72" name="Text Box 532"/>
            <p:cNvSpPr txBox="1">
              <a:spLocks noChangeArrowheads="1"/>
            </p:cNvSpPr>
            <p:nvPr/>
          </p:nvSpPr>
          <p:spPr bwMode="auto">
            <a:xfrm>
              <a:off x="158" y="2894"/>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运输层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73" name="Text Box 533"/>
            <p:cNvSpPr txBox="1">
              <a:spLocks noChangeArrowheads="1"/>
            </p:cNvSpPr>
            <p:nvPr/>
          </p:nvSpPr>
          <p:spPr bwMode="auto">
            <a:xfrm>
              <a:off x="158" y="3112"/>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74" name="Text Box 534"/>
            <p:cNvSpPr txBox="1">
              <a:spLocks noChangeArrowheads="1"/>
            </p:cNvSpPr>
            <p:nvPr/>
          </p:nvSpPr>
          <p:spPr bwMode="auto">
            <a:xfrm>
              <a:off x="158" y="3548"/>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p:spPr>
          <p:txBody>
            <a:bodyPr wrap="none" anchor="ctr"/>
            <a:lstStyle/>
            <a:p>
              <a:endParaRPr lang="zh-CN" altLang="en-US"/>
            </a:p>
          </p:txBody>
        </p:sp>
        <p:sp>
          <p:nvSpPr>
            <p:cNvPr id="138777" name="Freeform 537"/>
            <p:cNvSpPr/>
            <p:nvPr/>
          </p:nvSpPr>
          <p:spPr bwMode="auto">
            <a:xfrm>
              <a:off x="5092"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78" name="Freeform 538"/>
            <p:cNvSpPr/>
            <p:nvPr/>
          </p:nvSpPr>
          <p:spPr bwMode="auto">
            <a:xfrm>
              <a:off x="5092"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79" name="Freeform 539"/>
            <p:cNvSpPr/>
            <p:nvPr/>
          </p:nvSpPr>
          <p:spPr bwMode="auto">
            <a:xfrm>
              <a:off x="5092"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80" name="Freeform 540"/>
            <p:cNvSpPr/>
            <p:nvPr/>
          </p:nvSpPr>
          <p:spPr bwMode="auto">
            <a:xfrm>
              <a:off x="5092"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81" name="Rectangle 541"/>
            <p:cNvSpPr>
              <a:spLocks noChangeArrowheads="1"/>
            </p:cNvSpPr>
            <p:nvPr/>
          </p:nvSpPr>
          <p:spPr bwMode="auto">
            <a:xfrm>
              <a:off x="5104" y="3362"/>
              <a:ext cx="486" cy="195"/>
            </a:xfrm>
            <a:prstGeom prst="rect">
              <a:avLst/>
            </a:prstGeom>
            <a:noFill/>
            <a:ln w="9525">
              <a:noFill/>
              <a:miter lim="800000"/>
            </a:ln>
            <a:effectLst/>
          </p:spPr>
          <p:txBody>
            <a:bodyPr wrap="none" anchor="ctr"/>
            <a:lstStyle/>
            <a:p>
              <a:endParaRPr lang="zh-CN" altLang="en-US"/>
            </a:p>
          </p:txBody>
        </p:sp>
        <p:sp>
          <p:nvSpPr>
            <p:cNvPr id="138782" name="Text Box 542"/>
            <p:cNvSpPr txBox="1">
              <a:spLocks noChangeArrowheads="1"/>
            </p:cNvSpPr>
            <p:nvPr/>
          </p:nvSpPr>
          <p:spPr bwMode="auto">
            <a:xfrm>
              <a:off x="5057" y="3339"/>
              <a:ext cx="548" cy="231"/>
            </a:xfrm>
            <a:prstGeom prst="rect">
              <a:avLst/>
            </a:prstGeom>
            <a:noFill/>
            <a:ln w="9525">
              <a:noFill/>
              <a:miter lim="800000"/>
            </a:ln>
            <a:effectLst/>
          </p:spPr>
          <p:txBody>
            <a:bodyPr>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83" name="Text Box 543"/>
            <p:cNvSpPr txBox="1">
              <a:spLocks noChangeArrowheads="1"/>
            </p:cNvSpPr>
            <p:nvPr/>
          </p:nvSpPr>
          <p:spPr bwMode="auto">
            <a:xfrm>
              <a:off x="5059" y="2677"/>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应用层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84" name="Text Box 544"/>
            <p:cNvSpPr txBox="1">
              <a:spLocks noChangeArrowheads="1"/>
            </p:cNvSpPr>
            <p:nvPr/>
          </p:nvSpPr>
          <p:spPr bwMode="auto">
            <a:xfrm>
              <a:off x="5057" y="2894"/>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运输层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85" name="Text Box 545"/>
            <p:cNvSpPr txBox="1">
              <a:spLocks noChangeArrowheads="1"/>
            </p:cNvSpPr>
            <p:nvPr/>
          </p:nvSpPr>
          <p:spPr bwMode="auto">
            <a:xfrm>
              <a:off x="5057" y="3112"/>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86" name="Text Box 546"/>
            <p:cNvSpPr txBox="1">
              <a:spLocks noChangeArrowheads="1"/>
            </p:cNvSpPr>
            <p:nvPr/>
          </p:nvSpPr>
          <p:spPr bwMode="auto">
            <a:xfrm>
              <a:off x="5057" y="3548"/>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p:spPr>
          <p:txBody>
            <a:bodyPr wrap="none" anchor="ctr"/>
            <a:lstStyle/>
            <a:p>
              <a:endParaRPr lang="zh-CN" altLang="en-US"/>
            </a:p>
          </p:txBody>
        </p:sp>
        <p:sp>
          <p:nvSpPr>
            <p:cNvPr id="138788" name="Freeform 548"/>
            <p:cNvSpPr/>
            <p:nvPr/>
          </p:nvSpPr>
          <p:spPr bwMode="auto">
            <a:xfrm>
              <a:off x="1383"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89" name="Rectangle 549"/>
            <p:cNvSpPr>
              <a:spLocks noChangeArrowheads="1"/>
            </p:cNvSpPr>
            <p:nvPr/>
          </p:nvSpPr>
          <p:spPr bwMode="auto">
            <a:xfrm>
              <a:off x="1408" y="3353"/>
              <a:ext cx="476" cy="204"/>
            </a:xfrm>
            <a:prstGeom prst="rect">
              <a:avLst/>
            </a:prstGeom>
            <a:noFill/>
            <a:ln w="9525">
              <a:noFill/>
              <a:miter lim="800000"/>
            </a:ln>
            <a:effectLst/>
          </p:spPr>
          <p:txBody>
            <a:bodyPr wrap="none" anchor="ctr"/>
            <a:lstStyle/>
            <a:p>
              <a:endParaRPr lang="zh-CN" altLang="en-US"/>
            </a:p>
          </p:txBody>
        </p:sp>
        <p:sp>
          <p:nvSpPr>
            <p:cNvPr id="138790" name="Freeform 550"/>
            <p:cNvSpPr/>
            <p:nvPr/>
          </p:nvSpPr>
          <p:spPr bwMode="auto">
            <a:xfrm>
              <a:off x="1383"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91" name="Text Box 551"/>
            <p:cNvSpPr txBox="1">
              <a:spLocks noChangeArrowheads="1"/>
            </p:cNvSpPr>
            <p:nvPr/>
          </p:nvSpPr>
          <p:spPr bwMode="auto">
            <a:xfrm>
              <a:off x="1379" y="3330"/>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92" name="Text Box 552"/>
            <p:cNvSpPr txBox="1">
              <a:spLocks noChangeArrowheads="1"/>
            </p:cNvSpPr>
            <p:nvPr/>
          </p:nvSpPr>
          <p:spPr bwMode="auto">
            <a:xfrm>
              <a:off x="1379" y="3112"/>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93" name="Text Box 553"/>
            <p:cNvSpPr txBox="1">
              <a:spLocks noChangeArrowheads="1"/>
            </p:cNvSpPr>
            <p:nvPr/>
          </p:nvSpPr>
          <p:spPr bwMode="auto">
            <a:xfrm>
              <a:off x="1379" y="3548"/>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p:spPr>
          <p:txBody>
            <a:bodyPr wrap="none" anchor="ctr"/>
            <a:lstStyle/>
            <a:p>
              <a:endParaRPr lang="zh-CN" altLang="en-US"/>
            </a:p>
          </p:txBody>
        </p:sp>
        <p:sp>
          <p:nvSpPr>
            <p:cNvPr id="138795" name="Freeform 555"/>
            <p:cNvSpPr/>
            <p:nvPr/>
          </p:nvSpPr>
          <p:spPr bwMode="auto">
            <a:xfrm>
              <a:off x="2710"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96" name="Rectangle 556"/>
            <p:cNvSpPr>
              <a:spLocks noChangeArrowheads="1"/>
            </p:cNvSpPr>
            <p:nvPr/>
          </p:nvSpPr>
          <p:spPr bwMode="auto">
            <a:xfrm>
              <a:off x="2722" y="3353"/>
              <a:ext cx="492" cy="204"/>
            </a:xfrm>
            <a:prstGeom prst="rect">
              <a:avLst/>
            </a:prstGeom>
            <a:noFill/>
            <a:ln w="9525">
              <a:noFill/>
              <a:miter lim="800000"/>
            </a:ln>
            <a:effectLst/>
          </p:spPr>
          <p:txBody>
            <a:bodyPr wrap="none" anchor="ctr"/>
            <a:lstStyle/>
            <a:p>
              <a:endParaRPr lang="zh-CN" altLang="en-US"/>
            </a:p>
          </p:txBody>
        </p:sp>
        <p:sp>
          <p:nvSpPr>
            <p:cNvPr id="138797" name="Freeform 557"/>
            <p:cNvSpPr/>
            <p:nvPr/>
          </p:nvSpPr>
          <p:spPr bwMode="auto">
            <a:xfrm>
              <a:off x="2710"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798" name="Text Box 558"/>
            <p:cNvSpPr txBox="1">
              <a:spLocks noChangeArrowheads="1"/>
            </p:cNvSpPr>
            <p:nvPr/>
          </p:nvSpPr>
          <p:spPr bwMode="auto">
            <a:xfrm>
              <a:off x="2699" y="3330"/>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799" name="Text Box 559"/>
            <p:cNvSpPr txBox="1">
              <a:spLocks noChangeArrowheads="1"/>
            </p:cNvSpPr>
            <p:nvPr/>
          </p:nvSpPr>
          <p:spPr bwMode="auto">
            <a:xfrm>
              <a:off x="2699" y="3112"/>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800" name="Text Box 560"/>
            <p:cNvSpPr txBox="1">
              <a:spLocks noChangeArrowheads="1"/>
            </p:cNvSpPr>
            <p:nvPr/>
          </p:nvSpPr>
          <p:spPr bwMode="auto">
            <a:xfrm>
              <a:off x="2699" y="3548"/>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p:spPr>
          <p:txBody>
            <a:bodyPr wrap="none" anchor="ctr"/>
            <a:lstStyle/>
            <a:p>
              <a:endParaRPr lang="zh-CN" altLang="en-US"/>
            </a:p>
          </p:txBody>
        </p:sp>
        <p:sp>
          <p:nvSpPr>
            <p:cNvPr id="138802" name="Freeform 562"/>
            <p:cNvSpPr/>
            <p:nvPr/>
          </p:nvSpPr>
          <p:spPr bwMode="auto">
            <a:xfrm>
              <a:off x="3901"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803" name="Rectangle 563"/>
            <p:cNvSpPr>
              <a:spLocks noChangeArrowheads="1"/>
            </p:cNvSpPr>
            <p:nvPr/>
          </p:nvSpPr>
          <p:spPr bwMode="auto">
            <a:xfrm>
              <a:off x="3910" y="3353"/>
              <a:ext cx="498" cy="204"/>
            </a:xfrm>
            <a:prstGeom prst="rect">
              <a:avLst/>
            </a:prstGeom>
            <a:noFill/>
            <a:ln w="9525">
              <a:noFill/>
              <a:miter lim="800000"/>
            </a:ln>
            <a:effectLst/>
          </p:spPr>
          <p:txBody>
            <a:bodyPr wrap="none" anchor="ctr"/>
            <a:lstStyle/>
            <a:p>
              <a:endParaRPr lang="zh-CN" altLang="en-US"/>
            </a:p>
          </p:txBody>
        </p:sp>
        <p:sp>
          <p:nvSpPr>
            <p:cNvPr id="138804" name="Freeform 564"/>
            <p:cNvSpPr/>
            <p:nvPr/>
          </p:nvSpPr>
          <p:spPr bwMode="auto">
            <a:xfrm>
              <a:off x="3901"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38805" name="Text Box 565"/>
            <p:cNvSpPr txBox="1">
              <a:spLocks noChangeArrowheads="1"/>
            </p:cNvSpPr>
            <p:nvPr/>
          </p:nvSpPr>
          <p:spPr bwMode="auto">
            <a:xfrm>
              <a:off x="3878" y="3330"/>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806" name="Text Box 566"/>
            <p:cNvSpPr txBox="1">
              <a:spLocks noChangeArrowheads="1"/>
            </p:cNvSpPr>
            <p:nvPr/>
          </p:nvSpPr>
          <p:spPr bwMode="auto">
            <a:xfrm>
              <a:off x="3878" y="3112"/>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807" name="Text Box 567"/>
            <p:cNvSpPr txBox="1">
              <a:spLocks noChangeArrowheads="1"/>
            </p:cNvSpPr>
            <p:nvPr/>
          </p:nvSpPr>
          <p:spPr bwMode="auto">
            <a:xfrm>
              <a:off x="3878" y="3548"/>
              <a:ext cx="548" cy="231"/>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38812" name="Freeform 572"/>
            <p:cNvSpPr/>
            <p:nvPr/>
          </p:nvSpPr>
          <p:spPr bwMode="auto">
            <a:xfrm>
              <a:off x="568"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38813" name="Freeform 573"/>
            <p:cNvSpPr/>
            <p:nvPr/>
          </p:nvSpPr>
          <p:spPr bwMode="auto">
            <a:xfrm>
              <a:off x="4264"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38814" name="Freeform 574"/>
            <p:cNvSpPr/>
            <p:nvPr/>
          </p:nvSpPr>
          <p:spPr bwMode="auto">
            <a:xfrm>
              <a:off x="1896" y="3769"/>
              <a:ext cx="920" cy="16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38815" name="Freeform 575"/>
            <p:cNvSpPr/>
            <p:nvPr/>
          </p:nvSpPr>
          <p:spPr bwMode="auto">
            <a:xfrm>
              <a:off x="3112" y="3777"/>
              <a:ext cx="928"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38816" name="Text Box 576"/>
            <p:cNvSpPr txBox="1">
              <a:spLocks noChangeArrowheads="1"/>
            </p:cNvSpPr>
            <p:nvPr/>
          </p:nvSpPr>
          <p:spPr bwMode="auto">
            <a:xfrm>
              <a:off x="1531" y="2837"/>
              <a:ext cx="273" cy="231"/>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7" name="Text Box 577"/>
            <p:cNvSpPr txBox="1">
              <a:spLocks noChangeArrowheads="1"/>
            </p:cNvSpPr>
            <p:nvPr/>
          </p:nvSpPr>
          <p:spPr bwMode="auto">
            <a:xfrm>
              <a:off x="2872" y="2837"/>
              <a:ext cx="273" cy="231"/>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8" name="Text Box 578"/>
            <p:cNvSpPr txBox="1">
              <a:spLocks noChangeArrowheads="1"/>
            </p:cNvSpPr>
            <p:nvPr/>
          </p:nvSpPr>
          <p:spPr bwMode="auto">
            <a:xfrm>
              <a:off x="4067" y="2837"/>
              <a:ext cx="273" cy="231"/>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3</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9" name="Text Box 579"/>
            <p:cNvSpPr txBox="1">
              <a:spLocks noChangeArrowheads="1"/>
            </p:cNvSpPr>
            <p:nvPr/>
          </p:nvSpPr>
          <p:spPr bwMode="auto">
            <a:xfrm>
              <a:off x="326" y="2405"/>
              <a:ext cx="273" cy="231"/>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20" name="Text Box 580"/>
            <p:cNvSpPr txBox="1">
              <a:spLocks noChangeArrowheads="1"/>
            </p:cNvSpPr>
            <p:nvPr/>
          </p:nvSpPr>
          <p:spPr bwMode="auto">
            <a:xfrm>
              <a:off x="5272" y="2405"/>
              <a:ext cx="273" cy="231"/>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grpSp>
      <p:sp>
        <p:nvSpPr>
          <p:cNvPr id="138822" name="Text Box 582"/>
          <p:cNvSpPr txBox="1">
            <a:spLocks noChangeArrowheads="1"/>
          </p:cNvSpPr>
          <p:nvPr/>
        </p:nvSpPr>
        <p:spPr bwMode="auto">
          <a:xfrm>
            <a:off x="2484438" y="3863975"/>
            <a:ext cx="4095750" cy="519113"/>
          </a:xfrm>
          <a:prstGeom prst="rect">
            <a:avLst/>
          </a:prstGeom>
          <a:noFill/>
          <a:ln w="9525">
            <a:noFill/>
            <a:miter lim="800000"/>
          </a:ln>
          <a:effectLst/>
        </p:spPr>
        <p:txBody>
          <a:bodyPr wrap="none">
            <a:spAutoFit/>
          </a:bodyPr>
          <a:lstStyle/>
          <a:p>
            <a:r>
              <a:rPr lang="zh-CN" altLang="en-US" sz="2800">
                <a:solidFill>
                  <a:srgbClr val="333399"/>
                </a:solidFill>
                <a:ea typeface="黑体" panose="02010609060101010101" pitchFamily="2" charset="-122"/>
              </a:rPr>
              <a:t>从层次上来看数据的流动</a:t>
            </a:r>
            <a:endParaRPr lang="zh-CN" altLang="en-US" sz="2800">
              <a:solidFill>
                <a:srgbClr val="333399"/>
              </a:solidFill>
              <a:ea typeface="黑体" panose="02010609060101010101" pitchFamily="2" charset="-122"/>
            </a:endParaRPr>
          </a:p>
        </p:txBody>
      </p:sp>
      <p:sp>
        <p:nvSpPr>
          <p:cNvPr id="138823" name="Freeform 583"/>
          <p:cNvSpPr/>
          <p:nvPr/>
        </p:nvSpPr>
        <p:spPr bwMode="auto">
          <a:xfrm>
            <a:off x="1225550" y="4329113"/>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algn="ctr"/>
            <a:r>
              <a:rPr lang="zh-CN" altLang="en-US"/>
              <a:t>电磁波在总线上的</a:t>
            </a:r>
            <a:br>
              <a:rPr lang="zh-CN" altLang="en-US"/>
            </a:br>
            <a:r>
              <a:rPr lang="zh-CN" altLang="en-US"/>
              <a:t>有限传播速率的影响 </a:t>
            </a:r>
            <a:endParaRPr lang="zh-CN" altLang="en-US"/>
          </a:p>
        </p:txBody>
      </p:sp>
      <p:sp>
        <p:nvSpPr>
          <p:cNvPr id="411651" name="Rectangle 3"/>
          <p:cNvSpPr>
            <a:spLocks noGrp="1" noChangeArrowheads="1"/>
          </p:cNvSpPr>
          <p:nvPr>
            <p:ph type="body" idx="1"/>
          </p:nvPr>
        </p:nvSpPr>
        <p:spPr>
          <a:xfrm>
            <a:off x="1042988" y="1916113"/>
            <a:ext cx="7772400" cy="4608512"/>
          </a:xfrm>
        </p:spPr>
        <p:txBody>
          <a:bodyPr/>
          <a:lstStyle/>
          <a:p>
            <a:pPr>
              <a:spcBef>
                <a:spcPts val="1200"/>
              </a:spcBef>
            </a:pPr>
            <a:r>
              <a:rPr lang="zh-CN" altLang="en-US" sz="2800" dirty="0">
                <a:solidFill>
                  <a:schemeClr val="hlink"/>
                </a:solidFill>
              </a:rPr>
              <a:t>当某个站监听到总线是空闲时，也可能总线并非真正是空闲的。 </a:t>
            </a:r>
            <a:endParaRPr lang="zh-CN" altLang="en-US" sz="2800" dirty="0">
              <a:solidFill>
                <a:schemeClr val="hlink"/>
              </a:solidFill>
            </a:endParaRPr>
          </a:p>
          <a:p>
            <a:pPr>
              <a:spcBef>
                <a:spcPts val="1200"/>
              </a:spcBef>
            </a:pPr>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zh-CN" altLang="en-US" sz="2800" dirty="0"/>
          </a:p>
          <a:p>
            <a:pPr>
              <a:spcBef>
                <a:spcPts val="1200"/>
              </a:spcBef>
            </a:pPr>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endParaRPr lang="zh-CN" altLang="en-US" sz="2800" dirty="0"/>
          </a:p>
          <a:p>
            <a:pPr>
              <a:spcBef>
                <a:spcPts val="1200"/>
              </a:spcBef>
            </a:pPr>
            <a:r>
              <a:rPr lang="zh-CN" altLang="en-US" sz="2800" dirty="0"/>
              <a:t>碰撞的结果是两个帧都变得无用。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1908175" y="2341563"/>
            <a:ext cx="4660900" cy="0"/>
          </a:xfrm>
          <a:prstGeom prst="line">
            <a:avLst/>
          </a:prstGeom>
          <a:noFill/>
          <a:ln w="38100" cmpd="dbl">
            <a:solidFill>
              <a:srgbClr val="333399"/>
            </a:solidFill>
            <a:round/>
          </a:ln>
          <a:effectLst/>
        </p:spPr>
        <p:txBody>
          <a:bodyPr wrap="none" anchor="ctr"/>
          <a:lstStyle/>
          <a:p>
            <a:endParaRPr lang="zh-CN" altLang="en-US"/>
          </a:p>
        </p:txBody>
      </p:sp>
      <p:sp>
        <p:nvSpPr>
          <p:cNvPr id="412675" name="Line 3"/>
          <p:cNvSpPr>
            <a:spLocks noChangeShapeType="1"/>
          </p:cNvSpPr>
          <p:nvPr/>
        </p:nvSpPr>
        <p:spPr bwMode="auto">
          <a:xfrm>
            <a:off x="1901825" y="2052638"/>
            <a:ext cx="4673600" cy="0"/>
          </a:xfrm>
          <a:prstGeom prst="line">
            <a:avLst/>
          </a:prstGeom>
          <a:noFill/>
          <a:ln w="19050">
            <a:solidFill>
              <a:srgbClr val="333399"/>
            </a:solidFill>
            <a:round/>
            <a:headEnd type="triangle" w="med" len="med"/>
            <a:tailEnd type="triangle" w="sm" len="med"/>
          </a:ln>
          <a:effectLst/>
        </p:spPr>
        <p:txBody>
          <a:bodyPr wrap="none" anchor="ctr"/>
          <a:lstStyle/>
          <a:p>
            <a:endParaRPr lang="zh-CN" altLang="en-US"/>
          </a:p>
        </p:txBody>
      </p:sp>
      <p:sp>
        <p:nvSpPr>
          <p:cNvPr id="412676" name="Rectangle 4"/>
          <p:cNvSpPr>
            <a:spLocks noChangeArrowheads="1"/>
          </p:cNvSpPr>
          <p:nvPr/>
        </p:nvSpPr>
        <p:spPr bwMode="auto">
          <a:xfrm>
            <a:off x="3770313" y="1843088"/>
            <a:ext cx="730250" cy="395287"/>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1 km</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2677" name="Line 5"/>
          <p:cNvSpPr>
            <a:spLocks noChangeShapeType="1"/>
          </p:cNvSpPr>
          <p:nvPr/>
        </p:nvSpPr>
        <p:spPr bwMode="auto">
          <a:xfrm>
            <a:off x="1897063" y="2346325"/>
            <a:ext cx="0" cy="1808163"/>
          </a:xfrm>
          <a:prstGeom prst="line">
            <a:avLst/>
          </a:prstGeom>
          <a:noFill/>
          <a:ln w="12700">
            <a:solidFill>
              <a:schemeClr val="tx1"/>
            </a:solidFill>
            <a:round/>
          </a:ln>
          <a:effectLst/>
        </p:spPr>
        <p:txBody>
          <a:bodyPr wrap="none" anchor="ctr"/>
          <a:lstStyle/>
          <a:p>
            <a:endParaRPr lang="zh-CN" altLang="en-US"/>
          </a:p>
        </p:txBody>
      </p:sp>
      <p:sp>
        <p:nvSpPr>
          <p:cNvPr id="412678" name="Line 6"/>
          <p:cNvSpPr>
            <a:spLocks noChangeShapeType="1"/>
          </p:cNvSpPr>
          <p:nvPr/>
        </p:nvSpPr>
        <p:spPr bwMode="auto">
          <a:xfrm>
            <a:off x="1901825" y="2346325"/>
            <a:ext cx="4648200" cy="868363"/>
          </a:xfrm>
          <a:prstGeom prst="line">
            <a:avLst/>
          </a:prstGeom>
          <a:noFill/>
          <a:ln w="76200">
            <a:solidFill>
              <a:schemeClr val="accent1"/>
            </a:solidFill>
            <a:round/>
            <a:tailEnd type="triangle" w="med" len="lg"/>
          </a:ln>
          <a:effectLst/>
        </p:spPr>
        <p:txBody>
          <a:bodyPr wrap="none" anchor="ctr"/>
          <a:lstStyle/>
          <a:p>
            <a:endParaRPr lang="zh-CN" altLang="en-US"/>
          </a:p>
        </p:txBody>
      </p:sp>
      <p:sp>
        <p:nvSpPr>
          <p:cNvPr id="412679" name="Rectangle 7"/>
          <p:cNvSpPr>
            <a:spLocks noChangeArrowheads="1"/>
          </p:cNvSpPr>
          <p:nvPr/>
        </p:nvSpPr>
        <p:spPr bwMode="auto">
          <a:xfrm>
            <a:off x="1547813" y="1844675"/>
            <a:ext cx="417512" cy="5159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800">
                <a:solidFill>
                  <a:srgbClr val="333399"/>
                </a:solidFill>
                <a:latin typeface="Arial" panose="020B0604020202020204" pitchFamily="34" charset="0"/>
                <a:ea typeface="黑体" panose="02010609060101010101" pitchFamily="2" charset="-122"/>
              </a:rPr>
              <a:t>A</a:t>
            </a:r>
            <a:endParaRPr kumimoji="1" lang="en-US" altLang="zh-CN" sz="2800">
              <a:solidFill>
                <a:srgbClr val="333399"/>
              </a:solidFill>
              <a:latin typeface="Arial" panose="020B0604020202020204" pitchFamily="34" charset="0"/>
              <a:ea typeface="黑体" panose="02010609060101010101" pitchFamily="2" charset="-122"/>
            </a:endParaRPr>
          </a:p>
        </p:txBody>
      </p:sp>
      <p:sp>
        <p:nvSpPr>
          <p:cNvPr id="412680" name="Rectangle 8"/>
          <p:cNvSpPr>
            <a:spLocks noChangeArrowheads="1"/>
          </p:cNvSpPr>
          <p:nvPr/>
        </p:nvSpPr>
        <p:spPr bwMode="auto">
          <a:xfrm>
            <a:off x="6530975" y="1844675"/>
            <a:ext cx="417513" cy="5159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800">
                <a:solidFill>
                  <a:srgbClr val="333399"/>
                </a:solidFill>
                <a:latin typeface="Arial" panose="020B0604020202020204" pitchFamily="34" charset="0"/>
                <a:ea typeface="黑体" panose="02010609060101010101" pitchFamily="2" charset="-122"/>
              </a:rPr>
              <a:t>B</a:t>
            </a:r>
            <a:endParaRPr kumimoji="1" lang="en-US" altLang="zh-CN" sz="2800">
              <a:solidFill>
                <a:srgbClr val="333399"/>
              </a:solidFill>
              <a:latin typeface="Arial" panose="020B0604020202020204" pitchFamily="34" charset="0"/>
              <a:ea typeface="黑体" panose="02010609060101010101" pitchFamily="2" charset="-122"/>
            </a:endParaRPr>
          </a:p>
        </p:txBody>
      </p:sp>
      <p:sp>
        <p:nvSpPr>
          <p:cNvPr id="412681" name="Line 9"/>
          <p:cNvSpPr>
            <a:spLocks noChangeShapeType="1"/>
          </p:cNvSpPr>
          <p:nvPr/>
        </p:nvSpPr>
        <p:spPr bwMode="auto">
          <a:xfrm flipH="1">
            <a:off x="1779588" y="2689225"/>
            <a:ext cx="6350" cy="1090613"/>
          </a:xfrm>
          <a:prstGeom prst="line">
            <a:avLst/>
          </a:prstGeom>
          <a:noFill/>
          <a:ln w="12700">
            <a:solidFill>
              <a:srgbClr val="333399"/>
            </a:solidFill>
            <a:round/>
            <a:tailEnd type="triangle" w="sm" len="med"/>
          </a:ln>
          <a:effectLst/>
        </p:spPr>
        <p:txBody>
          <a:bodyPr wrap="none" anchor="ctr"/>
          <a:lstStyle/>
          <a:p>
            <a:endParaRPr lang="zh-CN" altLang="en-US"/>
          </a:p>
        </p:txBody>
      </p:sp>
      <p:sp>
        <p:nvSpPr>
          <p:cNvPr id="412682" name="Rectangle 10"/>
          <p:cNvSpPr>
            <a:spLocks noChangeArrowheads="1"/>
          </p:cNvSpPr>
          <p:nvPr/>
        </p:nvSpPr>
        <p:spPr bwMode="auto">
          <a:xfrm>
            <a:off x="1560513" y="3021013"/>
            <a:ext cx="2508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endParaRPr kumimoji="1" lang="en-US" altLang="zh-CN" i="1">
              <a:solidFill>
                <a:srgbClr val="333399"/>
              </a:solidFill>
              <a:latin typeface="Arial" panose="020B0604020202020204" pitchFamily="34" charset="0"/>
              <a:ea typeface="黑体" panose="02010609060101010101" pitchFamily="2" charset="-122"/>
            </a:endParaRPr>
          </a:p>
        </p:txBody>
      </p:sp>
      <p:sp>
        <p:nvSpPr>
          <p:cNvPr id="412683" name="Line 11"/>
          <p:cNvSpPr>
            <a:spLocks noChangeShapeType="1"/>
          </p:cNvSpPr>
          <p:nvPr/>
        </p:nvSpPr>
        <p:spPr bwMode="auto">
          <a:xfrm>
            <a:off x="6569075" y="2335213"/>
            <a:ext cx="0" cy="1484312"/>
          </a:xfrm>
          <a:prstGeom prst="line">
            <a:avLst/>
          </a:prstGeom>
          <a:noFill/>
          <a:ln w="12700">
            <a:solidFill>
              <a:srgbClr val="333399"/>
            </a:solidFill>
            <a:round/>
          </a:ln>
          <a:effectLst/>
        </p:spPr>
        <p:txBody>
          <a:bodyPr wrap="none" anchor="ctr"/>
          <a:lstStyle/>
          <a:p>
            <a:endParaRPr lang="zh-CN" altLang="en-US"/>
          </a:p>
        </p:txBody>
      </p:sp>
      <p:sp>
        <p:nvSpPr>
          <p:cNvPr id="412684" name="Line 12"/>
          <p:cNvSpPr>
            <a:spLocks noChangeShapeType="1"/>
          </p:cNvSpPr>
          <p:nvPr/>
        </p:nvSpPr>
        <p:spPr bwMode="auto">
          <a:xfrm flipH="1">
            <a:off x="1897063" y="3049588"/>
            <a:ext cx="4670425" cy="879475"/>
          </a:xfrm>
          <a:prstGeom prst="line">
            <a:avLst/>
          </a:prstGeom>
          <a:noFill/>
          <a:ln w="76200">
            <a:solidFill>
              <a:srgbClr val="996600"/>
            </a:solidFill>
            <a:round/>
            <a:tailEnd type="triangle" w="sm" len="med"/>
          </a:ln>
          <a:effectLst/>
        </p:spPr>
        <p:txBody>
          <a:bodyPr wrap="none" anchor="ctr"/>
          <a:lstStyle/>
          <a:p>
            <a:endParaRPr lang="zh-CN" altLang="en-US"/>
          </a:p>
        </p:txBody>
      </p:sp>
      <p:grpSp>
        <p:nvGrpSpPr>
          <p:cNvPr id="412685" name="Group 13"/>
          <p:cNvGrpSpPr/>
          <p:nvPr/>
        </p:nvGrpSpPr>
        <p:grpSpPr bwMode="auto">
          <a:xfrm>
            <a:off x="5340350" y="2341563"/>
            <a:ext cx="965200"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p:spPr>
          <p:txBody>
            <a:bodyPr wrap="none" anchor="ctr"/>
            <a:lstStyle/>
            <a:p>
              <a:endParaRPr lang="zh-CN" altLang="en-US"/>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a:solidFill>
                    <a:srgbClr val="333399"/>
                  </a:solidFill>
                  <a:latin typeface="Arial" panose="020B0604020202020204" pitchFamily="34" charset="0"/>
                  <a:ea typeface="黑体" panose="02010609060101010101" pitchFamily="2" charset="-122"/>
                </a:rPr>
                <a:t>碰撞</a:t>
              </a:r>
              <a:endParaRPr kumimoji="1" lang="zh-CN" altLang="en-US">
                <a:solidFill>
                  <a:srgbClr val="333399"/>
                </a:solidFill>
                <a:latin typeface="Arial" panose="020B0604020202020204" pitchFamily="34" charset="0"/>
                <a:ea typeface="黑体" panose="02010609060101010101" pitchFamily="2" charset="-122"/>
              </a:endParaRPr>
            </a:p>
          </p:txBody>
        </p:sp>
      </p:grpSp>
      <p:grpSp>
        <p:nvGrpSpPr>
          <p:cNvPr id="412688" name="Group 16"/>
          <p:cNvGrpSpPr/>
          <p:nvPr/>
        </p:nvGrpSpPr>
        <p:grpSpPr bwMode="auto">
          <a:xfrm>
            <a:off x="250825" y="2886075"/>
            <a:ext cx="3960813" cy="1214438"/>
            <a:chOff x="158" y="754"/>
            <a:chExt cx="2495" cy="765"/>
          </a:xfrm>
        </p:grpSpPr>
        <p:sp>
          <p:nvSpPr>
            <p:cNvPr id="412689" name="Text Box 17"/>
            <p:cNvSpPr txBox="1">
              <a:spLocks noChangeArrowheads="1"/>
            </p:cNvSpPr>
            <p:nvPr/>
          </p:nvSpPr>
          <p:spPr bwMode="auto">
            <a:xfrm>
              <a:off x="158" y="1269"/>
              <a:ext cx="755"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2</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p:spPr>
          <p:txBody>
            <a:bodyPr/>
            <a:lstStyle/>
            <a:p>
              <a:endParaRPr lang="zh-CN" altLang="en-US"/>
            </a:p>
          </p:txBody>
        </p:sp>
        <p:grpSp>
          <p:nvGrpSpPr>
            <p:cNvPr id="412691" name="Group 19"/>
            <p:cNvGrpSpPr/>
            <p:nvPr/>
          </p:nvGrpSpPr>
          <p:grpSpPr bwMode="auto">
            <a:xfrm>
              <a:off x="1247" y="754"/>
              <a:ext cx="1406" cy="272"/>
              <a:chOff x="1247" y="754"/>
              <a:chExt cx="1406" cy="272"/>
            </a:xfrm>
          </p:grpSpPr>
          <p:sp>
            <p:nvSpPr>
              <p:cNvPr id="412692"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2693" name="Text Box 21"/>
              <p:cNvSpPr txBox="1">
                <a:spLocks noChangeArrowheads="1"/>
              </p:cNvSpPr>
              <p:nvPr/>
            </p:nvSpPr>
            <p:spPr bwMode="auto">
              <a:xfrm>
                <a:off x="1247" y="754"/>
                <a:ext cx="1387" cy="250"/>
              </a:xfrm>
              <a:prstGeom prst="rect">
                <a:avLst/>
              </a:prstGeom>
              <a:noFill/>
              <a:ln w="12700">
                <a:noFill/>
                <a:miter lim="800000"/>
              </a:ln>
              <a:effectLst/>
            </p:spPr>
            <p:txBody>
              <a:bodyPr>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 </a:t>
                </a:r>
                <a:r>
                  <a:rPr kumimoji="1" lang="zh-CN" altLang="en-US">
                    <a:solidFill>
                      <a:srgbClr val="333399"/>
                    </a:solidFill>
                    <a:latin typeface="Arial" panose="020B0604020202020204" pitchFamily="34" charset="0"/>
                    <a:ea typeface="黑体" panose="02010609060101010101" pitchFamily="2" charset="-122"/>
                  </a:rPr>
                  <a:t>检测到发生碰撞</a:t>
                </a:r>
                <a:endParaRPr kumimoji="1" lang="zh-CN" altLang="en-US">
                  <a:solidFill>
                    <a:srgbClr val="333399"/>
                  </a:solidFill>
                  <a:latin typeface="Arial" panose="020B0604020202020204" pitchFamily="34" charset="0"/>
                  <a:ea typeface="黑体" panose="02010609060101010101" pitchFamily="2" charset="-122"/>
                </a:endParaRPr>
              </a:p>
            </p:txBody>
          </p:sp>
        </p:grpSp>
      </p:grpSp>
      <p:grpSp>
        <p:nvGrpSpPr>
          <p:cNvPr id="412694" name="Group 22"/>
          <p:cNvGrpSpPr/>
          <p:nvPr/>
        </p:nvGrpSpPr>
        <p:grpSpPr bwMode="auto">
          <a:xfrm>
            <a:off x="6615113" y="2222500"/>
            <a:ext cx="1844675" cy="969963"/>
            <a:chOff x="4167" y="336"/>
            <a:chExt cx="1162" cy="611"/>
          </a:xfrm>
        </p:grpSpPr>
        <p:grpSp>
          <p:nvGrpSpPr>
            <p:cNvPr id="412695" name="Group 23"/>
            <p:cNvGrpSpPr/>
            <p:nvPr/>
          </p:nvGrpSpPr>
          <p:grpSpPr bwMode="auto">
            <a:xfrm>
              <a:off x="4167" y="697"/>
              <a:ext cx="1027" cy="250"/>
              <a:chOff x="4167" y="697"/>
              <a:chExt cx="1027" cy="250"/>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p:spPr>
            <p:txBody>
              <a:bodyPr/>
              <a:lstStyle/>
              <a:p>
                <a:endParaRPr lang="zh-CN" altLang="en-US"/>
              </a:p>
            </p:txBody>
          </p:sp>
          <p:sp>
            <p:nvSpPr>
              <p:cNvPr id="412697" name="Text Box 25"/>
              <p:cNvSpPr txBox="1">
                <a:spLocks noChangeArrowheads="1"/>
              </p:cNvSpPr>
              <p:nvPr/>
            </p:nvSpPr>
            <p:spPr bwMode="auto">
              <a:xfrm>
                <a:off x="4411" y="697"/>
                <a:ext cx="783"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  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r>
                  <a:rPr kumimoji="1" lang="en-US" altLang="zh-CN" baseline="30000">
                    <a:solidFill>
                      <a:srgbClr val="333399"/>
                    </a:solidFill>
                    <a:latin typeface="Arial" panose="020B0604020202020204" pitchFamily="34" charset="0"/>
                    <a:ea typeface="黑体" panose="02010609060101010101" pitchFamily="2" charset="-122"/>
                  </a:rPr>
                  <a:t> </a:t>
                </a:r>
                <a:endParaRPr kumimoji="1" lang="en-US" altLang="zh-CN" baseline="30000">
                  <a:solidFill>
                    <a:srgbClr val="333399"/>
                  </a:solidFill>
                  <a:latin typeface="Arial" panose="020B0604020202020204" pitchFamily="34" charset="0"/>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2700" name="Text Box 28"/>
              <p:cNvSpPr txBox="1">
                <a:spLocks noChangeArrowheads="1"/>
              </p:cNvSpPr>
              <p:nvPr/>
            </p:nvSpPr>
            <p:spPr bwMode="auto">
              <a:xfrm>
                <a:off x="4286" y="336"/>
                <a:ext cx="995" cy="250"/>
              </a:xfrm>
              <a:prstGeom prst="rect">
                <a:avLst/>
              </a:prstGeom>
              <a:noFill/>
              <a:ln w="12700">
                <a:noFill/>
                <a:miter lim="800000"/>
              </a:ln>
              <a:effectLst/>
            </p:spPr>
            <p:txBody>
              <a:bodyPr wrap="none">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  B </a:t>
                </a: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grpSp>
      </p:grpSp>
      <p:grpSp>
        <p:nvGrpSpPr>
          <p:cNvPr id="412701" name="Group 29"/>
          <p:cNvGrpSpPr/>
          <p:nvPr/>
        </p:nvGrpSpPr>
        <p:grpSpPr bwMode="auto">
          <a:xfrm>
            <a:off x="4067175" y="3062288"/>
            <a:ext cx="3725863" cy="1006475"/>
            <a:chOff x="2562" y="865"/>
            <a:chExt cx="2347"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2704" name="Text Box 32"/>
              <p:cNvSpPr txBox="1">
                <a:spLocks noChangeArrowheads="1"/>
              </p:cNvSpPr>
              <p:nvPr/>
            </p:nvSpPr>
            <p:spPr bwMode="auto">
              <a:xfrm>
                <a:off x="2562" y="1240"/>
                <a:ext cx="1546" cy="250"/>
              </a:xfrm>
              <a:prstGeom prst="rect">
                <a:avLst/>
              </a:prstGeom>
              <a:noFill/>
              <a:ln w="12700">
                <a:noFill/>
                <a:miter lim="800000"/>
              </a:ln>
              <a:effectLst/>
            </p:spPr>
            <p:txBody>
              <a:bodyPr>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B </a:t>
                </a:r>
                <a:r>
                  <a:rPr kumimoji="1" lang="zh-CN" altLang="en-US">
                    <a:solidFill>
                      <a:srgbClr val="333399"/>
                    </a:solidFill>
                    <a:latin typeface="Arial" panose="020B0604020202020204" pitchFamily="34" charset="0"/>
                    <a:ea typeface="黑体" panose="02010609060101010101" pitchFamily="2" charset="-122"/>
                  </a:rPr>
                  <a:t>检测到发生碰撞</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p:spPr>
          <p:txBody>
            <a:bodyPr/>
            <a:lstStyle/>
            <a:p>
              <a:endParaRPr lang="zh-CN" altLang="en-US"/>
            </a:p>
          </p:txBody>
        </p:sp>
        <p:sp>
          <p:nvSpPr>
            <p:cNvPr id="412706" name="Text Box 34"/>
            <p:cNvSpPr txBox="1">
              <a:spLocks noChangeArrowheads="1"/>
            </p:cNvSpPr>
            <p:nvPr/>
          </p:nvSpPr>
          <p:spPr bwMode="auto">
            <a:xfrm>
              <a:off x="4410" y="865"/>
              <a:ext cx="499"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  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endParaRPr kumimoji="1" lang="en-US" altLang="zh-CN">
                <a:solidFill>
                  <a:srgbClr val="333399"/>
                </a:solidFill>
                <a:sym typeface="Symbol" panose="05050102010706020507" pitchFamily="18" charset="2"/>
              </a:endParaRPr>
            </a:p>
          </p:txBody>
        </p:sp>
      </p:grpSp>
      <p:sp>
        <p:nvSpPr>
          <p:cNvPr id="412707" name="Text Box 35"/>
          <p:cNvSpPr txBox="1">
            <a:spLocks noChangeArrowheads="1"/>
          </p:cNvSpPr>
          <p:nvPr/>
        </p:nvSpPr>
        <p:spPr bwMode="auto">
          <a:xfrm>
            <a:off x="779463" y="2136775"/>
            <a:ext cx="682625" cy="396875"/>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0</a:t>
            </a:r>
            <a:endParaRPr kumimoji="1" lang="en-US" altLang="zh-CN" baseline="30000">
              <a:solidFill>
                <a:srgbClr val="333399"/>
              </a:solidFill>
              <a:latin typeface="Arial" panose="020B0604020202020204" pitchFamily="34" charset="0"/>
              <a:ea typeface="黑体" panose="02010609060101010101" pitchFamily="2" charset="-122"/>
            </a:endParaRPr>
          </a:p>
        </p:txBody>
      </p:sp>
      <p:sp>
        <p:nvSpPr>
          <p:cNvPr id="412708" name="Line 36"/>
          <p:cNvSpPr>
            <a:spLocks noChangeShapeType="1"/>
          </p:cNvSpPr>
          <p:nvPr/>
        </p:nvSpPr>
        <p:spPr bwMode="auto">
          <a:xfrm>
            <a:off x="1449388" y="2341563"/>
            <a:ext cx="412750" cy="0"/>
          </a:xfrm>
          <a:prstGeom prst="line">
            <a:avLst/>
          </a:prstGeom>
          <a:noFill/>
          <a:ln w="28575">
            <a:solidFill>
              <a:srgbClr val="333399"/>
            </a:solidFill>
            <a:round/>
            <a:tailEnd type="triangle" w="sm" len="med"/>
          </a:ln>
          <a:effectLst/>
        </p:spPr>
        <p:txBody>
          <a:bodyPr/>
          <a:lstStyle/>
          <a:p>
            <a:endParaRPr lang="zh-CN" altLang="en-US"/>
          </a:p>
        </p:txBody>
      </p:sp>
      <p:sp>
        <p:nvSpPr>
          <p:cNvPr id="412709" name="Text Box 37"/>
          <p:cNvSpPr txBox="1">
            <a:spLocks noChangeArrowheads="1"/>
          </p:cNvSpPr>
          <p:nvPr/>
        </p:nvSpPr>
        <p:spPr bwMode="auto">
          <a:xfrm>
            <a:off x="6662738" y="3470275"/>
            <a:ext cx="2230437"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单程端到端</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传播时延记为</a:t>
            </a:r>
            <a:r>
              <a:rPr lang="zh-CN" altLang="en-US" sz="2400" i="1">
                <a:solidFill>
                  <a:srgbClr val="333399"/>
                </a:solidFill>
                <a:latin typeface="Arial" panose="020B0604020202020204" pitchFamily="34" charset="0"/>
                <a:ea typeface="黑体" panose="02010609060101010101" pitchFamily="2" charset="-122"/>
                <a:sym typeface="Symbol" panose="05050102010706020507" pitchFamily="18" charset="2"/>
              </a:rPr>
              <a:t></a:t>
            </a:r>
            <a:r>
              <a:rPr lang="zh-CN" altLang="en-US" sz="2400">
                <a:solidFill>
                  <a:srgbClr val="333399"/>
                </a:solidFill>
                <a:latin typeface="Arial" panose="020B0604020202020204" pitchFamily="34" charset="0"/>
                <a:ea typeface="黑体" panose="02010609060101010101" pitchFamily="2" charset="-122"/>
              </a:rPr>
              <a:t> </a:t>
            </a:r>
            <a:endParaRPr lang="zh-CN" altLang="en-US" sz="2400">
              <a:solidFill>
                <a:srgbClr val="333399"/>
              </a:solidFill>
              <a:latin typeface="Arial" panose="020B0604020202020204" pitchFamily="34" charset="0"/>
              <a:ea typeface="黑体" panose="02010609060101010101" pitchFamily="2" charset="-122"/>
            </a:endParaRPr>
          </a:p>
        </p:txBody>
      </p:sp>
      <p:sp>
        <p:nvSpPr>
          <p:cNvPr id="412710" name="Text Box 38"/>
          <p:cNvSpPr txBox="1">
            <a:spLocks noChangeArrowheads="1"/>
          </p:cNvSpPr>
          <p:nvPr/>
        </p:nvSpPr>
        <p:spPr bwMode="auto">
          <a:xfrm>
            <a:off x="1835150" y="266700"/>
            <a:ext cx="5899150" cy="641350"/>
          </a:xfrm>
          <a:prstGeom prst="rect">
            <a:avLst/>
          </a:prstGeom>
          <a:noFill/>
          <a:ln w="9525">
            <a:noFill/>
            <a:miter lim="800000"/>
          </a:ln>
          <a:effectLst/>
        </p:spPr>
        <p:txBody>
          <a:bodyPr wrap="none">
            <a:spAutoFit/>
          </a:bodyPr>
          <a:lstStyle/>
          <a:p>
            <a:r>
              <a:rPr lang="zh-CN" altLang="en-US" sz="3600">
                <a:solidFill>
                  <a:schemeClr val="folHlink"/>
                </a:solidFill>
                <a:latin typeface="黑体" panose="02010609060101010101" pitchFamily="2" charset="-122"/>
                <a:ea typeface="黑体" panose="02010609060101010101" pitchFamily="2" charset="-122"/>
              </a:rPr>
              <a:t>传播时延对载波监听的影响 </a:t>
            </a:r>
            <a:endParaRPr lang="zh-CN" altLang="en-US" sz="3600">
              <a:solidFill>
                <a:schemeClr val="folHlink"/>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302250" y="5286398"/>
            <a:ext cx="1144588" cy="142875"/>
          </a:xfrm>
          <a:prstGeom prst="rect">
            <a:avLst/>
          </a:prstGeom>
          <a:solidFill>
            <a:srgbClr val="996600"/>
          </a:solidFill>
          <a:ln w="12700">
            <a:solidFill>
              <a:schemeClr val="tx1"/>
            </a:solidFill>
            <a:miter lim="800000"/>
          </a:ln>
          <a:effectLst/>
        </p:spPr>
        <p:txBody>
          <a:bodyPr wrap="none" anchor="ctr"/>
          <a:lstStyle/>
          <a:p>
            <a:endParaRPr lang="zh-CN" altLang="en-US"/>
          </a:p>
        </p:txBody>
      </p:sp>
      <p:sp>
        <p:nvSpPr>
          <p:cNvPr id="413699" name="Rectangle 3"/>
          <p:cNvSpPr>
            <a:spLocks noChangeArrowheads="1"/>
          </p:cNvSpPr>
          <p:nvPr/>
        </p:nvSpPr>
        <p:spPr bwMode="auto">
          <a:xfrm>
            <a:off x="2060575" y="5070498"/>
            <a:ext cx="4386263" cy="142875"/>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413700" name="Line 4"/>
          <p:cNvSpPr>
            <a:spLocks noChangeShapeType="1"/>
          </p:cNvSpPr>
          <p:nvPr/>
        </p:nvSpPr>
        <p:spPr bwMode="auto">
          <a:xfrm>
            <a:off x="1908175" y="509611"/>
            <a:ext cx="4660900" cy="0"/>
          </a:xfrm>
          <a:prstGeom prst="line">
            <a:avLst/>
          </a:prstGeom>
          <a:noFill/>
          <a:ln w="38100" cmpd="dbl">
            <a:solidFill>
              <a:srgbClr val="333399"/>
            </a:solidFill>
            <a:round/>
          </a:ln>
          <a:effectLst/>
        </p:spPr>
        <p:txBody>
          <a:bodyPr wrap="none" anchor="ctr"/>
          <a:lstStyle/>
          <a:p>
            <a:endParaRPr lang="zh-CN" altLang="en-US"/>
          </a:p>
        </p:txBody>
      </p:sp>
      <p:sp>
        <p:nvSpPr>
          <p:cNvPr id="413701" name="Line 5"/>
          <p:cNvSpPr>
            <a:spLocks noChangeShapeType="1"/>
          </p:cNvSpPr>
          <p:nvPr/>
        </p:nvSpPr>
        <p:spPr bwMode="auto">
          <a:xfrm>
            <a:off x="1901825" y="220686"/>
            <a:ext cx="4673600" cy="0"/>
          </a:xfrm>
          <a:prstGeom prst="line">
            <a:avLst/>
          </a:prstGeom>
          <a:noFill/>
          <a:ln w="19050">
            <a:solidFill>
              <a:srgbClr val="333399"/>
            </a:solidFill>
            <a:round/>
            <a:headEnd type="triangle" w="med" len="med"/>
            <a:tailEnd type="triangle" w="sm" len="med"/>
          </a:ln>
          <a:effectLst/>
        </p:spPr>
        <p:txBody>
          <a:bodyPr wrap="none" anchor="ctr"/>
          <a:lstStyle/>
          <a:p>
            <a:endParaRPr lang="zh-CN" altLang="en-US"/>
          </a:p>
        </p:txBody>
      </p:sp>
      <p:sp>
        <p:nvSpPr>
          <p:cNvPr id="413702" name="Rectangle 6"/>
          <p:cNvSpPr>
            <a:spLocks noChangeArrowheads="1"/>
          </p:cNvSpPr>
          <p:nvPr/>
        </p:nvSpPr>
        <p:spPr bwMode="auto">
          <a:xfrm>
            <a:off x="3770313" y="11136"/>
            <a:ext cx="730250" cy="395287"/>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1 km</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03" name="Line 7"/>
          <p:cNvSpPr>
            <a:spLocks noChangeShapeType="1"/>
          </p:cNvSpPr>
          <p:nvPr/>
        </p:nvSpPr>
        <p:spPr bwMode="auto">
          <a:xfrm>
            <a:off x="1897063" y="514373"/>
            <a:ext cx="0" cy="1808163"/>
          </a:xfrm>
          <a:prstGeom prst="line">
            <a:avLst/>
          </a:prstGeom>
          <a:noFill/>
          <a:ln w="12700">
            <a:solidFill>
              <a:schemeClr val="tx1"/>
            </a:solidFill>
            <a:round/>
          </a:ln>
          <a:effectLst/>
        </p:spPr>
        <p:txBody>
          <a:bodyPr wrap="none" anchor="ctr"/>
          <a:lstStyle/>
          <a:p>
            <a:endParaRPr lang="zh-CN" altLang="en-US"/>
          </a:p>
        </p:txBody>
      </p:sp>
      <p:sp>
        <p:nvSpPr>
          <p:cNvPr id="413704" name="Line 8"/>
          <p:cNvSpPr>
            <a:spLocks noChangeShapeType="1"/>
          </p:cNvSpPr>
          <p:nvPr/>
        </p:nvSpPr>
        <p:spPr bwMode="auto">
          <a:xfrm>
            <a:off x="1901825" y="514373"/>
            <a:ext cx="4648200" cy="868363"/>
          </a:xfrm>
          <a:prstGeom prst="line">
            <a:avLst/>
          </a:prstGeom>
          <a:noFill/>
          <a:ln w="76200">
            <a:solidFill>
              <a:schemeClr val="accent1"/>
            </a:solidFill>
            <a:round/>
            <a:tailEnd type="triangle" w="med" len="lg"/>
          </a:ln>
          <a:effectLst/>
        </p:spPr>
        <p:txBody>
          <a:bodyPr wrap="none" anchor="ctr"/>
          <a:lstStyle/>
          <a:p>
            <a:endParaRPr lang="zh-CN" altLang="en-US"/>
          </a:p>
        </p:txBody>
      </p:sp>
      <p:sp>
        <p:nvSpPr>
          <p:cNvPr id="413705" name="Rectangle 9"/>
          <p:cNvSpPr>
            <a:spLocks noChangeArrowheads="1"/>
          </p:cNvSpPr>
          <p:nvPr/>
        </p:nvSpPr>
        <p:spPr bwMode="auto">
          <a:xfrm>
            <a:off x="1641475" y="165123"/>
            <a:ext cx="35083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06" name="Rectangle 10"/>
          <p:cNvSpPr>
            <a:spLocks noChangeArrowheads="1"/>
          </p:cNvSpPr>
          <p:nvPr/>
        </p:nvSpPr>
        <p:spPr bwMode="auto">
          <a:xfrm>
            <a:off x="6464300" y="165123"/>
            <a:ext cx="35083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07" name="Line 11"/>
          <p:cNvSpPr>
            <a:spLocks noChangeShapeType="1"/>
          </p:cNvSpPr>
          <p:nvPr/>
        </p:nvSpPr>
        <p:spPr bwMode="auto">
          <a:xfrm flipH="1">
            <a:off x="1779588" y="857273"/>
            <a:ext cx="6350" cy="1090613"/>
          </a:xfrm>
          <a:prstGeom prst="line">
            <a:avLst/>
          </a:prstGeom>
          <a:noFill/>
          <a:ln w="12700">
            <a:solidFill>
              <a:srgbClr val="333399"/>
            </a:solidFill>
            <a:round/>
            <a:tailEnd type="triangle" w="sm" len="med"/>
          </a:ln>
          <a:effectLst/>
        </p:spPr>
        <p:txBody>
          <a:bodyPr wrap="none" anchor="ctr"/>
          <a:lstStyle/>
          <a:p>
            <a:endParaRPr lang="zh-CN" altLang="en-US"/>
          </a:p>
        </p:txBody>
      </p:sp>
      <p:sp>
        <p:nvSpPr>
          <p:cNvPr id="413708" name="Rectangle 12"/>
          <p:cNvSpPr>
            <a:spLocks noChangeArrowheads="1"/>
          </p:cNvSpPr>
          <p:nvPr/>
        </p:nvSpPr>
        <p:spPr bwMode="auto">
          <a:xfrm>
            <a:off x="1560513" y="1189061"/>
            <a:ext cx="2508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endParaRPr kumimoji="1" lang="en-US" altLang="zh-CN" i="1">
              <a:solidFill>
                <a:srgbClr val="333399"/>
              </a:solidFill>
              <a:latin typeface="Arial" panose="020B0604020202020204" pitchFamily="34" charset="0"/>
              <a:ea typeface="黑体" panose="02010609060101010101" pitchFamily="2" charset="-122"/>
            </a:endParaRPr>
          </a:p>
        </p:txBody>
      </p:sp>
      <p:sp>
        <p:nvSpPr>
          <p:cNvPr id="413709" name="Line 13"/>
          <p:cNvSpPr>
            <a:spLocks noChangeShapeType="1"/>
          </p:cNvSpPr>
          <p:nvPr/>
        </p:nvSpPr>
        <p:spPr bwMode="auto">
          <a:xfrm>
            <a:off x="6569075" y="503261"/>
            <a:ext cx="0" cy="1484312"/>
          </a:xfrm>
          <a:prstGeom prst="line">
            <a:avLst/>
          </a:prstGeom>
          <a:noFill/>
          <a:ln w="12700">
            <a:solidFill>
              <a:srgbClr val="333399"/>
            </a:solidFill>
            <a:round/>
          </a:ln>
          <a:effectLst/>
        </p:spPr>
        <p:txBody>
          <a:bodyPr wrap="none" anchor="ctr"/>
          <a:lstStyle/>
          <a:p>
            <a:endParaRPr lang="zh-CN" altLang="en-US"/>
          </a:p>
        </p:txBody>
      </p:sp>
      <p:sp>
        <p:nvSpPr>
          <p:cNvPr id="413710" name="Line 14"/>
          <p:cNvSpPr>
            <a:spLocks noChangeShapeType="1"/>
          </p:cNvSpPr>
          <p:nvPr/>
        </p:nvSpPr>
        <p:spPr bwMode="auto">
          <a:xfrm flipH="1">
            <a:off x="1897063" y="1217636"/>
            <a:ext cx="4670425" cy="879475"/>
          </a:xfrm>
          <a:prstGeom prst="line">
            <a:avLst/>
          </a:prstGeom>
          <a:noFill/>
          <a:ln w="76200">
            <a:solidFill>
              <a:srgbClr val="996600"/>
            </a:solidFill>
            <a:round/>
            <a:tailEnd type="triangle" w="sm" len="med"/>
          </a:ln>
          <a:effectLst/>
        </p:spPr>
        <p:txBody>
          <a:bodyPr wrap="none" anchor="ctr"/>
          <a:lstStyle/>
          <a:p>
            <a:endParaRPr lang="zh-CN" altLang="en-US"/>
          </a:p>
        </p:txBody>
      </p:sp>
      <p:grpSp>
        <p:nvGrpSpPr>
          <p:cNvPr id="413711" name="Group 15"/>
          <p:cNvGrpSpPr/>
          <p:nvPr/>
        </p:nvGrpSpPr>
        <p:grpSpPr bwMode="auto">
          <a:xfrm>
            <a:off x="5340350" y="509611"/>
            <a:ext cx="965200"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p:spPr>
          <p:txBody>
            <a:bodyPr wrap="none" anchor="ctr"/>
            <a:lstStyle/>
            <a:p>
              <a:endParaRPr lang="zh-CN" altLang="en-US"/>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a:solidFill>
                    <a:srgbClr val="333399"/>
                  </a:solidFill>
                  <a:latin typeface="Arial" panose="020B0604020202020204" pitchFamily="34" charset="0"/>
                  <a:ea typeface="黑体" panose="02010609060101010101" pitchFamily="2" charset="-122"/>
                </a:rPr>
                <a:t>碰撞</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13714" name="Text Box 18"/>
          <p:cNvSpPr txBox="1">
            <a:spLocks noChangeArrowheads="1"/>
          </p:cNvSpPr>
          <p:nvPr/>
        </p:nvSpPr>
        <p:spPr bwMode="auto">
          <a:xfrm>
            <a:off x="6877050" y="3132161"/>
            <a:ext cx="2201863" cy="915987"/>
          </a:xfrm>
          <a:prstGeom prst="rect">
            <a:avLst/>
          </a:prstGeom>
          <a:noFill/>
          <a:ln w="12700">
            <a:noFill/>
            <a:miter lim="800000"/>
          </a:ln>
          <a:effectLst/>
        </p:spPr>
        <p:txBody>
          <a:bodyPr wrap="none">
            <a:spAutoFit/>
          </a:bodyPr>
          <a:lstStyle/>
          <a:p>
            <a:pPr defTabSz="762000" eaLnBrk="0" hangingPunct="0">
              <a:lnSpc>
                <a:spcPct val="90000"/>
              </a:lnSpc>
            </a:pPr>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en-US" altLang="zh-CN">
                <a:solidFill>
                  <a:srgbClr val="333399"/>
                </a:solidFill>
                <a:latin typeface="Arial" panose="020B0604020202020204" pitchFamily="34" charset="0"/>
                <a:ea typeface="黑体" panose="02010609060101010101" pitchFamily="2" charset="-122"/>
              </a:rPr>
              <a:t>B </a:t>
            </a:r>
            <a:r>
              <a:rPr kumimoji="1" lang="zh-CN" altLang="en-US">
                <a:solidFill>
                  <a:srgbClr val="333399"/>
                </a:solidFill>
                <a:latin typeface="Arial" panose="020B0604020202020204" pitchFamily="34" charset="0"/>
                <a:ea typeface="黑体" panose="02010609060101010101" pitchFamily="2" charset="-122"/>
              </a:rPr>
              <a:t>检测到</a:t>
            </a:r>
            <a:r>
              <a:rPr kumimoji="1" lang="zh-CN" altLang="en-US">
                <a:solidFill>
                  <a:schemeClr val="hlink"/>
                </a:solidFill>
                <a:latin typeface="Arial" panose="020B0604020202020204" pitchFamily="34" charset="0"/>
                <a:ea typeface="黑体" panose="02010609060101010101" pitchFamily="2" charset="-122"/>
              </a:rPr>
              <a:t>信道空闲</a:t>
            </a:r>
            <a:endParaRPr kumimoji="1" lang="zh-CN" altLang="en-US">
              <a:solidFill>
                <a:schemeClr val="hlink"/>
              </a:solidFill>
              <a:latin typeface="Arial" panose="020B0604020202020204" pitchFamily="34" charset="0"/>
              <a:ea typeface="黑体" panose="02010609060101010101" pitchFamily="2" charset="-122"/>
            </a:endParaRPr>
          </a:p>
          <a:p>
            <a:pPr defTabSz="762000" eaLnBrk="0" hangingPunct="0">
              <a:lnSpc>
                <a:spcPct val="90000"/>
              </a:lnSpc>
            </a:pP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13715" name="Text Box 19"/>
          <p:cNvSpPr txBox="1">
            <a:spLocks noChangeArrowheads="1"/>
          </p:cNvSpPr>
          <p:nvPr/>
        </p:nvSpPr>
        <p:spPr bwMode="auto">
          <a:xfrm>
            <a:off x="6877050" y="4103711"/>
            <a:ext cx="1417638" cy="641350"/>
          </a:xfrm>
          <a:prstGeom prst="rect">
            <a:avLst/>
          </a:prstGeom>
          <a:noFill/>
          <a:ln w="12700">
            <a:noFill/>
            <a:miter lim="800000"/>
          </a:ln>
          <a:effectLst/>
        </p:spPr>
        <p:txBody>
          <a:bodyPr wrap="none">
            <a:spAutoFit/>
          </a:bodyPr>
          <a:lstStyle/>
          <a:p>
            <a:pPr defTabSz="762000" eaLnBrk="0" hangingPunct="0">
              <a:lnSpc>
                <a:spcPct val="90000"/>
              </a:lnSpc>
            </a:pPr>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r>
              <a:rPr kumimoji="1" lang="en-US" altLang="zh-CN"/>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 / 2</a:t>
            </a:r>
            <a:endParaRPr kumimoji="1" lang="en-US" altLang="zh-CN" baseline="30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zh-CN" altLang="en-US">
                <a:solidFill>
                  <a:srgbClr val="333399"/>
                </a:solidFill>
                <a:latin typeface="Arial" panose="020B0604020202020204" pitchFamily="34" charset="0"/>
                <a:ea typeface="黑体" panose="02010609060101010101" pitchFamily="2" charset="-122"/>
              </a:rPr>
              <a:t>发生碰撞</a:t>
            </a:r>
            <a:endParaRPr kumimoji="1" lang="zh-CN" altLang="en-US">
              <a:solidFill>
                <a:srgbClr val="333399"/>
              </a:solidFill>
              <a:latin typeface="Arial" panose="020B0604020202020204" pitchFamily="34" charset="0"/>
              <a:ea typeface="黑体" panose="02010609060101010101" pitchFamily="2" charset="-122"/>
            </a:endParaRPr>
          </a:p>
        </p:txBody>
      </p:sp>
      <p:grpSp>
        <p:nvGrpSpPr>
          <p:cNvPr id="413716" name="Group 20"/>
          <p:cNvGrpSpPr/>
          <p:nvPr/>
        </p:nvGrpSpPr>
        <p:grpSpPr bwMode="auto">
          <a:xfrm>
            <a:off x="250825" y="1054123"/>
            <a:ext cx="3960813" cy="1214438"/>
            <a:chOff x="158" y="754"/>
            <a:chExt cx="2495" cy="765"/>
          </a:xfrm>
        </p:grpSpPr>
        <p:sp>
          <p:nvSpPr>
            <p:cNvPr id="413717" name="Text Box 21"/>
            <p:cNvSpPr txBox="1">
              <a:spLocks noChangeArrowheads="1"/>
            </p:cNvSpPr>
            <p:nvPr/>
          </p:nvSpPr>
          <p:spPr bwMode="auto">
            <a:xfrm>
              <a:off x="158" y="1269"/>
              <a:ext cx="755"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2</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p:spPr>
          <p:txBody>
            <a:bodyPr/>
            <a:lstStyle/>
            <a:p>
              <a:endParaRPr lang="zh-CN" altLang="en-US"/>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3721" name="Text Box 25"/>
              <p:cNvSpPr txBox="1">
                <a:spLocks noChangeArrowheads="1"/>
              </p:cNvSpPr>
              <p:nvPr/>
            </p:nvSpPr>
            <p:spPr bwMode="auto">
              <a:xfrm>
                <a:off x="1247" y="754"/>
                <a:ext cx="1387" cy="250"/>
              </a:xfrm>
              <a:prstGeom prst="rect">
                <a:avLst/>
              </a:prstGeom>
              <a:noFill/>
              <a:ln w="12700">
                <a:noFill/>
                <a:miter lim="800000"/>
              </a:ln>
              <a:effectLst/>
            </p:spPr>
            <p:txBody>
              <a:bodyPr>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 </a:t>
                </a:r>
                <a:r>
                  <a:rPr kumimoji="1" lang="zh-CN" altLang="en-US">
                    <a:solidFill>
                      <a:srgbClr val="333399"/>
                    </a:solidFill>
                    <a:latin typeface="Arial" panose="020B0604020202020204" pitchFamily="34" charset="0"/>
                    <a:ea typeface="黑体" panose="02010609060101010101" pitchFamily="2" charset="-122"/>
                  </a:rPr>
                  <a:t>检测到发生碰撞</a:t>
                </a:r>
                <a:endParaRPr kumimoji="1" lang="zh-CN" altLang="en-US">
                  <a:solidFill>
                    <a:srgbClr val="333399"/>
                  </a:solidFill>
                  <a:latin typeface="Arial" panose="020B0604020202020204" pitchFamily="34" charset="0"/>
                  <a:ea typeface="黑体" panose="02010609060101010101" pitchFamily="2" charset="-122"/>
                </a:endParaRPr>
              </a:p>
            </p:txBody>
          </p:sp>
        </p:grpSp>
      </p:grpSp>
      <p:grpSp>
        <p:nvGrpSpPr>
          <p:cNvPr id="413722" name="Group 26"/>
          <p:cNvGrpSpPr/>
          <p:nvPr/>
        </p:nvGrpSpPr>
        <p:grpSpPr bwMode="auto">
          <a:xfrm>
            <a:off x="6615113" y="390548"/>
            <a:ext cx="1844675" cy="969963"/>
            <a:chOff x="4167" y="336"/>
            <a:chExt cx="1162" cy="611"/>
          </a:xfrm>
        </p:grpSpPr>
        <p:grpSp>
          <p:nvGrpSpPr>
            <p:cNvPr id="413723" name="Group 27"/>
            <p:cNvGrpSpPr/>
            <p:nvPr/>
          </p:nvGrpSpPr>
          <p:grpSpPr bwMode="auto">
            <a:xfrm>
              <a:off x="4167" y="697"/>
              <a:ext cx="1027" cy="250"/>
              <a:chOff x="4167" y="697"/>
              <a:chExt cx="1027" cy="250"/>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p:spPr>
            <p:txBody>
              <a:bodyPr/>
              <a:lstStyle/>
              <a:p>
                <a:endParaRPr lang="zh-CN" altLang="en-US"/>
              </a:p>
            </p:txBody>
          </p:sp>
          <p:sp>
            <p:nvSpPr>
              <p:cNvPr id="413725" name="Text Box 29"/>
              <p:cNvSpPr txBox="1">
                <a:spLocks noChangeArrowheads="1"/>
              </p:cNvSpPr>
              <p:nvPr/>
            </p:nvSpPr>
            <p:spPr bwMode="auto">
              <a:xfrm>
                <a:off x="4411" y="697"/>
                <a:ext cx="783"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  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r>
                  <a:rPr kumimoji="1" lang="en-US" altLang="zh-CN" baseline="30000">
                    <a:solidFill>
                      <a:srgbClr val="333399"/>
                    </a:solidFill>
                    <a:latin typeface="Arial" panose="020B0604020202020204" pitchFamily="34" charset="0"/>
                    <a:ea typeface="黑体" panose="02010609060101010101" pitchFamily="2" charset="-122"/>
                  </a:rPr>
                  <a:t> </a:t>
                </a:r>
                <a:endParaRPr kumimoji="1" lang="en-US" altLang="zh-CN" baseline="30000">
                  <a:solidFill>
                    <a:srgbClr val="333399"/>
                  </a:solidFill>
                  <a:latin typeface="Arial" panose="020B0604020202020204" pitchFamily="34" charset="0"/>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3728" name="Text Box 32"/>
              <p:cNvSpPr txBox="1">
                <a:spLocks noChangeArrowheads="1"/>
              </p:cNvSpPr>
              <p:nvPr/>
            </p:nvSpPr>
            <p:spPr bwMode="auto">
              <a:xfrm>
                <a:off x="4286" y="336"/>
                <a:ext cx="995" cy="250"/>
              </a:xfrm>
              <a:prstGeom prst="rect">
                <a:avLst/>
              </a:prstGeom>
              <a:noFill/>
              <a:ln w="12700">
                <a:noFill/>
                <a:miter lim="800000"/>
              </a:ln>
              <a:effectLst/>
            </p:spPr>
            <p:txBody>
              <a:bodyPr wrap="none">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  B </a:t>
                </a: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grpSp>
      </p:grpSp>
      <p:grpSp>
        <p:nvGrpSpPr>
          <p:cNvPr id="413729" name="Group 33"/>
          <p:cNvGrpSpPr/>
          <p:nvPr/>
        </p:nvGrpSpPr>
        <p:grpSpPr bwMode="auto">
          <a:xfrm>
            <a:off x="4067175" y="1230336"/>
            <a:ext cx="3725863" cy="1006475"/>
            <a:chOff x="2562" y="865"/>
            <a:chExt cx="2347"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p:spPr>
            <p:txBody>
              <a:bodyPr/>
              <a:lstStyle/>
              <a:p>
                <a:pPr algn="ctr" defTabSz="762000" eaLnBrk="0" hangingPunct="0"/>
                <a:endParaRPr kumimoji="1" lang="zh-CN" altLang="zh-CN">
                  <a:solidFill>
                    <a:srgbClr val="333399"/>
                  </a:solidFill>
                  <a:latin typeface="Arial" panose="020B0604020202020204" pitchFamily="34" charset="0"/>
                  <a:ea typeface="黑体" panose="02010609060101010101" pitchFamily="2" charset="-122"/>
                </a:endParaRPr>
              </a:p>
            </p:txBody>
          </p:sp>
          <p:sp>
            <p:nvSpPr>
              <p:cNvPr id="413732" name="Text Box 36"/>
              <p:cNvSpPr txBox="1">
                <a:spLocks noChangeArrowheads="1"/>
              </p:cNvSpPr>
              <p:nvPr/>
            </p:nvSpPr>
            <p:spPr bwMode="auto">
              <a:xfrm>
                <a:off x="2562" y="1240"/>
                <a:ext cx="1546" cy="250"/>
              </a:xfrm>
              <a:prstGeom prst="rect">
                <a:avLst/>
              </a:prstGeom>
              <a:noFill/>
              <a:ln w="12700">
                <a:noFill/>
                <a:miter lim="800000"/>
              </a:ln>
              <a:effectLst/>
            </p:spPr>
            <p:txBody>
              <a:bodyPr>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B </a:t>
                </a:r>
                <a:r>
                  <a:rPr kumimoji="1" lang="zh-CN" altLang="en-US">
                    <a:solidFill>
                      <a:srgbClr val="333399"/>
                    </a:solidFill>
                    <a:latin typeface="Arial" panose="020B0604020202020204" pitchFamily="34" charset="0"/>
                    <a:ea typeface="黑体" panose="02010609060101010101" pitchFamily="2" charset="-122"/>
                  </a:rPr>
                  <a:t>检测到发生碰撞</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p:spPr>
          <p:txBody>
            <a:bodyPr/>
            <a:lstStyle/>
            <a:p>
              <a:endParaRPr lang="zh-CN" altLang="en-US"/>
            </a:p>
          </p:txBody>
        </p:sp>
        <p:sp>
          <p:nvSpPr>
            <p:cNvPr id="413734" name="Text Box 38"/>
            <p:cNvSpPr txBox="1">
              <a:spLocks noChangeArrowheads="1"/>
            </p:cNvSpPr>
            <p:nvPr/>
          </p:nvSpPr>
          <p:spPr bwMode="auto">
            <a:xfrm>
              <a:off x="4410" y="865"/>
              <a:ext cx="499" cy="250"/>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  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endParaRPr kumimoji="1" lang="en-US" altLang="zh-CN">
                <a:solidFill>
                  <a:srgbClr val="333399"/>
                </a:solidFill>
                <a:sym typeface="Symbol" panose="05050102010706020507" pitchFamily="18" charset="2"/>
              </a:endParaRPr>
            </a:p>
          </p:txBody>
        </p:sp>
      </p:grpSp>
      <p:sp>
        <p:nvSpPr>
          <p:cNvPr id="413735" name="Rectangle 39"/>
          <p:cNvSpPr>
            <a:spLocks noChangeArrowheads="1"/>
          </p:cNvSpPr>
          <p:nvPr/>
        </p:nvSpPr>
        <p:spPr bwMode="auto">
          <a:xfrm>
            <a:off x="1692275" y="4221186"/>
            <a:ext cx="400050" cy="504825"/>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36" name="Rectangle 40"/>
          <p:cNvSpPr>
            <a:spLocks noChangeArrowheads="1"/>
          </p:cNvSpPr>
          <p:nvPr/>
        </p:nvSpPr>
        <p:spPr bwMode="auto">
          <a:xfrm>
            <a:off x="6403975" y="4999061"/>
            <a:ext cx="400050" cy="501650"/>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grpSp>
        <p:nvGrpSpPr>
          <p:cNvPr id="413737" name="Group 41"/>
          <p:cNvGrpSpPr/>
          <p:nvPr/>
        </p:nvGrpSpPr>
        <p:grpSpPr bwMode="auto">
          <a:xfrm>
            <a:off x="2092325" y="4294211"/>
            <a:ext cx="4100513" cy="142875"/>
            <a:chOff x="1318" y="2795"/>
            <a:chExt cx="2583" cy="90"/>
          </a:xfrm>
        </p:grpSpPr>
        <p:sp>
          <p:nvSpPr>
            <p:cNvPr id="413738"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413739" name="Line 43"/>
            <p:cNvSpPr>
              <a:spLocks noChangeShapeType="1"/>
            </p:cNvSpPr>
            <p:nvPr/>
          </p:nvSpPr>
          <p:spPr bwMode="auto">
            <a:xfrm>
              <a:off x="3780" y="2841"/>
              <a:ext cx="121" cy="0"/>
            </a:xfrm>
            <a:prstGeom prst="line">
              <a:avLst/>
            </a:prstGeom>
            <a:noFill/>
            <a:ln w="12700">
              <a:solidFill>
                <a:srgbClr val="333399"/>
              </a:solidFill>
              <a:round/>
              <a:tailEnd type="triangle" w="sm" len="med"/>
            </a:ln>
            <a:effectLst/>
          </p:spPr>
          <p:txBody>
            <a:bodyPr/>
            <a:lstStyle/>
            <a:p>
              <a:endParaRPr lang="zh-CN" altLang="en-US"/>
            </a:p>
          </p:txBody>
        </p:sp>
      </p:grpSp>
      <p:grpSp>
        <p:nvGrpSpPr>
          <p:cNvPr id="413740" name="Group 44"/>
          <p:cNvGrpSpPr/>
          <p:nvPr/>
        </p:nvGrpSpPr>
        <p:grpSpPr bwMode="auto">
          <a:xfrm>
            <a:off x="5810250" y="4508523"/>
            <a:ext cx="636588"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p:spPr>
          <p:txBody>
            <a:bodyPr wrap="none" anchor="ctr"/>
            <a:lstStyle/>
            <a:p>
              <a:endParaRPr lang="zh-CN" altLang="en-US"/>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p:spPr>
          <p:txBody>
            <a:bodyPr/>
            <a:lstStyle/>
            <a:p>
              <a:endParaRPr lang="zh-CN" altLang="en-US"/>
            </a:p>
          </p:txBody>
        </p:sp>
      </p:grpSp>
      <p:sp>
        <p:nvSpPr>
          <p:cNvPr id="413743" name="Line 47"/>
          <p:cNvSpPr>
            <a:spLocks noChangeShapeType="1"/>
          </p:cNvSpPr>
          <p:nvPr/>
        </p:nvSpPr>
        <p:spPr bwMode="auto">
          <a:xfrm>
            <a:off x="6345238" y="5141936"/>
            <a:ext cx="190500" cy="0"/>
          </a:xfrm>
          <a:prstGeom prst="line">
            <a:avLst/>
          </a:prstGeom>
          <a:noFill/>
          <a:ln w="12700">
            <a:solidFill>
              <a:srgbClr val="333399"/>
            </a:solidFill>
            <a:round/>
            <a:tailEnd type="triangle" w="sm" len="med"/>
          </a:ln>
          <a:effectLst/>
        </p:spPr>
        <p:txBody>
          <a:bodyPr/>
          <a:lstStyle/>
          <a:p>
            <a:endParaRPr lang="zh-CN" altLang="en-US"/>
          </a:p>
        </p:txBody>
      </p:sp>
      <p:grpSp>
        <p:nvGrpSpPr>
          <p:cNvPr id="413744" name="Group 48"/>
          <p:cNvGrpSpPr/>
          <p:nvPr/>
        </p:nvGrpSpPr>
        <p:grpSpPr bwMode="auto">
          <a:xfrm>
            <a:off x="1692275" y="5761061"/>
            <a:ext cx="5111750"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p:spPr>
          <p:txBody>
            <a:bodyPr wrap="none" anchor="ctr"/>
            <a:lstStyle/>
            <a:p>
              <a:endParaRPr lang="zh-CN" altLang="en-US"/>
            </a:p>
          </p:txBody>
        </p:sp>
        <p:sp>
          <p:nvSpPr>
            <p:cNvPr id="413746"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p:spPr>
          <p:txBody>
            <a:bodyPr/>
            <a:lstStyle/>
            <a:p>
              <a:endParaRPr lang="zh-CN" altLang="en-US"/>
            </a:p>
          </p:txBody>
        </p:sp>
      </p:grpSp>
      <p:sp>
        <p:nvSpPr>
          <p:cNvPr id="413750" name="Rectangle 54"/>
          <p:cNvSpPr>
            <a:spLocks noChangeArrowheads="1"/>
          </p:cNvSpPr>
          <p:nvPr/>
        </p:nvSpPr>
        <p:spPr bwMode="auto">
          <a:xfrm>
            <a:off x="6319838" y="3675086"/>
            <a:ext cx="127000" cy="146050"/>
          </a:xfrm>
          <a:prstGeom prst="rect">
            <a:avLst/>
          </a:prstGeom>
          <a:solidFill>
            <a:srgbClr val="996600"/>
          </a:solidFill>
          <a:ln w="12700">
            <a:solidFill>
              <a:schemeClr val="tx1"/>
            </a:solidFill>
            <a:miter lim="800000"/>
          </a:ln>
          <a:effectLst/>
        </p:spPr>
        <p:txBody>
          <a:bodyPr wrap="none" anchor="ctr"/>
          <a:lstStyle/>
          <a:p>
            <a:endParaRPr lang="zh-CN" altLang="en-US"/>
          </a:p>
        </p:txBody>
      </p:sp>
      <p:sp>
        <p:nvSpPr>
          <p:cNvPr id="413751" name="Rectangle 55"/>
          <p:cNvSpPr>
            <a:spLocks noChangeArrowheads="1"/>
          </p:cNvSpPr>
          <p:nvPr/>
        </p:nvSpPr>
        <p:spPr bwMode="auto">
          <a:xfrm>
            <a:off x="2092325" y="3459186"/>
            <a:ext cx="3400425" cy="144462"/>
          </a:xfrm>
          <a:prstGeom prst="rect">
            <a:avLst/>
          </a:prstGeom>
          <a:solidFill>
            <a:schemeClr val="accent1"/>
          </a:solidFill>
          <a:ln w="12700">
            <a:solidFill>
              <a:srgbClr val="333399"/>
            </a:solidFill>
            <a:miter lim="800000"/>
          </a:ln>
          <a:effectLst/>
        </p:spPr>
        <p:txBody>
          <a:bodyPr wrap="none" anchor="ctr"/>
          <a:lstStyle/>
          <a:p>
            <a:endParaRPr lang="zh-CN" altLang="en-US"/>
          </a:p>
        </p:txBody>
      </p:sp>
      <p:sp>
        <p:nvSpPr>
          <p:cNvPr id="413752" name="Rectangle 56"/>
          <p:cNvSpPr>
            <a:spLocks noChangeArrowheads="1"/>
          </p:cNvSpPr>
          <p:nvPr/>
        </p:nvSpPr>
        <p:spPr bwMode="auto">
          <a:xfrm>
            <a:off x="1692275" y="3387748"/>
            <a:ext cx="400050" cy="504825"/>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53" name="Rectangle 57"/>
          <p:cNvSpPr>
            <a:spLocks noChangeArrowheads="1"/>
          </p:cNvSpPr>
          <p:nvPr/>
        </p:nvSpPr>
        <p:spPr bwMode="auto">
          <a:xfrm>
            <a:off x="6403975" y="3387748"/>
            <a:ext cx="400050" cy="504825"/>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54" name="Line 58"/>
          <p:cNvSpPr>
            <a:spLocks noChangeShapeType="1"/>
          </p:cNvSpPr>
          <p:nvPr/>
        </p:nvSpPr>
        <p:spPr bwMode="auto">
          <a:xfrm>
            <a:off x="5492750" y="3532211"/>
            <a:ext cx="190500" cy="0"/>
          </a:xfrm>
          <a:prstGeom prst="line">
            <a:avLst/>
          </a:prstGeom>
          <a:noFill/>
          <a:ln w="12700">
            <a:solidFill>
              <a:srgbClr val="333399"/>
            </a:solidFill>
            <a:round/>
            <a:tailEnd type="triangle" w="sm" len="med"/>
          </a:ln>
          <a:effectLst/>
        </p:spPr>
        <p:txBody>
          <a:bodyPr/>
          <a:lstStyle/>
          <a:p>
            <a:endParaRPr lang="zh-CN" altLang="en-US"/>
          </a:p>
        </p:txBody>
      </p:sp>
      <p:sp>
        <p:nvSpPr>
          <p:cNvPr id="413755" name="Line 59"/>
          <p:cNvSpPr>
            <a:spLocks noChangeShapeType="1"/>
          </p:cNvSpPr>
          <p:nvPr/>
        </p:nvSpPr>
        <p:spPr bwMode="auto">
          <a:xfrm flipH="1">
            <a:off x="6129338" y="3746523"/>
            <a:ext cx="190500" cy="0"/>
          </a:xfrm>
          <a:prstGeom prst="line">
            <a:avLst/>
          </a:prstGeom>
          <a:noFill/>
          <a:ln w="12700">
            <a:solidFill>
              <a:srgbClr val="333399"/>
            </a:solidFill>
            <a:round/>
            <a:tailEnd type="triangle" w="sm" len="med"/>
          </a:ln>
          <a:effectLst/>
        </p:spPr>
        <p:txBody>
          <a:bodyPr/>
          <a:lstStyle/>
          <a:p>
            <a:endParaRPr lang="zh-CN" altLang="en-US"/>
          </a:p>
        </p:txBody>
      </p:sp>
      <p:sp>
        <p:nvSpPr>
          <p:cNvPr id="413756" name="Text Box 60"/>
          <p:cNvSpPr txBox="1">
            <a:spLocks noChangeArrowheads="1"/>
          </p:cNvSpPr>
          <p:nvPr/>
        </p:nvSpPr>
        <p:spPr bwMode="auto">
          <a:xfrm>
            <a:off x="293688" y="2232048"/>
            <a:ext cx="1325562" cy="1233488"/>
          </a:xfrm>
          <a:prstGeom prst="rect">
            <a:avLst/>
          </a:prstGeom>
          <a:noFill/>
          <a:ln w="12700">
            <a:noFill/>
            <a:miter lim="800000"/>
          </a:ln>
          <a:effectLst/>
        </p:spPr>
        <p:txBody>
          <a:bodyPr wrap="none">
            <a:spAutoFit/>
          </a:bodyPr>
          <a:lstStyle/>
          <a:p>
            <a:pPr algn="ctr" defTabSz="762000" eaLnBrk="0" hangingPunct="0">
              <a:lnSpc>
                <a:spcPct val="90000"/>
              </a:lnSpc>
            </a:pPr>
            <a:r>
              <a:rPr kumimoji="1" lang="en-US" altLang="zh-CN" i="1">
                <a:solidFill>
                  <a:srgbClr val="333399"/>
                </a:solidFill>
                <a:latin typeface="Arial" panose="020B0604020202020204" pitchFamily="34" charset="0"/>
                <a:ea typeface="黑体" panose="02010609060101010101" pitchFamily="2" charset="-122"/>
              </a:rPr>
              <a:t> t</a:t>
            </a:r>
            <a:r>
              <a:rPr kumimoji="1" lang="en-US" altLang="zh-CN">
                <a:solidFill>
                  <a:srgbClr val="333399"/>
                </a:solidFill>
                <a:latin typeface="Arial" panose="020B0604020202020204" pitchFamily="34" charset="0"/>
                <a:ea typeface="黑体" panose="02010609060101010101" pitchFamily="2" charset="-122"/>
              </a:rPr>
              <a:t> = 0</a:t>
            </a:r>
            <a:endParaRPr kumimoji="1" lang="en-US" altLang="zh-CN" baseline="30000">
              <a:solidFill>
                <a:srgbClr val="333399"/>
              </a:solidFill>
              <a:latin typeface="Arial" panose="020B0604020202020204" pitchFamily="34" charset="0"/>
              <a:ea typeface="黑体" panose="02010609060101010101" pitchFamily="2" charset="-122"/>
            </a:endParaRPr>
          </a:p>
          <a:p>
            <a:pPr algn="ctr" defTabSz="762000" eaLnBrk="0" hangingPunct="0">
              <a:lnSpc>
                <a:spcPct val="95000"/>
              </a:lnSpc>
            </a:pPr>
            <a:r>
              <a:rPr kumimoji="1" lang="en-US" altLang="zh-CN">
                <a:solidFill>
                  <a:srgbClr val="333399"/>
                </a:solidFill>
                <a:latin typeface="Arial" panose="020B0604020202020204" pitchFamily="34" charset="0"/>
                <a:ea typeface="黑体" panose="02010609060101010101" pitchFamily="2" charset="-122"/>
              </a:rPr>
              <a:t>  A </a:t>
            </a:r>
            <a:r>
              <a:rPr kumimoji="1" lang="zh-CN" altLang="en-US">
                <a:solidFill>
                  <a:srgbClr val="333399"/>
                </a:solidFill>
                <a:latin typeface="Arial" panose="020B0604020202020204" pitchFamily="34" charset="0"/>
                <a:ea typeface="黑体" panose="02010609060101010101" pitchFamily="2" charset="-122"/>
              </a:rPr>
              <a:t>检测到</a:t>
            </a:r>
            <a:endParaRPr kumimoji="1" lang="zh-CN" altLang="en-US">
              <a:solidFill>
                <a:srgbClr val="333399"/>
              </a:solidFill>
              <a:latin typeface="Arial" panose="020B0604020202020204" pitchFamily="34" charset="0"/>
              <a:ea typeface="黑体" panose="02010609060101010101" pitchFamily="2" charset="-122"/>
            </a:endParaRPr>
          </a:p>
          <a:p>
            <a:pPr algn="ctr" defTabSz="762000" eaLnBrk="0" hangingPunct="0">
              <a:lnSpc>
                <a:spcPct val="95000"/>
              </a:lnSpc>
            </a:pPr>
            <a:r>
              <a:rPr kumimoji="1" lang="zh-CN" altLang="en-US">
                <a:solidFill>
                  <a:srgbClr val="333399"/>
                </a:solidFill>
                <a:latin typeface="Arial" panose="020B0604020202020204" pitchFamily="34" charset="0"/>
                <a:ea typeface="黑体" panose="02010609060101010101" pitchFamily="2" charset="-122"/>
              </a:rPr>
              <a:t>信道空闲</a:t>
            </a:r>
            <a:endParaRPr kumimoji="1" lang="zh-CN" altLang="en-US">
              <a:solidFill>
                <a:srgbClr val="333399"/>
              </a:solidFill>
              <a:latin typeface="Arial" panose="020B0604020202020204" pitchFamily="34" charset="0"/>
              <a:ea typeface="黑体" panose="02010609060101010101" pitchFamily="2" charset="-122"/>
            </a:endParaRPr>
          </a:p>
          <a:p>
            <a:pPr algn="ctr" defTabSz="762000" eaLnBrk="0" hangingPunct="0">
              <a:lnSpc>
                <a:spcPct val="95000"/>
              </a:lnSpc>
            </a:pP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grpSp>
        <p:nvGrpSpPr>
          <p:cNvPr id="413757" name="Group 61"/>
          <p:cNvGrpSpPr/>
          <p:nvPr/>
        </p:nvGrpSpPr>
        <p:grpSpPr bwMode="auto">
          <a:xfrm>
            <a:off x="1995488" y="2665436"/>
            <a:ext cx="446087" cy="142875"/>
            <a:chOff x="1176" y="1872"/>
            <a:chExt cx="336" cy="96"/>
          </a:xfrm>
        </p:grpSpPr>
        <p:sp>
          <p:nvSpPr>
            <p:cNvPr id="413758"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ln>
            <a:effectLst/>
          </p:spPr>
          <p:txBody>
            <a:bodyPr wrap="none" anchor="ctr"/>
            <a:lstStyle/>
            <a:p>
              <a:endParaRPr lang="zh-CN" altLang="en-US"/>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p:spPr>
          <p:txBody>
            <a:bodyPr/>
            <a:lstStyle/>
            <a:p>
              <a:endParaRPr lang="zh-CN" altLang="en-US"/>
            </a:p>
          </p:txBody>
        </p:sp>
      </p:grpSp>
      <p:sp>
        <p:nvSpPr>
          <p:cNvPr id="413760" name="Rectangle 64"/>
          <p:cNvSpPr>
            <a:spLocks noChangeArrowheads="1"/>
          </p:cNvSpPr>
          <p:nvPr/>
        </p:nvSpPr>
        <p:spPr bwMode="auto">
          <a:xfrm>
            <a:off x="1692275" y="2593998"/>
            <a:ext cx="400050" cy="503238"/>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61" name="Rectangle 65"/>
          <p:cNvSpPr>
            <a:spLocks noChangeArrowheads="1"/>
          </p:cNvSpPr>
          <p:nvPr/>
        </p:nvSpPr>
        <p:spPr bwMode="auto">
          <a:xfrm>
            <a:off x="6403975" y="2593998"/>
            <a:ext cx="400050" cy="503238"/>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62" name="Text Box 66"/>
          <p:cNvSpPr txBox="1">
            <a:spLocks noChangeArrowheads="1"/>
          </p:cNvSpPr>
          <p:nvPr/>
        </p:nvSpPr>
        <p:spPr bwMode="auto">
          <a:xfrm>
            <a:off x="779463" y="304823"/>
            <a:ext cx="682625" cy="396875"/>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0</a:t>
            </a:r>
            <a:endParaRPr kumimoji="1" lang="en-US" altLang="zh-CN" baseline="30000">
              <a:solidFill>
                <a:srgbClr val="333399"/>
              </a:solidFill>
              <a:latin typeface="Arial" panose="020B0604020202020204" pitchFamily="34" charset="0"/>
              <a:ea typeface="黑体" panose="02010609060101010101" pitchFamily="2" charset="-122"/>
            </a:endParaRPr>
          </a:p>
        </p:txBody>
      </p:sp>
      <p:sp>
        <p:nvSpPr>
          <p:cNvPr id="413763" name="Line 67"/>
          <p:cNvSpPr>
            <a:spLocks noChangeShapeType="1"/>
          </p:cNvSpPr>
          <p:nvPr/>
        </p:nvSpPr>
        <p:spPr bwMode="auto">
          <a:xfrm>
            <a:off x="1449388" y="509611"/>
            <a:ext cx="412750" cy="0"/>
          </a:xfrm>
          <a:prstGeom prst="line">
            <a:avLst/>
          </a:prstGeom>
          <a:noFill/>
          <a:ln w="28575">
            <a:solidFill>
              <a:srgbClr val="333399"/>
            </a:solidFill>
            <a:round/>
            <a:tailEnd type="triangle" w="sm" len="med"/>
          </a:ln>
          <a:effectLst/>
        </p:spPr>
        <p:txBody>
          <a:bodyPr/>
          <a:lstStyle/>
          <a:p>
            <a:endParaRPr lang="zh-CN" altLang="en-US"/>
          </a:p>
        </p:txBody>
      </p:sp>
      <p:grpSp>
        <p:nvGrpSpPr>
          <p:cNvPr id="413764" name="Group 68"/>
          <p:cNvGrpSpPr/>
          <p:nvPr/>
        </p:nvGrpSpPr>
        <p:grpSpPr bwMode="auto">
          <a:xfrm>
            <a:off x="4500563" y="4778398"/>
            <a:ext cx="4578350" cy="915988"/>
            <a:chOff x="2835" y="3100"/>
            <a:chExt cx="2884" cy="577"/>
          </a:xfrm>
        </p:grpSpPr>
        <p:sp>
          <p:nvSpPr>
            <p:cNvPr id="413765" name="Text Box 69"/>
            <p:cNvSpPr txBox="1">
              <a:spLocks noChangeArrowheads="1"/>
            </p:cNvSpPr>
            <p:nvPr/>
          </p:nvSpPr>
          <p:spPr bwMode="auto">
            <a:xfrm>
              <a:off x="4332" y="3100"/>
              <a:ext cx="1387" cy="577"/>
            </a:xfrm>
            <a:prstGeom prst="rect">
              <a:avLst/>
            </a:prstGeom>
            <a:noFill/>
            <a:ln w="12700">
              <a:noFill/>
              <a:miter lim="800000"/>
            </a:ln>
            <a:effectLst/>
          </p:spPr>
          <p:txBody>
            <a:bodyPr wrap="none">
              <a:spAutoFit/>
            </a:bodyPr>
            <a:lstStyle/>
            <a:p>
              <a:pPr defTabSz="762000" eaLnBrk="0" hangingPunct="0">
                <a:lnSpc>
                  <a:spcPct val="90000"/>
                </a:lnSpc>
              </a:pPr>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a:t>
              </a:r>
              <a:r>
                <a:rPr kumimoji="1" lang="en-US" altLang="zh-CN">
                  <a:solidFill>
                    <a:srgbClr val="333399"/>
                  </a:solidFill>
                  <a:sym typeface="Symbol" panose="05050102010706020507" pitchFamily="18" charset="2"/>
                </a:rPr>
                <a:t></a:t>
              </a:r>
              <a:endParaRPr kumimoji="1" lang="en-US" altLang="zh-CN" baseline="30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en-US" altLang="zh-CN">
                  <a:solidFill>
                    <a:srgbClr val="333399"/>
                  </a:solidFill>
                  <a:latin typeface="Arial" panose="020B0604020202020204" pitchFamily="34" charset="0"/>
                  <a:ea typeface="黑体" panose="02010609060101010101" pitchFamily="2" charset="-122"/>
                </a:rPr>
                <a:t>B </a:t>
              </a:r>
              <a:r>
                <a:rPr kumimoji="1" lang="zh-CN" altLang="en-US">
                  <a:solidFill>
                    <a:srgbClr val="333399"/>
                  </a:solidFill>
                  <a:latin typeface="Arial" panose="020B0604020202020204" pitchFamily="34" charset="0"/>
                  <a:ea typeface="黑体" panose="02010609060101010101" pitchFamily="2" charset="-122"/>
                </a:rPr>
                <a:t>检测到发生碰撞</a:t>
              </a:r>
              <a:endParaRPr kumimoji="1" lang="zh-CN" altLang="en-US">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zh-CN" altLang="en-US">
                  <a:solidFill>
                    <a:srgbClr val="333399"/>
                  </a:solidFill>
                  <a:latin typeface="Arial" panose="020B0604020202020204" pitchFamily="34" charset="0"/>
                  <a:ea typeface="黑体" panose="02010609060101010101" pitchFamily="2" charset="-122"/>
                </a:rPr>
                <a:t>停止发送</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13766" name="Text Box 70"/>
            <p:cNvSpPr txBox="1">
              <a:spLocks noChangeArrowheads="1"/>
            </p:cNvSpPr>
            <p:nvPr/>
          </p:nvSpPr>
          <p:spPr bwMode="auto">
            <a:xfrm>
              <a:off x="2835" y="3339"/>
              <a:ext cx="543" cy="250"/>
            </a:xfrm>
            <a:prstGeom prst="rect">
              <a:avLst/>
            </a:prstGeom>
            <a:noFill/>
            <a:ln w="9525">
              <a:noFill/>
              <a:miter lim="800000"/>
            </a:ln>
            <a:effectLst/>
          </p:spPr>
          <p:txBody>
            <a:bodyPr wrap="none">
              <a:spAutoFit/>
            </a:bodyPr>
            <a:lstStyle/>
            <a:p>
              <a:r>
                <a:rPr lang="en-US" altLang="zh-CN" b="1">
                  <a:solidFill>
                    <a:schemeClr val="hlink"/>
                  </a:solidFill>
                </a:rPr>
                <a:t>STOP</a:t>
              </a:r>
              <a:endParaRPr lang="en-US" altLang="zh-CN" b="1">
                <a:solidFill>
                  <a:schemeClr val="hlink"/>
                </a:solidFill>
              </a:endParaRPr>
            </a:p>
          </p:txBody>
        </p:sp>
      </p:grpSp>
      <p:grpSp>
        <p:nvGrpSpPr>
          <p:cNvPr id="413767" name="Group 71"/>
          <p:cNvGrpSpPr/>
          <p:nvPr/>
        </p:nvGrpSpPr>
        <p:grpSpPr bwMode="auto">
          <a:xfrm>
            <a:off x="323850" y="5518173"/>
            <a:ext cx="2592388" cy="939800"/>
            <a:chOff x="204" y="3566"/>
            <a:chExt cx="1633" cy="592"/>
          </a:xfrm>
        </p:grpSpPr>
        <p:sp>
          <p:nvSpPr>
            <p:cNvPr id="413768" name="Text Box 72"/>
            <p:cNvSpPr txBox="1">
              <a:spLocks noChangeArrowheads="1"/>
            </p:cNvSpPr>
            <p:nvPr/>
          </p:nvSpPr>
          <p:spPr bwMode="auto">
            <a:xfrm>
              <a:off x="204" y="3581"/>
              <a:ext cx="756" cy="577"/>
            </a:xfrm>
            <a:prstGeom prst="rect">
              <a:avLst/>
            </a:prstGeom>
            <a:noFill/>
            <a:ln w="12700">
              <a:noFill/>
              <a:miter lim="800000"/>
            </a:ln>
            <a:effectLst/>
          </p:spPr>
          <p:txBody>
            <a:bodyPr wrap="none">
              <a:spAutoFit/>
            </a:bodyPr>
            <a:lstStyle/>
            <a:p>
              <a:pPr defTabSz="762000" eaLnBrk="0" hangingPunct="0">
                <a:lnSpc>
                  <a:spcPct val="90000"/>
                </a:lnSpc>
              </a:pPr>
              <a:r>
                <a:rPr kumimoji="1" lang="en-US" altLang="zh-CN" i="1">
                  <a:solidFill>
                    <a:srgbClr val="333399"/>
                  </a:solidFill>
                  <a:latin typeface="Arial" panose="020B0604020202020204" pitchFamily="34" charset="0"/>
                  <a:ea typeface="黑体" panose="02010609060101010101" pitchFamily="2" charset="-122"/>
                </a:rPr>
                <a:t>t</a:t>
              </a:r>
              <a:r>
                <a:rPr kumimoji="1" lang="en-US" altLang="zh-CN">
                  <a:solidFill>
                    <a:srgbClr val="333399"/>
                  </a:solidFill>
                  <a:latin typeface="Arial" panose="020B0604020202020204" pitchFamily="34" charset="0"/>
                  <a:ea typeface="黑体" panose="02010609060101010101" pitchFamily="2" charset="-122"/>
                </a:rPr>
                <a:t> = 2</a:t>
              </a:r>
              <a:r>
                <a:rPr kumimoji="1" lang="en-US" altLang="zh-CN">
                  <a:solidFill>
                    <a:srgbClr val="333399"/>
                  </a:solidFill>
                  <a:sym typeface="Symbol" panose="05050102010706020507" pitchFamily="18" charset="2"/>
                </a:rPr>
                <a:t></a:t>
              </a:r>
              <a:r>
                <a:rPr kumimoji="1" lang="en-US" altLang="zh-CN">
                  <a:solidFill>
                    <a:srgbClr val="333399"/>
                  </a:solidFill>
                  <a:latin typeface="Arial" panose="020B0604020202020204" pitchFamily="34" charset="0"/>
                  <a:ea typeface="黑体" panose="02010609060101010101" pitchFamily="2" charset="-122"/>
                </a:rPr>
                <a:t> </a:t>
              </a:r>
              <a:r>
                <a:rPr kumimoji="1"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baseline="30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en-US" altLang="zh-CN">
                  <a:solidFill>
                    <a:srgbClr val="333399"/>
                  </a:solidFill>
                  <a:latin typeface="Arial" panose="020B0604020202020204" pitchFamily="34" charset="0"/>
                  <a:ea typeface="黑体" panose="02010609060101010101" pitchFamily="2" charset="-122"/>
                </a:rPr>
                <a:t>A </a:t>
              </a:r>
              <a:r>
                <a:rPr kumimoji="1" lang="zh-CN" altLang="en-US">
                  <a:solidFill>
                    <a:srgbClr val="333399"/>
                  </a:solidFill>
                  <a:latin typeface="Arial" panose="020B0604020202020204" pitchFamily="34" charset="0"/>
                  <a:ea typeface="黑体" panose="02010609060101010101" pitchFamily="2" charset="-122"/>
                </a:rPr>
                <a:t>检测到</a:t>
              </a:r>
              <a:endParaRPr kumimoji="1" lang="zh-CN" altLang="en-US">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kumimoji="1" lang="zh-CN" altLang="en-US">
                  <a:solidFill>
                    <a:srgbClr val="333399"/>
                  </a:solidFill>
                  <a:latin typeface="Arial" panose="020B0604020202020204" pitchFamily="34" charset="0"/>
                  <a:ea typeface="黑体" panose="02010609060101010101" pitchFamily="2" charset="-122"/>
                </a:rPr>
                <a:t>发生碰撞</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13769" name="Text Box 73"/>
            <p:cNvSpPr txBox="1">
              <a:spLocks noChangeArrowheads="1"/>
            </p:cNvSpPr>
            <p:nvPr/>
          </p:nvSpPr>
          <p:spPr bwMode="auto">
            <a:xfrm>
              <a:off x="1294" y="3566"/>
              <a:ext cx="543" cy="250"/>
            </a:xfrm>
            <a:prstGeom prst="rect">
              <a:avLst/>
            </a:prstGeom>
            <a:noFill/>
            <a:ln w="9525">
              <a:noFill/>
              <a:miter lim="800000"/>
            </a:ln>
            <a:effectLst/>
          </p:spPr>
          <p:txBody>
            <a:bodyPr wrap="none">
              <a:spAutoFit/>
            </a:bodyPr>
            <a:lstStyle/>
            <a:p>
              <a:r>
                <a:rPr lang="en-US" altLang="zh-CN" b="1">
                  <a:solidFill>
                    <a:schemeClr val="hlink"/>
                  </a:solidFill>
                </a:rPr>
                <a:t>STOP</a:t>
              </a:r>
              <a:endParaRPr lang="en-US" altLang="zh-CN" b="1">
                <a:solidFill>
                  <a:schemeClr val="hlink"/>
                </a:solidFill>
              </a:endParaRPr>
            </a:p>
          </p:txBody>
        </p:sp>
      </p:grpSp>
      <p:sp>
        <p:nvSpPr>
          <p:cNvPr id="413770" name="Rectangle 74"/>
          <p:cNvSpPr>
            <a:spLocks noChangeArrowheads="1"/>
          </p:cNvSpPr>
          <p:nvPr/>
        </p:nvSpPr>
        <p:spPr bwMode="auto">
          <a:xfrm>
            <a:off x="1692275" y="4999061"/>
            <a:ext cx="400050" cy="501650"/>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71" name="Rectangle 75"/>
          <p:cNvSpPr>
            <a:spLocks noChangeArrowheads="1"/>
          </p:cNvSpPr>
          <p:nvPr/>
        </p:nvSpPr>
        <p:spPr bwMode="auto">
          <a:xfrm>
            <a:off x="6403975" y="4221186"/>
            <a:ext cx="400050" cy="504825"/>
          </a:xfrm>
          <a:prstGeom prst="rect">
            <a:avLst/>
          </a:prstGeom>
          <a:solidFill>
            <a:srgbClr val="FFFF99"/>
          </a:solidFill>
          <a:ln w="12700">
            <a:solidFill>
              <a:schemeClr val="tx1"/>
            </a:solidFill>
            <a:miter lim="800000"/>
          </a:ln>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13772" name="Text Box 76"/>
          <p:cNvSpPr txBox="1">
            <a:spLocks noChangeArrowheads="1"/>
          </p:cNvSpPr>
          <p:nvPr/>
        </p:nvSpPr>
        <p:spPr bwMode="auto">
          <a:xfrm>
            <a:off x="6662738" y="1638323"/>
            <a:ext cx="2230437" cy="822325"/>
          </a:xfrm>
          <a:prstGeom prst="rect">
            <a:avLst/>
          </a:prstGeom>
          <a:noFill/>
          <a:ln w="9525">
            <a:no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单程端到端</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传播时延记为</a:t>
            </a:r>
            <a:r>
              <a:rPr lang="zh-CN" altLang="en-US" sz="2400" i="1">
                <a:solidFill>
                  <a:srgbClr val="333399"/>
                </a:solidFill>
                <a:latin typeface="Arial" panose="020B0604020202020204" pitchFamily="34" charset="0"/>
                <a:ea typeface="黑体" panose="02010609060101010101" pitchFamily="2" charset="-122"/>
                <a:sym typeface="Symbol" panose="05050102010706020507" pitchFamily="18" charset="2"/>
              </a:rPr>
              <a:t></a:t>
            </a:r>
            <a:r>
              <a:rPr lang="zh-CN" altLang="en-US" sz="2400">
                <a:solidFill>
                  <a:srgbClr val="333399"/>
                </a:solidFill>
                <a:latin typeface="Arial" panose="020B0604020202020204" pitchFamily="34" charset="0"/>
                <a:ea typeface="黑体" panose="02010609060101010101" pitchFamily="2" charset="-122"/>
              </a:rPr>
              <a:t> </a:t>
            </a:r>
            <a:endParaRPr lang="zh-CN" altLang="en-US" sz="2400">
              <a:solidFill>
                <a:srgbClr val="333399"/>
              </a:solidFill>
              <a:latin typeface="Arial" panose="020B0604020202020204" pitchFamily="34" charset="0"/>
              <a:ea typeface="黑体" panose="02010609060101010101" pitchFamily="2" charset="-122"/>
            </a:endParaRPr>
          </a:p>
        </p:txBody>
      </p:sp>
      <p:sp>
        <p:nvSpPr>
          <p:cNvPr id="2" name="矩形 1"/>
          <p:cNvSpPr/>
          <p:nvPr/>
        </p:nvSpPr>
        <p:spPr>
          <a:xfrm>
            <a:off x="1547664" y="6438668"/>
            <a:ext cx="6492483" cy="400110"/>
          </a:xfrm>
          <a:prstGeom prst="rect">
            <a:avLst/>
          </a:prstGeom>
        </p:spPr>
        <p:txBody>
          <a:bodyPr wrap="none">
            <a:spAutoFit/>
          </a:bodyPr>
          <a:lstStyle/>
          <a:p>
            <a:pPr>
              <a:spcBef>
                <a:spcPct val="30000"/>
              </a:spcBef>
              <a:defRPr/>
            </a:pPr>
            <a:r>
              <a:rPr lang="en-US" altLang="zh-CN" b="1" dirty="0">
                <a:solidFill>
                  <a:srgbClr val="FF0000"/>
                </a:solidFill>
                <a:latin typeface="Arial" panose="020B0604020202020204" pitchFamily="34" charset="0"/>
                <a:ea typeface="黑体" panose="02010609060101010101" pitchFamily="2" charset="-122"/>
              </a:rPr>
              <a:t>A</a:t>
            </a:r>
            <a:r>
              <a:rPr lang="zh-CN" altLang="en-US" b="1" dirty="0">
                <a:solidFill>
                  <a:srgbClr val="FF0000"/>
                </a:solidFill>
                <a:latin typeface="Arial" panose="020B0604020202020204" pitchFamily="34" charset="0"/>
                <a:ea typeface="黑体" panose="02010609060101010101" pitchFamily="2" charset="-122"/>
              </a:rPr>
              <a:t>与</a:t>
            </a:r>
            <a:r>
              <a:rPr lang="en-US" altLang="zh-CN" b="1" dirty="0">
                <a:solidFill>
                  <a:srgbClr val="FF0000"/>
                </a:solidFill>
                <a:latin typeface="Arial" panose="020B0604020202020204" pitchFamily="34" charset="0"/>
                <a:ea typeface="黑体" panose="02010609060101010101" pitchFamily="2" charset="-122"/>
              </a:rPr>
              <a:t>B</a:t>
            </a:r>
            <a:r>
              <a:rPr lang="zh-CN" altLang="en-US" b="1" dirty="0">
                <a:solidFill>
                  <a:srgbClr val="FF0000"/>
                </a:solidFill>
                <a:latin typeface="Arial" panose="020B0604020202020204" pitchFamily="34" charset="0"/>
                <a:ea typeface="黑体" panose="02010609060101010101" pitchFamily="2" charset="-122"/>
              </a:rPr>
              <a:t>之间可能存在误会，发送的包应有一个最小长度。</a:t>
            </a:r>
            <a:endParaRPr lang="zh-CN" altLang="en-US" b="1"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pPr algn="ctr"/>
            <a:r>
              <a:rPr lang="zh-CN" altLang="en-US"/>
              <a:t>重要特性</a:t>
            </a:r>
            <a:endParaRPr lang="zh-CN" altLang="en-US"/>
          </a:p>
        </p:txBody>
      </p:sp>
      <p:sp>
        <p:nvSpPr>
          <p:cNvPr id="677891" name="Rectangle 3"/>
          <p:cNvSpPr>
            <a:spLocks noGrp="1" noChangeArrowheads="1"/>
          </p:cNvSpPr>
          <p:nvPr>
            <p:ph type="body" idx="1"/>
          </p:nvPr>
        </p:nvSpPr>
        <p:spPr>
          <a:xfrm>
            <a:off x="827088" y="1846263"/>
            <a:ext cx="8137525" cy="4319587"/>
          </a:xfrm>
        </p:spPr>
        <p:txBody>
          <a:bodyPr/>
          <a:lstStyle/>
          <a:p>
            <a:pPr>
              <a:lnSpc>
                <a:spcPct val="130000"/>
              </a:lnSpc>
              <a:spcBef>
                <a:spcPct val="30000"/>
              </a:spcBef>
            </a:pPr>
            <a:r>
              <a:rPr lang="zh-CN" altLang="en-US" sz="2400" dirty="0"/>
              <a:t>使用 </a:t>
            </a:r>
            <a:r>
              <a:rPr lang="en-US" altLang="zh-CN" sz="2400" dirty="0"/>
              <a:t>CSMA/CD </a:t>
            </a:r>
            <a:r>
              <a:rPr lang="zh-CN" altLang="en-US" sz="2400" dirty="0"/>
              <a:t>协议的以太网不能进行</a:t>
            </a:r>
            <a:r>
              <a:rPr lang="zh-CN" altLang="en-US" sz="2400" dirty="0">
                <a:solidFill>
                  <a:schemeClr val="hlink"/>
                </a:solidFill>
              </a:rPr>
              <a:t>全双工通信</a:t>
            </a:r>
            <a:r>
              <a:rPr lang="zh-CN" altLang="en-US" sz="2400" dirty="0"/>
              <a:t>而只能进行</a:t>
            </a:r>
            <a:r>
              <a:rPr lang="zh-CN" altLang="en-US" sz="2400" dirty="0">
                <a:solidFill>
                  <a:schemeClr val="hlink"/>
                </a:solidFill>
              </a:rPr>
              <a:t>双向交替通信</a:t>
            </a:r>
            <a:r>
              <a:rPr lang="zh-CN" altLang="en-US" sz="2400" dirty="0"/>
              <a:t>（半双工通信）。</a:t>
            </a:r>
            <a:endParaRPr lang="zh-CN" altLang="en-US" sz="2400" dirty="0"/>
          </a:p>
          <a:p>
            <a:pPr>
              <a:lnSpc>
                <a:spcPct val="130000"/>
              </a:lnSpc>
              <a:spcBef>
                <a:spcPct val="30000"/>
              </a:spcBef>
            </a:pPr>
            <a:r>
              <a:rPr lang="zh-CN" altLang="en-US" sz="2400" dirty="0"/>
              <a:t>每个站在发送数据之后的一小段时间内，存在着</a:t>
            </a:r>
            <a:r>
              <a:rPr lang="zh-CN" altLang="en-US" sz="2400" dirty="0">
                <a:solidFill>
                  <a:schemeClr val="hlink"/>
                </a:solidFill>
              </a:rPr>
              <a:t>遭遇碰撞</a:t>
            </a:r>
            <a:r>
              <a:rPr lang="zh-CN" altLang="en-US" sz="2400" dirty="0"/>
              <a:t>的可能性。 </a:t>
            </a:r>
            <a:endParaRPr lang="zh-CN" altLang="en-US" sz="2400" dirty="0"/>
          </a:p>
          <a:p>
            <a:pPr>
              <a:lnSpc>
                <a:spcPct val="130000"/>
              </a:lnSpc>
              <a:spcBef>
                <a:spcPct val="30000"/>
              </a:spcBef>
            </a:pPr>
            <a:r>
              <a:rPr lang="zh-CN" altLang="en-US" sz="2400" dirty="0"/>
              <a:t>这种</a:t>
            </a:r>
            <a:r>
              <a:rPr lang="zh-CN" altLang="en-US" sz="2400" dirty="0">
                <a:solidFill>
                  <a:schemeClr val="hlink"/>
                </a:solidFill>
              </a:rPr>
              <a:t>发送的不确定性</a:t>
            </a:r>
            <a:r>
              <a:rPr lang="zh-CN" altLang="en-US" sz="2400" dirty="0"/>
              <a:t>使整个以太网的</a:t>
            </a:r>
            <a:r>
              <a:rPr lang="zh-CN" altLang="en-US" sz="2400" dirty="0">
                <a:solidFill>
                  <a:schemeClr val="hlink"/>
                </a:solidFill>
              </a:rPr>
              <a:t>平均通信量</a:t>
            </a:r>
            <a:r>
              <a:rPr lang="zh-CN" altLang="en-US" sz="2400" dirty="0"/>
              <a:t>远小于以太网的</a:t>
            </a:r>
            <a:r>
              <a:rPr lang="zh-CN" altLang="en-US" sz="2400" dirty="0">
                <a:solidFill>
                  <a:schemeClr val="hlink"/>
                </a:solidFill>
              </a:rPr>
              <a:t>最高数据率</a:t>
            </a:r>
            <a:r>
              <a:rPr lang="zh-CN" altLang="en-US" sz="2400" dirty="0"/>
              <a:t>。  </a:t>
            </a:r>
            <a:endParaRPr lang="en-US" altLang="zh-CN" sz="24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1150938" y="214313"/>
            <a:ext cx="6877050" cy="1462087"/>
          </a:xfrm>
        </p:spPr>
        <p:txBody>
          <a:bodyPr/>
          <a:lstStyle/>
          <a:p>
            <a:pPr algn="ctr"/>
            <a:r>
              <a:rPr lang="zh-CN" altLang="en-US"/>
              <a:t>争用期</a:t>
            </a:r>
            <a:endParaRPr lang="zh-CN" altLang="en-US"/>
          </a:p>
        </p:txBody>
      </p:sp>
      <p:sp>
        <p:nvSpPr>
          <p:cNvPr id="669699" name="Rectangle 3"/>
          <p:cNvSpPr>
            <a:spLocks noGrp="1" noChangeArrowheads="1"/>
          </p:cNvSpPr>
          <p:nvPr>
            <p:ph type="body" idx="1"/>
          </p:nvPr>
        </p:nvSpPr>
        <p:spPr>
          <a:xfrm>
            <a:off x="785786" y="1895495"/>
            <a:ext cx="8137525" cy="4319587"/>
          </a:xfrm>
        </p:spPr>
        <p:txBody>
          <a:bodyPr/>
          <a:lstStyle/>
          <a:p>
            <a:pPr>
              <a:spcBef>
                <a:spcPts val="1200"/>
              </a:spcBef>
            </a:pPr>
            <a:r>
              <a:rPr lang="zh-CN" altLang="en-US" sz="2800" dirty="0">
                <a:solidFill>
                  <a:schemeClr val="hlink"/>
                </a:solidFill>
              </a:rPr>
              <a:t>最先</a:t>
            </a:r>
            <a:r>
              <a:rPr lang="zh-CN" altLang="en-US" sz="2800" dirty="0"/>
              <a:t>发送数据帧的站，在发送数据帧后</a:t>
            </a:r>
            <a:r>
              <a:rPr lang="zh-CN" altLang="en-US" sz="2800" dirty="0">
                <a:solidFill>
                  <a:schemeClr val="hlink"/>
                </a:solidFill>
              </a:rPr>
              <a:t>至多</a:t>
            </a:r>
            <a:r>
              <a:rPr lang="zh-CN" altLang="en-US" sz="2800" dirty="0"/>
              <a:t>经过时间 </a:t>
            </a:r>
            <a:r>
              <a:rPr lang="en-US" altLang="zh-CN" sz="2800" dirty="0">
                <a:solidFill>
                  <a:schemeClr val="hlink"/>
                </a:solidFill>
              </a:rPr>
              <a:t>2</a:t>
            </a:r>
            <a:r>
              <a:rPr lang="en-US" altLang="zh-CN" sz="2800" i="1" dirty="0">
                <a:solidFill>
                  <a:schemeClr val="hlink"/>
                </a:solidFill>
                <a:sym typeface="Symbol" panose="05050102010706020507" pitchFamily="18" charset="2"/>
              </a:rPr>
              <a:t></a:t>
            </a:r>
            <a:r>
              <a:rPr lang="en-US" altLang="zh-CN" sz="2800" i="1" dirty="0">
                <a:sym typeface="Symbol" panose="05050102010706020507" pitchFamily="18" charset="2"/>
              </a:rPr>
              <a:t> </a:t>
            </a:r>
            <a:r>
              <a:rPr lang="zh-CN" altLang="en-US" sz="2800" dirty="0">
                <a:sym typeface="Symbol" panose="05050102010706020507" pitchFamily="18" charset="2"/>
              </a:rPr>
              <a:t>（两倍的</a:t>
            </a:r>
            <a:r>
              <a:rPr lang="zh-CN" altLang="en-US" sz="2800" dirty="0">
                <a:solidFill>
                  <a:schemeClr val="hlink"/>
                </a:solidFill>
                <a:sym typeface="Symbol" panose="05050102010706020507" pitchFamily="18" charset="2"/>
              </a:rPr>
              <a:t>端到端往返时延</a:t>
            </a:r>
            <a:r>
              <a:rPr lang="zh-CN" altLang="en-US" sz="2800" dirty="0">
                <a:sym typeface="Symbol" panose="05050102010706020507" pitchFamily="18" charset="2"/>
              </a:rPr>
              <a:t>）</a:t>
            </a:r>
            <a:r>
              <a:rPr lang="zh-CN" altLang="en-US" sz="2800" dirty="0"/>
              <a:t>就可知道发送的数据帧是否遭受了碰撞。</a:t>
            </a:r>
            <a:endParaRPr lang="zh-CN" altLang="en-US" sz="2800" dirty="0"/>
          </a:p>
          <a:p>
            <a:pPr>
              <a:spcBef>
                <a:spcPts val="1200"/>
              </a:spcBef>
            </a:pPr>
            <a:r>
              <a:rPr lang="zh-CN" altLang="en-US" sz="2800" dirty="0"/>
              <a:t>以太网的</a:t>
            </a:r>
            <a:r>
              <a:rPr lang="zh-CN" altLang="en-US" sz="2800" dirty="0">
                <a:solidFill>
                  <a:schemeClr val="hlink"/>
                </a:solidFill>
              </a:rPr>
              <a:t>端到端往返时延 </a:t>
            </a:r>
            <a:r>
              <a:rPr lang="en-US" altLang="zh-CN" sz="2800" dirty="0">
                <a:solidFill>
                  <a:schemeClr val="hlink"/>
                </a:solidFill>
              </a:rPr>
              <a:t>2</a:t>
            </a:r>
            <a:r>
              <a:rPr lang="en-US" altLang="zh-CN" sz="2800" i="1" dirty="0">
                <a:solidFill>
                  <a:schemeClr val="hlink"/>
                </a:solidFill>
                <a:sym typeface="Symbol" panose="05050102010706020507" pitchFamily="18" charset="2"/>
              </a:rPr>
              <a:t></a:t>
            </a:r>
            <a:r>
              <a:rPr lang="en-US" altLang="zh-CN" sz="2800" i="1" dirty="0">
                <a:sym typeface="Symbol" panose="05050102010706020507" pitchFamily="18" charset="2"/>
              </a:rPr>
              <a:t> </a:t>
            </a:r>
            <a:r>
              <a:rPr lang="zh-CN" altLang="en-US" sz="2800" dirty="0"/>
              <a:t>称为</a:t>
            </a:r>
            <a:r>
              <a:rPr lang="zh-CN" altLang="en-US" sz="2800" dirty="0">
                <a:solidFill>
                  <a:schemeClr val="hlink"/>
                </a:solidFill>
              </a:rPr>
              <a:t>争用期</a:t>
            </a:r>
            <a:r>
              <a:rPr lang="zh-CN" altLang="en-US" sz="2800" dirty="0"/>
              <a:t>，或</a:t>
            </a:r>
            <a:r>
              <a:rPr lang="zh-CN" altLang="en-US" sz="2800" dirty="0">
                <a:solidFill>
                  <a:schemeClr val="hlink"/>
                </a:solidFill>
              </a:rPr>
              <a:t>碰撞窗口</a:t>
            </a:r>
            <a:r>
              <a:rPr lang="zh-CN" altLang="en-US" sz="2800" dirty="0"/>
              <a:t>。</a:t>
            </a:r>
            <a:endParaRPr lang="zh-CN" altLang="en-US" sz="2800" dirty="0"/>
          </a:p>
          <a:p>
            <a:pPr>
              <a:spcBef>
                <a:spcPts val="1200"/>
              </a:spcBef>
            </a:pPr>
            <a:r>
              <a:rPr lang="zh-CN" altLang="en-US" sz="2800" dirty="0"/>
              <a:t>经过</a:t>
            </a:r>
            <a:r>
              <a:rPr lang="zh-CN" altLang="en-US" sz="2800" dirty="0">
                <a:solidFill>
                  <a:schemeClr val="hlink"/>
                </a:solidFill>
              </a:rPr>
              <a:t>争用期</a:t>
            </a:r>
            <a:r>
              <a:rPr lang="zh-CN" altLang="en-US" sz="2800" dirty="0"/>
              <a:t>这段时间还没有检测到碰撞，才能肯定这次发送不会发生碰撞。   </a:t>
            </a:r>
            <a:endParaRPr lang="zh-CN" altLang="en-US" sz="2800" dirty="0"/>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lgn="ctr"/>
            <a:r>
              <a:rPr lang="zh-CN" altLang="en-US" sz="4000"/>
              <a:t>二进制指数类型退避算法 </a:t>
            </a:r>
            <a:r>
              <a:rPr lang="en-US" altLang="zh-CN" sz="3600"/>
              <a:t>(truncated binary exponential type)</a:t>
            </a:r>
            <a:endParaRPr lang="en-US" altLang="zh-CN" sz="3600"/>
          </a:p>
        </p:txBody>
      </p:sp>
      <p:sp>
        <p:nvSpPr>
          <p:cNvPr id="667651" name="Rectangle 3"/>
          <p:cNvSpPr>
            <a:spLocks noGrp="1" noChangeArrowheads="1"/>
          </p:cNvSpPr>
          <p:nvPr>
            <p:ph type="body" idx="1"/>
          </p:nvPr>
        </p:nvSpPr>
        <p:spPr>
          <a:xfrm>
            <a:off x="827088" y="1917700"/>
            <a:ext cx="8137525" cy="4535488"/>
          </a:xfrm>
        </p:spPr>
        <p:txBody>
          <a:bodyPr/>
          <a:lstStyle/>
          <a:p>
            <a:pPr>
              <a:lnSpc>
                <a:spcPct val="90000"/>
              </a:lnSpc>
            </a:pPr>
            <a:r>
              <a:rPr lang="zh-CN" altLang="en-US"/>
              <a:t>发生碰撞的站在停止发送数据后，要推迟（退避）一个随机时间才能再发送数据。</a:t>
            </a:r>
            <a:endParaRPr lang="zh-CN" altLang="en-US"/>
          </a:p>
          <a:p>
            <a:pPr lvl="1">
              <a:lnSpc>
                <a:spcPct val="90000"/>
              </a:lnSpc>
            </a:pPr>
            <a:r>
              <a:rPr lang="zh-CN" altLang="en-US">
                <a:solidFill>
                  <a:schemeClr val="hlink"/>
                </a:solidFill>
                <a:latin typeface="Arial" panose="020B0604020202020204" pitchFamily="34" charset="0"/>
                <a:ea typeface="黑体" panose="02010609060101010101" pitchFamily="2" charset="-122"/>
              </a:rPr>
              <a:t>确定基本退避时间，一般是取为争用期 </a:t>
            </a:r>
            <a:r>
              <a:rPr lang="en-US" altLang="zh-CN">
                <a:solidFill>
                  <a:schemeClr val="hlink"/>
                </a:solidFill>
                <a:latin typeface="Arial" panose="020B0604020202020204" pitchFamily="34" charset="0"/>
                <a:ea typeface="黑体" panose="02010609060101010101" pitchFamily="2" charset="-122"/>
              </a:rPr>
              <a:t>2</a:t>
            </a:r>
            <a:r>
              <a:rPr lang="en-US" altLang="zh-CN" i="1">
                <a:solidFill>
                  <a:schemeClr val="hlink"/>
                </a:solidFill>
                <a:latin typeface="Arial" panose="020B0604020202020204" pitchFamily="34" charset="0"/>
                <a:ea typeface="黑体" panose="02010609060101010101" pitchFamily="2" charset="-122"/>
                <a:sym typeface="Symbol" panose="05050102010706020507" pitchFamily="18" charset="2"/>
              </a:rPr>
              <a:t></a:t>
            </a:r>
            <a:r>
              <a:rPr lang="zh-CN" altLang="en-US">
                <a:solidFill>
                  <a:schemeClr val="hlink"/>
                </a:solidFill>
                <a:latin typeface="Arial" panose="020B0604020202020204" pitchFamily="34" charset="0"/>
                <a:ea typeface="黑体" panose="02010609060101010101" pitchFamily="2" charset="-122"/>
              </a:rPr>
              <a:t>。</a:t>
            </a:r>
            <a:endParaRPr lang="zh-CN" altLang="en-US">
              <a:solidFill>
                <a:schemeClr val="hlink"/>
              </a:solidFill>
              <a:latin typeface="Arial" panose="020B0604020202020204" pitchFamily="34" charset="0"/>
              <a:ea typeface="黑体" panose="02010609060101010101" pitchFamily="2" charset="-122"/>
            </a:endParaRPr>
          </a:p>
          <a:p>
            <a:pPr lvl="1">
              <a:lnSpc>
                <a:spcPct val="90000"/>
              </a:lnSpc>
            </a:pPr>
            <a:r>
              <a:rPr lang="zh-CN" altLang="en-US">
                <a:solidFill>
                  <a:srgbClr val="333399"/>
                </a:solidFill>
                <a:latin typeface="Arial" panose="020B0604020202020204" pitchFamily="34" charset="0"/>
                <a:ea typeface="黑体" panose="02010609060101010101" pitchFamily="2" charset="-122"/>
              </a:rPr>
              <a:t>定义重传次数 </a:t>
            </a:r>
            <a:r>
              <a:rPr lang="en-US" altLang="zh-CN" i="1">
                <a:solidFill>
                  <a:srgbClr val="333399"/>
                </a:solidFill>
                <a:latin typeface="Arial" panose="020B0604020202020204" pitchFamily="34" charset="0"/>
                <a:ea typeface="黑体" panose="02010609060101010101" pitchFamily="2" charset="-122"/>
              </a:rPr>
              <a:t>k</a:t>
            </a:r>
            <a:r>
              <a:rPr lang="en-US" altLang="zh-CN">
                <a:solidFill>
                  <a:srgbClr val="333399"/>
                </a:solidFill>
                <a:latin typeface="Arial" panose="020B0604020202020204" pitchFamily="34" charset="0"/>
                <a:ea typeface="黑体" panose="02010609060101010101" pitchFamily="2" charset="-122"/>
              </a:rPr>
              <a:t> </a:t>
            </a:r>
            <a:r>
              <a:rPr lang="zh-CN" altLang="en-US">
                <a:solidFill>
                  <a:srgbClr val="333399"/>
                </a:solidFill>
                <a:latin typeface="Arial" panose="020B0604020202020204" pitchFamily="34" charset="0"/>
                <a:ea typeface="黑体" panose="02010609060101010101" pitchFamily="2" charset="-122"/>
              </a:rPr>
              <a:t>，</a:t>
            </a:r>
            <a:r>
              <a:rPr lang="en-US" altLang="zh-CN" i="1">
                <a:solidFill>
                  <a:srgbClr val="333399"/>
                </a:solidFill>
                <a:latin typeface="Arial" panose="020B0604020202020204" pitchFamily="34" charset="0"/>
                <a:ea typeface="黑体" panose="02010609060101010101" pitchFamily="2" charset="-122"/>
              </a:rPr>
              <a:t>k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a:solidFill>
                  <a:srgbClr val="333399"/>
                </a:solidFill>
                <a:latin typeface="Arial" panose="020B0604020202020204" pitchFamily="34" charset="0"/>
                <a:ea typeface="黑体" panose="02010609060101010101" pitchFamily="2" charset="-122"/>
              </a:rPr>
              <a:t>10</a:t>
            </a:r>
            <a:r>
              <a:rPr lang="zh-CN" altLang="en-US">
                <a:solidFill>
                  <a:srgbClr val="333399"/>
                </a:solidFill>
                <a:latin typeface="Arial" panose="020B0604020202020204" pitchFamily="34" charset="0"/>
                <a:ea typeface="黑体" panose="02010609060101010101" pitchFamily="2" charset="-122"/>
              </a:rPr>
              <a:t>，即</a:t>
            </a:r>
            <a:endParaRPr lang="zh-CN" altLang="en-US">
              <a:solidFill>
                <a:srgbClr val="333399"/>
              </a:solidFill>
              <a:latin typeface="Arial" panose="020B0604020202020204" pitchFamily="34" charset="0"/>
              <a:ea typeface="黑体" panose="02010609060101010101" pitchFamily="2" charset="-122"/>
            </a:endParaRPr>
          </a:p>
          <a:p>
            <a:pPr lvl="1">
              <a:lnSpc>
                <a:spcPct val="90000"/>
              </a:lnSpc>
              <a:buFont typeface="Wingdings" panose="05000000000000000000" pitchFamily="2" charset="2"/>
              <a:buNone/>
            </a:pPr>
            <a:r>
              <a:rPr lang="zh-CN" altLang="en-US">
                <a:solidFill>
                  <a:srgbClr val="333399"/>
                </a:solidFill>
                <a:latin typeface="Arial" panose="020B0604020202020204" pitchFamily="34" charset="0"/>
                <a:ea typeface="黑体" panose="02010609060101010101" pitchFamily="2" charset="-122"/>
              </a:rPr>
              <a:t>                 </a:t>
            </a:r>
            <a:r>
              <a:rPr lang="en-US" altLang="zh-CN" i="1">
                <a:solidFill>
                  <a:srgbClr val="333399"/>
                </a:solidFill>
                <a:latin typeface="Arial" panose="020B0604020202020204" pitchFamily="34" charset="0"/>
                <a:ea typeface="黑体" panose="02010609060101010101" pitchFamily="2" charset="-122"/>
              </a:rPr>
              <a:t>k</a:t>
            </a:r>
            <a:r>
              <a:rPr lang="en-US" altLang="zh-CN">
                <a:solidFill>
                  <a:srgbClr val="333399"/>
                </a:solidFill>
                <a:latin typeface="Arial" panose="020B0604020202020204" pitchFamily="34" charset="0"/>
                <a:ea typeface="黑体" panose="02010609060101010101" pitchFamily="2" charset="-122"/>
              </a:rPr>
              <a:t> = Min[</a:t>
            </a:r>
            <a:r>
              <a:rPr lang="zh-CN" altLang="en-US">
                <a:solidFill>
                  <a:srgbClr val="333399"/>
                </a:solidFill>
                <a:latin typeface="Arial" panose="020B0604020202020204" pitchFamily="34" charset="0"/>
                <a:ea typeface="黑体" panose="02010609060101010101" pitchFamily="2" charset="-122"/>
              </a:rPr>
              <a:t>重传次数</a:t>
            </a:r>
            <a:r>
              <a:rPr lang="en-US" altLang="zh-CN">
                <a:solidFill>
                  <a:srgbClr val="333399"/>
                </a:solidFill>
                <a:latin typeface="Arial" panose="020B0604020202020204" pitchFamily="34" charset="0"/>
                <a:ea typeface="黑体" panose="02010609060101010101" pitchFamily="2" charset="-122"/>
              </a:rPr>
              <a:t>, 10]</a:t>
            </a:r>
            <a:endParaRPr lang="en-US" altLang="zh-CN">
              <a:solidFill>
                <a:srgbClr val="333399"/>
              </a:solidFill>
              <a:latin typeface="Arial" panose="020B0604020202020204" pitchFamily="34" charset="0"/>
              <a:ea typeface="黑体" panose="02010609060101010101" pitchFamily="2" charset="-122"/>
            </a:endParaRPr>
          </a:p>
          <a:p>
            <a:pPr lvl="1">
              <a:lnSpc>
                <a:spcPct val="90000"/>
              </a:lnSpc>
            </a:pPr>
            <a:r>
              <a:rPr lang="zh-CN" altLang="en-US">
                <a:solidFill>
                  <a:srgbClr val="333399"/>
                </a:solidFill>
                <a:latin typeface="Arial" panose="020B0604020202020204" pitchFamily="34" charset="0"/>
                <a:ea typeface="黑体" panose="02010609060101010101" pitchFamily="2" charset="-122"/>
              </a:rPr>
              <a:t>从整数集合</a:t>
            </a:r>
            <a:r>
              <a:rPr lang="en-US" altLang="zh-CN">
                <a:solidFill>
                  <a:srgbClr val="333399"/>
                </a:solidFill>
                <a:latin typeface="Arial" panose="020B0604020202020204" pitchFamily="34" charset="0"/>
                <a:ea typeface="黑体" panose="02010609060101010101" pitchFamily="2" charset="-122"/>
              </a:rPr>
              <a:t>[0,1,…, (2</a:t>
            </a:r>
            <a:r>
              <a:rPr lang="en-US" altLang="zh-CN" i="1" baseline="30000">
                <a:solidFill>
                  <a:srgbClr val="333399"/>
                </a:solidFill>
                <a:latin typeface="Arial" panose="020B0604020202020204" pitchFamily="34" charset="0"/>
                <a:ea typeface="黑体" panose="02010609060101010101" pitchFamily="2" charset="-122"/>
              </a:rPr>
              <a:t>k</a:t>
            </a:r>
            <a:r>
              <a:rPr lang="en-US" altLang="zh-CN" i="1">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2" charset="-122"/>
              </a:rPr>
              <a:t>1)]</a:t>
            </a:r>
            <a:r>
              <a:rPr lang="zh-CN" altLang="en-US">
                <a:solidFill>
                  <a:srgbClr val="333399"/>
                </a:solidFill>
                <a:latin typeface="Arial" panose="020B0604020202020204" pitchFamily="34" charset="0"/>
                <a:ea typeface="黑体" panose="02010609060101010101" pitchFamily="2" charset="-122"/>
              </a:rPr>
              <a:t>中随机地取出一个数，记为 </a:t>
            </a:r>
            <a:r>
              <a:rPr lang="en-US" altLang="zh-CN" i="1">
                <a:solidFill>
                  <a:srgbClr val="333399"/>
                </a:solidFill>
                <a:latin typeface="Arial" panose="020B0604020202020204" pitchFamily="34" charset="0"/>
                <a:ea typeface="黑体" panose="02010609060101010101" pitchFamily="2" charset="-122"/>
              </a:rPr>
              <a:t>r</a:t>
            </a:r>
            <a:r>
              <a:rPr lang="zh-CN" altLang="en-US">
                <a:solidFill>
                  <a:srgbClr val="333399"/>
                </a:solidFill>
                <a:latin typeface="Arial" panose="020B0604020202020204" pitchFamily="34" charset="0"/>
                <a:ea typeface="黑体" panose="02010609060101010101" pitchFamily="2" charset="-122"/>
              </a:rPr>
              <a:t>。重传所需的时延就是 </a:t>
            </a:r>
            <a:r>
              <a:rPr lang="en-US" altLang="zh-CN" i="1">
                <a:solidFill>
                  <a:srgbClr val="333399"/>
                </a:solidFill>
                <a:latin typeface="Arial" panose="020B0604020202020204" pitchFamily="34" charset="0"/>
                <a:ea typeface="黑体" panose="02010609060101010101" pitchFamily="2" charset="-122"/>
              </a:rPr>
              <a:t>r </a:t>
            </a:r>
            <a:r>
              <a:rPr lang="zh-CN" altLang="en-US">
                <a:solidFill>
                  <a:srgbClr val="333399"/>
                </a:solidFill>
                <a:latin typeface="Arial" panose="020B0604020202020204" pitchFamily="34" charset="0"/>
                <a:ea typeface="黑体" panose="02010609060101010101" pitchFamily="2" charset="-122"/>
              </a:rPr>
              <a:t>倍的基本退避时间。</a:t>
            </a:r>
            <a:endParaRPr lang="zh-CN" altLang="en-US">
              <a:solidFill>
                <a:srgbClr val="333399"/>
              </a:solidFill>
              <a:latin typeface="Arial" panose="020B0604020202020204" pitchFamily="34" charset="0"/>
              <a:ea typeface="黑体" panose="02010609060101010101" pitchFamily="2" charset="-122"/>
            </a:endParaRPr>
          </a:p>
          <a:p>
            <a:pPr lvl="1">
              <a:lnSpc>
                <a:spcPct val="90000"/>
              </a:lnSpc>
            </a:pPr>
            <a:r>
              <a:rPr lang="zh-CN" altLang="en-US">
                <a:solidFill>
                  <a:srgbClr val="333399"/>
                </a:solidFill>
                <a:latin typeface="Arial" panose="020B0604020202020204" pitchFamily="34" charset="0"/>
                <a:ea typeface="黑体" panose="02010609060101010101" pitchFamily="2" charset="-122"/>
              </a:rPr>
              <a:t>当重传达 </a:t>
            </a:r>
            <a:r>
              <a:rPr lang="en-US" altLang="zh-CN">
                <a:solidFill>
                  <a:srgbClr val="333399"/>
                </a:solidFill>
                <a:latin typeface="Arial" panose="020B0604020202020204" pitchFamily="34" charset="0"/>
                <a:ea typeface="黑体" panose="02010609060101010101" pitchFamily="2" charset="-122"/>
              </a:rPr>
              <a:t>16 </a:t>
            </a:r>
            <a:r>
              <a:rPr lang="zh-CN" altLang="en-US">
                <a:solidFill>
                  <a:srgbClr val="333399"/>
                </a:solidFill>
                <a:latin typeface="Arial" panose="020B0604020202020204" pitchFamily="34" charset="0"/>
                <a:ea typeface="黑体" panose="02010609060101010101" pitchFamily="2" charset="-122"/>
              </a:rPr>
              <a:t>次仍不能成功时即丢弃该帧，并向高层报告。</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7651">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67651">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67651">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6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00113" y="214313"/>
            <a:ext cx="7793037" cy="1462087"/>
          </a:xfrm>
        </p:spPr>
        <p:txBody>
          <a:bodyPr/>
          <a:lstStyle/>
          <a:p>
            <a:pPr algn="ctr"/>
            <a:r>
              <a:rPr lang="zh-CN" altLang="en-US"/>
              <a:t>争用期的长度 </a:t>
            </a:r>
            <a:endParaRPr lang="zh-CN" altLang="en-US"/>
          </a:p>
        </p:txBody>
      </p:sp>
      <p:sp>
        <p:nvSpPr>
          <p:cNvPr id="417795" name="Rectangle 3"/>
          <p:cNvSpPr>
            <a:spLocks noGrp="1" noChangeArrowheads="1"/>
          </p:cNvSpPr>
          <p:nvPr>
            <p:ph type="body" idx="1"/>
          </p:nvPr>
        </p:nvSpPr>
        <p:spPr>
          <a:xfrm>
            <a:off x="827088" y="2181247"/>
            <a:ext cx="8137525" cy="4319587"/>
          </a:xfrm>
        </p:spPr>
        <p:txBody>
          <a:bodyPr/>
          <a:lstStyle/>
          <a:p>
            <a:r>
              <a:rPr lang="zh-CN" altLang="en-US" sz="2800" dirty="0">
                <a:solidFill>
                  <a:schemeClr val="hlink"/>
                </a:solidFill>
              </a:rPr>
              <a:t>以太网取 </a:t>
            </a:r>
            <a:r>
              <a:rPr lang="en-US" altLang="zh-CN" sz="2800" dirty="0">
                <a:solidFill>
                  <a:schemeClr val="hlink"/>
                </a:solidFill>
              </a:rPr>
              <a:t>51.2 </a:t>
            </a:r>
            <a:r>
              <a:rPr lang="en-US" altLang="zh-CN" sz="2800" dirty="0">
                <a:solidFill>
                  <a:schemeClr val="hlink"/>
                </a:solidFill>
                <a:sym typeface="Symbol" panose="05050102010706020507" pitchFamily="18" charset="2"/>
              </a:rPr>
              <a:t></a:t>
            </a:r>
            <a:r>
              <a:rPr lang="en-US" altLang="zh-CN" sz="2800" dirty="0">
                <a:solidFill>
                  <a:schemeClr val="hlink"/>
                </a:solidFill>
              </a:rPr>
              <a:t>s </a:t>
            </a:r>
            <a:r>
              <a:rPr lang="zh-CN" altLang="en-US" sz="2800" dirty="0">
                <a:solidFill>
                  <a:schemeClr val="hlink"/>
                </a:solidFill>
              </a:rPr>
              <a:t>为争用期的长度？</a:t>
            </a:r>
            <a:endParaRPr lang="zh-CN" altLang="en-US" sz="2800" dirty="0">
              <a:solidFill>
                <a:schemeClr val="hlink"/>
              </a:solidFill>
            </a:endParaRPr>
          </a:p>
          <a:p>
            <a:r>
              <a:rPr lang="zh-CN" altLang="en-US" sz="2800" dirty="0"/>
              <a:t>对于 </a:t>
            </a:r>
            <a:r>
              <a:rPr lang="en-US" altLang="zh-CN" sz="2800" dirty="0"/>
              <a:t>10 Mb/s </a:t>
            </a:r>
            <a:r>
              <a:rPr lang="zh-CN" altLang="en-US" sz="2800" dirty="0"/>
              <a:t>以太网，在争用期内可发送</a:t>
            </a:r>
            <a:r>
              <a:rPr lang="en-US" altLang="zh-CN" sz="2800" dirty="0"/>
              <a:t>512 bit</a:t>
            </a:r>
            <a:r>
              <a:rPr lang="zh-CN" altLang="en-US" sz="2800" dirty="0"/>
              <a:t>，即 </a:t>
            </a:r>
            <a:r>
              <a:rPr lang="en-US" altLang="zh-CN" sz="2800" dirty="0">
                <a:solidFill>
                  <a:schemeClr val="hlink"/>
                </a:solidFill>
              </a:rPr>
              <a:t>64 </a:t>
            </a:r>
            <a:r>
              <a:rPr lang="zh-CN" altLang="en-US" sz="2800" dirty="0">
                <a:solidFill>
                  <a:schemeClr val="hlink"/>
                </a:solidFill>
              </a:rPr>
              <a:t>字节。</a:t>
            </a:r>
            <a:endParaRPr lang="zh-CN" altLang="en-US" sz="2800" dirty="0">
              <a:solidFill>
                <a:schemeClr val="hlink"/>
              </a:solidFill>
            </a:endParaRPr>
          </a:p>
          <a:p>
            <a:r>
              <a:rPr lang="zh-CN" altLang="en-US" sz="2800" dirty="0"/>
              <a:t>以太网在发送数据时，若前 </a:t>
            </a:r>
            <a:r>
              <a:rPr lang="en-US" altLang="zh-CN" sz="2800" dirty="0"/>
              <a:t>64 </a:t>
            </a:r>
            <a:r>
              <a:rPr lang="zh-CN" altLang="en-US" sz="2800" dirty="0"/>
              <a:t>字节没有发生冲突，则后续的数据就不会发生冲突。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827088" y="214313"/>
            <a:ext cx="7793037" cy="1462087"/>
          </a:xfrm>
        </p:spPr>
        <p:txBody>
          <a:bodyPr/>
          <a:lstStyle/>
          <a:p>
            <a:pPr algn="ctr"/>
            <a:r>
              <a:rPr lang="zh-CN" altLang="en-US"/>
              <a:t>最短有效帧长 </a:t>
            </a:r>
            <a:endParaRPr lang="zh-CN" altLang="en-US"/>
          </a:p>
        </p:txBody>
      </p:sp>
      <p:sp>
        <p:nvSpPr>
          <p:cNvPr id="418819" name="Rectangle 3"/>
          <p:cNvSpPr>
            <a:spLocks noGrp="1" noChangeArrowheads="1"/>
          </p:cNvSpPr>
          <p:nvPr>
            <p:ph type="body" idx="1"/>
          </p:nvPr>
        </p:nvSpPr>
        <p:spPr>
          <a:xfrm>
            <a:off x="714348" y="2038371"/>
            <a:ext cx="8137525" cy="4319587"/>
          </a:xfrm>
        </p:spPr>
        <p:txBody>
          <a:bodyPr/>
          <a:lstStyle/>
          <a:p>
            <a:r>
              <a:rPr lang="zh-CN" altLang="en-US" sz="2800" dirty="0"/>
              <a:t>如果发生冲突，就一定是在发送的前 </a:t>
            </a:r>
            <a:r>
              <a:rPr lang="en-US" altLang="zh-CN" sz="2800" dirty="0"/>
              <a:t>64 </a:t>
            </a:r>
            <a:r>
              <a:rPr lang="zh-CN" altLang="en-US" sz="2800" dirty="0"/>
              <a:t>字节之内。 </a:t>
            </a:r>
            <a:endParaRPr lang="zh-CN" altLang="en-US" sz="2800" dirty="0"/>
          </a:p>
          <a:p>
            <a:r>
              <a:rPr lang="zh-CN" altLang="en-US" sz="2800" dirty="0"/>
              <a:t>由于一检测到冲突就立即中止发送，这时已经发送出去的数据一定小于 </a:t>
            </a:r>
            <a:r>
              <a:rPr lang="en-US" altLang="zh-CN" sz="2800" dirty="0"/>
              <a:t>64 </a:t>
            </a:r>
            <a:r>
              <a:rPr lang="zh-CN" altLang="en-US" sz="2800" dirty="0"/>
              <a:t>字节。 </a:t>
            </a:r>
            <a:endParaRPr lang="zh-CN" altLang="en-US" sz="2800" dirty="0"/>
          </a:p>
          <a:p>
            <a:r>
              <a:rPr lang="zh-CN" altLang="en-US" sz="2800" dirty="0">
                <a:solidFill>
                  <a:schemeClr val="hlink"/>
                </a:solidFill>
              </a:rPr>
              <a:t>以太网规定了最短有效帧长为 </a:t>
            </a:r>
            <a:r>
              <a:rPr lang="en-US" altLang="zh-CN" sz="2800" dirty="0">
                <a:solidFill>
                  <a:schemeClr val="hlink"/>
                </a:solidFill>
              </a:rPr>
              <a:t>64 </a:t>
            </a:r>
            <a:r>
              <a:rPr lang="zh-CN" altLang="en-US" sz="2800" dirty="0">
                <a:solidFill>
                  <a:schemeClr val="hlink"/>
                </a:solidFill>
              </a:rPr>
              <a:t>字节</a:t>
            </a:r>
            <a:r>
              <a:rPr lang="zh-CN" altLang="en-US" sz="2800" dirty="0"/>
              <a:t>，凡长度小于 </a:t>
            </a:r>
            <a:r>
              <a:rPr lang="en-US" altLang="zh-CN" sz="2800" dirty="0"/>
              <a:t>64 </a:t>
            </a:r>
            <a:r>
              <a:rPr lang="zh-CN" altLang="en-US" sz="2800" dirty="0"/>
              <a:t>字节的帧都是由于冲突而异常中止的</a:t>
            </a:r>
            <a:r>
              <a:rPr lang="zh-CN" altLang="en-US" sz="2800" dirty="0">
                <a:solidFill>
                  <a:schemeClr val="hlink"/>
                </a:solidFill>
              </a:rPr>
              <a:t>无效帧</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pPr algn="ctr"/>
            <a:r>
              <a:rPr lang="zh-CN" altLang="en-US"/>
              <a:t>帧间最小间隔</a:t>
            </a:r>
            <a:endParaRPr lang="zh-CN" altLang="en-US"/>
          </a:p>
        </p:txBody>
      </p:sp>
      <p:sp>
        <p:nvSpPr>
          <p:cNvPr id="674819" name="Rectangle 3"/>
          <p:cNvSpPr>
            <a:spLocks noGrp="1" noChangeArrowheads="1"/>
          </p:cNvSpPr>
          <p:nvPr>
            <p:ph type="body" idx="1"/>
          </p:nvPr>
        </p:nvSpPr>
        <p:spPr>
          <a:xfrm>
            <a:off x="539750" y="1835150"/>
            <a:ext cx="8275638" cy="4689475"/>
          </a:xfrm>
        </p:spPr>
        <p:txBody>
          <a:bodyPr/>
          <a:lstStyle/>
          <a:p>
            <a:pPr>
              <a:lnSpc>
                <a:spcPct val="125000"/>
              </a:lnSpc>
            </a:pPr>
            <a:r>
              <a:rPr lang="zh-CN" altLang="en-US" sz="2000"/>
              <a:t>以太网还规定了</a:t>
            </a:r>
            <a:r>
              <a:rPr lang="zh-CN" altLang="en-US" sz="2000">
                <a:solidFill>
                  <a:schemeClr val="hlink"/>
                </a:solidFill>
              </a:rPr>
              <a:t>帧间最小间隔</a:t>
            </a:r>
            <a:r>
              <a:rPr lang="zh-CN" altLang="en-US" sz="2000"/>
              <a:t>，为</a:t>
            </a:r>
            <a:r>
              <a:rPr lang="en-US" altLang="zh-CN" sz="2000">
                <a:solidFill>
                  <a:schemeClr val="hlink"/>
                </a:solidFill>
              </a:rPr>
              <a:t>96</a:t>
            </a:r>
            <a:r>
              <a:rPr lang="zh-CN" altLang="en-US" sz="2000">
                <a:solidFill>
                  <a:schemeClr val="hlink"/>
                </a:solidFill>
              </a:rPr>
              <a:t>比特时间</a:t>
            </a:r>
            <a:r>
              <a:rPr lang="zh-CN" altLang="en-US" sz="2000">
                <a:solidFill>
                  <a:schemeClr val="tx2"/>
                </a:solidFill>
              </a:rPr>
              <a:t>，</a:t>
            </a:r>
            <a:r>
              <a:rPr lang="zh-CN" altLang="en-US" sz="2000"/>
              <a:t>对于</a:t>
            </a:r>
            <a:r>
              <a:rPr lang="en-US" altLang="zh-CN" sz="2000"/>
              <a:t>10 Mb/s </a:t>
            </a:r>
            <a:r>
              <a:rPr lang="zh-CN" altLang="en-US" sz="2000"/>
              <a:t>以太网，帧间最小间隔是</a:t>
            </a:r>
            <a:r>
              <a:rPr lang="en-US" altLang="zh-CN" sz="2000">
                <a:solidFill>
                  <a:schemeClr val="hlink"/>
                </a:solidFill>
              </a:rPr>
              <a:t>9.6</a:t>
            </a:r>
            <a:r>
              <a:rPr lang="en-US" altLang="zh-CN" sz="2000"/>
              <a:t> </a:t>
            </a:r>
            <a:r>
              <a:rPr lang="en-US" altLang="zh-CN" sz="2000">
                <a:solidFill>
                  <a:schemeClr val="hlink"/>
                </a:solidFill>
                <a:sym typeface="Symbol" panose="05050102010706020507" pitchFamily="18" charset="2"/>
              </a:rPr>
              <a:t></a:t>
            </a:r>
            <a:r>
              <a:rPr lang="en-US" altLang="zh-CN" sz="2000">
                <a:solidFill>
                  <a:schemeClr val="hlink"/>
                </a:solidFill>
              </a:rPr>
              <a:t>s</a:t>
            </a:r>
            <a:r>
              <a:rPr lang="en-US" altLang="zh-CN" sz="2000"/>
              <a:t> </a:t>
            </a:r>
            <a:r>
              <a:rPr lang="zh-CN" altLang="en-US" sz="2000"/>
              <a:t>。</a:t>
            </a:r>
            <a:endParaRPr lang="zh-CN" altLang="en-US" sz="2000"/>
          </a:p>
          <a:p>
            <a:pPr>
              <a:lnSpc>
                <a:spcPct val="125000"/>
              </a:lnSpc>
            </a:pPr>
            <a:r>
              <a:rPr lang="zh-CN" altLang="en-US" sz="2000"/>
              <a:t>一个站在检测到总线</a:t>
            </a:r>
            <a:r>
              <a:rPr lang="zh-CN" altLang="en-US" sz="2000">
                <a:solidFill>
                  <a:schemeClr val="hlink"/>
                </a:solidFill>
              </a:rPr>
              <a:t>开始空闲</a:t>
            </a:r>
            <a:r>
              <a:rPr lang="zh-CN" altLang="en-US" sz="2000"/>
              <a:t>后，如果在</a:t>
            </a:r>
            <a:r>
              <a:rPr lang="en-US" altLang="zh-CN" sz="2000">
                <a:solidFill>
                  <a:schemeClr val="hlink"/>
                </a:solidFill>
              </a:rPr>
              <a:t>96</a:t>
            </a:r>
            <a:r>
              <a:rPr lang="zh-CN" altLang="en-US" sz="2000">
                <a:solidFill>
                  <a:schemeClr val="hlink"/>
                </a:solidFill>
                <a:sym typeface="Symbol" panose="05050102010706020507" pitchFamily="18" charset="2"/>
              </a:rPr>
              <a:t>比特时间</a:t>
            </a:r>
            <a:r>
              <a:rPr lang="zh-CN" altLang="en-US" sz="2000"/>
              <a:t>之内仍然是空闲的，才能发送数据。</a:t>
            </a:r>
            <a:endParaRPr lang="zh-CN" altLang="en-US" sz="2000"/>
          </a:p>
          <a:p>
            <a:pPr>
              <a:lnSpc>
                <a:spcPct val="125000"/>
              </a:lnSpc>
            </a:pPr>
            <a:r>
              <a:rPr lang="zh-CN" altLang="en-US" sz="2000"/>
              <a:t>这样做是为了：</a:t>
            </a:r>
            <a:endParaRPr lang="zh-CN" altLang="en-US" sz="2000"/>
          </a:p>
          <a:p>
            <a:pPr lvl="1">
              <a:lnSpc>
                <a:spcPct val="125000"/>
              </a:lnSpc>
            </a:pPr>
            <a:r>
              <a:rPr lang="zh-CN" altLang="en-US" sz="2000"/>
              <a:t>为了使刚刚</a:t>
            </a:r>
            <a:r>
              <a:rPr lang="zh-CN" altLang="en-US" sz="2000">
                <a:solidFill>
                  <a:schemeClr val="hlink"/>
                </a:solidFill>
              </a:rPr>
              <a:t>接收到数据帧的站</a:t>
            </a:r>
            <a:r>
              <a:rPr lang="zh-CN" altLang="en-US" sz="2000"/>
              <a:t>的</a:t>
            </a:r>
            <a:r>
              <a:rPr lang="zh-CN" altLang="en-US" sz="2000">
                <a:solidFill>
                  <a:schemeClr val="hlink"/>
                </a:solidFill>
              </a:rPr>
              <a:t>接收缓存</a:t>
            </a:r>
            <a:r>
              <a:rPr lang="zh-CN" altLang="en-US" sz="2000"/>
              <a:t>来得及清理，做好接收</a:t>
            </a:r>
            <a:r>
              <a:rPr lang="zh-CN" altLang="en-US" sz="2000">
                <a:solidFill>
                  <a:schemeClr val="hlink"/>
                </a:solidFill>
              </a:rPr>
              <a:t>下一帧</a:t>
            </a:r>
            <a:r>
              <a:rPr lang="zh-CN" altLang="en-US" sz="2000"/>
              <a:t>的准备。</a:t>
            </a:r>
            <a:endParaRPr lang="zh-CN" altLang="en-US" sz="2000"/>
          </a:p>
          <a:p>
            <a:pPr lvl="1">
              <a:lnSpc>
                <a:spcPct val="125000"/>
              </a:lnSpc>
            </a:pPr>
            <a:r>
              <a:rPr lang="zh-CN" altLang="en-US" sz="2000"/>
              <a:t>一个想</a:t>
            </a:r>
            <a:r>
              <a:rPr lang="zh-CN" altLang="en-US" sz="2000">
                <a:solidFill>
                  <a:schemeClr val="hlink"/>
                </a:solidFill>
              </a:rPr>
              <a:t>连续发送数据</a:t>
            </a:r>
            <a:r>
              <a:rPr lang="zh-CN" altLang="en-US" sz="2000"/>
              <a:t>的站点，在发送完当前帧后，不允许接着发送下一个帧，必须和其他站点</a:t>
            </a:r>
            <a:r>
              <a:rPr lang="zh-CN" altLang="en-US" sz="2000">
                <a:solidFill>
                  <a:schemeClr val="hlink"/>
                </a:solidFill>
              </a:rPr>
              <a:t>公平竞争</a:t>
            </a:r>
            <a:r>
              <a:rPr lang="zh-CN" altLang="en-US" sz="2000"/>
              <a:t>发送下一个帧的机会。</a:t>
            </a:r>
            <a:endParaRPr lang="zh-CN" altLang="en-US" sz="2000"/>
          </a:p>
          <a:p>
            <a:pPr lvl="1">
              <a:lnSpc>
                <a:spcPct val="125000"/>
              </a:lnSpc>
            </a:pPr>
            <a:r>
              <a:rPr lang="zh-CN" altLang="en-US" sz="2000"/>
              <a:t>总线在发送完一个</a:t>
            </a:r>
            <a:r>
              <a:rPr lang="en-US" altLang="zh-CN" sz="2000"/>
              <a:t>MAC</a:t>
            </a:r>
            <a:r>
              <a:rPr lang="zh-CN" altLang="en-US" sz="2000"/>
              <a:t>帧之后，必须回到</a:t>
            </a:r>
            <a:r>
              <a:rPr lang="zh-CN" altLang="en-US" sz="2000">
                <a:solidFill>
                  <a:schemeClr val="hlink"/>
                </a:solidFill>
              </a:rPr>
              <a:t>空闲状态</a:t>
            </a:r>
            <a:r>
              <a:rPr lang="zh-CN" altLang="en-US" sz="2000"/>
              <a:t>，以便在发送下一个帧时，能够让连接在总线上的站点能够正确检测到</a:t>
            </a:r>
            <a:r>
              <a:rPr lang="zh-CN" altLang="en-US" sz="2000">
                <a:solidFill>
                  <a:schemeClr val="hlink"/>
                </a:solidFill>
              </a:rPr>
              <a:t>前导码</a:t>
            </a:r>
            <a:r>
              <a:rPr lang="zh-CN" altLang="en-US" sz="2000"/>
              <a:t>和</a:t>
            </a:r>
            <a:r>
              <a:rPr lang="zh-CN" altLang="en-US" sz="2000">
                <a:solidFill>
                  <a:schemeClr val="hlink"/>
                </a:solidFill>
              </a:rPr>
              <a:t>帧开始定界符</a:t>
            </a:r>
            <a:r>
              <a:rPr lang="zh-CN" altLang="en-US" sz="2000"/>
              <a:t>。</a:t>
            </a:r>
            <a:endParaRPr lang="zh-CN" altLang="en-US" sz="2000"/>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animEffect transition="in" filter="dissolve">
                                      <p:cBhvr>
                                        <p:cTn id="7" dur="500"/>
                                        <p:tgtEl>
                                          <p:spTgt spid="67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4819">
                                            <p:txEl>
                                              <p:pRg st="2" end="2"/>
                                            </p:txEl>
                                          </p:spTgt>
                                        </p:tgtEl>
                                        <p:attrNameLst>
                                          <p:attrName>style.visibility</p:attrName>
                                        </p:attrNameLst>
                                      </p:cBhvr>
                                      <p:to>
                                        <p:strVal val="visible"/>
                                      </p:to>
                                    </p:set>
                                    <p:animEffect transition="in" filter="dissolve">
                                      <p:cBhvr>
                                        <p:cTn id="12" dur="500"/>
                                        <p:tgtEl>
                                          <p:spTgt spid="674819">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74819">
                                            <p:txEl>
                                              <p:pRg st="3" end="3"/>
                                            </p:txEl>
                                          </p:spTgt>
                                        </p:tgtEl>
                                        <p:attrNameLst>
                                          <p:attrName>style.visibility</p:attrName>
                                        </p:attrNameLst>
                                      </p:cBhvr>
                                      <p:to>
                                        <p:strVal val="visible"/>
                                      </p:to>
                                    </p:set>
                                    <p:animEffect transition="in" filter="dissolve">
                                      <p:cBhvr>
                                        <p:cTn id="15" dur="500"/>
                                        <p:tgtEl>
                                          <p:spTgt spid="674819">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74819">
                                            <p:txEl>
                                              <p:pRg st="4" end="4"/>
                                            </p:txEl>
                                          </p:spTgt>
                                        </p:tgtEl>
                                        <p:attrNameLst>
                                          <p:attrName>style.visibility</p:attrName>
                                        </p:attrNameLst>
                                      </p:cBhvr>
                                      <p:to>
                                        <p:strVal val="visible"/>
                                      </p:to>
                                    </p:set>
                                    <p:animEffect transition="in" filter="dissolve">
                                      <p:cBhvr>
                                        <p:cTn id="18" dur="500"/>
                                        <p:tgtEl>
                                          <p:spTgt spid="674819">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74819">
                                            <p:txEl>
                                              <p:pRg st="5" end="5"/>
                                            </p:txEl>
                                          </p:spTgt>
                                        </p:tgtEl>
                                        <p:attrNameLst>
                                          <p:attrName>style.visibility</p:attrName>
                                        </p:attrNameLst>
                                      </p:cBhvr>
                                      <p:to>
                                        <p:strVal val="visible"/>
                                      </p:to>
                                    </p:set>
                                    <p:animEffect transition="in" filter="dissolve">
                                      <p:cBhvr>
                                        <p:cTn id="21" dur="500"/>
                                        <p:tgtEl>
                                          <p:spTgt spid="67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900113" y="214313"/>
            <a:ext cx="7793037" cy="1462087"/>
          </a:xfrm>
        </p:spPr>
        <p:txBody>
          <a:bodyPr/>
          <a:lstStyle/>
          <a:p>
            <a:pPr algn="ctr"/>
            <a:r>
              <a:rPr lang="zh-CN" altLang="en-US"/>
              <a:t>强化碰撞 </a:t>
            </a:r>
            <a:endParaRPr lang="zh-CN" altLang="en-US"/>
          </a:p>
        </p:txBody>
      </p:sp>
      <p:sp>
        <p:nvSpPr>
          <p:cNvPr id="419843" name="Rectangle 3"/>
          <p:cNvSpPr>
            <a:spLocks noGrp="1" noChangeArrowheads="1"/>
          </p:cNvSpPr>
          <p:nvPr>
            <p:ph type="body" idx="1"/>
          </p:nvPr>
        </p:nvSpPr>
        <p:spPr>
          <a:xfrm>
            <a:off x="827088" y="1773238"/>
            <a:ext cx="8137525" cy="4319587"/>
          </a:xfrm>
        </p:spPr>
        <p:txBody>
          <a:bodyPr/>
          <a:lstStyle/>
          <a:p>
            <a:r>
              <a:rPr lang="zh-CN" altLang="en-US"/>
              <a:t>当发送数据的站一旦发现发生了碰撞时：</a:t>
            </a:r>
            <a:endParaRPr lang="zh-CN" altLang="en-US"/>
          </a:p>
          <a:p>
            <a:pPr lvl="1"/>
            <a:r>
              <a:rPr lang="zh-CN" altLang="en-US">
                <a:solidFill>
                  <a:schemeClr val="folHlink"/>
                </a:solidFill>
                <a:latin typeface="Arial" panose="020B0604020202020204" pitchFamily="34" charset="0"/>
                <a:ea typeface="黑体" panose="02010609060101010101" pitchFamily="2" charset="-122"/>
              </a:rPr>
              <a:t>立即停止发送数据；</a:t>
            </a:r>
            <a:endParaRPr lang="zh-CN" altLang="en-US">
              <a:solidFill>
                <a:schemeClr val="folHlink"/>
              </a:solidFill>
              <a:latin typeface="Arial" panose="020B0604020202020204" pitchFamily="34" charset="0"/>
              <a:ea typeface="黑体" panose="02010609060101010101" pitchFamily="2" charset="-122"/>
            </a:endParaRPr>
          </a:p>
          <a:p>
            <a:pPr lvl="1"/>
            <a:r>
              <a:rPr lang="zh-CN" altLang="en-US">
                <a:solidFill>
                  <a:schemeClr val="folHlink"/>
                </a:solidFill>
                <a:latin typeface="Arial" panose="020B0604020202020204" pitchFamily="34" charset="0"/>
                <a:ea typeface="黑体" panose="02010609060101010101" pitchFamily="2" charset="-122"/>
              </a:rPr>
              <a:t>再继续发送若干比特的</a:t>
            </a:r>
            <a:r>
              <a:rPr lang="zh-CN" altLang="en-US">
                <a:solidFill>
                  <a:schemeClr val="hlink"/>
                </a:solidFill>
                <a:latin typeface="Arial" panose="020B0604020202020204" pitchFamily="34" charset="0"/>
                <a:ea typeface="黑体" panose="02010609060101010101" pitchFamily="2" charset="-122"/>
              </a:rPr>
              <a:t>人为干扰信号</a:t>
            </a:r>
            <a:r>
              <a:rPr lang="en-US" altLang="zh-CN">
                <a:solidFill>
                  <a:schemeClr val="folHlink"/>
                </a:solidFill>
                <a:latin typeface="Arial" panose="020B0604020202020204" pitchFamily="34" charset="0"/>
                <a:ea typeface="黑体" panose="02010609060101010101" pitchFamily="2" charset="-122"/>
              </a:rPr>
              <a:t>(jamming signal)</a:t>
            </a:r>
            <a:r>
              <a:rPr lang="zh-CN" altLang="en-US">
                <a:solidFill>
                  <a:schemeClr val="folHlink"/>
                </a:solidFill>
                <a:latin typeface="Arial" panose="020B0604020202020204" pitchFamily="34" charset="0"/>
                <a:ea typeface="黑体" panose="02010609060101010101" pitchFamily="2" charset="-122"/>
              </a:rPr>
              <a:t>，以便让所有用户都知道现在已经发生了碰撞。</a:t>
            </a:r>
            <a:r>
              <a:rPr lang="zh-CN" altLang="en-US"/>
              <a:t>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171575" y="931863"/>
            <a:ext cx="6856413" cy="768350"/>
          </a:xfrm>
        </p:spPr>
        <p:txBody>
          <a:bodyPr/>
          <a:lstStyle/>
          <a:p>
            <a:pPr algn="ctr"/>
            <a:r>
              <a:rPr lang="zh-CN" altLang="en-US" sz="4800">
                <a:latin typeface="黑体" panose="02010609060101010101" pitchFamily="2" charset="-122"/>
              </a:rPr>
              <a:t>数据链路层的简单模型</a:t>
            </a:r>
            <a:r>
              <a:rPr lang="en-US" altLang="zh-CN" sz="4800">
                <a:latin typeface="黑体" panose="02010609060101010101" pitchFamily="2" charset="-122"/>
              </a:rPr>
              <a:t>( </a:t>
            </a:r>
            <a:r>
              <a:rPr lang="zh-CN" altLang="en-US" sz="4800">
                <a:latin typeface="黑体" panose="02010609060101010101" pitchFamily="2" charset="-122"/>
              </a:rPr>
              <a:t>续）</a:t>
            </a:r>
            <a:endParaRPr lang="zh-CN" altLang="en-US" sz="4800">
              <a:latin typeface="黑体" panose="02010609060101010101" pitchFamily="2" charset="-122"/>
            </a:endParaRPr>
          </a:p>
        </p:txBody>
      </p:sp>
      <p:sp>
        <p:nvSpPr>
          <p:cNvPr id="118788" name="Line 4"/>
          <p:cNvSpPr>
            <a:spLocks noChangeShapeType="1"/>
          </p:cNvSpPr>
          <p:nvPr/>
        </p:nvSpPr>
        <p:spPr bwMode="auto">
          <a:xfrm flipH="1" flipV="1">
            <a:off x="7835900" y="3478213"/>
            <a:ext cx="673100" cy="63500"/>
          </a:xfrm>
          <a:prstGeom prst="line">
            <a:avLst/>
          </a:prstGeom>
          <a:noFill/>
          <a:ln w="28575">
            <a:solidFill>
              <a:srgbClr val="333399"/>
            </a:solidFill>
            <a:round/>
          </a:ln>
          <a:effectLst/>
        </p:spPr>
        <p:txBody>
          <a:bodyPr wrap="none" anchor="ctr"/>
          <a:lstStyle/>
          <a:p>
            <a:endParaRPr lang="zh-CN" altLang="en-US"/>
          </a:p>
        </p:txBody>
      </p:sp>
      <p:sp>
        <p:nvSpPr>
          <p:cNvPr id="118789" name="Line 5"/>
          <p:cNvSpPr>
            <a:spLocks noChangeShapeType="1"/>
          </p:cNvSpPr>
          <p:nvPr/>
        </p:nvSpPr>
        <p:spPr bwMode="auto">
          <a:xfrm flipH="1" flipV="1">
            <a:off x="6743700" y="3173413"/>
            <a:ext cx="635000" cy="215900"/>
          </a:xfrm>
          <a:prstGeom prst="line">
            <a:avLst/>
          </a:prstGeom>
          <a:noFill/>
          <a:ln w="28575">
            <a:solidFill>
              <a:srgbClr val="333399"/>
            </a:solidFill>
            <a:round/>
          </a:ln>
          <a:effectLst/>
        </p:spPr>
        <p:txBody>
          <a:bodyPr wrap="none" anchor="ctr"/>
          <a:lstStyle/>
          <a:p>
            <a:endParaRPr lang="zh-CN" altLang="en-US"/>
          </a:p>
        </p:txBody>
      </p:sp>
      <p:sp>
        <p:nvSpPr>
          <p:cNvPr id="118790" name="Line 6"/>
          <p:cNvSpPr>
            <a:spLocks noChangeShapeType="1"/>
          </p:cNvSpPr>
          <p:nvPr/>
        </p:nvSpPr>
        <p:spPr bwMode="auto">
          <a:xfrm flipV="1">
            <a:off x="5854700" y="3160713"/>
            <a:ext cx="762000" cy="152400"/>
          </a:xfrm>
          <a:prstGeom prst="line">
            <a:avLst/>
          </a:prstGeom>
          <a:noFill/>
          <a:ln w="28575">
            <a:solidFill>
              <a:srgbClr val="333399"/>
            </a:solidFill>
            <a:round/>
          </a:ln>
          <a:effectLst/>
        </p:spPr>
        <p:txBody>
          <a:bodyPr wrap="none" anchor="ctr"/>
          <a:lstStyle/>
          <a:p>
            <a:endParaRPr lang="zh-CN" altLang="en-US"/>
          </a:p>
        </p:txBody>
      </p:sp>
      <p:sp>
        <p:nvSpPr>
          <p:cNvPr id="118791" name="Line 7"/>
          <p:cNvSpPr>
            <a:spLocks noChangeShapeType="1"/>
          </p:cNvSpPr>
          <p:nvPr/>
        </p:nvSpPr>
        <p:spPr bwMode="auto">
          <a:xfrm flipV="1">
            <a:off x="4787900" y="3236913"/>
            <a:ext cx="914400" cy="76200"/>
          </a:xfrm>
          <a:prstGeom prst="line">
            <a:avLst/>
          </a:prstGeom>
          <a:noFill/>
          <a:ln w="28575">
            <a:solidFill>
              <a:srgbClr val="333399"/>
            </a:solidFill>
            <a:round/>
          </a:ln>
          <a:effectLst/>
        </p:spPr>
        <p:txBody>
          <a:bodyPr wrap="none" anchor="ctr"/>
          <a:lstStyle/>
          <a:p>
            <a:endParaRPr lang="zh-CN" altLang="en-US"/>
          </a:p>
        </p:txBody>
      </p:sp>
      <p:sp>
        <p:nvSpPr>
          <p:cNvPr id="118792" name="Line 8"/>
          <p:cNvSpPr>
            <a:spLocks noChangeShapeType="1"/>
          </p:cNvSpPr>
          <p:nvPr/>
        </p:nvSpPr>
        <p:spPr bwMode="auto">
          <a:xfrm>
            <a:off x="3721100" y="3313113"/>
            <a:ext cx="914400" cy="0"/>
          </a:xfrm>
          <a:prstGeom prst="line">
            <a:avLst/>
          </a:prstGeom>
          <a:noFill/>
          <a:ln w="28575">
            <a:solidFill>
              <a:srgbClr val="333399"/>
            </a:solidFill>
            <a:round/>
          </a:ln>
          <a:effectLst/>
        </p:spPr>
        <p:txBody>
          <a:bodyPr wrap="none" anchor="ctr"/>
          <a:lstStyle/>
          <a:p>
            <a:endParaRPr lang="zh-CN" altLang="en-US"/>
          </a:p>
        </p:txBody>
      </p:sp>
      <p:sp>
        <p:nvSpPr>
          <p:cNvPr id="118793" name="Line 9"/>
          <p:cNvSpPr>
            <a:spLocks noChangeShapeType="1"/>
          </p:cNvSpPr>
          <p:nvPr/>
        </p:nvSpPr>
        <p:spPr bwMode="auto">
          <a:xfrm>
            <a:off x="2578100" y="3084513"/>
            <a:ext cx="914400" cy="228600"/>
          </a:xfrm>
          <a:prstGeom prst="line">
            <a:avLst/>
          </a:prstGeom>
          <a:noFill/>
          <a:ln w="28575">
            <a:solidFill>
              <a:srgbClr val="333399"/>
            </a:solidFill>
            <a:round/>
          </a:ln>
          <a:effectLst/>
        </p:spPr>
        <p:txBody>
          <a:bodyPr wrap="none" anchor="ctr"/>
          <a:lstStyle/>
          <a:p>
            <a:endParaRPr lang="zh-CN" altLang="en-US"/>
          </a:p>
        </p:txBody>
      </p:sp>
      <p:sp>
        <p:nvSpPr>
          <p:cNvPr id="118794" name="Freeform 10"/>
          <p:cNvSpPr/>
          <p:nvPr/>
        </p:nvSpPr>
        <p:spPr bwMode="auto">
          <a:xfrm>
            <a:off x="774700" y="3122613"/>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ln>
          <a:effectLst/>
        </p:spPr>
        <p:txBody>
          <a:bodyPr wrap="none" anchor="ctr"/>
          <a:lstStyle/>
          <a:p>
            <a:endParaRPr lang="zh-CN" altLang="en-US"/>
          </a:p>
        </p:txBody>
      </p:sp>
      <p:grpSp>
        <p:nvGrpSpPr>
          <p:cNvPr id="118795" name="Group 11"/>
          <p:cNvGrpSpPr/>
          <p:nvPr/>
        </p:nvGrpSpPr>
        <p:grpSpPr bwMode="auto">
          <a:xfrm>
            <a:off x="1130300" y="2932113"/>
            <a:ext cx="1128713"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18797" name="Oval 13"/>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18798" name="Oval 14"/>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18799" name="Oval 15"/>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18800" name="Oval 16"/>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18801" name="Oval 17"/>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18802" name="Oval 18"/>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18803" name="Oval 19"/>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18804" name="Oval 20"/>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grpSp>
        <p:nvGrpSpPr>
          <p:cNvPr id="118812" name="Group 28"/>
          <p:cNvGrpSpPr/>
          <p:nvPr/>
        </p:nvGrpSpPr>
        <p:grpSpPr bwMode="auto">
          <a:xfrm>
            <a:off x="3035300" y="2932113"/>
            <a:ext cx="1128713"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18814" name="Oval 30"/>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18815" name="Oval 31"/>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18816" name="Oval 32"/>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18817" name="Oval 33"/>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18818" name="Oval 34"/>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18819" name="Oval 35"/>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18820" name="Oval 36"/>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18821" name="Oval 37"/>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18822" name="Text Box 38"/>
          <p:cNvSpPr txBox="1">
            <a:spLocks noChangeArrowheads="1"/>
          </p:cNvSpPr>
          <p:nvPr/>
        </p:nvSpPr>
        <p:spPr bwMode="auto">
          <a:xfrm>
            <a:off x="3225800" y="31210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局域网</a:t>
            </a:r>
            <a:endParaRPr kumimoji="1" lang="zh-CN" altLang="en-US" sz="1800">
              <a:solidFill>
                <a:srgbClr val="333399"/>
              </a:solidFill>
              <a:latin typeface="黑体" panose="02010609060101010101" pitchFamily="2" charset="-122"/>
              <a:ea typeface="黑体" panose="02010609060101010101" pitchFamily="2" charset="-122"/>
            </a:endParaRPr>
          </a:p>
        </p:txBody>
      </p:sp>
      <p:pic>
        <p:nvPicPr>
          <p:cNvPr id="118823" name="Picture 39"/>
          <p:cNvPicPr>
            <a:picLocks noChangeArrowheads="1"/>
          </p:cNvPicPr>
          <p:nvPr/>
        </p:nvPicPr>
        <p:blipFill>
          <a:blip r:embed="rId1"/>
          <a:srcRect/>
          <a:stretch>
            <a:fillRect/>
          </a:stretch>
        </p:blipFill>
        <p:spPr bwMode="auto">
          <a:xfrm>
            <a:off x="2378075" y="2963863"/>
            <a:ext cx="441325" cy="301625"/>
          </a:xfrm>
          <a:prstGeom prst="rect">
            <a:avLst/>
          </a:prstGeom>
          <a:noFill/>
          <a:ln w="12699">
            <a:noFill/>
            <a:miter lim="800000"/>
            <a:headEnd/>
            <a:tailEnd/>
          </a:ln>
          <a:effectLst/>
        </p:spPr>
      </p:pic>
      <p:pic>
        <p:nvPicPr>
          <p:cNvPr id="118871" name="Picture 87"/>
          <p:cNvPicPr>
            <a:picLocks noChangeArrowheads="1"/>
          </p:cNvPicPr>
          <p:nvPr/>
        </p:nvPicPr>
        <p:blipFill>
          <a:blip r:embed="rId1"/>
          <a:srcRect/>
          <a:stretch>
            <a:fillRect/>
          </a:stretch>
        </p:blipFill>
        <p:spPr bwMode="auto">
          <a:xfrm>
            <a:off x="4483100" y="3160713"/>
            <a:ext cx="441325" cy="301625"/>
          </a:xfrm>
          <a:prstGeom prst="rect">
            <a:avLst/>
          </a:prstGeom>
          <a:noFill/>
          <a:ln w="12699">
            <a:noFill/>
            <a:miter lim="800000"/>
            <a:headEnd/>
            <a:tailEnd/>
          </a:ln>
          <a:effectLst/>
        </p:spPr>
      </p:pic>
      <p:pic>
        <p:nvPicPr>
          <p:cNvPr id="118872" name="Picture 88"/>
          <p:cNvPicPr>
            <a:picLocks noChangeArrowheads="1"/>
          </p:cNvPicPr>
          <p:nvPr/>
        </p:nvPicPr>
        <p:blipFill>
          <a:blip r:embed="rId2"/>
          <a:srcRect/>
          <a:stretch>
            <a:fillRect/>
          </a:stretch>
        </p:blipFill>
        <p:spPr bwMode="auto">
          <a:xfrm>
            <a:off x="8216900" y="3224213"/>
            <a:ext cx="533400" cy="469900"/>
          </a:xfrm>
          <a:prstGeom prst="rect">
            <a:avLst/>
          </a:prstGeom>
          <a:noFill/>
          <a:ln w="9525">
            <a:noFill/>
            <a:miter lim="800000"/>
            <a:headEnd/>
            <a:tailEnd/>
          </a:ln>
          <a:effectLst/>
        </p:spPr>
      </p:pic>
      <p:pic>
        <p:nvPicPr>
          <p:cNvPr id="118873" name="Picture 89"/>
          <p:cNvPicPr>
            <a:picLocks noChangeArrowheads="1"/>
          </p:cNvPicPr>
          <p:nvPr/>
        </p:nvPicPr>
        <p:blipFill>
          <a:blip r:embed="rId1"/>
          <a:srcRect/>
          <a:stretch>
            <a:fillRect/>
          </a:stretch>
        </p:blipFill>
        <p:spPr bwMode="auto">
          <a:xfrm>
            <a:off x="6464300" y="3011488"/>
            <a:ext cx="441325" cy="301625"/>
          </a:xfrm>
          <a:prstGeom prst="rect">
            <a:avLst/>
          </a:prstGeom>
          <a:noFill/>
          <a:ln w="12699">
            <a:noFill/>
            <a:miter lim="800000"/>
            <a:headEnd/>
            <a:tailEnd/>
          </a:ln>
          <a:effectLst/>
        </p:spPr>
      </p:pic>
      <p:grpSp>
        <p:nvGrpSpPr>
          <p:cNvPr id="118874" name="Group 90"/>
          <p:cNvGrpSpPr/>
          <p:nvPr/>
        </p:nvGrpSpPr>
        <p:grpSpPr bwMode="auto">
          <a:xfrm>
            <a:off x="5168900" y="2932113"/>
            <a:ext cx="1128713"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18876" name="Oval 92"/>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18877" name="Oval 93"/>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18878" name="Oval 94"/>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18879" name="Oval 95"/>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18880" name="Oval 96"/>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18881" name="Oval 97"/>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18882" name="Oval 98"/>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18883" name="Oval 99"/>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18884" name="Text Box 100"/>
          <p:cNvSpPr txBox="1">
            <a:spLocks noChangeArrowheads="1"/>
          </p:cNvSpPr>
          <p:nvPr/>
        </p:nvSpPr>
        <p:spPr bwMode="auto">
          <a:xfrm>
            <a:off x="5334000" y="31210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广域网</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8885" name="Text Box 101"/>
          <p:cNvSpPr txBox="1">
            <a:spLocks noChangeArrowheads="1"/>
          </p:cNvSpPr>
          <p:nvPr/>
        </p:nvSpPr>
        <p:spPr bwMode="auto">
          <a:xfrm>
            <a:off x="319088" y="2786063"/>
            <a:ext cx="939800"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主机</a:t>
            </a:r>
            <a:r>
              <a:rPr kumimoji="1" lang="zh-CN" altLang="en-US" sz="14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6" name="Text Box 102"/>
          <p:cNvSpPr txBox="1">
            <a:spLocks noChangeArrowheads="1"/>
          </p:cNvSpPr>
          <p:nvPr/>
        </p:nvSpPr>
        <p:spPr bwMode="auto">
          <a:xfrm>
            <a:off x="8024813" y="2905125"/>
            <a:ext cx="939800" cy="366713"/>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主机</a:t>
            </a:r>
            <a:r>
              <a:rPr kumimoji="1" lang="zh-CN" altLang="en-US" sz="14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7" name="Text Box 103"/>
          <p:cNvSpPr txBox="1">
            <a:spLocks noChangeArrowheads="1"/>
          </p:cNvSpPr>
          <p:nvPr/>
        </p:nvSpPr>
        <p:spPr bwMode="auto">
          <a:xfrm>
            <a:off x="2047875" y="2601913"/>
            <a:ext cx="1150938"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8" name="Text Box 104"/>
          <p:cNvSpPr txBox="1">
            <a:spLocks noChangeArrowheads="1"/>
          </p:cNvSpPr>
          <p:nvPr/>
        </p:nvSpPr>
        <p:spPr bwMode="auto">
          <a:xfrm>
            <a:off x="4206875" y="2798763"/>
            <a:ext cx="1150938"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9" name="Text Box 105"/>
          <p:cNvSpPr txBox="1">
            <a:spLocks noChangeArrowheads="1"/>
          </p:cNvSpPr>
          <p:nvPr/>
        </p:nvSpPr>
        <p:spPr bwMode="auto">
          <a:xfrm>
            <a:off x="6151563" y="2659063"/>
            <a:ext cx="1150937" cy="366712"/>
          </a:xfrm>
          <a:prstGeom prst="rect">
            <a:avLst/>
          </a:prstGeom>
          <a:noFill/>
          <a:ln w="9525">
            <a:noFill/>
            <a:miter lim="800000"/>
          </a:ln>
          <a:effectLst/>
        </p:spPr>
        <p:txBody>
          <a:bodyPr wrap="none">
            <a:spAutoFit/>
          </a:bodyPr>
          <a:lstStyle/>
          <a:p>
            <a:r>
              <a:rPr kumimoji="1" lang="zh-CN" altLang="en-US" sz="1800">
                <a:solidFill>
                  <a:srgbClr val="333399"/>
                </a:solidFill>
                <a:latin typeface="Arial" panose="020B0604020202020204" pitchFamily="34" charset="0"/>
                <a:ea typeface="黑体" panose="02010609060101010101" pitchFamily="2" charset="-122"/>
              </a:rPr>
              <a:t>路由器</a:t>
            </a:r>
            <a:r>
              <a:rPr kumimoji="1" lang="zh-CN" altLang="en-US" sz="900" b="1">
                <a:solidFill>
                  <a:srgbClr val="333399"/>
                </a:solidFill>
                <a:latin typeface="Arial" panose="020B0604020202020204" pitchFamily="34" charset="0"/>
                <a:ea typeface="黑体" panose="02010609060101010101" pitchFamily="2" charset="-122"/>
              </a:rPr>
              <a:t> </a:t>
            </a:r>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3</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90" name="Text Box 106"/>
          <p:cNvSpPr txBox="1">
            <a:spLocks noChangeArrowheads="1"/>
          </p:cNvSpPr>
          <p:nvPr/>
        </p:nvSpPr>
        <p:spPr bwMode="auto">
          <a:xfrm>
            <a:off x="1282700" y="31337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电话网</a:t>
            </a:r>
            <a:endParaRPr kumimoji="1" lang="zh-CN" altLang="en-US" sz="1800">
              <a:solidFill>
                <a:srgbClr val="333399"/>
              </a:solidFill>
              <a:latin typeface="黑体" panose="02010609060101010101" pitchFamily="2" charset="-122"/>
              <a:ea typeface="黑体" panose="02010609060101010101" pitchFamily="2" charset="-122"/>
            </a:endParaRPr>
          </a:p>
        </p:txBody>
      </p:sp>
      <p:grpSp>
        <p:nvGrpSpPr>
          <p:cNvPr id="118898" name="Group 114"/>
          <p:cNvGrpSpPr/>
          <p:nvPr/>
        </p:nvGrpSpPr>
        <p:grpSpPr bwMode="auto">
          <a:xfrm>
            <a:off x="368300" y="3160713"/>
            <a:ext cx="665163" cy="546100"/>
            <a:chOff x="624" y="2968"/>
            <a:chExt cx="1331" cy="920"/>
          </a:xfrm>
        </p:grpSpPr>
        <p:sp>
          <p:nvSpPr>
            <p:cNvPr id="118899" name="Freeform 115"/>
            <p:cNvSpPr/>
            <p:nvPr/>
          </p:nvSpPr>
          <p:spPr bwMode="auto">
            <a:xfrm>
              <a:off x="1238" y="2968"/>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118900" name="Freeform 116"/>
            <p:cNvSpPr/>
            <p:nvPr/>
          </p:nvSpPr>
          <p:spPr bwMode="auto">
            <a:xfrm>
              <a:off x="1668" y="3087"/>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118901" name="Freeform 117"/>
            <p:cNvSpPr/>
            <p:nvPr/>
          </p:nvSpPr>
          <p:spPr bwMode="auto">
            <a:xfrm>
              <a:off x="1432" y="2970"/>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118902" name="Freeform 118"/>
            <p:cNvSpPr/>
            <p:nvPr/>
          </p:nvSpPr>
          <p:spPr bwMode="auto">
            <a:xfrm>
              <a:off x="1315" y="3056"/>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118903" name="Freeform 119"/>
            <p:cNvSpPr/>
            <p:nvPr/>
          </p:nvSpPr>
          <p:spPr bwMode="auto">
            <a:xfrm>
              <a:off x="1337" y="3076"/>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118904" name="Freeform 120"/>
            <p:cNvSpPr/>
            <p:nvPr/>
          </p:nvSpPr>
          <p:spPr bwMode="auto">
            <a:xfrm>
              <a:off x="1233" y="2968"/>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118905" name="Freeform 121"/>
            <p:cNvSpPr/>
            <p:nvPr/>
          </p:nvSpPr>
          <p:spPr bwMode="auto">
            <a:xfrm>
              <a:off x="1204" y="3479"/>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118906" name="Freeform 122"/>
            <p:cNvSpPr/>
            <p:nvPr/>
          </p:nvSpPr>
          <p:spPr bwMode="auto">
            <a:xfrm>
              <a:off x="642" y="3519"/>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118907" name="Freeform 123"/>
            <p:cNvSpPr/>
            <p:nvPr/>
          </p:nvSpPr>
          <p:spPr bwMode="auto">
            <a:xfrm>
              <a:off x="852" y="3789"/>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118908" name="Freeform 124"/>
            <p:cNvSpPr/>
            <p:nvPr/>
          </p:nvSpPr>
          <p:spPr bwMode="auto">
            <a:xfrm>
              <a:off x="624" y="3519"/>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118909" name="Freeform 125"/>
            <p:cNvSpPr/>
            <p:nvPr/>
          </p:nvSpPr>
          <p:spPr bwMode="auto">
            <a:xfrm>
              <a:off x="1206" y="3791"/>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118910" name="Freeform 126"/>
            <p:cNvSpPr/>
            <p:nvPr/>
          </p:nvSpPr>
          <p:spPr bwMode="auto">
            <a:xfrm>
              <a:off x="927" y="3521"/>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118914" name="Freeform 130"/>
                <p:cNvSpPr/>
                <p:nvPr/>
              </p:nvSpPr>
              <p:spPr bwMode="auto">
                <a:xfrm>
                  <a:off x="742" y="3535"/>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118915" name="Freeform 131"/>
                <p:cNvSpPr/>
                <p:nvPr/>
              </p:nvSpPr>
              <p:spPr bwMode="auto">
                <a:xfrm>
                  <a:off x="744" y="3545"/>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8918" name="Freeform 134"/>
                <p:cNvSpPr/>
                <p:nvPr/>
              </p:nvSpPr>
              <p:spPr bwMode="auto">
                <a:xfrm>
                  <a:off x="753" y="3548"/>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8919" name="Freeform 135"/>
                <p:cNvSpPr/>
                <p:nvPr/>
              </p:nvSpPr>
              <p:spPr bwMode="auto">
                <a:xfrm>
                  <a:off x="757" y="3558"/>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18920" name="Freeform 136"/>
              <p:cNvSpPr/>
              <p:nvPr/>
            </p:nvSpPr>
            <p:spPr bwMode="auto">
              <a:xfrm>
                <a:off x="952" y="3538"/>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8921" name="Freeform 137"/>
              <p:cNvSpPr/>
              <p:nvPr/>
            </p:nvSpPr>
            <p:spPr bwMode="auto">
              <a:xfrm>
                <a:off x="861" y="3535"/>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18922" name="Freeform 138"/>
              <p:cNvSpPr/>
              <p:nvPr/>
            </p:nvSpPr>
            <p:spPr bwMode="auto">
              <a:xfrm>
                <a:off x="867" y="3535"/>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118923" name="Freeform 139"/>
              <p:cNvSpPr/>
              <p:nvPr/>
            </p:nvSpPr>
            <p:spPr bwMode="auto">
              <a:xfrm>
                <a:off x="868" y="3545"/>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18926" name="Freeform 142"/>
                <p:cNvSpPr/>
                <p:nvPr/>
              </p:nvSpPr>
              <p:spPr bwMode="auto">
                <a:xfrm>
                  <a:off x="878" y="3547"/>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118927" name="Freeform 143"/>
                <p:cNvSpPr/>
                <p:nvPr/>
              </p:nvSpPr>
              <p:spPr bwMode="auto">
                <a:xfrm>
                  <a:off x="880" y="3558"/>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18930" name="Freeform 146"/>
                <p:cNvSpPr/>
                <p:nvPr/>
              </p:nvSpPr>
              <p:spPr bwMode="auto">
                <a:xfrm>
                  <a:off x="890" y="3560"/>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118931" name="Freeform 147"/>
                <p:cNvSpPr/>
                <p:nvPr/>
              </p:nvSpPr>
              <p:spPr bwMode="auto">
                <a:xfrm>
                  <a:off x="893" y="3570"/>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118934" name="Freeform 150"/>
                <p:cNvSpPr/>
                <p:nvPr/>
              </p:nvSpPr>
              <p:spPr bwMode="auto">
                <a:xfrm>
                  <a:off x="903" y="3572"/>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118935" name="Freeform 151"/>
                <p:cNvSpPr/>
                <p:nvPr/>
              </p:nvSpPr>
              <p:spPr bwMode="auto">
                <a:xfrm>
                  <a:off x="907" y="3582"/>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118938" name="Freeform 154"/>
                <p:cNvSpPr/>
                <p:nvPr/>
              </p:nvSpPr>
              <p:spPr bwMode="auto">
                <a:xfrm>
                  <a:off x="915" y="3585"/>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118939" name="Freeform 155"/>
                <p:cNvSpPr/>
                <p:nvPr/>
              </p:nvSpPr>
              <p:spPr bwMode="auto">
                <a:xfrm>
                  <a:off x="919" y="3596"/>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118943" name="Freeform 159"/>
                  <p:cNvSpPr/>
                  <p:nvPr/>
                </p:nvSpPr>
                <p:spPr bwMode="auto">
                  <a:xfrm>
                    <a:off x="928" y="360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118944" name="Freeform 160"/>
                  <p:cNvSpPr/>
                  <p:nvPr/>
                </p:nvSpPr>
                <p:spPr bwMode="auto">
                  <a:xfrm>
                    <a:off x="930" y="36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118947" name="Freeform 163"/>
                  <p:cNvSpPr/>
                  <p:nvPr/>
                </p:nvSpPr>
                <p:spPr bwMode="auto">
                  <a:xfrm>
                    <a:off x="939" y="3612"/>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8948" name="Freeform 164"/>
                  <p:cNvSpPr/>
                  <p:nvPr/>
                </p:nvSpPr>
                <p:spPr bwMode="auto">
                  <a:xfrm>
                    <a:off x="943" y="3623"/>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18951" name="Freeform 167"/>
                  <p:cNvSpPr/>
                  <p:nvPr/>
                </p:nvSpPr>
                <p:spPr bwMode="auto">
                  <a:xfrm>
                    <a:off x="953" y="3625"/>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118952" name="Freeform 168"/>
                  <p:cNvSpPr/>
                  <p:nvPr/>
                </p:nvSpPr>
                <p:spPr bwMode="auto">
                  <a:xfrm>
                    <a:off x="955" y="3635"/>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118955" name="Freeform 171"/>
                  <p:cNvSpPr/>
                  <p:nvPr/>
                </p:nvSpPr>
                <p:spPr bwMode="auto">
                  <a:xfrm>
                    <a:off x="965" y="3638"/>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118956" name="Freeform 172"/>
                  <p:cNvSpPr/>
                  <p:nvPr/>
                </p:nvSpPr>
                <p:spPr bwMode="auto">
                  <a:xfrm>
                    <a:off x="968" y="3648"/>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118959" name="Freeform 175"/>
                  <p:cNvSpPr/>
                  <p:nvPr/>
                </p:nvSpPr>
                <p:spPr bwMode="auto">
                  <a:xfrm>
                    <a:off x="978" y="365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118960" name="Freeform 176"/>
                  <p:cNvSpPr/>
                  <p:nvPr/>
                </p:nvSpPr>
                <p:spPr bwMode="auto">
                  <a:xfrm>
                    <a:off x="982" y="366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18964" name="Freeform 180"/>
                  <p:cNvSpPr/>
                  <p:nvPr/>
                </p:nvSpPr>
                <p:spPr bwMode="auto">
                  <a:xfrm>
                    <a:off x="989" y="3665"/>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118965" name="Freeform 181"/>
                  <p:cNvSpPr/>
                  <p:nvPr/>
                </p:nvSpPr>
                <p:spPr bwMode="auto">
                  <a:xfrm>
                    <a:off x="993" y="3676"/>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118968" name="Freeform 184"/>
                  <p:cNvSpPr/>
                  <p:nvPr/>
                </p:nvSpPr>
                <p:spPr bwMode="auto">
                  <a:xfrm>
                    <a:off x="1002" y="3678"/>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118969" name="Freeform 185"/>
                  <p:cNvSpPr/>
                  <p:nvPr/>
                </p:nvSpPr>
                <p:spPr bwMode="auto">
                  <a:xfrm>
                    <a:off x="1005" y="3688"/>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118972" name="Freeform 188"/>
                  <p:cNvSpPr/>
                  <p:nvPr/>
                </p:nvSpPr>
                <p:spPr bwMode="auto">
                  <a:xfrm>
                    <a:off x="1014" y="369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118973" name="Freeform 189"/>
                  <p:cNvSpPr/>
                  <p:nvPr/>
                </p:nvSpPr>
                <p:spPr bwMode="auto">
                  <a:xfrm>
                    <a:off x="1018" y="370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118976" name="Freeform 192"/>
                  <p:cNvSpPr/>
                  <p:nvPr/>
                </p:nvSpPr>
                <p:spPr bwMode="auto">
                  <a:xfrm>
                    <a:off x="1028" y="3703"/>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18977" name="Freeform 193"/>
                  <p:cNvSpPr/>
                  <p:nvPr/>
                </p:nvSpPr>
                <p:spPr bwMode="auto">
                  <a:xfrm>
                    <a:off x="1030" y="3713"/>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118980" name="Freeform 196"/>
                  <p:cNvSpPr/>
                  <p:nvPr/>
                </p:nvSpPr>
                <p:spPr bwMode="auto">
                  <a:xfrm>
                    <a:off x="1040" y="3716"/>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118981" name="Freeform 197"/>
                  <p:cNvSpPr/>
                  <p:nvPr/>
                </p:nvSpPr>
                <p:spPr bwMode="auto">
                  <a:xfrm>
                    <a:off x="1043" y="3726"/>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118984" name="Freeform 200"/>
                <p:cNvSpPr/>
                <p:nvPr/>
              </p:nvSpPr>
              <p:spPr bwMode="auto">
                <a:xfrm>
                  <a:off x="1051" y="3727"/>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118985" name="Freeform 201"/>
                <p:cNvSpPr/>
                <p:nvPr/>
              </p:nvSpPr>
              <p:spPr bwMode="auto">
                <a:xfrm>
                  <a:off x="1054" y="3738"/>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118988" name="Freeform 204"/>
                <p:cNvSpPr/>
                <p:nvPr/>
              </p:nvSpPr>
              <p:spPr bwMode="auto">
                <a:xfrm>
                  <a:off x="1063" y="3740"/>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118989" name="Freeform 205"/>
                <p:cNvSpPr/>
                <p:nvPr/>
              </p:nvSpPr>
              <p:spPr bwMode="auto">
                <a:xfrm>
                  <a:off x="1067" y="3750"/>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118992" name="Freeform 208"/>
                <p:cNvSpPr/>
                <p:nvPr/>
              </p:nvSpPr>
              <p:spPr bwMode="auto">
                <a:xfrm>
                  <a:off x="1076" y="3753"/>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18993" name="Freeform 209"/>
                <p:cNvSpPr/>
                <p:nvPr/>
              </p:nvSpPr>
              <p:spPr bwMode="auto">
                <a:xfrm>
                  <a:off x="1079" y="3763"/>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18994" name="Freeform 210"/>
              <p:cNvSpPr/>
              <p:nvPr/>
            </p:nvSpPr>
            <p:spPr bwMode="auto">
              <a:xfrm>
                <a:off x="820" y="3535"/>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118995" name="Freeform 211"/>
              <p:cNvSpPr/>
              <p:nvPr/>
            </p:nvSpPr>
            <p:spPr bwMode="auto">
              <a:xfrm>
                <a:off x="825" y="3535"/>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118996" name="Freeform 212"/>
              <p:cNvSpPr/>
              <p:nvPr/>
            </p:nvSpPr>
            <p:spPr bwMode="auto">
              <a:xfrm>
                <a:off x="828" y="3546"/>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18999" name="Freeform 215"/>
                <p:cNvSpPr/>
                <p:nvPr/>
              </p:nvSpPr>
              <p:spPr bwMode="auto">
                <a:xfrm>
                  <a:off x="837" y="3548"/>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000" name="Freeform 216"/>
                <p:cNvSpPr/>
                <p:nvPr/>
              </p:nvSpPr>
              <p:spPr bwMode="auto">
                <a:xfrm>
                  <a:off x="840" y="3558"/>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003" name="Freeform 219"/>
                <p:cNvSpPr/>
                <p:nvPr/>
              </p:nvSpPr>
              <p:spPr bwMode="auto">
                <a:xfrm>
                  <a:off x="849" y="356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19004" name="Freeform 220"/>
                <p:cNvSpPr/>
                <p:nvPr/>
              </p:nvSpPr>
              <p:spPr bwMode="auto">
                <a:xfrm>
                  <a:off x="853" y="357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119007" name="Freeform 223"/>
                <p:cNvSpPr/>
                <p:nvPr/>
              </p:nvSpPr>
              <p:spPr bwMode="auto">
                <a:xfrm>
                  <a:off x="862" y="3573"/>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19008" name="Freeform 224"/>
                <p:cNvSpPr/>
                <p:nvPr/>
              </p:nvSpPr>
              <p:spPr bwMode="auto">
                <a:xfrm>
                  <a:off x="865" y="3583"/>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19011" name="Freeform 227"/>
                <p:cNvSpPr/>
                <p:nvPr/>
              </p:nvSpPr>
              <p:spPr bwMode="auto">
                <a:xfrm>
                  <a:off x="874" y="3586"/>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19012" name="Freeform 228"/>
                <p:cNvSpPr/>
                <p:nvPr/>
              </p:nvSpPr>
              <p:spPr bwMode="auto">
                <a:xfrm>
                  <a:off x="878" y="3596"/>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119016" name="Freeform 232"/>
                  <p:cNvSpPr/>
                  <p:nvPr/>
                </p:nvSpPr>
                <p:spPr bwMode="auto">
                  <a:xfrm>
                    <a:off x="887" y="360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017" name="Freeform 233"/>
                  <p:cNvSpPr/>
                  <p:nvPr/>
                </p:nvSpPr>
                <p:spPr bwMode="auto">
                  <a:xfrm>
                    <a:off x="890" y="36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119020" name="Freeform 236"/>
                  <p:cNvSpPr/>
                  <p:nvPr/>
                </p:nvSpPr>
                <p:spPr bwMode="auto">
                  <a:xfrm>
                    <a:off x="899" y="3613"/>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19021" name="Freeform 237"/>
                  <p:cNvSpPr/>
                  <p:nvPr/>
                </p:nvSpPr>
                <p:spPr bwMode="auto">
                  <a:xfrm>
                    <a:off x="902" y="3623"/>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119024" name="Freeform 240"/>
                  <p:cNvSpPr/>
                  <p:nvPr/>
                </p:nvSpPr>
                <p:spPr bwMode="auto">
                  <a:xfrm>
                    <a:off x="912" y="3626"/>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025" name="Freeform 241"/>
                  <p:cNvSpPr/>
                  <p:nvPr/>
                </p:nvSpPr>
                <p:spPr bwMode="auto">
                  <a:xfrm>
                    <a:off x="914" y="3636"/>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028" name="Freeform 244"/>
                  <p:cNvSpPr/>
                  <p:nvPr/>
                </p:nvSpPr>
                <p:spPr bwMode="auto">
                  <a:xfrm>
                    <a:off x="924" y="3638"/>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19029" name="Freeform 245"/>
                  <p:cNvSpPr/>
                  <p:nvPr/>
                </p:nvSpPr>
                <p:spPr bwMode="auto">
                  <a:xfrm>
                    <a:off x="928" y="3648"/>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119032" name="Freeform 248"/>
                  <p:cNvSpPr/>
                  <p:nvPr/>
                </p:nvSpPr>
                <p:spPr bwMode="auto">
                  <a:xfrm>
                    <a:off x="937" y="3651"/>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19033" name="Freeform 249"/>
                  <p:cNvSpPr/>
                  <p:nvPr/>
                </p:nvSpPr>
                <p:spPr bwMode="auto">
                  <a:xfrm>
                    <a:off x="940" y="3662"/>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119037" name="Freeform 253"/>
                  <p:cNvSpPr/>
                  <p:nvPr/>
                </p:nvSpPr>
                <p:spPr bwMode="auto">
                  <a:xfrm>
                    <a:off x="949" y="3666"/>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119038" name="Freeform 254"/>
                  <p:cNvSpPr/>
                  <p:nvPr/>
                </p:nvSpPr>
                <p:spPr bwMode="auto">
                  <a:xfrm>
                    <a:off x="953" y="3676"/>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119041" name="Freeform 257"/>
                  <p:cNvSpPr/>
                  <p:nvPr/>
                </p:nvSpPr>
                <p:spPr bwMode="auto">
                  <a:xfrm>
                    <a:off x="961" y="3678"/>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19042" name="Freeform 258"/>
                  <p:cNvSpPr/>
                  <p:nvPr/>
                </p:nvSpPr>
                <p:spPr bwMode="auto">
                  <a:xfrm>
                    <a:off x="964" y="3688"/>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119045" name="Freeform 261"/>
                  <p:cNvSpPr/>
                  <p:nvPr/>
                </p:nvSpPr>
                <p:spPr bwMode="auto">
                  <a:xfrm>
                    <a:off x="974" y="369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119046" name="Freeform 262"/>
                  <p:cNvSpPr/>
                  <p:nvPr/>
                </p:nvSpPr>
                <p:spPr bwMode="auto">
                  <a:xfrm>
                    <a:off x="977" y="370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119049" name="Freeform 265"/>
                  <p:cNvSpPr/>
                  <p:nvPr/>
                </p:nvSpPr>
                <p:spPr bwMode="auto">
                  <a:xfrm>
                    <a:off x="987" y="3703"/>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119050" name="Freeform 266"/>
                  <p:cNvSpPr/>
                  <p:nvPr/>
                </p:nvSpPr>
                <p:spPr bwMode="auto">
                  <a:xfrm>
                    <a:off x="989" y="3714"/>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119053" name="Freeform 269"/>
                  <p:cNvSpPr/>
                  <p:nvPr/>
                </p:nvSpPr>
                <p:spPr bwMode="auto">
                  <a:xfrm>
                    <a:off x="999" y="3717"/>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054" name="Freeform 270"/>
                  <p:cNvSpPr/>
                  <p:nvPr/>
                </p:nvSpPr>
                <p:spPr bwMode="auto">
                  <a:xfrm>
                    <a:off x="1003" y="3727"/>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119057" name="Freeform 273"/>
                <p:cNvSpPr/>
                <p:nvPr/>
              </p:nvSpPr>
              <p:spPr bwMode="auto">
                <a:xfrm>
                  <a:off x="1010" y="3728"/>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119058" name="Freeform 274"/>
                <p:cNvSpPr/>
                <p:nvPr/>
              </p:nvSpPr>
              <p:spPr bwMode="auto">
                <a:xfrm>
                  <a:off x="1013" y="3738"/>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061" name="Freeform 277"/>
                <p:cNvSpPr/>
                <p:nvPr/>
              </p:nvSpPr>
              <p:spPr bwMode="auto">
                <a:xfrm>
                  <a:off x="1022" y="374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19062" name="Freeform 278"/>
                <p:cNvSpPr/>
                <p:nvPr/>
              </p:nvSpPr>
              <p:spPr bwMode="auto">
                <a:xfrm>
                  <a:off x="1026" y="375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119065" name="Freeform 281"/>
                <p:cNvSpPr/>
                <p:nvPr/>
              </p:nvSpPr>
              <p:spPr bwMode="auto">
                <a:xfrm>
                  <a:off x="1035" y="3753"/>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119066" name="Freeform 282"/>
                <p:cNvSpPr/>
                <p:nvPr/>
              </p:nvSpPr>
              <p:spPr bwMode="auto">
                <a:xfrm>
                  <a:off x="1039" y="3764"/>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119067" name="Freeform 283"/>
              <p:cNvSpPr/>
              <p:nvPr/>
            </p:nvSpPr>
            <p:spPr bwMode="auto">
              <a:xfrm>
                <a:off x="778" y="3535"/>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119068" name="Freeform 284"/>
              <p:cNvSpPr/>
              <p:nvPr/>
            </p:nvSpPr>
            <p:spPr bwMode="auto">
              <a:xfrm>
                <a:off x="783" y="3535"/>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119069" name="Freeform 285"/>
              <p:cNvSpPr/>
              <p:nvPr/>
            </p:nvSpPr>
            <p:spPr bwMode="auto">
              <a:xfrm>
                <a:off x="786" y="3546"/>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072" name="Freeform 288"/>
                <p:cNvSpPr/>
                <p:nvPr/>
              </p:nvSpPr>
              <p:spPr bwMode="auto">
                <a:xfrm>
                  <a:off x="795" y="3548"/>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073" name="Freeform 289"/>
                <p:cNvSpPr/>
                <p:nvPr/>
              </p:nvSpPr>
              <p:spPr bwMode="auto">
                <a:xfrm>
                  <a:off x="798" y="3558"/>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119076" name="Freeform 292"/>
                <p:cNvSpPr/>
                <p:nvPr/>
              </p:nvSpPr>
              <p:spPr bwMode="auto">
                <a:xfrm>
                  <a:off x="808" y="356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19077" name="Freeform 293"/>
                <p:cNvSpPr/>
                <p:nvPr/>
              </p:nvSpPr>
              <p:spPr bwMode="auto">
                <a:xfrm>
                  <a:off x="811" y="357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119080" name="Freeform 296"/>
                <p:cNvSpPr/>
                <p:nvPr/>
              </p:nvSpPr>
              <p:spPr bwMode="auto">
                <a:xfrm>
                  <a:off x="820" y="3573"/>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19081" name="Freeform 297"/>
                <p:cNvSpPr/>
                <p:nvPr/>
              </p:nvSpPr>
              <p:spPr bwMode="auto">
                <a:xfrm>
                  <a:off x="824" y="3583"/>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119084" name="Freeform 300"/>
                <p:cNvSpPr/>
                <p:nvPr/>
              </p:nvSpPr>
              <p:spPr bwMode="auto">
                <a:xfrm>
                  <a:off x="833" y="3586"/>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119085" name="Freeform 301"/>
                <p:cNvSpPr/>
                <p:nvPr/>
              </p:nvSpPr>
              <p:spPr bwMode="auto">
                <a:xfrm>
                  <a:off x="837" y="3596"/>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119089" name="Freeform 305"/>
                  <p:cNvSpPr/>
                  <p:nvPr/>
                </p:nvSpPr>
                <p:spPr bwMode="auto">
                  <a:xfrm>
                    <a:off x="845" y="360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090" name="Freeform 306"/>
                  <p:cNvSpPr/>
                  <p:nvPr/>
                </p:nvSpPr>
                <p:spPr bwMode="auto">
                  <a:xfrm>
                    <a:off x="848" y="36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119093" name="Freeform 309"/>
                  <p:cNvSpPr/>
                  <p:nvPr/>
                </p:nvSpPr>
                <p:spPr bwMode="auto">
                  <a:xfrm>
                    <a:off x="857" y="3613"/>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094" name="Freeform 310"/>
                  <p:cNvSpPr/>
                  <p:nvPr/>
                </p:nvSpPr>
                <p:spPr bwMode="auto">
                  <a:xfrm>
                    <a:off x="860" y="3623"/>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119097" name="Freeform 313"/>
                  <p:cNvSpPr/>
                  <p:nvPr/>
                </p:nvSpPr>
                <p:spPr bwMode="auto">
                  <a:xfrm>
                    <a:off x="870" y="3626"/>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098" name="Freeform 314"/>
                  <p:cNvSpPr/>
                  <p:nvPr/>
                </p:nvSpPr>
                <p:spPr bwMode="auto">
                  <a:xfrm>
                    <a:off x="873" y="3636"/>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101" name="Freeform 317"/>
                  <p:cNvSpPr/>
                  <p:nvPr/>
                </p:nvSpPr>
                <p:spPr bwMode="auto">
                  <a:xfrm>
                    <a:off x="883" y="3638"/>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19102" name="Freeform 318"/>
                  <p:cNvSpPr/>
                  <p:nvPr/>
                </p:nvSpPr>
                <p:spPr bwMode="auto">
                  <a:xfrm>
                    <a:off x="886" y="3648"/>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119105" name="Freeform 321"/>
                  <p:cNvSpPr/>
                  <p:nvPr/>
                </p:nvSpPr>
                <p:spPr bwMode="auto">
                  <a:xfrm>
                    <a:off x="895" y="3651"/>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119106" name="Freeform 322"/>
                  <p:cNvSpPr/>
                  <p:nvPr/>
                </p:nvSpPr>
                <p:spPr bwMode="auto">
                  <a:xfrm>
                    <a:off x="899" y="3662"/>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119110" name="Freeform 326"/>
                  <p:cNvSpPr/>
                  <p:nvPr/>
                </p:nvSpPr>
                <p:spPr bwMode="auto">
                  <a:xfrm>
                    <a:off x="907" y="3666"/>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119111" name="Freeform 327"/>
                  <p:cNvSpPr/>
                  <p:nvPr/>
                </p:nvSpPr>
                <p:spPr bwMode="auto">
                  <a:xfrm>
                    <a:off x="911" y="3676"/>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119114" name="Freeform 330"/>
                  <p:cNvSpPr/>
                  <p:nvPr/>
                </p:nvSpPr>
                <p:spPr bwMode="auto">
                  <a:xfrm>
                    <a:off x="919" y="3678"/>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119115" name="Freeform 331"/>
                  <p:cNvSpPr/>
                  <p:nvPr/>
                </p:nvSpPr>
                <p:spPr bwMode="auto">
                  <a:xfrm>
                    <a:off x="922" y="3688"/>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119118" name="Freeform 334"/>
                  <p:cNvSpPr/>
                  <p:nvPr/>
                </p:nvSpPr>
                <p:spPr bwMode="auto">
                  <a:xfrm>
                    <a:off x="932" y="369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119119" name="Freeform 335"/>
                  <p:cNvSpPr/>
                  <p:nvPr/>
                </p:nvSpPr>
                <p:spPr bwMode="auto">
                  <a:xfrm>
                    <a:off x="935" y="370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119122" name="Freeform 338"/>
                  <p:cNvSpPr/>
                  <p:nvPr/>
                </p:nvSpPr>
                <p:spPr bwMode="auto">
                  <a:xfrm>
                    <a:off x="945" y="3703"/>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119123" name="Freeform 339"/>
                  <p:cNvSpPr/>
                  <p:nvPr/>
                </p:nvSpPr>
                <p:spPr bwMode="auto">
                  <a:xfrm>
                    <a:off x="948" y="3714"/>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119126" name="Freeform 342"/>
                  <p:cNvSpPr/>
                  <p:nvPr/>
                </p:nvSpPr>
                <p:spPr bwMode="auto">
                  <a:xfrm>
                    <a:off x="958" y="3717"/>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127" name="Freeform 343"/>
                  <p:cNvSpPr/>
                  <p:nvPr/>
                </p:nvSpPr>
                <p:spPr bwMode="auto">
                  <a:xfrm>
                    <a:off x="961" y="3727"/>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119130" name="Freeform 346"/>
                <p:cNvSpPr/>
                <p:nvPr/>
              </p:nvSpPr>
              <p:spPr bwMode="auto">
                <a:xfrm>
                  <a:off x="968" y="3728"/>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131" name="Freeform 347"/>
                <p:cNvSpPr/>
                <p:nvPr/>
              </p:nvSpPr>
              <p:spPr bwMode="auto">
                <a:xfrm>
                  <a:off x="972" y="3738"/>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119134" name="Freeform 350"/>
                <p:cNvSpPr/>
                <p:nvPr/>
              </p:nvSpPr>
              <p:spPr bwMode="auto">
                <a:xfrm>
                  <a:off x="980" y="374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119135" name="Freeform 351"/>
                <p:cNvSpPr/>
                <p:nvPr/>
              </p:nvSpPr>
              <p:spPr bwMode="auto">
                <a:xfrm>
                  <a:off x="984" y="375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19138" name="Freeform 354"/>
                <p:cNvSpPr/>
                <p:nvPr/>
              </p:nvSpPr>
              <p:spPr bwMode="auto">
                <a:xfrm>
                  <a:off x="767" y="356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119139" name="Freeform 355"/>
                <p:cNvSpPr/>
                <p:nvPr/>
              </p:nvSpPr>
              <p:spPr bwMode="auto">
                <a:xfrm>
                  <a:off x="769" y="357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119142" name="Freeform 358"/>
                <p:cNvSpPr/>
                <p:nvPr/>
              </p:nvSpPr>
              <p:spPr bwMode="auto">
                <a:xfrm>
                  <a:off x="778" y="3573"/>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119143" name="Freeform 359"/>
                <p:cNvSpPr/>
                <p:nvPr/>
              </p:nvSpPr>
              <p:spPr bwMode="auto">
                <a:xfrm>
                  <a:off x="782" y="3583"/>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119146" name="Freeform 362"/>
                <p:cNvSpPr/>
                <p:nvPr/>
              </p:nvSpPr>
              <p:spPr bwMode="auto">
                <a:xfrm>
                  <a:off x="792" y="3586"/>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119147" name="Freeform 363"/>
                <p:cNvSpPr/>
                <p:nvPr/>
              </p:nvSpPr>
              <p:spPr bwMode="auto">
                <a:xfrm>
                  <a:off x="795" y="3596"/>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119151" name="Freeform 367"/>
                  <p:cNvSpPr/>
                  <p:nvPr/>
                </p:nvSpPr>
                <p:spPr bwMode="auto">
                  <a:xfrm>
                    <a:off x="803" y="360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152" name="Freeform 368"/>
                  <p:cNvSpPr/>
                  <p:nvPr/>
                </p:nvSpPr>
                <p:spPr bwMode="auto">
                  <a:xfrm>
                    <a:off x="807" y="36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119155" name="Freeform 371"/>
                  <p:cNvSpPr/>
                  <p:nvPr/>
                </p:nvSpPr>
                <p:spPr bwMode="auto">
                  <a:xfrm>
                    <a:off x="815" y="3613"/>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119156" name="Freeform 372"/>
                  <p:cNvSpPr/>
                  <p:nvPr/>
                </p:nvSpPr>
                <p:spPr bwMode="auto">
                  <a:xfrm>
                    <a:off x="819" y="3623"/>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119159" name="Freeform 375"/>
                  <p:cNvSpPr/>
                  <p:nvPr/>
                </p:nvSpPr>
                <p:spPr bwMode="auto">
                  <a:xfrm>
                    <a:off x="828" y="3626"/>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119160" name="Freeform 376"/>
                  <p:cNvSpPr/>
                  <p:nvPr/>
                </p:nvSpPr>
                <p:spPr bwMode="auto">
                  <a:xfrm>
                    <a:off x="832" y="3636"/>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119163" name="Freeform 379"/>
                  <p:cNvSpPr/>
                  <p:nvPr/>
                </p:nvSpPr>
                <p:spPr bwMode="auto">
                  <a:xfrm>
                    <a:off x="842" y="3638"/>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119164" name="Freeform 380"/>
                  <p:cNvSpPr/>
                  <p:nvPr/>
                </p:nvSpPr>
                <p:spPr bwMode="auto">
                  <a:xfrm>
                    <a:off x="844" y="3648"/>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119167" name="Freeform 383"/>
                  <p:cNvSpPr/>
                  <p:nvPr/>
                </p:nvSpPr>
                <p:spPr bwMode="auto">
                  <a:xfrm>
                    <a:off x="854" y="3651"/>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119168" name="Freeform 384"/>
                  <p:cNvSpPr/>
                  <p:nvPr/>
                </p:nvSpPr>
                <p:spPr bwMode="auto">
                  <a:xfrm>
                    <a:off x="857" y="36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119172" name="Freeform 388"/>
                  <p:cNvSpPr/>
                  <p:nvPr/>
                </p:nvSpPr>
                <p:spPr bwMode="auto">
                  <a:xfrm>
                    <a:off x="865" y="3666"/>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119173" name="Freeform 389"/>
                  <p:cNvSpPr/>
                  <p:nvPr/>
                </p:nvSpPr>
                <p:spPr bwMode="auto">
                  <a:xfrm>
                    <a:off x="869" y="3676"/>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119176" name="Freeform 392"/>
                  <p:cNvSpPr/>
                  <p:nvPr/>
                </p:nvSpPr>
                <p:spPr bwMode="auto">
                  <a:xfrm>
                    <a:off x="878" y="3678"/>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119177" name="Freeform 393"/>
                  <p:cNvSpPr/>
                  <p:nvPr/>
                </p:nvSpPr>
                <p:spPr bwMode="auto">
                  <a:xfrm>
                    <a:off x="880" y="3688"/>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119180" name="Freeform 396"/>
                  <p:cNvSpPr/>
                  <p:nvPr/>
                </p:nvSpPr>
                <p:spPr bwMode="auto">
                  <a:xfrm>
                    <a:off x="890" y="369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119181" name="Freeform 397"/>
                  <p:cNvSpPr/>
                  <p:nvPr/>
                </p:nvSpPr>
                <p:spPr bwMode="auto">
                  <a:xfrm>
                    <a:off x="893" y="370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119184" name="Freeform 400"/>
                  <p:cNvSpPr/>
                  <p:nvPr/>
                </p:nvSpPr>
                <p:spPr bwMode="auto">
                  <a:xfrm>
                    <a:off x="903" y="3703"/>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119185" name="Freeform 401"/>
                  <p:cNvSpPr/>
                  <p:nvPr/>
                </p:nvSpPr>
                <p:spPr bwMode="auto">
                  <a:xfrm>
                    <a:off x="907" y="3714"/>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119188" name="Freeform 404"/>
                  <p:cNvSpPr/>
                  <p:nvPr/>
                </p:nvSpPr>
                <p:spPr bwMode="auto">
                  <a:xfrm>
                    <a:off x="916" y="3717"/>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119189" name="Freeform 405"/>
                  <p:cNvSpPr/>
                  <p:nvPr/>
                </p:nvSpPr>
                <p:spPr bwMode="auto">
                  <a:xfrm>
                    <a:off x="919" y="3727"/>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119192" name="Freeform 408"/>
                <p:cNvSpPr/>
                <p:nvPr/>
              </p:nvSpPr>
              <p:spPr bwMode="auto">
                <a:xfrm>
                  <a:off x="927" y="3728"/>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119193" name="Freeform 409"/>
                <p:cNvSpPr/>
                <p:nvPr/>
              </p:nvSpPr>
              <p:spPr bwMode="auto">
                <a:xfrm>
                  <a:off x="930" y="3738"/>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119196" name="Freeform 412"/>
                <p:cNvSpPr/>
                <p:nvPr/>
              </p:nvSpPr>
              <p:spPr bwMode="auto">
                <a:xfrm>
                  <a:off x="901" y="3526"/>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119197" name="Freeform 413"/>
                <p:cNvSpPr/>
                <p:nvPr/>
              </p:nvSpPr>
              <p:spPr bwMode="auto">
                <a:xfrm>
                  <a:off x="907" y="3538"/>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119200" name="Freeform 416"/>
                <p:cNvSpPr/>
                <p:nvPr/>
              </p:nvSpPr>
              <p:spPr bwMode="auto">
                <a:xfrm>
                  <a:off x="914" y="354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19201" name="Freeform 417"/>
                <p:cNvSpPr/>
                <p:nvPr/>
              </p:nvSpPr>
              <p:spPr bwMode="auto">
                <a:xfrm>
                  <a:off x="919" y="355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119204" name="Freeform 420"/>
                <p:cNvSpPr/>
                <p:nvPr/>
              </p:nvSpPr>
              <p:spPr bwMode="auto">
                <a:xfrm>
                  <a:off x="927" y="3554"/>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119205" name="Freeform 421"/>
                <p:cNvSpPr/>
                <p:nvPr/>
              </p:nvSpPr>
              <p:spPr bwMode="auto">
                <a:xfrm>
                  <a:off x="932" y="3566"/>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119208" name="Freeform 424"/>
                <p:cNvSpPr/>
                <p:nvPr/>
              </p:nvSpPr>
              <p:spPr bwMode="auto">
                <a:xfrm>
                  <a:off x="940" y="3567"/>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19209" name="Freeform 425"/>
                <p:cNvSpPr/>
                <p:nvPr/>
              </p:nvSpPr>
              <p:spPr bwMode="auto">
                <a:xfrm>
                  <a:off x="945" y="3579"/>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119213" name="Freeform 429"/>
                  <p:cNvSpPr/>
                  <p:nvPr/>
                </p:nvSpPr>
                <p:spPr bwMode="auto">
                  <a:xfrm>
                    <a:off x="955" y="3579"/>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119214" name="Freeform 430"/>
                  <p:cNvSpPr/>
                  <p:nvPr/>
                </p:nvSpPr>
                <p:spPr bwMode="auto">
                  <a:xfrm>
                    <a:off x="960" y="3591"/>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119217" name="Freeform 433"/>
                  <p:cNvSpPr/>
                  <p:nvPr/>
                </p:nvSpPr>
                <p:spPr bwMode="auto">
                  <a:xfrm>
                    <a:off x="968" y="3593"/>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119218" name="Freeform 434"/>
                  <p:cNvSpPr/>
                  <p:nvPr/>
                </p:nvSpPr>
                <p:spPr bwMode="auto">
                  <a:xfrm>
                    <a:off x="973" y="3605"/>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119221" name="Freeform 437"/>
                  <p:cNvSpPr/>
                  <p:nvPr/>
                </p:nvSpPr>
                <p:spPr bwMode="auto">
                  <a:xfrm>
                    <a:off x="980" y="3606"/>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19222" name="Freeform 438"/>
                  <p:cNvSpPr/>
                  <p:nvPr/>
                </p:nvSpPr>
                <p:spPr bwMode="auto">
                  <a:xfrm>
                    <a:off x="986" y="3619"/>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119225" name="Freeform 441"/>
                  <p:cNvSpPr/>
                  <p:nvPr/>
                </p:nvSpPr>
                <p:spPr bwMode="auto">
                  <a:xfrm>
                    <a:off x="994" y="3620"/>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119226" name="Freeform 442"/>
                  <p:cNvSpPr/>
                  <p:nvPr/>
                </p:nvSpPr>
                <p:spPr bwMode="auto">
                  <a:xfrm>
                    <a:off x="999" y="3632"/>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119230" name="Freeform 446"/>
                  <p:cNvSpPr/>
                  <p:nvPr/>
                </p:nvSpPr>
                <p:spPr bwMode="auto">
                  <a:xfrm>
                    <a:off x="1008" y="3632"/>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119231" name="Freeform 447"/>
                  <p:cNvSpPr/>
                  <p:nvPr/>
                </p:nvSpPr>
                <p:spPr bwMode="auto">
                  <a:xfrm>
                    <a:off x="1013" y="3644"/>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119234" name="Freeform 450"/>
                  <p:cNvSpPr/>
                  <p:nvPr/>
                </p:nvSpPr>
                <p:spPr bwMode="auto">
                  <a:xfrm>
                    <a:off x="1021" y="3646"/>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119235" name="Freeform 451"/>
                  <p:cNvSpPr/>
                  <p:nvPr/>
                </p:nvSpPr>
                <p:spPr bwMode="auto">
                  <a:xfrm>
                    <a:off x="1026" y="3658"/>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119238" name="Freeform 454"/>
                  <p:cNvSpPr/>
                  <p:nvPr/>
                </p:nvSpPr>
                <p:spPr bwMode="auto">
                  <a:xfrm>
                    <a:off x="1033" y="3659"/>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19239" name="Freeform 455"/>
                  <p:cNvSpPr/>
                  <p:nvPr/>
                </p:nvSpPr>
                <p:spPr bwMode="auto">
                  <a:xfrm>
                    <a:off x="1039" y="3671"/>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119242" name="Freeform 458"/>
                  <p:cNvSpPr/>
                  <p:nvPr/>
                </p:nvSpPr>
                <p:spPr bwMode="auto">
                  <a:xfrm>
                    <a:off x="1047" y="3672"/>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119243" name="Freeform 459"/>
                  <p:cNvSpPr/>
                  <p:nvPr/>
                </p:nvSpPr>
                <p:spPr bwMode="auto">
                  <a:xfrm>
                    <a:off x="1053" y="3685"/>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119246" name="Freeform 462"/>
                <p:cNvSpPr/>
                <p:nvPr/>
              </p:nvSpPr>
              <p:spPr bwMode="auto">
                <a:xfrm>
                  <a:off x="1061" y="3685"/>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119247" name="Freeform 463"/>
                <p:cNvSpPr/>
                <p:nvPr/>
              </p:nvSpPr>
              <p:spPr bwMode="auto">
                <a:xfrm>
                  <a:off x="1066" y="3697"/>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119250" name="Freeform 466"/>
                <p:cNvSpPr/>
                <p:nvPr/>
              </p:nvSpPr>
              <p:spPr bwMode="auto">
                <a:xfrm>
                  <a:off x="1074" y="3699"/>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19251" name="Freeform 467"/>
                <p:cNvSpPr/>
                <p:nvPr/>
              </p:nvSpPr>
              <p:spPr bwMode="auto">
                <a:xfrm>
                  <a:off x="1079" y="3711"/>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119254" name="Freeform 470"/>
                <p:cNvSpPr/>
                <p:nvPr/>
              </p:nvSpPr>
              <p:spPr bwMode="auto">
                <a:xfrm>
                  <a:off x="1087" y="3713"/>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119255" name="Freeform 471"/>
                <p:cNvSpPr/>
                <p:nvPr/>
              </p:nvSpPr>
              <p:spPr bwMode="auto">
                <a:xfrm>
                  <a:off x="1092" y="3724"/>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119258" name="Freeform 474"/>
                <p:cNvSpPr/>
                <p:nvPr/>
              </p:nvSpPr>
              <p:spPr bwMode="auto">
                <a:xfrm>
                  <a:off x="1100" y="3726"/>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19259" name="Freeform 475"/>
                <p:cNvSpPr/>
                <p:nvPr/>
              </p:nvSpPr>
              <p:spPr bwMode="auto">
                <a:xfrm>
                  <a:off x="1106" y="3738"/>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119262" name="Freeform 478"/>
                <p:cNvSpPr/>
                <p:nvPr/>
              </p:nvSpPr>
              <p:spPr bwMode="auto">
                <a:xfrm>
                  <a:off x="1114" y="3740"/>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119263" name="Freeform 479"/>
                <p:cNvSpPr/>
                <p:nvPr/>
              </p:nvSpPr>
              <p:spPr bwMode="auto">
                <a:xfrm>
                  <a:off x="1120" y="3752"/>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119266" name="Freeform 482"/>
                <p:cNvSpPr/>
                <p:nvPr/>
              </p:nvSpPr>
              <p:spPr bwMode="auto">
                <a:xfrm>
                  <a:off x="1127" y="3753"/>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119267" name="Freeform 483"/>
                <p:cNvSpPr/>
                <p:nvPr/>
              </p:nvSpPr>
              <p:spPr bwMode="auto">
                <a:xfrm>
                  <a:off x="1133" y="3766"/>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119270" name="Freeform 486"/>
                <p:cNvSpPr/>
                <p:nvPr/>
              </p:nvSpPr>
              <p:spPr bwMode="auto">
                <a:xfrm>
                  <a:off x="1140" y="3767"/>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119271" name="Freeform 487"/>
                <p:cNvSpPr/>
                <p:nvPr/>
              </p:nvSpPr>
              <p:spPr bwMode="auto">
                <a:xfrm>
                  <a:off x="1146" y="3779"/>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119272" name="Freeform 488"/>
              <p:cNvSpPr/>
              <p:nvPr/>
            </p:nvSpPr>
            <p:spPr bwMode="auto">
              <a:xfrm>
                <a:off x="972" y="3556"/>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9273" name="Freeform 489"/>
              <p:cNvSpPr/>
              <p:nvPr/>
            </p:nvSpPr>
            <p:spPr bwMode="auto">
              <a:xfrm>
                <a:off x="993" y="357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9274" name="Freeform 490"/>
              <p:cNvSpPr/>
              <p:nvPr/>
            </p:nvSpPr>
            <p:spPr bwMode="auto">
              <a:xfrm>
                <a:off x="1012" y="3594"/>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119275" name="Freeform 491"/>
              <p:cNvSpPr/>
              <p:nvPr/>
            </p:nvSpPr>
            <p:spPr bwMode="auto">
              <a:xfrm>
                <a:off x="1032" y="3613"/>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9276" name="Freeform 492"/>
              <p:cNvSpPr/>
              <p:nvPr/>
            </p:nvSpPr>
            <p:spPr bwMode="auto">
              <a:xfrm>
                <a:off x="1053" y="363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9277" name="Freeform 493"/>
              <p:cNvSpPr/>
              <p:nvPr/>
            </p:nvSpPr>
            <p:spPr bwMode="auto">
              <a:xfrm>
                <a:off x="1074" y="3651"/>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119278" name="Freeform 494"/>
              <p:cNvSpPr/>
              <p:nvPr/>
            </p:nvSpPr>
            <p:spPr bwMode="auto">
              <a:xfrm>
                <a:off x="1095" y="3669"/>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19279" name="Freeform 495"/>
              <p:cNvSpPr/>
              <p:nvPr/>
            </p:nvSpPr>
            <p:spPr bwMode="auto">
              <a:xfrm>
                <a:off x="1115" y="3688"/>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19280" name="Freeform 496"/>
              <p:cNvSpPr/>
              <p:nvPr/>
            </p:nvSpPr>
            <p:spPr bwMode="auto">
              <a:xfrm>
                <a:off x="1134" y="3707"/>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19281" name="Freeform 497"/>
              <p:cNvSpPr/>
              <p:nvPr/>
            </p:nvSpPr>
            <p:spPr bwMode="auto">
              <a:xfrm>
                <a:off x="1154" y="3726"/>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19282" name="Freeform 498"/>
              <p:cNvSpPr/>
              <p:nvPr/>
            </p:nvSpPr>
            <p:spPr bwMode="auto">
              <a:xfrm>
                <a:off x="1175" y="3745"/>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119285" name="Freeform 501"/>
                <p:cNvSpPr/>
                <p:nvPr/>
              </p:nvSpPr>
              <p:spPr bwMode="auto">
                <a:xfrm>
                  <a:off x="705" y="3536"/>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19286" name="Freeform 502"/>
                <p:cNvSpPr/>
                <p:nvPr/>
              </p:nvSpPr>
              <p:spPr bwMode="auto">
                <a:xfrm>
                  <a:off x="708" y="3547"/>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119289" name="Freeform 505"/>
                <p:cNvSpPr/>
                <p:nvPr/>
              </p:nvSpPr>
              <p:spPr bwMode="auto">
                <a:xfrm>
                  <a:off x="719" y="3551"/>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119290" name="Freeform 506"/>
                <p:cNvSpPr/>
                <p:nvPr/>
              </p:nvSpPr>
              <p:spPr bwMode="auto">
                <a:xfrm>
                  <a:off x="722" y="35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19293" name="Freeform 509"/>
                <p:cNvSpPr/>
                <p:nvPr/>
              </p:nvSpPr>
              <p:spPr bwMode="auto">
                <a:xfrm>
                  <a:off x="732" y="3565"/>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19294" name="Freeform 510"/>
                <p:cNvSpPr/>
                <p:nvPr/>
              </p:nvSpPr>
              <p:spPr bwMode="auto">
                <a:xfrm>
                  <a:off x="735" y="3575"/>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19297" name="Freeform 513"/>
                <p:cNvSpPr/>
                <p:nvPr/>
              </p:nvSpPr>
              <p:spPr bwMode="auto">
                <a:xfrm>
                  <a:off x="747" y="3582"/>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119298" name="Freeform 514"/>
                <p:cNvSpPr/>
                <p:nvPr/>
              </p:nvSpPr>
              <p:spPr bwMode="auto">
                <a:xfrm>
                  <a:off x="750" y="3593"/>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119301" name="Freeform 517"/>
                <p:cNvSpPr/>
                <p:nvPr/>
              </p:nvSpPr>
              <p:spPr bwMode="auto">
                <a:xfrm>
                  <a:off x="759" y="3597"/>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119302" name="Freeform 518"/>
                <p:cNvSpPr/>
                <p:nvPr/>
              </p:nvSpPr>
              <p:spPr bwMode="auto">
                <a:xfrm>
                  <a:off x="838" y="3691"/>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119305" name="Freeform 521"/>
                <p:cNvSpPr/>
                <p:nvPr/>
              </p:nvSpPr>
              <p:spPr bwMode="auto">
                <a:xfrm>
                  <a:off x="848" y="3695"/>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119306" name="Freeform 522"/>
                <p:cNvSpPr/>
                <p:nvPr/>
              </p:nvSpPr>
              <p:spPr bwMode="auto">
                <a:xfrm>
                  <a:off x="851" y="3706"/>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19309" name="Freeform 525"/>
                <p:cNvSpPr/>
                <p:nvPr/>
              </p:nvSpPr>
              <p:spPr bwMode="auto">
                <a:xfrm>
                  <a:off x="862" y="371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119310" name="Freeform 526"/>
                <p:cNvSpPr/>
                <p:nvPr/>
              </p:nvSpPr>
              <p:spPr bwMode="auto">
                <a:xfrm>
                  <a:off x="865" y="372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119313" name="Freeform 529"/>
                <p:cNvSpPr/>
                <p:nvPr/>
              </p:nvSpPr>
              <p:spPr bwMode="auto">
                <a:xfrm>
                  <a:off x="1090" y="3767"/>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119314" name="Freeform 530"/>
                <p:cNvSpPr/>
                <p:nvPr/>
              </p:nvSpPr>
              <p:spPr bwMode="auto">
                <a:xfrm>
                  <a:off x="1093" y="3777"/>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119317" name="Freeform 533"/>
                <p:cNvSpPr/>
                <p:nvPr/>
              </p:nvSpPr>
              <p:spPr bwMode="auto">
                <a:xfrm>
                  <a:off x="938" y="374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119318" name="Freeform 534"/>
                <p:cNvSpPr/>
                <p:nvPr/>
              </p:nvSpPr>
              <p:spPr bwMode="auto">
                <a:xfrm>
                  <a:off x="941" y="375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19321" name="Freeform 537"/>
                <p:cNvSpPr/>
                <p:nvPr/>
              </p:nvSpPr>
              <p:spPr bwMode="auto">
                <a:xfrm>
                  <a:off x="948" y="3755"/>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19322" name="Freeform 538"/>
                <p:cNvSpPr/>
                <p:nvPr/>
              </p:nvSpPr>
              <p:spPr bwMode="auto">
                <a:xfrm>
                  <a:off x="951" y="3765"/>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19323" name="Freeform 539"/>
              <p:cNvSpPr/>
              <p:nvPr/>
            </p:nvSpPr>
            <p:spPr bwMode="auto">
              <a:xfrm>
                <a:off x="987" y="3753"/>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119324" name="Freeform 540"/>
              <p:cNvSpPr/>
              <p:nvPr/>
            </p:nvSpPr>
            <p:spPr bwMode="auto">
              <a:xfrm>
                <a:off x="992" y="3753"/>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119325" name="Freeform 541"/>
              <p:cNvSpPr/>
              <p:nvPr/>
            </p:nvSpPr>
            <p:spPr bwMode="auto">
              <a:xfrm>
                <a:off x="1008" y="3782"/>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119328" name="Freeform 544"/>
              <p:cNvSpPr/>
              <p:nvPr/>
            </p:nvSpPr>
            <p:spPr bwMode="auto">
              <a:xfrm>
                <a:off x="972" y="3833"/>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119329" name="Rectangle 545"/>
              <p:cNvSpPr>
                <a:spLocks noChangeArrowheads="1"/>
              </p:cNvSpPr>
              <p:nvPr/>
            </p:nvSpPr>
            <p:spPr bwMode="auto">
              <a:xfrm>
                <a:off x="982" y="3856"/>
                <a:ext cx="26" cy="7"/>
              </a:xfrm>
              <a:prstGeom prst="rect">
                <a:avLst/>
              </a:prstGeom>
              <a:solidFill>
                <a:srgbClr val="00A000"/>
              </a:solidFill>
              <a:ln w="9525">
                <a:noFill/>
                <a:miter lim="800000"/>
              </a:ln>
            </p:spPr>
            <p:txBody>
              <a:bodyPr/>
              <a:lstStyle/>
              <a:p>
                <a:endParaRPr lang="zh-CN" altLang="en-US"/>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119333" name="Freeform 549"/>
              <p:cNvSpPr/>
              <p:nvPr/>
            </p:nvSpPr>
            <p:spPr bwMode="auto">
              <a:xfrm>
                <a:off x="1227" y="3477"/>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119334" name="Freeform 550"/>
              <p:cNvSpPr/>
              <p:nvPr/>
            </p:nvSpPr>
            <p:spPr bwMode="auto">
              <a:xfrm>
                <a:off x="1521" y="3650"/>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p:spPr>
            <p:txBody>
              <a:bodyPr/>
              <a:lstStyle/>
              <a:p>
                <a:endParaRPr lang="zh-CN" altLang="en-US"/>
              </a:p>
            </p:txBody>
          </p:sp>
          <p:sp>
            <p:nvSpPr>
              <p:cNvPr id="119336" name="Freeform 552"/>
              <p:cNvSpPr/>
              <p:nvPr/>
            </p:nvSpPr>
            <p:spPr bwMode="auto">
              <a:xfrm>
                <a:off x="1242" y="3486"/>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119337" name="Freeform 553"/>
              <p:cNvSpPr/>
              <p:nvPr/>
            </p:nvSpPr>
            <p:spPr bwMode="auto">
              <a:xfrm>
                <a:off x="1456" y="3626"/>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38" name="Freeform 554"/>
              <p:cNvSpPr/>
              <p:nvPr/>
            </p:nvSpPr>
            <p:spPr bwMode="auto">
              <a:xfrm>
                <a:off x="1440" y="3615"/>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119339" name="Freeform 555"/>
              <p:cNvSpPr/>
              <p:nvPr/>
            </p:nvSpPr>
            <p:spPr bwMode="auto">
              <a:xfrm>
                <a:off x="1422" y="3604"/>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40" name="Freeform 556"/>
              <p:cNvSpPr/>
              <p:nvPr/>
            </p:nvSpPr>
            <p:spPr bwMode="auto">
              <a:xfrm>
                <a:off x="1401" y="3594"/>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41" name="Freeform 557"/>
              <p:cNvSpPr/>
              <p:nvPr/>
            </p:nvSpPr>
            <p:spPr bwMode="auto">
              <a:xfrm>
                <a:off x="1383" y="3583"/>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42" name="Freeform 558"/>
              <p:cNvSpPr/>
              <p:nvPr/>
            </p:nvSpPr>
            <p:spPr bwMode="auto">
              <a:xfrm>
                <a:off x="1365" y="3570"/>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43" name="Freeform 559"/>
              <p:cNvSpPr/>
              <p:nvPr/>
            </p:nvSpPr>
            <p:spPr bwMode="auto">
              <a:xfrm>
                <a:off x="1349" y="3558"/>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119344" name="Freeform 560"/>
              <p:cNvSpPr/>
              <p:nvPr/>
            </p:nvSpPr>
            <p:spPr bwMode="auto">
              <a:xfrm>
                <a:off x="1331" y="3550"/>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119345" name="Freeform 561"/>
              <p:cNvSpPr/>
              <p:nvPr/>
            </p:nvSpPr>
            <p:spPr bwMode="auto">
              <a:xfrm>
                <a:off x="1308" y="3501"/>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119346" name="Oval 562"/>
              <p:cNvSpPr>
                <a:spLocks noChangeArrowheads="1"/>
              </p:cNvSpPr>
              <p:nvPr/>
            </p:nvSpPr>
            <p:spPr bwMode="auto">
              <a:xfrm>
                <a:off x="1339" y="3772"/>
                <a:ext cx="78" cy="26"/>
              </a:xfrm>
              <a:prstGeom prst="ellipse">
                <a:avLst/>
              </a:prstGeom>
              <a:solidFill>
                <a:schemeClr val="bg2"/>
              </a:solidFill>
              <a:ln w="9525">
                <a:noFill/>
                <a:round/>
              </a:ln>
            </p:spPr>
            <p:txBody>
              <a:bodyPr/>
              <a:lstStyle/>
              <a:p>
                <a:endParaRPr lang="zh-CN" altLang="en-US"/>
              </a:p>
            </p:txBody>
          </p:sp>
          <p:sp>
            <p:nvSpPr>
              <p:cNvPr id="119347" name="Oval 563"/>
              <p:cNvSpPr>
                <a:spLocks noChangeArrowheads="1"/>
              </p:cNvSpPr>
              <p:nvPr/>
            </p:nvSpPr>
            <p:spPr bwMode="auto">
              <a:xfrm>
                <a:off x="1432" y="3771"/>
                <a:ext cx="78" cy="25"/>
              </a:xfrm>
              <a:prstGeom prst="ellipse">
                <a:avLst/>
              </a:prstGeom>
              <a:solidFill>
                <a:schemeClr val="bg2"/>
              </a:solidFill>
              <a:ln w="9525">
                <a:noFill/>
                <a:round/>
              </a:ln>
            </p:spPr>
            <p:txBody>
              <a:bodyPr/>
              <a:lstStyle/>
              <a:p>
                <a:endParaRPr lang="zh-CN" altLang="en-US"/>
              </a:p>
            </p:txBody>
          </p:sp>
          <p:sp>
            <p:nvSpPr>
              <p:cNvPr id="119348" name="Freeform 564"/>
              <p:cNvSpPr/>
              <p:nvPr/>
            </p:nvSpPr>
            <p:spPr bwMode="auto">
              <a:xfrm>
                <a:off x="1511" y="3785"/>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119349" name="Oval 565"/>
              <p:cNvSpPr>
                <a:spLocks noChangeArrowheads="1"/>
              </p:cNvSpPr>
              <p:nvPr/>
            </p:nvSpPr>
            <p:spPr bwMode="auto">
              <a:xfrm>
                <a:off x="1338" y="3767"/>
                <a:ext cx="78" cy="27"/>
              </a:xfrm>
              <a:prstGeom prst="ellipse">
                <a:avLst/>
              </a:prstGeom>
              <a:solidFill>
                <a:schemeClr val="bg2"/>
              </a:solidFill>
              <a:ln w="9525">
                <a:noFill/>
                <a:round/>
              </a:ln>
            </p:spPr>
            <p:txBody>
              <a:bodyPr/>
              <a:lstStyle/>
              <a:p>
                <a:endParaRPr lang="zh-CN" altLang="en-US"/>
              </a:p>
            </p:txBody>
          </p:sp>
          <p:sp>
            <p:nvSpPr>
              <p:cNvPr id="119350" name="Oval 566"/>
              <p:cNvSpPr>
                <a:spLocks noChangeArrowheads="1"/>
              </p:cNvSpPr>
              <p:nvPr/>
            </p:nvSpPr>
            <p:spPr bwMode="auto">
              <a:xfrm>
                <a:off x="1431" y="3766"/>
                <a:ext cx="77" cy="25"/>
              </a:xfrm>
              <a:prstGeom prst="ellipse">
                <a:avLst/>
              </a:prstGeom>
              <a:solidFill>
                <a:schemeClr val="bg2"/>
              </a:solidFill>
              <a:ln w="9525">
                <a:noFill/>
                <a:round/>
              </a:ln>
            </p:spPr>
            <p:txBody>
              <a:bodyPr/>
              <a:lstStyle/>
              <a:p>
                <a:endParaRPr lang="zh-CN" altLang="en-US"/>
              </a:p>
            </p:txBody>
          </p:sp>
        </p:grpSp>
      </p:grpSp>
      <p:grpSp>
        <p:nvGrpSpPr>
          <p:cNvPr id="119351" name="Group 567"/>
          <p:cNvGrpSpPr/>
          <p:nvPr/>
        </p:nvGrpSpPr>
        <p:grpSpPr bwMode="auto">
          <a:xfrm>
            <a:off x="6997700" y="3008313"/>
            <a:ext cx="1128713"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w="9525">
              <a:noFill/>
              <a:round/>
            </a:ln>
            <a:effectLst/>
          </p:spPr>
          <p:txBody>
            <a:bodyPr/>
            <a:lstStyle/>
            <a:p>
              <a:endParaRPr lang="zh-CN" altLang="en-US"/>
            </a:p>
          </p:txBody>
        </p:sp>
        <p:sp>
          <p:nvSpPr>
            <p:cNvPr id="119353" name="Oval 569"/>
            <p:cNvSpPr>
              <a:spLocks noChangeArrowheads="1"/>
            </p:cNvSpPr>
            <p:nvPr/>
          </p:nvSpPr>
          <p:spPr bwMode="auto">
            <a:xfrm>
              <a:off x="1941" y="381"/>
              <a:ext cx="827" cy="513"/>
            </a:xfrm>
            <a:prstGeom prst="ellipse">
              <a:avLst/>
            </a:prstGeom>
            <a:solidFill>
              <a:srgbClr val="C0C0C0"/>
            </a:solidFill>
            <a:ln w="9525">
              <a:noFill/>
              <a:round/>
            </a:ln>
            <a:effectLst/>
          </p:spPr>
          <p:txBody>
            <a:bodyPr/>
            <a:lstStyle/>
            <a:p>
              <a:endParaRPr lang="zh-CN" altLang="en-US"/>
            </a:p>
          </p:txBody>
        </p:sp>
        <p:sp>
          <p:nvSpPr>
            <p:cNvPr id="119354" name="Oval 570"/>
            <p:cNvSpPr>
              <a:spLocks noChangeArrowheads="1"/>
            </p:cNvSpPr>
            <p:nvPr/>
          </p:nvSpPr>
          <p:spPr bwMode="auto">
            <a:xfrm>
              <a:off x="1680" y="702"/>
              <a:ext cx="552" cy="411"/>
            </a:xfrm>
            <a:prstGeom prst="ellipse">
              <a:avLst/>
            </a:prstGeom>
            <a:solidFill>
              <a:srgbClr val="C0C0C0"/>
            </a:solidFill>
            <a:ln w="9525">
              <a:noFill/>
              <a:round/>
            </a:ln>
            <a:effectLst/>
          </p:spPr>
          <p:txBody>
            <a:bodyPr/>
            <a:lstStyle/>
            <a:p>
              <a:endParaRPr lang="zh-CN" altLang="en-US"/>
            </a:p>
          </p:txBody>
        </p:sp>
        <p:sp>
          <p:nvSpPr>
            <p:cNvPr id="119355" name="Oval 571"/>
            <p:cNvSpPr>
              <a:spLocks noChangeArrowheads="1"/>
            </p:cNvSpPr>
            <p:nvPr/>
          </p:nvSpPr>
          <p:spPr bwMode="auto">
            <a:xfrm>
              <a:off x="1849" y="894"/>
              <a:ext cx="842" cy="450"/>
            </a:xfrm>
            <a:prstGeom prst="ellipse">
              <a:avLst/>
            </a:prstGeom>
            <a:solidFill>
              <a:srgbClr val="C0C0C0"/>
            </a:solidFill>
            <a:ln w="9525">
              <a:noFill/>
              <a:round/>
            </a:ln>
            <a:effectLst/>
          </p:spPr>
          <p:txBody>
            <a:bodyPr/>
            <a:lstStyle/>
            <a:p>
              <a:endParaRPr lang="zh-CN" altLang="en-US"/>
            </a:p>
          </p:txBody>
        </p:sp>
        <p:sp>
          <p:nvSpPr>
            <p:cNvPr id="119356" name="Oval 572"/>
            <p:cNvSpPr>
              <a:spLocks noChangeArrowheads="1"/>
            </p:cNvSpPr>
            <p:nvPr/>
          </p:nvSpPr>
          <p:spPr bwMode="auto">
            <a:xfrm>
              <a:off x="2462" y="971"/>
              <a:ext cx="1272" cy="539"/>
            </a:xfrm>
            <a:prstGeom prst="ellipse">
              <a:avLst/>
            </a:prstGeom>
            <a:solidFill>
              <a:srgbClr val="C0C0C0"/>
            </a:solidFill>
            <a:ln w="9525">
              <a:noFill/>
              <a:round/>
            </a:ln>
            <a:effectLst/>
          </p:spPr>
          <p:txBody>
            <a:bodyPr/>
            <a:lstStyle/>
            <a:p>
              <a:endParaRPr lang="zh-CN" altLang="en-US"/>
            </a:p>
          </p:txBody>
        </p:sp>
        <p:sp>
          <p:nvSpPr>
            <p:cNvPr id="119357" name="Oval 573"/>
            <p:cNvSpPr>
              <a:spLocks noChangeArrowheads="1"/>
            </p:cNvSpPr>
            <p:nvPr/>
          </p:nvSpPr>
          <p:spPr bwMode="auto">
            <a:xfrm>
              <a:off x="3289" y="394"/>
              <a:ext cx="797" cy="398"/>
            </a:xfrm>
            <a:prstGeom prst="ellipse">
              <a:avLst/>
            </a:prstGeom>
            <a:solidFill>
              <a:srgbClr val="C0C0C0"/>
            </a:solidFill>
            <a:ln w="9525">
              <a:noFill/>
              <a:round/>
            </a:ln>
            <a:effectLst/>
          </p:spPr>
          <p:txBody>
            <a:bodyPr/>
            <a:lstStyle/>
            <a:p>
              <a:endParaRPr lang="zh-CN" altLang="en-US"/>
            </a:p>
          </p:txBody>
        </p:sp>
        <p:sp>
          <p:nvSpPr>
            <p:cNvPr id="119358" name="Oval 574"/>
            <p:cNvSpPr>
              <a:spLocks noChangeArrowheads="1"/>
            </p:cNvSpPr>
            <p:nvPr/>
          </p:nvSpPr>
          <p:spPr bwMode="auto">
            <a:xfrm>
              <a:off x="3412" y="663"/>
              <a:ext cx="797" cy="398"/>
            </a:xfrm>
            <a:prstGeom prst="ellipse">
              <a:avLst/>
            </a:prstGeom>
            <a:solidFill>
              <a:srgbClr val="C0C0C0"/>
            </a:solidFill>
            <a:ln w="9525">
              <a:noFill/>
              <a:round/>
            </a:ln>
            <a:effectLst/>
          </p:spPr>
          <p:txBody>
            <a:bodyPr/>
            <a:lstStyle/>
            <a:p>
              <a:endParaRPr lang="zh-CN" altLang="en-US"/>
            </a:p>
          </p:txBody>
        </p:sp>
        <p:sp>
          <p:nvSpPr>
            <p:cNvPr id="119359" name="Oval 575"/>
            <p:cNvSpPr>
              <a:spLocks noChangeArrowheads="1"/>
            </p:cNvSpPr>
            <p:nvPr/>
          </p:nvSpPr>
          <p:spPr bwMode="auto">
            <a:xfrm>
              <a:off x="3335" y="753"/>
              <a:ext cx="797" cy="668"/>
            </a:xfrm>
            <a:prstGeom prst="ellipse">
              <a:avLst/>
            </a:prstGeom>
            <a:solidFill>
              <a:srgbClr val="C0C0C0"/>
            </a:solidFill>
            <a:ln w="9525">
              <a:noFill/>
              <a:round/>
            </a:ln>
            <a:effectLst/>
          </p:spPr>
          <p:txBody>
            <a:bodyPr/>
            <a:lstStyle/>
            <a:p>
              <a:endParaRPr lang="zh-CN" altLang="en-US"/>
            </a:p>
          </p:txBody>
        </p:sp>
        <p:sp>
          <p:nvSpPr>
            <p:cNvPr id="119360" name="Oval 576"/>
            <p:cNvSpPr>
              <a:spLocks noChangeArrowheads="1"/>
            </p:cNvSpPr>
            <p:nvPr/>
          </p:nvSpPr>
          <p:spPr bwMode="auto">
            <a:xfrm>
              <a:off x="2140" y="548"/>
              <a:ext cx="1640" cy="667"/>
            </a:xfrm>
            <a:prstGeom prst="ellipse">
              <a:avLst/>
            </a:prstGeom>
            <a:solidFill>
              <a:srgbClr val="C0C0C0"/>
            </a:solidFill>
            <a:ln w="9525">
              <a:noFill/>
              <a:round/>
            </a:ln>
            <a:effectLst/>
          </p:spPr>
          <p:txBody>
            <a:bodyPr/>
            <a:lstStyle/>
            <a:p>
              <a:endParaRPr lang="zh-CN" altLang="en-US"/>
            </a:p>
          </p:txBody>
        </p:sp>
      </p:grpSp>
      <p:sp>
        <p:nvSpPr>
          <p:cNvPr id="119361" name="Text Box 577"/>
          <p:cNvSpPr txBox="1">
            <a:spLocks noChangeArrowheads="1"/>
          </p:cNvSpPr>
          <p:nvPr/>
        </p:nvSpPr>
        <p:spPr bwMode="auto">
          <a:xfrm>
            <a:off x="7226300" y="31972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局域网</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62" name="Line 578"/>
          <p:cNvSpPr>
            <a:spLocks noChangeShapeType="1"/>
          </p:cNvSpPr>
          <p:nvPr/>
        </p:nvSpPr>
        <p:spPr bwMode="auto">
          <a:xfrm flipV="1">
            <a:off x="1039813" y="3074988"/>
            <a:ext cx="1223962" cy="360362"/>
          </a:xfrm>
          <a:prstGeom prst="line">
            <a:avLst/>
          </a:prstGeom>
          <a:noFill/>
          <a:ln w="57150">
            <a:solidFill>
              <a:schemeClr val="hlink"/>
            </a:solidFill>
            <a:round/>
            <a:tailEnd type="triangle" w="med" len="lg"/>
          </a:ln>
          <a:effectLst/>
        </p:spPr>
        <p:txBody>
          <a:bodyPr/>
          <a:lstStyle/>
          <a:p>
            <a:endParaRPr lang="zh-CN" altLang="en-US"/>
          </a:p>
        </p:txBody>
      </p:sp>
      <p:sp>
        <p:nvSpPr>
          <p:cNvPr id="119363" name="Line 579"/>
          <p:cNvSpPr>
            <a:spLocks noChangeShapeType="1"/>
          </p:cNvSpPr>
          <p:nvPr/>
        </p:nvSpPr>
        <p:spPr bwMode="auto">
          <a:xfrm flipV="1">
            <a:off x="4970463" y="3087688"/>
            <a:ext cx="1406525" cy="115887"/>
          </a:xfrm>
          <a:prstGeom prst="line">
            <a:avLst/>
          </a:prstGeom>
          <a:noFill/>
          <a:ln w="57150">
            <a:solidFill>
              <a:schemeClr val="hlink"/>
            </a:solidFill>
            <a:round/>
            <a:tailEnd type="triangle" w="med" len="lg"/>
          </a:ln>
          <a:effectLst/>
        </p:spPr>
        <p:txBody>
          <a:bodyPr/>
          <a:lstStyle/>
          <a:p>
            <a:endParaRPr lang="zh-CN" altLang="en-US"/>
          </a:p>
        </p:txBody>
      </p:sp>
      <p:sp>
        <p:nvSpPr>
          <p:cNvPr id="119364" name="Line 580"/>
          <p:cNvSpPr>
            <a:spLocks noChangeShapeType="1"/>
          </p:cNvSpPr>
          <p:nvPr/>
        </p:nvSpPr>
        <p:spPr bwMode="auto">
          <a:xfrm>
            <a:off x="6977063" y="3133725"/>
            <a:ext cx="1587500" cy="261938"/>
          </a:xfrm>
          <a:prstGeom prst="line">
            <a:avLst/>
          </a:prstGeom>
          <a:noFill/>
          <a:ln w="57150">
            <a:solidFill>
              <a:schemeClr val="hlink"/>
            </a:solidFill>
            <a:round/>
            <a:tailEnd type="triangle" w="med" len="lg"/>
          </a:ln>
          <a:effectLst/>
        </p:spPr>
        <p:txBody>
          <a:bodyPr/>
          <a:lstStyle/>
          <a:p>
            <a:endParaRPr lang="zh-CN" altLang="en-US"/>
          </a:p>
        </p:txBody>
      </p:sp>
      <p:sp>
        <p:nvSpPr>
          <p:cNvPr id="119365" name="Line 581"/>
          <p:cNvSpPr>
            <a:spLocks noChangeShapeType="1"/>
          </p:cNvSpPr>
          <p:nvPr/>
        </p:nvSpPr>
        <p:spPr bwMode="auto">
          <a:xfrm>
            <a:off x="2906713" y="3044825"/>
            <a:ext cx="1543050" cy="142875"/>
          </a:xfrm>
          <a:prstGeom prst="line">
            <a:avLst/>
          </a:prstGeom>
          <a:noFill/>
          <a:ln w="57150">
            <a:solidFill>
              <a:schemeClr val="hlink"/>
            </a:solidFill>
            <a:round/>
            <a:tailEnd type="triangle" w="med" len="lg"/>
          </a:ln>
          <a:effectLst/>
        </p:spPr>
        <p:txBody>
          <a:bodyPr/>
          <a:lstStyle/>
          <a:p>
            <a:endParaRPr lang="zh-CN" altLang="en-US"/>
          </a:p>
        </p:txBody>
      </p:sp>
      <p:sp>
        <p:nvSpPr>
          <p:cNvPr id="119367" name="Text Box 583"/>
          <p:cNvSpPr txBox="1">
            <a:spLocks noChangeArrowheads="1"/>
          </p:cNvSpPr>
          <p:nvPr/>
        </p:nvSpPr>
        <p:spPr bwMode="auto">
          <a:xfrm>
            <a:off x="2493963" y="1844675"/>
            <a:ext cx="4165600" cy="579438"/>
          </a:xfrm>
          <a:prstGeom prst="rect">
            <a:avLst/>
          </a:prstGeom>
          <a:noFill/>
          <a:ln w="9525">
            <a:noFill/>
            <a:miter lim="800000"/>
          </a:ln>
          <a:effectLst/>
        </p:spPr>
        <p:txBody>
          <a:bodyPr wrap="none">
            <a:spAutoFit/>
          </a:bodyPr>
          <a:lstStyle/>
          <a:p>
            <a:r>
              <a:rPr kumimoji="1" lang="zh-CN" altLang="en-US" sz="3200">
                <a:solidFill>
                  <a:srgbClr val="333399"/>
                </a:solidFill>
                <a:latin typeface="Arial" panose="020B0604020202020204" pitchFamily="34" charset="0"/>
                <a:ea typeface="黑体" panose="02010609060101010101" pitchFamily="2" charset="-122"/>
              </a:rPr>
              <a:t>主机</a:t>
            </a:r>
            <a:r>
              <a:rPr kumimoji="1" lang="zh-CN" altLang="en-US" sz="1800">
                <a:solidFill>
                  <a:srgbClr val="333399"/>
                </a:solidFill>
                <a:latin typeface="Arial" panose="020B0604020202020204" pitchFamily="34" charset="0"/>
                <a:ea typeface="黑体" panose="02010609060101010101" pitchFamily="2" charset="-122"/>
              </a:rPr>
              <a:t> </a:t>
            </a:r>
            <a:r>
              <a:rPr kumimoji="1" lang="en-US" altLang="zh-CN" sz="3200">
                <a:solidFill>
                  <a:srgbClr val="333399"/>
                </a:solidFill>
                <a:latin typeface="Arial" panose="020B0604020202020204" pitchFamily="34" charset="0"/>
                <a:ea typeface="黑体" panose="02010609060101010101" pitchFamily="2" charset="-122"/>
              </a:rPr>
              <a:t>H</a:t>
            </a:r>
            <a:r>
              <a:rPr kumimoji="1" lang="en-US" altLang="zh-CN" sz="3200" baseline="-25000">
                <a:solidFill>
                  <a:srgbClr val="333399"/>
                </a:solidFill>
                <a:latin typeface="Arial" panose="020B0604020202020204" pitchFamily="34" charset="0"/>
                <a:ea typeface="黑体" panose="02010609060101010101" pitchFamily="2" charset="-122"/>
              </a:rPr>
              <a:t>1</a:t>
            </a:r>
            <a:r>
              <a:rPr kumimoji="1" lang="en-US" altLang="zh-CN" sz="1800">
                <a:solidFill>
                  <a:srgbClr val="333399"/>
                </a:solidFill>
                <a:latin typeface="Arial" panose="020B0604020202020204" pitchFamily="34" charset="0"/>
                <a:ea typeface="黑体" panose="02010609060101010101" pitchFamily="2" charset="-122"/>
              </a:rPr>
              <a:t> </a:t>
            </a:r>
            <a:r>
              <a:rPr kumimoji="1" lang="zh-CN" altLang="en-US" sz="3200">
                <a:solidFill>
                  <a:srgbClr val="333399"/>
                </a:solidFill>
                <a:latin typeface="Arial" panose="020B0604020202020204" pitchFamily="34" charset="0"/>
                <a:ea typeface="黑体" panose="02010609060101010101" pitchFamily="2" charset="-122"/>
              </a:rPr>
              <a:t>向</a:t>
            </a:r>
            <a:r>
              <a:rPr kumimoji="1" lang="zh-CN" altLang="en-US" sz="1800">
                <a:solidFill>
                  <a:srgbClr val="333399"/>
                </a:solidFill>
                <a:latin typeface="Arial" panose="020B0604020202020204" pitchFamily="34" charset="0"/>
                <a:ea typeface="黑体" panose="02010609060101010101" pitchFamily="2" charset="-122"/>
              </a:rPr>
              <a:t> </a:t>
            </a:r>
            <a:r>
              <a:rPr kumimoji="1" lang="en-US" altLang="zh-CN" sz="3200">
                <a:solidFill>
                  <a:srgbClr val="333399"/>
                </a:solidFill>
                <a:latin typeface="Arial" panose="020B0604020202020204" pitchFamily="34" charset="0"/>
                <a:ea typeface="黑体" panose="02010609060101010101" pitchFamily="2" charset="-122"/>
              </a:rPr>
              <a:t>H</a:t>
            </a:r>
            <a:r>
              <a:rPr kumimoji="1" lang="en-US" altLang="zh-CN" sz="3200" baseline="-25000">
                <a:solidFill>
                  <a:srgbClr val="333399"/>
                </a:solidFill>
                <a:latin typeface="Arial" panose="020B0604020202020204" pitchFamily="34" charset="0"/>
                <a:ea typeface="黑体" panose="02010609060101010101" pitchFamily="2" charset="-122"/>
              </a:rPr>
              <a:t>2</a:t>
            </a:r>
            <a:r>
              <a:rPr kumimoji="1" lang="en-US" altLang="zh-CN" sz="1800">
                <a:solidFill>
                  <a:srgbClr val="333399"/>
                </a:solidFill>
                <a:latin typeface="Arial" panose="020B0604020202020204" pitchFamily="34" charset="0"/>
                <a:ea typeface="黑体" panose="02010609060101010101" pitchFamily="2" charset="-122"/>
              </a:rPr>
              <a:t> </a:t>
            </a:r>
            <a:r>
              <a:rPr kumimoji="1" lang="zh-CN" altLang="en-US" sz="3200">
                <a:solidFill>
                  <a:srgbClr val="333399"/>
                </a:solidFill>
                <a:latin typeface="Arial" panose="020B0604020202020204" pitchFamily="34" charset="0"/>
                <a:ea typeface="黑体" panose="02010609060101010101" pitchFamily="2" charset="-122"/>
              </a:rPr>
              <a:t>发送数据</a:t>
            </a:r>
            <a:endParaRPr kumimoji="1" lang="zh-CN" altLang="en-US" sz="3200" baseline="-25000">
              <a:solidFill>
                <a:srgbClr val="333399"/>
              </a:solidFill>
              <a:latin typeface="Arial" panose="020B0604020202020204" pitchFamily="34" charset="0"/>
              <a:ea typeface="黑体" panose="02010609060101010101" pitchFamily="2" charset="-122"/>
            </a:endParaRPr>
          </a:p>
        </p:txBody>
      </p:sp>
      <p:grpSp>
        <p:nvGrpSpPr>
          <p:cNvPr id="119369" name="Group 585"/>
          <p:cNvGrpSpPr/>
          <p:nvPr/>
        </p:nvGrpSpPr>
        <p:grpSpPr bwMode="auto">
          <a:xfrm>
            <a:off x="250825" y="4179888"/>
            <a:ext cx="895350" cy="1816100"/>
            <a:chOff x="292" y="2832"/>
            <a:chExt cx="620" cy="1200"/>
          </a:xfrm>
        </p:grpSpPr>
        <p:sp>
          <p:nvSpPr>
            <p:cNvPr id="119370" name="AutoShape 586"/>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ln>
            <a:effectLst/>
          </p:spPr>
          <p:txBody>
            <a:bodyPr wrap="none" anchor="ctr"/>
            <a:lstStyle/>
            <a:p>
              <a:endParaRPr lang="zh-CN" altLang="en-US"/>
            </a:p>
          </p:txBody>
        </p:sp>
        <p:sp>
          <p:nvSpPr>
            <p:cNvPr id="119371" name="Freeform 587"/>
            <p:cNvSpPr/>
            <p:nvPr/>
          </p:nvSpPr>
          <p:spPr bwMode="auto">
            <a:xfrm>
              <a:off x="292" y="3732"/>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72" name="Freeform 588"/>
            <p:cNvSpPr/>
            <p:nvPr/>
          </p:nvSpPr>
          <p:spPr bwMode="auto">
            <a:xfrm>
              <a:off x="292" y="350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73" name="Freeform 589"/>
            <p:cNvSpPr/>
            <p:nvPr/>
          </p:nvSpPr>
          <p:spPr bwMode="auto">
            <a:xfrm>
              <a:off x="292" y="3278"/>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74" name="Freeform 590"/>
            <p:cNvSpPr/>
            <p:nvPr/>
          </p:nvSpPr>
          <p:spPr bwMode="auto">
            <a:xfrm>
              <a:off x="292" y="305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grpSp>
      <p:sp>
        <p:nvSpPr>
          <p:cNvPr id="119375" name="Rectangle 591"/>
          <p:cNvSpPr>
            <a:spLocks noChangeArrowheads="1"/>
          </p:cNvSpPr>
          <p:nvPr/>
        </p:nvSpPr>
        <p:spPr bwMode="auto">
          <a:xfrm>
            <a:off x="269875" y="5322888"/>
            <a:ext cx="771525" cy="323850"/>
          </a:xfrm>
          <a:prstGeom prst="rect">
            <a:avLst/>
          </a:prstGeom>
          <a:solidFill>
            <a:srgbClr val="DDDDDD"/>
          </a:solidFill>
          <a:ln w="9525">
            <a:noFill/>
            <a:miter lim="800000"/>
          </a:ln>
          <a:effectLst/>
        </p:spPr>
        <p:txBody>
          <a:bodyPr wrap="none" anchor="ctr"/>
          <a:lstStyle/>
          <a:p>
            <a:endParaRPr lang="zh-CN" altLang="en-US"/>
          </a:p>
        </p:txBody>
      </p:sp>
      <p:sp>
        <p:nvSpPr>
          <p:cNvPr id="119376" name="Text Box 592"/>
          <p:cNvSpPr txBox="1">
            <a:spLocks noChangeArrowheads="1"/>
          </p:cNvSpPr>
          <p:nvPr/>
        </p:nvSpPr>
        <p:spPr bwMode="auto">
          <a:xfrm>
            <a:off x="263525" y="528637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77" name="Text Box 593"/>
          <p:cNvSpPr txBox="1">
            <a:spLocks noChangeArrowheads="1"/>
          </p:cNvSpPr>
          <p:nvPr/>
        </p:nvSpPr>
        <p:spPr bwMode="auto">
          <a:xfrm>
            <a:off x="266700" y="4249738"/>
            <a:ext cx="869950" cy="366712"/>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应用层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78" name="Text Box 594"/>
          <p:cNvSpPr txBox="1">
            <a:spLocks noChangeArrowheads="1"/>
          </p:cNvSpPr>
          <p:nvPr/>
        </p:nvSpPr>
        <p:spPr bwMode="auto">
          <a:xfrm>
            <a:off x="263525" y="45942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运输层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79" name="Text Box 595"/>
          <p:cNvSpPr txBox="1">
            <a:spLocks noChangeArrowheads="1"/>
          </p:cNvSpPr>
          <p:nvPr/>
        </p:nvSpPr>
        <p:spPr bwMode="auto">
          <a:xfrm>
            <a:off x="263525" y="494030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80" name="Text Box 596"/>
          <p:cNvSpPr txBox="1">
            <a:spLocks noChangeArrowheads="1"/>
          </p:cNvSpPr>
          <p:nvPr/>
        </p:nvSpPr>
        <p:spPr bwMode="auto">
          <a:xfrm>
            <a:off x="263525" y="563245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grpSp>
        <p:nvGrpSpPr>
          <p:cNvPr id="119381" name="Group 597"/>
          <p:cNvGrpSpPr/>
          <p:nvPr/>
        </p:nvGrpSpPr>
        <p:grpSpPr bwMode="auto">
          <a:xfrm>
            <a:off x="8083550" y="4179888"/>
            <a:ext cx="895350" cy="1816100"/>
            <a:chOff x="292" y="2832"/>
            <a:chExt cx="620" cy="1200"/>
          </a:xfrm>
        </p:grpSpPr>
        <p:sp>
          <p:nvSpPr>
            <p:cNvPr id="119382" name="AutoShape 598"/>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ln>
            <a:effectLst/>
          </p:spPr>
          <p:txBody>
            <a:bodyPr wrap="none" anchor="ctr"/>
            <a:lstStyle/>
            <a:p>
              <a:endParaRPr lang="zh-CN" altLang="en-US"/>
            </a:p>
          </p:txBody>
        </p:sp>
        <p:sp>
          <p:nvSpPr>
            <p:cNvPr id="119383" name="Freeform 599"/>
            <p:cNvSpPr/>
            <p:nvPr/>
          </p:nvSpPr>
          <p:spPr bwMode="auto">
            <a:xfrm>
              <a:off x="292" y="3732"/>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84" name="Freeform 600"/>
            <p:cNvSpPr/>
            <p:nvPr/>
          </p:nvSpPr>
          <p:spPr bwMode="auto">
            <a:xfrm>
              <a:off x="292" y="350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85" name="Freeform 601"/>
            <p:cNvSpPr/>
            <p:nvPr/>
          </p:nvSpPr>
          <p:spPr bwMode="auto">
            <a:xfrm>
              <a:off x="292" y="3278"/>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86" name="Freeform 602"/>
            <p:cNvSpPr/>
            <p:nvPr/>
          </p:nvSpPr>
          <p:spPr bwMode="auto">
            <a:xfrm>
              <a:off x="292" y="305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grpSp>
      <p:sp>
        <p:nvSpPr>
          <p:cNvPr id="119387" name="Rectangle 603"/>
          <p:cNvSpPr>
            <a:spLocks noChangeArrowheads="1"/>
          </p:cNvSpPr>
          <p:nvPr/>
        </p:nvSpPr>
        <p:spPr bwMode="auto">
          <a:xfrm>
            <a:off x="8102600" y="5322888"/>
            <a:ext cx="771525" cy="323850"/>
          </a:xfrm>
          <a:prstGeom prst="rect">
            <a:avLst/>
          </a:prstGeom>
          <a:solidFill>
            <a:srgbClr val="DDDDDD"/>
          </a:solidFill>
          <a:ln w="9525">
            <a:noFill/>
            <a:miter lim="800000"/>
          </a:ln>
          <a:effectLst/>
        </p:spPr>
        <p:txBody>
          <a:bodyPr wrap="none" anchor="ctr"/>
          <a:lstStyle/>
          <a:p>
            <a:endParaRPr lang="zh-CN" altLang="en-US"/>
          </a:p>
        </p:txBody>
      </p:sp>
      <p:sp>
        <p:nvSpPr>
          <p:cNvPr id="119388" name="Text Box 604"/>
          <p:cNvSpPr txBox="1">
            <a:spLocks noChangeArrowheads="1"/>
          </p:cNvSpPr>
          <p:nvPr/>
        </p:nvSpPr>
        <p:spPr bwMode="auto">
          <a:xfrm>
            <a:off x="8096250" y="528637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89" name="Text Box 605"/>
          <p:cNvSpPr txBox="1">
            <a:spLocks noChangeArrowheads="1"/>
          </p:cNvSpPr>
          <p:nvPr/>
        </p:nvSpPr>
        <p:spPr bwMode="auto">
          <a:xfrm>
            <a:off x="8099425" y="4249738"/>
            <a:ext cx="869950" cy="366712"/>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应用层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0" name="Text Box 606"/>
          <p:cNvSpPr txBox="1">
            <a:spLocks noChangeArrowheads="1"/>
          </p:cNvSpPr>
          <p:nvPr/>
        </p:nvSpPr>
        <p:spPr bwMode="auto">
          <a:xfrm>
            <a:off x="8096250" y="459422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运输层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1" name="Text Box 607"/>
          <p:cNvSpPr txBox="1">
            <a:spLocks noChangeArrowheads="1"/>
          </p:cNvSpPr>
          <p:nvPr/>
        </p:nvSpPr>
        <p:spPr bwMode="auto">
          <a:xfrm>
            <a:off x="8096250" y="494030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2" name="Text Box 608"/>
          <p:cNvSpPr txBox="1">
            <a:spLocks noChangeArrowheads="1"/>
          </p:cNvSpPr>
          <p:nvPr/>
        </p:nvSpPr>
        <p:spPr bwMode="auto">
          <a:xfrm>
            <a:off x="8096250" y="563245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3" name="AutoShape 609"/>
          <p:cNvSpPr>
            <a:spLocks noChangeArrowheads="1"/>
          </p:cNvSpPr>
          <p:nvPr/>
        </p:nvSpPr>
        <p:spPr bwMode="auto">
          <a:xfrm>
            <a:off x="2195513" y="4891088"/>
            <a:ext cx="895350" cy="1104900"/>
          </a:xfrm>
          <a:prstGeom prst="cube">
            <a:avLst>
              <a:gd name="adj" fmla="val 9250"/>
            </a:avLst>
          </a:prstGeom>
          <a:solidFill>
            <a:schemeClr val="bg1"/>
          </a:solidFill>
          <a:ln w="19050">
            <a:solidFill>
              <a:schemeClr val="tx1"/>
            </a:solidFill>
            <a:miter lim="800000"/>
          </a:ln>
          <a:effectLst/>
        </p:spPr>
        <p:txBody>
          <a:bodyPr wrap="none" anchor="ctr"/>
          <a:lstStyle/>
          <a:p>
            <a:endParaRPr lang="zh-CN" altLang="en-US"/>
          </a:p>
        </p:txBody>
      </p:sp>
      <p:sp>
        <p:nvSpPr>
          <p:cNvPr id="119394" name="Freeform 610"/>
          <p:cNvSpPr/>
          <p:nvPr/>
        </p:nvSpPr>
        <p:spPr bwMode="auto">
          <a:xfrm>
            <a:off x="2195513"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95" name="Rectangle 611"/>
          <p:cNvSpPr>
            <a:spLocks noChangeArrowheads="1"/>
          </p:cNvSpPr>
          <p:nvPr/>
        </p:nvSpPr>
        <p:spPr bwMode="auto">
          <a:xfrm>
            <a:off x="2200275" y="5322888"/>
            <a:ext cx="790575" cy="323850"/>
          </a:xfrm>
          <a:prstGeom prst="rect">
            <a:avLst/>
          </a:prstGeom>
          <a:solidFill>
            <a:srgbClr val="DDDDDD"/>
          </a:solidFill>
          <a:ln w="9525">
            <a:noFill/>
            <a:miter lim="800000"/>
          </a:ln>
          <a:effectLst/>
        </p:spPr>
        <p:txBody>
          <a:bodyPr wrap="none" anchor="ctr"/>
          <a:lstStyle/>
          <a:p>
            <a:endParaRPr lang="zh-CN" altLang="en-US"/>
          </a:p>
        </p:txBody>
      </p:sp>
      <p:sp>
        <p:nvSpPr>
          <p:cNvPr id="119396" name="Freeform 612"/>
          <p:cNvSpPr/>
          <p:nvPr/>
        </p:nvSpPr>
        <p:spPr bwMode="auto">
          <a:xfrm>
            <a:off x="2195513"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397" name="Text Box 613"/>
          <p:cNvSpPr txBox="1">
            <a:spLocks noChangeArrowheads="1"/>
          </p:cNvSpPr>
          <p:nvPr/>
        </p:nvSpPr>
        <p:spPr bwMode="auto">
          <a:xfrm>
            <a:off x="2220913" y="528637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8" name="Text Box 614"/>
          <p:cNvSpPr txBox="1">
            <a:spLocks noChangeArrowheads="1"/>
          </p:cNvSpPr>
          <p:nvPr/>
        </p:nvSpPr>
        <p:spPr bwMode="auto">
          <a:xfrm>
            <a:off x="2220913" y="494030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399" name="Text Box 615"/>
          <p:cNvSpPr txBox="1">
            <a:spLocks noChangeArrowheads="1"/>
          </p:cNvSpPr>
          <p:nvPr/>
        </p:nvSpPr>
        <p:spPr bwMode="auto">
          <a:xfrm>
            <a:off x="2220913" y="563245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00" name="AutoShape 616"/>
          <p:cNvSpPr>
            <a:spLocks noChangeArrowheads="1"/>
          </p:cNvSpPr>
          <p:nvPr/>
        </p:nvSpPr>
        <p:spPr bwMode="auto">
          <a:xfrm>
            <a:off x="4302125" y="4891088"/>
            <a:ext cx="895350" cy="1104900"/>
          </a:xfrm>
          <a:prstGeom prst="cube">
            <a:avLst>
              <a:gd name="adj" fmla="val 9250"/>
            </a:avLst>
          </a:prstGeom>
          <a:solidFill>
            <a:schemeClr val="bg1"/>
          </a:solidFill>
          <a:ln w="19050">
            <a:solidFill>
              <a:schemeClr val="tx1"/>
            </a:solidFill>
            <a:miter lim="800000"/>
          </a:ln>
          <a:effectLst/>
        </p:spPr>
        <p:txBody>
          <a:bodyPr wrap="none" anchor="ctr"/>
          <a:lstStyle/>
          <a:p>
            <a:endParaRPr lang="zh-CN" altLang="en-US"/>
          </a:p>
        </p:txBody>
      </p:sp>
      <p:sp>
        <p:nvSpPr>
          <p:cNvPr id="119401" name="Freeform 617"/>
          <p:cNvSpPr/>
          <p:nvPr/>
        </p:nvSpPr>
        <p:spPr bwMode="auto">
          <a:xfrm>
            <a:off x="4302125"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402" name="Rectangle 618"/>
          <p:cNvSpPr>
            <a:spLocks noChangeArrowheads="1"/>
          </p:cNvSpPr>
          <p:nvPr/>
        </p:nvSpPr>
        <p:spPr bwMode="auto">
          <a:xfrm>
            <a:off x="4321175" y="5322888"/>
            <a:ext cx="781050" cy="323850"/>
          </a:xfrm>
          <a:prstGeom prst="rect">
            <a:avLst/>
          </a:prstGeom>
          <a:solidFill>
            <a:srgbClr val="DDDDDD"/>
          </a:solidFill>
          <a:ln w="9525">
            <a:noFill/>
            <a:miter lim="800000"/>
          </a:ln>
          <a:effectLst/>
        </p:spPr>
        <p:txBody>
          <a:bodyPr wrap="none" anchor="ctr"/>
          <a:lstStyle/>
          <a:p>
            <a:endParaRPr lang="zh-CN" altLang="en-US"/>
          </a:p>
        </p:txBody>
      </p:sp>
      <p:sp>
        <p:nvSpPr>
          <p:cNvPr id="119403" name="Freeform 619"/>
          <p:cNvSpPr/>
          <p:nvPr/>
        </p:nvSpPr>
        <p:spPr bwMode="auto">
          <a:xfrm>
            <a:off x="4302125"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404" name="Text Box 620"/>
          <p:cNvSpPr txBox="1">
            <a:spLocks noChangeArrowheads="1"/>
          </p:cNvSpPr>
          <p:nvPr/>
        </p:nvSpPr>
        <p:spPr bwMode="auto">
          <a:xfrm>
            <a:off x="4327525" y="528637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05" name="Text Box 621"/>
          <p:cNvSpPr txBox="1">
            <a:spLocks noChangeArrowheads="1"/>
          </p:cNvSpPr>
          <p:nvPr/>
        </p:nvSpPr>
        <p:spPr bwMode="auto">
          <a:xfrm>
            <a:off x="4327525" y="494030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06" name="Text Box 622"/>
          <p:cNvSpPr txBox="1">
            <a:spLocks noChangeArrowheads="1"/>
          </p:cNvSpPr>
          <p:nvPr/>
        </p:nvSpPr>
        <p:spPr bwMode="auto">
          <a:xfrm>
            <a:off x="4327525" y="563245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07" name="AutoShape 623"/>
          <p:cNvSpPr>
            <a:spLocks noChangeArrowheads="1"/>
          </p:cNvSpPr>
          <p:nvPr/>
        </p:nvSpPr>
        <p:spPr bwMode="auto">
          <a:xfrm>
            <a:off x="6192838" y="4891088"/>
            <a:ext cx="895350" cy="1104900"/>
          </a:xfrm>
          <a:prstGeom prst="cube">
            <a:avLst>
              <a:gd name="adj" fmla="val 9250"/>
            </a:avLst>
          </a:prstGeom>
          <a:solidFill>
            <a:schemeClr val="bg1"/>
          </a:solidFill>
          <a:ln w="19050">
            <a:solidFill>
              <a:schemeClr val="tx1"/>
            </a:solidFill>
            <a:miter lim="800000"/>
          </a:ln>
          <a:effectLst/>
        </p:spPr>
        <p:txBody>
          <a:bodyPr wrap="none" anchor="ctr"/>
          <a:lstStyle/>
          <a:p>
            <a:endParaRPr lang="zh-CN" altLang="en-US"/>
          </a:p>
        </p:txBody>
      </p:sp>
      <p:sp>
        <p:nvSpPr>
          <p:cNvPr id="119408" name="Freeform 624"/>
          <p:cNvSpPr/>
          <p:nvPr/>
        </p:nvSpPr>
        <p:spPr bwMode="auto">
          <a:xfrm>
            <a:off x="6192838"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409" name="Rectangle 625"/>
          <p:cNvSpPr>
            <a:spLocks noChangeArrowheads="1"/>
          </p:cNvSpPr>
          <p:nvPr/>
        </p:nvSpPr>
        <p:spPr bwMode="auto">
          <a:xfrm>
            <a:off x="6207125" y="5322888"/>
            <a:ext cx="790575" cy="323850"/>
          </a:xfrm>
          <a:prstGeom prst="rect">
            <a:avLst/>
          </a:prstGeom>
          <a:solidFill>
            <a:srgbClr val="DDDDDD"/>
          </a:solidFill>
          <a:ln w="9525">
            <a:noFill/>
            <a:miter lim="800000"/>
          </a:ln>
          <a:effectLst/>
        </p:spPr>
        <p:txBody>
          <a:bodyPr wrap="none" anchor="ctr"/>
          <a:lstStyle/>
          <a:p>
            <a:endParaRPr lang="zh-CN" altLang="en-US"/>
          </a:p>
        </p:txBody>
      </p:sp>
      <p:sp>
        <p:nvSpPr>
          <p:cNvPr id="119410" name="Freeform 626"/>
          <p:cNvSpPr/>
          <p:nvPr/>
        </p:nvSpPr>
        <p:spPr bwMode="auto">
          <a:xfrm>
            <a:off x="6192838"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lstStyle/>
          <a:p>
            <a:endParaRPr lang="zh-CN" altLang="en-US"/>
          </a:p>
        </p:txBody>
      </p:sp>
      <p:sp>
        <p:nvSpPr>
          <p:cNvPr id="119411" name="Text Box 627"/>
          <p:cNvSpPr txBox="1">
            <a:spLocks noChangeArrowheads="1"/>
          </p:cNvSpPr>
          <p:nvPr/>
        </p:nvSpPr>
        <p:spPr bwMode="auto">
          <a:xfrm>
            <a:off x="6218238" y="5286375"/>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链路层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12" name="Text Box 628"/>
          <p:cNvSpPr txBox="1">
            <a:spLocks noChangeArrowheads="1"/>
          </p:cNvSpPr>
          <p:nvPr/>
        </p:nvSpPr>
        <p:spPr bwMode="auto">
          <a:xfrm>
            <a:off x="6218238" y="494030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网络层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13" name="Text Box 629"/>
          <p:cNvSpPr txBox="1">
            <a:spLocks noChangeArrowheads="1"/>
          </p:cNvSpPr>
          <p:nvPr/>
        </p:nvSpPr>
        <p:spPr bwMode="auto">
          <a:xfrm>
            <a:off x="6218238" y="5632450"/>
            <a:ext cx="869950" cy="366713"/>
          </a:xfrm>
          <a:prstGeom prst="rect">
            <a:avLst/>
          </a:prstGeom>
          <a:noFill/>
          <a:ln w="9525">
            <a:noFill/>
            <a:miter lim="800000"/>
          </a:ln>
          <a:effectLst/>
        </p:spPr>
        <p:txBody>
          <a:bodyPr wrap="none">
            <a:spAutoFit/>
          </a:bodyPr>
          <a:lstStyle/>
          <a:p>
            <a:r>
              <a:rPr kumimoji="1" lang="zh-CN" altLang="en-US" sz="1800">
                <a:solidFill>
                  <a:srgbClr val="333399"/>
                </a:solidFill>
                <a:latin typeface="黑体" panose="02010609060101010101" pitchFamily="2" charset="-122"/>
                <a:ea typeface="黑体" panose="02010609060101010101" pitchFamily="2" charset="-122"/>
              </a:rPr>
              <a:t>物理层</a:t>
            </a:r>
            <a:endParaRPr kumimoji="1" lang="zh-CN" altLang="en-US" sz="1800">
              <a:solidFill>
                <a:srgbClr val="333399"/>
              </a:solidFill>
              <a:latin typeface="黑体" panose="02010609060101010101" pitchFamily="2" charset="-122"/>
              <a:ea typeface="黑体" panose="02010609060101010101" pitchFamily="2" charset="-122"/>
            </a:endParaRPr>
          </a:p>
        </p:txBody>
      </p:sp>
      <p:sp>
        <p:nvSpPr>
          <p:cNvPr id="119414" name="Line 630"/>
          <p:cNvSpPr>
            <a:spLocks noChangeShapeType="1"/>
          </p:cNvSpPr>
          <p:nvPr/>
        </p:nvSpPr>
        <p:spPr bwMode="auto">
          <a:xfrm>
            <a:off x="1244600" y="5513388"/>
            <a:ext cx="1219200" cy="0"/>
          </a:xfrm>
          <a:prstGeom prst="line">
            <a:avLst/>
          </a:prstGeom>
          <a:noFill/>
          <a:ln w="76200">
            <a:solidFill>
              <a:srgbClr val="00CC99"/>
            </a:solidFill>
            <a:round/>
            <a:tailEnd type="triangle" w="med" len="lg"/>
          </a:ln>
          <a:effectLst/>
        </p:spPr>
        <p:txBody>
          <a:bodyPr/>
          <a:lstStyle/>
          <a:p>
            <a:endParaRPr lang="zh-CN" altLang="en-US"/>
          </a:p>
        </p:txBody>
      </p:sp>
      <p:sp>
        <p:nvSpPr>
          <p:cNvPr id="119415" name="Line 631"/>
          <p:cNvSpPr>
            <a:spLocks noChangeShapeType="1"/>
          </p:cNvSpPr>
          <p:nvPr/>
        </p:nvSpPr>
        <p:spPr bwMode="auto">
          <a:xfrm>
            <a:off x="3187700" y="5513388"/>
            <a:ext cx="1219200" cy="0"/>
          </a:xfrm>
          <a:prstGeom prst="line">
            <a:avLst/>
          </a:prstGeom>
          <a:noFill/>
          <a:ln w="76200">
            <a:solidFill>
              <a:srgbClr val="00CC99"/>
            </a:solidFill>
            <a:round/>
            <a:tailEnd type="triangle" w="med" len="lg"/>
          </a:ln>
          <a:effectLst/>
        </p:spPr>
        <p:txBody>
          <a:bodyPr/>
          <a:lstStyle/>
          <a:p>
            <a:endParaRPr lang="zh-CN" altLang="en-US"/>
          </a:p>
        </p:txBody>
      </p:sp>
      <p:sp>
        <p:nvSpPr>
          <p:cNvPr id="119416" name="Line 632"/>
          <p:cNvSpPr>
            <a:spLocks noChangeShapeType="1"/>
          </p:cNvSpPr>
          <p:nvPr/>
        </p:nvSpPr>
        <p:spPr bwMode="auto">
          <a:xfrm>
            <a:off x="5092700" y="5513388"/>
            <a:ext cx="1219200" cy="0"/>
          </a:xfrm>
          <a:prstGeom prst="line">
            <a:avLst/>
          </a:prstGeom>
          <a:noFill/>
          <a:ln w="76200">
            <a:solidFill>
              <a:srgbClr val="00CC99"/>
            </a:solidFill>
            <a:round/>
            <a:tailEnd type="triangle" w="med" len="lg"/>
          </a:ln>
          <a:effectLst/>
        </p:spPr>
        <p:txBody>
          <a:bodyPr/>
          <a:lstStyle/>
          <a:p>
            <a:endParaRPr lang="zh-CN" altLang="en-US"/>
          </a:p>
        </p:txBody>
      </p:sp>
      <p:sp>
        <p:nvSpPr>
          <p:cNvPr id="119417" name="Line 633"/>
          <p:cNvSpPr>
            <a:spLocks noChangeShapeType="1"/>
          </p:cNvSpPr>
          <p:nvPr/>
        </p:nvSpPr>
        <p:spPr bwMode="auto">
          <a:xfrm>
            <a:off x="6997700" y="5513388"/>
            <a:ext cx="1219200" cy="0"/>
          </a:xfrm>
          <a:prstGeom prst="line">
            <a:avLst/>
          </a:prstGeom>
          <a:noFill/>
          <a:ln w="76200">
            <a:solidFill>
              <a:srgbClr val="00CC99"/>
            </a:solidFill>
            <a:round/>
            <a:tailEnd type="triangle" w="med" len="lg"/>
          </a:ln>
          <a:effectLst/>
        </p:spPr>
        <p:txBody>
          <a:bodyPr/>
          <a:lstStyle/>
          <a:p>
            <a:endParaRPr lang="zh-CN" altLang="en-US"/>
          </a:p>
        </p:txBody>
      </p:sp>
      <p:sp>
        <p:nvSpPr>
          <p:cNvPr id="119418" name="Freeform 634"/>
          <p:cNvSpPr/>
          <p:nvPr/>
        </p:nvSpPr>
        <p:spPr bwMode="auto">
          <a:xfrm>
            <a:off x="901700" y="5995988"/>
            <a:ext cx="17018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19419" name="Freeform 635"/>
          <p:cNvSpPr/>
          <p:nvPr/>
        </p:nvSpPr>
        <p:spPr bwMode="auto">
          <a:xfrm>
            <a:off x="6769100" y="5995988"/>
            <a:ext cx="17018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19420" name="Freeform 636"/>
          <p:cNvSpPr/>
          <p:nvPr/>
        </p:nvSpPr>
        <p:spPr bwMode="auto">
          <a:xfrm>
            <a:off x="3009900" y="5983288"/>
            <a:ext cx="1460500" cy="2540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19421" name="Freeform 637"/>
          <p:cNvSpPr/>
          <p:nvPr/>
        </p:nvSpPr>
        <p:spPr bwMode="auto">
          <a:xfrm>
            <a:off x="4940300" y="5995988"/>
            <a:ext cx="14732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lstStyle/>
          <a:p>
            <a:endParaRPr lang="zh-CN" altLang="en-US"/>
          </a:p>
        </p:txBody>
      </p:sp>
      <p:sp>
        <p:nvSpPr>
          <p:cNvPr id="119423" name="Text Box 639"/>
          <p:cNvSpPr txBox="1">
            <a:spLocks noChangeArrowheads="1"/>
          </p:cNvSpPr>
          <p:nvPr/>
        </p:nvSpPr>
        <p:spPr bwMode="auto">
          <a:xfrm>
            <a:off x="2430463" y="4503738"/>
            <a:ext cx="433387" cy="366712"/>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4" name="Text Box 640"/>
          <p:cNvSpPr txBox="1">
            <a:spLocks noChangeArrowheads="1"/>
          </p:cNvSpPr>
          <p:nvPr/>
        </p:nvSpPr>
        <p:spPr bwMode="auto">
          <a:xfrm>
            <a:off x="4559300" y="4503738"/>
            <a:ext cx="433388" cy="366712"/>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5" name="Text Box 641"/>
          <p:cNvSpPr txBox="1">
            <a:spLocks noChangeArrowheads="1"/>
          </p:cNvSpPr>
          <p:nvPr/>
        </p:nvSpPr>
        <p:spPr bwMode="auto">
          <a:xfrm>
            <a:off x="6456363" y="4503738"/>
            <a:ext cx="433387" cy="366712"/>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R</a:t>
            </a:r>
            <a:r>
              <a:rPr kumimoji="1" lang="en-US" altLang="zh-CN" sz="1800" b="1" baseline="-25000">
                <a:solidFill>
                  <a:srgbClr val="333399"/>
                </a:solidFill>
                <a:latin typeface="Arial" panose="020B0604020202020204" pitchFamily="34" charset="0"/>
                <a:ea typeface="黑体" panose="02010609060101010101" pitchFamily="2" charset="-122"/>
              </a:rPr>
              <a:t>3</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6" name="Text Box 642"/>
          <p:cNvSpPr txBox="1">
            <a:spLocks noChangeArrowheads="1"/>
          </p:cNvSpPr>
          <p:nvPr/>
        </p:nvSpPr>
        <p:spPr bwMode="auto">
          <a:xfrm>
            <a:off x="517525" y="3817938"/>
            <a:ext cx="433388" cy="366712"/>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1</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7" name="Text Box 643"/>
          <p:cNvSpPr txBox="1">
            <a:spLocks noChangeArrowheads="1"/>
          </p:cNvSpPr>
          <p:nvPr/>
        </p:nvSpPr>
        <p:spPr bwMode="auto">
          <a:xfrm>
            <a:off x="8369300" y="3817938"/>
            <a:ext cx="433388" cy="366712"/>
          </a:xfrm>
          <a:prstGeom prst="rect">
            <a:avLst/>
          </a:prstGeom>
          <a:noFill/>
          <a:ln w="9525">
            <a:noFill/>
            <a:miter lim="800000"/>
          </a:ln>
          <a:effectLst/>
        </p:spPr>
        <p:txBody>
          <a:bodyPr wrap="none">
            <a:spAutoFit/>
          </a:bodyPr>
          <a:lstStyle/>
          <a:p>
            <a:r>
              <a:rPr kumimoji="1" lang="en-US" altLang="zh-CN" sz="1800" b="1">
                <a:solidFill>
                  <a:srgbClr val="333399"/>
                </a:solidFill>
                <a:latin typeface="Arial" panose="020B0604020202020204" pitchFamily="34" charset="0"/>
                <a:ea typeface="黑体" panose="02010609060101010101" pitchFamily="2" charset="-122"/>
              </a:rPr>
              <a:t>H</a:t>
            </a:r>
            <a:r>
              <a:rPr kumimoji="1" lang="en-US" altLang="zh-CN" sz="1800" b="1" baseline="-25000">
                <a:solidFill>
                  <a:srgbClr val="333399"/>
                </a:solidFill>
                <a:latin typeface="Arial" panose="020B0604020202020204" pitchFamily="34" charset="0"/>
                <a:ea typeface="黑体" panose="02010609060101010101" pitchFamily="2" charset="-122"/>
              </a:rPr>
              <a:t>2</a:t>
            </a:r>
            <a:endParaRPr kumimoji="1"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9" name="Text Box 645"/>
          <p:cNvSpPr txBox="1">
            <a:spLocks noChangeArrowheads="1"/>
          </p:cNvSpPr>
          <p:nvPr/>
        </p:nvSpPr>
        <p:spPr bwMode="auto">
          <a:xfrm>
            <a:off x="2268538" y="3756025"/>
            <a:ext cx="4806950" cy="519113"/>
          </a:xfrm>
          <a:prstGeom prst="rect">
            <a:avLst/>
          </a:prstGeom>
          <a:noFill/>
          <a:ln w="9525">
            <a:noFill/>
            <a:miter lim="800000"/>
          </a:ln>
          <a:effectLst/>
        </p:spPr>
        <p:txBody>
          <a:bodyPr wrap="none">
            <a:spAutoFit/>
          </a:bodyPr>
          <a:lstStyle/>
          <a:p>
            <a:r>
              <a:rPr lang="zh-CN" altLang="en-US" sz="2800">
                <a:solidFill>
                  <a:srgbClr val="333399"/>
                </a:solidFill>
                <a:ea typeface="黑体" panose="02010609060101010101" pitchFamily="2" charset="-122"/>
              </a:rPr>
              <a:t>仅从数据链路层观察帧的流动</a:t>
            </a:r>
            <a:endParaRPr lang="zh-CN" altLang="en-US" sz="2800">
              <a:solidFill>
                <a:srgbClr val="333399"/>
              </a:solidFill>
              <a:ea typeface="黑体" panose="02010609060101010101" pitchFamily="2" charset="-122"/>
            </a:endParaRPr>
          </a:p>
        </p:txBody>
      </p:sp>
      <p:sp>
        <p:nvSpPr>
          <p:cNvPr id="119422" name="Freeform 638"/>
          <p:cNvSpPr/>
          <p:nvPr/>
        </p:nvSpPr>
        <p:spPr bwMode="auto">
          <a:xfrm>
            <a:off x="1225550" y="4329113"/>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lstStyle/>
          <a:p>
            <a:endParaRPr lang="zh-CN" altLang="en-US"/>
          </a:p>
        </p:txBody>
      </p:sp>
      <p:sp>
        <p:nvSpPr>
          <p:cNvPr id="119428" name="Rectangle 644"/>
          <p:cNvSpPr>
            <a:spLocks noChangeArrowheads="1"/>
          </p:cNvSpPr>
          <p:nvPr/>
        </p:nvSpPr>
        <p:spPr bwMode="auto">
          <a:xfrm>
            <a:off x="250825" y="5329238"/>
            <a:ext cx="8640763" cy="323850"/>
          </a:xfrm>
          <a:prstGeom prst="rect">
            <a:avLst/>
          </a:prstGeom>
          <a:solidFill>
            <a:srgbClr val="C0C0C0">
              <a:alpha val="39999"/>
            </a:srgbClr>
          </a:solidFill>
          <a:ln w="9525">
            <a:solidFill>
              <a:srgbClr val="5F5F5F"/>
            </a:solidFill>
            <a:prstDash val="dash"/>
            <a:miter lim="800000"/>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14" grpId="0" animBg="1"/>
      <p:bldP spid="119415" grpId="0" animBg="1"/>
      <p:bldP spid="119416" grpId="0" animBg="1"/>
      <p:bldP spid="119417" grpId="0" animBg="1"/>
      <p:bldP spid="119429" grpId="0"/>
      <p:bldP spid="11942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185863" y="3959225"/>
            <a:ext cx="292100" cy="300038"/>
          </a:xfrm>
          <a:prstGeom prst="rect">
            <a:avLst/>
          </a:prstGeom>
          <a:solidFill>
            <a:schemeClr val="bg1"/>
          </a:solidFill>
          <a:ln w="12700">
            <a:noFill/>
            <a:miter lim="800000"/>
          </a:ln>
          <a:effectLst/>
        </p:spPr>
        <p:txBody>
          <a:bodyPr wrap="none" anchor="ctr"/>
          <a:lstStyle/>
          <a:p>
            <a:endParaRPr lang="zh-CN" altLang="en-US"/>
          </a:p>
        </p:txBody>
      </p:sp>
      <p:sp>
        <p:nvSpPr>
          <p:cNvPr id="420867" name="Rectangle 3"/>
          <p:cNvSpPr>
            <a:spLocks noChangeArrowheads="1"/>
          </p:cNvSpPr>
          <p:nvPr/>
        </p:nvSpPr>
        <p:spPr bwMode="auto">
          <a:xfrm>
            <a:off x="1219200" y="3114675"/>
            <a:ext cx="211138" cy="284163"/>
          </a:xfrm>
          <a:prstGeom prst="rect">
            <a:avLst/>
          </a:prstGeom>
          <a:solidFill>
            <a:schemeClr val="bg1"/>
          </a:solidFill>
          <a:ln w="12700">
            <a:noFill/>
            <a:miter lim="800000"/>
          </a:ln>
          <a:effectLst/>
        </p:spPr>
        <p:txBody>
          <a:bodyPr wrap="none" anchor="ctr"/>
          <a:lstStyle/>
          <a:p>
            <a:endParaRPr lang="zh-CN" altLang="en-US"/>
          </a:p>
        </p:txBody>
      </p:sp>
      <p:grpSp>
        <p:nvGrpSpPr>
          <p:cNvPr id="420868" name="Group 4"/>
          <p:cNvGrpSpPr/>
          <p:nvPr/>
        </p:nvGrpSpPr>
        <p:grpSpPr bwMode="auto">
          <a:xfrm>
            <a:off x="1068388" y="1346200"/>
            <a:ext cx="6545262"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p:spPr>
            <p:txBody>
              <a:bodyPr wrap="none" anchor="ctr"/>
              <a:lstStyle/>
              <a:p>
                <a:endParaRPr lang="zh-CN" altLang="en-US"/>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chemeClr val="tx1"/>
                </a:solidFill>
                <a:miter lim="800000"/>
              </a:ln>
              <a:effectLst/>
            </p:spPr>
            <p:txBody>
              <a:bodyPr wrap="none" anchor="ctr"/>
              <a:lstStyle/>
              <a:p>
                <a:pPr algn="ctr" defTabSz="762000" eaLnBrk="0" hangingPunct="0"/>
                <a:r>
                  <a:rPr kumimoji="1" lang="zh-CN" altLang="en-US">
                    <a:solidFill>
                      <a:srgbClr val="333399"/>
                    </a:solidFill>
                    <a:latin typeface="Arial" panose="020B0604020202020204" pitchFamily="34" charset="0"/>
                    <a:ea typeface="黑体" panose="02010609060101010101" pitchFamily="2" charset="-122"/>
                  </a:rPr>
                  <a:t>数据帧</a:t>
                </a:r>
                <a:endParaRPr kumimoji="1" lang="zh-CN" altLang="en-US">
                  <a:solidFill>
                    <a:srgbClr val="333399"/>
                  </a:solidFill>
                  <a:latin typeface="Arial" panose="020B0604020202020204" pitchFamily="34" charset="0"/>
                  <a:ea typeface="黑体" panose="02010609060101010101" pitchFamily="2" charset="-122"/>
                </a:endParaRP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p:spPr>
                <p:txBody>
                  <a:bodyPr wrap="none" anchor="ctr"/>
                  <a:lstStyle/>
                  <a:p>
                    <a:endParaRPr lang="zh-CN" altLang="en-US"/>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chemeClr val="tx1"/>
                    </a:solidFill>
                    <a:miter lim="800000"/>
                  </a:ln>
                  <a:effectLst/>
                </p:spPr>
                <p:txBody>
                  <a:bodyPr wrap="none" anchor="ctr"/>
                  <a:lstStyle/>
                  <a:p>
                    <a:endParaRPr lang="zh-CN" altLang="en-US"/>
                  </a:p>
                </p:txBody>
              </p:sp>
            </p:grpSp>
            <p:sp>
              <p:nvSpPr>
                <p:cNvPr id="420877" name="Text Box 13"/>
                <p:cNvSpPr txBox="1">
                  <a:spLocks noChangeArrowheads="1"/>
                </p:cNvSpPr>
                <p:nvPr/>
              </p:nvSpPr>
              <p:spPr bwMode="auto">
                <a:xfrm rot="595815">
                  <a:off x="2531" y="3035"/>
                  <a:ext cx="756" cy="250"/>
                </a:xfrm>
                <a:prstGeom prst="rect">
                  <a:avLst/>
                </a:prstGeom>
                <a:noFill/>
                <a:ln w="12700">
                  <a:noFill/>
                  <a:miter lim="800000"/>
                </a:ln>
                <a:effectLst/>
              </p:spPr>
              <p:txBody>
                <a:bodyPr wrap="none">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干扰信号</a:t>
                  </a:r>
                  <a:endParaRPr kumimoji="1" lang="zh-CN" altLang="en-US">
                    <a:solidFill>
                      <a:srgbClr val="333399"/>
                    </a:solidFill>
                    <a:latin typeface="Arial" panose="020B0604020202020204" pitchFamily="34" charset="0"/>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420881" name="Rectangle 17"/>
                <p:cNvSpPr>
                  <a:spLocks noChangeArrowheads="1"/>
                </p:cNvSpPr>
                <p:nvPr/>
              </p:nvSpPr>
              <p:spPr bwMode="auto">
                <a:xfrm>
                  <a:off x="728" y="3259"/>
                  <a:ext cx="184" cy="248"/>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b="1">
                      <a:solidFill>
                        <a:srgbClr val="333399"/>
                      </a:solidFill>
                      <a:latin typeface="Arial" panose="020B0604020202020204" pitchFamily="34" charset="0"/>
                      <a:ea typeface="黑体" panose="02010609060101010101" pitchFamily="2" charset="-122"/>
                      <a:sym typeface="Symbol" panose="05050102010706020507" pitchFamily="18" charset="2"/>
                    </a:rPr>
                    <a:t></a:t>
                  </a:r>
                  <a:endParaRPr kumimoji="1" lang="en-US" altLang="zh-CN" b="1">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p:spPr>
              <p:txBody>
                <a:bodyPr wrap="none" anchor="ctr"/>
                <a:lstStyle/>
                <a:p>
                  <a:endParaRPr lang="zh-CN" altLang="en-US"/>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p:spPr>
              <p:txBody>
                <a:bodyPr wrap="none" anchor="ctr"/>
                <a:lstStyle/>
                <a:p>
                  <a:endParaRPr lang="zh-CN" altLang="en-US"/>
                </a:p>
              </p:txBody>
            </p:sp>
            <p:sp>
              <p:nvSpPr>
                <p:cNvPr id="420884" name="Text Box 20"/>
                <p:cNvSpPr txBox="1">
                  <a:spLocks noChangeArrowheads="1"/>
                </p:cNvSpPr>
                <p:nvPr/>
              </p:nvSpPr>
              <p:spPr bwMode="auto">
                <a:xfrm>
                  <a:off x="673" y="2722"/>
                  <a:ext cx="266" cy="250"/>
                </a:xfrm>
                <a:prstGeom prst="rect">
                  <a:avLst/>
                </a:prstGeom>
                <a:solidFill>
                  <a:schemeClr val="bg1"/>
                </a:solid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i="1" baseline="-25000">
                      <a:solidFill>
                        <a:srgbClr val="333399"/>
                      </a:solidFill>
                      <a:latin typeface="Arial" panose="020B0604020202020204" pitchFamily="34" charset="0"/>
                      <a:ea typeface="黑体" panose="02010609060101010101" pitchFamily="2" charset="-122"/>
                    </a:rPr>
                    <a:t>J</a:t>
                  </a:r>
                  <a:endParaRPr kumimoji="1" lang="en-US" altLang="zh-CN">
                    <a:solidFill>
                      <a:srgbClr val="333399"/>
                    </a:solidFill>
                    <a:latin typeface="Arial" panose="020B0604020202020204" pitchFamily="34" charset="0"/>
                    <a:ea typeface="黑体" panose="02010609060101010101" pitchFamily="2" charset="-122"/>
                  </a:endParaRPr>
                </a:p>
              </p:txBody>
            </p:sp>
          </p:grpSp>
        </p:grpSp>
      </p:grpSp>
      <p:sp>
        <p:nvSpPr>
          <p:cNvPr id="420885" name="Rectangle 21"/>
          <p:cNvSpPr>
            <a:spLocks noGrp="1" noChangeArrowheads="1"/>
          </p:cNvSpPr>
          <p:nvPr>
            <p:ph type="title"/>
          </p:nvPr>
        </p:nvSpPr>
        <p:spPr>
          <a:xfrm>
            <a:off x="684213" y="115888"/>
            <a:ext cx="7793037" cy="695325"/>
          </a:xfrm>
        </p:spPr>
        <p:txBody>
          <a:bodyPr/>
          <a:lstStyle/>
          <a:p>
            <a:pPr algn="ctr"/>
            <a:r>
              <a:rPr lang="zh-CN" altLang="en-US" sz="4000"/>
              <a:t>人为干扰信号 </a:t>
            </a:r>
            <a:endParaRPr lang="zh-CN" altLang="en-US" sz="4000"/>
          </a:p>
        </p:txBody>
      </p:sp>
      <p:sp>
        <p:nvSpPr>
          <p:cNvPr id="420886" name="Line 22"/>
          <p:cNvSpPr>
            <a:spLocks noChangeShapeType="1"/>
          </p:cNvSpPr>
          <p:nvPr/>
        </p:nvSpPr>
        <p:spPr bwMode="auto">
          <a:xfrm>
            <a:off x="1589088" y="1346200"/>
            <a:ext cx="6021387" cy="0"/>
          </a:xfrm>
          <a:prstGeom prst="line">
            <a:avLst/>
          </a:prstGeom>
          <a:noFill/>
          <a:ln w="38100" cmpd="dbl">
            <a:solidFill>
              <a:schemeClr val="tx1"/>
            </a:solidFill>
            <a:round/>
          </a:ln>
          <a:effectLst/>
        </p:spPr>
        <p:txBody>
          <a:bodyPr wrap="none" anchor="ctr"/>
          <a:lstStyle/>
          <a:p>
            <a:endParaRPr lang="zh-CN" altLang="en-US"/>
          </a:p>
        </p:txBody>
      </p:sp>
      <p:sp>
        <p:nvSpPr>
          <p:cNvPr id="420887" name="Line 23"/>
          <p:cNvSpPr>
            <a:spLocks noChangeShapeType="1"/>
          </p:cNvSpPr>
          <p:nvPr/>
        </p:nvSpPr>
        <p:spPr bwMode="auto">
          <a:xfrm>
            <a:off x="1574800" y="1354138"/>
            <a:ext cx="0" cy="3435350"/>
          </a:xfrm>
          <a:prstGeom prst="line">
            <a:avLst/>
          </a:prstGeom>
          <a:noFill/>
          <a:ln w="12700">
            <a:solidFill>
              <a:schemeClr val="tx1"/>
            </a:solidFill>
            <a:round/>
          </a:ln>
          <a:effectLst/>
        </p:spPr>
        <p:txBody>
          <a:bodyPr wrap="none" anchor="ctr"/>
          <a:lstStyle/>
          <a:p>
            <a:endParaRPr lang="zh-CN" altLang="en-US"/>
          </a:p>
        </p:txBody>
      </p:sp>
      <p:sp>
        <p:nvSpPr>
          <p:cNvPr id="420888" name="Line 24"/>
          <p:cNvSpPr>
            <a:spLocks noChangeShapeType="1"/>
          </p:cNvSpPr>
          <p:nvPr/>
        </p:nvSpPr>
        <p:spPr bwMode="auto">
          <a:xfrm>
            <a:off x="7661275" y="1346200"/>
            <a:ext cx="942975" cy="0"/>
          </a:xfrm>
          <a:prstGeom prst="line">
            <a:avLst/>
          </a:prstGeom>
          <a:noFill/>
          <a:ln w="12700">
            <a:solidFill>
              <a:schemeClr val="tx1"/>
            </a:solidFill>
            <a:round/>
          </a:ln>
          <a:effectLst/>
        </p:spPr>
        <p:txBody>
          <a:bodyPr wrap="none" anchor="ctr"/>
          <a:lstStyle/>
          <a:p>
            <a:endParaRPr lang="zh-CN" altLang="en-US"/>
          </a:p>
        </p:txBody>
      </p:sp>
      <p:sp>
        <p:nvSpPr>
          <p:cNvPr id="420889" name="Line 25"/>
          <p:cNvSpPr>
            <a:spLocks noChangeShapeType="1"/>
          </p:cNvSpPr>
          <p:nvPr/>
        </p:nvSpPr>
        <p:spPr bwMode="auto">
          <a:xfrm>
            <a:off x="7661275" y="2357438"/>
            <a:ext cx="401638" cy="0"/>
          </a:xfrm>
          <a:prstGeom prst="line">
            <a:avLst/>
          </a:prstGeom>
          <a:noFill/>
          <a:ln w="12700">
            <a:solidFill>
              <a:schemeClr val="tx1"/>
            </a:solidFill>
            <a:round/>
          </a:ln>
          <a:effectLst/>
        </p:spPr>
        <p:txBody>
          <a:bodyPr wrap="none" anchor="ctr"/>
          <a:lstStyle/>
          <a:p>
            <a:endParaRPr lang="zh-CN" altLang="en-US"/>
          </a:p>
        </p:txBody>
      </p:sp>
      <p:sp>
        <p:nvSpPr>
          <p:cNvPr id="420890" name="Line 26"/>
          <p:cNvSpPr>
            <a:spLocks noChangeShapeType="1"/>
          </p:cNvSpPr>
          <p:nvPr/>
        </p:nvSpPr>
        <p:spPr bwMode="auto">
          <a:xfrm>
            <a:off x="7848600" y="1354138"/>
            <a:ext cx="0" cy="1003300"/>
          </a:xfrm>
          <a:prstGeom prst="line">
            <a:avLst/>
          </a:prstGeom>
          <a:noFill/>
          <a:ln w="19050">
            <a:solidFill>
              <a:srgbClr val="333399"/>
            </a:solidFill>
            <a:round/>
            <a:headEnd type="triangle" w="med" len="med"/>
            <a:tailEnd type="triangle" w="sm" len="med"/>
          </a:ln>
          <a:effectLst/>
        </p:spPr>
        <p:txBody>
          <a:bodyPr wrap="none" anchor="ctr"/>
          <a:lstStyle/>
          <a:p>
            <a:endParaRPr lang="zh-CN" altLang="en-US"/>
          </a:p>
        </p:txBody>
      </p:sp>
      <p:sp>
        <p:nvSpPr>
          <p:cNvPr id="420891" name="Rectangle 27"/>
          <p:cNvSpPr>
            <a:spLocks noChangeArrowheads="1"/>
          </p:cNvSpPr>
          <p:nvPr/>
        </p:nvSpPr>
        <p:spPr bwMode="auto">
          <a:xfrm>
            <a:off x="1201738" y="908050"/>
            <a:ext cx="417512" cy="5159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800">
                <a:solidFill>
                  <a:srgbClr val="333399"/>
                </a:solidFill>
                <a:latin typeface="Arial" panose="020B0604020202020204" pitchFamily="34" charset="0"/>
                <a:ea typeface="黑体" panose="02010609060101010101" pitchFamily="2" charset="-122"/>
              </a:rPr>
              <a:t>A</a:t>
            </a:r>
            <a:endParaRPr kumimoji="1" lang="en-US" altLang="zh-CN" sz="2800">
              <a:solidFill>
                <a:srgbClr val="333399"/>
              </a:solidFill>
              <a:latin typeface="Arial" panose="020B0604020202020204" pitchFamily="34" charset="0"/>
              <a:ea typeface="黑体" panose="02010609060101010101" pitchFamily="2" charset="-122"/>
            </a:endParaRPr>
          </a:p>
        </p:txBody>
      </p:sp>
      <p:sp>
        <p:nvSpPr>
          <p:cNvPr id="420892" name="Rectangle 28"/>
          <p:cNvSpPr>
            <a:spLocks noChangeArrowheads="1"/>
          </p:cNvSpPr>
          <p:nvPr/>
        </p:nvSpPr>
        <p:spPr bwMode="auto">
          <a:xfrm>
            <a:off x="7451725" y="908050"/>
            <a:ext cx="417513" cy="5159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2800">
                <a:solidFill>
                  <a:srgbClr val="333399"/>
                </a:solidFill>
                <a:latin typeface="Arial" panose="020B0604020202020204" pitchFamily="34" charset="0"/>
                <a:ea typeface="黑体" panose="02010609060101010101" pitchFamily="2" charset="-122"/>
              </a:rPr>
              <a:t>B</a:t>
            </a:r>
            <a:endParaRPr kumimoji="1" lang="en-US" altLang="zh-CN" sz="2800">
              <a:solidFill>
                <a:srgbClr val="333399"/>
              </a:solidFill>
              <a:latin typeface="Arial" panose="020B0604020202020204" pitchFamily="34" charset="0"/>
              <a:ea typeface="黑体" panose="02010609060101010101" pitchFamily="2" charset="-122"/>
            </a:endParaRPr>
          </a:p>
        </p:txBody>
      </p:sp>
      <p:sp>
        <p:nvSpPr>
          <p:cNvPr id="420893" name="Line 29"/>
          <p:cNvSpPr>
            <a:spLocks noChangeShapeType="1"/>
          </p:cNvSpPr>
          <p:nvPr/>
        </p:nvSpPr>
        <p:spPr bwMode="auto">
          <a:xfrm>
            <a:off x="863600" y="1550988"/>
            <a:ext cx="0" cy="2322512"/>
          </a:xfrm>
          <a:prstGeom prst="line">
            <a:avLst/>
          </a:prstGeom>
          <a:noFill/>
          <a:ln w="28575">
            <a:solidFill>
              <a:srgbClr val="333399"/>
            </a:solidFill>
            <a:round/>
            <a:tailEnd type="triangle" w="sm" len="med"/>
          </a:ln>
          <a:effectLst/>
        </p:spPr>
        <p:txBody>
          <a:bodyPr wrap="none" anchor="ctr"/>
          <a:lstStyle/>
          <a:p>
            <a:endParaRPr lang="zh-CN" altLang="en-US"/>
          </a:p>
        </p:txBody>
      </p:sp>
      <p:sp>
        <p:nvSpPr>
          <p:cNvPr id="420894" name="Line 30"/>
          <p:cNvSpPr>
            <a:spLocks noChangeShapeType="1"/>
          </p:cNvSpPr>
          <p:nvPr/>
        </p:nvSpPr>
        <p:spPr bwMode="auto">
          <a:xfrm>
            <a:off x="7610475" y="1339850"/>
            <a:ext cx="0" cy="3457575"/>
          </a:xfrm>
          <a:prstGeom prst="line">
            <a:avLst/>
          </a:prstGeom>
          <a:noFill/>
          <a:ln w="12700">
            <a:solidFill>
              <a:schemeClr val="tx1"/>
            </a:solidFill>
            <a:round/>
          </a:ln>
          <a:effectLst/>
        </p:spPr>
        <p:txBody>
          <a:bodyPr wrap="none" anchor="ctr"/>
          <a:lstStyle/>
          <a:p>
            <a:endParaRPr lang="zh-CN" altLang="en-US"/>
          </a:p>
        </p:txBody>
      </p:sp>
      <p:sp>
        <p:nvSpPr>
          <p:cNvPr id="420895" name="Line 31"/>
          <p:cNvSpPr>
            <a:spLocks noChangeShapeType="1"/>
          </p:cNvSpPr>
          <p:nvPr/>
        </p:nvSpPr>
        <p:spPr bwMode="auto">
          <a:xfrm>
            <a:off x="1125538" y="2928938"/>
            <a:ext cx="400050" cy="0"/>
          </a:xfrm>
          <a:prstGeom prst="line">
            <a:avLst/>
          </a:prstGeom>
          <a:noFill/>
          <a:ln w="12700">
            <a:solidFill>
              <a:schemeClr val="tx1"/>
            </a:solidFill>
            <a:round/>
          </a:ln>
          <a:effectLst/>
        </p:spPr>
        <p:txBody>
          <a:bodyPr wrap="none" anchor="ctr"/>
          <a:lstStyle/>
          <a:p>
            <a:endParaRPr lang="zh-CN" altLang="en-US"/>
          </a:p>
        </p:txBody>
      </p:sp>
      <p:sp>
        <p:nvSpPr>
          <p:cNvPr id="420896" name="Line 32"/>
          <p:cNvSpPr>
            <a:spLocks noChangeShapeType="1"/>
          </p:cNvSpPr>
          <p:nvPr/>
        </p:nvSpPr>
        <p:spPr bwMode="auto">
          <a:xfrm>
            <a:off x="1101725" y="1346200"/>
            <a:ext cx="400050" cy="0"/>
          </a:xfrm>
          <a:prstGeom prst="line">
            <a:avLst/>
          </a:prstGeom>
          <a:noFill/>
          <a:ln w="12700">
            <a:solidFill>
              <a:schemeClr val="tx1"/>
            </a:solidFill>
            <a:round/>
          </a:ln>
          <a:effectLst/>
        </p:spPr>
        <p:txBody>
          <a:bodyPr wrap="none" anchor="ctr"/>
          <a:lstStyle/>
          <a:p>
            <a:endParaRPr lang="zh-CN" altLang="en-US"/>
          </a:p>
        </p:txBody>
      </p:sp>
      <p:sp>
        <p:nvSpPr>
          <p:cNvPr id="420897" name="Line 33"/>
          <p:cNvSpPr>
            <a:spLocks noChangeShapeType="1"/>
          </p:cNvSpPr>
          <p:nvPr/>
        </p:nvSpPr>
        <p:spPr bwMode="auto">
          <a:xfrm>
            <a:off x="1306513" y="1346200"/>
            <a:ext cx="0" cy="1570038"/>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grpSp>
        <p:nvGrpSpPr>
          <p:cNvPr id="420898" name="Group 34"/>
          <p:cNvGrpSpPr/>
          <p:nvPr/>
        </p:nvGrpSpPr>
        <p:grpSpPr bwMode="auto">
          <a:xfrm>
            <a:off x="1095375" y="1870075"/>
            <a:ext cx="449263" cy="398463"/>
            <a:chOff x="4272" y="1968"/>
            <a:chExt cx="241" cy="227"/>
          </a:xfrm>
        </p:grpSpPr>
        <p:sp>
          <p:nvSpPr>
            <p:cNvPr id="420899" name="Rectangle 35"/>
            <p:cNvSpPr>
              <a:spLocks noChangeArrowheads="1"/>
            </p:cNvSpPr>
            <p:nvPr/>
          </p:nvSpPr>
          <p:spPr bwMode="auto">
            <a:xfrm>
              <a:off x="4309" y="2009"/>
              <a:ext cx="181" cy="182"/>
            </a:xfrm>
            <a:prstGeom prst="rect">
              <a:avLst/>
            </a:prstGeom>
            <a:solidFill>
              <a:schemeClr val="bg1"/>
            </a:solidFill>
            <a:ln w="12700">
              <a:noFill/>
              <a:miter lim="800000"/>
            </a:ln>
            <a:effectLst/>
          </p:spPr>
          <p:txBody>
            <a:bodyPr wrap="none" anchor="ctr"/>
            <a:lstStyle/>
            <a:p>
              <a:endParaRPr lang="zh-CN" altLang="en-US"/>
            </a:p>
          </p:txBody>
        </p:sp>
        <p:sp>
          <p:nvSpPr>
            <p:cNvPr id="420900" name="Text Box 36"/>
            <p:cNvSpPr txBox="1">
              <a:spLocks noChangeArrowheads="1"/>
            </p:cNvSpPr>
            <p:nvPr/>
          </p:nvSpPr>
          <p:spPr bwMode="auto">
            <a:xfrm>
              <a:off x="4272" y="1968"/>
              <a:ext cx="241" cy="227"/>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r>
                <a:rPr kumimoji="1" lang="en-US" altLang="zh-CN" i="1" baseline="-25000">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grpSp>
      <p:sp>
        <p:nvSpPr>
          <p:cNvPr id="420901" name="Text Box 37"/>
          <p:cNvSpPr txBox="1">
            <a:spLocks noChangeArrowheads="1"/>
          </p:cNvSpPr>
          <p:nvPr/>
        </p:nvSpPr>
        <p:spPr bwMode="auto">
          <a:xfrm>
            <a:off x="684213" y="3843338"/>
            <a:ext cx="254000" cy="396875"/>
          </a:xfrm>
          <a:prstGeom prst="rect">
            <a:avLst/>
          </a:prstGeom>
          <a:noFill/>
          <a:ln w="12700">
            <a:noFill/>
            <a:miter lim="800000"/>
          </a:ln>
          <a:effectLst/>
        </p:spPr>
        <p:txBody>
          <a:bodyPr wrap="none">
            <a:spAutoFit/>
          </a:bodyPr>
          <a:lstStyle/>
          <a:p>
            <a:pPr defTabSz="762000" eaLnBrk="0" hangingPunct="0"/>
            <a:r>
              <a:rPr kumimoji="1" lang="en-US" altLang="zh-CN" i="1">
                <a:solidFill>
                  <a:srgbClr val="333399"/>
                </a:solidFill>
                <a:latin typeface="Arial" panose="020B0604020202020204" pitchFamily="34" charset="0"/>
                <a:ea typeface="黑体" panose="02010609060101010101" pitchFamily="2" charset="-122"/>
              </a:rPr>
              <a:t>t</a:t>
            </a:r>
            <a:endParaRPr kumimoji="1" lang="en-US" altLang="zh-CN" i="1">
              <a:solidFill>
                <a:srgbClr val="333399"/>
              </a:solidFill>
              <a:latin typeface="Arial" panose="020B0604020202020204" pitchFamily="34" charset="0"/>
              <a:ea typeface="黑体" panose="02010609060101010101" pitchFamily="2" charset="-122"/>
            </a:endParaRPr>
          </a:p>
        </p:txBody>
      </p:sp>
      <p:sp>
        <p:nvSpPr>
          <p:cNvPr id="420902" name="Line 38"/>
          <p:cNvSpPr>
            <a:spLocks noChangeShapeType="1"/>
          </p:cNvSpPr>
          <p:nvPr/>
        </p:nvSpPr>
        <p:spPr bwMode="auto">
          <a:xfrm>
            <a:off x="1574800" y="4643438"/>
            <a:ext cx="6051550" cy="0"/>
          </a:xfrm>
          <a:prstGeom prst="line">
            <a:avLst/>
          </a:prstGeom>
          <a:noFill/>
          <a:ln w="19050">
            <a:solidFill>
              <a:schemeClr val="tx1"/>
            </a:solidFill>
            <a:prstDash val="dash"/>
            <a:round/>
            <a:headEnd type="none" w="sm" len="med"/>
            <a:tailEnd type="none" w="sm" len="med"/>
          </a:ln>
          <a:effectLst/>
        </p:spPr>
        <p:txBody>
          <a:bodyPr wrap="none" anchor="ctr"/>
          <a:lstStyle/>
          <a:p>
            <a:endParaRPr lang="zh-CN" altLang="en-US"/>
          </a:p>
        </p:txBody>
      </p:sp>
      <p:sp>
        <p:nvSpPr>
          <p:cNvPr id="420903" name="Rectangle 39"/>
          <p:cNvSpPr>
            <a:spLocks noChangeArrowheads="1"/>
          </p:cNvSpPr>
          <p:nvPr/>
        </p:nvSpPr>
        <p:spPr bwMode="auto">
          <a:xfrm>
            <a:off x="7723188" y="1620838"/>
            <a:ext cx="292100" cy="39370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b="1">
                <a:solidFill>
                  <a:srgbClr val="333399"/>
                </a:solidFill>
                <a:latin typeface="Arial" panose="020B0604020202020204" pitchFamily="34" charset="0"/>
                <a:ea typeface="黑体" panose="02010609060101010101" pitchFamily="2" charset="-122"/>
                <a:sym typeface="Symbol" panose="05050102010706020507" pitchFamily="18" charset="2"/>
              </a:rPr>
              <a:t></a:t>
            </a:r>
            <a:endParaRPr kumimoji="1" lang="en-US" altLang="zh-CN" b="1">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420904" name="Group 40"/>
          <p:cNvGrpSpPr/>
          <p:nvPr/>
        </p:nvGrpSpPr>
        <p:grpSpPr bwMode="auto">
          <a:xfrm>
            <a:off x="6129338" y="620713"/>
            <a:ext cx="1497012"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p:spPr>
          <p:txBody>
            <a:bodyPr wrap="none" anchor="ctr"/>
            <a:lstStyle/>
            <a:p>
              <a:endParaRPr lang="zh-CN" altLang="en-US"/>
            </a:p>
          </p:txBody>
        </p:sp>
        <p:sp>
          <p:nvSpPr>
            <p:cNvPr id="420906" name="Text Box 42"/>
            <p:cNvSpPr txBox="1">
              <a:spLocks noChangeArrowheads="1"/>
            </p:cNvSpPr>
            <p:nvPr/>
          </p:nvSpPr>
          <p:spPr bwMode="auto">
            <a:xfrm>
              <a:off x="3878" y="1162"/>
              <a:ext cx="907" cy="250"/>
            </a:xfrm>
            <a:prstGeom prst="rect">
              <a:avLst/>
            </a:prstGeom>
            <a:noFill/>
            <a:ln w="12700">
              <a:noFill/>
              <a:miter lim="800000"/>
            </a:ln>
            <a:effectLst/>
          </p:spPr>
          <p:txBody>
            <a:bodyPr wrap="none">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B </a:t>
              </a: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p:spPr>
          <p:txBody>
            <a:bodyPr wrap="none" anchor="ctr"/>
            <a:lstStyle/>
            <a:p>
              <a:endParaRPr lang="zh-CN" altLang="en-US"/>
            </a:p>
          </p:txBody>
        </p:sp>
      </p:grpSp>
      <p:sp>
        <p:nvSpPr>
          <p:cNvPr id="420909" name="Line 45"/>
          <p:cNvSpPr>
            <a:spLocks noChangeShapeType="1"/>
          </p:cNvSpPr>
          <p:nvPr/>
        </p:nvSpPr>
        <p:spPr bwMode="auto">
          <a:xfrm flipH="1">
            <a:off x="1568450" y="2357438"/>
            <a:ext cx="539750" cy="57943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420910" name="AutoShape 46"/>
          <p:cNvSpPr>
            <a:spLocks noChangeArrowheads="1"/>
          </p:cNvSpPr>
          <p:nvPr/>
        </p:nvSpPr>
        <p:spPr bwMode="auto">
          <a:xfrm>
            <a:off x="1574800" y="1557338"/>
            <a:ext cx="1701800" cy="1584325"/>
          </a:xfrm>
          <a:prstGeom prst="irregularSeal1">
            <a:avLst/>
          </a:prstGeom>
          <a:solidFill>
            <a:srgbClr val="FFCCFF"/>
          </a:solidFill>
          <a:ln w="19050">
            <a:solidFill>
              <a:schemeClr val="tx1"/>
            </a:solidFill>
            <a:miter lim="800000"/>
          </a:ln>
          <a:effectLst/>
        </p:spPr>
        <p:txBody>
          <a:bodyPr wrap="none" anchor="ctr"/>
          <a:lstStyle/>
          <a:p>
            <a:endParaRPr lang="zh-CN" altLang="en-US"/>
          </a:p>
        </p:txBody>
      </p:sp>
      <p:sp>
        <p:nvSpPr>
          <p:cNvPr id="420911" name="Text Box 47"/>
          <p:cNvSpPr txBox="1">
            <a:spLocks noChangeArrowheads="1"/>
          </p:cNvSpPr>
          <p:nvPr/>
        </p:nvSpPr>
        <p:spPr bwMode="auto">
          <a:xfrm>
            <a:off x="1855788" y="2005013"/>
            <a:ext cx="1098550" cy="714375"/>
          </a:xfrm>
          <a:prstGeom prst="rect">
            <a:avLst/>
          </a:prstGeom>
          <a:noFill/>
          <a:ln w="12700">
            <a:noFill/>
            <a:miter lim="800000"/>
          </a:ln>
          <a:effectLst/>
        </p:spPr>
        <p:txBody>
          <a:bodyPr wrap="none">
            <a:spAutoFit/>
          </a:bodyPr>
          <a:lstStyle/>
          <a:p>
            <a:pPr defTabSz="762000" eaLnBrk="0" hangingPunct="0">
              <a:lnSpc>
                <a:spcPct val="85000"/>
              </a:lnSpc>
            </a:pPr>
            <a:r>
              <a:rPr kumimoji="1" lang="en-US" altLang="zh-CN" sz="2400">
                <a:solidFill>
                  <a:srgbClr val="333399"/>
                </a:solidFill>
                <a:latin typeface="Arial" panose="020B0604020202020204" pitchFamily="34" charset="0"/>
                <a:ea typeface="黑体" panose="02010609060101010101" pitchFamily="2" charset="-122"/>
              </a:rPr>
              <a:t>A </a:t>
            </a:r>
            <a:r>
              <a:rPr kumimoji="1" lang="zh-CN" altLang="en-US" sz="2400">
                <a:solidFill>
                  <a:srgbClr val="333399"/>
                </a:solidFill>
                <a:latin typeface="Arial" panose="020B0604020202020204" pitchFamily="34" charset="0"/>
                <a:ea typeface="黑体" panose="02010609060101010101" pitchFamily="2" charset="-122"/>
              </a:rPr>
              <a:t>检测</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lnSpc>
                <a:spcPct val="85000"/>
              </a:lnSpc>
            </a:pPr>
            <a:r>
              <a:rPr kumimoji="1" lang="zh-CN" altLang="en-US" sz="2400">
                <a:solidFill>
                  <a:srgbClr val="333399"/>
                </a:solidFill>
                <a:latin typeface="Arial" panose="020B0604020202020204" pitchFamily="34" charset="0"/>
                <a:ea typeface="黑体" panose="02010609060101010101" pitchFamily="2" charset="-122"/>
              </a:rPr>
              <a:t>到冲突</a:t>
            </a:r>
            <a:endParaRPr kumimoji="1" lang="zh-CN" altLang="en-US" sz="2400">
              <a:solidFill>
                <a:srgbClr val="333399"/>
              </a:solidFill>
              <a:latin typeface="Arial" panose="020B0604020202020204" pitchFamily="34" charset="0"/>
              <a:ea typeface="黑体" panose="02010609060101010101" pitchFamily="2" charset="-122"/>
            </a:endParaRPr>
          </a:p>
        </p:txBody>
      </p:sp>
      <p:grpSp>
        <p:nvGrpSpPr>
          <p:cNvPr id="420912" name="Group 48"/>
          <p:cNvGrpSpPr/>
          <p:nvPr/>
        </p:nvGrpSpPr>
        <p:grpSpPr bwMode="auto">
          <a:xfrm>
            <a:off x="4641850" y="750888"/>
            <a:ext cx="1779588"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p:spPr>
          <p:txBody>
            <a:bodyPr wrap="none" anchor="ctr"/>
            <a:lstStyle/>
            <a:p>
              <a:endParaRPr lang="zh-CN" altLang="en-US"/>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CCFF"/>
              </a:solidFill>
              <a:ln w="19050">
                <a:solidFill>
                  <a:schemeClr val="tx1"/>
                </a:solidFill>
                <a:miter lim="800000"/>
              </a:ln>
              <a:effectLst/>
            </p:spPr>
            <p:txBody>
              <a:bodyPr wrap="none" anchor="ctr"/>
              <a:lstStyle/>
              <a:p>
                <a:endParaRPr lang="zh-CN" altLang="en-US"/>
              </a:p>
            </p:txBody>
          </p:sp>
          <p:sp>
            <p:nvSpPr>
              <p:cNvPr id="420916" name="Text Box 52"/>
              <p:cNvSpPr txBox="1">
                <a:spLocks noChangeArrowheads="1"/>
              </p:cNvSpPr>
              <p:nvPr/>
            </p:nvSpPr>
            <p:spPr bwMode="auto">
              <a:xfrm>
                <a:off x="3701" y="2427"/>
                <a:ext cx="756" cy="250"/>
              </a:xfrm>
              <a:prstGeom prst="rect">
                <a:avLst/>
              </a:prstGeom>
              <a:noFill/>
              <a:ln w="12700">
                <a:noFill/>
                <a:miter lim="800000"/>
              </a:ln>
              <a:effectLst/>
            </p:spPr>
            <p:txBody>
              <a:bodyPr wrap="none">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开始冲突</a:t>
                </a:r>
                <a:endParaRPr kumimoji="1" lang="zh-CN" altLang="en-US">
                  <a:solidFill>
                    <a:srgbClr val="333399"/>
                  </a:solidFill>
                  <a:latin typeface="Arial" panose="020B0604020202020204" pitchFamily="34" charset="0"/>
                  <a:ea typeface="黑体" panose="02010609060101010101" pitchFamily="2" charset="-122"/>
                </a:endParaRPr>
              </a:p>
            </p:txBody>
          </p:sp>
        </p:grpSp>
      </p:grpSp>
      <p:sp>
        <p:nvSpPr>
          <p:cNvPr id="420918" name="Line 54"/>
          <p:cNvSpPr>
            <a:spLocks noChangeShapeType="1"/>
          </p:cNvSpPr>
          <p:nvPr/>
        </p:nvSpPr>
        <p:spPr bwMode="auto">
          <a:xfrm>
            <a:off x="7689850" y="4643438"/>
            <a:ext cx="914400" cy="0"/>
          </a:xfrm>
          <a:prstGeom prst="line">
            <a:avLst/>
          </a:prstGeom>
          <a:noFill/>
          <a:ln w="12700">
            <a:solidFill>
              <a:schemeClr val="tx1"/>
            </a:solidFill>
            <a:round/>
          </a:ln>
          <a:effectLst/>
        </p:spPr>
        <p:txBody>
          <a:bodyPr wrap="none" anchor="ctr"/>
          <a:lstStyle/>
          <a:p>
            <a:endParaRPr lang="zh-CN" altLang="en-US"/>
          </a:p>
        </p:txBody>
      </p:sp>
      <p:sp>
        <p:nvSpPr>
          <p:cNvPr id="420919" name="Line 55"/>
          <p:cNvSpPr>
            <a:spLocks noChangeShapeType="1"/>
          </p:cNvSpPr>
          <p:nvPr/>
        </p:nvSpPr>
        <p:spPr bwMode="auto">
          <a:xfrm>
            <a:off x="8315325" y="1323975"/>
            <a:ext cx="0" cy="3306763"/>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420920" name="Text Box 56"/>
          <p:cNvSpPr txBox="1">
            <a:spLocks noChangeArrowheads="1"/>
          </p:cNvSpPr>
          <p:nvPr/>
        </p:nvSpPr>
        <p:spPr bwMode="auto">
          <a:xfrm>
            <a:off x="8081963" y="1952625"/>
            <a:ext cx="488950" cy="2282825"/>
          </a:xfrm>
          <a:prstGeom prst="rect">
            <a:avLst/>
          </a:prstGeom>
          <a:solidFill>
            <a:schemeClr val="bg1"/>
          </a:solidFill>
          <a:ln w="12700">
            <a:noFill/>
            <a:miter lim="800000"/>
          </a:ln>
          <a:effectLst/>
        </p:spPr>
        <p:txBody>
          <a:bodyPr wrap="none">
            <a:spAutoFit/>
          </a:bodyPr>
          <a:lstStyle/>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信</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道</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占</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用</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时</a:t>
            </a:r>
            <a:endParaRPr kumimoji="1" lang="zh-CN" altLang="en-US" sz="2400">
              <a:solidFill>
                <a:srgbClr val="333399"/>
              </a:solidFill>
              <a:latin typeface="Arial" panose="020B0604020202020204" pitchFamily="34" charset="0"/>
              <a:ea typeface="黑体" panose="02010609060101010101" pitchFamily="2" charset="-122"/>
            </a:endParaRPr>
          </a:p>
          <a:p>
            <a:pPr defTabSz="762000" eaLnBrk="0" hangingPunct="0"/>
            <a:r>
              <a:rPr kumimoji="1" lang="zh-CN" altLang="en-US" sz="2400">
                <a:solidFill>
                  <a:srgbClr val="333399"/>
                </a:solidFill>
                <a:latin typeface="Arial" panose="020B0604020202020204" pitchFamily="34" charset="0"/>
                <a:ea typeface="黑体" panose="02010609060101010101" pitchFamily="2" charset="-122"/>
              </a:rPr>
              <a:t>间</a:t>
            </a:r>
            <a:endParaRPr kumimoji="1" lang="zh-CN" altLang="en-US" sz="2400">
              <a:solidFill>
                <a:srgbClr val="333399"/>
              </a:solidFill>
              <a:latin typeface="Arial" panose="020B0604020202020204" pitchFamily="34" charset="0"/>
              <a:ea typeface="黑体" panose="02010609060101010101" pitchFamily="2" charset="-122"/>
            </a:endParaRPr>
          </a:p>
        </p:txBody>
      </p:sp>
      <p:grpSp>
        <p:nvGrpSpPr>
          <p:cNvPr id="420921" name="Group 57"/>
          <p:cNvGrpSpPr/>
          <p:nvPr/>
        </p:nvGrpSpPr>
        <p:grpSpPr bwMode="auto">
          <a:xfrm>
            <a:off x="1619250" y="620713"/>
            <a:ext cx="1611313"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p:spPr>
          <p:txBody>
            <a:bodyPr wrap="none" anchor="ctr"/>
            <a:lstStyle/>
            <a:p>
              <a:endParaRPr lang="zh-CN" altLang="en-US"/>
            </a:p>
          </p:txBody>
        </p:sp>
        <p:sp>
          <p:nvSpPr>
            <p:cNvPr id="420923" name="Text Box 59"/>
            <p:cNvSpPr txBox="1">
              <a:spLocks noChangeArrowheads="1"/>
            </p:cNvSpPr>
            <p:nvPr/>
          </p:nvSpPr>
          <p:spPr bwMode="auto">
            <a:xfrm>
              <a:off x="1111" y="1162"/>
              <a:ext cx="907" cy="250"/>
            </a:xfrm>
            <a:prstGeom prst="rect">
              <a:avLst/>
            </a:prstGeom>
            <a:noFill/>
            <a:ln w="12700">
              <a:noFill/>
              <a:miter lim="800000"/>
            </a:ln>
            <a:effectLst/>
          </p:spPr>
          <p:txBody>
            <a:bodyPr wrap="none">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 </a:t>
              </a:r>
              <a:r>
                <a:rPr kumimoji="1" lang="zh-CN" altLang="en-US">
                  <a:solidFill>
                    <a:srgbClr val="333399"/>
                  </a:solidFill>
                  <a:latin typeface="Arial" panose="020B0604020202020204" pitchFamily="34" charset="0"/>
                  <a:ea typeface="黑体" panose="02010609060101010101" pitchFamily="2" charset="-122"/>
                </a:rPr>
                <a:t>发送数据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p:spPr>
          <p:txBody>
            <a:bodyPr wrap="none" anchor="ctr"/>
            <a:lstStyle/>
            <a:p>
              <a:endParaRPr lang="zh-CN" altLang="en-US"/>
            </a:p>
          </p:txBody>
        </p:sp>
      </p:grpSp>
      <p:sp>
        <p:nvSpPr>
          <p:cNvPr id="420925" name="Line 61"/>
          <p:cNvSpPr>
            <a:spLocks noChangeShapeType="1"/>
          </p:cNvSpPr>
          <p:nvPr/>
        </p:nvSpPr>
        <p:spPr bwMode="auto">
          <a:xfrm flipH="1">
            <a:off x="1562100" y="1936750"/>
            <a:ext cx="6026150" cy="1008063"/>
          </a:xfrm>
          <a:prstGeom prst="line">
            <a:avLst/>
          </a:prstGeom>
          <a:noFill/>
          <a:ln w="57150">
            <a:solidFill>
              <a:srgbClr val="333399"/>
            </a:solidFill>
            <a:round/>
            <a:tailEnd type="triangle" w="sm" len="lg"/>
          </a:ln>
          <a:effectLst/>
        </p:spPr>
        <p:txBody>
          <a:bodyPr wrap="none" anchor="ctr"/>
          <a:lstStyle/>
          <a:p>
            <a:endParaRPr lang="zh-CN" altLang="en-US"/>
          </a:p>
        </p:txBody>
      </p:sp>
      <p:sp>
        <p:nvSpPr>
          <p:cNvPr id="420926" name="Rectangle 62"/>
          <p:cNvSpPr>
            <a:spLocks noChangeArrowheads="1"/>
          </p:cNvSpPr>
          <p:nvPr/>
        </p:nvSpPr>
        <p:spPr bwMode="auto">
          <a:xfrm>
            <a:off x="1189038" y="5164138"/>
            <a:ext cx="430212" cy="354012"/>
          </a:xfrm>
          <a:prstGeom prst="rect">
            <a:avLst/>
          </a:prstGeom>
          <a:noFill/>
          <a:ln w="12700">
            <a:noFill/>
            <a:miter lim="800000"/>
          </a:ln>
          <a:effectLst/>
        </p:spPr>
        <p:txBody>
          <a:bodyPr wrap="none" anchor="ctr"/>
          <a:lstStyle/>
          <a:p>
            <a:endParaRPr lang="zh-CN" altLang="en-US"/>
          </a:p>
        </p:txBody>
      </p:sp>
      <p:sp>
        <p:nvSpPr>
          <p:cNvPr id="420927" name="Text Box 63"/>
          <p:cNvSpPr txBox="1">
            <a:spLocks noChangeArrowheads="1"/>
          </p:cNvSpPr>
          <p:nvPr/>
        </p:nvSpPr>
        <p:spPr bwMode="auto">
          <a:xfrm>
            <a:off x="395288" y="5008563"/>
            <a:ext cx="8229600" cy="1382712"/>
          </a:xfrm>
          <a:prstGeom prst="rect">
            <a:avLst/>
          </a:prstGeom>
          <a:solidFill>
            <a:srgbClr val="FFFF99"/>
          </a:solidFill>
          <a:ln w="9525">
            <a:solidFill>
              <a:srgbClr val="333399"/>
            </a:solidFill>
            <a:miter lim="800000"/>
          </a:ln>
          <a:effectLst/>
        </p:spPr>
        <p:txBody>
          <a:bodyPr>
            <a:spAutoFit/>
          </a:bodyPr>
          <a:lstStyle/>
          <a:p>
            <a:r>
              <a:rPr lang="en-US" altLang="zh-CN" sz="2800">
                <a:solidFill>
                  <a:srgbClr val="333399"/>
                </a:solidFill>
                <a:latin typeface="Arial" panose="020B0604020202020204" pitchFamily="34" charset="0"/>
                <a:ea typeface="黑体" panose="02010609060101010101" pitchFamily="2" charset="-122"/>
              </a:rPr>
              <a:t>B </a:t>
            </a:r>
            <a:r>
              <a:rPr lang="zh-CN" altLang="en-US" sz="2800">
                <a:solidFill>
                  <a:srgbClr val="333399"/>
                </a:solidFill>
                <a:latin typeface="Arial" panose="020B0604020202020204" pitchFamily="34" charset="0"/>
                <a:ea typeface="黑体" panose="02010609060101010101" pitchFamily="2" charset="-122"/>
              </a:rPr>
              <a:t>也能够检测到冲突，并立即停止发送数据帧，接着就发送干扰信号。这里为了简单起见，只画出 </a:t>
            </a:r>
            <a:r>
              <a:rPr lang="en-US" altLang="zh-CN" sz="2800">
                <a:solidFill>
                  <a:srgbClr val="333399"/>
                </a:solidFill>
                <a:latin typeface="Arial" panose="020B0604020202020204" pitchFamily="34" charset="0"/>
                <a:ea typeface="黑体" panose="02010609060101010101" pitchFamily="2" charset="-122"/>
              </a:rPr>
              <a:t>A </a:t>
            </a:r>
            <a:r>
              <a:rPr lang="zh-CN" altLang="en-US" sz="2800">
                <a:solidFill>
                  <a:srgbClr val="333399"/>
                </a:solidFill>
                <a:latin typeface="Arial" panose="020B0604020202020204" pitchFamily="34" charset="0"/>
                <a:ea typeface="黑体" panose="02010609060101010101" pitchFamily="2" charset="-122"/>
              </a:rPr>
              <a:t>发送干扰信号的情况。</a:t>
            </a:r>
            <a:endParaRPr lang="zh-CN" altLang="en-US" sz="28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body" idx="1"/>
          </p:nvPr>
        </p:nvSpPr>
        <p:spPr>
          <a:xfrm>
            <a:off x="827088" y="1798638"/>
            <a:ext cx="7988300" cy="3646487"/>
          </a:xfrm>
        </p:spPr>
        <p:txBody>
          <a:bodyPr/>
          <a:lstStyle/>
          <a:p>
            <a:pPr>
              <a:lnSpc>
                <a:spcPct val="150000"/>
              </a:lnSpc>
              <a:buFont typeface="Wingdings" panose="05000000000000000000" pitchFamily="2" charset="2"/>
              <a:buNone/>
            </a:pPr>
            <a:r>
              <a:rPr lang="en-US" altLang="zh-CN" sz="2800"/>
              <a:t>CSMA/CD</a:t>
            </a:r>
            <a:r>
              <a:rPr lang="zh-CN" altLang="en-US" sz="2800"/>
              <a:t>的</a:t>
            </a:r>
            <a:r>
              <a:rPr lang="zh-CN" altLang="en-US" sz="2800">
                <a:solidFill>
                  <a:schemeClr val="hlink"/>
                </a:solidFill>
              </a:rPr>
              <a:t>发送过程</a:t>
            </a:r>
            <a:r>
              <a:rPr lang="zh-CN" altLang="en-US" sz="2800"/>
              <a:t>可以通俗描述为：</a:t>
            </a:r>
            <a:endParaRPr lang="zh-CN" altLang="en-US" sz="2800"/>
          </a:p>
          <a:p>
            <a:pPr>
              <a:lnSpc>
                <a:spcPct val="150000"/>
              </a:lnSpc>
            </a:pPr>
            <a:r>
              <a:rPr lang="zh-CN" altLang="en-US" sz="2600">
                <a:solidFill>
                  <a:schemeClr val="hlink"/>
                </a:solidFill>
              </a:rPr>
              <a:t>讲前先听</a:t>
            </a:r>
            <a:r>
              <a:rPr lang="en-US" altLang="zh-CN" sz="2600">
                <a:solidFill>
                  <a:schemeClr val="hlink"/>
                </a:solidFill>
              </a:rPr>
              <a:t>——</a:t>
            </a:r>
            <a:r>
              <a:rPr lang="zh-CN" altLang="en-US" sz="2600">
                <a:solidFill>
                  <a:schemeClr val="hlink"/>
                </a:solidFill>
              </a:rPr>
              <a:t>忙则等待</a:t>
            </a:r>
            <a:endParaRPr lang="zh-CN" altLang="en-US" sz="2600">
              <a:solidFill>
                <a:schemeClr val="hlink"/>
              </a:solidFill>
            </a:endParaRPr>
          </a:p>
          <a:p>
            <a:pPr>
              <a:lnSpc>
                <a:spcPct val="150000"/>
              </a:lnSpc>
            </a:pPr>
            <a:r>
              <a:rPr lang="zh-CN" altLang="en-US" sz="2600">
                <a:solidFill>
                  <a:schemeClr val="hlink"/>
                </a:solidFill>
              </a:rPr>
              <a:t>无声则讲</a:t>
            </a:r>
            <a:r>
              <a:rPr lang="en-US" altLang="zh-CN" sz="2600">
                <a:solidFill>
                  <a:schemeClr val="hlink"/>
                </a:solidFill>
              </a:rPr>
              <a:t>——</a:t>
            </a:r>
            <a:r>
              <a:rPr lang="zh-CN" altLang="en-US" sz="2600">
                <a:solidFill>
                  <a:schemeClr val="hlink"/>
                </a:solidFill>
              </a:rPr>
              <a:t>边讲边听</a:t>
            </a:r>
            <a:endParaRPr lang="zh-CN" altLang="en-US" sz="2600">
              <a:solidFill>
                <a:schemeClr val="hlink"/>
              </a:solidFill>
            </a:endParaRPr>
          </a:p>
          <a:p>
            <a:pPr>
              <a:lnSpc>
                <a:spcPct val="150000"/>
              </a:lnSpc>
            </a:pPr>
            <a:r>
              <a:rPr lang="zh-CN" altLang="en-US" sz="2600">
                <a:solidFill>
                  <a:schemeClr val="hlink"/>
                </a:solidFill>
              </a:rPr>
              <a:t>冲突即停</a:t>
            </a:r>
            <a:endParaRPr lang="zh-CN" altLang="en-US" sz="2600">
              <a:solidFill>
                <a:schemeClr val="hlink"/>
              </a:solidFill>
            </a:endParaRPr>
          </a:p>
          <a:p>
            <a:pPr>
              <a:lnSpc>
                <a:spcPct val="150000"/>
              </a:lnSpc>
            </a:pPr>
            <a:r>
              <a:rPr lang="zh-CN" altLang="en-US" sz="2600">
                <a:solidFill>
                  <a:schemeClr val="hlink"/>
                </a:solidFill>
              </a:rPr>
              <a:t>后退（等待一段时间）重传</a:t>
            </a:r>
            <a:endParaRPr lang="zh-CN" altLang="en-US" sz="2600">
              <a:solidFill>
                <a:schemeClr val="hlink"/>
              </a:solidFill>
            </a:endParaRPr>
          </a:p>
          <a:p>
            <a:pPr>
              <a:lnSpc>
                <a:spcPct val="150000"/>
              </a:lnSpc>
            </a:pPr>
            <a:r>
              <a:rPr lang="zh-CN" altLang="en-US" sz="2600">
                <a:solidFill>
                  <a:schemeClr val="hlink"/>
                </a:solidFill>
              </a:rPr>
              <a:t>多次无效（仍冲突），放弃发送</a:t>
            </a:r>
            <a:endParaRPr lang="zh-CN" altLang="en-US" sz="2600">
              <a:solidFill>
                <a:schemeClr val="hlink"/>
              </a:solidFill>
            </a:endParaRPr>
          </a:p>
        </p:txBody>
      </p:sp>
      <p:sp>
        <p:nvSpPr>
          <p:cNvPr id="676867" name="Rectangle 3"/>
          <p:cNvSpPr>
            <a:spLocks noChangeArrowheads="1"/>
          </p:cNvSpPr>
          <p:nvPr/>
        </p:nvSpPr>
        <p:spPr bwMode="auto">
          <a:xfrm>
            <a:off x="1403350" y="1268413"/>
            <a:ext cx="6913563" cy="457200"/>
          </a:xfrm>
          <a:prstGeom prst="rect">
            <a:avLst/>
          </a:prstGeom>
          <a:noFill/>
          <a:ln w="9525" algn="ctr">
            <a:noFill/>
            <a:miter lim="800000"/>
          </a:ln>
          <a:effectLst/>
        </p:spPr>
        <p:txBody>
          <a:bodyPr anchor="b"/>
          <a:lstStyle/>
          <a:p>
            <a:r>
              <a:rPr lang="en-US" altLang="zh-CN" sz="3600">
                <a:solidFill>
                  <a:srgbClr val="333399"/>
                </a:solidFill>
                <a:latin typeface="Arial" panose="020B0604020202020204" pitchFamily="34" charset="0"/>
                <a:ea typeface="黑体" panose="02010609060101010101" pitchFamily="2" charset="-122"/>
              </a:rPr>
              <a:t>CSMA/CD </a:t>
            </a:r>
            <a:r>
              <a:rPr lang="zh-CN" altLang="en-US" sz="3600">
                <a:solidFill>
                  <a:srgbClr val="333399"/>
                </a:solidFill>
                <a:latin typeface="Arial" panose="020B0604020202020204" pitchFamily="34" charset="0"/>
                <a:ea typeface="黑体" panose="02010609060101010101" pitchFamily="2" charset="-122"/>
              </a:rPr>
              <a:t>发送过程的通俗描述</a:t>
            </a:r>
            <a:endParaRPr lang="zh-CN" altLang="en-US" sz="3600">
              <a:solidFill>
                <a:srgbClr val="333399"/>
              </a:solidFill>
              <a:latin typeface="Arial" panose="020B0604020202020204" pitchFamily="34" charset="0"/>
              <a:ea typeface="黑体" panose="02010609060101010101" pitchFamily="2" charset="-122"/>
            </a:endParaRPr>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6866">
                                            <p:txEl>
                                              <p:pRg st="1" end="1"/>
                                            </p:txEl>
                                          </p:spTgt>
                                        </p:tgtEl>
                                        <p:attrNameLst>
                                          <p:attrName>style.visibility</p:attrName>
                                        </p:attrNameLst>
                                      </p:cBhvr>
                                      <p:to>
                                        <p:strVal val="visible"/>
                                      </p:to>
                                    </p:set>
                                    <p:animEffect transition="in" filter="dissolve">
                                      <p:cBhvr>
                                        <p:cTn id="7" dur="500"/>
                                        <p:tgtEl>
                                          <p:spTgt spid="6768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6866">
                                            <p:txEl>
                                              <p:pRg st="2" end="2"/>
                                            </p:txEl>
                                          </p:spTgt>
                                        </p:tgtEl>
                                        <p:attrNameLst>
                                          <p:attrName>style.visibility</p:attrName>
                                        </p:attrNameLst>
                                      </p:cBhvr>
                                      <p:to>
                                        <p:strVal val="visible"/>
                                      </p:to>
                                    </p:set>
                                    <p:animEffect transition="in" filter="dissolve">
                                      <p:cBhvr>
                                        <p:cTn id="12" dur="500"/>
                                        <p:tgtEl>
                                          <p:spTgt spid="6768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6866">
                                            <p:txEl>
                                              <p:pRg st="3" end="3"/>
                                            </p:txEl>
                                          </p:spTgt>
                                        </p:tgtEl>
                                        <p:attrNameLst>
                                          <p:attrName>style.visibility</p:attrName>
                                        </p:attrNameLst>
                                      </p:cBhvr>
                                      <p:to>
                                        <p:strVal val="visible"/>
                                      </p:to>
                                    </p:set>
                                    <p:animEffect transition="in" filter="dissolve">
                                      <p:cBhvr>
                                        <p:cTn id="17" dur="500"/>
                                        <p:tgtEl>
                                          <p:spTgt spid="67686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76866">
                                            <p:txEl>
                                              <p:pRg st="4" end="4"/>
                                            </p:txEl>
                                          </p:spTgt>
                                        </p:tgtEl>
                                        <p:attrNameLst>
                                          <p:attrName>style.visibility</p:attrName>
                                        </p:attrNameLst>
                                      </p:cBhvr>
                                      <p:to>
                                        <p:strVal val="visible"/>
                                      </p:to>
                                    </p:set>
                                    <p:animEffect transition="in" filter="dissolve">
                                      <p:cBhvr>
                                        <p:cTn id="22" dur="500"/>
                                        <p:tgtEl>
                                          <p:spTgt spid="67686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76866">
                                            <p:txEl>
                                              <p:pRg st="5" end="5"/>
                                            </p:txEl>
                                          </p:spTgt>
                                        </p:tgtEl>
                                        <p:attrNameLst>
                                          <p:attrName>style.visibility</p:attrName>
                                        </p:attrNameLst>
                                      </p:cBhvr>
                                      <p:to>
                                        <p:strVal val="visible"/>
                                      </p:to>
                                    </p:set>
                                    <p:animEffect transition="in" filter="dissolve">
                                      <p:cBhvr>
                                        <p:cTn id="27" dur="500"/>
                                        <p:tgtEl>
                                          <p:spTgt spid="6768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1017588" y="333375"/>
            <a:ext cx="7793037" cy="1462088"/>
          </a:xfrm>
        </p:spPr>
        <p:txBody>
          <a:bodyPr/>
          <a:lstStyle/>
          <a:p>
            <a:pPr algn="ctr"/>
            <a:r>
              <a:rPr lang="en-US" altLang="zh-CN"/>
              <a:t>3.4  </a:t>
            </a:r>
            <a:r>
              <a:rPr lang="zh-CN" altLang="en-US"/>
              <a:t>使用广播信道的以太网</a:t>
            </a:r>
            <a:br>
              <a:rPr lang="zh-CN" altLang="en-US"/>
            </a:br>
            <a:r>
              <a:rPr lang="en-US" altLang="zh-CN" sz="4000"/>
              <a:t>3.4.1  </a:t>
            </a:r>
            <a:r>
              <a:rPr lang="zh-CN" altLang="en-US" sz="4000"/>
              <a:t>使用集线器的星形拓扑</a:t>
            </a:r>
            <a:endParaRPr lang="zh-CN" altLang="en-US" sz="4000"/>
          </a:p>
        </p:txBody>
      </p:sp>
      <p:sp>
        <p:nvSpPr>
          <p:cNvPr id="421891" name="Rectangle 3"/>
          <p:cNvSpPr>
            <a:spLocks noGrp="1" noChangeArrowheads="1"/>
          </p:cNvSpPr>
          <p:nvPr>
            <p:ph type="body" idx="1"/>
          </p:nvPr>
        </p:nvSpPr>
        <p:spPr>
          <a:xfrm>
            <a:off x="714348" y="2109809"/>
            <a:ext cx="8137525" cy="4319587"/>
          </a:xfrm>
        </p:spPr>
        <p:txBody>
          <a:bodyPr/>
          <a:lstStyle/>
          <a:p>
            <a:r>
              <a:rPr lang="zh-CN" altLang="en-US" sz="2800" dirty="0"/>
              <a:t>传统以太网最初是使用粗同轴电缆，后来演进到使用比较便宜的细同轴电缆，最后发展为使用更便宜和更灵活的双绞线。</a:t>
            </a:r>
            <a:endParaRPr lang="en-US" altLang="zh-CN" sz="2800" dirty="0"/>
          </a:p>
          <a:p>
            <a:endParaRPr lang="en-US" altLang="zh-CN" sz="2800" dirty="0"/>
          </a:p>
          <a:p>
            <a:r>
              <a:rPr lang="zh-CN" altLang="en-US" sz="2800" dirty="0"/>
              <a:t>这种以太网采用星形拓扑，在星形的中心则增加了一种可靠性非常高的设备，叫做</a:t>
            </a:r>
            <a:r>
              <a:rPr lang="zh-CN" altLang="en-US" sz="2800" dirty="0">
                <a:solidFill>
                  <a:schemeClr val="hlink"/>
                </a:solidFill>
              </a:rPr>
              <a:t>集线器</a:t>
            </a:r>
            <a:r>
              <a:rPr lang="en-US" altLang="zh-CN" sz="2800" dirty="0"/>
              <a:t>(hub)  </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21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a:t>使用集线器的双绞线以太网 </a:t>
            </a:r>
            <a:endParaRPr lang="zh-CN" altLang="en-US"/>
          </a:p>
        </p:txBody>
      </p:sp>
      <p:sp>
        <p:nvSpPr>
          <p:cNvPr id="637957" name="Text Box 5"/>
          <p:cNvSpPr txBox="1">
            <a:spLocks noChangeArrowheads="1"/>
          </p:cNvSpPr>
          <p:nvPr/>
        </p:nvSpPr>
        <p:spPr bwMode="auto">
          <a:xfrm>
            <a:off x="3563938" y="3068638"/>
            <a:ext cx="1098550" cy="457200"/>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集线器</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637958" name="Line 6"/>
          <p:cNvSpPr>
            <a:spLocks noChangeShapeType="1"/>
          </p:cNvSpPr>
          <p:nvPr/>
        </p:nvSpPr>
        <p:spPr bwMode="auto">
          <a:xfrm flipV="1">
            <a:off x="1216025" y="3906838"/>
            <a:ext cx="2590800" cy="387350"/>
          </a:xfrm>
          <a:prstGeom prst="line">
            <a:avLst/>
          </a:prstGeom>
          <a:noFill/>
          <a:ln w="19050">
            <a:solidFill>
              <a:schemeClr val="tx2"/>
            </a:solidFill>
            <a:round/>
          </a:ln>
          <a:effectLst/>
        </p:spPr>
        <p:txBody>
          <a:bodyPr/>
          <a:lstStyle/>
          <a:p>
            <a:endParaRPr lang="zh-CN" altLang="en-US"/>
          </a:p>
        </p:txBody>
      </p:sp>
      <p:sp>
        <p:nvSpPr>
          <p:cNvPr id="637959" name="Line 7"/>
          <p:cNvSpPr>
            <a:spLocks noChangeShapeType="1"/>
          </p:cNvSpPr>
          <p:nvPr/>
        </p:nvSpPr>
        <p:spPr bwMode="auto">
          <a:xfrm>
            <a:off x="2252663" y="2620963"/>
            <a:ext cx="1684337" cy="1158875"/>
          </a:xfrm>
          <a:prstGeom prst="line">
            <a:avLst/>
          </a:prstGeom>
          <a:noFill/>
          <a:ln w="19050">
            <a:solidFill>
              <a:schemeClr val="tx2"/>
            </a:solidFill>
            <a:round/>
          </a:ln>
          <a:effectLst/>
        </p:spPr>
        <p:txBody>
          <a:bodyPr/>
          <a:lstStyle/>
          <a:p>
            <a:endParaRPr lang="zh-CN" altLang="en-US"/>
          </a:p>
        </p:txBody>
      </p:sp>
      <p:sp>
        <p:nvSpPr>
          <p:cNvPr id="637960" name="Line 8"/>
          <p:cNvSpPr>
            <a:spLocks noChangeShapeType="1"/>
          </p:cNvSpPr>
          <p:nvPr/>
        </p:nvSpPr>
        <p:spPr bwMode="auto">
          <a:xfrm flipV="1">
            <a:off x="3806825" y="4035425"/>
            <a:ext cx="390525" cy="1676400"/>
          </a:xfrm>
          <a:prstGeom prst="line">
            <a:avLst/>
          </a:prstGeom>
          <a:noFill/>
          <a:ln w="19050">
            <a:solidFill>
              <a:schemeClr val="tx2"/>
            </a:solidFill>
            <a:round/>
          </a:ln>
          <a:effectLst/>
        </p:spPr>
        <p:txBody>
          <a:bodyPr/>
          <a:lstStyle/>
          <a:p>
            <a:endParaRPr lang="zh-CN" altLang="en-US"/>
          </a:p>
        </p:txBody>
      </p:sp>
      <p:sp>
        <p:nvSpPr>
          <p:cNvPr id="637961" name="Line 9"/>
          <p:cNvSpPr>
            <a:spLocks noChangeShapeType="1"/>
          </p:cNvSpPr>
          <p:nvPr/>
        </p:nvSpPr>
        <p:spPr bwMode="auto">
          <a:xfrm flipH="1">
            <a:off x="4325938" y="2489200"/>
            <a:ext cx="1554162" cy="1417638"/>
          </a:xfrm>
          <a:prstGeom prst="line">
            <a:avLst/>
          </a:prstGeom>
          <a:noFill/>
          <a:ln w="19050">
            <a:solidFill>
              <a:schemeClr val="tx2"/>
            </a:solidFill>
            <a:round/>
          </a:ln>
          <a:effectLst/>
        </p:spPr>
        <p:txBody>
          <a:bodyPr/>
          <a:lstStyle/>
          <a:p>
            <a:endParaRPr lang="zh-CN" altLang="en-US"/>
          </a:p>
        </p:txBody>
      </p:sp>
      <p:sp>
        <p:nvSpPr>
          <p:cNvPr id="637962" name="Line 10"/>
          <p:cNvSpPr>
            <a:spLocks noChangeShapeType="1"/>
          </p:cNvSpPr>
          <p:nvPr/>
        </p:nvSpPr>
        <p:spPr bwMode="auto">
          <a:xfrm>
            <a:off x="4454525" y="4035425"/>
            <a:ext cx="2590800" cy="130175"/>
          </a:xfrm>
          <a:prstGeom prst="line">
            <a:avLst/>
          </a:prstGeom>
          <a:noFill/>
          <a:ln w="19050">
            <a:solidFill>
              <a:schemeClr val="tx2"/>
            </a:solidFill>
            <a:round/>
          </a:ln>
          <a:effectLst/>
        </p:spPr>
        <p:txBody>
          <a:bodyPr/>
          <a:lstStyle/>
          <a:p>
            <a:endParaRPr lang="zh-CN" altLang="en-US"/>
          </a:p>
        </p:txBody>
      </p:sp>
      <p:pic>
        <p:nvPicPr>
          <p:cNvPr id="637963" name="Picture 11"/>
          <p:cNvPicPr>
            <a:picLocks noChangeAspect="1" noChangeArrowheads="1"/>
          </p:cNvPicPr>
          <p:nvPr/>
        </p:nvPicPr>
        <p:blipFill>
          <a:blip r:embed="rId1"/>
          <a:srcRect/>
          <a:stretch>
            <a:fillRect/>
          </a:stretch>
        </p:blipFill>
        <p:spPr bwMode="auto">
          <a:xfrm>
            <a:off x="3417888" y="3521075"/>
            <a:ext cx="1555750" cy="912813"/>
          </a:xfrm>
          <a:prstGeom prst="rect">
            <a:avLst/>
          </a:prstGeom>
          <a:noFill/>
          <a:ln w="12700">
            <a:noFill/>
            <a:miter lim="800000"/>
            <a:headEnd/>
            <a:tailEnd/>
          </a:ln>
          <a:effectLst/>
        </p:spPr>
      </p:pic>
      <p:pic>
        <p:nvPicPr>
          <p:cNvPr id="637964" name="Picture 12"/>
          <p:cNvPicPr>
            <a:picLocks noChangeArrowheads="1"/>
          </p:cNvPicPr>
          <p:nvPr/>
        </p:nvPicPr>
        <p:blipFill>
          <a:blip r:embed="rId2"/>
          <a:srcRect/>
          <a:stretch>
            <a:fillRect/>
          </a:stretch>
        </p:blipFill>
        <p:spPr bwMode="auto">
          <a:xfrm>
            <a:off x="2035175" y="2232025"/>
            <a:ext cx="736600" cy="738188"/>
          </a:xfrm>
          <a:prstGeom prst="rect">
            <a:avLst/>
          </a:prstGeom>
          <a:noFill/>
          <a:ln w="9525">
            <a:noFill/>
            <a:miter lim="800000"/>
            <a:headEnd/>
            <a:tailEnd/>
          </a:ln>
          <a:effectLst/>
        </p:spPr>
      </p:pic>
      <p:pic>
        <p:nvPicPr>
          <p:cNvPr id="637965" name="Picture 13"/>
          <p:cNvPicPr>
            <a:picLocks noChangeArrowheads="1"/>
          </p:cNvPicPr>
          <p:nvPr/>
        </p:nvPicPr>
        <p:blipFill>
          <a:blip r:embed="rId2"/>
          <a:srcRect/>
          <a:stretch>
            <a:fillRect/>
          </a:stretch>
        </p:blipFill>
        <p:spPr bwMode="auto">
          <a:xfrm>
            <a:off x="5362575" y="1974850"/>
            <a:ext cx="736600" cy="739775"/>
          </a:xfrm>
          <a:prstGeom prst="rect">
            <a:avLst/>
          </a:prstGeom>
          <a:noFill/>
          <a:ln w="9525">
            <a:noFill/>
            <a:miter lim="800000"/>
            <a:headEnd/>
            <a:tailEnd/>
          </a:ln>
          <a:effectLst/>
        </p:spPr>
      </p:pic>
      <p:pic>
        <p:nvPicPr>
          <p:cNvPr id="637966" name="Picture 14"/>
          <p:cNvPicPr>
            <a:picLocks noChangeArrowheads="1"/>
          </p:cNvPicPr>
          <p:nvPr/>
        </p:nvPicPr>
        <p:blipFill>
          <a:blip r:embed="rId2"/>
          <a:srcRect/>
          <a:stretch>
            <a:fillRect/>
          </a:stretch>
        </p:blipFill>
        <p:spPr bwMode="auto">
          <a:xfrm>
            <a:off x="3589338" y="5067300"/>
            <a:ext cx="736600" cy="738188"/>
          </a:xfrm>
          <a:prstGeom prst="rect">
            <a:avLst/>
          </a:prstGeom>
          <a:noFill/>
          <a:ln w="9525">
            <a:noFill/>
            <a:miter lim="800000"/>
            <a:headEnd/>
            <a:tailEnd/>
          </a:ln>
          <a:effectLst/>
        </p:spPr>
      </p:pic>
      <p:pic>
        <p:nvPicPr>
          <p:cNvPr id="637967" name="Picture 15"/>
          <p:cNvPicPr>
            <a:picLocks noChangeArrowheads="1"/>
          </p:cNvPicPr>
          <p:nvPr/>
        </p:nvPicPr>
        <p:blipFill>
          <a:blip r:embed="rId2"/>
          <a:srcRect/>
          <a:stretch>
            <a:fillRect/>
          </a:stretch>
        </p:blipFill>
        <p:spPr bwMode="auto">
          <a:xfrm>
            <a:off x="6788150" y="3649663"/>
            <a:ext cx="736600" cy="738187"/>
          </a:xfrm>
          <a:prstGeom prst="rect">
            <a:avLst/>
          </a:prstGeom>
          <a:noFill/>
          <a:ln w="9525">
            <a:noFill/>
            <a:miter lim="800000"/>
            <a:headEnd/>
            <a:tailEnd/>
          </a:ln>
          <a:effectLst/>
        </p:spPr>
      </p:pic>
      <p:pic>
        <p:nvPicPr>
          <p:cNvPr id="637968" name="Picture 16"/>
          <p:cNvPicPr>
            <a:picLocks noChangeArrowheads="1"/>
          </p:cNvPicPr>
          <p:nvPr/>
        </p:nvPicPr>
        <p:blipFill>
          <a:blip r:embed="rId2"/>
          <a:srcRect/>
          <a:stretch>
            <a:fillRect/>
          </a:stretch>
        </p:blipFill>
        <p:spPr bwMode="auto">
          <a:xfrm>
            <a:off x="827088" y="3779838"/>
            <a:ext cx="736600" cy="738187"/>
          </a:xfrm>
          <a:prstGeom prst="rect">
            <a:avLst/>
          </a:prstGeom>
          <a:noFill/>
          <a:ln w="9525">
            <a:noFill/>
            <a:miter lim="800000"/>
            <a:headEnd/>
            <a:tailEnd/>
          </a:ln>
          <a:effectLst/>
        </p:spPr>
      </p:pic>
      <p:sp>
        <p:nvSpPr>
          <p:cNvPr id="637969" name="Text Box 17"/>
          <p:cNvSpPr txBox="1">
            <a:spLocks noChangeArrowheads="1"/>
          </p:cNvSpPr>
          <p:nvPr/>
        </p:nvSpPr>
        <p:spPr bwMode="auto">
          <a:xfrm>
            <a:off x="4833938" y="5057775"/>
            <a:ext cx="1708150" cy="457200"/>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两对双绞线</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637970" name="Line 18"/>
          <p:cNvSpPr>
            <a:spLocks noChangeShapeType="1"/>
          </p:cNvSpPr>
          <p:nvPr/>
        </p:nvSpPr>
        <p:spPr bwMode="auto">
          <a:xfrm flipV="1">
            <a:off x="5640388" y="4165600"/>
            <a:ext cx="239712" cy="941388"/>
          </a:xfrm>
          <a:prstGeom prst="line">
            <a:avLst/>
          </a:prstGeom>
          <a:noFill/>
          <a:ln w="19050">
            <a:solidFill>
              <a:schemeClr val="tx2"/>
            </a:solidFill>
            <a:round/>
            <a:tailEnd type="triangle" w="sm" len="med"/>
          </a:ln>
          <a:effectLst/>
        </p:spPr>
        <p:txBody>
          <a:bodyPr/>
          <a:lstStyle/>
          <a:p>
            <a:endParaRPr lang="zh-CN" altLang="en-US"/>
          </a:p>
        </p:txBody>
      </p:sp>
      <p:sp>
        <p:nvSpPr>
          <p:cNvPr id="637971" name="Text Box 19"/>
          <p:cNvSpPr txBox="1">
            <a:spLocks noChangeArrowheads="1"/>
          </p:cNvSpPr>
          <p:nvPr/>
        </p:nvSpPr>
        <p:spPr bwMode="auto">
          <a:xfrm>
            <a:off x="6011863" y="2133600"/>
            <a:ext cx="793750" cy="457200"/>
          </a:xfrm>
          <a:prstGeom prst="rect">
            <a:avLst/>
          </a:prstGeom>
          <a:noFill/>
          <a:ln w="9525">
            <a:noFill/>
            <a:miter lim="800000"/>
          </a:ln>
          <a:effectLst/>
        </p:spPr>
        <p:txBody>
          <a:bodyPr wrap="none">
            <a:spAutoFit/>
          </a:bodyPr>
          <a:lstStyle/>
          <a:p>
            <a:r>
              <a:rPr lang="zh-CN" altLang="en-US" sz="2400">
                <a:solidFill>
                  <a:schemeClr val="folHlink"/>
                </a:solidFill>
                <a:latin typeface="Arial" panose="020B0604020202020204" pitchFamily="34" charset="0"/>
                <a:ea typeface="黑体" panose="02010609060101010101" pitchFamily="2" charset="-122"/>
              </a:rPr>
              <a:t>站点</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637972" name="Text Box 20"/>
          <p:cNvSpPr txBox="1">
            <a:spLocks noChangeArrowheads="1"/>
          </p:cNvSpPr>
          <p:nvPr/>
        </p:nvSpPr>
        <p:spPr bwMode="auto">
          <a:xfrm>
            <a:off x="5184775" y="3187700"/>
            <a:ext cx="1692275" cy="457200"/>
          </a:xfrm>
          <a:prstGeom prst="rect">
            <a:avLst/>
          </a:prstGeom>
          <a:noFill/>
          <a:ln w="9525">
            <a:noFill/>
            <a:miter lim="800000"/>
          </a:ln>
          <a:effectLst/>
        </p:spPr>
        <p:txBody>
          <a:bodyPr wrap="none">
            <a:spAutoFit/>
          </a:bodyPr>
          <a:lstStyle/>
          <a:p>
            <a:r>
              <a:rPr lang="en-US" altLang="zh-CN" sz="2400">
                <a:solidFill>
                  <a:schemeClr val="hlink"/>
                </a:solidFill>
                <a:latin typeface="Arial" panose="020B0604020202020204" pitchFamily="34" charset="0"/>
                <a:ea typeface="黑体" panose="02010609060101010101" pitchFamily="2" charset="-122"/>
              </a:rPr>
              <a:t>RJ-45 </a:t>
            </a:r>
            <a:r>
              <a:rPr lang="zh-CN" altLang="en-US" sz="2400">
                <a:solidFill>
                  <a:schemeClr val="hlink"/>
                </a:solidFill>
                <a:latin typeface="Arial" panose="020B0604020202020204" pitchFamily="34" charset="0"/>
                <a:ea typeface="黑体" panose="02010609060101010101" pitchFamily="2" charset="-122"/>
              </a:rPr>
              <a:t>插头</a:t>
            </a:r>
            <a:endParaRPr lang="zh-CN" altLang="en-US" sz="2400">
              <a:solidFill>
                <a:schemeClr val="hlink"/>
              </a:solidFill>
              <a:latin typeface="Arial" panose="020B0604020202020204" pitchFamily="34" charset="0"/>
              <a:ea typeface="黑体" panose="02010609060101010101" pitchFamily="2" charset="-122"/>
            </a:endParaRPr>
          </a:p>
        </p:txBody>
      </p:sp>
      <p:sp>
        <p:nvSpPr>
          <p:cNvPr id="637973" name="Line 21"/>
          <p:cNvSpPr>
            <a:spLocks noChangeShapeType="1"/>
          </p:cNvSpPr>
          <p:nvPr/>
        </p:nvSpPr>
        <p:spPr bwMode="auto">
          <a:xfrm>
            <a:off x="6234113" y="3635375"/>
            <a:ext cx="554037" cy="530225"/>
          </a:xfrm>
          <a:prstGeom prst="line">
            <a:avLst/>
          </a:prstGeom>
          <a:noFill/>
          <a:ln w="19050">
            <a:solidFill>
              <a:schemeClr val="tx2"/>
            </a:solidFill>
            <a:round/>
            <a:tailEnd type="triangle" w="sm" len="med"/>
          </a:ln>
          <a:effectLst/>
        </p:spPr>
        <p:txBody>
          <a:bodyPr/>
          <a:lstStyle/>
          <a:p>
            <a:endParaRPr lang="zh-CN" altLang="en-US"/>
          </a:p>
        </p:txBody>
      </p:sp>
      <p:sp>
        <p:nvSpPr>
          <p:cNvPr id="637974" name="Line 22"/>
          <p:cNvSpPr>
            <a:spLocks noChangeShapeType="1"/>
          </p:cNvSpPr>
          <p:nvPr/>
        </p:nvSpPr>
        <p:spPr bwMode="auto">
          <a:xfrm flipH="1">
            <a:off x="4973638" y="3635375"/>
            <a:ext cx="663575" cy="403225"/>
          </a:xfrm>
          <a:prstGeom prst="line">
            <a:avLst/>
          </a:prstGeom>
          <a:noFill/>
          <a:ln w="19050">
            <a:solidFill>
              <a:schemeClr val="tx2"/>
            </a:solidFill>
            <a:round/>
            <a:tailEnd type="triangle" w="sm" len="med"/>
          </a:ln>
          <a:effectLst/>
        </p:spPr>
        <p:txBody>
          <a:body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a:t>星形网 </a:t>
            </a:r>
            <a:r>
              <a:rPr lang="en-US" altLang="zh-CN"/>
              <a:t>10BASE-T </a:t>
            </a:r>
            <a:endParaRPr lang="en-US" altLang="zh-CN"/>
          </a:p>
        </p:txBody>
      </p:sp>
      <p:sp>
        <p:nvSpPr>
          <p:cNvPr id="427011" name="Rectangle 3"/>
          <p:cNvSpPr>
            <a:spLocks noGrp="1" noChangeArrowheads="1"/>
          </p:cNvSpPr>
          <p:nvPr>
            <p:ph type="body" idx="1"/>
          </p:nvPr>
        </p:nvSpPr>
        <p:spPr>
          <a:xfrm>
            <a:off x="539750" y="1917700"/>
            <a:ext cx="8424863" cy="4319588"/>
          </a:xfrm>
        </p:spPr>
        <p:txBody>
          <a:bodyPr/>
          <a:lstStyle/>
          <a:p>
            <a:r>
              <a:rPr lang="zh-CN" altLang="en-US" dirty="0"/>
              <a:t>不用电缆而使用无屏蔽双绞线。每个站需要用两对双绞线，分别用于发送和接收。</a:t>
            </a:r>
            <a:endParaRPr lang="zh-CN" altLang="en-US" dirty="0"/>
          </a:p>
          <a:p>
            <a:r>
              <a:rPr lang="zh-CN" altLang="en-US" dirty="0"/>
              <a:t>集线器使用了大规模集成电路芯片，因此这样的硬件设备的可靠性已大大提高了。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zh-CN" altLang="en-US"/>
              <a:t>以太网在局域网中的统治地位</a:t>
            </a:r>
            <a:endParaRPr lang="zh-CN" altLang="en-US"/>
          </a:p>
        </p:txBody>
      </p:sp>
      <p:sp>
        <p:nvSpPr>
          <p:cNvPr id="428035" name="Rectangle 3"/>
          <p:cNvSpPr>
            <a:spLocks noGrp="1" noChangeArrowheads="1"/>
          </p:cNvSpPr>
          <p:nvPr>
            <p:ph type="body" idx="1"/>
          </p:nvPr>
        </p:nvSpPr>
        <p:spPr>
          <a:xfrm>
            <a:off x="539750" y="1917700"/>
            <a:ext cx="8424863" cy="4319588"/>
          </a:xfrm>
        </p:spPr>
        <p:txBody>
          <a:bodyPr/>
          <a:lstStyle/>
          <a:p>
            <a:r>
              <a:rPr lang="en-US" altLang="zh-CN" dirty="0"/>
              <a:t>10BASE-T </a:t>
            </a:r>
            <a:r>
              <a:rPr lang="zh-CN" altLang="en-US" dirty="0"/>
              <a:t>的通信距离稍短，</a:t>
            </a:r>
            <a:r>
              <a:rPr lang="zh-CN" altLang="en-US" dirty="0">
                <a:solidFill>
                  <a:schemeClr val="hlink"/>
                </a:solidFill>
              </a:rPr>
              <a:t>每个站到集线器的距离不超过 </a:t>
            </a:r>
            <a:r>
              <a:rPr lang="en-US" altLang="zh-CN" dirty="0">
                <a:solidFill>
                  <a:schemeClr val="hlink"/>
                </a:solidFill>
              </a:rPr>
              <a:t>100 m</a:t>
            </a:r>
            <a:r>
              <a:rPr lang="zh-CN" altLang="en-US" dirty="0">
                <a:solidFill>
                  <a:schemeClr val="hlink"/>
                </a:solidFill>
              </a:rPr>
              <a:t>。</a:t>
            </a:r>
            <a:endParaRPr lang="zh-CN" altLang="en-US" dirty="0">
              <a:solidFill>
                <a:schemeClr val="hlink"/>
              </a:solidFill>
            </a:endParaRPr>
          </a:p>
          <a:p>
            <a:r>
              <a:rPr lang="zh-CN" altLang="en-US" dirty="0"/>
              <a:t>这种 </a:t>
            </a:r>
            <a:r>
              <a:rPr lang="en-US" altLang="zh-CN" dirty="0"/>
              <a:t>10 Mb/s </a:t>
            </a:r>
            <a:r>
              <a:rPr lang="zh-CN" altLang="en-US" dirty="0"/>
              <a:t>速率的无屏蔽双绞线星形网的出现，既降低了成本，又提高了可靠性。 </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type="body" idx="1"/>
          </p:nvPr>
        </p:nvSpPr>
        <p:spPr>
          <a:xfrm>
            <a:off x="827088" y="1917700"/>
            <a:ext cx="8137525" cy="4319588"/>
          </a:xfrm>
        </p:spPr>
        <p:txBody>
          <a:bodyPr/>
          <a:lstStyle/>
          <a:p>
            <a:r>
              <a:rPr lang="zh-CN" altLang="en-US" sz="2800" dirty="0"/>
              <a:t>集线器是使用电子器件来模拟实际电缆线的工作，因此整个系统仍然像一个传统的以太网那样运行。 </a:t>
            </a:r>
            <a:endParaRPr lang="zh-CN" altLang="en-US" sz="2800" dirty="0"/>
          </a:p>
          <a:p>
            <a:r>
              <a:rPr lang="zh-CN" altLang="en-US" sz="2800" dirty="0"/>
              <a:t>使用集线器的以太网在</a:t>
            </a:r>
            <a:r>
              <a:rPr lang="zh-CN" altLang="en-US" sz="2800" dirty="0">
                <a:solidFill>
                  <a:schemeClr val="hlink"/>
                </a:solidFill>
              </a:rPr>
              <a:t>逻辑上</a:t>
            </a:r>
            <a:r>
              <a:rPr lang="zh-CN" altLang="en-US" sz="2800" dirty="0"/>
              <a:t>仍是一个总线网，各工作站使用的还是 </a:t>
            </a:r>
            <a:r>
              <a:rPr lang="en-US" altLang="zh-CN" sz="2800" dirty="0"/>
              <a:t>CSMA/CD</a:t>
            </a:r>
            <a:r>
              <a:rPr lang="en-US" altLang="zh-CN" sz="2800" b="1" dirty="0"/>
              <a:t> </a:t>
            </a:r>
            <a:r>
              <a:rPr lang="zh-CN" altLang="en-US" sz="2800" dirty="0"/>
              <a:t>协议，并共享逻辑上的总线。 </a:t>
            </a:r>
            <a:endParaRPr lang="zh-CN" altLang="en-US" sz="2800" dirty="0"/>
          </a:p>
          <a:p>
            <a:r>
              <a:rPr lang="zh-CN" altLang="en-US" sz="2800" dirty="0"/>
              <a:t>集线器很像一个多接口的转发器，工作在物理层。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endParaRPr lang="zh-CN" altLang="en-US"/>
          </a:p>
        </p:txBody>
      </p:sp>
      <p:grpSp>
        <p:nvGrpSpPr>
          <p:cNvPr id="430083" name="Group 3"/>
          <p:cNvGrpSpPr/>
          <p:nvPr/>
        </p:nvGrpSpPr>
        <p:grpSpPr bwMode="auto">
          <a:xfrm rot="-3098467">
            <a:off x="1823244" y="3960019"/>
            <a:ext cx="1127125" cy="90487"/>
            <a:chOff x="1548" y="1476"/>
            <a:chExt cx="1338" cy="120"/>
          </a:xfrm>
        </p:grpSpPr>
        <p:sp>
          <p:nvSpPr>
            <p:cNvPr id="430084" name="Freeform 4"/>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085" name="Freeform 5"/>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grpSp>
        <p:nvGrpSpPr>
          <p:cNvPr id="430086" name="Group 6"/>
          <p:cNvGrpSpPr/>
          <p:nvPr/>
        </p:nvGrpSpPr>
        <p:grpSpPr bwMode="auto">
          <a:xfrm rot="-3098467">
            <a:off x="2226469" y="3960019"/>
            <a:ext cx="1127125" cy="90487"/>
            <a:chOff x="1548" y="1476"/>
            <a:chExt cx="1338" cy="120"/>
          </a:xfrm>
        </p:grpSpPr>
        <p:sp>
          <p:nvSpPr>
            <p:cNvPr id="430087" name="Freeform 7"/>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088" name="Freeform 8"/>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grpSp>
        <p:nvGrpSpPr>
          <p:cNvPr id="430089" name="Group 9"/>
          <p:cNvGrpSpPr/>
          <p:nvPr/>
        </p:nvGrpSpPr>
        <p:grpSpPr bwMode="auto">
          <a:xfrm rot="3701259" flipH="1">
            <a:off x="5782469" y="3953669"/>
            <a:ext cx="1001712" cy="88900"/>
            <a:chOff x="1548" y="1476"/>
            <a:chExt cx="1338" cy="120"/>
          </a:xfrm>
        </p:grpSpPr>
        <p:sp>
          <p:nvSpPr>
            <p:cNvPr id="430090" name="Freeform 10"/>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091" name="Freeform 11"/>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grpSp>
        <p:nvGrpSpPr>
          <p:cNvPr id="430092" name="Group 12"/>
          <p:cNvGrpSpPr/>
          <p:nvPr/>
        </p:nvGrpSpPr>
        <p:grpSpPr bwMode="auto">
          <a:xfrm rot="3701259" flipH="1">
            <a:off x="6254750" y="3973513"/>
            <a:ext cx="1001713" cy="90487"/>
            <a:chOff x="1548" y="1476"/>
            <a:chExt cx="1338" cy="120"/>
          </a:xfrm>
        </p:grpSpPr>
        <p:sp>
          <p:nvSpPr>
            <p:cNvPr id="430093" name="Freeform 13"/>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094" name="Freeform 14"/>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sp>
        <p:nvSpPr>
          <p:cNvPr id="430095" name="Rectangle 15"/>
          <p:cNvSpPr>
            <a:spLocks noChangeArrowheads="1"/>
          </p:cNvSpPr>
          <p:nvPr/>
        </p:nvSpPr>
        <p:spPr bwMode="auto">
          <a:xfrm>
            <a:off x="1817688" y="2212975"/>
            <a:ext cx="5510212" cy="1344613"/>
          </a:xfrm>
          <a:prstGeom prst="rect">
            <a:avLst/>
          </a:prstGeom>
          <a:solidFill>
            <a:srgbClr val="FFCCFF"/>
          </a:solidFill>
          <a:ln w="25400">
            <a:solidFill>
              <a:schemeClr val="tx1"/>
            </a:solidFill>
            <a:miter lim="800000"/>
          </a:ln>
          <a:effectLst>
            <a:outerShdw dist="28398" dir="3806097" algn="ctr" rotWithShape="0">
              <a:schemeClr val="bg2"/>
            </a:outerShdw>
          </a:effectLst>
        </p:spPr>
        <p:txBody>
          <a:bodyPr wrap="none" anchor="ctr"/>
          <a:lstStyle/>
          <a:p>
            <a:endParaRPr lang="zh-CN" altLang="en-US"/>
          </a:p>
        </p:txBody>
      </p:sp>
      <p:sp>
        <p:nvSpPr>
          <p:cNvPr id="430096" name="AutoShape 16"/>
          <p:cNvSpPr>
            <a:spLocks noChangeArrowheads="1"/>
          </p:cNvSpPr>
          <p:nvPr/>
        </p:nvSpPr>
        <p:spPr bwMode="auto">
          <a:xfrm>
            <a:off x="2559050" y="3189288"/>
            <a:ext cx="442913" cy="350837"/>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097" name="AutoShape 17"/>
          <p:cNvSpPr>
            <a:spLocks noChangeArrowheads="1"/>
          </p:cNvSpPr>
          <p:nvPr/>
        </p:nvSpPr>
        <p:spPr bwMode="auto">
          <a:xfrm>
            <a:off x="5735638" y="3192463"/>
            <a:ext cx="446087" cy="352425"/>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098" name="AutoShape 18"/>
          <p:cNvSpPr>
            <a:spLocks noChangeArrowheads="1"/>
          </p:cNvSpPr>
          <p:nvPr/>
        </p:nvSpPr>
        <p:spPr bwMode="auto">
          <a:xfrm>
            <a:off x="4068763" y="3189288"/>
            <a:ext cx="446087" cy="350837"/>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099" name="AutoShape 19"/>
          <p:cNvSpPr>
            <a:spLocks noChangeArrowheads="1"/>
          </p:cNvSpPr>
          <p:nvPr/>
        </p:nvSpPr>
        <p:spPr bwMode="auto">
          <a:xfrm rot="10800000" flipH="1">
            <a:off x="6186488" y="3192463"/>
            <a:ext cx="442912" cy="352425"/>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100" name="AutoShape 20"/>
          <p:cNvSpPr>
            <a:spLocks noChangeArrowheads="1"/>
          </p:cNvSpPr>
          <p:nvPr/>
        </p:nvSpPr>
        <p:spPr bwMode="auto">
          <a:xfrm rot="10800000" flipH="1">
            <a:off x="2995613" y="3189288"/>
            <a:ext cx="444500" cy="350837"/>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101" name="AutoShape 21"/>
          <p:cNvSpPr>
            <a:spLocks noChangeArrowheads="1"/>
          </p:cNvSpPr>
          <p:nvPr/>
        </p:nvSpPr>
        <p:spPr bwMode="auto">
          <a:xfrm rot="10800000" flipH="1">
            <a:off x="4525963" y="3206750"/>
            <a:ext cx="446087" cy="349250"/>
          </a:xfrm>
          <a:prstGeom prst="triangle">
            <a:avLst>
              <a:gd name="adj" fmla="val 49995"/>
            </a:avLst>
          </a:prstGeom>
          <a:solidFill>
            <a:schemeClr val="bg1"/>
          </a:solidFill>
          <a:ln w="12700">
            <a:solidFill>
              <a:schemeClr val="tx1"/>
            </a:solidFill>
            <a:miter lim="800000"/>
          </a:ln>
          <a:effectLst/>
        </p:spPr>
        <p:txBody>
          <a:bodyPr wrap="none" anchor="ctr"/>
          <a:lstStyle/>
          <a:p>
            <a:endParaRPr lang="zh-CN" altLang="en-US"/>
          </a:p>
        </p:txBody>
      </p:sp>
      <p:sp>
        <p:nvSpPr>
          <p:cNvPr id="430102" name="Freeform 22"/>
          <p:cNvSpPr/>
          <p:nvPr/>
        </p:nvSpPr>
        <p:spPr bwMode="auto">
          <a:xfrm>
            <a:off x="3332163" y="2863850"/>
            <a:ext cx="2635250" cy="325438"/>
          </a:xfrm>
          <a:custGeom>
            <a:avLst/>
            <a:gdLst/>
            <a:ahLst/>
            <a:cxnLst>
              <a:cxn ang="0">
                <a:pos x="1374" y="186"/>
              </a:cxn>
              <a:cxn ang="0">
                <a:pos x="1374" y="0"/>
              </a:cxn>
              <a:cxn ang="0">
                <a:pos x="0" y="0"/>
              </a:cxn>
              <a:cxn ang="0">
                <a:pos x="0" y="186"/>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p:spPr>
        <p:txBody>
          <a:bodyPr/>
          <a:lstStyle/>
          <a:p>
            <a:endParaRPr lang="zh-CN" altLang="en-US"/>
          </a:p>
        </p:txBody>
      </p:sp>
      <p:sp>
        <p:nvSpPr>
          <p:cNvPr id="430103" name="Freeform 23"/>
          <p:cNvSpPr/>
          <p:nvPr/>
        </p:nvSpPr>
        <p:spPr bwMode="auto">
          <a:xfrm>
            <a:off x="4286250" y="2624138"/>
            <a:ext cx="2030413" cy="585787"/>
          </a:xfrm>
          <a:custGeom>
            <a:avLst/>
            <a:gdLst/>
            <a:ahLst/>
            <a:cxnLst>
              <a:cxn ang="0">
                <a:pos x="0" y="336"/>
              </a:cxn>
              <a:cxn ang="0">
                <a:pos x="0" y="0"/>
              </a:cxn>
              <a:cxn ang="0">
                <a:pos x="1059" y="0"/>
              </a:cxn>
              <a:cxn ang="0">
                <a:pos x="1059" y="330"/>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p:spPr>
        <p:txBody>
          <a:bodyPr/>
          <a:lstStyle/>
          <a:p>
            <a:endParaRPr lang="zh-CN" altLang="en-US"/>
          </a:p>
        </p:txBody>
      </p:sp>
      <p:sp>
        <p:nvSpPr>
          <p:cNvPr id="430104" name="Freeform 24"/>
          <p:cNvSpPr/>
          <p:nvPr/>
        </p:nvSpPr>
        <p:spPr bwMode="auto">
          <a:xfrm>
            <a:off x="3149600" y="2624138"/>
            <a:ext cx="1139825" cy="576262"/>
          </a:xfrm>
          <a:custGeom>
            <a:avLst/>
            <a:gdLst/>
            <a:ahLst/>
            <a:cxnLst>
              <a:cxn ang="0">
                <a:pos x="594" y="0"/>
              </a:cxn>
              <a:cxn ang="0">
                <a:pos x="0" y="0"/>
              </a:cxn>
              <a:cxn ang="0">
                <a:pos x="0" y="330"/>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p:spPr>
        <p:txBody>
          <a:bodyPr/>
          <a:lstStyle/>
          <a:p>
            <a:endParaRPr lang="zh-CN" altLang="en-US"/>
          </a:p>
        </p:txBody>
      </p:sp>
      <p:sp>
        <p:nvSpPr>
          <p:cNvPr id="430105" name="Freeform 25"/>
          <p:cNvSpPr/>
          <p:nvPr/>
        </p:nvSpPr>
        <p:spPr bwMode="auto">
          <a:xfrm>
            <a:off x="2781300" y="2416175"/>
            <a:ext cx="3736975" cy="793750"/>
          </a:xfrm>
          <a:custGeom>
            <a:avLst/>
            <a:gdLst/>
            <a:ahLst/>
            <a:cxnLst>
              <a:cxn ang="0">
                <a:pos x="0" y="456"/>
              </a:cxn>
              <a:cxn ang="0">
                <a:pos x="0" y="0"/>
              </a:cxn>
              <a:cxn ang="0">
                <a:pos x="1950" y="0"/>
              </a:cxn>
              <a:cxn ang="0">
                <a:pos x="1950" y="450"/>
              </a:cxn>
              <a:cxn ang="0">
                <a:pos x="1950" y="450"/>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p:spPr>
        <p:txBody>
          <a:bodyPr/>
          <a:lstStyle/>
          <a:p>
            <a:endParaRPr lang="zh-CN" altLang="en-US"/>
          </a:p>
        </p:txBody>
      </p:sp>
      <p:sp>
        <p:nvSpPr>
          <p:cNvPr id="430106" name="Line 26"/>
          <p:cNvSpPr>
            <a:spLocks noChangeShapeType="1"/>
          </p:cNvSpPr>
          <p:nvPr/>
        </p:nvSpPr>
        <p:spPr bwMode="auto">
          <a:xfrm>
            <a:off x="4827588" y="2870200"/>
            <a:ext cx="0" cy="341313"/>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07" name="Line 27"/>
          <p:cNvSpPr>
            <a:spLocks noChangeShapeType="1"/>
          </p:cNvSpPr>
          <p:nvPr/>
        </p:nvSpPr>
        <p:spPr bwMode="auto">
          <a:xfrm>
            <a:off x="4667250" y="2433638"/>
            <a:ext cx="0" cy="787400"/>
          </a:xfrm>
          <a:prstGeom prst="line">
            <a:avLst/>
          </a:prstGeom>
          <a:noFill/>
          <a:ln w="12700">
            <a:solidFill>
              <a:schemeClr val="tx1"/>
            </a:solidFill>
            <a:round/>
            <a:tailEnd type="triangle" w="sm" len="med"/>
          </a:ln>
          <a:effectLst/>
        </p:spPr>
        <p:txBody>
          <a:bodyPr wrap="none" anchor="ctr"/>
          <a:lstStyle/>
          <a:p>
            <a:endParaRPr lang="zh-CN" altLang="en-US"/>
          </a:p>
        </p:txBody>
      </p:sp>
      <p:sp>
        <p:nvSpPr>
          <p:cNvPr id="430108" name="Rectangle 28"/>
          <p:cNvSpPr>
            <a:spLocks noChangeArrowheads="1"/>
          </p:cNvSpPr>
          <p:nvPr/>
        </p:nvSpPr>
        <p:spPr bwMode="auto">
          <a:xfrm>
            <a:off x="1331913" y="2308225"/>
            <a:ext cx="485775" cy="1074738"/>
          </a:xfrm>
          <a:prstGeom prst="rect">
            <a:avLst/>
          </a:prstGeom>
          <a:noFill/>
          <a:ln w="12700">
            <a:noFill/>
            <a:miter lim="800000"/>
          </a:ln>
          <a:effectLst/>
        </p:spPr>
        <p:txBody>
          <a:bodyPr wrap="none" lIns="90488" tIns="44450" rIns="90488" bIns="44450">
            <a:spAutoFit/>
          </a:bodyPr>
          <a:lstStyle/>
          <a:p>
            <a:pPr defTabSz="762000" eaLnBrk="0" hangingPunct="0">
              <a:lnSpc>
                <a:spcPct val="90000"/>
              </a:lnSpc>
            </a:pPr>
            <a:r>
              <a:rPr kumimoji="1" lang="zh-CN" altLang="en-US" sz="2400">
                <a:solidFill>
                  <a:srgbClr val="333399"/>
                </a:solidFill>
                <a:latin typeface="Times New Roman" panose="02020603050405020304" pitchFamily="18" charset="0"/>
                <a:ea typeface="黑体" panose="02010609060101010101" pitchFamily="2" charset="-122"/>
              </a:rPr>
              <a:t>集</a:t>
            </a:r>
            <a:endParaRPr kumimoji="1" lang="zh-CN" altLang="en-US" sz="240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kumimoji="1" lang="zh-CN" altLang="en-US" sz="2400">
                <a:solidFill>
                  <a:srgbClr val="333399"/>
                </a:solidFill>
                <a:latin typeface="Times New Roman" panose="02020603050405020304" pitchFamily="18" charset="0"/>
                <a:ea typeface="黑体" panose="02010609060101010101" pitchFamily="2" charset="-122"/>
              </a:rPr>
              <a:t>线</a:t>
            </a:r>
            <a:endParaRPr kumimoji="1" lang="zh-CN" altLang="en-US" sz="240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kumimoji="1" lang="zh-CN" altLang="en-US" sz="2400">
                <a:solidFill>
                  <a:srgbClr val="333399"/>
                </a:solidFill>
                <a:latin typeface="Times New Roman" panose="02020603050405020304" pitchFamily="18" charset="0"/>
                <a:ea typeface="黑体" panose="02010609060101010101" pitchFamily="2" charset="-122"/>
              </a:rPr>
              <a:t>器</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0109" name="Rectangle 29"/>
          <p:cNvSpPr>
            <a:spLocks noChangeArrowheads="1"/>
          </p:cNvSpPr>
          <p:nvPr/>
        </p:nvSpPr>
        <p:spPr bwMode="auto">
          <a:xfrm>
            <a:off x="3751263" y="4527550"/>
            <a:ext cx="1484312" cy="846138"/>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430110" name="Rectangle 30"/>
          <p:cNvSpPr>
            <a:spLocks noChangeArrowheads="1"/>
          </p:cNvSpPr>
          <p:nvPr/>
        </p:nvSpPr>
        <p:spPr bwMode="auto">
          <a:xfrm>
            <a:off x="4038600" y="4529138"/>
            <a:ext cx="949325" cy="398462"/>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11" name="Rectangle 31"/>
          <p:cNvSpPr>
            <a:spLocks noChangeArrowheads="1"/>
          </p:cNvSpPr>
          <p:nvPr/>
        </p:nvSpPr>
        <p:spPr bwMode="auto">
          <a:xfrm>
            <a:off x="4105275" y="4451350"/>
            <a:ext cx="687388"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网卡</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12" name="Rectangle 32"/>
          <p:cNvSpPr>
            <a:spLocks noChangeArrowheads="1"/>
          </p:cNvSpPr>
          <p:nvPr/>
        </p:nvSpPr>
        <p:spPr bwMode="auto">
          <a:xfrm>
            <a:off x="3981450" y="4894263"/>
            <a:ext cx="942975"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工作站</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13" name="Rectangle 33"/>
          <p:cNvSpPr>
            <a:spLocks noChangeArrowheads="1"/>
          </p:cNvSpPr>
          <p:nvPr/>
        </p:nvSpPr>
        <p:spPr bwMode="auto">
          <a:xfrm>
            <a:off x="4143375" y="4435475"/>
            <a:ext cx="722313" cy="82550"/>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14" name="Rectangle 34"/>
          <p:cNvSpPr>
            <a:spLocks noChangeArrowheads="1"/>
          </p:cNvSpPr>
          <p:nvPr/>
        </p:nvSpPr>
        <p:spPr bwMode="auto">
          <a:xfrm>
            <a:off x="1450975" y="4527550"/>
            <a:ext cx="1487488" cy="846138"/>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430115" name="Rectangle 35"/>
          <p:cNvSpPr>
            <a:spLocks noChangeArrowheads="1"/>
          </p:cNvSpPr>
          <p:nvPr/>
        </p:nvSpPr>
        <p:spPr bwMode="auto">
          <a:xfrm>
            <a:off x="1722438" y="4529138"/>
            <a:ext cx="952500" cy="398462"/>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16" name="Rectangle 36"/>
          <p:cNvSpPr>
            <a:spLocks noChangeArrowheads="1"/>
          </p:cNvSpPr>
          <p:nvPr/>
        </p:nvSpPr>
        <p:spPr bwMode="auto">
          <a:xfrm>
            <a:off x="1822450" y="4473575"/>
            <a:ext cx="688975" cy="39528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网卡</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17" name="Rectangle 37"/>
          <p:cNvSpPr>
            <a:spLocks noChangeArrowheads="1"/>
          </p:cNvSpPr>
          <p:nvPr/>
        </p:nvSpPr>
        <p:spPr bwMode="auto">
          <a:xfrm>
            <a:off x="1668463" y="4894263"/>
            <a:ext cx="942975"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工作站</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18" name="Rectangle 38"/>
          <p:cNvSpPr>
            <a:spLocks noChangeArrowheads="1"/>
          </p:cNvSpPr>
          <p:nvPr/>
        </p:nvSpPr>
        <p:spPr bwMode="auto">
          <a:xfrm>
            <a:off x="1846263" y="4435475"/>
            <a:ext cx="719137" cy="82550"/>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19" name="Rectangle 39"/>
          <p:cNvSpPr>
            <a:spLocks noChangeArrowheads="1"/>
          </p:cNvSpPr>
          <p:nvPr/>
        </p:nvSpPr>
        <p:spPr bwMode="auto">
          <a:xfrm>
            <a:off x="6037263" y="4527550"/>
            <a:ext cx="1487487" cy="846138"/>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430120" name="Rectangle 40"/>
          <p:cNvSpPr>
            <a:spLocks noChangeArrowheads="1"/>
          </p:cNvSpPr>
          <p:nvPr/>
        </p:nvSpPr>
        <p:spPr bwMode="auto">
          <a:xfrm>
            <a:off x="6316663" y="4529138"/>
            <a:ext cx="950912" cy="398462"/>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21" name="Rectangle 41"/>
          <p:cNvSpPr>
            <a:spLocks noChangeArrowheads="1"/>
          </p:cNvSpPr>
          <p:nvPr/>
        </p:nvSpPr>
        <p:spPr bwMode="auto">
          <a:xfrm>
            <a:off x="6389688" y="4478338"/>
            <a:ext cx="688975" cy="395287"/>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网卡</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22" name="Rectangle 42"/>
          <p:cNvSpPr>
            <a:spLocks noChangeArrowheads="1"/>
          </p:cNvSpPr>
          <p:nvPr/>
        </p:nvSpPr>
        <p:spPr bwMode="auto">
          <a:xfrm>
            <a:off x="6242050" y="4894263"/>
            <a:ext cx="942975" cy="392112"/>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工作站</a:t>
            </a:r>
            <a:endParaRPr kumimoji="1" lang="zh-CN" altLang="en-US">
              <a:solidFill>
                <a:srgbClr val="333399"/>
              </a:solidFill>
              <a:latin typeface="Times New Roman" panose="02020603050405020304" pitchFamily="18" charset="0"/>
              <a:ea typeface="黑体" panose="02010609060101010101" pitchFamily="2" charset="-122"/>
            </a:endParaRPr>
          </a:p>
        </p:txBody>
      </p:sp>
      <p:sp>
        <p:nvSpPr>
          <p:cNvPr id="430123" name="Rectangle 43"/>
          <p:cNvSpPr>
            <a:spLocks noChangeArrowheads="1"/>
          </p:cNvSpPr>
          <p:nvPr/>
        </p:nvSpPr>
        <p:spPr bwMode="auto">
          <a:xfrm>
            <a:off x="6432550" y="4435475"/>
            <a:ext cx="720725" cy="82550"/>
          </a:xfrm>
          <a:prstGeom prst="rect">
            <a:avLst/>
          </a:prstGeom>
          <a:solidFill>
            <a:schemeClr val="bg1"/>
          </a:solidFill>
          <a:ln w="12700">
            <a:solidFill>
              <a:schemeClr val="tx1"/>
            </a:solidFill>
            <a:miter lim="800000"/>
          </a:ln>
          <a:effectLst/>
        </p:spPr>
        <p:txBody>
          <a:bodyPr wrap="none" anchor="ctr"/>
          <a:lstStyle/>
          <a:p>
            <a:endParaRPr lang="zh-CN" altLang="en-US"/>
          </a:p>
        </p:txBody>
      </p:sp>
      <p:sp>
        <p:nvSpPr>
          <p:cNvPr id="430124" name="Oval 44"/>
          <p:cNvSpPr>
            <a:spLocks noChangeArrowheads="1"/>
          </p:cNvSpPr>
          <p:nvPr/>
        </p:nvSpPr>
        <p:spPr bwMode="auto">
          <a:xfrm>
            <a:off x="4237038" y="2579688"/>
            <a:ext cx="87312" cy="79375"/>
          </a:xfrm>
          <a:prstGeom prst="ellipse">
            <a:avLst/>
          </a:prstGeom>
          <a:solidFill>
            <a:schemeClr val="tx1"/>
          </a:solidFill>
          <a:ln w="12700">
            <a:solidFill>
              <a:schemeClr val="tx1"/>
            </a:solidFill>
            <a:round/>
          </a:ln>
          <a:effectLst/>
        </p:spPr>
        <p:txBody>
          <a:bodyPr wrap="none" anchor="ctr"/>
          <a:lstStyle/>
          <a:p>
            <a:endParaRPr lang="zh-CN" altLang="en-US"/>
          </a:p>
        </p:txBody>
      </p:sp>
      <p:sp>
        <p:nvSpPr>
          <p:cNvPr id="430125" name="Oval 45"/>
          <p:cNvSpPr>
            <a:spLocks noChangeArrowheads="1"/>
          </p:cNvSpPr>
          <p:nvPr/>
        </p:nvSpPr>
        <p:spPr bwMode="auto">
          <a:xfrm>
            <a:off x="4627563" y="2381250"/>
            <a:ext cx="88900" cy="79375"/>
          </a:xfrm>
          <a:prstGeom prst="ellipse">
            <a:avLst/>
          </a:prstGeom>
          <a:solidFill>
            <a:schemeClr val="tx1"/>
          </a:solidFill>
          <a:ln w="12700">
            <a:solidFill>
              <a:schemeClr val="tx1"/>
            </a:solidFill>
            <a:round/>
          </a:ln>
          <a:effectLst/>
        </p:spPr>
        <p:txBody>
          <a:bodyPr wrap="none" anchor="ctr"/>
          <a:lstStyle/>
          <a:p>
            <a:endParaRPr lang="zh-CN" altLang="en-US"/>
          </a:p>
        </p:txBody>
      </p:sp>
      <p:sp>
        <p:nvSpPr>
          <p:cNvPr id="430126" name="Oval 46"/>
          <p:cNvSpPr>
            <a:spLocks noChangeArrowheads="1"/>
          </p:cNvSpPr>
          <p:nvPr/>
        </p:nvSpPr>
        <p:spPr bwMode="auto">
          <a:xfrm>
            <a:off x="4787900" y="2819400"/>
            <a:ext cx="88900" cy="79375"/>
          </a:xfrm>
          <a:prstGeom prst="ellipse">
            <a:avLst/>
          </a:prstGeom>
          <a:solidFill>
            <a:schemeClr val="tx1"/>
          </a:solidFill>
          <a:ln w="12700">
            <a:solidFill>
              <a:schemeClr val="tx1"/>
            </a:solidFill>
            <a:round/>
          </a:ln>
          <a:effectLst/>
        </p:spPr>
        <p:txBody>
          <a:bodyPr wrap="none" anchor="ctr"/>
          <a:lstStyle/>
          <a:p>
            <a:endParaRPr lang="zh-CN" altLang="en-US"/>
          </a:p>
        </p:txBody>
      </p:sp>
      <p:sp>
        <p:nvSpPr>
          <p:cNvPr id="430127" name="Line 47"/>
          <p:cNvSpPr>
            <a:spLocks noChangeShapeType="1"/>
          </p:cNvSpPr>
          <p:nvPr/>
        </p:nvSpPr>
        <p:spPr bwMode="auto">
          <a:xfrm flipV="1">
            <a:off x="4183063" y="3605213"/>
            <a:ext cx="0" cy="596900"/>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28" name="Line 48"/>
          <p:cNvSpPr>
            <a:spLocks noChangeShapeType="1"/>
          </p:cNvSpPr>
          <p:nvPr/>
        </p:nvSpPr>
        <p:spPr bwMode="auto">
          <a:xfrm>
            <a:off x="4632325" y="3616325"/>
            <a:ext cx="0" cy="592138"/>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29" name="Line 49"/>
          <p:cNvSpPr>
            <a:spLocks noChangeShapeType="1"/>
          </p:cNvSpPr>
          <p:nvPr/>
        </p:nvSpPr>
        <p:spPr bwMode="auto">
          <a:xfrm rot="236364" flipV="1">
            <a:off x="2019300" y="3729038"/>
            <a:ext cx="431800" cy="514350"/>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30" name="Line 50"/>
          <p:cNvSpPr>
            <a:spLocks noChangeShapeType="1"/>
          </p:cNvSpPr>
          <p:nvPr/>
        </p:nvSpPr>
        <p:spPr bwMode="auto">
          <a:xfrm flipH="1">
            <a:off x="2462213" y="3722688"/>
            <a:ext cx="439737" cy="474662"/>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31" name="Line 51"/>
          <p:cNvSpPr>
            <a:spLocks noChangeShapeType="1"/>
          </p:cNvSpPr>
          <p:nvPr/>
        </p:nvSpPr>
        <p:spPr bwMode="auto">
          <a:xfrm>
            <a:off x="5926138" y="3636963"/>
            <a:ext cx="400050" cy="592137"/>
          </a:xfrm>
          <a:prstGeom prst="line">
            <a:avLst/>
          </a:prstGeom>
          <a:noFill/>
          <a:ln w="12700">
            <a:solidFill>
              <a:schemeClr val="tx1"/>
            </a:solidFill>
            <a:round/>
            <a:headEnd type="triangle" w="sm" len="med"/>
            <a:tailEnd type="none" w="sm" len="med"/>
          </a:ln>
          <a:effectLst/>
        </p:spPr>
        <p:txBody>
          <a:bodyPr wrap="none" anchor="ctr"/>
          <a:lstStyle/>
          <a:p>
            <a:endParaRPr lang="zh-CN" altLang="en-US"/>
          </a:p>
        </p:txBody>
      </p:sp>
      <p:sp>
        <p:nvSpPr>
          <p:cNvPr id="430132" name="Line 52"/>
          <p:cNvSpPr>
            <a:spLocks noChangeShapeType="1"/>
          </p:cNvSpPr>
          <p:nvPr/>
        </p:nvSpPr>
        <p:spPr bwMode="auto">
          <a:xfrm>
            <a:off x="6399213" y="3649663"/>
            <a:ext cx="363537" cy="547687"/>
          </a:xfrm>
          <a:prstGeom prst="line">
            <a:avLst/>
          </a:prstGeom>
          <a:noFill/>
          <a:ln w="12700">
            <a:solidFill>
              <a:schemeClr val="tx1"/>
            </a:solidFill>
            <a:round/>
            <a:headEnd type="none" w="sm" len="med"/>
            <a:tailEnd type="triangle" w="sm" len="med"/>
          </a:ln>
          <a:effectLst/>
        </p:spPr>
        <p:txBody>
          <a:bodyPr wrap="none" anchor="ctr"/>
          <a:lstStyle/>
          <a:p>
            <a:endParaRPr lang="zh-CN" altLang="en-US"/>
          </a:p>
        </p:txBody>
      </p:sp>
      <p:sp>
        <p:nvSpPr>
          <p:cNvPr id="430133" name="Rectangle 53"/>
          <p:cNvSpPr>
            <a:spLocks noChangeArrowheads="1"/>
          </p:cNvSpPr>
          <p:nvPr/>
        </p:nvSpPr>
        <p:spPr bwMode="auto">
          <a:xfrm>
            <a:off x="4908550" y="3725863"/>
            <a:ext cx="942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Times New Roman" panose="02020603050405020304" pitchFamily="18" charset="0"/>
                <a:ea typeface="黑体" panose="02010609060101010101" pitchFamily="2" charset="-122"/>
              </a:rPr>
              <a:t>双绞线</a:t>
            </a:r>
            <a:endParaRPr kumimoji="1" lang="zh-CN" altLang="en-US">
              <a:solidFill>
                <a:srgbClr val="333399"/>
              </a:solidFill>
              <a:latin typeface="Times New Roman" panose="02020603050405020304" pitchFamily="18" charset="0"/>
              <a:ea typeface="黑体" panose="02010609060101010101" pitchFamily="2" charset="-122"/>
            </a:endParaRPr>
          </a:p>
        </p:txBody>
      </p:sp>
      <p:grpSp>
        <p:nvGrpSpPr>
          <p:cNvPr id="430134" name="Group 54"/>
          <p:cNvGrpSpPr/>
          <p:nvPr/>
        </p:nvGrpSpPr>
        <p:grpSpPr bwMode="auto">
          <a:xfrm rot="5400000" flipH="1">
            <a:off x="4307682" y="3950494"/>
            <a:ext cx="876300" cy="90487"/>
            <a:chOff x="1548" y="1476"/>
            <a:chExt cx="1338" cy="120"/>
          </a:xfrm>
        </p:grpSpPr>
        <p:sp>
          <p:nvSpPr>
            <p:cNvPr id="430135" name="Freeform 55"/>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136" name="Freeform 56"/>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grpSp>
        <p:nvGrpSpPr>
          <p:cNvPr id="430137" name="Group 57"/>
          <p:cNvGrpSpPr/>
          <p:nvPr/>
        </p:nvGrpSpPr>
        <p:grpSpPr bwMode="auto">
          <a:xfrm rot="5400000" flipH="1">
            <a:off x="3849688" y="3962400"/>
            <a:ext cx="874712" cy="90488"/>
            <a:chOff x="1548" y="1476"/>
            <a:chExt cx="1338" cy="120"/>
          </a:xfrm>
        </p:grpSpPr>
        <p:sp>
          <p:nvSpPr>
            <p:cNvPr id="430138" name="Freeform 58"/>
            <p:cNvSpPr/>
            <p:nvPr/>
          </p:nvSpPr>
          <p:spPr bwMode="auto">
            <a:xfrm>
              <a:off x="1555" y="1484"/>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sp>
          <p:nvSpPr>
            <p:cNvPr id="430139" name="Freeform 59"/>
            <p:cNvSpPr/>
            <p:nvPr/>
          </p:nvSpPr>
          <p:spPr bwMode="auto">
            <a:xfrm flipV="1">
              <a:off x="1548" y="1476"/>
              <a:ext cx="1331" cy="112"/>
            </a:xfrm>
            <a:custGeom>
              <a:avLst/>
              <a:gdLst/>
              <a:ahLst/>
              <a:cxnLst>
                <a:cxn ang="0">
                  <a:pos x="29" y="52"/>
                </a:cxn>
                <a:cxn ang="0">
                  <a:pos x="8" y="37"/>
                </a:cxn>
                <a:cxn ang="0">
                  <a:pos x="77" y="97"/>
                </a:cxn>
                <a:cxn ang="0">
                  <a:pos x="272" y="1"/>
                </a:cxn>
                <a:cxn ang="0">
                  <a:pos x="461" y="100"/>
                </a:cxn>
                <a:cxn ang="0">
                  <a:pos x="653" y="4"/>
                </a:cxn>
                <a:cxn ang="0">
                  <a:pos x="845" y="97"/>
                </a:cxn>
                <a:cxn ang="0">
                  <a:pos x="1037" y="1"/>
                </a:cxn>
                <a:cxn ang="0">
                  <a:pos x="1235" y="100"/>
                </a:cxn>
                <a:cxn ang="0">
                  <a:pos x="1331" y="73"/>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p:spPr>
          <p:txBody>
            <a:bodyPr wrap="none" anchor="ct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algn="ctr"/>
            <a:r>
              <a:rPr lang="en-US" altLang="zh-CN"/>
              <a:t>3.4.2  </a:t>
            </a:r>
            <a:r>
              <a:rPr lang="zh-CN" altLang="en-US"/>
              <a:t>以太网的信道利用率 </a:t>
            </a:r>
            <a:endParaRPr lang="zh-CN" altLang="en-US"/>
          </a:p>
        </p:txBody>
      </p:sp>
      <p:sp>
        <p:nvSpPr>
          <p:cNvPr id="431107" name="Rectangle 3"/>
          <p:cNvSpPr>
            <a:spLocks noGrp="1" noChangeArrowheads="1"/>
          </p:cNvSpPr>
          <p:nvPr>
            <p:ph type="body" idx="1"/>
          </p:nvPr>
        </p:nvSpPr>
        <p:spPr>
          <a:xfrm>
            <a:off x="539750" y="1917700"/>
            <a:ext cx="8424863" cy="4319588"/>
          </a:xfrm>
        </p:spPr>
        <p:txBody>
          <a:bodyPr/>
          <a:lstStyle/>
          <a:p>
            <a:r>
              <a:rPr lang="zh-CN" altLang="en-US" sz="2800" dirty="0"/>
              <a:t>以太网的信道被占用的情况：</a:t>
            </a:r>
            <a:endParaRPr lang="zh-CN" altLang="en-US" sz="2800" dirty="0"/>
          </a:p>
          <a:p>
            <a:r>
              <a:rPr lang="zh-CN" altLang="en-US" sz="2800" dirty="0"/>
              <a:t>争用期长度为 </a:t>
            </a:r>
            <a:r>
              <a:rPr lang="en-US" altLang="zh-CN" sz="2800" dirty="0"/>
              <a:t>2</a:t>
            </a:r>
            <a:r>
              <a:rPr lang="en-US" altLang="zh-CN" sz="2800" i="1" dirty="0">
                <a:sym typeface="Symbol" panose="05050102010706020507" pitchFamily="18" charset="2"/>
              </a:rPr>
              <a:t></a:t>
            </a:r>
            <a:r>
              <a:rPr lang="zh-CN" altLang="en-US" sz="2800" dirty="0"/>
              <a:t>，即端到端传播时延的两倍。检测到碰撞后不发送干扰信号。</a:t>
            </a:r>
            <a:endParaRPr lang="zh-CN" altLang="en-US" sz="2800" dirty="0"/>
          </a:p>
          <a:p>
            <a:r>
              <a:rPr lang="zh-CN" altLang="en-US" sz="2800" dirty="0"/>
              <a:t>帧长为 </a:t>
            </a:r>
            <a:r>
              <a:rPr lang="en-US" altLang="zh-CN" sz="2800" i="1" dirty="0">
                <a:latin typeface="Times New Roman" panose="02020603050405020304" pitchFamily="18" charset="0"/>
              </a:rPr>
              <a:t>L</a:t>
            </a:r>
            <a:r>
              <a:rPr lang="en-US" altLang="zh-CN" sz="2800" dirty="0"/>
              <a:t> </a:t>
            </a:r>
            <a:r>
              <a:rPr lang="en-US" altLang="zh-CN" sz="2800" dirty="0">
                <a:latin typeface="Times New Roman" panose="02020603050405020304" pitchFamily="18" charset="0"/>
              </a:rPr>
              <a:t>(bit)</a:t>
            </a:r>
            <a:r>
              <a:rPr lang="zh-CN" altLang="en-US" sz="2800" dirty="0">
                <a:latin typeface="Times New Roman" panose="02020603050405020304" pitchFamily="18" charset="0"/>
              </a:rPr>
              <a:t>，</a:t>
            </a:r>
            <a:r>
              <a:rPr lang="zh-CN" altLang="en-US" sz="2800" dirty="0"/>
              <a:t>数据发送速率为 </a:t>
            </a:r>
            <a:r>
              <a:rPr lang="en-US" altLang="zh-CN" sz="2800" i="1" dirty="0">
                <a:latin typeface="Times New Roman" panose="02020603050405020304" pitchFamily="18" charset="0"/>
              </a:rPr>
              <a:t>C </a:t>
            </a:r>
            <a:r>
              <a:rPr lang="en-US" altLang="zh-CN" sz="2800" dirty="0">
                <a:latin typeface="Times New Roman" panose="02020603050405020304" pitchFamily="18" charset="0"/>
              </a:rPr>
              <a:t>(b/s)</a:t>
            </a:r>
            <a:r>
              <a:rPr lang="zh-CN" altLang="en-US" sz="2800" dirty="0">
                <a:latin typeface="Times New Roman" panose="02020603050405020304" pitchFamily="18" charset="0"/>
              </a:rPr>
              <a:t>，</a:t>
            </a:r>
            <a:r>
              <a:rPr lang="zh-CN" altLang="en-US" sz="2800" dirty="0"/>
              <a:t>因而帧的发送时间为 </a:t>
            </a: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C</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 (s)</a:t>
            </a:r>
            <a:r>
              <a:rPr lang="zh-CN" altLang="en-US" sz="2800" dirty="0">
                <a:latin typeface="Times New Roman" panose="02020603050405020304" pitchFamily="18" charset="0"/>
              </a:rPr>
              <a:t>。</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a:t>以太网的信道利用率 </a:t>
            </a:r>
            <a:endParaRPr lang="zh-CN" altLang="en-US"/>
          </a:p>
        </p:txBody>
      </p:sp>
      <p:sp>
        <p:nvSpPr>
          <p:cNvPr id="432131" name="Rectangle 3"/>
          <p:cNvSpPr>
            <a:spLocks noGrp="1" noChangeArrowheads="1"/>
          </p:cNvSpPr>
          <p:nvPr>
            <p:ph type="body" idx="1"/>
          </p:nvPr>
        </p:nvSpPr>
        <p:spPr>
          <a:xfrm>
            <a:off x="539750" y="1917700"/>
            <a:ext cx="8208963" cy="2303463"/>
          </a:xfrm>
        </p:spPr>
        <p:txBody>
          <a:bodyPr/>
          <a:lstStyle/>
          <a:p>
            <a:r>
              <a:rPr lang="zh-CN" altLang="en-US" sz="2800" dirty="0"/>
              <a:t>一个帧从开始发送，经可能发生的碰撞后，将再重传数次，到发送成功且信道转为空闲</a:t>
            </a:r>
            <a:r>
              <a:rPr lang="en-US" altLang="zh-CN" sz="2800" dirty="0"/>
              <a:t>(</a:t>
            </a:r>
            <a:r>
              <a:rPr lang="zh-CN" altLang="en-US" sz="2800" dirty="0"/>
              <a:t>即再经过时间 </a:t>
            </a:r>
            <a:r>
              <a:rPr lang="zh-CN" altLang="en-US" sz="2800" i="1" dirty="0">
                <a:sym typeface="Symbol" panose="05050102010706020507" pitchFamily="18" charset="2"/>
              </a:rPr>
              <a:t>  </a:t>
            </a:r>
            <a:r>
              <a:rPr lang="zh-CN" altLang="en-US" sz="2800" dirty="0"/>
              <a:t>使得信道上无信号在传播</a:t>
            </a:r>
            <a:r>
              <a:rPr lang="en-US" altLang="zh-CN" sz="2800" dirty="0"/>
              <a:t>)</a:t>
            </a:r>
            <a:r>
              <a:rPr lang="zh-CN" altLang="en-US" sz="2800" dirty="0"/>
              <a:t>时为止，是发送一帧所需的平均时间。 </a:t>
            </a:r>
            <a:endParaRPr lang="zh-CN" altLang="en-US" sz="2800" dirty="0"/>
          </a:p>
        </p:txBody>
      </p:sp>
      <p:sp>
        <p:nvSpPr>
          <p:cNvPr id="432132" name="Line 4"/>
          <p:cNvSpPr>
            <a:spLocks noChangeShapeType="1"/>
          </p:cNvSpPr>
          <p:nvPr/>
        </p:nvSpPr>
        <p:spPr bwMode="auto">
          <a:xfrm>
            <a:off x="811213" y="5926138"/>
            <a:ext cx="7597775"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33" name="Rectangle 5"/>
          <p:cNvSpPr>
            <a:spLocks noChangeArrowheads="1"/>
          </p:cNvSpPr>
          <p:nvPr/>
        </p:nvSpPr>
        <p:spPr bwMode="auto">
          <a:xfrm>
            <a:off x="4611688" y="5767388"/>
            <a:ext cx="420687" cy="398462"/>
          </a:xfrm>
          <a:prstGeom prst="rect">
            <a:avLst/>
          </a:prstGeom>
          <a:solidFill>
            <a:schemeClr val="bg1"/>
          </a:solidFill>
          <a:ln w="9525">
            <a:noFill/>
            <a:miter lim="800000"/>
          </a:ln>
          <a:effectLst/>
        </p:spPr>
        <p:txBody>
          <a:bodyPr wrap="none" anchor="ctr"/>
          <a:lstStyle/>
          <a:p>
            <a:endParaRPr lang="zh-CN" altLang="en-US"/>
          </a:p>
        </p:txBody>
      </p:sp>
      <p:sp>
        <p:nvSpPr>
          <p:cNvPr id="432134" name="Line 6"/>
          <p:cNvSpPr>
            <a:spLocks noChangeShapeType="1"/>
          </p:cNvSpPr>
          <p:nvPr/>
        </p:nvSpPr>
        <p:spPr bwMode="auto">
          <a:xfrm>
            <a:off x="811213" y="4164013"/>
            <a:ext cx="4051300"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35" name="Line 7"/>
          <p:cNvSpPr>
            <a:spLocks noChangeShapeType="1"/>
          </p:cNvSpPr>
          <p:nvPr/>
        </p:nvSpPr>
        <p:spPr bwMode="auto">
          <a:xfrm>
            <a:off x="4862513" y="4164013"/>
            <a:ext cx="3546475"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36" name="Line 8"/>
          <p:cNvSpPr>
            <a:spLocks noChangeShapeType="1"/>
          </p:cNvSpPr>
          <p:nvPr/>
        </p:nvSpPr>
        <p:spPr bwMode="auto">
          <a:xfrm>
            <a:off x="7902575" y="5445125"/>
            <a:ext cx="506413" cy="0"/>
          </a:xfrm>
          <a:prstGeom prst="line">
            <a:avLst/>
          </a:prstGeom>
          <a:noFill/>
          <a:ln w="19050">
            <a:solidFill>
              <a:schemeClr val="tx1"/>
            </a:solidFill>
            <a:round/>
            <a:headEnd type="triangle" w="sm" len="med"/>
            <a:tailEnd type="triangle" w="sm" len="med"/>
          </a:ln>
          <a:effectLst/>
        </p:spPr>
        <p:txBody>
          <a:bodyPr wrap="none" anchor="ctr"/>
          <a:lstStyle/>
          <a:p>
            <a:endParaRPr lang="zh-CN" altLang="en-US"/>
          </a:p>
        </p:txBody>
      </p:sp>
      <p:sp>
        <p:nvSpPr>
          <p:cNvPr id="432137" name="Rectangle 9"/>
          <p:cNvSpPr>
            <a:spLocks noChangeArrowheads="1"/>
          </p:cNvSpPr>
          <p:nvPr/>
        </p:nvSpPr>
        <p:spPr bwMode="auto">
          <a:xfrm>
            <a:off x="8083550" y="5345113"/>
            <a:ext cx="166688" cy="209550"/>
          </a:xfrm>
          <a:prstGeom prst="rect">
            <a:avLst/>
          </a:prstGeom>
          <a:solidFill>
            <a:schemeClr val="bg1"/>
          </a:solidFill>
          <a:ln w="9525">
            <a:noFill/>
            <a:miter lim="800000"/>
          </a:ln>
          <a:effectLst/>
        </p:spPr>
        <p:txBody>
          <a:bodyPr wrap="none" anchor="ctr"/>
          <a:lstStyle/>
          <a:p>
            <a:endParaRPr lang="zh-CN" altLang="en-US"/>
          </a:p>
        </p:txBody>
      </p:sp>
      <p:sp>
        <p:nvSpPr>
          <p:cNvPr id="432138" name="Line 10"/>
          <p:cNvSpPr>
            <a:spLocks noChangeShapeType="1"/>
          </p:cNvSpPr>
          <p:nvPr/>
        </p:nvSpPr>
        <p:spPr bwMode="auto">
          <a:xfrm>
            <a:off x="4862513" y="5445125"/>
            <a:ext cx="3040062"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39" name="Line 11"/>
          <p:cNvSpPr>
            <a:spLocks noChangeShapeType="1"/>
          </p:cNvSpPr>
          <p:nvPr/>
        </p:nvSpPr>
        <p:spPr bwMode="auto">
          <a:xfrm>
            <a:off x="3849688" y="5445125"/>
            <a:ext cx="1012825"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40" name="Rectangle 12"/>
          <p:cNvSpPr>
            <a:spLocks noChangeArrowheads="1"/>
          </p:cNvSpPr>
          <p:nvPr/>
        </p:nvSpPr>
        <p:spPr bwMode="auto">
          <a:xfrm>
            <a:off x="4144963" y="5335588"/>
            <a:ext cx="307975" cy="260350"/>
          </a:xfrm>
          <a:prstGeom prst="rect">
            <a:avLst/>
          </a:prstGeom>
          <a:solidFill>
            <a:schemeClr val="bg1"/>
          </a:solidFill>
          <a:ln w="9525">
            <a:noFill/>
            <a:miter lim="800000"/>
          </a:ln>
          <a:effectLst/>
        </p:spPr>
        <p:txBody>
          <a:bodyPr wrap="none" anchor="ctr"/>
          <a:lstStyle/>
          <a:p>
            <a:endParaRPr lang="zh-CN" altLang="en-US"/>
          </a:p>
        </p:txBody>
      </p:sp>
      <p:sp>
        <p:nvSpPr>
          <p:cNvPr id="432141" name="Line 13"/>
          <p:cNvSpPr>
            <a:spLocks noChangeShapeType="1"/>
          </p:cNvSpPr>
          <p:nvPr/>
        </p:nvSpPr>
        <p:spPr bwMode="auto">
          <a:xfrm>
            <a:off x="1824038" y="5445125"/>
            <a:ext cx="1014412"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42" name="Rectangle 14"/>
          <p:cNvSpPr>
            <a:spLocks noChangeArrowheads="1"/>
          </p:cNvSpPr>
          <p:nvPr/>
        </p:nvSpPr>
        <p:spPr bwMode="auto">
          <a:xfrm>
            <a:off x="2119313" y="5260975"/>
            <a:ext cx="306387" cy="230188"/>
          </a:xfrm>
          <a:prstGeom prst="rect">
            <a:avLst/>
          </a:prstGeom>
          <a:solidFill>
            <a:schemeClr val="bg1"/>
          </a:solidFill>
          <a:ln w="9525">
            <a:noFill/>
            <a:miter lim="800000"/>
          </a:ln>
          <a:effectLst/>
        </p:spPr>
        <p:txBody>
          <a:bodyPr wrap="none" anchor="ctr"/>
          <a:lstStyle/>
          <a:p>
            <a:endParaRPr lang="zh-CN" altLang="en-US"/>
          </a:p>
        </p:txBody>
      </p:sp>
      <p:sp>
        <p:nvSpPr>
          <p:cNvPr id="432143" name="Line 15"/>
          <p:cNvSpPr>
            <a:spLocks noChangeShapeType="1"/>
          </p:cNvSpPr>
          <p:nvPr/>
        </p:nvSpPr>
        <p:spPr bwMode="auto">
          <a:xfrm>
            <a:off x="811213" y="5445125"/>
            <a:ext cx="1012825" cy="0"/>
          </a:xfrm>
          <a:prstGeom prst="line">
            <a:avLst/>
          </a:prstGeom>
          <a:noFill/>
          <a:ln w="19050">
            <a:solidFill>
              <a:schemeClr val="tx2"/>
            </a:solidFill>
            <a:round/>
            <a:headEnd type="triangle" w="sm" len="med"/>
            <a:tailEnd type="triangle" w="sm" len="med"/>
          </a:ln>
          <a:effectLst/>
        </p:spPr>
        <p:txBody>
          <a:bodyPr wrap="none" anchor="ctr"/>
          <a:lstStyle/>
          <a:p>
            <a:endParaRPr lang="zh-CN" altLang="en-US"/>
          </a:p>
        </p:txBody>
      </p:sp>
      <p:sp>
        <p:nvSpPr>
          <p:cNvPr id="432144" name="Freeform 16"/>
          <p:cNvSpPr/>
          <p:nvPr/>
        </p:nvSpPr>
        <p:spPr bwMode="auto">
          <a:xfrm>
            <a:off x="4862513" y="4484688"/>
            <a:ext cx="3040062" cy="720725"/>
          </a:xfrm>
          <a:custGeom>
            <a:avLst/>
            <a:gdLst/>
            <a:ahLst/>
            <a:cxnLst>
              <a:cxn ang="0">
                <a:pos x="0" y="432"/>
              </a:cxn>
              <a:cxn ang="0">
                <a:pos x="0" y="0"/>
              </a:cxn>
              <a:cxn ang="0">
                <a:pos x="1728" y="0"/>
              </a:cxn>
              <a:cxn ang="0">
                <a:pos x="1728" y="432"/>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p:spPr>
        <p:txBody>
          <a:bodyPr wrap="none" anchor="ctr"/>
          <a:lstStyle/>
          <a:p>
            <a:endParaRPr lang="zh-CN" altLang="en-US"/>
          </a:p>
        </p:txBody>
      </p:sp>
      <p:sp>
        <p:nvSpPr>
          <p:cNvPr id="432145" name="Text Box 17"/>
          <p:cNvSpPr txBox="1">
            <a:spLocks noChangeArrowheads="1"/>
          </p:cNvSpPr>
          <p:nvPr/>
        </p:nvSpPr>
        <p:spPr bwMode="auto">
          <a:xfrm>
            <a:off x="5538788" y="4611688"/>
            <a:ext cx="1936750" cy="457200"/>
          </a:xfrm>
          <a:prstGeom prst="rect">
            <a:avLst/>
          </a:prstGeom>
          <a:no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发  送  成  功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46" name="Text Box 18"/>
          <p:cNvSpPr txBox="1">
            <a:spLocks noChangeArrowheads="1"/>
          </p:cNvSpPr>
          <p:nvPr/>
        </p:nvSpPr>
        <p:spPr bwMode="auto">
          <a:xfrm>
            <a:off x="755650" y="4587875"/>
            <a:ext cx="1174750" cy="457200"/>
          </a:xfrm>
          <a:prstGeom prst="rect">
            <a:avLst/>
          </a:prstGeom>
          <a:no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争用期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47" name="Text Box 19"/>
          <p:cNvSpPr txBox="1">
            <a:spLocks noChangeArrowheads="1"/>
          </p:cNvSpPr>
          <p:nvPr/>
        </p:nvSpPr>
        <p:spPr bwMode="auto">
          <a:xfrm>
            <a:off x="1763713" y="4573588"/>
            <a:ext cx="1174750" cy="457200"/>
          </a:xfrm>
          <a:prstGeom prst="rect">
            <a:avLst/>
          </a:prstGeom>
          <a:no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争用期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48" name="Text Box 20"/>
          <p:cNvSpPr txBox="1">
            <a:spLocks noChangeArrowheads="1"/>
          </p:cNvSpPr>
          <p:nvPr/>
        </p:nvSpPr>
        <p:spPr bwMode="auto">
          <a:xfrm>
            <a:off x="3829050" y="4587875"/>
            <a:ext cx="1174750" cy="457200"/>
          </a:xfrm>
          <a:prstGeom prst="rect">
            <a:avLst/>
          </a:prstGeom>
          <a:no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争用期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49" name="Line 21"/>
          <p:cNvSpPr>
            <a:spLocks noChangeShapeType="1"/>
          </p:cNvSpPr>
          <p:nvPr/>
        </p:nvSpPr>
        <p:spPr bwMode="auto">
          <a:xfrm>
            <a:off x="3849688" y="4484688"/>
            <a:ext cx="0" cy="720725"/>
          </a:xfrm>
          <a:prstGeom prst="line">
            <a:avLst/>
          </a:prstGeom>
          <a:noFill/>
          <a:ln w="28575">
            <a:solidFill>
              <a:schemeClr val="tx2"/>
            </a:solidFill>
            <a:prstDash val="dash"/>
            <a:round/>
          </a:ln>
          <a:effectLst/>
        </p:spPr>
        <p:txBody>
          <a:bodyPr wrap="none" anchor="ctr"/>
          <a:lstStyle/>
          <a:p>
            <a:endParaRPr lang="zh-CN" altLang="en-US"/>
          </a:p>
        </p:txBody>
      </p:sp>
      <p:sp>
        <p:nvSpPr>
          <p:cNvPr id="432150" name="Line 22"/>
          <p:cNvSpPr>
            <a:spLocks noChangeShapeType="1"/>
          </p:cNvSpPr>
          <p:nvPr/>
        </p:nvSpPr>
        <p:spPr bwMode="auto">
          <a:xfrm>
            <a:off x="2838450" y="4484688"/>
            <a:ext cx="0" cy="720725"/>
          </a:xfrm>
          <a:prstGeom prst="line">
            <a:avLst/>
          </a:prstGeom>
          <a:noFill/>
          <a:ln w="28575">
            <a:solidFill>
              <a:schemeClr val="tx2"/>
            </a:solidFill>
            <a:prstDash val="dash"/>
            <a:round/>
          </a:ln>
          <a:effectLst/>
        </p:spPr>
        <p:txBody>
          <a:bodyPr wrap="none" anchor="ctr"/>
          <a:lstStyle/>
          <a:p>
            <a:endParaRPr lang="zh-CN" altLang="en-US"/>
          </a:p>
        </p:txBody>
      </p:sp>
      <p:sp>
        <p:nvSpPr>
          <p:cNvPr id="432151" name="Line 23"/>
          <p:cNvSpPr>
            <a:spLocks noChangeShapeType="1"/>
          </p:cNvSpPr>
          <p:nvPr/>
        </p:nvSpPr>
        <p:spPr bwMode="auto">
          <a:xfrm>
            <a:off x="1824038" y="4484688"/>
            <a:ext cx="0" cy="720725"/>
          </a:xfrm>
          <a:prstGeom prst="line">
            <a:avLst/>
          </a:prstGeom>
          <a:noFill/>
          <a:ln w="28575">
            <a:solidFill>
              <a:schemeClr val="tx2"/>
            </a:solidFill>
            <a:prstDash val="dash"/>
            <a:round/>
          </a:ln>
          <a:effectLst/>
        </p:spPr>
        <p:txBody>
          <a:bodyPr wrap="none" anchor="ctr"/>
          <a:lstStyle/>
          <a:p>
            <a:endParaRPr lang="zh-CN" altLang="en-US"/>
          </a:p>
        </p:txBody>
      </p:sp>
      <p:sp>
        <p:nvSpPr>
          <p:cNvPr id="432152" name="Line 24"/>
          <p:cNvSpPr>
            <a:spLocks noChangeShapeType="1"/>
          </p:cNvSpPr>
          <p:nvPr/>
        </p:nvSpPr>
        <p:spPr bwMode="auto">
          <a:xfrm>
            <a:off x="811213" y="4484688"/>
            <a:ext cx="0" cy="720725"/>
          </a:xfrm>
          <a:prstGeom prst="line">
            <a:avLst/>
          </a:prstGeom>
          <a:noFill/>
          <a:ln w="28575">
            <a:solidFill>
              <a:schemeClr val="tx2"/>
            </a:solidFill>
            <a:prstDash val="dash"/>
            <a:round/>
          </a:ln>
          <a:effectLst/>
        </p:spPr>
        <p:txBody>
          <a:bodyPr wrap="none" anchor="ctr"/>
          <a:lstStyle/>
          <a:p>
            <a:endParaRPr lang="zh-CN" altLang="en-US"/>
          </a:p>
        </p:txBody>
      </p:sp>
      <p:sp>
        <p:nvSpPr>
          <p:cNvPr id="432153" name="Line 25"/>
          <p:cNvSpPr>
            <a:spLocks noChangeShapeType="1"/>
          </p:cNvSpPr>
          <p:nvPr/>
        </p:nvSpPr>
        <p:spPr bwMode="auto">
          <a:xfrm>
            <a:off x="811213" y="5205413"/>
            <a:ext cx="0" cy="960437"/>
          </a:xfrm>
          <a:prstGeom prst="line">
            <a:avLst/>
          </a:prstGeom>
          <a:noFill/>
          <a:ln w="28575">
            <a:solidFill>
              <a:schemeClr val="tx2"/>
            </a:solidFill>
            <a:round/>
          </a:ln>
          <a:effectLst/>
        </p:spPr>
        <p:txBody>
          <a:bodyPr wrap="none" anchor="ctr"/>
          <a:lstStyle/>
          <a:p>
            <a:endParaRPr lang="zh-CN" altLang="en-US"/>
          </a:p>
        </p:txBody>
      </p:sp>
      <p:sp>
        <p:nvSpPr>
          <p:cNvPr id="432154" name="Line 26"/>
          <p:cNvSpPr>
            <a:spLocks noChangeShapeType="1"/>
          </p:cNvSpPr>
          <p:nvPr/>
        </p:nvSpPr>
        <p:spPr bwMode="auto">
          <a:xfrm>
            <a:off x="2838450" y="5205413"/>
            <a:ext cx="0" cy="401637"/>
          </a:xfrm>
          <a:prstGeom prst="line">
            <a:avLst/>
          </a:prstGeom>
          <a:noFill/>
          <a:ln w="9525">
            <a:solidFill>
              <a:schemeClr val="tx1"/>
            </a:solidFill>
            <a:round/>
          </a:ln>
          <a:effectLst/>
        </p:spPr>
        <p:txBody>
          <a:bodyPr wrap="none" anchor="ctr"/>
          <a:lstStyle/>
          <a:p>
            <a:endParaRPr lang="zh-CN" altLang="en-US"/>
          </a:p>
        </p:txBody>
      </p:sp>
      <p:sp>
        <p:nvSpPr>
          <p:cNvPr id="432155" name="Line 27"/>
          <p:cNvSpPr>
            <a:spLocks noChangeShapeType="1"/>
          </p:cNvSpPr>
          <p:nvPr/>
        </p:nvSpPr>
        <p:spPr bwMode="auto">
          <a:xfrm>
            <a:off x="3849688" y="5205413"/>
            <a:ext cx="0" cy="401637"/>
          </a:xfrm>
          <a:prstGeom prst="line">
            <a:avLst/>
          </a:prstGeom>
          <a:noFill/>
          <a:ln w="9525">
            <a:solidFill>
              <a:schemeClr val="tx1"/>
            </a:solidFill>
            <a:round/>
          </a:ln>
          <a:effectLst/>
        </p:spPr>
        <p:txBody>
          <a:bodyPr wrap="none" anchor="ctr"/>
          <a:lstStyle/>
          <a:p>
            <a:endParaRPr lang="zh-CN" altLang="en-US"/>
          </a:p>
        </p:txBody>
      </p:sp>
      <p:sp>
        <p:nvSpPr>
          <p:cNvPr id="432156" name="Line 28"/>
          <p:cNvSpPr>
            <a:spLocks noChangeShapeType="1"/>
          </p:cNvSpPr>
          <p:nvPr/>
        </p:nvSpPr>
        <p:spPr bwMode="auto">
          <a:xfrm>
            <a:off x="4862513" y="5205413"/>
            <a:ext cx="0" cy="401637"/>
          </a:xfrm>
          <a:prstGeom prst="line">
            <a:avLst/>
          </a:prstGeom>
          <a:noFill/>
          <a:ln w="9525">
            <a:solidFill>
              <a:schemeClr val="tx1"/>
            </a:solidFill>
            <a:round/>
          </a:ln>
          <a:effectLst/>
        </p:spPr>
        <p:txBody>
          <a:bodyPr wrap="none" anchor="ctr"/>
          <a:lstStyle/>
          <a:p>
            <a:endParaRPr lang="zh-CN" altLang="en-US"/>
          </a:p>
        </p:txBody>
      </p:sp>
      <p:sp>
        <p:nvSpPr>
          <p:cNvPr id="432157" name="Line 29"/>
          <p:cNvSpPr>
            <a:spLocks noChangeShapeType="1"/>
          </p:cNvSpPr>
          <p:nvPr/>
        </p:nvSpPr>
        <p:spPr bwMode="auto">
          <a:xfrm>
            <a:off x="7902575" y="5205413"/>
            <a:ext cx="0" cy="401637"/>
          </a:xfrm>
          <a:prstGeom prst="line">
            <a:avLst/>
          </a:prstGeom>
          <a:noFill/>
          <a:ln w="9525">
            <a:solidFill>
              <a:schemeClr val="tx1"/>
            </a:solidFill>
            <a:round/>
          </a:ln>
          <a:effectLst/>
        </p:spPr>
        <p:txBody>
          <a:bodyPr wrap="none" anchor="ctr"/>
          <a:lstStyle/>
          <a:p>
            <a:endParaRPr lang="zh-CN" altLang="en-US"/>
          </a:p>
        </p:txBody>
      </p:sp>
      <p:sp>
        <p:nvSpPr>
          <p:cNvPr id="432158" name="Line 30"/>
          <p:cNvSpPr>
            <a:spLocks noChangeShapeType="1"/>
          </p:cNvSpPr>
          <p:nvPr/>
        </p:nvSpPr>
        <p:spPr bwMode="auto">
          <a:xfrm>
            <a:off x="8408988" y="5205413"/>
            <a:ext cx="0" cy="881062"/>
          </a:xfrm>
          <a:prstGeom prst="line">
            <a:avLst/>
          </a:prstGeom>
          <a:noFill/>
          <a:ln w="28575">
            <a:solidFill>
              <a:schemeClr val="tx2"/>
            </a:solidFill>
            <a:round/>
          </a:ln>
          <a:effectLst/>
        </p:spPr>
        <p:txBody>
          <a:bodyPr wrap="none" anchor="ctr"/>
          <a:lstStyle/>
          <a:p>
            <a:endParaRPr lang="zh-CN" altLang="en-US"/>
          </a:p>
        </p:txBody>
      </p:sp>
      <p:sp>
        <p:nvSpPr>
          <p:cNvPr id="432159" name="Line 31"/>
          <p:cNvSpPr>
            <a:spLocks noChangeShapeType="1"/>
          </p:cNvSpPr>
          <p:nvPr/>
        </p:nvSpPr>
        <p:spPr bwMode="auto">
          <a:xfrm>
            <a:off x="1824038" y="5205413"/>
            <a:ext cx="0" cy="401637"/>
          </a:xfrm>
          <a:prstGeom prst="line">
            <a:avLst/>
          </a:prstGeom>
          <a:noFill/>
          <a:ln w="9525">
            <a:solidFill>
              <a:schemeClr val="tx1"/>
            </a:solidFill>
            <a:round/>
          </a:ln>
          <a:effectLst/>
        </p:spPr>
        <p:txBody>
          <a:bodyPr wrap="none" anchor="ctr"/>
          <a:lstStyle/>
          <a:p>
            <a:endParaRPr lang="zh-CN" altLang="en-US"/>
          </a:p>
        </p:txBody>
      </p:sp>
      <p:sp>
        <p:nvSpPr>
          <p:cNvPr id="432160" name="Rectangle 32"/>
          <p:cNvSpPr>
            <a:spLocks noChangeArrowheads="1"/>
          </p:cNvSpPr>
          <p:nvPr/>
        </p:nvSpPr>
        <p:spPr bwMode="auto">
          <a:xfrm>
            <a:off x="1117600" y="5213350"/>
            <a:ext cx="315913" cy="330200"/>
          </a:xfrm>
          <a:prstGeom prst="rect">
            <a:avLst/>
          </a:prstGeom>
          <a:solidFill>
            <a:schemeClr val="bg1"/>
          </a:solidFill>
          <a:ln w="9525">
            <a:noFill/>
            <a:miter lim="800000"/>
          </a:ln>
          <a:effectLst/>
        </p:spPr>
        <p:txBody>
          <a:bodyPr wrap="none" anchor="ctr"/>
          <a:lstStyle/>
          <a:p>
            <a:endParaRPr lang="zh-CN" altLang="en-US"/>
          </a:p>
        </p:txBody>
      </p:sp>
      <p:sp>
        <p:nvSpPr>
          <p:cNvPr id="432161" name="Text Box 33"/>
          <p:cNvSpPr txBox="1">
            <a:spLocks noChangeArrowheads="1"/>
          </p:cNvSpPr>
          <p:nvPr/>
        </p:nvSpPr>
        <p:spPr bwMode="auto">
          <a:xfrm>
            <a:off x="1054100" y="5229225"/>
            <a:ext cx="438150" cy="398463"/>
          </a:xfrm>
          <a:prstGeom prst="rect">
            <a:avLst/>
          </a:prstGeom>
          <a:noFill/>
          <a:ln w="9525">
            <a:noFill/>
            <a:miter lim="800000"/>
          </a:ln>
          <a:effectLst/>
        </p:spPr>
        <p:txBody>
          <a:bodyPr wrap="none">
            <a:spAutoFit/>
          </a:bodyPr>
          <a:lstStyle/>
          <a:p>
            <a:r>
              <a:rPr kumimoji="1" lang="en-US" altLang="zh-CN" i="1">
                <a:solidFill>
                  <a:srgbClr val="333399"/>
                </a:solidFill>
                <a:latin typeface="Times New Roman" panose="02020603050405020304" pitchFamily="18" charset="0"/>
                <a:ea typeface="黑体" panose="02010609060101010101" pitchFamily="2" charset="-122"/>
              </a:rPr>
              <a:t>τ</a:t>
            </a:r>
            <a:endParaRPr kumimoji="1" lang="en-US" altLang="zh-CN" i="1">
              <a:solidFill>
                <a:srgbClr val="333399"/>
              </a:solidFill>
              <a:latin typeface="Times New Roman" panose="02020603050405020304" pitchFamily="18" charset="0"/>
              <a:ea typeface="黑体" panose="02010609060101010101" pitchFamily="2" charset="-122"/>
            </a:endParaRPr>
          </a:p>
        </p:txBody>
      </p:sp>
      <p:sp>
        <p:nvSpPr>
          <p:cNvPr id="432162" name="Text Box 34"/>
          <p:cNvSpPr txBox="1">
            <a:spLocks noChangeArrowheads="1"/>
          </p:cNvSpPr>
          <p:nvPr/>
        </p:nvSpPr>
        <p:spPr bwMode="auto">
          <a:xfrm>
            <a:off x="1025525" y="5229225"/>
            <a:ext cx="311150" cy="396875"/>
          </a:xfrm>
          <a:prstGeom prst="rect">
            <a:avLst/>
          </a:prstGeom>
          <a:noFill/>
          <a:ln w="9525">
            <a:noFill/>
            <a:miter lim="800000"/>
          </a:ln>
          <a:effectLst/>
        </p:spPr>
        <p:txBody>
          <a:bodyPr wrap="none">
            <a:spAutoFit/>
          </a:bodyPr>
          <a:lstStyle/>
          <a:p>
            <a:r>
              <a:rPr kumimoji="1" lang="en-US" altLang="zh-CN">
                <a:solidFill>
                  <a:srgbClr val="333399"/>
                </a:solidFill>
                <a:latin typeface="Times New Roman" panose="02020603050405020304" pitchFamily="18" charset="0"/>
                <a:ea typeface="黑体" panose="02010609060101010101" pitchFamily="2" charset="-122"/>
              </a:rPr>
              <a:t>2</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432163" name="Text Box 35"/>
          <p:cNvSpPr txBox="1">
            <a:spLocks noChangeArrowheads="1"/>
          </p:cNvSpPr>
          <p:nvPr/>
        </p:nvSpPr>
        <p:spPr bwMode="auto">
          <a:xfrm>
            <a:off x="2063750" y="5229225"/>
            <a:ext cx="438150" cy="396875"/>
          </a:xfrm>
          <a:prstGeom prst="rect">
            <a:avLst/>
          </a:prstGeom>
          <a:noFill/>
          <a:ln w="9525">
            <a:noFill/>
            <a:miter lim="800000"/>
          </a:ln>
          <a:effectLst/>
        </p:spPr>
        <p:txBody>
          <a:bodyPr wrap="none">
            <a:spAutoFit/>
          </a:bodyPr>
          <a:lstStyle/>
          <a:p>
            <a:r>
              <a:rPr kumimoji="1" lang="en-US" altLang="zh-CN" i="1">
                <a:solidFill>
                  <a:srgbClr val="333399"/>
                </a:solidFill>
                <a:latin typeface="Times New Roman" panose="02020603050405020304" pitchFamily="18" charset="0"/>
                <a:ea typeface="黑体" panose="02010609060101010101" pitchFamily="2" charset="-122"/>
              </a:rPr>
              <a:t>τ</a:t>
            </a:r>
            <a:endParaRPr kumimoji="1" lang="en-US" altLang="zh-CN" i="1">
              <a:solidFill>
                <a:srgbClr val="333399"/>
              </a:solidFill>
              <a:latin typeface="Times New Roman" panose="02020603050405020304" pitchFamily="18" charset="0"/>
              <a:ea typeface="黑体" panose="02010609060101010101" pitchFamily="2" charset="-122"/>
            </a:endParaRPr>
          </a:p>
        </p:txBody>
      </p:sp>
      <p:sp>
        <p:nvSpPr>
          <p:cNvPr id="432164" name="Text Box 36"/>
          <p:cNvSpPr txBox="1">
            <a:spLocks noChangeArrowheads="1"/>
          </p:cNvSpPr>
          <p:nvPr/>
        </p:nvSpPr>
        <p:spPr bwMode="auto">
          <a:xfrm>
            <a:off x="2049463" y="5229225"/>
            <a:ext cx="311150" cy="396875"/>
          </a:xfrm>
          <a:prstGeom prst="rect">
            <a:avLst/>
          </a:prstGeom>
          <a:noFill/>
          <a:ln w="9525">
            <a:noFill/>
            <a:miter lim="800000"/>
          </a:ln>
          <a:effectLst/>
        </p:spPr>
        <p:txBody>
          <a:bodyPr wrap="none">
            <a:spAutoFit/>
          </a:bodyPr>
          <a:lstStyle/>
          <a:p>
            <a:r>
              <a:rPr kumimoji="1" lang="en-US" altLang="zh-CN">
                <a:solidFill>
                  <a:srgbClr val="333399"/>
                </a:solidFill>
                <a:latin typeface="Times New Roman" panose="02020603050405020304" pitchFamily="18" charset="0"/>
                <a:ea typeface="黑体" panose="02010609060101010101" pitchFamily="2" charset="-122"/>
              </a:rPr>
              <a:t>2</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432165" name="Text Box 37"/>
          <p:cNvSpPr txBox="1">
            <a:spLocks noChangeArrowheads="1"/>
          </p:cNvSpPr>
          <p:nvPr/>
        </p:nvSpPr>
        <p:spPr bwMode="auto">
          <a:xfrm>
            <a:off x="4103688" y="5229225"/>
            <a:ext cx="438150" cy="396875"/>
          </a:xfrm>
          <a:prstGeom prst="rect">
            <a:avLst/>
          </a:prstGeom>
          <a:noFill/>
          <a:ln w="9525">
            <a:noFill/>
            <a:miter lim="800000"/>
          </a:ln>
          <a:effectLst/>
        </p:spPr>
        <p:txBody>
          <a:bodyPr wrap="none">
            <a:spAutoFit/>
          </a:bodyPr>
          <a:lstStyle/>
          <a:p>
            <a:r>
              <a:rPr kumimoji="1" lang="en-US" altLang="zh-CN" i="1">
                <a:solidFill>
                  <a:srgbClr val="333399"/>
                </a:solidFill>
                <a:latin typeface="Times New Roman" panose="02020603050405020304" pitchFamily="18" charset="0"/>
                <a:ea typeface="黑体" panose="02010609060101010101" pitchFamily="2" charset="-122"/>
              </a:rPr>
              <a:t>τ</a:t>
            </a:r>
            <a:endParaRPr kumimoji="1" lang="en-US" altLang="zh-CN" i="1">
              <a:solidFill>
                <a:srgbClr val="333399"/>
              </a:solidFill>
              <a:latin typeface="Times New Roman" panose="02020603050405020304" pitchFamily="18" charset="0"/>
              <a:ea typeface="黑体" panose="02010609060101010101" pitchFamily="2" charset="-122"/>
            </a:endParaRPr>
          </a:p>
        </p:txBody>
      </p:sp>
      <p:sp>
        <p:nvSpPr>
          <p:cNvPr id="432166" name="Text Box 38"/>
          <p:cNvSpPr txBox="1">
            <a:spLocks noChangeArrowheads="1"/>
          </p:cNvSpPr>
          <p:nvPr/>
        </p:nvSpPr>
        <p:spPr bwMode="auto">
          <a:xfrm>
            <a:off x="4075113" y="5233988"/>
            <a:ext cx="311150" cy="396875"/>
          </a:xfrm>
          <a:prstGeom prst="rect">
            <a:avLst/>
          </a:prstGeom>
          <a:noFill/>
          <a:ln w="9525">
            <a:noFill/>
            <a:miter lim="800000"/>
          </a:ln>
          <a:effectLst/>
        </p:spPr>
        <p:txBody>
          <a:bodyPr wrap="none">
            <a:spAutoFit/>
          </a:bodyPr>
          <a:lstStyle/>
          <a:p>
            <a:r>
              <a:rPr kumimoji="1" lang="en-US" altLang="zh-CN">
                <a:solidFill>
                  <a:srgbClr val="333399"/>
                </a:solidFill>
                <a:latin typeface="Times New Roman" panose="02020603050405020304" pitchFamily="18" charset="0"/>
                <a:ea typeface="黑体" panose="02010609060101010101" pitchFamily="2" charset="-122"/>
              </a:rPr>
              <a:t>2</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432167" name="Rectangle 39"/>
          <p:cNvSpPr>
            <a:spLocks noChangeArrowheads="1"/>
          </p:cNvSpPr>
          <p:nvPr/>
        </p:nvSpPr>
        <p:spPr bwMode="auto">
          <a:xfrm>
            <a:off x="6278563" y="5284788"/>
            <a:ext cx="252412" cy="322262"/>
          </a:xfrm>
          <a:prstGeom prst="rect">
            <a:avLst/>
          </a:prstGeom>
          <a:solidFill>
            <a:schemeClr val="bg1"/>
          </a:solidFill>
          <a:ln w="9525">
            <a:noFill/>
            <a:miter lim="800000"/>
          </a:ln>
          <a:effectLst/>
        </p:spPr>
        <p:txBody>
          <a:bodyPr wrap="none" anchor="ctr"/>
          <a:lstStyle/>
          <a:p>
            <a:endParaRPr lang="zh-CN" altLang="en-US"/>
          </a:p>
        </p:txBody>
      </p:sp>
      <p:sp>
        <p:nvSpPr>
          <p:cNvPr id="432168" name="Text Box 40"/>
          <p:cNvSpPr txBox="1">
            <a:spLocks noChangeArrowheads="1"/>
          </p:cNvSpPr>
          <p:nvPr/>
        </p:nvSpPr>
        <p:spPr bwMode="auto">
          <a:xfrm>
            <a:off x="6207125" y="5240338"/>
            <a:ext cx="407988" cy="396875"/>
          </a:xfrm>
          <a:prstGeom prst="rect">
            <a:avLst/>
          </a:prstGeom>
          <a:noFill/>
          <a:ln w="9525">
            <a:noFill/>
            <a:miter lim="800000"/>
          </a:ln>
          <a:effectLst/>
        </p:spPr>
        <p:txBody>
          <a:bodyPr wrap="none">
            <a:spAutoFit/>
          </a:bodyPr>
          <a:lstStyle/>
          <a:p>
            <a:r>
              <a:rPr kumimoji="1" lang="en-US" altLang="zh-CN" i="1">
                <a:solidFill>
                  <a:srgbClr val="333399"/>
                </a:solidFill>
                <a:latin typeface="Times New Roman" panose="02020603050405020304" pitchFamily="18" charset="0"/>
                <a:ea typeface="黑体" panose="02010609060101010101" pitchFamily="2" charset="-122"/>
              </a:rPr>
              <a:t>T</a:t>
            </a:r>
            <a:r>
              <a:rPr kumimoji="1" lang="en-US" altLang="zh-CN" baseline="-25000">
                <a:solidFill>
                  <a:srgbClr val="333399"/>
                </a:solidFill>
                <a:latin typeface="Times New Roman" panose="02020603050405020304" pitchFamily="18" charset="0"/>
                <a:ea typeface="黑体" panose="02010609060101010101" pitchFamily="2" charset="-122"/>
              </a:rPr>
              <a:t>0</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432169" name="Text Box 41"/>
          <p:cNvSpPr txBox="1">
            <a:spLocks noChangeArrowheads="1"/>
          </p:cNvSpPr>
          <p:nvPr/>
        </p:nvSpPr>
        <p:spPr bwMode="auto">
          <a:xfrm>
            <a:off x="7913688" y="5229225"/>
            <a:ext cx="436562" cy="396875"/>
          </a:xfrm>
          <a:prstGeom prst="rect">
            <a:avLst/>
          </a:prstGeom>
          <a:noFill/>
          <a:ln w="9525">
            <a:noFill/>
            <a:miter lim="800000"/>
          </a:ln>
          <a:effectLst/>
        </p:spPr>
        <p:txBody>
          <a:bodyPr wrap="none">
            <a:spAutoFit/>
          </a:bodyPr>
          <a:lstStyle/>
          <a:p>
            <a:r>
              <a:rPr kumimoji="1" lang="en-US" altLang="zh-CN" i="1">
                <a:solidFill>
                  <a:schemeClr val="tx2"/>
                </a:solidFill>
                <a:latin typeface="Times New Roman" panose="02020603050405020304" pitchFamily="18" charset="0"/>
                <a:ea typeface="黑体" panose="02010609060101010101" pitchFamily="2" charset="-122"/>
              </a:rPr>
              <a:t>τ</a:t>
            </a:r>
            <a:endParaRPr kumimoji="1" lang="en-US" altLang="zh-CN" i="1">
              <a:solidFill>
                <a:schemeClr val="tx2"/>
              </a:solidFill>
              <a:latin typeface="Times New Roman" panose="02020603050405020304" pitchFamily="18" charset="0"/>
              <a:ea typeface="黑体" panose="02010609060101010101" pitchFamily="2" charset="-122"/>
            </a:endParaRPr>
          </a:p>
        </p:txBody>
      </p:sp>
      <p:sp>
        <p:nvSpPr>
          <p:cNvPr id="432170" name="Text Box 42"/>
          <p:cNvSpPr txBox="1">
            <a:spLocks noChangeArrowheads="1"/>
          </p:cNvSpPr>
          <p:nvPr/>
        </p:nvSpPr>
        <p:spPr bwMode="auto">
          <a:xfrm>
            <a:off x="8620125" y="4832350"/>
            <a:ext cx="254000" cy="396875"/>
          </a:xfrm>
          <a:prstGeom prst="rect">
            <a:avLst/>
          </a:prstGeom>
          <a:noFill/>
          <a:ln w="9525">
            <a:noFill/>
            <a:miter lim="800000"/>
          </a:ln>
          <a:effectLst/>
        </p:spPr>
        <p:txBody>
          <a:bodyPr wrap="none">
            <a:spAutoFit/>
          </a:bodyPr>
          <a:lstStyle/>
          <a:p>
            <a:r>
              <a:rPr kumimoji="1" lang="en-US" altLang="zh-CN" i="1">
                <a:solidFill>
                  <a:schemeClr val="tx2"/>
                </a:solidFill>
                <a:latin typeface="Times New Roman" panose="02020603050405020304" pitchFamily="18" charset="0"/>
                <a:ea typeface="黑体" panose="02010609060101010101" pitchFamily="2" charset="-122"/>
              </a:rPr>
              <a:t>t</a:t>
            </a:r>
            <a:endParaRPr kumimoji="1" lang="en-US" altLang="zh-CN" i="1">
              <a:solidFill>
                <a:schemeClr val="tx2"/>
              </a:solidFill>
              <a:latin typeface="Times New Roman" panose="02020603050405020304" pitchFamily="18" charset="0"/>
              <a:ea typeface="黑体" panose="02010609060101010101" pitchFamily="2" charset="-122"/>
            </a:endParaRPr>
          </a:p>
        </p:txBody>
      </p:sp>
      <p:sp>
        <p:nvSpPr>
          <p:cNvPr id="432171" name="Line 43"/>
          <p:cNvSpPr>
            <a:spLocks noChangeShapeType="1"/>
          </p:cNvSpPr>
          <p:nvPr/>
        </p:nvSpPr>
        <p:spPr bwMode="auto">
          <a:xfrm>
            <a:off x="4862513" y="4003675"/>
            <a:ext cx="0" cy="400050"/>
          </a:xfrm>
          <a:prstGeom prst="line">
            <a:avLst/>
          </a:prstGeom>
          <a:noFill/>
          <a:ln w="28575">
            <a:solidFill>
              <a:schemeClr val="tx2"/>
            </a:solidFill>
            <a:round/>
          </a:ln>
          <a:effectLst/>
        </p:spPr>
        <p:txBody>
          <a:bodyPr wrap="none" anchor="ctr"/>
          <a:lstStyle/>
          <a:p>
            <a:endParaRPr lang="zh-CN" altLang="en-US"/>
          </a:p>
        </p:txBody>
      </p:sp>
      <p:sp>
        <p:nvSpPr>
          <p:cNvPr id="432172" name="Line 44"/>
          <p:cNvSpPr>
            <a:spLocks noChangeShapeType="1"/>
          </p:cNvSpPr>
          <p:nvPr/>
        </p:nvSpPr>
        <p:spPr bwMode="auto">
          <a:xfrm>
            <a:off x="8408988" y="4003675"/>
            <a:ext cx="0" cy="1201738"/>
          </a:xfrm>
          <a:prstGeom prst="line">
            <a:avLst/>
          </a:prstGeom>
          <a:noFill/>
          <a:ln w="28575">
            <a:solidFill>
              <a:schemeClr val="tx2"/>
            </a:solidFill>
            <a:round/>
          </a:ln>
          <a:effectLst/>
        </p:spPr>
        <p:txBody>
          <a:bodyPr wrap="none" anchor="ctr"/>
          <a:lstStyle/>
          <a:p>
            <a:endParaRPr lang="zh-CN" altLang="en-US"/>
          </a:p>
        </p:txBody>
      </p:sp>
      <p:sp>
        <p:nvSpPr>
          <p:cNvPr id="432173" name="Text Box 45"/>
          <p:cNvSpPr txBox="1">
            <a:spLocks noChangeArrowheads="1"/>
          </p:cNvSpPr>
          <p:nvPr/>
        </p:nvSpPr>
        <p:spPr bwMode="auto">
          <a:xfrm>
            <a:off x="6045200" y="3917950"/>
            <a:ext cx="1174750" cy="457200"/>
          </a:xfrm>
          <a:prstGeom prst="rect">
            <a:avLst/>
          </a:prstGeom>
          <a:solidFill>
            <a:schemeClr val="bg1"/>
          </a:solid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占用期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74" name="Text Box 46"/>
          <p:cNvSpPr txBox="1">
            <a:spLocks noChangeArrowheads="1"/>
          </p:cNvSpPr>
          <p:nvPr/>
        </p:nvSpPr>
        <p:spPr bwMode="auto">
          <a:xfrm>
            <a:off x="2155825" y="3917950"/>
            <a:ext cx="1479550" cy="457200"/>
          </a:xfrm>
          <a:prstGeom prst="rect">
            <a:avLst/>
          </a:prstGeom>
          <a:solidFill>
            <a:schemeClr val="bg1"/>
          </a:solidFill>
          <a:ln w="9525">
            <a:noFill/>
            <a:miter lim="800000"/>
          </a:ln>
          <a:effectLst/>
        </p:spPr>
        <p:txBody>
          <a:bodyPr wrap="none">
            <a:spAutoFit/>
          </a:bodyPr>
          <a:lstStyle/>
          <a:p>
            <a:r>
              <a:rPr kumimoji="1" lang="zh-CN" altLang="en-US" sz="2400">
                <a:solidFill>
                  <a:srgbClr val="333399"/>
                </a:solidFill>
                <a:latin typeface="Times New Roman" panose="02020603050405020304" pitchFamily="18" charset="0"/>
                <a:ea typeface="黑体" panose="02010609060101010101" pitchFamily="2" charset="-122"/>
              </a:rPr>
              <a:t>发生碰撞 </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75" name="Line 47"/>
          <p:cNvSpPr>
            <a:spLocks noChangeShapeType="1"/>
          </p:cNvSpPr>
          <p:nvPr/>
        </p:nvSpPr>
        <p:spPr bwMode="auto">
          <a:xfrm>
            <a:off x="811213" y="4003675"/>
            <a:ext cx="0" cy="381000"/>
          </a:xfrm>
          <a:prstGeom prst="line">
            <a:avLst/>
          </a:prstGeom>
          <a:noFill/>
          <a:ln w="28575">
            <a:solidFill>
              <a:schemeClr val="tx2"/>
            </a:solidFill>
            <a:round/>
          </a:ln>
          <a:effectLst/>
        </p:spPr>
        <p:txBody>
          <a:bodyPr wrap="none" anchor="ctr"/>
          <a:lstStyle/>
          <a:p>
            <a:endParaRPr lang="zh-CN" altLang="en-US"/>
          </a:p>
        </p:txBody>
      </p:sp>
      <p:sp>
        <p:nvSpPr>
          <p:cNvPr id="432176" name="Text Box 48"/>
          <p:cNvSpPr txBox="1">
            <a:spLocks noChangeArrowheads="1"/>
          </p:cNvSpPr>
          <p:nvPr/>
        </p:nvSpPr>
        <p:spPr bwMode="auto">
          <a:xfrm>
            <a:off x="2987675" y="5661025"/>
            <a:ext cx="3536950" cy="457200"/>
          </a:xfrm>
          <a:prstGeom prst="rect">
            <a:avLst/>
          </a:prstGeom>
          <a:solidFill>
            <a:schemeClr val="bg1"/>
          </a:solidFill>
          <a:ln w="9525">
            <a:noFill/>
            <a:miter lim="800000"/>
          </a:ln>
          <a:effectLst/>
        </p:spPr>
        <p:txBody>
          <a:bodyPr wrap="none">
            <a:spAutoFit/>
          </a:bodyPr>
          <a:lstStyle/>
          <a:p>
            <a:r>
              <a:rPr kumimoji="1" lang="zh-CN" altLang="zh-CN" sz="2400">
                <a:solidFill>
                  <a:srgbClr val="333399"/>
                </a:solidFill>
                <a:latin typeface="Times New Roman" panose="02020603050405020304" pitchFamily="18" charset="0"/>
                <a:ea typeface="黑体" panose="02010609060101010101" pitchFamily="2" charset="-122"/>
              </a:rPr>
              <a:t>发送一帧所需的平均时间</a:t>
            </a:r>
            <a:endParaRPr kumimoji="1" lang="zh-CN" altLang="en-US" sz="2400">
              <a:solidFill>
                <a:srgbClr val="333399"/>
              </a:solidFill>
              <a:latin typeface="Times New Roman" panose="02020603050405020304" pitchFamily="18" charset="0"/>
              <a:ea typeface="黑体" panose="02010609060101010101" pitchFamily="2" charset="-122"/>
            </a:endParaRPr>
          </a:p>
        </p:txBody>
      </p:sp>
      <p:sp>
        <p:nvSpPr>
          <p:cNvPr id="432177" name="Text Box 49"/>
          <p:cNvSpPr txBox="1">
            <a:spLocks noChangeArrowheads="1"/>
          </p:cNvSpPr>
          <p:nvPr/>
        </p:nvSpPr>
        <p:spPr bwMode="auto">
          <a:xfrm>
            <a:off x="3167063" y="4592638"/>
            <a:ext cx="438150" cy="396875"/>
          </a:xfrm>
          <a:prstGeom prst="rect">
            <a:avLst/>
          </a:prstGeom>
          <a:noFill/>
          <a:ln w="9525">
            <a:noFill/>
            <a:miter lim="800000"/>
          </a:ln>
          <a:effectLst/>
        </p:spPr>
        <p:txBody>
          <a:bodyPr wrap="none">
            <a:spAutoFit/>
          </a:bodyPr>
          <a:lstStyle/>
          <a:p>
            <a:r>
              <a:rPr kumimoji="1" lang="en-US" altLang="zh-CN">
                <a:solidFill>
                  <a:srgbClr val="333399"/>
                </a:solidFill>
                <a:latin typeface="Times New Roman" panose="02020603050405020304" pitchFamily="18" charset="0"/>
                <a:ea typeface="黑体" panose="02010609060101010101" pitchFamily="2" charset="-122"/>
              </a:rPr>
              <a:t>…</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432178" name="Line 50"/>
          <p:cNvSpPr>
            <a:spLocks noChangeShapeType="1"/>
          </p:cNvSpPr>
          <p:nvPr/>
        </p:nvSpPr>
        <p:spPr bwMode="auto">
          <a:xfrm>
            <a:off x="304800" y="5205413"/>
            <a:ext cx="8442325" cy="0"/>
          </a:xfrm>
          <a:prstGeom prst="line">
            <a:avLst/>
          </a:prstGeom>
          <a:noFill/>
          <a:ln w="19050">
            <a:solidFill>
              <a:schemeClr val="tx2"/>
            </a:solidFill>
            <a:round/>
            <a:tailEnd type="triangle" w="sm" len="me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931863"/>
            <a:ext cx="8675688" cy="768350"/>
          </a:xfrm>
        </p:spPr>
        <p:txBody>
          <a:bodyPr/>
          <a:lstStyle/>
          <a:p>
            <a:pPr algn="ctr"/>
            <a:r>
              <a:rPr lang="en-US" altLang="zh-CN" sz="4000"/>
              <a:t>3.1 </a:t>
            </a:r>
            <a:r>
              <a:rPr lang="zh-CN" altLang="en-US" sz="4000"/>
              <a:t>使用点对点信道的数据链路层</a:t>
            </a:r>
            <a:br>
              <a:rPr lang="zh-CN" altLang="en-US" sz="4000"/>
            </a:br>
            <a:r>
              <a:rPr lang="en-US" altLang="zh-CN" sz="3600"/>
              <a:t>3.1.1  </a:t>
            </a:r>
            <a:r>
              <a:rPr lang="zh-CN" altLang="en-US" sz="3600"/>
              <a:t>数据链路和帧</a:t>
            </a:r>
            <a:r>
              <a:rPr lang="zh-CN" altLang="en-US" sz="4000"/>
              <a:t>  </a:t>
            </a:r>
            <a:endParaRPr lang="zh-CN" altLang="en-US" sz="4000"/>
          </a:p>
        </p:txBody>
      </p:sp>
      <p:sp>
        <p:nvSpPr>
          <p:cNvPr id="123907" name="Rectangle 3"/>
          <p:cNvSpPr>
            <a:spLocks noGrp="1" noChangeArrowheads="1"/>
          </p:cNvSpPr>
          <p:nvPr>
            <p:ph type="body" idx="1"/>
          </p:nvPr>
        </p:nvSpPr>
        <p:spPr>
          <a:xfrm>
            <a:off x="441356" y="2071678"/>
            <a:ext cx="8559800" cy="4524375"/>
          </a:xfrm>
        </p:spPr>
        <p:txBody>
          <a:bodyPr/>
          <a:lstStyle/>
          <a:p>
            <a:pPr>
              <a:spcBef>
                <a:spcPts val="1200"/>
              </a:spcBef>
            </a:pPr>
            <a:r>
              <a:rPr lang="zh-CN" altLang="en-US" dirty="0">
                <a:solidFill>
                  <a:schemeClr val="hlink"/>
                </a:solidFill>
              </a:rPr>
              <a:t>链路</a:t>
            </a:r>
            <a:r>
              <a:rPr lang="en-US" altLang="zh-CN" dirty="0"/>
              <a:t>(link)</a:t>
            </a:r>
            <a:r>
              <a:rPr lang="zh-CN" altLang="en-US" dirty="0"/>
              <a:t>是一条无源的点到点的物理线路段，中间没有任何其他的交换结点。</a:t>
            </a:r>
            <a:endParaRPr lang="zh-CN" altLang="en-US" dirty="0"/>
          </a:p>
          <a:p>
            <a:pPr lvl="1">
              <a:spcBef>
                <a:spcPts val="1200"/>
              </a:spcBef>
            </a:pPr>
            <a:r>
              <a:rPr lang="zh-CN" altLang="en-US" sz="2400" dirty="0">
                <a:solidFill>
                  <a:srgbClr val="333399"/>
                </a:solidFill>
                <a:ea typeface="黑体" panose="02010609060101010101" pitchFamily="2" charset="-122"/>
              </a:rPr>
              <a:t>一条链路只是一条通路的一个组成部分。</a:t>
            </a:r>
            <a:endParaRPr lang="zh-CN" altLang="en-US" sz="2400" dirty="0">
              <a:solidFill>
                <a:srgbClr val="333399"/>
              </a:solidFill>
              <a:ea typeface="黑体" panose="02010609060101010101" pitchFamily="2" charset="-122"/>
            </a:endParaRPr>
          </a:p>
          <a:p>
            <a:pPr>
              <a:spcBef>
                <a:spcPts val="1200"/>
              </a:spcBef>
            </a:pPr>
            <a:r>
              <a:rPr lang="zh-CN" altLang="en-US" sz="2800" dirty="0">
                <a:solidFill>
                  <a:schemeClr val="hlink"/>
                </a:solidFill>
              </a:rPr>
              <a:t>数据链路</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spcBef>
                <a:spcPts val="1200"/>
              </a:spcBef>
            </a:pPr>
            <a:r>
              <a:rPr lang="zh-CN" altLang="en-US" sz="2400" dirty="0">
                <a:solidFill>
                  <a:srgbClr val="333399"/>
                </a:solidFill>
                <a:ea typeface="黑体" panose="02010609060101010101" pitchFamily="2" charset="-122"/>
              </a:rPr>
              <a:t>现在最常用的方法是使用适配器（即网卡）来实现这些协议的硬件和软件。</a:t>
            </a:r>
            <a:endParaRPr lang="zh-CN" altLang="en-US" sz="2400" dirty="0">
              <a:solidFill>
                <a:srgbClr val="333399"/>
              </a:solidFill>
              <a:ea typeface="黑体" panose="02010609060101010101" pitchFamily="2" charset="-122"/>
            </a:endParaRPr>
          </a:p>
          <a:p>
            <a:pPr lvl="1">
              <a:spcBef>
                <a:spcPts val="1200"/>
              </a:spcBef>
            </a:pPr>
            <a:r>
              <a:rPr lang="zh-CN" altLang="en-US" sz="2400" dirty="0">
                <a:solidFill>
                  <a:srgbClr val="333399"/>
                </a:solidFill>
                <a:ea typeface="黑体" panose="02010609060101010101" pitchFamily="2" charset="-122"/>
              </a:rPr>
              <a:t>一般的适配器都包括了数据链路层和物理层这两层的功能。</a:t>
            </a:r>
            <a:r>
              <a:rPr lang="zh-CN" altLang="en-US" sz="2400" dirty="0"/>
              <a:t>  </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a:t>参数 </a:t>
            </a:r>
            <a:r>
              <a:rPr lang="en-US" altLang="zh-CN" i="1"/>
              <a:t>a</a:t>
            </a:r>
            <a:r>
              <a:rPr lang="en-US" altLang="zh-CN"/>
              <a:t> </a:t>
            </a:r>
            <a:endParaRPr lang="en-US" altLang="zh-CN"/>
          </a:p>
        </p:txBody>
      </p:sp>
      <p:sp>
        <p:nvSpPr>
          <p:cNvPr id="641027" name="Rectangle 3"/>
          <p:cNvSpPr>
            <a:spLocks noGrp="1" noChangeArrowheads="1"/>
          </p:cNvSpPr>
          <p:nvPr>
            <p:ph type="body" idx="1"/>
          </p:nvPr>
        </p:nvSpPr>
        <p:spPr>
          <a:xfrm>
            <a:off x="827088" y="1914525"/>
            <a:ext cx="7772400" cy="1298575"/>
          </a:xfrm>
        </p:spPr>
        <p:txBody>
          <a:bodyPr/>
          <a:lstStyle/>
          <a:p>
            <a:r>
              <a:rPr lang="zh-CN" altLang="en-US" sz="2800"/>
              <a:t>要提高以太网的信道利用率，就必须减小 </a:t>
            </a:r>
            <a:r>
              <a:rPr lang="zh-CN" altLang="en-US" sz="2800" i="1">
                <a:sym typeface="Symbol" panose="05050102010706020507" pitchFamily="18" charset="2"/>
              </a:rPr>
              <a:t> </a:t>
            </a:r>
            <a:r>
              <a:rPr lang="zh-CN" altLang="en-US" sz="2800"/>
              <a:t>与 </a:t>
            </a:r>
            <a:r>
              <a:rPr lang="en-US" altLang="zh-CN" sz="2800" i="1"/>
              <a:t>T</a:t>
            </a:r>
            <a:r>
              <a:rPr lang="en-US" altLang="zh-CN" sz="2800" baseline="-25000"/>
              <a:t>0 </a:t>
            </a:r>
            <a:r>
              <a:rPr lang="zh-CN" altLang="en-US" sz="2800"/>
              <a:t>之比。在以太网中定义了参数 </a:t>
            </a:r>
            <a:r>
              <a:rPr lang="en-US" altLang="zh-CN" sz="2800" i="1"/>
              <a:t>a</a:t>
            </a:r>
            <a:r>
              <a:rPr lang="zh-CN" altLang="en-US" sz="2800"/>
              <a:t>，它是以太网单程端到端时延 </a:t>
            </a:r>
            <a:r>
              <a:rPr lang="zh-CN" altLang="en-US" sz="2800" i="1">
                <a:sym typeface="Symbol" panose="05050102010706020507" pitchFamily="18" charset="2"/>
              </a:rPr>
              <a:t> </a:t>
            </a:r>
            <a:r>
              <a:rPr lang="zh-CN" altLang="en-US" sz="2800"/>
              <a:t>与帧的发送时间 </a:t>
            </a:r>
            <a:r>
              <a:rPr lang="en-US" altLang="zh-CN" sz="2800" i="1"/>
              <a:t>T</a:t>
            </a:r>
            <a:r>
              <a:rPr lang="en-US" altLang="zh-CN" sz="2800" baseline="-25000"/>
              <a:t>0 </a:t>
            </a:r>
            <a:r>
              <a:rPr lang="zh-CN" altLang="en-US" sz="2800"/>
              <a:t>之比： </a:t>
            </a:r>
            <a:endParaRPr lang="zh-CN" altLang="en-US" sz="2800"/>
          </a:p>
        </p:txBody>
      </p:sp>
      <p:sp>
        <p:nvSpPr>
          <p:cNvPr id="641029" name="Rectangle 5"/>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641032" name="Text Box 8"/>
          <p:cNvSpPr txBox="1">
            <a:spLocks noChangeArrowheads="1"/>
          </p:cNvSpPr>
          <p:nvPr/>
        </p:nvSpPr>
        <p:spPr bwMode="auto">
          <a:xfrm>
            <a:off x="7288213" y="3395663"/>
            <a:ext cx="938212" cy="519112"/>
          </a:xfrm>
          <a:prstGeom prst="rect">
            <a:avLst/>
          </a:prstGeom>
          <a:noFill/>
          <a:ln w="9525">
            <a:noFill/>
            <a:miter lim="800000"/>
          </a:ln>
          <a:effectLst/>
        </p:spPr>
        <p:txBody>
          <a:bodyPr wrap="none">
            <a:spAutoFit/>
          </a:bodyPr>
          <a:lstStyle/>
          <a:p>
            <a:r>
              <a:rPr lang="en-US" altLang="zh-CN" sz="2800">
                <a:solidFill>
                  <a:schemeClr val="tx2"/>
                </a:solidFill>
                <a:latin typeface="Arial" panose="020B0604020202020204" pitchFamily="34" charset="0"/>
              </a:rPr>
              <a:t>(3-2)</a:t>
            </a:r>
            <a:endParaRPr lang="en-US" altLang="zh-CN" sz="2800">
              <a:solidFill>
                <a:schemeClr val="tx2"/>
              </a:solidFill>
              <a:latin typeface="Arial" panose="020B0604020202020204" pitchFamily="34" charset="0"/>
            </a:endParaRPr>
          </a:p>
        </p:txBody>
      </p:sp>
      <p:sp>
        <p:nvSpPr>
          <p:cNvPr id="641033" name="Text Box 9"/>
          <p:cNvSpPr txBox="1">
            <a:spLocks noChangeArrowheads="1"/>
          </p:cNvSpPr>
          <p:nvPr/>
        </p:nvSpPr>
        <p:spPr bwMode="auto">
          <a:xfrm>
            <a:off x="900113" y="4370388"/>
            <a:ext cx="7400925" cy="2227262"/>
          </a:xfrm>
          <a:prstGeom prst="rect">
            <a:avLst/>
          </a:prstGeom>
          <a:noFill/>
          <a:ln w="9525">
            <a:noFill/>
            <a:miter lim="800000"/>
          </a:ln>
          <a:effectLst/>
        </p:spPr>
        <p:txBody>
          <a:bodyPr wrap="none">
            <a:spAutoFit/>
          </a:bodyPr>
          <a:lstStyle/>
          <a:p>
            <a:pPr>
              <a:buFontTx/>
              <a:buChar char="•"/>
            </a:pPr>
            <a:r>
              <a:rPr lang="en-US" altLang="zh-CN" sz="2800" i="1">
                <a:solidFill>
                  <a:schemeClr val="tx2"/>
                </a:solidFill>
                <a:latin typeface="Arial" panose="020B0604020202020204" pitchFamily="34" charset="0"/>
                <a:ea typeface="黑体" panose="02010609060101010101" pitchFamily="2" charset="-122"/>
              </a:rPr>
              <a:t>  a</a:t>
            </a:r>
            <a:r>
              <a:rPr lang="en-US" altLang="zh-CN" sz="2800">
                <a:solidFill>
                  <a:schemeClr val="tx2"/>
                </a:solidFill>
                <a:latin typeface="Arial" panose="020B0604020202020204" pitchFamily="34" charset="0"/>
                <a:ea typeface="黑体" panose="02010609060101010101" pitchFamily="2" charset="-122"/>
              </a:rPr>
              <a:t>→0 </a:t>
            </a:r>
            <a:r>
              <a:rPr lang="zh-CN" altLang="en-US" sz="2800">
                <a:solidFill>
                  <a:schemeClr val="tx2"/>
                </a:solidFill>
                <a:latin typeface="Arial" panose="020B0604020202020204" pitchFamily="34" charset="0"/>
                <a:ea typeface="黑体" panose="02010609060101010101" pitchFamily="2" charset="-122"/>
              </a:rPr>
              <a:t>表示一发生碰撞就立即可以检测出来，</a:t>
            </a:r>
            <a:endParaRPr lang="zh-CN" altLang="en-US" sz="2800">
              <a:solidFill>
                <a:schemeClr val="tx2"/>
              </a:solidFill>
              <a:latin typeface="Arial" panose="020B0604020202020204" pitchFamily="34" charset="0"/>
              <a:ea typeface="黑体" panose="02010609060101010101" pitchFamily="2" charset="-122"/>
            </a:endParaRPr>
          </a:p>
          <a:p>
            <a:r>
              <a:rPr lang="zh-CN" altLang="en-US" sz="2800">
                <a:solidFill>
                  <a:schemeClr val="tx2"/>
                </a:solidFill>
                <a:latin typeface="Arial" panose="020B0604020202020204" pitchFamily="34" charset="0"/>
                <a:ea typeface="黑体" panose="02010609060101010101" pitchFamily="2" charset="-122"/>
              </a:rPr>
              <a:t>   并立即停止发送，因而信道利用率很高。</a:t>
            </a:r>
            <a:endParaRPr lang="zh-CN" altLang="en-US" sz="2800">
              <a:solidFill>
                <a:schemeClr val="tx2"/>
              </a:solidFill>
              <a:latin typeface="Arial" panose="020B0604020202020204" pitchFamily="34" charset="0"/>
              <a:ea typeface="黑体" panose="02010609060101010101" pitchFamily="2" charset="-122"/>
            </a:endParaRPr>
          </a:p>
          <a:p>
            <a:pPr>
              <a:buFontTx/>
              <a:buChar char="•"/>
            </a:pPr>
            <a:r>
              <a:rPr lang="zh-CN" altLang="en-US" sz="2800" i="1">
                <a:solidFill>
                  <a:schemeClr val="tx2"/>
                </a:solidFill>
                <a:latin typeface="Arial" panose="020B0604020202020204" pitchFamily="34" charset="0"/>
                <a:ea typeface="黑体" panose="02010609060101010101" pitchFamily="2" charset="-122"/>
              </a:rPr>
              <a:t>  </a:t>
            </a:r>
            <a:r>
              <a:rPr lang="en-US" altLang="zh-CN" sz="2800" i="1">
                <a:solidFill>
                  <a:schemeClr val="tx2"/>
                </a:solidFill>
                <a:latin typeface="Arial" panose="020B0604020202020204" pitchFamily="34" charset="0"/>
                <a:ea typeface="黑体" panose="02010609060101010101" pitchFamily="2" charset="-122"/>
              </a:rPr>
              <a:t>a </a:t>
            </a:r>
            <a:r>
              <a:rPr lang="zh-CN" altLang="en-US" sz="2800">
                <a:solidFill>
                  <a:schemeClr val="tx2"/>
                </a:solidFill>
                <a:latin typeface="Arial" panose="020B0604020202020204" pitchFamily="34" charset="0"/>
                <a:ea typeface="黑体" panose="02010609060101010101" pitchFamily="2" charset="-122"/>
              </a:rPr>
              <a:t>越大，表明争用期所占的比例增大，每发</a:t>
            </a:r>
            <a:endParaRPr lang="zh-CN" altLang="en-US" sz="2800">
              <a:solidFill>
                <a:schemeClr val="tx2"/>
              </a:solidFill>
              <a:latin typeface="Arial" panose="020B0604020202020204" pitchFamily="34" charset="0"/>
              <a:ea typeface="黑体" panose="02010609060101010101" pitchFamily="2" charset="-122"/>
            </a:endParaRPr>
          </a:p>
          <a:p>
            <a:r>
              <a:rPr lang="zh-CN" altLang="en-US" sz="2800">
                <a:solidFill>
                  <a:schemeClr val="tx2"/>
                </a:solidFill>
                <a:latin typeface="Arial" panose="020B0604020202020204" pitchFamily="34" charset="0"/>
                <a:ea typeface="黑体" panose="02010609060101010101" pitchFamily="2" charset="-122"/>
              </a:rPr>
              <a:t>   生一次碰撞就浪费许多信道资源，使得信道</a:t>
            </a:r>
            <a:endParaRPr lang="zh-CN" altLang="en-US" sz="2800">
              <a:solidFill>
                <a:schemeClr val="tx2"/>
              </a:solidFill>
              <a:latin typeface="Arial" panose="020B0604020202020204" pitchFamily="34" charset="0"/>
              <a:ea typeface="黑体" panose="02010609060101010101" pitchFamily="2" charset="-122"/>
            </a:endParaRPr>
          </a:p>
          <a:p>
            <a:r>
              <a:rPr lang="zh-CN" altLang="en-US" sz="2800">
                <a:solidFill>
                  <a:schemeClr val="tx2"/>
                </a:solidFill>
                <a:latin typeface="Arial" panose="020B0604020202020204" pitchFamily="34" charset="0"/>
                <a:ea typeface="黑体" panose="02010609060101010101" pitchFamily="2" charset="-122"/>
              </a:rPr>
              <a:t>   利用率明显降低。 </a:t>
            </a:r>
            <a:endParaRPr lang="zh-CN" altLang="en-US" sz="2800">
              <a:solidFill>
                <a:schemeClr val="tx2"/>
              </a:solidFill>
              <a:latin typeface="Arial" panose="020B0604020202020204" pitchFamily="34" charset="0"/>
              <a:ea typeface="黑体" panose="02010609060101010101" pitchFamily="2" charset="-122"/>
            </a:endParaRPr>
          </a:p>
        </p:txBody>
      </p:sp>
      <p:sp>
        <p:nvSpPr>
          <p:cNvPr id="641034" name="Rectangle 10"/>
          <p:cNvSpPr>
            <a:spLocks noChangeArrowheads="1"/>
          </p:cNvSpPr>
          <p:nvPr/>
        </p:nvSpPr>
        <p:spPr bwMode="auto">
          <a:xfrm>
            <a:off x="3276600" y="3354388"/>
            <a:ext cx="1663700" cy="579437"/>
          </a:xfrm>
          <a:prstGeom prst="rect">
            <a:avLst/>
          </a:prstGeom>
          <a:noFill/>
          <a:ln w="9525">
            <a:noFill/>
            <a:miter lim="800000"/>
          </a:ln>
          <a:effectLst/>
        </p:spPr>
        <p:txBody>
          <a:bodyPr wrap="none">
            <a:spAutoFit/>
          </a:bodyPr>
          <a:lstStyle/>
          <a:p>
            <a:pPr>
              <a:spcBef>
                <a:spcPct val="30000"/>
              </a:spcBef>
            </a:pPr>
            <a:r>
              <a:rPr lang="en-US" altLang="zh-CN" sz="3200"/>
              <a:t>a= </a:t>
            </a:r>
            <a:r>
              <a:rPr lang="en-US" altLang="zh-CN" sz="3200" i="1">
                <a:solidFill>
                  <a:srgbClr val="333399"/>
                </a:solidFill>
                <a:sym typeface="Symbol" panose="05050102010706020507" pitchFamily="18" charset="2"/>
              </a:rPr>
              <a:t></a:t>
            </a:r>
            <a:r>
              <a:rPr lang="en-US" altLang="zh-CN" sz="3200" i="1">
                <a:sym typeface="Symbol" panose="05050102010706020507" pitchFamily="18" charset="2"/>
              </a:rPr>
              <a:t> </a:t>
            </a:r>
            <a:r>
              <a:rPr lang="en-US" altLang="zh-CN" sz="3200"/>
              <a:t>/</a:t>
            </a:r>
            <a:r>
              <a:rPr lang="en-US" altLang="zh-CN" sz="3200" i="1"/>
              <a:t>T</a:t>
            </a:r>
            <a:r>
              <a:rPr lang="en-US" altLang="zh-CN" sz="3200" baseline="-25000"/>
              <a:t>0</a:t>
            </a:r>
            <a:endParaRPr lang="en-US" altLang="zh-CN" sz="3200" baseline="-25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a:t>对以太网参数的要求</a:t>
            </a:r>
            <a:endParaRPr lang="zh-CN" altLang="en-US"/>
          </a:p>
        </p:txBody>
      </p:sp>
      <p:sp>
        <p:nvSpPr>
          <p:cNvPr id="642051" name="Rectangle 3"/>
          <p:cNvSpPr>
            <a:spLocks noGrp="1" noChangeArrowheads="1"/>
          </p:cNvSpPr>
          <p:nvPr>
            <p:ph type="body" idx="1"/>
          </p:nvPr>
        </p:nvSpPr>
        <p:spPr>
          <a:xfrm>
            <a:off x="1042988" y="1978025"/>
            <a:ext cx="7772400" cy="4114800"/>
          </a:xfrm>
        </p:spPr>
        <p:txBody>
          <a:bodyPr/>
          <a:lstStyle/>
          <a:p>
            <a:r>
              <a:rPr lang="zh-CN" altLang="en-US" sz="2800" dirty="0"/>
              <a:t>当数据率一定时，以太网的连线的长度受到限制，否则 </a:t>
            </a:r>
            <a:r>
              <a:rPr lang="zh-CN" altLang="en-US" sz="2800" i="1" dirty="0">
                <a:sym typeface="Symbol" panose="05050102010706020507" pitchFamily="18" charset="2"/>
              </a:rPr>
              <a:t> </a:t>
            </a:r>
            <a:r>
              <a:rPr lang="zh-CN" altLang="en-US" sz="2800" dirty="0"/>
              <a:t>的数值会太大。</a:t>
            </a:r>
            <a:endParaRPr lang="en-US" altLang="zh-CN" sz="2800" dirty="0"/>
          </a:p>
          <a:p>
            <a:endParaRPr lang="zh-CN" altLang="en-US" sz="2800" dirty="0"/>
          </a:p>
          <a:p>
            <a:r>
              <a:rPr lang="zh-CN" altLang="en-US" sz="2800" dirty="0"/>
              <a:t>以太网的帧长不能太短，否则 </a:t>
            </a:r>
            <a:r>
              <a:rPr lang="en-US" altLang="zh-CN" sz="2800" i="1" dirty="0"/>
              <a:t>T</a:t>
            </a:r>
            <a:r>
              <a:rPr lang="en-US" altLang="zh-CN" sz="2800" baseline="-25000" dirty="0"/>
              <a:t>0 </a:t>
            </a:r>
            <a:r>
              <a:rPr lang="zh-CN" altLang="en-US" sz="2800" dirty="0"/>
              <a:t>的值会太小，使 </a:t>
            </a:r>
            <a:r>
              <a:rPr lang="en-US" altLang="zh-CN" sz="2800" i="1" dirty="0"/>
              <a:t>a </a:t>
            </a:r>
            <a:r>
              <a:rPr lang="zh-CN" altLang="en-US" sz="2800" dirty="0"/>
              <a:t>值太大。 </a:t>
            </a: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body" idx="1"/>
          </p:nvPr>
        </p:nvSpPr>
        <p:spPr>
          <a:xfrm>
            <a:off x="611188" y="1773238"/>
            <a:ext cx="8137525" cy="2663825"/>
          </a:xfrm>
        </p:spPr>
        <p:txBody>
          <a:bodyPr/>
          <a:lstStyle/>
          <a:p>
            <a:pPr algn="just">
              <a:lnSpc>
                <a:spcPct val="110000"/>
              </a:lnSpc>
            </a:pPr>
            <a:r>
              <a:rPr lang="zh-CN" altLang="en-US" sz="2800" dirty="0"/>
              <a:t>在</a:t>
            </a:r>
            <a:r>
              <a:rPr lang="zh-CN" altLang="en-US" sz="2800" dirty="0">
                <a:solidFill>
                  <a:schemeClr val="hlink"/>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endParaRPr lang="zh-CN" altLang="en-US" sz="2800" dirty="0"/>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anose="05050102010706020507"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chemeClr val="hlink"/>
                </a:solidFill>
              </a:rPr>
              <a:t>理想情况下</a:t>
            </a:r>
            <a:r>
              <a:rPr lang="zh-CN" altLang="en-US" sz="2800" dirty="0"/>
              <a:t>的极限信道利用率 </a:t>
            </a:r>
            <a:r>
              <a:rPr lang="en-US" altLang="zh-CN" sz="2800" i="1" dirty="0" err="1"/>
              <a:t>S</a:t>
            </a:r>
            <a:r>
              <a:rPr lang="en-US" altLang="zh-CN" sz="2800" baseline="-25000" dirty="0" err="1"/>
              <a:t>max</a:t>
            </a:r>
            <a:r>
              <a:rPr lang="zh-CN" altLang="en-US" sz="2800" dirty="0"/>
              <a:t>为： </a:t>
            </a:r>
            <a:endParaRPr lang="zh-CN" altLang="en-US" sz="2800" dirty="0"/>
          </a:p>
        </p:txBody>
      </p:sp>
      <p:sp>
        <p:nvSpPr>
          <p:cNvPr id="436227" name="Rectangle 3"/>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436228" name="Rectangle 4"/>
          <p:cNvSpPr>
            <a:spLocks noGrp="1" noChangeArrowheads="1"/>
          </p:cNvSpPr>
          <p:nvPr>
            <p:ph type="title"/>
          </p:nvPr>
        </p:nvSpPr>
        <p:spPr/>
        <p:txBody>
          <a:bodyPr/>
          <a:lstStyle/>
          <a:p>
            <a:pPr algn="ctr"/>
            <a:r>
              <a:rPr lang="zh-CN" altLang="en-US"/>
              <a:t>信道利用率的最大值 </a:t>
            </a:r>
            <a:r>
              <a:rPr lang="en-US" altLang="zh-CN" i="1"/>
              <a:t>S</a:t>
            </a:r>
            <a:r>
              <a:rPr lang="en-US" altLang="zh-CN" baseline="-25000"/>
              <a:t>max</a:t>
            </a:r>
            <a:r>
              <a:rPr lang="en-US" altLang="zh-CN"/>
              <a:t> </a:t>
            </a:r>
            <a:endParaRPr lang="en-US" altLang="zh-CN"/>
          </a:p>
        </p:txBody>
      </p:sp>
      <p:sp>
        <p:nvSpPr>
          <p:cNvPr id="436233" name="Rectangle 9"/>
          <p:cNvSpPr>
            <a:spLocks noChangeArrowheads="1"/>
          </p:cNvSpPr>
          <p:nvPr/>
        </p:nvSpPr>
        <p:spPr bwMode="auto">
          <a:xfrm>
            <a:off x="0" y="3248025"/>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436232" name="Object 8"/>
          <p:cNvGraphicFramePr>
            <a:graphicFrameLocks noChangeAspect="1"/>
          </p:cNvGraphicFramePr>
          <p:nvPr/>
        </p:nvGraphicFramePr>
        <p:xfrm>
          <a:off x="2900363" y="5318125"/>
          <a:ext cx="2982912" cy="1152525"/>
        </p:xfrm>
        <a:graphic>
          <a:graphicData uri="http://schemas.openxmlformats.org/presentationml/2006/ole">
            <mc:AlternateContent xmlns:mc="http://schemas.openxmlformats.org/markup-compatibility/2006">
              <mc:Choice xmlns:v="urn:schemas-microsoft-com:vml" Requires="v">
                <p:oleObj spid="_x0000_s436247" name="Equation" r:id="rId1" imgW="1129665" imgH="444500" progId="Equation.DSMT4">
                  <p:embed/>
                </p:oleObj>
              </mc:Choice>
              <mc:Fallback>
                <p:oleObj name="Equation" r:id="rId1" imgW="1129665" imgH="444500" progId="Equation.DSMT4">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5318125"/>
                        <a:ext cx="2982912"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6234" name="Text Box 10"/>
          <p:cNvSpPr txBox="1">
            <a:spLocks noChangeArrowheads="1"/>
          </p:cNvSpPr>
          <p:nvPr/>
        </p:nvSpPr>
        <p:spPr bwMode="auto">
          <a:xfrm>
            <a:off x="7359650" y="5534025"/>
            <a:ext cx="938213" cy="519113"/>
          </a:xfrm>
          <a:prstGeom prst="rect">
            <a:avLst/>
          </a:prstGeom>
          <a:noFill/>
          <a:ln w="9525">
            <a:noFill/>
            <a:miter lim="800000"/>
          </a:ln>
          <a:effectLst/>
        </p:spPr>
        <p:txBody>
          <a:bodyPr wrap="none">
            <a:spAutoFit/>
          </a:bodyPr>
          <a:lstStyle/>
          <a:p>
            <a:r>
              <a:rPr lang="en-US" altLang="zh-CN" sz="2800">
                <a:solidFill>
                  <a:schemeClr val="tx2"/>
                </a:solidFill>
                <a:latin typeface="Arial" panose="020B0604020202020204" pitchFamily="34" charset="0"/>
              </a:rPr>
              <a:t>(3-3)</a:t>
            </a:r>
            <a:endParaRPr lang="en-US" altLang="zh-CN" sz="2800">
              <a:solidFill>
                <a:schemeClr val="tx2"/>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900113" y="238125"/>
            <a:ext cx="7793037" cy="1462088"/>
          </a:xfrm>
        </p:spPr>
        <p:txBody>
          <a:bodyPr/>
          <a:lstStyle/>
          <a:p>
            <a:pPr algn="ctr"/>
            <a:r>
              <a:rPr lang="en-US" altLang="zh-CN"/>
              <a:t>3.4.3   </a:t>
            </a:r>
            <a:r>
              <a:rPr lang="zh-CN" altLang="en-US"/>
              <a:t>以太网的</a:t>
            </a:r>
            <a:r>
              <a:rPr lang="zh-CN" altLang="en-US" sz="3200"/>
              <a:t> </a:t>
            </a:r>
            <a:r>
              <a:rPr lang="en-US" altLang="zh-CN"/>
              <a:t>MAC</a:t>
            </a:r>
            <a:r>
              <a:rPr lang="en-US" altLang="zh-CN" sz="3200" b="1"/>
              <a:t> </a:t>
            </a:r>
            <a:r>
              <a:rPr lang="zh-CN" altLang="en-US"/>
              <a:t>层</a:t>
            </a:r>
            <a:br>
              <a:rPr lang="zh-CN" altLang="en-US"/>
            </a:br>
            <a:r>
              <a:rPr lang="en-US" altLang="zh-CN" sz="3600"/>
              <a:t>1.  MAC</a:t>
            </a:r>
            <a:r>
              <a:rPr lang="en-US" altLang="zh-CN" sz="2000"/>
              <a:t> </a:t>
            </a:r>
            <a:r>
              <a:rPr lang="zh-CN" altLang="en-US" sz="3600"/>
              <a:t>层的硬件地址</a:t>
            </a:r>
            <a:r>
              <a:rPr lang="zh-CN" altLang="en-US"/>
              <a:t> </a:t>
            </a:r>
            <a:endParaRPr lang="zh-CN" altLang="en-US"/>
          </a:p>
        </p:txBody>
      </p:sp>
      <p:sp>
        <p:nvSpPr>
          <p:cNvPr id="440323" name="Rectangle 3"/>
          <p:cNvSpPr>
            <a:spLocks noGrp="1" noChangeArrowheads="1"/>
          </p:cNvSpPr>
          <p:nvPr>
            <p:ph type="body" idx="1"/>
          </p:nvPr>
        </p:nvSpPr>
        <p:spPr>
          <a:xfrm>
            <a:off x="827088" y="1917700"/>
            <a:ext cx="8137525" cy="4319588"/>
          </a:xfrm>
        </p:spPr>
        <p:txBody>
          <a:bodyPr/>
          <a:lstStyle/>
          <a:p>
            <a:r>
              <a:rPr lang="zh-CN" altLang="en-US" sz="2800" dirty="0"/>
              <a:t>在局域网中，</a:t>
            </a:r>
            <a:r>
              <a:rPr lang="zh-CN" altLang="en-US" sz="2800" dirty="0">
                <a:solidFill>
                  <a:schemeClr val="hlink"/>
                </a:solidFill>
              </a:rPr>
              <a:t>硬件地址</a:t>
            </a:r>
            <a:r>
              <a:rPr lang="zh-CN" altLang="en-US" sz="2800" dirty="0"/>
              <a:t>又称为</a:t>
            </a:r>
            <a:r>
              <a:rPr lang="zh-CN" altLang="en-US" sz="2800" dirty="0">
                <a:solidFill>
                  <a:schemeClr val="hlink"/>
                </a:solidFill>
              </a:rPr>
              <a:t>物理地址</a:t>
            </a:r>
            <a:r>
              <a:rPr lang="zh-CN" altLang="en-US" sz="2800" dirty="0"/>
              <a:t>，或 </a:t>
            </a:r>
            <a:r>
              <a:rPr lang="en-US" altLang="zh-CN" sz="2800" dirty="0">
                <a:solidFill>
                  <a:schemeClr val="hlink"/>
                </a:solidFill>
              </a:rPr>
              <a:t>MAC </a:t>
            </a:r>
            <a:r>
              <a:rPr lang="zh-CN" altLang="en-US" sz="2800" dirty="0">
                <a:solidFill>
                  <a:schemeClr val="hlink"/>
                </a:solidFill>
              </a:rPr>
              <a:t>地址</a:t>
            </a:r>
            <a:r>
              <a:rPr lang="zh-CN" altLang="en-US" sz="2800" dirty="0"/>
              <a:t>。 </a:t>
            </a:r>
            <a:endParaRPr lang="zh-CN" altLang="en-US" sz="2800" dirty="0"/>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chemeClr val="hlink"/>
                </a:solidFill>
              </a:rPr>
              <a:t>名字</a:t>
            </a:r>
            <a:r>
              <a:rPr lang="zh-CN" altLang="en-US" sz="2800" dirty="0"/>
              <a:t>”或</a:t>
            </a:r>
            <a:r>
              <a:rPr lang="zh-CN" altLang="en-US" sz="2800" dirty="0">
                <a:solidFill>
                  <a:schemeClr val="hlink"/>
                </a:solidFill>
              </a:rPr>
              <a:t>标识符</a:t>
            </a:r>
            <a:r>
              <a:rPr lang="zh-CN" altLang="en-US" sz="2800" dirty="0"/>
              <a:t>。 </a:t>
            </a:r>
            <a:endParaRPr lang="zh-CN" altLang="en-US" sz="2800" dirty="0"/>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endParaRPr lang="zh-CN" altLang="en-US"/>
          </a:p>
        </p:txBody>
      </p:sp>
      <p:sp>
        <p:nvSpPr>
          <p:cNvPr id="643075" name="Rectangle 3"/>
          <p:cNvSpPr>
            <a:spLocks noGrp="1" noChangeArrowheads="1"/>
          </p:cNvSpPr>
          <p:nvPr>
            <p:ph type="body" idx="1"/>
          </p:nvPr>
        </p:nvSpPr>
        <p:spPr>
          <a:xfrm>
            <a:off x="684213" y="1987576"/>
            <a:ext cx="8131175" cy="4298944"/>
          </a:xfrm>
        </p:spPr>
        <p:txBody>
          <a:bodyPr/>
          <a:lstStyle/>
          <a:p>
            <a:pPr>
              <a:lnSpc>
                <a:spcPct val="90000"/>
              </a:lnSpc>
              <a:spcBef>
                <a:spcPts val="1200"/>
              </a:spcBef>
            </a:pPr>
            <a:r>
              <a:rPr lang="en-US" altLang="zh-CN" sz="2800" dirty="0"/>
              <a:t>IEEE </a:t>
            </a:r>
            <a:r>
              <a:rPr lang="zh-CN" altLang="en-US" sz="2800" dirty="0"/>
              <a:t>的</a:t>
            </a:r>
            <a:r>
              <a:rPr lang="zh-CN" altLang="en-US" sz="2800" dirty="0">
                <a:solidFill>
                  <a:schemeClr val="hlink"/>
                </a:solidFill>
              </a:rPr>
              <a:t>注册管理机构</a:t>
            </a:r>
            <a:r>
              <a:rPr lang="zh-CN" altLang="en-US" sz="2800" dirty="0"/>
              <a:t> </a:t>
            </a:r>
            <a:r>
              <a:rPr lang="en-US" altLang="zh-CN" sz="2800" dirty="0"/>
              <a:t>RA </a:t>
            </a:r>
            <a:r>
              <a:rPr lang="zh-CN" altLang="en-US" sz="2800" dirty="0"/>
              <a:t>负责向厂家分配地址字段的前三个字节</a:t>
            </a:r>
            <a:r>
              <a:rPr lang="en-US" altLang="zh-CN" sz="2800" dirty="0"/>
              <a:t>(</a:t>
            </a:r>
            <a:r>
              <a:rPr lang="zh-CN" altLang="en-US" sz="2800" dirty="0"/>
              <a:t>即高位 </a:t>
            </a:r>
            <a:r>
              <a:rPr lang="en-US" altLang="zh-CN" sz="2800" dirty="0"/>
              <a:t>24 </a:t>
            </a:r>
            <a:r>
              <a:rPr lang="zh-CN" altLang="en-US" sz="2800" dirty="0"/>
              <a:t>位</a:t>
            </a:r>
            <a:r>
              <a:rPr lang="en-US" altLang="zh-CN" sz="2800" dirty="0"/>
              <a:t>)</a:t>
            </a:r>
            <a:r>
              <a:rPr lang="zh-CN" altLang="en-US" sz="2800" dirty="0"/>
              <a:t>。</a:t>
            </a:r>
            <a:endParaRPr lang="zh-CN" altLang="en-US" sz="2800" dirty="0"/>
          </a:p>
          <a:p>
            <a:pPr>
              <a:lnSpc>
                <a:spcPct val="90000"/>
              </a:lnSpc>
              <a:spcBef>
                <a:spcPts val="1200"/>
              </a:spcBef>
            </a:pPr>
            <a:r>
              <a:rPr lang="zh-CN" altLang="en-US" sz="2800" dirty="0"/>
              <a:t>地址字段中的后三个字节</a:t>
            </a:r>
            <a:r>
              <a:rPr lang="en-US" altLang="zh-CN" sz="2800" dirty="0"/>
              <a:t>(</a:t>
            </a:r>
            <a:r>
              <a:rPr lang="zh-CN" altLang="en-US" sz="2800" dirty="0"/>
              <a:t>即低位 </a:t>
            </a:r>
            <a:r>
              <a:rPr lang="en-US" altLang="zh-CN" sz="2800" dirty="0"/>
              <a:t>24 </a:t>
            </a:r>
            <a:r>
              <a:rPr lang="zh-CN" altLang="en-US" sz="2800" dirty="0"/>
              <a:t>位</a:t>
            </a:r>
            <a:r>
              <a:rPr lang="en-US" altLang="zh-CN" sz="2800" dirty="0"/>
              <a:t>)</a:t>
            </a:r>
            <a:r>
              <a:rPr lang="zh-CN" altLang="en-US" sz="2800" dirty="0"/>
              <a:t>由厂家自行指派，称为</a:t>
            </a:r>
            <a:r>
              <a:rPr lang="zh-CN" altLang="en-US" sz="2800" dirty="0">
                <a:solidFill>
                  <a:schemeClr val="hlink"/>
                </a:solidFill>
              </a:rPr>
              <a:t>扩展标识符</a:t>
            </a:r>
            <a:r>
              <a:rPr lang="zh-CN" altLang="en-US" sz="2800" dirty="0"/>
              <a:t>，必须保证生产出的适配器没有重复地址。</a:t>
            </a:r>
            <a:endParaRPr lang="zh-CN" altLang="en-US" sz="2800" dirty="0"/>
          </a:p>
          <a:p>
            <a:pPr>
              <a:lnSpc>
                <a:spcPct val="90000"/>
              </a:lnSpc>
              <a:spcBef>
                <a:spcPts val="1200"/>
              </a:spcBef>
            </a:pPr>
            <a:r>
              <a:rPr lang="zh-CN" altLang="en-US" sz="2800" dirty="0"/>
              <a:t>一个地址块可以生成</a:t>
            </a:r>
            <a:r>
              <a:rPr lang="en-US" altLang="zh-CN" sz="2800" dirty="0"/>
              <a:t>2</a:t>
            </a:r>
            <a:r>
              <a:rPr lang="en-US" altLang="zh-CN" sz="2800" baseline="30000" dirty="0"/>
              <a:t>24</a:t>
            </a:r>
            <a:r>
              <a:rPr lang="zh-CN" altLang="en-US" sz="2800" dirty="0"/>
              <a:t>个不同的地址。这种 </a:t>
            </a:r>
            <a:r>
              <a:rPr lang="en-US" altLang="zh-CN" sz="2800" dirty="0"/>
              <a:t>48 </a:t>
            </a:r>
            <a:r>
              <a:rPr lang="zh-CN" altLang="en-US" sz="2800" dirty="0"/>
              <a:t>位地址称为 </a:t>
            </a:r>
            <a:r>
              <a:rPr lang="en-US" altLang="zh-CN" sz="2800" dirty="0"/>
              <a:t>MAC-48</a:t>
            </a:r>
            <a:r>
              <a:rPr lang="zh-CN" altLang="en-US" sz="2800" dirty="0"/>
              <a:t>，它的通用名称是</a:t>
            </a:r>
            <a:r>
              <a:rPr lang="en-US" altLang="zh-CN" sz="2800" dirty="0"/>
              <a:t>EUI-48</a:t>
            </a:r>
            <a:r>
              <a:rPr lang="zh-CN" altLang="en-US" sz="2800" dirty="0"/>
              <a:t>。</a:t>
            </a:r>
            <a:endParaRPr lang="zh-CN" altLang="en-US" sz="2800" dirty="0"/>
          </a:p>
          <a:p>
            <a:pPr>
              <a:lnSpc>
                <a:spcPct val="90000"/>
              </a:lnSpc>
              <a:spcBef>
                <a:spcPts val="1200"/>
              </a:spcBef>
            </a:pPr>
            <a:r>
              <a:rPr lang="zh-CN" altLang="en-US" sz="2800" dirty="0"/>
              <a:t>“</a:t>
            </a:r>
            <a:r>
              <a:rPr lang="en-US" altLang="zh-CN" sz="2800" dirty="0"/>
              <a:t>MAC</a:t>
            </a:r>
            <a:r>
              <a:rPr lang="zh-CN" altLang="en-US" sz="2800" dirty="0"/>
              <a:t>地址”实际上就是适配器地址或适配器标识符</a:t>
            </a:r>
            <a:r>
              <a:rPr lang="en-US" altLang="zh-CN" sz="2800" dirty="0"/>
              <a:t>EUI-48</a:t>
            </a:r>
            <a:r>
              <a:rPr lang="zh-CN" altLang="en-US" sz="2800" dirty="0"/>
              <a:t>。</a:t>
            </a:r>
            <a:endParaRPr lang="zh-CN"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type="body" idx="1"/>
          </p:nvPr>
        </p:nvSpPr>
        <p:spPr>
          <a:xfrm>
            <a:off x="827088" y="1917700"/>
            <a:ext cx="8137525" cy="4319588"/>
          </a:xfrm>
        </p:spPr>
        <p:txBody>
          <a:bodyPr/>
          <a:lstStyle/>
          <a:p>
            <a:pPr>
              <a:lnSpc>
                <a:spcPct val="90000"/>
              </a:lnSpc>
            </a:pPr>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r>
              <a:rPr lang="en-US" altLang="zh-CN" dirty="0"/>
              <a:t>.</a:t>
            </a:r>
            <a:endParaRPr lang="en-US" altLang="zh-CN" dirty="0"/>
          </a:p>
          <a:p>
            <a:pPr lvl="1">
              <a:lnSpc>
                <a:spcPct val="90000"/>
              </a:lnSpc>
            </a:pPr>
            <a:r>
              <a:rPr lang="zh-CN" altLang="en-US" dirty="0">
                <a:solidFill>
                  <a:srgbClr val="333399"/>
                </a:solidFill>
                <a:ea typeface="黑体" panose="02010609060101010101" pitchFamily="2" charset="-122"/>
              </a:rPr>
              <a:t>如果是发往本站的帧则收下，然后再进行其他的处理。</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否则就将此帧丢弃，不再进行其他的处理。</a:t>
            </a:r>
            <a:endParaRPr lang="zh-CN" altLang="en-US" dirty="0">
              <a:solidFill>
                <a:srgbClr val="333399"/>
              </a:solidFill>
              <a:ea typeface="黑体" panose="02010609060101010101" pitchFamily="2" charset="-122"/>
            </a:endParaRPr>
          </a:p>
          <a:p>
            <a:pPr>
              <a:lnSpc>
                <a:spcPct val="90000"/>
              </a:lnSpc>
            </a:pPr>
            <a:r>
              <a:rPr lang="zh-CN" altLang="en-US" dirty="0"/>
              <a:t>“发往本站的帧”包括以下三种帧： </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单播</a:t>
            </a:r>
            <a:r>
              <a:rPr lang="en-US" altLang="zh-CN" dirty="0">
                <a:solidFill>
                  <a:srgbClr val="333399"/>
                </a:solidFill>
                <a:latin typeface="Arial" panose="020B0604020202020204" pitchFamily="34" charset="0"/>
                <a:ea typeface="黑体" panose="02010609060101010101" pitchFamily="2" charset="-122"/>
              </a:rPr>
              <a:t>(</a:t>
            </a:r>
            <a:r>
              <a:rPr lang="en-US" altLang="zh-CN" dirty="0" err="1">
                <a:solidFill>
                  <a:srgbClr val="333399"/>
                </a:solidFill>
                <a:latin typeface="Arial" panose="020B0604020202020204" pitchFamily="34" charset="0"/>
                <a:ea typeface="黑体" panose="02010609060101010101" pitchFamily="2" charset="-122"/>
              </a:rPr>
              <a:t>unicast</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帧（一对一）</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广播</a:t>
            </a:r>
            <a:r>
              <a:rPr lang="en-US" altLang="zh-CN" dirty="0">
                <a:solidFill>
                  <a:srgbClr val="333399"/>
                </a:solidFill>
                <a:latin typeface="Arial" panose="020B0604020202020204" pitchFamily="34" charset="0"/>
                <a:ea typeface="黑体" panose="02010609060101010101" pitchFamily="2" charset="-122"/>
              </a:rPr>
              <a:t>(broadcast)</a:t>
            </a:r>
            <a:r>
              <a:rPr lang="zh-CN" altLang="en-US" dirty="0">
                <a:solidFill>
                  <a:srgbClr val="333399"/>
                </a:solidFill>
                <a:latin typeface="Arial" panose="020B0604020202020204" pitchFamily="34" charset="0"/>
                <a:ea typeface="黑体" panose="02010609060101010101" pitchFamily="2" charset="-122"/>
              </a:rPr>
              <a:t>帧（一对全体）</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多播</a:t>
            </a:r>
            <a:r>
              <a:rPr lang="en-US" altLang="zh-CN" dirty="0">
                <a:solidFill>
                  <a:srgbClr val="333399"/>
                </a:solidFill>
                <a:latin typeface="Arial" panose="020B0604020202020204" pitchFamily="34" charset="0"/>
                <a:ea typeface="黑体" panose="02010609060101010101" pitchFamily="2" charset="-122"/>
              </a:rPr>
              <a:t>(multicast)</a:t>
            </a:r>
            <a:r>
              <a:rPr lang="zh-CN" altLang="en-US" dirty="0">
                <a:solidFill>
                  <a:srgbClr val="333399"/>
                </a:solidFill>
                <a:latin typeface="Arial" panose="020B0604020202020204" pitchFamily="34" charset="0"/>
                <a:ea typeface="黑体" panose="02010609060101010101" pitchFamily="2" charset="-122"/>
              </a:rPr>
              <a:t>帧（一对多）</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lgn="ctr"/>
            <a:r>
              <a:rPr lang="en-US" altLang="zh-CN"/>
              <a:t>2. MAC</a:t>
            </a:r>
            <a:r>
              <a:rPr lang="en-US" altLang="zh-CN" b="1"/>
              <a:t> </a:t>
            </a:r>
            <a:r>
              <a:rPr lang="zh-CN" altLang="en-US"/>
              <a:t>帧的格式 </a:t>
            </a:r>
            <a:endParaRPr lang="zh-CN" altLang="en-US"/>
          </a:p>
        </p:txBody>
      </p:sp>
      <p:sp>
        <p:nvSpPr>
          <p:cNvPr id="444419" name="Rectangle 3"/>
          <p:cNvSpPr>
            <a:spLocks noGrp="1" noChangeArrowheads="1"/>
          </p:cNvSpPr>
          <p:nvPr>
            <p:ph type="body" idx="1"/>
          </p:nvPr>
        </p:nvSpPr>
        <p:spPr>
          <a:xfrm>
            <a:off x="827088" y="1917700"/>
            <a:ext cx="8137525" cy="4319588"/>
          </a:xfrm>
        </p:spPr>
        <p:txBody>
          <a:bodyPr/>
          <a:lstStyle/>
          <a:p>
            <a:r>
              <a:rPr lang="zh-CN" altLang="en-US"/>
              <a:t>常用的以太网</a:t>
            </a:r>
            <a:r>
              <a:rPr lang="en-US" altLang="zh-CN"/>
              <a:t>MAC</a:t>
            </a:r>
            <a:r>
              <a:rPr lang="zh-CN" altLang="en-US"/>
              <a:t>帧格式有两种标准 ：</a:t>
            </a:r>
            <a:endParaRPr lang="zh-CN" altLang="en-US"/>
          </a:p>
          <a:p>
            <a:pPr lvl="1"/>
            <a:r>
              <a:rPr lang="en-US" altLang="zh-CN">
                <a:solidFill>
                  <a:srgbClr val="333399"/>
                </a:solidFill>
                <a:latin typeface="Arial" panose="020B0604020202020204" pitchFamily="34" charset="0"/>
                <a:ea typeface="黑体" panose="02010609060101010101" pitchFamily="2" charset="-122"/>
              </a:rPr>
              <a:t>DIX Ethernet V2 </a:t>
            </a:r>
            <a:r>
              <a:rPr lang="zh-CN" altLang="en-US">
                <a:solidFill>
                  <a:srgbClr val="333399"/>
                </a:solidFill>
                <a:latin typeface="Arial" panose="020B0604020202020204" pitchFamily="34" charset="0"/>
                <a:ea typeface="黑体" panose="02010609060101010101" pitchFamily="2" charset="-122"/>
              </a:rPr>
              <a:t>标准</a:t>
            </a:r>
            <a:endParaRPr lang="zh-CN" altLang="en-US">
              <a:solidFill>
                <a:srgbClr val="333399"/>
              </a:solidFill>
              <a:latin typeface="Arial" panose="020B0604020202020204" pitchFamily="34" charset="0"/>
              <a:ea typeface="黑体" panose="02010609060101010101" pitchFamily="2" charset="-122"/>
            </a:endParaRPr>
          </a:p>
          <a:p>
            <a:pPr lvl="1"/>
            <a:r>
              <a:rPr lang="en-US" altLang="zh-CN">
                <a:solidFill>
                  <a:srgbClr val="333399"/>
                </a:solidFill>
                <a:latin typeface="Arial" panose="020B0604020202020204" pitchFamily="34" charset="0"/>
                <a:ea typeface="黑体" panose="02010609060101010101" pitchFamily="2" charset="-122"/>
              </a:rPr>
              <a:t>IEEE </a:t>
            </a:r>
            <a:r>
              <a:rPr lang="zh-CN" altLang="en-US">
                <a:solidFill>
                  <a:srgbClr val="333399"/>
                </a:solidFill>
                <a:latin typeface="Arial" panose="020B0604020202020204" pitchFamily="34" charset="0"/>
                <a:ea typeface="黑体" panose="02010609060101010101" pitchFamily="2" charset="-122"/>
              </a:rPr>
              <a:t>的 </a:t>
            </a:r>
            <a:r>
              <a:rPr lang="en-US" altLang="zh-CN">
                <a:solidFill>
                  <a:srgbClr val="333399"/>
                </a:solidFill>
                <a:latin typeface="Arial" panose="020B0604020202020204" pitchFamily="34" charset="0"/>
                <a:ea typeface="黑体" panose="02010609060101010101" pitchFamily="2" charset="-122"/>
              </a:rPr>
              <a:t>802.3 </a:t>
            </a:r>
            <a:r>
              <a:rPr lang="zh-CN" altLang="en-US">
                <a:solidFill>
                  <a:srgbClr val="333399"/>
                </a:solidFill>
                <a:latin typeface="Arial" panose="020B0604020202020204" pitchFamily="34" charset="0"/>
                <a:ea typeface="黑体" panose="02010609060101010101" pitchFamily="2" charset="-122"/>
              </a:rPr>
              <a:t>标准</a:t>
            </a:r>
            <a:endParaRPr lang="zh-CN" altLang="en-US">
              <a:solidFill>
                <a:srgbClr val="333399"/>
              </a:solidFill>
              <a:latin typeface="Arial" panose="020B0604020202020204" pitchFamily="34" charset="0"/>
              <a:ea typeface="黑体" panose="02010609060101010101" pitchFamily="2" charset="-122"/>
            </a:endParaRPr>
          </a:p>
          <a:p>
            <a:r>
              <a:rPr lang="zh-CN" altLang="en-US"/>
              <a:t>最常用的 </a:t>
            </a:r>
            <a:r>
              <a:rPr lang="en-US" altLang="zh-CN"/>
              <a:t>MAC </a:t>
            </a:r>
            <a:r>
              <a:rPr lang="zh-CN" altLang="en-US"/>
              <a:t>帧是</a:t>
            </a:r>
            <a:r>
              <a:rPr lang="zh-CN" altLang="en-US">
                <a:solidFill>
                  <a:schemeClr val="hlink"/>
                </a:solidFill>
              </a:rPr>
              <a:t>以太网 </a:t>
            </a:r>
            <a:r>
              <a:rPr lang="en-US" altLang="zh-CN">
                <a:solidFill>
                  <a:schemeClr val="hlink"/>
                </a:solidFill>
              </a:rPr>
              <a:t>V2 </a:t>
            </a:r>
            <a:r>
              <a:rPr lang="zh-CN" altLang="en-US">
                <a:solidFill>
                  <a:schemeClr val="hlink"/>
                </a:solidFill>
              </a:rPr>
              <a:t>的格式</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Line 3"/>
          <p:cNvSpPr>
            <a:spLocks noChangeShapeType="1"/>
          </p:cNvSpPr>
          <p:nvPr/>
        </p:nvSpPr>
        <p:spPr bwMode="auto">
          <a:xfrm>
            <a:off x="152400" y="3848100"/>
            <a:ext cx="8915400" cy="0"/>
          </a:xfrm>
          <a:prstGeom prst="line">
            <a:avLst/>
          </a:prstGeom>
          <a:noFill/>
          <a:ln w="38100" cmpd="dbl">
            <a:solidFill>
              <a:schemeClr val="folHlink"/>
            </a:solidFill>
            <a:prstDash val="dash"/>
            <a:round/>
          </a:ln>
          <a:effectLst/>
        </p:spPr>
        <p:txBody>
          <a:bodyPr/>
          <a:lstStyle/>
          <a:p>
            <a:endParaRPr lang="zh-CN" altLang="en-US"/>
          </a:p>
        </p:txBody>
      </p:sp>
      <p:sp>
        <p:nvSpPr>
          <p:cNvPr id="445444" name="Rectangle 4"/>
          <p:cNvSpPr>
            <a:spLocks noChangeArrowheads="1"/>
          </p:cNvSpPr>
          <p:nvPr/>
        </p:nvSpPr>
        <p:spPr bwMode="auto">
          <a:xfrm>
            <a:off x="1554163" y="40830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445445" name="Rectangle 5"/>
          <p:cNvSpPr>
            <a:spLocks noChangeArrowheads="1"/>
          </p:cNvSpPr>
          <p:nvPr/>
        </p:nvSpPr>
        <p:spPr bwMode="auto">
          <a:xfrm>
            <a:off x="1547813" y="4083050"/>
            <a:ext cx="6419850" cy="488950"/>
          </a:xfrm>
          <a:prstGeom prst="rect">
            <a:avLst/>
          </a:prstGeom>
          <a:noFill/>
          <a:ln w="9525">
            <a:solidFill>
              <a:schemeClr val="tx2"/>
            </a:solidFill>
            <a:miter lim="800000"/>
          </a:ln>
          <a:effectLst/>
        </p:spPr>
        <p:txBody>
          <a:bodyPr wrap="none" anchor="ctr"/>
          <a:lstStyle/>
          <a:p>
            <a:endParaRPr lang="zh-CN" altLang="en-US"/>
          </a:p>
        </p:txBody>
      </p:sp>
      <p:sp>
        <p:nvSpPr>
          <p:cNvPr id="445446" name="Rectangle 6"/>
          <p:cNvSpPr>
            <a:spLocks noChangeArrowheads="1"/>
          </p:cNvSpPr>
          <p:nvPr/>
        </p:nvSpPr>
        <p:spPr bwMode="auto">
          <a:xfrm>
            <a:off x="3965575" y="4149725"/>
            <a:ext cx="19018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以太网 </a:t>
            </a:r>
            <a:r>
              <a:rPr kumimoji="1" lang="en-US" altLang="zh-CN">
                <a:solidFill>
                  <a:srgbClr val="333399"/>
                </a:solidFill>
                <a:latin typeface="Arial" panose="020B0604020202020204" pitchFamily="34" charset="0"/>
                <a:ea typeface="黑体" panose="02010609060101010101" pitchFamily="2" charset="-122"/>
              </a:rPr>
              <a:t>MAC </a:t>
            </a:r>
            <a:r>
              <a:rPr kumimoji="1" lang="zh-CN" altLang="en-US">
                <a:solidFill>
                  <a:srgbClr val="333399"/>
                </a:solidFill>
                <a:latin typeface="Arial" panose="020B0604020202020204" pitchFamily="34" charset="0"/>
                <a:ea typeface="黑体" panose="02010609060101010101" pitchFamily="2" charset="-122"/>
              </a:rPr>
              <a:t>帧</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53" name="Rectangle 13"/>
          <p:cNvSpPr>
            <a:spLocks noChangeArrowheads="1"/>
          </p:cNvSpPr>
          <p:nvPr/>
        </p:nvSpPr>
        <p:spPr bwMode="auto">
          <a:xfrm>
            <a:off x="8075613" y="4167188"/>
            <a:ext cx="942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物理层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66" name="Rectangle 26"/>
          <p:cNvSpPr>
            <a:spLocks noChangeArrowheads="1"/>
          </p:cNvSpPr>
          <p:nvPr/>
        </p:nvSpPr>
        <p:spPr bwMode="auto">
          <a:xfrm>
            <a:off x="8035925" y="3213100"/>
            <a:ext cx="100012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MAC</a:t>
            </a:r>
            <a:r>
              <a:rPr kumimoji="1" lang="zh-CN" altLang="en-US">
                <a:solidFill>
                  <a:srgbClr val="333399"/>
                </a:solidFill>
                <a:latin typeface="Arial" panose="020B0604020202020204" pitchFamily="34" charset="0"/>
                <a:ea typeface="黑体" panose="02010609060101010101" pitchFamily="2" charset="-122"/>
              </a:rPr>
              <a:t>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67" name="Line 27"/>
          <p:cNvSpPr>
            <a:spLocks noChangeShapeType="1"/>
          </p:cNvSpPr>
          <p:nvPr/>
        </p:nvSpPr>
        <p:spPr bwMode="auto">
          <a:xfrm flipH="1">
            <a:off x="1546225" y="3573463"/>
            <a:ext cx="1588" cy="514350"/>
          </a:xfrm>
          <a:prstGeom prst="line">
            <a:avLst/>
          </a:prstGeom>
          <a:noFill/>
          <a:ln w="12700">
            <a:solidFill>
              <a:schemeClr val="tx1"/>
            </a:solidFill>
            <a:prstDash val="dash"/>
            <a:round/>
          </a:ln>
          <a:effectLst/>
        </p:spPr>
        <p:txBody>
          <a:bodyPr/>
          <a:lstStyle/>
          <a:p>
            <a:endParaRPr lang="zh-CN" altLang="en-US"/>
          </a:p>
        </p:txBody>
      </p:sp>
      <p:sp>
        <p:nvSpPr>
          <p:cNvPr id="445468" name="Line 28"/>
          <p:cNvSpPr>
            <a:spLocks noChangeShapeType="1"/>
          </p:cNvSpPr>
          <p:nvPr/>
        </p:nvSpPr>
        <p:spPr bwMode="auto">
          <a:xfrm>
            <a:off x="7956550" y="3644900"/>
            <a:ext cx="11113" cy="431800"/>
          </a:xfrm>
          <a:prstGeom prst="line">
            <a:avLst/>
          </a:prstGeom>
          <a:noFill/>
          <a:ln w="12700">
            <a:solidFill>
              <a:schemeClr val="tx1"/>
            </a:solidFill>
            <a:prstDash val="dash"/>
            <a:round/>
          </a:ln>
          <a:effectLst/>
        </p:spPr>
        <p:txBody>
          <a:bodyPr/>
          <a:lstStyle/>
          <a:p>
            <a:endParaRPr lang="zh-CN" altLang="en-US"/>
          </a:p>
        </p:txBody>
      </p:sp>
      <p:sp>
        <p:nvSpPr>
          <p:cNvPr id="445469" name="Rectangle 29"/>
          <p:cNvSpPr>
            <a:spLocks noChangeArrowheads="1"/>
          </p:cNvSpPr>
          <p:nvPr/>
        </p:nvSpPr>
        <p:spPr bwMode="auto">
          <a:xfrm>
            <a:off x="195263" y="5076825"/>
            <a:ext cx="4086225" cy="415925"/>
          </a:xfrm>
          <a:prstGeom prst="rect">
            <a:avLst/>
          </a:prstGeom>
          <a:solidFill>
            <a:srgbClr val="FFFF99"/>
          </a:solidFill>
          <a:ln w="9525">
            <a:solidFill>
              <a:schemeClr val="folHlink"/>
            </a:solidFill>
            <a:miter lim="800000"/>
          </a:ln>
          <a:effectLst/>
        </p:spPr>
        <p:txBody>
          <a:bodyPr wrap="none" anchor="ctr"/>
          <a:lstStyle/>
          <a:p>
            <a:endParaRPr lang="zh-CN" altLang="en-US"/>
          </a:p>
        </p:txBody>
      </p:sp>
      <p:sp>
        <p:nvSpPr>
          <p:cNvPr id="445470" name="Rectangle 30"/>
          <p:cNvSpPr>
            <a:spLocks noChangeArrowheads="1"/>
          </p:cNvSpPr>
          <p:nvPr/>
        </p:nvSpPr>
        <p:spPr bwMode="auto">
          <a:xfrm>
            <a:off x="150813" y="5119688"/>
            <a:ext cx="4181475" cy="3175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500">
                <a:solidFill>
                  <a:srgbClr val="333399"/>
                </a:solidFill>
                <a:latin typeface="黑体" panose="02010609060101010101" pitchFamily="2" charset="-122"/>
                <a:ea typeface="黑体" panose="02010609060101010101" pitchFamily="2" charset="-122"/>
              </a:rPr>
              <a:t>10101010101010        10101010101010101011</a:t>
            </a:r>
            <a:endParaRPr kumimoji="1" lang="en-US" altLang="zh-CN" sz="1500">
              <a:solidFill>
                <a:srgbClr val="333399"/>
              </a:solidFill>
              <a:latin typeface="黑体" panose="02010609060101010101" pitchFamily="2" charset="-122"/>
              <a:ea typeface="黑体" panose="02010609060101010101" pitchFamily="2" charset="-122"/>
            </a:endParaRPr>
          </a:p>
        </p:txBody>
      </p:sp>
      <p:sp>
        <p:nvSpPr>
          <p:cNvPr id="445471" name="Line 31"/>
          <p:cNvSpPr>
            <a:spLocks noChangeShapeType="1"/>
          </p:cNvSpPr>
          <p:nvPr/>
        </p:nvSpPr>
        <p:spPr bwMode="auto">
          <a:xfrm>
            <a:off x="3373438" y="5073650"/>
            <a:ext cx="0" cy="431800"/>
          </a:xfrm>
          <a:prstGeom prst="line">
            <a:avLst/>
          </a:prstGeom>
          <a:noFill/>
          <a:ln w="12700">
            <a:solidFill>
              <a:schemeClr val="folHlink"/>
            </a:solidFill>
            <a:round/>
          </a:ln>
          <a:effectLst/>
        </p:spPr>
        <p:txBody>
          <a:bodyPr/>
          <a:lstStyle/>
          <a:p>
            <a:endParaRPr lang="zh-CN" altLang="en-US"/>
          </a:p>
        </p:txBody>
      </p:sp>
      <p:sp>
        <p:nvSpPr>
          <p:cNvPr id="445472" name="Rectangle 32"/>
          <p:cNvSpPr>
            <a:spLocks noChangeArrowheads="1"/>
          </p:cNvSpPr>
          <p:nvPr/>
        </p:nvSpPr>
        <p:spPr bwMode="auto">
          <a:xfrm>
            <a:off x="1335088" y="5530850"/>
            <a:ext cx="1196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a:solidFill>
                  <a:srgbClr val="333399"/>
                </a:solidFill>
                <a:latin typeface="Arial" panose="020B0604020202020204" pitchFamily="34" charset="0"/>
                <a:ea typeface="黑体" panose="02010609060101010101" pitchFamily="2" charset="-122"/>
              </a:rPr>
              <a:t>前同步码</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73" name="Rectangle 33"/>
          <p:cNvSpPr>
            <a:spLocks noChangeArrowheads="1"/>
          </p:cNvSpPr>
          <p:nvPr/>
        </p:nvSpPr>
        <p:spPr bwMode="auto">
          <a:xfrm>
            <a:off x="3348038" y="5502275"/>
            <a:ext cx="942975" cy="577850"/>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a:solidFill>
                  <a:srgbClr val="333399"/>
                </a:solidFill>
                <a:latin typeface="Arial" panose="020B0604020202020204" pitchFamily="34" charset="0"/>
                <a:ea typeface="黑体" panose="02010609060101010101" pitchFamily="2" charset="-122"/>
              </a:rPr>
              <a:t>帧开始</a:t>
            </a:r>
            <a:endParaRPr kumimoji="1" lang="zh-CN" altLang="en-US">
              <a:solidFill>
                <a:srgbClr val="333399"/>
              </a:solidFill>
              <a:latin typeface="Arial" panose="020B0604020202020204" pitchFamily="34" charset="0"/>
              <a:ea typeface="黑体" panose="02010609060101010101" pitchFamily="2" charset="-122"/>
            </a:endParaRPr>
          </a:p>
          <a:p>
            <a:pPr defTabSz="762000" eaLnBrk="0" hangingPunct="0">
              <a:lnSpc>
                <a:spcPct val="80000"/>
              </a:lnSpc>
            </a:pPr>
            <a:r>
              <a:rPr kumimoji="1" lang="zh-CN" altLang="en-US">
                <a:solidFill>
                  <a:srgbClr val="333399"/>
                </a:solidFill>
                <a:latin typeface="Arial" panose="020B0604020202020204" pitchFamily="34" charset="0"/>
                <a:ea typeface="黑体" panose="02010609060101010101" pitchFamily="2" charset="-122"/>
              </a:rPr>
              <a:t>定界符</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74" name="Rectangle 34"/>
          <p:cNvSpPr>
            <a:spLocks noChangeArrowheads="1"/>
          </p:cNvSpPr>
          <p:nvPr/>
        </p:nvSpPr>
        <p:spPr bwMode="auto">
          <a:xfrm>
            <a:off x="1403350" y="4740275"/>
            <a:ext cx="757238"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7 </a:t>
            </a:r>
            <a:r>
              <a:rPr kumimoji="1" lang="zh-CN" altLang="en-US" sz="1600">
                <a:solidFill>
                  <a:srgbClr val="333399"/>
                </a:solidFill>
                <a:latin typeface="Arial" panose="020B0604020202020204" pitchFamily="34" charset="0"/>
                <a:ea typeface="黑体" panose="02010609060101010101" pitchFamily="2" charset="-122"/>
              </a:rPr>
              <a:t>字节</a:t>
            </a:r>
            <a:endParaRPr kumimoji="1" lang="zh-CN" altLang="en-US" sz="1600">
              <a:solidFill>
                <a:srgbClr val="333399"/>
              </a:solidFill>
              <a:latin typeface="Arial" panose="020B0604020202020204" pitchFamily="34" charset="0"/>
              <a:ea typeface="黑体" panose="02010609060101010101" pitchFamily="2" charset="-122"/>
            </a:endParaRPr>
          </a:p>
        </p:txBody>
      </p:sp>
      <p:sp>
        <p:nvSpPr>
          <p:cNvPr id="445475" name="Rectangle 35"/>
          <p:cNvSpPr>
            <a:spLocks noChangeArrowheads="1"/>
          </p:cNvSpPr>
          <p:nvPr/>
        </p:nvSpPr>
        <p:spPr bwMode="auto">
          <a:xfrm>
            <a:off x="3424238" y="4740275"/>
            <a:ext cx="7572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1 </a:t>
            </a:r>
            <a:r>
              <a:rPr kumimoji="1" lang="zh-CN" altLang="en-US" sz="1600">
                <a:solidFill>
                  <a:srgbClr val="333399"/>
                </a:solidFill>
                <a:latin typeface="Arial" panose="020B0604020202020204" pitchFamily="34" charset="0"/>
                <a:ea typeface="黑体" panose="02010609060101010101" pitchFamily="2" charset="-122"/>
              </a:rPr>
              <a:t>字节</a:t>
            </a:r>
            <a:endParaRPr kumimoji="1" lang="zh-CN" altLang="en-US" sz="1600">
              <a:solidFill>
                <a:srgbClr val="333399"/>
              </a:solidFill>
              <a:latin typeface="Arial" panose="020B0604020202020204" pitchFamily="34" charset="0"/>
              <a:ea typeface="黑体" panose="02010609060101010101" pitchFamily="2" charset="-122"/>
            </a:endParaRPr>
          </a:p>
        </p:txBody>
      </p:sp>
      <p:sp>
        <p:nvSpPr>
          <p:cNvPr id="445476" name="Line 36"/>
          <p:cNvSpPr>
            <a:spLocks noChangeShapeType="1"/>
          </p:cNvSpPr>
          <p:nvPr/>
        </p:nvSpPr>
        <p:spPr bwMode="auto">
          <a:xfrm flipV="1">
            <a:off x="207963" y="4581525"/>
            <a:ext cx="292100" cy="492125"/>
          </a:xfrm>
          <a:prstGeom prst="line">
            <a:avLst/>
          </a:prstGeom>
          <a:noFill/>
          <a:ln w="12700">
            <a:solidFill>
              <a:schemeClr val="folHlink"/>
            </a:solidFill>
            <a:prstDash val="dash"/>
            <a:round/>
          </a:ln>
          <a:effectLst/>
        </p:spPr>
        <p:txBody>
          <a:bodyPr/>
          <a:lstStyle/>
          <a:p>
            <a:endParaRPr lang="zh-CN" altLang="en-US"/>
          </a:p>
        </p:txBody>
      </p:sp>
      <p:sp>
        <p:nvSpPr>
          <p:cNvPr id="445477" name="Line 37"/>
          <p:cNvSpPr>
            <a:spLocks noChangeShapeType="1"/>
          </p:cNvSpPr>
          <p:nvPr/>
        </p:nvSpPr>
        <p:spPr bwMode="auto">
          <a:xfrm>
            <a:off x="1538288" y="4594225"/>
            <a:ext cx="2722562" cy="474663"/>
          </a:xfrm>
          <a:prstGeom prst="line">
            <a:avLst/>
          </a:prstGeom>
          <a:noFill/>
          <a:ln w="12700">
            <a:solidFill>
              <a:schemeClr val="folHlink"/>
            </a:solidFill>
            <a:prstDash val="dash"/>
            <a:round/>
          </a:ln>
          <a:effectLst/>
        </p:spPr>
        <p:txBody>
          <a:bodyPr/>
          <a:lstStyle/>
          <a:p>
            <a:endParaRPr lang="zh-CN" altLang="en-US"/>
          </a:p>
        </p:txBody>
      </p:sp>
      <p:sp>
        <p:nvSpPr>
          <p:cNvPr id="445478" name="Text Box 38"/>
          <p:cNvSpPr txBox="1">
            <a:spLocks noChangeArrowheads="1"/>
          </p:cNvSpPr>
          <p:nvPr/>
        </p:nvSpPr>
        <p:spPr bwMode="auto">
          <a:xfrm>
            <a:off x="1746250" y="5084763"/>
            <a:ext cx="438150" cy="396875"/>
          </a:xfrm>
          <a:prstGeom prst="rect">
            <a:avLst/>
          </a:prstGeom>
          <a:noFill/>
          <a:ln w="12700">
            <a:noFill/>
            <a:miter lim="800000"/>
          </a:ln>
          <a:effectLst/>
        </p:spPr>
        <p:txBody>
          <a:bodyPr wrap="none">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45481" name="Rectangle 41"/>
          <p:cNvSpPr>
            <a:spLocks noChangeArrowheads="1"/>
          </p:cNvSpPr>
          <p:nvPr/>
        </p:nvSpPr>
        <p:spPr bwMode="auto">
          <a:xfrm>
            <a:off x="528638" y="4076700"/>
            <a:ext cx="1019175" cy="488950"/>
          </a:xfrm>
          <a:prstGeom prst="rect">
            <a:avLst/>
          </a:prstGeom>
          <a:solidFill>
            <a:srgbClr val="FFFF99"/>
          </a:solidFill>
          <a:ln w="9525">
            <a:solidFill>
              <a:schemeClr val="tx2"/>
            </a:solidFill>
            <a:miter lim="800000"/>
          </a:ln>
          <a:effectLst/>
        </p:spPr>
        <p:txBody>
          <a:bodyPr wrap="none" anchor="ctr"/>
          <a:lstStyle/>
          <a:p>
            <a:endParaRPr lang="zh-CN" altLang="en-US"/>
          </a:p>
        </p:txBody>
      </p:sp>
      <p:sp>
        <p:nvSpPr>
          <p:cNvPr id="445482" name="Rectangle 42"/>
          <p:cNvSpPr>
            <a:spLocks noChangeArrowheads="1"/>
          </p:cNvSpPr>
          <p:nvPr/>
        </p:nvSpPr>
        <p:spPr bwMode="auto">
          <a:xfrm>
            <a:off x="665163" y="4168775"/>
            <a:ext cx="757237" cy="333375"/>
          </a:xfrm>
          <a:prstGeom prst="rect">
            <a:avLst/>
          </a:prstGeom>
          <a:noFill/>
          <a:ln w="9525">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8 </a:t>
            </a:r>
            <a:r>
              <a:rPr kumimoji="1" lang="zh-CN" altLang="en-US" sz="1600">
                <a:solidFill>
                  <a:srgbClr val="333399"/>
                </a:solidFill>
                <a:latin typeface="Arial" panose="020B0604020202020204" pitchFamily="34" charset="0"/>
                <a:ea typeface="黑体" panose="02010609060101010101" pitchFamily="2" charset="-122"/>
              </a:rPr>
              <a:t>字节</a:t>
            </a:r>
            <a:endParaRPr kumimoji="1" lang="zh-CN" altLang="en-US" sz="1600">
              <a:solidFill>
                <a:srgbClr val="333399"/>
              </a:solidFill>
              <a:latin typeface="Arial" panose="020B0604020202020204" pitchFamily="34" charset="0"/>
              <a:ea typeface="黑体" panose="02010609060101010101" pitchFamily="2" charset="-122"/>
            </a:endParaRPr>
          </a:p>
        </p:txBody>
      </p:sp>
      <p:sp>
        <p:nvSpPr>
          <p:cNvPr id="445483" name="AutoShape 43"/>
          <p:cNvSpPr>
            <a:spLocks noChangeArrowheads="1"/>
          </p:cNvSpPr>
          <p:nvPr/>
        </p:nvSpPr>
        <p:spPr bwMode="auto">
          <a:xfrm>
            <a:off x="271463" y="3721100"/>
            <a:ext cx="635000"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a:solidFill>
                <a:srgbClr val="333399"/>
              </a:solidFill>
              <a:latin typeface="Arial" panose="020B0604020202020204" pitchFamily="34" charset="0"/>
              <a:ea typeface="黑体" panose="02010609060101010101" pitchFamily="2" charset="-122"/>
            </a:endParaRPr>
          </a:p>
        </p:txBody>
      </p:sp>
      <p:sp>
        <p:nvSpPr>
          <p:cNvPr id="445484" name="Rectangle 44"/>
          <p:cNvSpPr>
            <a:spLocks noChangeArrowheads="1"/>
          </p:cNvSpPr>
          <p:nvPr/>
        </p:nvSpPr>
        <p:spPr bwMode="auto">
          <a:xfrm>
            <a:off x="296863" y="3695700"/>
            <a:ext cx="587375" cy="333375"/>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600">
                <a:solidFill>
                  <a:srgbClr val="333399"/>
                </a:solidFill>
                <a:latin typeface="Arial" panose="020B0604020202020204" pitchFamily="34" charset="0"/>
                <a:ea typeface="黑体" panose="02010609060101010101" pitchFamily="2" charset="-122"/>
              </a:rPr>
              <a:t>插入</a:t>
            </a:r>
            <a:endParaRPr kumimoji="1" lang="zh-CN" altLang="en-US" sz="1600">
              <a:solidFill>
                <a:srgbClr val="333399"/>
              </a:solidFill>
              <a:latin typeface="Arial" panose="020B0604020202020204" pitchFamily="34" charset="0"/>
              <a:ea typeface="黑体" panose="02010609060101010101" pitchFamily="2" charset="-122"/>
            </a:endParaRPr>
          </a:p>
        </p:txBody>
      </p:sp>
      <p:sp>
        <p:nvSpPr>
          <p:cNvPr id="445487" name="Rectangle 47"/>
          <p:cNvSpPr>
            <a:spLocks noChangeArrowheads="1"/>
          </p:cNvSpPr>
          <p:nvPr/>
        </p:nvSpPr>
        <p:spPr bwMode="auto">
          <a:xfrm>
            <a:off x="8180388" y="2324100"/>
            <a:ext cx="674687"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rgbClr val="333399"/>
                </a:solidFill>
                <a:latin typeface="Arial" panose="020B0604020202020204" pitchFamily="34" charset="0"/>
                <a:ea typeface="黑体" panose="02010609060101010101" pitchFamily="2" charset="-122"/>
              </a:rPr>
              <a:t>IP</a:t>
            </a:r>
            <a:r>
              <a:rPr kumimoji="1" lang="zh-CN" altLang="en-US">
                <a:solidFill>
                  <a:srgbClr val="333399"/>
                </a:solidFill>
                <a:latin typeface="Arial" panose="020B0604020202020204" pitchFamily="34" charset="0"/>
                <a:ea typeface="黑体" panose="02010609060101010101" pitchFamily="2" charset="-122"/>
              </a:rPr>
              <a:t>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45488" name="Line 48"/>
          <p:cNvSpPr>
            <a:spLocks noChangeShapeType="1"/>
          </p:cNvSpPr>
          <p:nvPr/>
        </p:nvSpPr>
        <p:spPr bwMode="auto">
          <a:xfrm>
            <a:off x="8027988" y="2857500"/>
            <a:ext cx="820737" cy="11113"/>
          </a:xfrm>
          <a:prstGeom prst="line">
            <a:avLst/>
          </a:prstGeom>
          <a:noFill/>
          <a:ln w="12700">
            <a:solidFill>
              <a:schemeClr val="tx1"/>
            </a:solidFill>
            <a:prstDash val="lgDash"/>
            <a:round/>
          </a:ln>
          <a:effectLst/>
        </p:spPr>
        <p:txBody>
          <a:bodyPr wrap="none" anchor="ctr"/>
          <a:lstStyle/>
          <a:p>
            <a:endParaRPr lang="zh-CN" altLang="en-US"/>
          </a:p>
        </p:txBody>
      </p:sp>
      <p:sp>
        <p:nvSpPr>
          <p:cNvPr id="445504" name="AutoShape 64"/>
          <p:cNvSpPr>
            <a:spLocks noChangeArrowheads="1"/>
          </p:cNvSpPr>
          <p:nvPr/>
        </p:nvSpPr>
        <p:spPr bwMode="auto">
          <a:xfrm rot="16200000" flipH="1">
            <a:off x="4491832" y="3809206"/>
            <a:ext cx="609600" cy="230187"/>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sp>
        <p:nvSpPr>
          <p:cNvPr id="445506" name="Rectangle 66"/>
          <p:cNvSpPr>
            <a:spLocks noChangeArrowheads="1"/>
          </p:cNvSpPr>
          <p:nvPr/>
        </p:nvSpPr>
        <p:spPr bwMode="auto">
          <a:xfrm>
            <a:off x="1546225" y="3141663"/>
            <a:ext cx="6421438" cy="457200"/>
          </a:xfrm>
          <a:prstGeom prst="rect">
            <a:avLst/>
          </a:prstGeom>
          <a:solidFill>
            <a:srgbClr val="FFCCFF"/>
          </a:solidFill>
          <a:ln w="12700" algn="ctr">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445507" name="Line 67"/>
          <p:cNvSpPr>
            <a:spLocks noChangeShapeType="1"/>
          </p:cNvSpPr>
          <p:nvPr/>
        </p:nvSpPr>
        <p:spPr bwMode="auto">
          <a:xfrm>
            <a:off x="2481263" y="3141663"/>
            <a:ext cx="0" cy="457200"/>
          </a:xfrm>
          <a:prstGeom prst="line">
            <a:avLst/>
          </a:prstGeom>
          <a:noFill/>
          <a:ln w="12700">
            <a:solidFill>
              <a:schemeClr val="tx1"/>
            </a:solidFill>
            <a:round/>
          </a:ln>
          <a:effectLst/>
        </p:spPr>
        <p:txBody>
          <a:bodyPr wrap="none" anchor="ctr"/>
          <a:lstStyle/>
          <a:p>
            <a:endParaRPr lang="zh-CN" altLang="en-US"/>
          </a:p>
        </p:txBody>
      </p:sp>
      <p:sp>
        <p:nvSpPr>
          <p:cNvPr id="445508" name="Line 68"/>
          <p:cNvSpPr>
            <a:spLocks noChangeShapeType="1"/>
          </p:cNvSpPr>
          <p:nvPr/>
        </p:nvSpPr>
        <p:spPr bwMode="auto">
          <a:xfrm>
            <a:off x="3395663" y="3141663"/>
            <a:ext cx="0" cy="457200"/>
          </a:xfrm>
          <a:prstGeom prst="line">
            <a:avLst/>
          </a:prstGeom>
          <a:noFill/>
          <a:ln w="12700">
            <a:solidFill>
              <a:schemeClr val="tx1"/>
            </a:solidFill>
            <a:round/>
          </a:ln>
          <a:effectLst/>
        </p:spPr>
        <p:txBody>
          <a:bodyPr wrap="none" anchor="ctr"/>
          <a:lstStyle/>
          <a:p>
            <a:endParaRPr lang="zh-CN" altLang="en-US"/>
          </a:p>
        </p:txBody>
      </p:sp>
      <p:sp>
        <p:nvSpPr>
          <p:cNvPr id="445509" name="Line 69"/>
          <p:cNvSpPr>
            <a:spLocks noChangeShapeType="1"/>
          </p:cNvSpPr>
          <p:nvPr/>
        </p:nvSpPr>
        <p:spPr bwMode="auto">
          <a:xfrm>
            <a:off x="4310063" y="3141663"/>
            <a:ext cx="0" cy="457200"/>
          </a:xfrm>
          <a:prstGeom prst="line">
            <a:avLst/>
          </a:prstGeom>
          <a:noFill/>
          <a:ln w="12700">
            <a:solidFill>
              <a:schemeClr val="tx1"/>
            </a:solidFill>
            <a:round/>
          </a:ln>
          <a:effectLst/>
        </p:spPr>
        <p:txBody>
          <a:bodyPr wrap="none" anchor="ctr"/>
          <a:lstStyle/>
          <a:p>
            <a:endParaRPr lang="zh-CN" altLang="en-US"/>
          </a:p>
        </p:txBody>
      </p:sp>
      <p:sp>
        <p:nvSpPr>
          <p:cNvPr id="445510" name="Line 70"/>
          <p:cNvSpPr>
            <a:spLocks noChangeShapeType="1"/>
          </p:cNvSpPr>
          <p:nvPr/>
        </p:nvSpPr>
        <p:spPr bwMode="auto">
          <a:xfrm>
            <a:off x="7434263" y="3141663"/>
            <a:ext cx="0" cy="457200"/>
          </a:xfrm>
          <a:prstGeom prst="line">
            <a:avLst/>
          </a:prstGeom>
          <a:noFill/>
          <a:ln w="12700">
            <a:solidFill>
              <a:schemeClr val="tx1"/>
            </a:solidFill>
            <a:round/>
          </a:ln>
          <a:effectLst/>
        </p:spPr>
        <p:txBody>
          <a:bodyPr wrap="none" anchor="ctr"/>
          <a:lstStyle/>
          <a:p>
            <a:endParaRPr lang="zh-CN" altLang="en-US"/>
          </a:p>
        </p:txBody>
      </p:sp>
      <p:sp>
        <p:nvSpPr>
          <p:cNvPr id="445511" name="Rectangle 71"/>
          <p:cNvSpPr>
            <a:spLocks noChangeArrowheads="1"/>
          </p:cNvSpPr>
          <p:nvPr/>
        </p:nvSpPr>
        <p:spPr bwMode="auto">
          <a:xfrm>
            <a:off x="1476375" y="3187700"/>
            <a:ext cx="10953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目的地址</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45512" name="Rectangle 72"/>
          <p:cNvSpPr>
            <a:spLocks noChangeArrowheads="1"/>
          </p:cNvSpPr>
          <p:nvPr/>
        </p:nvSpPr>
        <p:spPr bwMode="auto">
          <a:xfrm>
            <a:off x="2484438" y="3187700"/>
            <a:ext cx="8667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源地址</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45513" name="Rectangle 73"/>
          <p:cNvSpPr>
            <a:spLocks noChangeArrowheads="1"/>
          </p:cNvSpPr>
          <p:nvPr/>
        </p:nvSpPr>
        <p:spPr bwMode="auto">
          <a:xfrm>
            <a:off x="3557588" y="318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类型</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45514" name="Rectangle 74"/>
          <p:cNvSpPr>
            <a:spLocks noChangeArrowheads="1"/>
          </p:cNvSpPr>
          <p:nvPr/>
        </p:nvSpPr>
        <p:spPr bwMode="auto">
          <a:xfrm>
            <a:off x="5407025" y="3187700"/>
            <a:ext cx="1146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800">
                <a:solidFill>
                  <a:srgbClr val="333399"/>
                </a:solidFill>
                <a:latin typeface="Arial" panose="020B0604020202020204" pitchFamily="34" charset="0"/>
                <a:ea typeface="黑体" panose="02010609060101010101" pitchFamily="2" charset="-122"/>
              </a:rPr>
              <a:t>数        据</a:t>
            </a:r>
            <a:endParaRPr kumimoji="1" lang="zh-CN" altLang="en-US" sz="1800">
              <a:solidFill>
                <a:srgbClr val="333399"/>
              </a:solidFill>
              <a:latin typeface="Arial" panose="020B0604020202020204" pitchFamily="34" charset="0"/>
              <a:ea typeface="黑体" panose="02010609060101010101" pitchFamily="2" charset="-122"/>
            </a:endParaRPr>
          </a:p>
        </p:txBody>
      </p:sp>
      <p:sp>
        <p:nvSpPr>
          <p:cNvPr id="445515" name="Rectangle 75"/>
          <p:cNvSpPr>
            <a:spLocks noChangeArrowheads="1"/>
          </p:cNvSpPr>
          <p:nvPr/>
        </p:nvSpPr>
        <p:spPr bwMode="auto">
          <a:xfrm>
            <a:off x="7380288" y="3187700"/>
            <a:ext cx="638175" cy="363538"/>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800">
                <a:solidFill>
                  <a:srgbClr val="333399"/>
                </a:solidFill>
                <a:latin typeface="Arial" panose="020B0604020202020204" pitchFamily="34" charset="0"/>
                <a:ea typeface="黑体" panose="02010609060101010101" pitchFamily="2" charset="-122"/>
              </a:rPr>
              <a:t>FCS</a:t>
            </a:r>
            <a:endParaRPr kumimoji="1" lang="en-US" altLang="zh-CN" sz="1800">
              <a:solidFill>
                <a:srgbClr val="333399"/>
              </a:solidFill>
              <a:latin typeface="Arial" panose="020B0604020202020204" pitchFamily="34" charset="0"/>
              <a:ea typeface="黑体" panose="02010609060101010101" pitchFamily="2" charset="-122"/>
            </a:endParaRPr>
          </a:p>
        </p:txBody>
      </p:sp>
      <p:sp>
        <p:nvSpPr>
          <p:cNvPr id="445516" name="Rectangle 76"/>
          <p:cNvSpPr>
            <a:spLocks noChangeArrowheads="1"/>
          </p:cNvSpPr>
          <p:nvPr/>
        </p:nvSpPr>
        <p:spPr bwMode="auto">
          <a:xfrm>
            <a:off x="1893888" y="2852738"/>
            <a:ext cx="29368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6</a:t>
            </a:r>
            <a:endParaRPr kumimoji="1" lang="en-US" altLang="zh-CN" sz="1600">
              <a:solidFill>
                <a:srgbClr val="333399"/>
              </a:solidFill>
              <a:latin typeface="Arial" panose="020B0604020202020204" pitchFamily="34" charset="0"/>
              <a:ea typeface="黑体" panose="02010609060101010101" pitchFamily="2" charset="-122"/>
            </a:endParaRPr>
          </a:p>
        </p:txBody>
      </p:sp>
      <p:sp>
        <p:nvSpPr>
          <p:cNvPr id="445517" name="Rectangle 77"/>
          <p:cNvSpPr>
            <a:spLocks noChangeArrowheads="1"/>
          </p:cNvSpPr>
          <p:nvPr/>
        </p:nvSpPr>
        <p:spPr bwMode="auto">
          <a:xfrm>
            <a:off x="2873375" y="2852738"/>
            <a:ext cx="293688"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6</a:t>
            </a:r>
            <a:endParaRPr kumimoji="1" lang="en-US" altLang="zh-CN" sz="1600">
              <a:solidFill>
                <a:srgbClr val="333399"/>
              </a:solidFill>
              <a:latin typeface="Arial" panose="020B0604020202020204" pitchFamily="34" charset="0"/>
              <a:ea typeface="黑体" panose="02010609060101010101" pitchFamily="2" charset="-122"/>
            </a:endParaRPr>
          </a:p>
        </p:txBody>
      </p:sp>
      <p:sp>
        <p:nvSpPr>
          <p:cNvPr id="445518" name="Rectangle 78"/>
          <p:cNvSpPr>
            <a:spLocks noChangeArrowheads="1"/>
          </p:cNvSpPr>
          <p:nvPr/>
        </p:nvSpPr>
        <p:spPr bwMode="auto">
          <a:xfrm>
            <a:off x="3776663" y="2852738"/>
            <a:ext cx="29368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2</a:t>
            </a:r>
            <a:endParaRPr kumimoji="1" lang="en-US" altLang="zh-CN" sz="1600">
              <a:solidFill>
                <a:srgbClr val="333399"/>
              </a:solidFill>
              <a:latin typeface="Arial" panose="020B0604020202020204" pitchFamily="34" charset="0"/>
              <a:ea typeface="黑体" panose="02010609060101010101" pitchFamily="2" charset="-122"/>
            </a:endParaRPr>
          </a:p>
        </p:txBody>
      </p:sp>
      <p:sp>
        <p:nvSpPr>
          <p:cNvPr id="445519" name="Rectangle 79"/>
          <p:cNvSpPr>
            <a:spLocks noChangeArrowheads="1"/>
          </p:cNvSpPr>
          <p:nvPr/>
        </p:nvSpPr>
        <p:spPr bwMode="auto">
          <a:xfrm>
            <a:off x="7597775" y="2852738"/>
            <a:ext cx="293688"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4</a:t>
            </a:r>
            <a:endParaRPr kumimoji="1" lang="en-US" altLang="zh-CN" sz="1600">
              <a:solidFill>
                <a:srgbClr val="333399"/>
              </a:solidFill>
              <a:latin typeface="Arial" panose="020B0604020202020204" pitchFamily="34" charset="0"/>
              <a:ea typeface="黑体" panose="02010609060101010101" pitchFamily="2" charset="-122"/>
            </a:endParaRPr>
          </a:p>
        </p:txBody>
      </p:sp>
      <p:sp>
        <p:nvSpPr>
          <p:cNvPr id="445520" name="Rectangle 80"/>
          <p:cNvSpPr>
            <a:spLocks noChangeArrowheads="1"/>
          </p:cNvSpPr>
          <p:nvPr/>
        </p:nvSpPr>
        <p:spPr bwMode="auto">
          <a:xfrm>
            <a:off x="1046163" y="2816225"/>
            <a:ext cx="587375"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a:solidFill>
                  <a:srgbClr val="333399"/>
                </a:solidFill>
                <a:latin typeface="Arial" panose="020B0604020202020204" pitchFamily="34" charset="0"/>
                <a:ea typeface="黑体" panose="02010609060101010101" pitchFamily="2" charset="-122"/>
              </a:rPr>
              <a:t>字节</a:t>
            </a:r>
            <a:endParaRPr kumimoji="1" lang="zh-CN" altLang="en-US" sz="1600">
              <a:solidFill>
                <a:srgbClr val="333399"/>
              </a:solidFill>
              <a:latin typeface="Arial" panose="020B0604020202020204" pitchFamily="34" charset="0"/>
              <a:ea typeface="黑体" panose="02010609060101010101" pitchFamily="2" charset="-122"/>
            </a:endParaRPr>
          </a:p>
        </p:txBody>
      </p:sp>
      <p:sp>
        <p:nvSpPr>
          <p:cNvPr id="445521" name="Text Box 81"/>
          <p:cNvSpPr txBox="1">
            <a:spLocks noChangeArrowheads="1"/>
          </p:cNvSpPr>
          <p:nvPr/>
        </p:nvSpPr>
        <p:spPr bwMode="auto">
          <a:xfrm>
            <a:off x="5995988" y="2819400"/>
            <a:ext cx="1093787" cy="336550"/>
          </a:xfrm>
          <a:prstGeom prst="rect">
            <a:avLst/>
          </a:prstGeom>
          <a:noFill/>
          <a:ln w="12700">
            <a:noFill/>
            <a:miter lim="800000"/>
          </a:ln>
          <a:effectLst/>
        </p:spPr>
        <p:txBody>
          <a:bodyPr wrap="none">
            <a:spAutoFit/>
          </a:bodyPr>
          <a:lstStyle/>
          <a:p>
            <a:pPr defTabSz="762000" eaLnBrk="0" hangingPunct="0"/>
            <a:r>
              <a:rPr kumimoji="1" lang="en-US" altLang="zh-CN" sz="1600">
                <a:solidFill>
                  <a:srgbClr val="333399"/>
                </a:solidFill>
                <a:latin typeface="Arial" panose="020B0604020202020204" pitchFamily="34" charset="0"/>
                <a:ea typeface="黑体" panose="02010609060101010101" pitchFamily="2" charset="-122"/>
              </a:rPr>
              <a:t>46 ~ 1500</a:t>
            </a:r>
            <a:endParaRPr kumimoji="1" lang="en-US" altLang="zh-CN" sz="1600">
              <a:solidFill>
                <a:srgbClr val="333399"/>
              </a:solidFill>
              <a:latin typeface="Arial" panose="020B0604020202020204" pitchFamily="34" charset="0"/>
              <a:ea typeface="黑体" panose="02010609060101010101" pitchFamily="2" charset="-122"/>
            </a:endParaRPr>
          </a:p>
        </p:txBody>
      </p:sp>
      <p:sp>
        <p:nvSpPr>
          <p:cNvPr id="445547" name="Line 107"/>
          <p:cNvSpPr>
            <a:spLocks noChangeShapeType="1"/>
          </p:cNvSpPr>
          <p:nvPr/>
        </p:nvSpPr>
        <p:spPr bwMode="auto">
          <a:xfrm flipH="1">
            <a:off x="1547813" y="1989138"/>
            <a:ext cx="0" cy="1162050"/>
          </a:xfrm>
          <a:prstGeom prst="line">
            <a:avLst/>
          </a:prstGeom>
          <a:noFill/>
          <a:ln w="12700">
            <a:solidFill>
              <a:schemeClr val="tx1"/>
            </a:solidFill>
            <a:prstDash val="dash"/>
            <a:round/>
          </a:ln>
          <a:effectLst/>
        </p:spPr>
        <p:txBody>
          <a:bodyPr/>
          <a:lstStyle/>
          <a:p>
            <a:endParaRPr lang="zh-CN" altLang="en-US"/>
          </a:p>
        </p:txBody>
      </p:sp>
      <p:sp>
        <p:nvSpPr>
          <p:cNvPr id="445548" name="Line 108"/>
          <p:cNvSpPr>
            <a:spLocks noChangeShapeType="1"/>
          </p:cNvSpPr>
          <p:nvPr/>
        </p:nvSpPr>
        <p:spPr bwMode="auto">
          <a:xfrm>
            <a:off x="7956550" y="1989138"/>
            <a:ext cx="11113" cy="1152525"/>
          </a:xfrm>
          <a:prstGeom prst="line">
            <a:avLst/>
          </a:prstGeom>
          <a:noFill/>
          <a:ln w="12700">
            <a:solidFill>
              <a:schemeClr val="tx1"/>
            </a:solidFill>
            <a:prstDash val="dash"/>
            <a:round/>
          </a:ln>
          <a:effectLst/>
        </p:spPr>
        <p:txBody>
          <a:bodyPr/>
          <a:lstStyle/>
          <a:p>
            <a:endParaRPr lang="zh-CN" altLang="en-US"/>
          </a:p>
        </p:txBody>
      </p:sp>
      <p:grpSp>
        <p:nvGrpSpPr>
          <p:cNvPr id="445549" name="Group 109"/>
          <p:cNvGrpSpPr/>
          <p:nvPr/>
        </p:nvGrpSpPr>
        <p:grpSpPr bwMode="auto">
          <a:xfrm>
            <a:off x="4310063" y="2324100"/>
            <a:ext cx="312420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p:spPr>
          <p:txBody>
            <a:bodyPr wrap="none" anchor="ctr"/>
            <a:lstStyle/>
            <a:p>
              <a:endParaRPr lang="zh-CN" altLang="en-US"/>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a:solidFill>
                    <a:srgbClr val="333399"/>
                  </a:solidFill>
                  <a:latin typeface="Arial" panose="020B0604020202020204" pitchFamily="34" charset="0"/>
                  <a:ea typeface="黑体" panose="02010609060101010101" pitchFamily="2" charset="-122"/>
                </a:rPr>
                <a:t>IP </a:t>
              </a:r>
              <a:r>
                <a:rPr kumimoji="1" lang="zh-CN" altLang="en-US">
                  <a:solidFill>
                    <a:srgbClr val="333399"/>
                  </a:solidFill>
                  <a:latin typeface="Arial" panose="020B0604020202020204" pitchFamily="34" charset="0"/>
                  <a:ea typeface="黑体" panose="02010609060101010101" pitchFamily="2" charset="-122"/>
                </a:rPr>
                <a:t>数据报</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45552" name="Rectangle 112"/>
          <p:cNvSpPr>
            <a:spLocks noChangeArrowheads="1"/>
          </p:cNvSpPr>
          <p:nvPr/>
        </p:nvSpPr>
        <p:spPr bwMode="auto">
          <a:xfrm>
            <a:off x="468313" y="3179763"/>
            <a:ext cx="1069975" cy="39370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a:solidFill>
                  <a:schemeClr val="hlink"/>
                </a:solidFill>
                <a:effectLst>
                  <a:outerShdw blurRad="38100" dist="38100" dir="2700000" algn="tl">
                    <a:srgbClr val="C0C0C0"/>
                  </a:outerShdw>
                </a:effectLst>
                <a:latin typeface="Arial" panose="020B0604020202020204" pitchFamily="34" charset="0"/>
                <a:ea typeface="黑体" panose="02010609060101010101" pitchFamily="2" charset="-122"/>
              </a:rPr>
              <a:t>MAC </a:t>
            </a:r>
            <a:r>
              <a:rPr kumimoji="1" lang="zh-CN" altLang="en-US">
                <a:solidFill>
                  <a:schemeClr val="hlink"/>
                </a:solidFill>
                <a:effectLst>
                  <a:outerShdw blurRad="38100" dist="38100" dir="2700000" algn="tl">
                    <a:srgbClr val="C0C0C0"/>
                  </a:outerShdw>
                </a:effectLst>
                <a:latin typeface="Arial" panose="020B0604020202020204" pitchFamily="34" charset="0"/>
                <a:ea typeface="黑体" panose="02010609060101010101" pitchFamily="2" charset="-122"/>
              </a:rPr>
              <a:t>帧</a:t>
            </a:r>
            <a:endParaRPr kumimoji="1" lang="zh-CN" altLang="en-US">
              <a:solidFill>
                <a:schemeClr val="hlink"/>
              </a:solidFill>
              <a:effectLst>
                <a:outerShdw blurRad="38100" dist="38100" dir="2700000" algn="tl">
                  <a:srgbClr val="C0C0C0"/>
                </a:outerShdw>
              </a:effectLst>
              <a:latin typeface="Arial" panose="020B0604020202020204" pitchFamily="34" charset="0"/>
              <a:ea typeface="黑体" panose="02010609060101010101" pitchFamily="2" charset="-122"/>
            </a:endParaRPr>
          </a:p>
        </p:txBody>
      </p:sp>
      <p:sp>
        <p:nvSpPr>
          <p:cNvPr id="445553" name="Rectangle 113"/>
          <p:cNvSpPr>
            <a:spLocks noChangeArrowheads="1"/>
          </p:cNvSpPr>
          <p:nvPr/>
        </p:nvSpPr>
        <p:spPr bwMode="auto">
          <a:xfrm>
            <a:off x="1150938" y="214313"/>
            <a:ext cx="7793037" cy="1462087"/>
          </a:xfrm>
          <a:prstGeom prst="rect">
            <a:avLst/>
          </a:prstGeom>
          <a:noFill/>
          <a:ln w="9525">
            <a:noFill/>
            <a:miter lim="800000"/>
          </a:ln>
          <a:effectLst/>
        </p:spPr>
        <p:txBody>
          <a:bodyPr anchor="b"/>
          <a:lstStyle/>
          <a:p>
            <a:pPr algn="ctr"/>
            <a:r>
              <a:rPr lang="zh-CN" altLang="en-US" sz="4400">
                <a:solidFill>
                  <a:srgbClr val="333399"/>
                </a:solidFill>
                <a:latin typeface="Arial" panose="020B0604020202020204" pitchFamily="34" charset="0"/>
                <a:ea typeface="黑体" panose="02010609060101010101" pitchFamily="2" charset="-122"/>
              </a:rPr>
              <a:t>以太网的 </a:t>
            </a:r>
            <a:r>
              <a:rPr lang="en-US" altLang="zh-CN" sz="4400">
                <a:solidFill>
                  <a:srgbClr val="333399"/>
                </a:solidFill>
                <a:latin typeface="Arial" panose="020B0604020202020204" pitchFamily="34" charset="0"/>
                <a:ea typeface="黑体" panose="02010609060101010101" pitchFamily="2" charset="-122"/>
              </a:rPr>
              <a:t>MAC</a:t>
            </a:r>
            <a:r>
              <a:rPr lang="en-US" altLang="zh-CN" sz="4400" b="1">
                <a:solidFill>
                  <a:srgbClr val="333399"/>
                </a:solidFill>
                <a:latin typeface="Arial" panose="020B0604020202020204" pitchFamily="34" charset="0"/>
                <a:ea typeface="黑体" panose="02010609060101010101" pitchFamily="2" charset="-122"/>
              </a:rPr>
              <a:t> </a:t>
            </a:r>
            <a:r>
              <a:rPr lang="zh-CN" altLang="en-US" sz="4400">
                <a:solidFill>
                  <a:srgbClr val="333399"/>
                </a:solidFill>
                <a:latin typeface="Arial" panose="020B0604020202020204" pitchFamily="34" charset="0"/>
                <a:ea typeface="黑体" panose="02010609060101010101" pitchFamily="2" charset="-122"/>
              </a:rPr>
              <a:t>帧格式 </a:t>
            </a:r>
            <a:endParaRPr lang="zh-CN" altLang="en-US" sz="44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Line 2"/>
          <p:cNvSpPr>
            <a:spLocks noChangeShapeType="1"/>
          </p:cNvSpPr>
          <p:nvPr/>
        </p:nvSpPr>
        <p:spPr bwMode="auto">
          <a:xfrm>
            <a:off x="152400" y="4495800"/>
            <a:ext cx="8915400" cy="0"/>
          </a:xfrm>
          <a:prstGeom prst="line">
            <a:avLst/>
          </a:prstGeom>
          <a:noFill/>
          <a:ln w="38100" cmpd="dbl">
            <a:solidFill>
              <a:schemeClr val="tx1"/>
            </a:solidFill>
            <a:prstDash val="dash"/>
            <a:round/>
          </a:ln>
          <a:effectLst/>
        </p:spPr>
        <p:txBody>
          <a:bodyPr/>
          <a:lstStyle/>
          <a:p>
            <a:endParaRPr lang="zh-CN" altLang="en-US"/>
          </a:p>
        </p:txBody>
      </p:sp>
      <p:sp>
        <p:nvSpPr>
          <p:cNvPr id="680963" name="Rectangle 3"/>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80964" name="Rectangle 4"/>
          <p:cNvSpPr>
            <a:spLocks noChangeArrowheads="1"/>
          </p:cNvSpPr>
          <p:nvPr/>
        </p:nvSpPr>
        <p:spPr bwMode="auto">
          <a:xfrm>
            <a:off x="1547813" y="4730750"/>
            <a:ext cx="6419850" cy="488950"/>
          </a:xfrm>
          <a:prstGeom prst="rect">
            <a:avLst/>
          </a:prstGeom>
          <a:noFill/>
          <a:ln w="28575">
            <a:solidFill>
              <a:schemeClr val="folHlink"/>
            </a:solidFill>
            <a:miter lim="800000"/>
          </a:ln>
          <a:effectLst/>
        </p:spPr>
        <p:txBody>
          <a:bodyPr wrap="none" anchor="ctr"/>
          <a:lstStyle/>
          <a:p>
            <a:endParaRPr lang="zh-CN" altLang="en-US"/>
          </a:p>
        </p:txBody>
      </p:sp>
      <p:sp>
        <p:nvSpPr>
          <p:cNvPr id="680965" name="Rectangle 5"/>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80966" name="Rectangle 6"/>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80967" name="Rectangle 7"/>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0968" name="Line 8"/>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80969" name="Line 9"/>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80970" name="Rectangle 10"/>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0971" name="Line 11"/>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80972" name="Group 12"/>
          <p:cNvGrpSpPr/>
          <p:nvPr/>
        </p:nvGrpSpPr>
        <p:grpSpPr bwMode="auto">
          <a:xfrm>
            <a:off x="1046163" y="3463925"/>
            <a:ext cx="6951662" cy="1412875"/>
            <a:chOff x="659" y="2182"/>
            <a:chExt cx="4379" cy="890"/>
          </a:xfrm>
        </p:grpSpPr>
        <p:sp>
          <p:nvSpPr>
            <p:cNvPr id="680973"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80974" name="Group 14"/>
            <p:cNvGrpSpPr/>
            <p:nvPr/>
          </p:nvGrpSpPr>
          <p:grpSpPr bwMode="auto">
            <a:xfrm>
              <a:off x="659" y="2182"/>
              <a:ext cx="4379" cy="506"/>
              <a:chOff x="659" y="2182"/>
              <a:chExt cx="4379" cy="506"/>
            </a:xfrm>
          </p:grpSpPr>
          <p:sp>
            <p:nvSpPr>
              <p:cNvPr id="680975"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680976" name="Line 16"/>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80977" name="Line 17"/>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80978" name="Line 18"/>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80979" name="Line 19"/>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80980" name="Rectangle 20"/>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80981" name="Rectangle 21"/>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80982" name="Rectangle 22"/>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80983" name="Rectangle 23"/>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80984" name="Rectangle 24"/>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80985" name="Rectangle 25"/>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0986" name="Rectangle 26"/>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0987" name="Rectangle 27"/>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80988" name="Rectangle 28"/>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80989" name="Rectangle 29"/>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0990" name="Text Box 30"/>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80991" name="Group 31"/>
          <p:cNvGrpSpPr/>
          <p:nvPr/>
        </p:nvGrpSpPr>
        <p:grpSpPr bwMode="auto">
          <a:xfrm>
            <a:off x="4310063" y="2971800"/>
            <a:ext cx="3124200" cy="990600"/>
            <a:chOff x="2715" y="1872"/>
            <a:chExt cx="1968" cy="624"/>
          </a:xfrm>
        </p:grpSpPr>
        <p:sp>
          <p:nvSpPr>
            <p:cNvPr id="68099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p:spPr>
          <p:txBody>
            <a:bodyPr wrap="none" anchor="ctr"/>
            <a:lstStyle/>
            <a:p>
              <a:endParaRPr lang="zh-CN" altLang="en-US"/>
            </a:p>
          </p:txBody>
        </p:sp>
        <p:sp>
          <p:nvSpPr>
            <p:cNvPr id="68099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80994" name="Rectangle 34"/>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680995" name="AutoShape 35"/>
          <p:cNvSpPr>
            <a:spLocks noChangeArrowheads="1"/>
          </p:cNvSpPr>
          <p:nvPr/>
        </p:nvSpPr>
        <p:spPr bwMode="auto">
          <a:xfrm>
            <a:off x="2411413" y="1412875"/>
            <a:ext cx="4105275" cy="1225550"/>
          </a:xfrm>
          <a:prstGeom prst="wedgeRoundRectCallout">
            <a:avLst>
              <a:gd name="adj1" fmla="val -60403"/>
              <a:gd name="adj2" fmla="val 155829"/>
              <a:gd name="adj3" fmla="val 16667"/>
            </a:avLst>
          </a:prstGeom>
          <a:solidFill>
            <a:srgbClr val="FFFF99"/>
          </a:solidFill>
          <a:ln w="9525">
            <a:solidFill>
              <a:schemeClr val="tx1"/>
            </a:solidFill>
            <a:miter lim="800000"/>
          </a:ln>
          <a:effectLst/>
        </p:spPr>
        <p:txBody>
          <a:bodyPr/>
          <a:lstStyle/>
          <a:p>
            <a:pPr algn="ctr"/>
            <a:r>
              <a:rPr lang="en-US" altLang="zh-CN" sz="2400">
                <a:solidFill>
                  <a:srgbClr val="333399"/>
                </a:solidFill>
                <a:latin typeface="Arial" panose="020B0604020202020204" pitchFamily="34" charset="0"/>
                <a:ea typeface="黑体" panose="02010609060101010101" pitchFamily="2" charset="-122"/>
              </a:rPr>
              <a:t>6</a:t>
            </a:r>
            <a:r>
              <a:rPr lang="zh-CN" altLang="en-US" sz="2400">
                <a:solidFill>
                  <a:srgbClr val="333399"/>
                </a:solidFill>
                <a:latin typeface="Arial" panose="020B0604020202020204" pitchFamily="34" charset="0"/>
                <a:ea typeface="黑体" panose="02010609060101010101" pitchFamily="2" charset="-122"/>
              </a:rPr>
              <a:t>字节，接收方的</a:t>
            </a:r>
            <a:r>
              <a:rPr lang="en-US" altLang="zh-CN" sz="2400">
                <a:solidFill>
                  <a:srgbClr val="333399"/>
                </a:solidFill>
                <a:latin typeface="Arial" panose="020B0604020202020204" pitchFamily="34" charset="0"/>
                <a:ea typeface="黑体" panose="02010609060101010101" pitchFamily="2" charset="-122"/>
              </a:rPr>
              <a:t>MAC</a:t>
            </a:r>
            <a:r>
              <a:rPr lang="zh-CN" altLang="en-US" sz="2400">
                <a:solidFill>
                  <a:srgbClr val="333399"/>
                </a:solidFill>
                <a:latin typeface="Arial" panose="020B0604020202020204" pitchFamily="34" charset="0"/>
                <a:ea typeface="黑体" panose="02010609060101010101" pitchFamily="2" charset="-122"/>
              </a:rPr>
              <a:t>地址</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可为单播地址、多播地址、广播地址</a:t>
            </a:r>
            <a:endParaRPr lang="zh-CN" altLang="en-US" sz="2400">
              <a:solidFill>
                <a:srgbClr val="333399"/>
              </a:solidFill>
              <a:latin typeface="Arial" panose="020B0604020202020204" pitchFamily="34" charset="0"/>
              <a:ea typeface="黑体" panose="02010609060101010101" pitchFamily="2" charset="-122"/>
            </a:endParaRPr>
          </a:p>
        </p:txBody>
      </p:sp>
      <p:grpSp>
        <p:nvGrpSpPr>
          <p:cNvPr id="680996" name="Group 36"/>
          <p:cNvGrpSpPr/>
          <p:nvPr/>
        </p:nvGrpSpPr>
        <p:grpSpPr bwMode="auto">
          <a:xfrm>
            <a:off x="176213" y="4343400"/>
            <a:ext cx="4214812" cy="2384425"/>
            <a:chOff x="111" y="2736"/>
            <a:chExt cx="2655" cy="1502"/>
          </a:xfrm>
        </p:grpSpPr>
        <p:sp>
          <p:nvSpPr>
            <p:cNvPr id="680997" name="Rectangle 37"/>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80998" name="Rectangle 38"/>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80999" name="Line 39"/>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81000" name="Rectangle 40"/>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81001" name="Rectangle 41"/>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81002" name="Rectangle 42"/>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1003" name="Rectangle 43"/>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1004" name="Line 44"/>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81005" name="Line 45"/>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81006" name="Text Box 46"/>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81007" name="Group 47"/>
            <p:cNvGrpSpPr/>
            <p:nvPr/>
          </p:nvGrpSpPr>
          <p:grpSpPr bwMode="auto">
            <a:xfrm>
              <a:off x="171" y="2736"/>
              <a:ext cx="804" cy="548"/>
              <a:chOff x="171" y="2736"/>
              <a:chExt cx="804" cy="548"/>
            </a:xfrm>
          </p:grpSpPr>
          <p:grpSp>
            <p:nvGrpSpPr>
              <p:cNvPr id="681008" name="Group 48"/>
              <p:cNvGrpSpPr/>
              <p:nvPr/>
            </p:nvGrpSpPr>
            <p:grpSpPr bwMode="auto">
              <a:xfrm>
                <a:off x="333" y="2976"/>
                <a:ext cx="642" cy="308"/>
                <a:chOff x="333" y="2976"/>
                <a:chExt cx="642" cy="308"/>
              </a:xfrm>
            </p:grpSpPr>
            <p:sp>
              <p:nvSpPr>
                <p:cNvPr id="681009" name="Rectangle 49"/>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81010" name="Rectangle 50"/>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81011" name="AutoShape 51"/>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81012" name="Rectangle 52"/>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0995"/>
                                        </p:tgtEl>
                                        <p:attrNameLst>
                                          <p:attrName>style.visibility</p:attrName>
                                        </p:attrNameLst>
                                      </p:cBhvr>
                                      <p:to>
                                        <p:strVal val="visible"/>
                                      </p:to>
                                    </p:set>
                                    <p:animEffect transition="in" filter="dissolve">
                                      <p:cBhvr>
                                        <p:cTn id="7" dur="500"/>
                                        <p:tgtEl>
                                          <p:spTgt spid="6809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680995"/>
                                        </p:tgtEl>
                                      </p:cBhvr>
                                    </p:animEffect>
                                    <p:set>
                                      <p:cBhvr>
                                        <p:cTn id="12" dur="1" fill="hold">
                                          <p:stCondLst>
                                            <p:cond delay="499"/>
                                          </p:stCondLst>
                                        </p:cTn>
                                        <p:tgtEl>
                                          <p:spTgt spid="6809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95" grpId="0" animBg="1"/>
      <p:bldP spid="680995"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Line 2"/>
          <p:cNvSpPr>
            <a:spLocks noChangeShapeType="1"/>
          </p:cNvSpPr>
          <p:nvPr/>
        </p:nvSpPr>
        <p:spPr bwMode="auto">
          <a:xfrm>
            <a:off x="152400" y="4495800"/>
            <a:ext cx="8915400" cy="0"/>
          </a:xfrm>
          <a:prstGeom prst="line">
            <a:avLst/>
          </a:prstGeom>
          <a:noFill/>
          <a:ln w="38100" cmpd="dbl">
            <a:solidFill>
              <a:schemeClr val="folHlink"/>
            </a:solidFill>
            <a:prstDash val="dash"/>
            <a:round/>
          </a:ln>
          <a:effectLst/>
        </p:spPr>
        <p:txBody>
          <a:bodyPr/>
          <a:lstStyle/>
          <a:p>
            <a:endParaRPr lang="zh-CN" altLang="en-US"/>
          </a:p>
        </p:txBody>
      </p:sp>
      <p:sp>
        <p:nvSpPr>
          <p:cNvPr id="683011" name="Rectangle 3"/>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83012" name="Rectangle 4"/>
          <p:cNvSpPr>
            <a:spLocks noChangeArrowheads="1"/>
          </p:cNvSpPr>
          <p:nvPr/>
        </p:nvSpPr>
        <p:spPr bwMode="auto">
          <a:xfrm>
            <a:off x="1547813" y="4730750"/>
            <a:ext cx="6419850" cy="488950"/>
          </a:xfrm>
          <a:prstGeom prst="rect">
            <a:avLst/>
          </a:prstGeom>
          <a:noFill/>
          <a:ln w="28575">
            <a:solidFill>
              <a:schemeClr val="tx1"/>
            </a:solidFill>
            <a:miter lim="800000"/>
          </a:ln>
          <a:effectLst/>
        </p:spPr>
        <p:txBody>
          <a:bodyPr wrap="none" anchor="ctr"/>
          <a:lstStyle/>
          <a:p>
            <a:endParaRPr lang="zh-CN" altLang="en-US"/>
          </a:p>
        </p:txBody>
      </p:sp>
      <p:sp>
        <p:nvSpPr>
          <p:cNvPr id="683013" name="Rectangle 5"/>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83014" name="Rectangle 6"/>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83015" name="Rectangle 7"/>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3016" name="Line 8"/>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83017" name="Line 9"/>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83018" name="Rectangle 10"/>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3019" name="Line 11"/>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83020" name="Group 12"/>
          <p:cNvGrpSpPr/>
          <p:nvPr/>
        </p:nvGrpSpPr>
        <p:grpSpPr bwMode="auto">
          <a:xfrm>
            <a:off x="1046163" y="3463925"/>
            <a:ext cx="6951662" cy="1412875"/>
            <a:chOff x="659" y="2182"/>
            <a:chExt cx="4379" cy="890"/>
          </a:xfrm>
        </p:grpSpPr>
        <p:sp>
          <p:nvSpPr>
            <p:cNvPr id="683021"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83022" name="Group 14"/>
            <p:cNvGrpSpPr/>
            <p:nvPr/>
          </p:nvGrpSpPr>
          <p:grpSpPr bwMode="auto">
            <a:xfrm>
              <a:off x="659" y="2182"/>
              <a:ext cx="4379" cy="506"/>
              <a:chOff x="659" y="2182"/>
              <a:chExt cx="4379" cy="506"/>
            </a:xfrm>
          </p:grpSpPr>
          <p:sp>
            <p:nvSpPr>
              <p:cNvPr id="683023"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683024" name="Line 16"/>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83025" name="Line 17"/>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83026" name="Line 18"/>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83027" name="Line 19"/>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83028" name="Rectangle 20"/>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83029" name="Rectangle 21"/>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83030" name="Rectangle 22"/>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83031" name="Rectangle 23"/>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83032" name="Rectangle 24"/>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83033" name="Rectangle 25"/>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3034" name="Rectangle 26"/>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3035" name="Rectangle 27"/>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83036" name="Rectangle 28"/>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83037" name="Rectangle 29"/>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3038" name="Text Box 30"/>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83039" name="Group 31"/>
          <p:cNvGrpSpPr/>
          <p:nvPr/>
        </p:nvGrpSpPr>
        <p:grpSpPr bwMode="auto">
          <a:xfrm>
            <a:off x="4310063" y="2971800"/>
            <a:ext cx="3124200" cy="990600"/>
            <a:chOff x="2715" y="1872"/>
            <a:chExt cx="1968" cy="624"/>
          </a:xfrm>
        </p:grpSpPr>
        <p:sp>
          <p:nvSpPr>
            <p:cNvPr id="68304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sp>
          <p:nvSpPr>
            <p:cNvPr id="683041"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83042" name="Rectangle 34"/>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683043" name="AutoShape 35"/>
          <p:cNvSpPr>
            <a:spLocks noChangeArrowheads="1"/>
          </p:cNvSpPr>
          <p:nvPr/>
        </p:nvSpPr>
        <p:spPr bwMode="auto">
          <a:xfrm>
            <a:off x="2627313" y="1916113"/>
            <a:ext cx="4249737" cy="865187"/>
          </a:xfrm>
          <a:prstGeom prst="wedgeRoundRectCallout">
            <a:avLst>
              <a:gd name="adj1" fmla="val -40250"/>
              <a:gd name="adj2" fmla="val 187616"/>
              <a:gd name="adj3" fmla="val 16667"/>
            </a:avLst>
          </a:prstGeom>
          <a:solidFill>
            <a:srgbClr val="FFFF99"/>
          </a:solidFill>
          <a:ln w="9525">
            <a:solidFill>
              <a:schemeClr val="tx1"/>
            </a:solidFill>
            <a:miter lim="800000"/>
          </a:ln>
          <a:effectLst/>
        </p:spPr>
        <p:txBody>
          <a:bodyPr/>
          <a:lstStyle/>
          <a:p>
            <a:pPr algn="ctr"/>
            <a:r>
              <a:rPr lang="en-US" altLang="zh-CN" sz="2400">
                <a:solidFill>
                  <a:srgbClr val="333399"/>
                </a:solidFill>
                <a:latin typeface="Arial" panose="020B0604020202020204" pitchFamily="34" charset="0"/>
                <a:ea typeface="黑体" panose="02010609060101010101" pitchFamily="2" charset="-122"/>
              </a:rPr>
              <a:t>6</a:t>
            </a:r>
            <a:r>
              <a:rPr lang="zh-CN" altLang="en-US" sz="2400">
                <a:solidFill>
                  <a:srgbClr val="333399"/>
                </a:solidFill>
                <a:latin typeface="Arial" panose="020B0604020202020204" pitchFamily="34" charset="0"/>
                <a:ea typeface="黑体" panose="02010609060101010101" pitchFamily="2" charset="-122"/>
              </a:rPr>
              <a:t>字节，发送方的</a:t>
            </a:r>
            <a:r>
              <a:rPr lang="en-US" altLang="zh-CN" sz="2400">
                <a:solidFill>
                  <a:srgbClr val="333399"/>
                </a:solidFill>
                <a:latin typeface="Arial" panose="020B0604020202020204" pitchFamily="34" charset="0"/>
                <a:ea typeface="黑体" panose="02010609060101010101" pitchFamily="2" charset="-122"/>
              </a:rPr>
              <a:t>MAC</a:t>
            </a:r>
            <a:r>
              <a:rPr lang="zh-CN" altLang="en-US" sz="2400">
                <a:solidFill>
                  <a:srgbClr val="333399"/>
                </a:solidFill>
                <a:latin typeface="Arial" panose="020B0604020202020204" pitchFamily="34" charset="0"/>
                <a:ea typeface="黑体" panose="02010609060101010101" pitchFamily="2" charset="-122"/>
              </a:rPr>
              <a:t>地址</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必须为单播地址</a:t>
            </a:r>
            <a:endParaRPr lang="zh-CN" altLang="en-US" sz="2400">
              <a:solidFill>
                <a:srgbClr val="333399"/>
              </a:solidFill>
              <a:latin typeface="Arial" panose="020B0604020202020204" pitchFamily="34" charset="0"/>
              <a:ea typeface="黑体" panose="02010609060101010101" pitchFamily="2" charset="-122"/>
            </a:endParaRPr>
          </a:p>
        </p:txBody>
      </p:sp>
      <p:grpSp>
        <p:nvGrpSpPr>
          <p:cNvPr id="683044" name="Group 36"/>
          <p:cNvGrpSpPr/>
          <p:nvPr/>
        </p:nvGrpSpPr>
        <p:grpSpPr bwMode="auto">
          <a:xfrm>
            <a:off x="176213" y="4343400"/>
            <a:ext cx="4214812" cy="2384425"/>
            <a:chOff x="111" y="2736"/>
            <a:chExt cx="2655" cy="1502"/>
          </a:xfrm>
        </p:grpSpPr>
        <p:sp>
          <p:nvSpPr>
            <p:cNvPr id="683045" name="Rectangle 37"/>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83046" name="Rectangle 38"/>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83047" name="Line 39"/>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83048" name="Rectangle 40"/>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83049" name="Rectangle 41"/>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83050" name="Rectangle 42"/>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3051" name="Rectangle 43"/>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3052" name="Line 44"/>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83053" name="Line 45"/>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83054" name="Text Box 46"/>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83055" name="Group 47"/>
            <p:cNvGrpSpPr/>
            <p:nvPr/>
          </p:nvGrpSpPr>
          <p:grpSpPr bwMode="auto">
            <a:xfrm>
              <a:off x="171" y="2736"/>
              <a:ext cx="804" cy="548"/>
              <a:chOff x="171" y="2736"/>
              <a:chExt cx="804" cy="548"/>
            </a:xfrm>
          </p:grpSpPr>
          <p:grpSp>
            <p:nvGrpSpPr>
              <p:cNvPr id="683056" name="Group 48"/>
              <p:cNvGrpSpPr/>
              <p:nvPr/>
            </p:nvGrpSpPr>
            <p:grpSpPr bwMode="auto">
              <a:xfrm>
                <a:off x="333" y="2976"/>
                <a:ext cx="642" cy="308"/>
                <a:chOff x="333" y="2976"/>
                <a:chExt cx="642" cy="308"/>
              </a:xfrm>
            </p:grpSpPr>
            <p:sp>
              <p:nvSpPr>
                <p:cNvPr id="683057" name="Rectangle 49"/>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83058" name="Rectangle 50"/>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83059" name="AutoShape 51"/>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83060" name="Rectangle 52"/>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3043"/>
                                        </p:tgtEl>
                                        <p:attrNameLst>
                                          <p:attrName>style.visibility</p:attrName>
                                        </p:attrNameLst>
                                      </p:cBhvr>
                                      <p:to>
                                        <p:strVal val="visible"/>
                                      </p:to>
                                    </p:set>
                                    <p:animEffect transition="in" filter="dissolve">
                                      <p:cBhvr>
                                        <p:cTn id="7" dur="500"/>
                                        <p:tgtEl>
                                          <p:spTgt spid="6830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83043"/>
                                        </p:tgtEl>
                                      </p:cBhvr>
                                    </p:animEffect>
                                    <p:set>
                                      <p:cBhvr>
                                        <p:cTn id="12" dur="1" fill="hold">
                                          <p:stCondLst>
                                            <p:cond delay="499"/>
                                          </p:stCondLst>
                                        </p:cTn>
                                        <p:tgtEl>
                                          <p:spTgt spid="6830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43" grpId="0" animBg="1"/>
      <p:bldP spid="68304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type="body" idx="1"/>
          </p:nvPr>
        </p:nvSpPr>
        <p:spPr>
          <a:xfrm>
            <a:off x="800128" y="2171720"/>
            <a:ext cx="7772400" cy="4114800"/>
          </a:xfrm>
        </p:spPr>
        <p:txBody>
          <a:bodyPr/>
          <a:lstStyle/>
          <a:p>
            <a:r>
              <a:rPr lang="zh-CN" altLang="en-US" dirty="0"/>
              <a:t>另一种分类：物理链路、逻辑链路</a:t>
            </a:r>
            <a:endParaRPr lang="zh-CN" altLang="en-US" dirty="0"/>
          </a:p>
          <a:p>
            <a:pPr lvl="1"/>
            <a:r>
              <a:rPr lang="zh-CN" altLang="en-US" dirty="0"/>
              <a:t>物理链路对应链路</a:t>
            </a:r>
            <a:endParaRPr lang="zh-CN" altLang="en-US" dirty="0"/>
          </a:p>
          <a:p>
            <a:pPr lvl="1"/>
            <a:r>
              <a:rPr lang="zh-CN" altLang="en-US" dirty="0"/>
              <a:t>数据链路对应逻辑链路，是物理链路加上必要的通信协议构成。</a:t>
            </a:r>
            <a:endParaRPr lang="zh-CN" altLang="en-US" dirty="0"/>
          </a:p>
          <a:p>
            <a:r>
              <a:rPr lang="zh-CN" altLang="en-US" dirty="0"/>
              <a:t>链路上传输的是</a:t>
            </a:r>
            <a:r>
              <a:rPr lang="zh-CN" altLang="en-US" dirty="0">
                <a:solidFill>
                  <a:schemeClr val="hlink"/>
                </a:solidFill>
              </a:rPr>
              <a:t>比特</a:t>
            </a:r>
            <a:r>
              <a:rPr lang="zh-CN" altLang="en-US" dirty="0"/>
              <a:t>，数据链路上传输的</a:t>
            </a:r>
            <a:r>
              <a:rPr lang="zh-CN" altLang="en-US" dirty="0">
                <a:solidFill>
                  <a:schemeClr val="hlink"/>
                </a:solidFill>
              </a:rPr>
              <a:t>帧</a:t>
            </a:r>
            <a:r>
              <a:rPr lang="zh-CN" altLang="en-US" dirty="0"/>
              <a:t>。</a:t>
            </a:r>
            <a:endParaRPr lang="zh-CN" altLang="en-US" dirty="0"/>
          </a:p>
        </p:txBody>
      </p:sp>
    </p:spTree>
  </p:cSld>
  <p:clrMapOvr>
    <a:masterClrMapping/>
  </p:clrMapOvr>
  <p:transition>
    <p:check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Line 2"/>
          <p:cNvSpPr>
            <a:spLocks noChangeShapeType="1"/>
          </p:cNvSpPr>
          <p:nvPr/>
        </p:nvSpPr>
        <p:spPr bwMode="auto">
          <a:xfrm>
            <a:off x="152400" y="4495800"/>
            <a:ext cx="8915400" cy="0"/>
          </a:xfrm>
          <a:prstGeom prst="line">
            <a:avLst/>
          </a:prstGeom>
          <a:noFill/>
          <a:ln w="38100" cmpd="dbl">
            <a:solidFill>
              <a:schemeClr val="tx1"/>
            </a:solidFill>
            <a:prstDash val="dash"/>
            <a:round/>
          </a:ln>
          <a:effectLst/>
        </p:spPr>
        <p:txBody>
          <a:bodyPr/>
          <a:lstStyle/>
          <a:p>
            <a:endParaRPr lang="zh-CN" altLang="en-US"/>
          </a:p>
        </p:txBody>
      </p:sp>
      <p:sp>
        <p:nvSpPr>
          <p:cNvPr id="685059" name="Rectangle 3"/>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85060" name="Rectangle 4"/>
          <p:cNvSpPr>
            <a:spLocks noChangeArrowheads="1"/>
          </p:cNvSpPr>
          <p:nvPr/>
        </p:nvSpPr>
        <p:spPr bwMode="auto">
          <a:xfrm>
            <a:off x="1547813" y="4730750"/>
            <a:ext cx="6419850" cy="488950"/>
          </a:xfrm>
          <a:prstGeom prst="rect">
            <a:avLst/>
          </a:prstGeom>
          <a:noFill/>
          <a:ln w="28575">
            <a:solidFill>
              <a:schemeClr val="folHlink"/>
            </a:solidFill>
            <a:miter lim="800000"/>
          </a:ln>
          <a:effectLst/>
        </p:spPr>
        <p:txBody>
          <a:bodyPr wrap="none" anchor="ctr"/>
          <a:lstStyle/>
          <a:p>
            <a:endParaRPr lang="zh-CN" altLang="en-US"/>
          </a:p>
        </p:txBody>
      </p:sp>
      <p:sp>
        <p:nvSpPr>
          <p:cNvPr id="685061" name="Rectangle 5"/>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85062" name="Rectangle 6"/>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85063" name="Rectangle 7"/>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5064" name="Line 8"/>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85065" name="Line 9"/>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85066" name="Rectangle 10"/>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5067" name="Line 11"/>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85068" name="Group 12"/>
          <p:cNvGrpSpPr/>
          <p:nvPr/>
        </p:nvGrpSpPr>
        <p:grpSpPr bwMode="auto">
          <a:xfrm>
            <a:off x="1046163" y="3463925"/>
            <a:ext cx="6951662" cy="1412875"/>
            <a:chOff x="659" y="2182"/>
            <a:chExt cx="4379" cy="890"/>
          </a:xfrm>
        </p:grpSpPr>
        <p:sp>
          <p:nvSpPr>
            <p:cNvPr id="685069"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85070" name="Group 14"/>
            <p:cNvGrpSpPr/>
            <p:nvPr/>
          </p:nvGrpSpPr>
          <p:grpSpPr bwMode="auto">
            <a:xfrm>
              <a:off x="659" y="2182"/>
              <a:ext cx="4379" cy="506"/>
              <a:chOff x="659" y="2182"/>
              <a:chExt cx="4379" cy="506"/>
            </a:xfrm>
          </p:grpSpPr>
          <p:sp>
            <p:nvSpPr>
              <p:cNvPr id="685071"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685072" name="Line 16"/>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85073" name="Line 17"/>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85074" name="Line 18"/>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85075" name="Line 19"/>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85076" name="Rectangle 20"/>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85077" name="Rectangle 21"/>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85078" name="Rectangle 22"/>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85079" name="Rectangle 23"/>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85080" name="Rectangle 24"/>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85081" name="Rectangle 25"/>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5082" name="Rectangle 26"/>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5083" name="Rectangle 27"/>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85084" name="Rectangle 28"/>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85085" name="Rectangle 29"/>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5086" name="Text Box 30"/>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85087" name="Group 31"/>
          <p:cNvGrpSpPr/>
          <p:nvPr/>
        </p:nvGrpSpPr>
        <p:grpSpPr bwMode="auto">
          <a:xfrm>
            <a:off x="4310063" y="2971800"/>
            <a:ext cx="3124200" cy="990600"/>
            <a:chOff x="2715" y="1872"/>
            <a:chExt cx="1968" cy="624"/>
          </a:xfrm>
        </p:grpSpPr>
        <p:sp>
          <p:nvSpPr>
            <p:cNvPr id="685088"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sp>
          <p:nvSpPr>
            <p:cNvPr id="685089"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85090" name="Rectangle 34"/>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685091" name="AutoShape 35"/>
          <p:cNvSpPr>
            <a:spLocks noChangeArrowheads="1"/>
          </p:cNvSpPr>
          <p:nvPr/>
        </p:nvSpPr>
        <p:spPr bwMode="auto">
          <a:xfrm>
            <a:off x="2987675" y="2276475"/>
            <a:ext cx="2736850" cy="504825"/>
          </a:xfrm>
          <a:prstGeom prst="wedgeRoundRectCallout">
            <a:avLst>
              <a:gd name="adj1" fmla="val -23144"/>
              <a:gd name="adj2" fmla="val 282074"/>
              <a:gd name="adj3" fmla="val 16667"/>
            </a:avLst>
          </a:prstGeom>
          <a:solidFill>
            <a:srgbClr val="FFFF99"/>
          </a:solidFill>
          <a:ln w="9525">
            <a:solidFill>
              <a:schemeClr val="tx1"/>
            </a:solidFill>
            <a:miter lim="800000"/>
          </a:ln>
          <a:effectLst/>
        </p:spPr>
        <p:txBody>
          <a:bodyPr/>
          <a:lstStyle/>
          <a:p>
            <a:pPr algn="ctr"/>
            <a:r>
              <a:rPr lang="zh-CN" altLang="en-US" sz="2400">
                <a:solidFill>
                  <a:srgbClr val="333399"/>
                </a:solidFill>
                <a:latin typeface="Arial" panose="020B0604020202020204" pitchFamily="34" charset="0"/>
                <a:ea typeface="黑体" panose="02010609060101010101" pitchFamily="2" charset="-122"/>
              </a:rPr>
              <a:t>类型字段 </a:t>
            </a:r>
            <a:r>
              <a:rPr lang="en-US" altLang="zh-CN" sz="2400">
                <a:solidFill>
                  <a:srgbClr val="333399"/>
                </a:solidFill>
                <a:latin typeface="Arial" panose="020B0604020202020204" pitchFamily="34" charset="0"/>
                <a:ea typeface="黑体" panose="02010609060101010101" pitchFamily="2" charset="-122"/>
              </a:rPr>
              <a:t>2 </a:t>
            </a:r>
            <a:r>
              <a:rPr lang="zh-CN" altLang="en-US" sz="2400">
                <a:solidFill>
                  <a:srgbClr val="333399"/>
                </a:solidFill>
                <a:latin typeface="Arial" panose="020B0604020202020204" pitchFamily="34" charset="0"/>
                <a:ea typeface="黑体" panose="02010609060101010101" pitchFamily="2" charset="-122"/>
              </a:rPr>
              <a:t>字节</a:t>
            </a:r>
            <a:endParaRPr lang="zh-CN" altLang="en-US" sz="2400">
              <a:solidFill>
                <a:srgbClr val="333399"/>
              </a:solidFill>
              <a:latin typeface="Arial" panose="020B0604020202020204" pitchFamily="34" charset="0"/>
              <a:ea typeface="黑体" panose="02010609060101010101" pitchFamily="2" charset="-122"/>
            </a:endParaRPr>
          </a:p>
        </p:txBody>
      </p:sp>
      <p:sp>
        <p:nvSpPr>
          <p:cNvPr id="685092" name="Text Box 36"/>
          <p:cNvSpPr txBox="1">
            <a:spLocks noChangeArrowheads="1"/>
          </p:cNvSpPr>
          <p:nvPr/>
        </p:nvSpPr>
        <p:spPr bwMode="auto">
          <a:xfrm>
            <a:off x="684213" y="765175"/>
            <a:ext cx="7829550" cy="1501775"/>
          </a:xfrm>
          <a:prstGeom prst="rect">
            <a:avLst/>
          </a:prstGeom>
          <a:solidFill>
            <a:srgbClr val="CCECFF"/>
          </a:solidFill>
          <a:ln w="9525">
            <a:solidFill>
              <a:srgbClr val="333399"/>
            </a:solidFill>
            <a:miter lim="800000"/>
          </a:ln>
          <a:effectLst/>
        </p:spPr>
        <p:txBody>
          <a:bodyPr>
            <a:spAutoFit/>
          </a:bodyPr>
          <a:lstStyle/>
          <a:p>
            <a:pPr algn="ctr"/>
            <a:r>
              <a:rPr lang="zh-CN" altLang="en-US" sz="2400">
                <a:solidFill>
                  <a:srgbClr val="333399"/>
                </a:solidFill>
                <a:latin typeface="Arial" panose="020B0604020202020204" pitchFamily="34" charset="0"/>
                <a:ea typeface="黑体" panose="02010609060101010101" pitchFamily="2" charset="-122"/>
              </a:rPr>
              <a:t>类型字段用来标志</a:t>
            </a:r>
            <a:r>
              <a:rPr lang="zh-CN" altLang="en-US" sz="2400">
                <a:solidFill>
                  <a:schemeClr val="hlink"/>
                </a:solidFill>
                <a:latin typeface="Arial" panose="020B0604020202020204" pitchFamily="34" charset="0"/>
                <a:ea typeface="黑体" panose="02010609060101010101" pitchFamily="2" charset="-122"/>
              </a:rPr>
              <a:t>上一层</a:t>
            </a:r>
            <a:r>
              <a:rPr lang="zh-CN" altLang="en-US" sz="2400">
                <a:solidFill>
                  <a:srgbClr val="333399"/>
                </a:solidFill>
                <a:latin typeface="Arial" panose="020B0604020202020204" pitchFamily="34" charset="0"/>
                <a:ea typeface="黑体" panose="02010609060101010101" pitchFamily="2" charset="-122"/>
              </a:rPr>
              <a:t>使用的是什么协议，</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以便把收到的 </a:t>
            </a:r>
            <a:r>
              <a:rPr lang="en-US" altLang="zh-CN" sz="2400">
                <a:solidFill>
                  <a:srgbClr val="333399"/>
                </a:solidFill>
                <a:latin typeface="Arial" panose="020B0604020202020204" pitchFamily="34" charset="0"/>
                <a:ea typeface="黑体" panose="02010609060101010101" pitchFamily="2" charset="-122"/>
              </a:rPr>
              <a:t>MAC </a:t>
            </a:r>
            <a:r>
              <a:rPr lang="zh-CN" altLang="en-US" sz="2400">
                <a:solidFill>
                  <a:srgbClr val="333399"/>
                </a:solidFill>
                <a:latin typeface="Arial" panose="020B0604020202020204" pitchFamily="34" charset="0"/>
                <a:ea typeface="黑体" panose="02010609060101010101" pitchFamily="2" charset="-122"/>
              </a:rPr>
              <a:t>帧的数据上交给</a:t>
            </a:r>
            <a:r>
              <a:rPr lang="zh-CN" altLang="en-US" sz="2400">
                <a:solidFill>
                  <a:schemeClr val="hlink"/>
                </a:solidFill>
                <a:latin typeface="Arial" panose="020B0604020202020204" pitchFamily="34" charset="0"/>
                <a:ea typeface="黑体" panose="02010609060101010101" pitchFamily="2" charset="-122"/>
              </a:rPr>
              <a:t>上一层</a:t>
            </a:r>
            <a:r>
              <a:rPr lang="zh-CN" altLang="en-US" sz="2400">
                <a:solidFill>
                  <a:srgbClr val="333399"/>
                </a:solidFill>
                <a:latin typeface="Arial" panose="020B0604020202020204" pitchFamily="34" charset="0"/>
                <a:ea typeface="黑体" panose="02010609060101010101" pitchFamily="2" charset="-122"/>
              </a:rPr>
              <a:t>的这个协议。</a:t>
            </a:r>
            <a:endParaRPr lang="zh-CN" altLang="en-US" sz="2400">
              <a:solidFill>
                <a:srgbClr val="333399"/>
              </a:solidFill>
              <a:latin typeface="Arial" panose="020B0604020202020204" pitchFamily="34" charset="0"/>
              <a:ea typeface="黑体" panose="02010609060101010101" pitchFamily="2" charset="-122"/>
            </a:endParaRPr>
          </a:p>
          <a:p>
            <a:pPr lvl="1">
              <a:buFontTx/>
              <a:buChar char="•"/>
            </a:pPr>
            <a:r>
              <a:rPr lang="zh-CN" altLang="en-US">
                <a:latin typeface="Arial" panose="020B0604020202020204" pitchFamily="34" charset="0"/>
                <a:ea typeface="黑体" panose="02010609060101010101" pitchFamily="2" charset="-122"/>
              </a:rPr>
              <a:t> 类型字段为</a:t>
            </a:r>
            <a:r>
              <a:rPr lang="en-US" altLang="zh-CN">
                <a:solidFill>
                  <a:schemeClr val="hlink"/>
                </a:solidFill>
                <a:latin typeface="Arial" panose="020B0604020202020204" pitchFamily="34" charset="0"/>
                <a:ea typeface="黑体" panose="02010609060101010101" pitchFamily="2" charset="-122"/>
              </a:rPr>
              <a:t>0x0800</a:t>
            </a:r>
            <a:r>
              <a:rPr lang="zh-CN" altLang="en-US">
                <a:latin typeface="Arial" panose="020B0604020202020204" pitchFamily="34" charset="0"/>
                <a:ea typeface="黑体" panose="02010609060101010101" pitchFamily="2" charset="-122"/>
              </a:rPr>
              <a:t>时，表示上层使用的是</a:t>
            </a:r>
            <a:r>
              <a:rPr lang="en-US" altLang="zh-CN">
                <a:solidFill>
                  <a:schemeClr val="hlink"/>
                </a:solidFill>
                <a:latin typeface="Arial" panose="020B0604020202020204" pitchFamily="34" charset="0"/>
                <a:ea typeface="黑体" panose="02010609060101010101" pitchFamily="2" charset="-122"/>
              </a:rPr>
              <a:t>IP</a:t>
            </a:r>
            <a:r>
              <a:rPr lang="zh-CN" altLang="en-US">
                <a:solidFill>
                  <a:schemeClr val="hlink"/>
                </a:solidFill>
                <a:latin typeface="Arial" panose="020B0604020202020204" pitchFamily="34" charset="0"/>
                <a:ea typeface="黑体" panose="02010609060101010101" pitchFamily="2" charset="-122"/>
              </a:rPr>
              <a:t>数据报</a:t>
            </a:r>
            <a:endParaRPr lang="zh-CN" altLang="en-US">
              <a:solidFill>
                <a:schemeClr val="hlink"/>
              </a:solidFill>
              <a:latin typeface="Arial" panose="020B0604020202020204" pitchFamily="34" charset="0"/>
              <a:ea typeface="黑体" panose="02010609060101010101" pitchFamily="2" charset="-122"/>
            </a:endParaRPr>
          </a:p>
          <a:p>
            <a:pPr lvl="1">
              <a:buFontTx/>
              <a:buChar char="•"/>
            </a:pPr>
            <a:r>
              <a:rPr lang="zh-CN" altLang="en-US">
                <a:latin typeface="Arial" panose="020B0604020202020204" pitchFamily="34" charset="0"/>
                <a:ea typeface="黑体" panose="02010609060101010101" pitchFamily="2" charset="-122"/>
              </a:rPr>
              <a:t> 类型字段为</a:t>
            </a:r>
            <a:r>
              <a:rPr lang="en-US" altLang="zh-CN">
                <a:solidFill>
                  <a:schemeClr val="hlink"/>
                </a:solidFill>
                <a:latin typeface="Arial" panose="020B0604020202020204" pitchFamily="34" charset="0"/>
                <a:ea typeface="黑体" panose="02010609060101010101" pitchFamily="2" charset="-122"/>
              </a:rPr>
              <a:t>0x0806</a:t>
            </a:r>
            <a:r>
              <a:rPr lang="zh-CN" altLang="en-US">
                <a:latin typeface="Arial" panose="020B0604020202020204" pitchFamily="34" charset="0"/>
                <a:ea typeface="黑体" panose="02010609060101010101" pitchFamily="2" charset="-122"/>
              </a:rPr>
              <a:t>时，表示上层使用的是</a:t>
            </a:r>
            <a:r>
              <a:rPr lang="en-US" altLang="zh-CN">
                <a:solidFill>
                  <a:schemeClr val="hlink"/>
                </a:solidFill>
                <a:latin typeface="Arial" panose="020B0604020202020204" pitchFamily="34" charset="0"/>
                <a:ea typeface="黑体" panose="02010609060101010101" pitchFamily="2" charset="-122"/>
              </a:rPr>
              <a:t>ARP</a:t>
            </a:r>
            <a:r>
              <a:rPr lang="zh-CN" altLang="en-US">
                <a:solidFill>
                  <a:schemeClr val="hlink"/>
                </a:solidFill>
                <a:latin typeface="Arial" panose="020B0604020202020204" pitchFamily="34" charset="0"/>
                <a:ea typeface="黑体" panose="02010609060101010101" pitchFamily="2" charset="-122"/>
              </a:rPr>
              <a:t>报文</a:t>
            </a:r>
            <a:r>
              <a:rPr lang="zh-CN" altLang="en-US" sz="2400">
                <a:solidFill>
                  <a:srgbClr val="333399"/>
                </a:solidFill>
                <a:latin typeface="Arial" panose="020B0604020202020204" pitchFamily="34" charset="0"/>
                <a:ea typeface="黑体" panose="02010609060101010101" pitchFamily="2" charset="-122"/>
              </a:rPr>
              <a:t> </a:t>
            </a:r>
            <a:endParaRPr lang="zh-CN" altLang="en-US" sz="2400">
              <a:solidFill>
                <a:srgbClr val="333399"/>
              </a:solidFill>
              <a:latin typeface="Arial" panose="020B0604020202020204" pitchFamily="34" charset="0"/>
              <a:ea typeface="黑体" panose="02010609060101010101" pitchFamily="2" charset="-122"/>
            </a:endParaRPr>
          </a:p>
        </p:txBody>
      </p:sp>
      <p:grpSp>
        <p:nvGrpSpPr>
          <p:cNvPr id="685093" name="Group 37"/>
          <p:cNvGrpSpPr/>
          <p:nvPr/>
        </p:nvGrpSpPr>
        <p:grpSpPr bwMode="auto">
          <a:xfrm>
            <a:off x="176213" y="4343400"/>
            <a:ext cx="4214812" cy="2384425"/>
            <a:chOff x="111" y="2736"/>
            <a:chExt cx="2655" cy="1502"/>
          </a:xfrm>
        </p:grpSpPr>
        <p:sp>
          <p:nvSpPr>
            <p:cNvPr id="685094" name="Rectangle 38"/>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85095" name="Rectangle 39"/>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85096" name="Line 40"/>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85097" name="Rectangle 41"/>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85098" name="Rectangle 42"/>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85099" name="Rectangle 43"/>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5100" name="Rectangle 44"/>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5101" name="Line 45"/>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85102" name="Line 46"/>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85103" name="Text Box 47"/>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85104" name="Group 48"/>
            <p:cNvGrpSpPr/>
            <p:nvPr/>
          </p:nvGrpSpPr>
          <p:grpSpPr bwMode="auto">
            <a:xfrm>
              <a:off x="171" y="2736"/>
              <a:ext cx="804" cy="548"/>
              <a:chOff x="171" y="2736"/>
              <a:chExt cx="804" cy="548"/>
            </a:xfrm>
          </p:grpSpPr>
          <p:grpSp>
            <p:nvGrpSpPr>
              <p:cNvPr id="685105" name="Group 49"/>
              <p:cNvGrpSpPr/>
              <p:nvPr/>
            </p:nvGrpSpPr>
            <p:grpSpPr bwMode="auto">
              <a:xfrm>
                <a:off x="333" y="2976"/>
                <a:ext cx="642" cy="308"/>
                <a:chOff x="333" y="2976"/>
                <a:chExt cx="642" cy="308"/>
              </a:xfrm>
            </p:grpSpPr>
            <p:sp>
              <p:nvSpPr>
                <p:cNvPr id="685106" name="Rectangle 50"/>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85107" name="Rectangle 51"/>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85108" name="AutoShape 52"/>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85109" name="Rectangle 53"/>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5091"/>
                                        </p:tgtEl>
                                        <p:attrNameLst>
                                          <p:attrName>style.visibility</p:attrName>
                                        </p:attrNameLst>
                                      </p:cBhvr>
                                      <p:to>
                                        <p:strVal val="visible"/>
                                      </p:to>
                                    </p:set>
                                    <p:animEffect transition="in" filter="dissolve">
                                      <p:cBhvr>
                                        <p:cTn id="7" dur="500"/>
                                        <p:tgtEl>
                                          <p:spTgt spid="68509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5092"/>
                                        </p:tgtEl>
                                        <p:attrNameLst>
                                          <p:attrName>style.visibility</p:attrName>
                                        </p:attrNameLst>
                                      </p:cBhvr>
                                      <p:to>
                                        <p:strVal val="visible"/>
                                      </p:to>
                                    </p:set>
                                    <p:animEffect transition="in" filter="randombar(horizontal)">
                                      <p:cBhvr>
                                        <p:cTn id="12" dur="500"/>
                                        <p:tgtEl>
                                          <p:spTgt spid="6850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685091"/>
                                        </p:tgtEl>
                                      </p:cBhvr>
                                    </p:animEffect>
                                    <p:set>
                                      <p:cBhvr>
                                        <p:cTn id="17" dur="1" fill="hold">
                                          <p:stCondLst>
                                            <p:cond delay="499"/>
                                          </p:stCondLst>
                                        </p:cTn>
                                        <p:tgtEl>
                                          <p:spTgt spid="685091"/>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685092"/>
                                        </p:tgtEl>
                                      </p:cBhvr>
                                    </p:animEffect>
                                    <p:set>
                                      <p:cBhvr>
                                        <p:cTn id="20" dur="1" fill="hold">
                                          <p:stCondLst>
                                            <p:cond delay="499"/>
                                          </p:stCondLst>
                                        </p:cTn>
                                        <p:tgtEl>
                                          <p:spTgt spid="6850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91" grpId="0" animBg="1"/>
      <p:bldP spid="685091" grpId="1" animBg="1"/>
      <p:bldP spid="685092" grpId="0" animBg="1"/>
      <p:bldP spid="685092"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7106" name="Group 2"/>
          <p:cNvGrpSpPr/>
          <p:nvPr/>
        </p:nvGrpSpPr>
        <p:grpSpPr bwMode="auto">
          <a:xfrm>
            <a:off x="176213" y="4343400"/>
            <a:ext cx="4214812" cy="2384425"/>
            <a:chOff x="111" y="2736"/>
            <a:chExt cx="2655" cy="1502"/>
          </a:xfrm>
        </p:grpSpPr>
        <p:sp>
          <p:nvSpPr>
            <p:cNvPr id="687107" name="Rectangle 3"/>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87108" name="Rectangle 4"/>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87109" name="Line 5"/>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87110" name="Rectangle 6"/>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87111" name="Rectangle 7"/>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87112" name="Rectangle 8"/>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7113" name="Rectangle 9"/>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7114" name="Line 10"/>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87115" name="Line 11"/>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87116" name="Text Box 12"/>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87117" name="Group 13"/>
            <p:cNvGrpSpPr/>
            <p:nvPr/>
          </p:nvGrpSpPr>
          <p:grpSpPr bwMode="auto">
            <a:xfrm>
              <a:off x="171" y="2736"/>
              <a:ext cx="804" cy="548"/>
              <a:chOff x="171" y="2736"/>
              <a:chExt cx="804" cy="548"/>
            </a:xfrm>
          </p:grpSpPr>
          <p:grpSp>
            <p:nvGrpSpPr>
              <p:cNvPr id="687118" name="Group 14"/>
              <p:cNvGrpSpPr/>
              <p:nvPr/>
            </p:nvGrpSpPr>
            <p:grpSpPr bwMode="auto">
              <a:xfrm>
                <a:off x="333" y="2976"/>
                <a:ext cx="642" cy="308"/>
                <a:chOff x="333" y="2976"/>
                <a:chExt cx="642" cy="308"/>
              </a:xfrm>
            </p:grpSpPr>
            <p:sp>
              <p:nvSpPr>
                <p:cNvPr id="687119" name="Rectangle 15"/>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87120" name="Rectangle 16"/>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87121" name="AutoShape 17"/>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87122" name="Rectangle 18"/>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
        <p:nvSpPr>
          <p:cNvPr id="687123" name="Line 19"/>
          <p:cNvSpPr>
            <a:spLocks noChangeShapeType="1"/>
          </p:cNvSpPr>
          <p:nvPr/>
        </p:nvSpPr>
        <p:spPr bwMode="auto">
          <a:xfrm>
            <a:off x="152400" y="4495800"/>
            <a:ext cx="8915400" cy="0"/>
          </a:xfrm>
          <a:prstGeom prst="line">
            <a:avLst/>
          </a:prstGeom>
          <a:noFill/>
          <a:ln w="38100" cmpd="dbl">
            <a:solidFill>
              <a:schemeClr val="folHlink"/>
            </a:solidFill>
            <a:prstDash val="dash"/>
            <a:round/>
          </a:ln>
          <a:effectLst/>
        </p:spPr>
        <p:txBody>
          <a:bodyPr/>
          <a:lstStyle/>
          <a:p>
            <a:endParaRPr lang="zh-CN" altLang="en-US"/>
          </a:p>
        </p:txBody>
      </p:sp>
      <p:sp>
        <p:nvSpPr>
          <p:cNvPr id="687124" name="Rectangle 20"/>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87125" name="Rectangle 21"/>
          <p:cNvSpPr>
            <a:spLocks noChangeArrowheads="1"/>
          </p:cNvSpPr>
          <p:nvPr/>
        </p:nvSpPr>
        <p:spPr bwMode="auto">
          <a:xfrm>
            <a:off x="1547813" y="4730750"/>
            <a:ext cx="6419850" cy="488950"/>
          </a:xfrm>
          <a:prstGeom prst="rect">
            <a:avLst/>
          </a:prstGeom>
          <a:noFill/>
          <a:ln w="28575">
            <a:solidFill>
              <a:schemeClr val="tx1"/>
            </a:solidFill>
            <a:miter lim="800000"/>
          </a:ln>
          <a:effectLst/>
        </p:spPr>
        <p:txBody>
          <a:bodyPr wrap="none" anchor="ctr"/>
          <a:lstStyle/>
          <a:p>
            <a:endParaRPr lang="zh-CN" altLang="en-US"/>
          </a:p>
        </p:txBody>
      </p:sp>
      <p:sp>
        <p:nvSpPr>
          <p:cNvPr id="687126" name="Rectangle 22"/>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87127" name="Rectangle 23"/>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87128" name="Rectangle 24"/>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7129" name="Line 25"/>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87130" name="Line 26"/>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87131" name="Rectangle 27"/>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7132" name="Line 28"/>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87133" name="Group 29"/>
          <p:cNvGrpSpPr/>
          <p:nvPr/>
        </p:nvGrpSpPr>
        <p:grpSpPr bwMode="auto">
          <a:xfrm>
            <a:off x="1046163" y="3463925"/>
            <a:ext cx="6951662" cy="1412875"/>
            <a:chOff x="659" y="2182"/>
            <a:chExt cx="4379" cy="890"/>
          </a:xfrm>
        </p:grpSpPr>
        <p:sp>
          <p:nvSpPr>
            <p:cNvPr id="687134" name="AutoShape 30"/>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87135" name="Group 31"/>
            <p:cNvGrpSpPr/>
            <p:nvPr/>
          </p:nvGrpSpPr>
          <p:grpSpPr bwMode="auto">
            <a:xfrm>
              <a:off x="659" y="2182"/>
              <a:ext cx="4379" cy="506"/>
              <a:chOff x="659" y="2182"/>
              <a:chExt cx="4379" cy="506"/>
            </a:xfrm>
          </p:grpSpPr>
          <p:sp>
            <p:nvSpPr>
              <p:cNvPr id="687136" name="Rectangle 32"/>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687137" name="Line 33"/>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87138" name="Line 34"/>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87139" name="Line 35"/>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87140" name="Line 36"/>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87141" name="Rectangle 37"/>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87142" name="Rectangle 38"/>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87143" name="Rectangle 39"/>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87144" name="Rectangle 40"/>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87145" name="Rectangle 41"/>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87146" name="Rectangle 42"/>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7147" name="Rectangle 43"/>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7148" name="Rectangle 44"/>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87149" name="Rectangle 45"/>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87150" name="Rectangle 46"/>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7151" name="Text Box 47"/>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87152" name="Group 48"/>
          <p:cNvGrpSpPr/>
          <p:nvPr/>
        </p:nvGrpSpPr>
        <p:grpSpPr bwMode="auto">
          <a:xfrm>
            <a:off x="4310063" y="2971800"/>
            <a:ext cx="3124200" cy="990600"/>
            <a:chOff x="2715" y="1872"/>
            <a:chExt cx="1968" cy="624"/>
          </a:xfrm>
        </p:grpSpPr>
        <p:sp>
          <p:nvSpPr>
            <p:cNvPr id="687153" name="AutoShape 49"/>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sp>
          <p:nvSpPr>
            <p:cNvPr id="687154" name="Rectangle 50"/>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87155" name="Rectangle 51"/>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687156" name="AutoShape 52"/>
          <p:cNvSpPr>
            <a:spLocks noChangeArrowheads="1"/>
          </p:cNvSpPr>
          <p:nvPr/>
        </p:nvSpPr>
        <p:spPr bwMode="auto">
          <a:xfrm>
            <a:off x="2195513" y="2133600"/>
            <a:ext cx="4032250" cy="504825"/>
          </a:xfrm>
          <a:prstGeom prst="wedgeRoundRectCallout">
            <a:avLst>
              <a:gd name="adj1" fmla="val 15435"/>
              <a:gd name="adj2" fmla="val 310380"/>
              <a:gd name="adj3" fmla="val 16667"/>
            </a:avLst>
          </a:prstGeom>
          <a:solidFill>
            <a:srgbClr val="FFFF99"/>
          </a:solidFill>
          <a:ln w="9525">
            <a:solidFill>
              <a:schemeClr val="tx1"/>
            </a:solidFill>
            <a:miter lim="800000"/>
          </a:ln>
          <a:effectLst/>
        </p:spPr>
        <p:txBody>
          <a:bodyPr/>
          <a:lstStyle/>
          <a:p>
            <a:pPr algn="ctr"/>
            <a:r>
              <a:rPr lang="zh-CN" altLang="en-US" sz="2400">
                <a:solidFill>
                  <a:srgbClr val="333399"/>
                </a:solidFill>
                <a:latin typeface="Arial" panose="020B0604020202020204" pitchFamily="34" charset="0"/>
                <a:ea typeface="黑体" panose="02010609060101010101" pitchFamily="2" charset="-122"/>
              </a:rPr>
              <a:t>数据字段 </a:t>
            </a:r>
            <a:r>
              <a:rPr kumimoji="1" lang="en-US" altLang="zh-CN" sz="2400">
                <a:solidFill>
                  <a:schemeClr val="hlink"/>
                </a:solidFill>
                <a:latin typeface="Arial" panose="020B0604020202020204" pitchFamily="34" charset="0"/>
              </a:rPr>
              <a:t>46</a:t>
            </a:r>
            <a:r>
              <a:rPr kumimoji="1" lang="en-US" altLang="zh-CN" sz="2400">
                <a:solidFill>
                  <a:srgbClr val="333399"/>
                </a:solidFill>
                <a:latin typeface="Arial" panose="020B0604020202020204" pitchFamily="34" charset="0"/>
              </a:rPr>
              <a:t> ~ </a:t>
            </a:r>
            <a:r>
              <a:rPr kumimoji="1" lang="en-US" altLang="zh-CN" sz="2400">
                <a:solidFill>
                  <a:schemeClr val="hlink"/>
                </a:solidFill>
                <a:latin typeface="Arial" panose="020B0604020202020204" pitchFamily="34" charset="0"/>
              </a:rPr>
              <a:t>1500</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字节</a:t>
            </a:r>
            <a:endParaRPr lang="zh-CN" altLang="en-US" sz="2400">
              <a:solidFill>
                <a:srgbClr val="333399"/>
              </a:solidFill>
              <a:latin typeface="Arial" panose="020B0604020202020204" pitchFamily="34" charset="0"/>
              <a:ea typeface="黑体" panose="02010609060101010101" pitchFamily="2" charset="-122"/>
            </a:endParaRPr>
          </a:p>
        </p:txBody>
      </p:sp>
      <p:sp>
        <p:nvSpPr>
          <p:cNvPr id="687157" name="Text Box 53"/>
          <p:cNvSpPr txBox="1">
            <a:spLocks noChangeArrowheads="1"/>
          </p:cNvSpPr>
          <p:nvPr/>
        </p:nvSpPr>
        <p:spPr bwMode="auto">
          <a:xfrm>
            <a:off x="684213" y="5445125"/>
            <a:ext cx="8064500" cy="1154113"/>
          </a:xfrm>
          <a:prstGeom prst="rect">
            <a:avLst/>
          </a:prstGeom>
          <a:solidFill>
            <a:srgbClr val="CCECFF"/>
          </a:solidFill>
          <a:ln w="9525">
            <a:solidFill>
              <a:srgbClr val="333399"/>
            </a:solidFill>
            <a:miter lim="800000"/>
          </a:ln>
          <a:effectLst/>
        </p:spPr>
        <p:txBody>
          <a:bodyPr>
            <a:spAutoFit/>
          </a:bodyPr>
          <a:lstStyle/>
          <a:p>
            <a:pPr>
              <a:lnSpc>
                <a:spcPct val="115000"/>
              </a:lnSpc>
            </a:pPr>
            <a:r>
              <a:rPr lang="en-US" altLang="zh-CN">
                <a:solidFill>
                  <a:srgbClr val="333399"/>
                </a:solidFill>
                <a:latin typeface="Arial" panose="020B0604020202020204" pitchFamily="34" charset="0"/>
                <a:ea typeface="黑体" panose="02010609060101010101" pitchFamily="2" charset="-122"/>
              </a:rPr>
              <a:t>       </a:t>
            </a:r>
            <a:r>
              <a:rPr lang="zh-CN" altLang="en-US">
                <a:solidFill>
                  <a:srgbClr val="333399"/>
                </a:solidFill>
                <a:latin typeface="Arial" panose="020B0604020202020204" pitchFamily="34" charset="0"/>
                <a:ea typeface="黑体" panose="02010609060101010101" pitchFamily="2" charset="-122"/>
              </a:rPr>
              <a:t>当数据字段的长度小于 </a:t>
            </a:r>
            <a:r>
              <a:rPr lang="en-US" altLang="zh-CN">
                <a:solidFill>
                  <a:schemeClr val="hlink"/>
                </a:solidFill>
                <a:latin typeface="Arial" panose="020B0604020202020204" pitchFamily="34" charset="0"/>
                <a:ea typeface="黑体" panose="02010609060101010101" pitchFamily="2" charset="-122"/>
              </a:rPr>
              <a:t>46</a:t>
            </a:r>
            <a:r>
              <a:rPr lang="en-US" altLang="zh-CN">
                <a:solidFill>
                  <a:srgbClr val="333399"/>
                </a:solidFill>
                <a:latin typeface="Arial" panose="020B0604020202020204" pitchFamily="34" charset="0"/>
                <a:ea typeface="黑体" panose="02010609060101010101" pitchFamily="2" charset="-122"/>
              </a:rPr>
              <a:t> </a:t>
            </a:r>
            <a:r>
              <a:rPr lang="zh-CN" altLang="en-US">
                <a:solidFill>
                  <a:srgbClr val="333399"/>
                </a:solidFill>
                <a:latin typeface="Arial" panose="020B0604020202020204" pitchFamily="34" charset="0"/>
                <a:ea typeface="黑体" panose="02010609060101010101" pitchFamily="2" charset="-122"/>
              </a:rPr>
              <a:t>字节时，应在</a:t>
            </a:r>
            <a:r>
              <a:rPr lang="zh-CN" altLang="en-US">
                <a:solidFill>
                  <a:schemeClr val="hlink"/>
                </a:solidFill>
                <a:latin typeface="Arial" panose="020B0604020202020204" pitchFamily="34" charset="0"/>
                <a:ea typeface="黑体" panose="02010609060101010101" pitchFamily="2" charset="-122"/>
              </a:rPr>
              <a:t>数据字段</a:t>
            </a:r>
            <a:r>
              <a:rPr lang="zh-CN" altLang="en-US">
                <a:solidFill>
                  <a:srgbClr val="333399"/>
                </a:solidFill>
                <a:latin typeface="Arial" panose="020B0604020202020204" pitchFamily="34" charset="0"/>
                <a:ea typeface="黑体" panose="02010609060101010101" pitchFamily="2" charset="-122"/>
              </a:rPr>
              <a:t>的后面加入</a:t>
            </a:r>
            <a:r>
              <a:rPr lang="zh-CN" altLang="en-US">
                <a:solidFill>
                  <a:schemeClr val="hlink"/>
                </a:solidFill>
                <a:latin typeface="Arial" panose="020B0604020202020204" pitchFamily="34" charset="0"/>
                <a:ea typeface="黑体" panose="02010609060101010101" pitchFamily="2" charset="-122"/>
              </a:rPr>
              <a:t>整数字节</a:t>
            </a:r>
            <a:r>
              <a:rPr lang="zh-CN" altLang="en-US">
                <a:solidFill>
                  <a:srgbClr val="333399"/>
                </a:solidFill>
                <a:latin typeface="Arial" panose="020B0604020202020204" pitchFamily="34" charset="0"/>
                <a:ea typeface="黑体" panose="02010609060101010101" pitchFamily="2" charset="-122"/>
              </a:rPr>
              <a:t>的</a:t>
            </a:r>
            <a:r>
              <a:rPr lang="zh-CN" altLang="en-US">
                <a:solidFill>
                  <a:schemeClr val="hlink"/>
                </a:solidFill>
                <a:latin typeface="Arial" panose="020B0604020202020204" pitchFamily="34" charset="0"/>
                <a:ea typeface="黑体" panose="02010609060101010101" pitchFamily="2" charset="-122"/>
              </a:rPr>
              <a:t>填充字段</a:t>
            </a:r>
            <a:r>
              <a:rPr lang="zh-CN" altLang="en-US">
                <a:solidFill>
                  <a:srgbClr val="333399"/>
                </a:solidFill>
                <a:latin typeface="Arial" panose="020B0604020202020204" pitchFamily="34" charset="0"/>
                <a:ea typeface="黑体" panose="02010609060101010101" pitchFamily="2" charset="-122"/>
              </a:rPr>
              <a:t>，以保证以太网的</a:t>
            </a:r>
            <a:r>
              <a:rPr lang="en-US" altLang="zh-CN">
                <a:solidFill>
                  <a:srgbClr val="333399"/>
                </a:solidFill>
                <a:latin typeface="Arial" panose="020B0604020202020204" pitchFamily="34" charset="0"/>
                <a:ea typeface="黑体" panose="02010609060101010101" pitchFamily="2" charset="-122"/>
              </a:rPr>
              <a:t>MAC </a:t>
            </a:r>
            <a:r>
              <a:rPr lang="zh-CN" altLang="en-US">
                <a:solidFill>
                  <a:srgbClr val="333399"/>
                </a:solidFill>
                <a:latin typeface="Arial" panose="020B0604020202020204" pitchFamily="34" charset="0"/>
                <a:ea typeface="黑体" panose="02010609060101010101" pitchFamily="2" charset="-122"/>
              </a:rPr>
              <a:t>帧长</a:t>
            </a:r>
            <a:r>
              <a:rPr lang="zh-CN" altLang="en-US">
                <a:solidFill>
                  <a:schemeClr val="hlink"/>
                </a:solidFill>
                <a:latin typeface="Arial" panose="020B0604020202020204" pitchFamily="34" charset="0"/>
                <a:ea typeface="黑体" panose="02010609060101010101" pitchFamily="2" charset="-122"/>
              </a:rPr>
              <a:t>不小于 </a:t>
            </a:r>
            <a:r>
              <a:rPr lang="en-US" altLang="zh-CN">
                <a:solidFill>
                  <a:schemeClr val="hlink"/>
                </a:solidFill>
                <a:latin typeface="Arial" panose="020B0604020202020204" pitchFamily="34" charset="0"/>
                <a:ea typeface="黑体" panose="02010609060101010101" pitchFamily="2" charset="-122"/>
              </a:rPr>
              <a:t>64 </a:t>
            </a:r>
            <a:r>
              <a:rPr lang="zh-CN" altLang="en-US">
                <a:solidFill>
                  <a:schemeClr val="hlink"/>
                </a:solidFill>
                <a:latin typeface="Arial" panose="020B0604020202020204" pitchFamily="34" charset="0"/>
                <a:ea typeface="黑体" panose="02010609060101010101" pitchFamily="2" charset="-122"/>
              </a:rPr>
              <a:t>字节</a:t>
            </a:r>
            <a:r>
              <a:rPr lang="zh-CN" altLang="en-US">
                <a:solidFill>
                  <a:srgbClr val="333399"/>
                </a:solidFill>
                <a:latin typeface="Arial" panose="020B0604020202020204" pitchFamily="34" charset="0"/>
                <a:ea typeface="黑体" panose="02010609060101010101" pitchFamily="2" charset="-122"/>
              </a:rPr>
              <a:t>。</a:t>
            </a:r>
            <a:endParaRPr lang="zh-CN" altLang="en-US">
              <a:solidFill>
                <a:srgbClr val="333399"/>
              </a:solidFill>
              <a:latin typeface="Arial" panose="020B0604020202020204" pitchFamily="34" charset="0"/>
              <a:ea typeface="黑体" panose="02010609060101010101" pitchFamily="2" charset="-122"/>
            </a:endParaRPr>
          </a:p>
          <a:p>
            <a:pPr>
              <a:lnSpc>
                <a:spcPct val="115000"/>
              </a:lnSpc>
            </a:pPr>
            <a:r>
              <a:rPr lang="zh-CN" altLang="en-US">
                <a:solidFill>
                  <a:srgbClr val="333399"/>
                </a:solidFill>
                <a:latin typeface="Arial" panose="020B0604020202020204" pitchFamily="34" charset="0"/>
                <a:ea typeface="黑体" panose="02010609060101010101" pitchFamily="2" charset="-122"/>
              </a:rPr>
              <a:t>       以太网</a:t>
            </a:r>
            <a:r>
              <a:rPr lang="zh-CN" altLang="en-US">
                <a:solidFill>
                  <a:schemeClr val="hlink"/>
                </a:solidFill>
                <a:latin typeface="Arial" panose="020B0604020202020204" pitchFamily="34" charset="0"/>
                <a:ea typeface="黑体" panose="02010609060101010101" pitchFamily="2" charset="-122"/>
              </a:rPr>
              <a:t>帧的最小长度</a:t>
            </a:r>
            <a:r>
              <a:rPr lang="zh-CN" altLang="en-US">
                <a:solidFill>
                  <a:srgbClr val="333399"/>
                </a:solidFill>
                <a:latin typeface="Arial" panose="020B0604020202020204" pitchFamily="34" charset="0"/>
                <a:ea typeface="黑体" panose="02010609060101010101" pitchFamily="2" charset="-122"/>
              </a:rPr>
              <a:t>为</a:t>
            </a:r>
            <a:r>
              <a:rPr lang="en-US" altLang="zh-CN">
                <a:solidFill>
                  <a:schemeClr val="hlink"/>
                </a:solidFill>
                <a:latin typeface="Arial" panose="020B0604020202020204" pitchFamily="34" charset="0"/>
                <a:ea typeface="黑体" panose="02010609060101010101" pitchFamily="2" charset="-122"/>
              </a:rPr>
              <a:t>64</a:t>
            </a:r>
            <a:r>
              <a:rPr lang="zh-CN" altLang="en-US">
                <a:solidFill>
                  <a:srgbClr val="333399"/>
                </a:solidFill>
                <a:latin typeface="Arial" panose="020B0604020202020204" pitchFamily="34" charset="0"/>
                <a:ea typeface="黑体" panose="02010609060101010101" pitchFamily="2" charset="-122"/>
              </a:rPr>
              <a:t>字节，</a:t>
            </a:r>
            <a:r>
              <a:rPr lang="zh-CN" altLang="en-US">
                <a:solidFill>
                  <a:schemeClr val="hlink"/>
                </a:solidFill>
                <a:latin typeface="Arial" panose="020B0604020202020204" pitchFamily="34" charset="0"/>
                <a:ea typeface="黑体" panose="02010609060101010101" pitchFamily="2" charset="-122"/>
              </a:rPr>
              <a:t>最大长度</a:t>
            </a:r>
            <a:r>
              <a:rPr lang="zh-CN" altLang="en-US">
                <a:solidFill>
                  <a:srgbClr val="333399"/>
                </a:solidFill>
                <a:latin typeface="Arial" panose="020B0604020202020204" pitchFamily="34" charset="0"/>
                <a:ea typeface="黑体" panose="02010609060101010101" pitchFamily="2" charset="-122"/>
              </a:rPr>
              <a:t>为</a:t>
            </a:r>
            <a:r>
              <a:rPr lang="en-US" altLang="zh-CN">
                <a:solidFill>
                  <a:schemeClr val="hlink"/>
                </a:solidFill>
                <a:latin typeface="Arial" panose="020B0604020202020204" pitchFamily="34" charset="0"/>
                <a:ea typeface="黑体" panose="02010609060101010101" pitchFamily="2" charset="-122"/>
              </a:rPr>
              <a:t>1518</a:t>
            </a:r>
            <a:r>
              <a:rPr lang="zh-CN" altLang="en-US">
                <a:solidFill>
                  <a:srgbClr val="333399"/>
                </a:solidFill>
                <a:latin typeface="Arial" panose="020B0604020202020204" pitchFamily="34" charset="0"/>
                <a:ea typeface="黑体" panose="02010609060101010101" pitchFamily="2" charset="-122"/>
              </a:rPr>
              <a:t>字节。 </a:t>
            </a:r>
            <a:endParaRPr lang="zh-CN" altLang="en-US">
              <a:solidFill>
                <a:srgbClr val="333399"/>
              </a:solidFill>
              <a:latin typeface="Arial" panose="020B0604020202020204" pitchFamily="34" charset="0"/>
              <a:ea typeface="黑体" panose="0201060906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7156"/>
                                        </p:tgtEl>
                                        <p:attrNameLst>
                                          <p:attrName>style.visibility</p:attrName>
                                        </p:attrNameLst>
                                      </p:cBhvr>
                                      <p:to>
                                        <p:strVal val="visible"/>
                                      </p:to>
                                    </p:set>
                                    <p:animEffect transition="in" filter="dissolve">
                                      <p:cBhvr>
                                        <p:cTn id="7" dur="500"/>
                                        <p:tgtEl>
                                          <p:spTgt spid="687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7157"/>
                                        </p:tgtEl>
                                        <p:attrNameLst>
                                          <p:attrName>style.visibility</p:attrName>
                                        </p:attrNameLst>
                                      </p:cBhvr>
                                      <p:to>
                                        <p:strVal val="visible"/>
                                      </p:to>
                                    </p:set>
                                    <p:animEffect transition="in" filter="dissolve">
                                      <p:cBhvr>
                                        <p:cTn id="12" dur="500"/>
                                        <p:tgtEl>
                                          <p:spTgt spid="6871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687157"/>
                                        </p:tgtEl>
                                      </p:cBhvr>
                                    </p:animEffect>
                                    <p:set>
                                      <p:cBhvr>
                                        <p:cTn id="17" dur="1" fill="hold">
                                          <p:stCondLst>
                                            <p:cond delay="499"/>
                                          </p:stCondLst>
                                        </p:cTn>
                                        <p:tgtEl>
                                          <p:spTgt spid="687157"/>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687156"/>
                                        </p:tgtEl>
                                      </p:cBhvr>
                                    </p:animEffect>
                                    <p:set>
                                      <p:cBhvr>
                                        <p:cTn id="20" dur="1" fill="hold">
                                          <p:stCondLst>
                                            <p:cond delay="499"/>
                                          </p:stCondLst>
                                        </p:cTn>
                                        <p:tgtEl>
                                          <p:spTgt spid="687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56" grpId="0" animBg="1"/>
      <p:bldP spid="687156" grpId="1" animBg="1"/>
      <p:bldP spid="687157" grpId="0" animBg="1"/>
      <p:bldP spid="687157"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Line 2"/>
          <p:cNvSpPr>
            <a:spLocks noChangeShapeType="1"/>
          </p:cNvSpPr>
          <p:nvPr/>
        </p:nvSpPr>
        <p:spPr bwMode="auto">
          <a:xfrm>
            <a:off x="152400" y="4495800"/>
            <a:ext cx="8915400" cy="0"/>
          </a:xfrm>
          <a:prstGeom prst="line">
            <a:avLst/>
          </a:prstGeom>
          <a:noFill/>
          <a:ln w="38100" cmpd="dbl">
            <a:solidFill>
              <a:schemeClr val="folHlink"/>
            </a:solidFill>
            <a:prstDash val="dash"/>
            <a:round/>
          </a:ln>
          <a:effectLst/>
        </p:spPr>
        <p:txBody>
          <a:bodyPr/>
          <a:lstStyle/>
          <a:p>
            <a:endParaRPr lang="zh-CN" altLang="en-US"/>
          </a:p>
        </p:txBody>
      </p:sp>
      <p:sp>
        <p:nvSpPr>
          <p:cNvPr id="689155" name="Rectangle 3"/>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89156" name="Rectangle 4"/>
          <p:cNvSpPr>
            <a:spLocks noChangeArrowheads="1"/>
          </p:cNvSpPr>
          <p:nvPr/>
        </p:nvSpPr>
        <p:spPr bwMode="auto">
          <a:xfrm>
            <a:off x="1547813" y="4730750"/>
            <a:ext cx="6419850" cy="488950"/>
          </a:xfrm>
          <a:prstGeom prst="rect">
            <a:avLst/>
          </a:prstGeom>
          <a:noFill/>
          <a:ln w="28575">
            <a:solidFill>
              <a:schemeClr val="folHlink"/>
            </a:solidFill>
            <a:miter lim="800000"/>
          </a:ln>
          <a:effectLst/>
        </p:spPr>
        <p:txBody>
          <a:bodyPr wrap="none" anchor="ctr"/>
          <a:lstStyle/>
          <a:p>
            <a:endParaRPr lang="zh-CN" altLang="en-US"/>
          </a:p>
        </p:txBody>
      </p:sp>
      <p:sp>
        <p:nvSpPr>
          <p:cNvPr id="689157" name="Rectangle 5"/>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89158" name="Rectangle 6"/>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89159" name="Rectangle 7"/>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9160" name="Line 8"/>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89161" name="Line 9"/>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89162" name="Rectangle 10"/>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89163" name="Line 11"/>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89164" name="Group 12"/>
          <p:cNvGrpSpPr/>
          <p:nvPr/>
        </p:nvGrpSpPr>
        <p:grpSpPr bwMode="auto">
          <a:xfrm>
            <a:off x="1046163" y="3463925"/>
            <a:ext cx="6951662" cy="1412875"/>
            <a:chOff x="659" y="2182"/>
            <a:chExt cx="4379" cy="890"/>
          </a:xfrm>
        </p:grpSpPr>
        <p:sp>
          <p:nvSpPr>
            <p:cNvPr id="689165"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89166" name="Group 14"/>
            <p:cNvGrpSpPr/>
            <p:nvPr/>
          </p:nvGrpSpPr>
          <p:grpSpPr bwMode="auto">
            <a:xfrm>
              <a:off x="659" y="2182"/>
              <a:ext cx="4379" cy="506"/>
              <a:chOff x="659" y="2182"/>
              <a:chExt cx="4379" cy="506"/>
            </a:xfrm>
          </p:grpSpPr>
          <p:sp>
            <p:nvSpPr>
              <p:cNvPr id="689167"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anchor="ctr"/>
              <a:lstStyle/>
              <a:p>
                <a:endParaRPr lang="zh-CN" altLang="en-US"/>
              </a:p>
            </p:txBody>
          </p:sp>
          <p:sp>
            <p:nvSpPr>
              <p:cNvPr id="689168" name="Line 16"/>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89169" name="Line 17"/>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89170" name="Line 18"/>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89171" name="Line 19"/>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89172" name="Rectangle 20"/>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89173" name="Rectangle 21"/>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89174" name="Rectangle 22"/>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89175" name="Rectangle 23"/>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89176" name="Rectangle 24"/>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89177" name="Rectangle 25"/>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9178" name="Rectangle 26"/>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89179" name="Rectangle 27"/>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89180" name="Rectangle 28"/>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89181" name="Rectangle 29"/>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9182" name="Text Box 30"/>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89183" name="Group 31"/>
          <p:cNvGrpSpPr/>
          <p:nvPr/>
        </p:nvGrpSpPr>
        <p:grpSpPr bwMode="auto">
          <a:xfrm>
            <a:off x="4310063" y="2971800"/>
            <a:ext cx="3124200" cy="990600"/>
            <a:chOff x="2715" y="1872"/>
            <a:chExt cx="1968" cy="624"/>
          </a:xfrm>
        </p:grpSpPr>
        <p:sp>
          <p:nvSpPr>
            <p:cNvPr id="689184"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sp>
          <p:nvSpPr>
            <p:cNvPr id="689185"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89186" name="Rectangle 34"/>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689187" name="AutoShape 35"/>
          <p:cNvSpPr>
            <a:spLocks noChangeArrowheads="1"/>
          </p:cNvSpPr>
          <p:nvPr/>
        </p:nvSpPr>
        <p:spPr bwMode="auto">
          <a:xfrm>
            <a:off x="684213" y="2133600"/>
            <a:ext cx="5759450" cy="1223963"/>
          </a:xfrm>
          <a:prstGeom prst="wedgeRoundRectCallout">
            <a:avLst>
              <a:gd name="adj1" fmla="val 71556"/>
              <a:gd name="adj2" fmla="val 98639"/>
              <a:gd name="adj3" fmla="val 16667"/>
            </a:avLst>
          </a:prstGeom>
          <a:solidFill>
            <a:srgbClr val="FFFF99"/>
          </a:solidFill>
          <a:ln w="9525">
            <a:solidFill>
              <a:schemeClr val="tx1"/>
            </a:solidFill>
            <a:miter lim="800000"/>
          </a:ln>
          <a:effectLst/>
        </p:spPr>
        <p:txBody>
          <a:bodyPr/>
          <a:lstStyle/>
          <a:p>
            <a:pPr algn="ctr"/>
            <a:r>
              <a:rPr lang="zh-CN" altLang="en-US" sz="2400">
                <a:solidFill>
                  <a:schemeClr val="hlink"/>
                </a:solidFill>
                <a:latin typeface="Arial" panose="020B0604020202020204" pitchFamily="34" charset="0"/>
                <a:ea typeface="黑体" panose="02010609060101010101" pitchFamily="2" charset="-122"/>
              </a:rPr>
              <a:t>帧校验序列 </a:t>
            </a:r>
            <a:r>
              <a:rPr lang="en-US" altLang="zh-CN" sz="2400">
                <a:solidFill>
                  <a:schemeClr val="hlink"/>
                </a:solidFill>
                <a:latin typeface="Arial" panose="020B0604020202020204" pitchFamily="34" charset="0"/>
                <a:ea typeface="黑体" panose="02010609060101010101" pitchFamily="2" charset="-122"/>
              </a:rPr>
              <a:t>FCS</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字段 </a:t>
            </a:r>
            <a:r>
              <a:rPr kumimoji="1" lang="en-US" altLang="zh-CN" sz="2400">
                <a:solidFill>
                  <a:srgbClr val="333399"/>
                </a:solidFill>
                <a:latin typeface="Arial" panose="020B0604020202020204" pitchFamily="34" charset="0"/>
              </a:rPr>
              <a:t>4</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字节</a:t>
            </a:r>
            <a:endParaRPr lang="zh-CN" altLang="en-US" sz="2400">
              <a:solidFill>
                <a:srgbClr val="333399"/>
              </a:solidFill>
              <a:latin typeface="Arial" panose="020B0604020202020204" pitchFamily="34" charset="0"/>
              <a:ea typeface="黑体" panose="02010609060101010101" pitchFamily="2" charset="-122"/>
            </a:endParaRPr>
          </a:p>
          <a:p>
            <a:pPr algn="ctr"/>
            <a:r>
              <a:rPr lang="zh-CN" altLang="en-US" sz="2400">
                <a:solidFill>
                  <a:srgbClr val="333399"/>
                </a:solidFill>
                <a:latin typeface="Arial" panose="020B0604020202020204" pitchFamily="34" charset="0"/>
                <a:ea typeface="黑体" panose="02010609060101010101" pitchFamily="2" charset="-122"/>
              </a:rPr>
              <a:t>根据</a:t>
            </a:r>
            <a:r>
              <a:rPr lang="zh-CN" altLang="en-US" sz="2400">
                <a:solidFill>
                  <a:schemeClr val="hlink"/>
                </a:solidFill>
                <a:latin typeface="Arial" panose="020B0604020202020204" pitchFamily="34" charset="0"/>
                <a:ea typeface="黑体" panose="02010609060101010101" pitchFamily="2" charset="-122"/>
              </a:rPr>
              <a:t>目的地址</a:t>
            </a:r>
            <a:r>
              <a:rPr lang="zh-CN" altLang="en-US" sz="2400">
                <a:solidFill>
                  <a:srgbClr val="333399"/>
                </a:solidFill>
                <a:latin typeface="Arial" panose="020B0604020202020204" pitchFamily="34" charset="0"/>
                <a:ea typeface="黑体" panose="02010609060101010101" pitchFamily="2" charset="-122"/>
              </a:rPr>
              <a:t>、</a:t>
            </a:r>
            <a:r>
              <a:rPr lang="zh-CN" altLang="en-US" sz="2400">
                <a:solidFill>
                  <a:schemeClr val="hlink"/>
                </a:solidFill>
                <a:latin typeface="Arial" panose="020B0604020202020204" pitchFamily="34" charset="0"/>
                <a:ea typeface="黑体" panose="02010609060101010101" pitchFamily="2" charset="-122"/>
              </a:rPr>
              <a:t>源地址</a:t>
            </a:r>
            <a:r>
              <a:rPr lang="zh-CN" altLang="en-US" sz="2400">
                <a:solidFill>
                  <a:srgbClr val="333399"/>
                </a:solidFill>
                <a:latin typeface="Arial" panose="020B0604020202020204" pitchFamily="34" charset="0"/>
                <a:ea typeface="黑体" panose="02010609060101010101" pitchFamily="2" charset="-122"/>
              </a:rPr>
              <a:t>、</a:t>
            </a:r>
            <a:r>
              <a:rPr lang="zh-CN" altLang="en-US" sz="2400">
                <a:solidFill>
                  <a:schemeClr val="hlink"/>
                </a:solidFill>
                <a:latin typeface="Arial" panose="020B0604020202020204" pitchFamily="34" charset="0"/>
                <a:ea typeface="黑体" panose="02010609060101010101" pitchFamily="2" charset="-122"/>
              </a:rPr>
              <a:t>类型</a:t>
            </a:r>
            <a:r>
              <a:rPr lang="zh-CN" altLang="en-US" sz="2400">
                <a:solidFill>
                  <a:srgbClr val="333399"/>
                </a:solidFill>
                <a:latin typeface="Arial" panose="020B0604020202020204" pitchFamily="34" charset="0"/>
                <a:ea typeface="黑体" panose="02010609060101010101" pitchFamily="2" charset="-122"/>
              </a:rPr>
              <a:t>和</a:t>
            </a:r>
            <a:r>
              <a:rPr lang="zh-CN" altLang="en-US" sz="2400">
                <a:solidFill>
                  <a:schemeClr val="hlink"/>
                </a:solidFill>
                <a:latin typeface="Arial" panose="020B0604020202020204" pitchFamily="34" charset="0"/>
                <a:ea typeface="黑体" panose="02010609060101010101" pitchFamily="2" charset="-122"/>
              </a:rPr>
              <a:t>数据</a:t>
            </a:r>
            <a:r>
              <a:rPr lang="zh-CN" altLang="en-US" sz="2400">
                <a:solidFill>
                  <a:schemeClr val="tx2"/>
                </a:solidFill>
                <a:latin typeface="Arial" panose="020B0604020202020204" pitchFamily="34" charset="0"/>
                <a:ea typeface="黑体" panose="02010609060101010101" pitchFamily="2" charset="-122"/>
              </a:rPr>
              <a:t>字段</a:t>
            </a:r>
            <a:r>
              <a:rPr lang="zh-CN" altLang="en-US" sz="2400">
                <a:solidFill>
                  <a:srgbClr val="333399"/>
                </a:solidFill>
                <a:latin typeface="Arial" panose="020B0604020202020204" pitchFamily="34" charset="0"/>
                <a:ea typeface="黑体" panose="02010609060101010101" pitchFamily="2" charset="-122"/>
              </a:rPr>
              <a:t>计算出来的</a:t>
            </a:r>
            <a:r>
              <a:rPr lang="en-US" altLang="zh-CN" sz="2400">
                <a:solidFill>
                  <a:schemeClr val="hlink"/>
                </a:solidFill>
                <a:latin typeface="Arial" panose="020B0604020202020204" pitchFamily="34" charset="0"/>
                <a:ea typeface="黑体" panose="02010609060101010101" pitchFamily="2" charset="-122"/>
              </a:rPr>
              <a:t>32</a:t>
            </a:r>
            <a:r>
              <a:rPr lang="zh-CN" altLang="en-US" sz="2400">
                <a:solidFill>
                  <a:schemeClr val="hlink"/>
                </a:solidFill>
                <a:latin typeface="Arial" panose="020B0604020202020204" pitchFamily="34" charset="0"/>
                <a:ea typeface="黑体" panose="02010609060101010101" pitchFamily="2" charset="-122"/>
              </a:rPr>
              <a:t>位</a:t>
            </a:r>
            <a:r>
              <a:rPr lang="en-US" altLang="zh-CN" sz="2400">
                <a:solidFill>
                  <a:srgbClr val="333399"/>
                </a:solidFill>
                <a:latin typeface="Arial" panose="020B0604020202020204" pitchFamily="34" charset="0"/>
                <a:ea typeface="黑体" panose="02010609060101010101" pitchFamily="2" charset="-122"/>
              </a:rPr>
              <a:t>CRC</a:t>
            </a:r>
            <a:r>
              <a:rPr lang="zh-CN" altLang="en-US" sz="2400">
                <a:solidFill>
                  <a:srgbClr val="333399"/>
                </a:solidFill>
                <a:latin typeface="Arial" panose="020B0604020202020204" pitchFamily="34" charset="0"/>
                <a:ea typeface="黑体" panose="02010609060101010101" pitchFamily="2" charset="-122"/>
              </a:rPr>
              <a:t>校验值。</a:t>
            </a:r>
            <a:endParaRPr lang="zh-CN" altLang="en-US" sz="2400">
              <a:solidFill>
                <a:srgbClr val="333399"/>
              </a:solidFill>
              <a:latin typeface="Arial" panose="020B0604020202020204" pitchFamily="34" charset="0"/>
              <a:ea typeface="黑体" panose="02010609060101010101" pitchFamily="2" charset="-122"/>
            </a:endParaRPr>
          </a:p>
        </p:txBody>
      </p:sp>
      <p:sp>
        <p:nvSpPr>
          <p:cNvPr id="689188" name="Text Box 36"/>
          <p:cNvSpPr txBox="1">
            <a:spLocks noChangeArrowheads="1"/>
          </p:cNvSpPr>
          <p:nvPr/>
        </p:nvSpPr>
        <p:spPr bwMode="auto">
          <a:xfrm>
            <a:off x="1425575" y="1138238"/>
            <a:ext cx="6403975" cy="831850"/>
          </a:xfrm>
          <a:prstGeom prst="rect">
            <a:avLst/>
          </a:prstGeom>
          <a:solidFill>
            <a:srgbClr val="CCECFF"/>
          </a:solidFill>
          <a:ln w="9525">
            <a:solidFill>
              <a:srgbClr val="333399"/>
            </a:solidFill>
            <a:miter lim="800000"/>
          </a:ln>
          <a:effectLst/>
        </p:spPr>
        <p:txBody>
          <a:bodyPr wrap="none">
            <a:spAutoFit/>
          </a:bodyPr>
          <a:lstStyle/>
          <a:p>
            <a:pPr algn="ctr"/>
            <a:r>
              <a:rPr lang="zh-CN" altLang="en-US" sz="2400">
                <a:solidFill>
                  <a:srgbClr val="333399"/>
                </a:solidFill>
                <a:latin typeface="Arial" panose="020B0604020202020204" pitchFamily="34" charset="0"/>
                <a:ea typeface="黑体" panose="02010609060101010101" pitchFamily="2" charset="-122"/>
              </a:rPr>
              <a:t>当传输媒体的误码率为 </a:t>
            </a:r>
            <a:r>
              <a:rPr lang="en-US" altLang="zh-CN" sz="24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a:solidFill>
                  <a:srgbClr val="333399"/>
                </a:solidFill>
                <a:latin typeface="Arial" panose="020B0604020202020204" pitchFamily="34" charset="0"/>
                <a:ea typeface="黑体" panose="02010609060101010101" pitchFamily="2" charset="-122"/>
              </a:rPr>
              <a:t>10</a:t>
            </a:r>
            <a:r>
              <a:rPr lang="en-US" altLang="zh-CN" sz="2400" baseline="3000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baseline="30000">
                <a:solidFill>
                  <a:srgbClr val="333399"/>
                </a:solidFill>
                <a:latin typeface="Arial" panose="020B0604020202020204" pitchFamily="34" charset="0"/>
                <a:ea typeface="黑体" panose="02010609060101010101" pitchFamily="2" charset="-122"/>
              </a:rPr>
              <a:t>8</a:t>
            </a:r>
            <a:r>
              <a:rPr lang="en-US" altLang="zh-CN" sz="2400">
                <a:solidFill>
                  <a:srgbClr val="333399"/>
                </a:solidFill>
                <a:latin typeface="Arial" panose="020B0604020202020204" pitchFamily="34" charset="0"/>
                <a:ea typeface="黑体" panose="02010609060101010101" pitchFamily="2" charset="-122"/>
              </a:rPr>
              <a:t> </a:t>
            </a:r>
            <a:r>
              <a:rPr lang="zh-CN" altLang="en-US" sz="2400">
                <a:solidFill>
                  <a:srgbClr val="333399"/>
                </a:solidFill>
                <a:latin typeface="Arial" panose="020B0604020202020204" pitchFamily="34" charset="0"/>
                <a:ea typeface="黑体" panose="02010609060101010101" pitchFamily="2" charset="-122"/>
              </a:rPr>
              <a:t>时，</a:t>
            </a:r>
            <a:endParaRPr lang="zh-CN" altLang="en-US" sz="2400">
              <a:solidFill>
                <a:srgbClr val="333399"/>
              </a:solidFill>
              <a:latin typeface="Arial" panose="020B0604020202020204" pitchFamily="34" charset="0"/>
              <a:ea typeface="黑体" panose="02010609060101010101" pitchFamily="2" charset="-122"/>
            </a:endParaRPr>
          </a:p>
          <a:p>
            <a:pPr algn="ctr"/>
            <a:r>
              <a:rPr lang="en-US" altLang="zh-CN" sz="2400">
                <a:solidFill>
                  <a:srgbClr val="333399"/>
                </a:solidFill>
                <a:latin typeface="Arial" panose="020B0604020202020204" pitchFamily="34" charset="0"/>
                <a:ea typeface="黑体" panose="02010609060101010101" pitchFamily="2" charset="-122"/>
              </a:rPr>
              <a:t>MAC </a:t>
            </a:r>
            <a:r>
              <a:rPr lang="zh-CN" altLang="en-US" sz="2400">
                <a:solidFill>
                  <a:srgbClr val="333399"/>
                </a:solidFill>
                <a:latin typeface="Arial" panose="020B0604020202020204" pitchFamily="34" charset="0"/>
                <a:ea typeface="黑体" panose="02010609060101010101" pitchFamily="2" charset="-122"/>
              </a:rPr>
              <a:t>子层可使未检测到的差错小于 </a:t>
            </a:r>
            <a:r>
              <a:rPr lang="en-US" altLang="zh-CN" sz="24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a:solidFill>
                  <a:srgbClr val="333399"/>
                </a:solidFill>
                <a:latin typeface="Arial" panose="020B0604020202020204" pitchFamily="34" charset="0"/>
                <a:ea typeface="黑体" panose="02010609060101010101" pitchFamily="2" charset="-122"/>
              </a:rPr>
              <a:t>10</a:t>
            </a:r>
            <a:r>
              <a:rPr lang="en-US" altLang="zh-CN" sz="2400" baseline="3000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baseline="30000">
                <a:solidFill>
                  <a:srgbClr val="333399"/>
                </a:solidFill>
                <a:latin typeface="Arial" panose="020B0604020202020204" pitchFamily="34" charset="0"/>
                <a:ea typeface="黑体" panose="02010609060101010101" pitchFamily="2" charset="-122"/>
              </a:rPr>
              <a:t>14</a:t>
            </a:r>
            <a:r>
              <a:rPr lang="zh-CN" altLang="en-US" sz="2400">
                <a:solidFill>
                  <a:srgbClr val="333399"/>
                </a:solidFill>
                <a:latin typeface="Arial" panose="020B0604020202020204" pitchFamily="34" charset="0"/>
                <a:ea typeface="黑体" panose="02010609060101010101" pitchFamily="2" charset="-122"/>
              </a:rPr>
              <a:t>。 </a:t>
            </a:r>
            <a:endParaRPr lang="zh-CN" altLang="en-US" sz="2400">
              <a:solidFill>
                <a:srgbClr val="333399"/>
              </a:solidFill>
              <a:latin typeface="Arial" panose="020B0604020202020204" pitchFamily="34" charset="0"/>
              <a:ea typeface="黑体" panose="02010609060101010101" pitchFamily="2" charset="-122"/>
            </a:endParaRPr>
          </a:p>
        </p:txBody>
      </p:sp>
      <p:grpSp>
        <p:nvGrpSpPr>
          <p:cNvPr id="689189" name="Group 37"/>
          <p:cNvGrpSpPr/>
          <p:nvPr/>
        </p:nvGrpSpPr>
        <p:grpSpPr bwMode="auto">
          <a:xfrm>
            <a:off x="176213" y="4343400"/>
            <a:ext cx="4214812" cy="2384425"/>
            <a:chOff x="111" y="2736"/>
            <a:chExt cx="2655" cy="1502"/>
          </a:xfrm>
        </p:grpSpPr>
        <p:sp>
          <p:nvSpPr>
            <p:cNvPr id="689190" name="Rectangle 38"/>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89191" name="Rectangle 39"/>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89192" name="Line 40"/>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89193" name="Rectangle 41"/>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89194" name="Rectangle 42"/>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89195" name="Rectangle 43"/>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9196" name="Rectangle 44"/>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89197" name="Line 45"/>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89198" name="Line 46"/>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89199" name="Text Box 47"/>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89200" name="Group 48"/>
            <p:cNvGrpSpPr/>
            <p:nvPr/>
          </p:nvGrpSpPr>
          <p:grpSpPr bwMode="auto">
            <a:xfrm>
              <a:off x="171" y="2736"/>
              <a:ext cx="804" cy="548"/>
              <a:chOff x="171" y="2736"/>
              <a:chExt cx="804" cy="548"/>
            </a:xfrm>
          </p:grpSpPr>
          <p:grpSp>
            <p:nvGrpSpPr>
              <p:cNvPr id="689201" name="Group 49"/>
              <p:cNvGrpSpPr/>
              <p:nvPr/>
            </p:nvGrpSpPr>
            <p:grpSpPr bwMode="auto">
              <a:xfrm>
                <a:off x="333" y="2976"/>
                <a:ext cx="642" cy="308"/>
                <a:chOff x="333" y="2976"/>
                <a:chExt cx="642" cy="308"/>
              </a:xfrm>
            </p:grpSpPr>
            <p:sp>
              <p:nvSpPr>
                <p:cNvPr id="689202" name="Rectangle 50"/>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89203" name="Rectangle 51"/>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89204" name="AutoShape 52"/>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89205" name="Rectangle 53"/>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9187"/>
                                        </p:tgtEl>
                                        <p:attrNameLst>
                                          <p:attrName>style.visibility</p:attrName>
                                        </p:attrNameLst>
                                      </p:cBhvr>
                                      <p:to>
                                        <p:strVal val="visible"/>
                                      </p:to>
                                    </p:set>
                                    <p:animEffect transition="in" filter="wipe(up)">
                                      <p:cBhvr>
                                        <p:cTn id="7" dur="500"/>
                                        <p:tgtEl>
                                          <p:spTgt spid="689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9188"/>
                                        </p:tgtEl>
                                        <p:attrNameLst>
                                          <p:attrName>style.visibility</p:attrName>
                                        </p:attrNameLst>
                                      </p:cBhvr>
                                      <p:to>
                                        <p:strVal val="visible"/>
                                      </p:to>
                                    </p:set>
                                    <p:animEffect transition="in" filter="wipe(up)">
                                      <p:cBhvr>
                                        <p:cTn id="12" dur="500"/>
                                        <p:tgtEl>
                                          <p:spTgt spid="6891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689187"/>
                                        </p:tgtEl>
                                      </p:cBhvr>
                                    </p:animEffect>
                                    <p:set>
                                      <p:cBhvr>
                                        <p:cTn id="17" dur="1" fill="hold">
                                          <p:stCondLst>
                                            <p:cond delay="499"/>
                                          </p:stCondLst>
                                        </p:cTn>
                                        <p:tgtEl>
                                          <p:spTgt spid="689187"/>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689188"/>
                                        </p:tgtEl>
                                      </p:cBhvr>
                                    </p:animEffect>
                                    <p:set>
                                      <p:cBhvr>
                                        <p:cTn id="20" dur="1" fill="hold">
                                          <p:stCondLst>
                                            <p:cond delay="499"/>
                                          </p:stCondLst>
                                        </p:cTn>
                                        <p:tgtEl>
                                          <p:spTgt spid="689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87" grpId="0" animBg="1"/>
      <p:bldP spid="689187" grpId="1" animBg="1"/>
      <p:bldP spid="689188" grpId="0" animBg="1"/>
      <p:bldP spid="689188"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Line 2"/>
          <p:cNvSpPr>
            <a:spLocks noChangeShapeType="1"/>
          </p:cNvSpPr>
          <p:nvPr/>
        </p:nvSpPr>
        <p:spPr bwMode="auto">
          <a:xfrm>
            <a:off x="152400" y="4495800"/>
            <a:ext cx="8915400" cy="0"/>
          </a:xfrm>
          <a:prstGeom prst="line">
            <a:avLst/>
          </a:prstGeom>
          <a:noFill/>
          <a:ln w="38100" cmpd="dbl">
            <a:solidFill>
              <a:schemeClr val="folHlink"/>
            </a:solidFill>
            <a:prstDash val="dash"/>
            <a:round/>
          </a:ln>
          <a:effectLst/>
        </p:spPr>
        <p:txBody>
          <a:bodyPr/>
          <a:lstStyle/>
          <a:p>
            <a:endParaRPr lang="zh-CN" altLang="en-US"/>
          </a:p>
        </p:txBody>
      </p:sp>
      <p:sp>
        <p:nvSpPr>
          <p:cNvPr id="691203" name="Rectangle 3"/>
          <p:cNvSpPr>
            <a:spLocks noChangeArrowheads="1"/>
          </p:cNvSpPr>
          <p:nvPr/>
        </p:nvSpPr>
        <p:spPr bwMode="auto">
          <a:xfrm>
            <a:off x="1554163" y="4730750"/>
            <a:ext cx="6413500" cy="495300"/>
          </a:xfrm>
          <a:prstGeom prst="rect">
            <a:avLst/>
          </a:prstGeom>
          <a:solidFill>
            <a:srgbClr val="FFCCFF"/>
          </a:solidFill>
          <a:ln w="12700">
            <a:noFill/>
            <a:miter lim="800000"/>
          </a:ln>
          <a:effectLst/>
        </p:spPr>
        <p:txBody>
          <a:bodyPr wrap="none" anchor="ctr"/>
          <a:lstStyle/>
          <a:p>
            <a:endParaRPr lang="zh-CN" altLang="en-US"/>
          </a:p>
        </p:txBody>
      </p:sp>
      <p:sp>
        <p:nvSpPr>
          <p:cNvPr id="691204" name="Rectangle 4"/>
          <p:cNvSpPr>
            <a:spLocks noChangeArrowheads="1"/>
          </p:cNvSpPr>
          <p:nvPr/>
        </p:nvSpPr>
        <p:spPr bwMode="auto">
          <a:xfrm>
            <a:off x="1547813" y="4730750"/>
            <a:ext cx="6419850" cy="488950"/>
          </a:xfrm>
          <a:prstGeom prst="rect">
            <a:avLst/>
          </a:prstGeom>
          <a:noFill/>
          <a:ln w="28575">
            <a:solidFill>
              <a:schemeClr val="folHlink"/>
            </a:solidFill>
            <a:miter lim="800000"/>
          </a:ln>
          <a:effectLst/>
        </p:spPr>
        <p:txBody>
          <a:bodyPr wrap="none" anchor="ctr"/>
          <a:lstStyle/>
          <a:p>
            <a:endParaRPr lang="zh-CN" altLang="en-US"/>
          </a:p>
        </p:txBody>
      </p:sp>
      <p:sp>
        <p:nvSpPr>
          <p:cNvPr id="691205" name="Rectangle 5"/>
          <p:cNvSpPr>
            <a:spLocks noChangeArrowheads="1"/>
          </p:cNvSpPr>
          <p:nvPr/>
        </p:nvSpPr>
        <p:spPr bwMode="auto">
          <a:xfrm>
            <a:off x="4256088" y="4835525"/>
            <a:ext cx="920750"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帧</a:t>
            </a:r>
            <a:endParaRPr kumimoji="1" lang="zh-CN" altLang="en-US" sz="1600" b="1">
              <a:solidFill>
                <a:srgbClr val="333399"/>
              </a:solidFill>
              <a:latin typeface="Times New Roman" panose="02020603050405020304" pitchFamily="18" charset="0"/>
            </a:endParaRPr>
          </a:p>
        </p:txBody>
      </p:sp>
      <p:sp>
        <p:nvSpPr>
          <p:cNvPr id="691206" name="Rectangle 6"/>
          <p:cNvSpPr>
            <a:spLocks noChangeArrowheads="1"/>
          </p:cNvSpPr>
          <p:nvPr/>
        </p:nvSpPr>
        <p:spPr bwMode="auto">
          <a:xfrm>
            <a:off x="8243888" y="4814888"/>
            <a:ext cx="795337" cy="333375"/>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物理层</a:t>
            </a:r>
            <a:endParaRPr kumimoji="1" lang="zh-CN" altLang="en-US" sz="1600" b="1">
              <a:solidFill>
                <a:srgbClr val="333399"/>
              </a:solidFill>
              <a:latin typeface="Times New Roman" panose="02020603050405020304" pitchFamily="18" charset="0"/>
            </a:endParaRPr>
          </a:p>
        </p:txBody>
      </p:sp>
      <p:sp>
        <p:nvSpPr>
          <p:cNvPr id="691207" name="Rectangle 7"/>
          <p:cNvSpPr>
            <a:spLocks noChangeArrowheads="1"/>
          </p:cNvSpPr>
          <p:nvPr/>
        </p:nvSpPr>
        <p:spPr bwMode="auto">
          <a:xfrm>
            <a:off x="8213725" y="3886200"/>
            <a:ext cx="920750" cy="333375"/>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MAC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91208" name="Line 8"/>
          <p:cNvSpPr>
            <a:spLocks noChangeShapeType="1"/>
          </p:cNvSpPr>
          <p:nvPr/>
        </p:nvSpPr>
        <p:spPr bwMode="auto">
          <a:xfrm flipH="1">
            <a:off x="1546225" y="4221163"/>
            <a:ext cx="1588" cy="514350"/>
          </a:xfrm>
          <a:prstGeom prst="line">
            <a:avLst/>
          </a:prstGeom>
          <a:noFill/>
          <a:ln w="12700">
            <a:solidFill>
              <a:schemeClr val="tx1"/>
            </a:solidFill>
            <a:prstDash val="dash"/>
            <a:round/>
          </a:ln>
          <a:effectLst/>
        </p:spPr>
        <p:txBody>
          <a:bodyPr/>
          <a:lstStyle/>
          <a:p>
            <a:endParaRPr lang="zh-CN" altLang="en-US"/>
          </a:p>
        </p:txBody>
      </p:sp>
      <p:sp>
        <p:nvSpPr>
          <p:cNvPr id="691209" name="Line 9"/>
          <p:cNvSpPr>
            <a:spLocks noChangeShapeType="1"/>
          </p:cNvSpPr>
          <p:nvPr/>
        </p:nvSpPr>
        <p:spPr bwMode="auto">
          <a:xfrm>
            <a:off x="7956550" y="4292600"/>
            <a:ext cx="11113" cy="431800"/>
          </a:xfrm>
          <a:prstGeom prst="line">
            <a:avLst/>
          </a:prstGeom>
          <a:noFill/>
          <a:ln w="12700">
            <a:solidFill>
              <a:schemeClr val="tx1"/>
            </a:solidFill>
            <a:prstDash val="dash"/>
            <a:round/>
          </a:ln>
          <a:effectLst/>
        </p:spPr>
        <p:txBody>
          <a:bodyPr/>
          <a:lstStyle/>
          <a:p>
            <a:endParaRPr lang="zh-CN" altLang="en-US"/>
          </a:p>
        </p:txBody>
      </p:sp>
      <p:sp>
        <p:nvSpPr>
          <p:cNvPr id="691210" name="Rectangle 10"/>
          <p:cNvSpPr>
            <a:spLocks noChangeArrowheads="1"/>
          </p:cNvSpPr>
          <p:nvPr/>
        </p:nvSpPr>
        <p:spPr bwMode="auto">
          <a:xfrm>
            <a:off x="8348663" y="2971800"/>
            <a:ext cx="639762" cy="333375"/>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层</a:t>
            </a:r>
            <a:endParaRPr kumimoji="1" lang="zh-CN" altLang="en-US" sz="1600" b="1">
              <a:solidFill>
                <a:srgbClr val="333399"/>
              </a:solidFill>
              <a:latin typeface="Times New Roman" panose="02020603050405020304" pitchFamily="18" charset="0"/>
            </a:endParaRPr>
          </a:p>
        </p:txBody>
      </p:sp>
      <p:sp>
        <p:nvSpPr>
          <p:cNvPr id="691211" name="Line 11"/>
          <p:cNvSpPr>
            <a:spLocks noChangeShapeType="1"/>
          </p:cNvSpPr>
          <p:nvPr/>
        </p:nvSpPr>
        <p:spPr bwMode="auto">
          <a:xfrm>
            <a:off x="8196263" y="3505200"/>
            <a:ext cx="820737" cy="11113"/>
          </a:xfrm>
          <a:prstGeom prst="line">
            <a:avLst/>
          </a:prstGeom>
          <a:noFill/>
          <a:ln w="12700">
            <a:solidFill>
              <a:schemeClr val="tx1"/>
            </a:solidFill>
            <a:prstDash val="lgDash"/>
            <a:round/>
          </a:ln>
          <a:effectLst/>
        </p:spPr>
        <p:txBody>
          <a:bodyPr wrap="none" anchor="ctr"/>
          <a:lstStyle/>
          <a:p>
            <a:endParaRPr lang="zh-CN" altLang="en-US"/>
          </a:p>
        </p:txBody>
      </p:sp>
      <p:grpSp>
        <p:nvGrpSpPr>
          <p:cNvPr id="691212" name="Group 12"/>
          <p:cNvGrpSpPr/>
          <p:nvPr/>
        </p:nvGrpSpPr>
        <p:grpSpPr bwMode="auto">
          <a:xfrm>
            <a:off x="1046163" y="3463925"/>
            <a:ext cx="6951662" cy="1412875"/>
            <a:chOff x="659" y="2182"/>
            <a:chExt cx="4379" cy="890"/>
          </a:xfrm>
        </p:grpSpPr>
        <p:sp>
          <p:nvSpPr>
            <p:cNvPr id="691213"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p:spPr>
          <p:txBody>
            <a:bodyPr wrap="none" anchor="ctr"/>
            <a:lstStyle/>
            <a:p>
              <a:endParaRPr lang="zh-CN" altLang="en-US"/>
            </a:p>
          </p:txBody>
        </p:sp>
        <p:grpSp>
          <p:nvGrpSpPr>
            <p:cNvPr id="691214" name="Group 14"/>
            <p:cNvGrpSpPr/>
            <p:nvPr/>
          </p:nvGrpSpPr>
          <p:grpSpPr bwMode="auto">
            <a:xfrm>
              <a:off x="659" y="2182"/>
              <a:ext cx="4379" cy="506"/>
              <a:chOff x="659" y="2182"/>
              <a:chExt cx="4379" cy="506"/>
            </a:xfrm>
          </p:grpSpPr>
          <p:sp>
            <p:nvSpPr>
              <p:cNvPr id="691215"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endParaRPr lang="zh-CN" altLang="en-US"/>
              </a:p>
            </p:txBody>
          </p:sp>
          <p:sp>
            <p:nvSpPr>
              <p:cNvPr id="691216" name="Line 16"/>
              <p:cNvSpPr>
                <a:spLocks noChangeShapeType="1"/>
              </p:cNvSpPr>
              <p:nvPr/>
            </p:nvSpPr>
            <p:spPr bwMode="auto">
              <a:xfrm>
                <a:off x="1563" y="2400"/>
                <a:ext cx="0" cy="288"/>
              </a:xfrm>
              <a:prstGeom prst="line">
                <a:avLst/>
              </a:prstGeom>
              <a:noFill/>
              <a:ln w="12700">
                <a:solidFill>
                  <a:schemeClr val="tx1"/>
                </a:solidFill>
                <a:round/>
              </a:ln>
              <a:effectLst/>
            </p:spPr>
            <p:txBody>
              <a:bodyPr wrap="none" anchor="ctr"/>
              <a:lstStyle/>
              <a:p>
                <a:endParaRPr lang="zh-CN" altLang="en-US"/>
              </a:p>
            </p:txBody>
          </p:sp>
          <p:sp>
            <p:nvSpPr>
              <p:cNvPr id="691217" name="Line 17"/>
              <p:cNvSpPr>
                <a:spLocks noChangeShapeType="1"/>
              </p:cNvSpPr>
              <p:nvPr/>
            </p:nvSpPr>
            <p:spPr bwMode="auto">
              <a:xfrm>
                <a:off x="2139" y="2400"/>
                <a:ext cx="0" cy="288"/>
              </a:xfrm>
              <a:prstGeom prst="line">
                <a:avLst/>
              </a:prstGeom>
              <a:noFill/>
              <a:ln w="12700">
                <a:solidFill>
                  <a:schemeClr val="tx1"/>
                </a:solidFill>
                <a:round/>
              </a:ln>
              <a:effectLst/>
            </p:spPr>
            <p:txBody>
              <a:bodyPr wrap="none" anchor="ctr"/>
              <a:lstStyle/>
              <a:p>
                <a:endParaRPr lang="zh-CN" altLang="en-US"/>
              </a:p>
            </p:txBody>
          </p:sp>
          <p:sp>
            <p:nvSpPr>
              <p:cNvPr id="691218" name="Line 18"/>
              <p:cNvSpPr>
                <a:spLocks noChangeShapeType="1"/>
              </p:cNvSpPr>
              <p:nvPr/>
            </p:nvSpPr>
            <p:spPr bwMode="auto">
              <a:xfrm>
                <a:off x="2715" y="2400"/>
                <a:ext cx="0" cy="288"/>
              </a:xfrm>
              <a:prstGeom prst="line">
                <a:avLst/>
              </a:prstGeom>
              <a:noFill/>
              <a:ln w="12700">
                <a:solidFill>
                  <a:schemeClr val="tx1"/>
                </a:solidFill>
                <a:round/>
              </a:ln>
              <a:effectLst/>
            </p:spPr>
            <p:txBody>
              <a:bodyPr wrap="none" anchor="ctr"/>
              <a:lstStyle/>
              <a:p>
                <a:endParaRPr lang="zh-CN" altLang="en-US"/>
              </a:p>
            </p:txBody>
          </p:sp>
          <p:sp>
            <p:nvSpPr>
              <p:cNvPr id="691219" name="Line 19"/>
              <p:cNvSpPr>
                <a:spLocks noChangeShapeType="1"/>
              </p:cNvSpPr>
              <p:nvPr/>
            </p:nvSpPr>
            <p:spPr bwMode="auto">
              <a:xfrm>
                <a:off x="4683" y="2400"/>
                <a:ext cx="0" cy="288"/>
              </a:xfrm>
              <a:prstGeom prst="line">
                <a:avLst/>
              </a:prstGeom>
              <a:noFill/>
              <a:ln w="12700">
                <a:solidFill>
                  <a:schemeClr val="tx1"/>
                </a:solidFill>
                <a:round/>
              </a:ln>
              <a:effectLst/>
            </p:spPr>
            <p:txBody>
              <a:bodyPr wrap="none" anchor="ctr"/>
              <a:lstStyle/>
              <a:p>
                <a:endParaRPr lang="zh-CN" altLang="en-US"/>
              </a:p>
            </p:txBody>
          </p:sp>
          <p:sp>
            <p:nvSpPr>
              <p:cNvPr id="691220" name="Rectangle 20"/>
              <p:cNvSpPr>
                <a:spLocks noChangeArrowheads="1"/>
              </p:cNvSpPr>
              <p:nvPr/>
            </p:nvSpPr>
            <p:spPr bwMode="auto">
              <a:xfrm>
                <a:off x="963" y="2445"/>
                <a:ext cx="630"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目的地址</a:t>
                </a:r>
                <a:endParaRPr kumimoji="1" lang="zh-CN" altLang="en-US" sz="1600" b="1">
                  <a:solidFill>
                    <a:srgbClr val="333399"/>
                  </a:solidFill>
                  <a:latin typeface="Times New Roman" panose="02020603050405020304" pitchFamily="18" charset="0"/>
                </a:endParaRPr>
              </a:p>
            </p:txBody>
          </p:sp>
          <p:sp>
            <p:nvSpPr>
              <p:cNvPr id="691221" name="Rectangle 21"/>
              <p:cNvSpPr>
                <a:spLocks noChangeArrowheads="1"/>
              </p:cNvSpPr>
              <p:nvPr/>
            </p:nvSpPr>
            <p:spPr bwMode="auto">
              <a:xfrm>
                <a:off x="1609" y="2445"/>
                <a:ext cx="501"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源地址</a:t>
                </a:r>
                <a:endParaRPr kumimoji="1" lang="zh-CN" altLang="en-US" sz="1600" b="1">
                  <a:solidFill>
                    <a:srgbClr val="333399"/>
                  </a:solidFill>
                  <a:latin typeface="Times New Roman" panose="02020603050405020304" pitchFamily="18" charset="0"/>
                </a:endParaRPr>
              </a:p>
            </p:txBody>
          </p:sp>
          <p:sp>
            <p:nvSpPr>
              <p:cNvPr id="691222" name="Rectangle 22"/>
              <p:cNvSpPr>
                <a:spLocks noChangeArrowheads="1"/>
              </p:cNvSpPr>
              <p:nvPr/>
            </p:nvSpPr>
            <p:spPr bwMode="auto">
              <a:xfrm>
                <a:off x="2241" y="2445"/>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类型</a:t>
                </a:r>
                <a:endParaRPr kumimoji="1" lang="zh-CN" altLang="en-US" sz="1600" b="1">
                  <a:solidFill>
                    <a:srgbClr val="333399"/>
                  </a:solidFill>
                  <a:latin typeface="Times New Roman" panose="02020603050405020304" pitchFamily="18" charset="0"/>
                </a:endParaRPr>
              </a:p>
            </p:txBody>
          </p:sp>
          <p:sp>
            <p:nvSpPr>
              <p:cNvPr id="691223" name="Rectangle 23"/>
              <p:cNvSpPr>
                <a:spLocks noChangeArrowheads="1"/>
              </p:cNvSpPr>
              <p:nvPr/>
            </p:nvSpPr>
            <p:spPr bwMode="auto">
              <a:xfrm>
                <a:off x="3406" y="2445"/>
                <a:ext cx="628"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数        据</a:t>
                </a:r>
                <a:endParaRPr kumimoji="1" lang="zh-CN" altLang="en-US" sz="1600" b="1">
                  <a:solidFill>
                    <a:srgbClr val="333399"/>
                  </a:solidFill>
                  <a:latin typeface="Times New Roman" panose="02020603050405020304" pitchFamily="18" charset="0"/>
                </a:endParaRPr>
              </a:p>
            </p:txBody>
          </p:sp>
          <p:sp>
            <p:nvSpPr>
              <p:cNvPr id="691224" name="Rectangle 24"/>
              <p:cNvSpPr>
                <a:spLocks noChangeArrowheads="1"/>
              </p:cNvSpPr>
              <p:nvPr/>
            </p:nvSpPr>
            <p:spPr bwMode="auto">
              <a:xfrm>
                <a:off x="4683" y="2445"/>
                <a:ext cx="355"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FCS</a:t>
                </a:r>
                <a:endParaRPr kumimoji="1" lang="en-US" altLang="zh-CN" sz="1600" b="1">
                  <a:solidFill>
                    <a:srgbClr val="333399"/>
                  </a:solidFill>
                  <a:latin typeface="Times New Roman" panose="02020603050405020304" pitchFamily="18" charset="0"/>
                </a:endParaRPr>
              </a:p>
            </p:txBody>
          </p:sp>
          <p:sp>
            <p:nvSpPr>
              <p:cNvPr id="691225" name="Rectangle 25"/>
              <p:cNvSpPr>
                <a:spLocks noChangeArrowheads="1"/>
              </p:cNvSpPr>
              <p:nvPr/>
            </p:nvSpPr>
            <p:spPr bwMode="auto">
              <a:xfrm>
                <a:off x="1193"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91226" name="Rectangle 26"/>
              <p:cNvSpPr>
                <a:spLocks noChangeArrowheads="1"/>
              </p:cNvSpPr>
              <p:nvPr/>
            </p:nvSpPr>
            <p:spPr bwMode="auto">
              <a:xfrm>
                <a:off x="1810"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6</a:t>
                </a:r>
                <a:endParaRPr kumimoji="1" lang="en-US" altLang="zh-CN" sz="1600" b="1">
                  <a:solidFill>
                    <a:srgbClr val="333399"/>
                  </a:solidFill>
                  <a:latin typeface="Times New Roman" panose="02020603050405020304" pitchFamily="18" charset="0"/>
                </a:endParaRPr>
              </a:p>
            </p:txBody>
          </p:sp>
          <p:sp>
            <p:nvSpPr>
              <p:cNvPr id="691227" name="Rectangle 27"/>
              <p:cNvSpPr>
                <a:spLocks noChangeArrowheads="1"/>
              </p:cNvSpPr>
              <p:nvPr/>
            </p:nvSpPr>
            <p:spPr bwMode="auto">
              <a:xfrm>
                <a:off x="2379"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2</a:t>
                </a:r>
                <a:endParaRPr kumimoji="1" lang="en-US" altLang="zh-CN" sz="1600" b="1">
                  <a:solidFill>
                    <a:srgbClr val="333399"/>
                  </a:solidFill>
                  <a:latin typeface="Times New Roman" panose="02020603050405020304" pitchFamily="18" charset="0"/>
                </a:endParaRPr>
              </a:p>
            </p:txBody>
          </p:sp>
          <p:sp>
            <p:nvSpPr>
              <p:cNvPr id="691228" name="Rectangle 28"/>
              <p:cNvSpPr>
                <a:spLocks noChangeArrowheads="1"/>
              </p:cNvSpPr>
              <p:nvPr/>
            </p:nvSpPr>
            <p:spPr bwMode="auto">
              <a:xfrm>
                <a:off x="4786" y="2205"/>
                <a:ext cx="1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4</a:t>
                </a:r>
                <a:endParaRPr kumimoji="1" lang="en-US" altLang="zh-CN" sz="1600" b="1">
                  <a:solidFill>
                    <a:srgbClr val="333399"/>
                  </a:solidFill>
                  <a:latin typeface="Times New Roman" panose="02020603050405020304" pitchFamily="18" charset="0"/>
                </a:endParaRPr>
              </a:p>
            </p:txBody>
          </p:sp>
          <p:sp>
            <p:nvSpPr>
              <p:cNvPr id="691229" name="Rectangle 29"/>
              <p:cNvSpPr>
                <a:spLocks noChangeArrowheads="1"/>
              </p:cNvSpPr>
              <p:nvPr/>
            </p:nvSpPr>
            <p:spPr bwMode="auto">
              <a:xfrm>
                <a:off x="659" y="2182"/>
                <a:ext cx="372" cy="210"/>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91230" name="Text Box 30"/>
              <p:cNvSpPr txBox="1">
                <a:spLocks noChangeArrowheads="1"/>
              </p:cNvSpPr>
              <p:nvPr/>
            </p:nvSpPr>
            <p:spPr bwMode="auto">
              <a:xfrm>
                <a:off x="3777" y="2185"/>
                <a:ext cx="631" cy="212"/>
              </a:xfrm>
              <a:prstGeom prst="rect">
                <a:avLst/>
              </a:prstGeom>
              <a:noFill/>
              <a:ln w="12700">
                <a:noFill/>
                <a:miter lim="800000"/>
              </a:ln>
              <a:effectLst/>
            </p:spPr>
            <p:txBody>
              <a:bodyPr wrap="none">
                <a:spAutoFit/>
              </a:bodyPr>
              <a:lstStyle/>
              <a:p>
                <a:pPr defTabSz="762000" eaLnBrk="0" hangingPunct="0"/>
                <a:r>
                  <a:rPr kumimoji="1" lang="en-US" altLang="zh-CN" sz="1600" b="1">
                    <a:solidFill>
                      <a:srgbClr val="333399"/>
                    </a:solidFill>
                    <a:latin typeface="Times New Roman" panose="02020603050405020304" pitchFamily="18" charset="0"/>
                  </a:rPr>
                  <a:t>46 ~ 1500</a:t>
                </a:r>
                <a:endParaRPr kumimoji="1" lang="en-US" altLang="zh-CN" sz="1600" b="1">
                  <a:solidFill>
                    <a:srgbClr val="333399"/>
                  </a:solidFill>
                  <a:latin typeface="Times New Roman" panose="02020603050405020304" pitchFamily="18" charset="0"/>
                </a:endParaRPr>
              </a:p>
            </p:txBody>
          </p:sp>
        </p:grpSp>
      </p:grpSp>
      <p:grpSp>
        <p:nvGrpSpPr>
          <p:cNvPr id="691231" name="Group 31"/>
          <p:cNvGrpSpPr/>
          <p:nvPr/>
        </p:nvGrpSpPr>
        <p:grpSpPr bwMode="auto">
          <a:xfrm>
            <a:off x="4310063" y="2971800"/>
            <a:ext cx="3124200" cy="990600"/>
            <a:chOff x="2715" y="1872"/>
            <a:chExt cx="1968" cy="624"/>
          </a:xfrm>
        </p:grpSpPr>
        <p:sp>
          <p:nvSpPr>
            <p:cNvPr id="69123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p:spPr>
          <p:txBody>
            <a:bodyPr wrap="none" anchor="ctr"/>
            <a:lstStyle/>
            <a:p>
              <a:endParaRPr lang="zh-CN" altLang="en-US"/>
            </a:p>
          </p:txBody>
        </p:sp>
        <p:sp>
          <p:nvSpPr>
            <p:cNvPr id="69123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600" b="1">
                  <a:solidFill>
                    <a:srgbClr val="333399"/>
                  </a:solidFill>
                  <a:latin typeface="Times New Roman" panose="02020603050405020304" pitchFamily="18" charset="0"/>
                </a:rPr>
                <a:t>IP </a:t>
              </a:r>
              <a:r>
                <a:rPr kumimoji="1" lang="zh-CN" altLang="en-US" sz="1600" b="1">
                  <a:solidFill>
                    <a:srgbClr val="333399"/>
                  </a:solidFill>
                  <a:latin typeface="Times New Roman" panose="02020603050405020304" pitchFamily="18" charset="0"/>
                </a:rPr>
                <a:t>数据报</a:t>
              </a:r>
              <a:endParaRPr kumimoji="1" lang="zh-CN" altLang="en-US" sz="1600" b="1">
                <a:solidFill>
                  <a:srgbClr val="333399"/>
                </a:solidFill>
                <a:latin typeface="Times New Roman" panose="02020603050405020304" pitchFamily="18" charset="0"/>
              </a:endParaRPr>
            </a:p>
          </p:txBody>
        </p:sp>
      </p:grpSp>
      <p:sp>
        <p:nvSpPr>
          <p:cNvPr id="691234" name="Rectangle 34"/>
          <p:cNvSpPr>
            <a:spLocks noGrp="1" noChangeArrowheads="1"/>
          </p:cNvSpPr>
          <p:nvPr>
            <p:ph type="title"/>
          </p:nvPr>
        </p:nvSpPr>
        <p:spPr>
          <a:xfrm>
            <a:off x="900113" y="188913"/>
            <a:ext cx="779303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691235" name="Group 35"/>
          <p:cNvGrpSpPr/>
          <p:nvPr/>
        </p:nvGrpSpPr>
        <p:grpSpPr bwMode="auto">
          <a:xfrm>
            <a:off x="176213" y="4343400"/>
            <a:ext cx="4214812" cy="2384425"/>
            <a:chOff x="111" y="2736"/>
            <a:chExt cx="2655" cy="1502"/>
          </a:xfrm>
        </p:grpSpPr>
        <p:sp>
          <p:nvSpPr>
            <p:cNvPr id="691236"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ln>
            <a:effectLst/>
          </p:spPr>
          <p:txBody>
            <a:bodyPr wrap="none" anchor="ctr"/>
            <a:lstStyle/>
            <a:p>
              <a:endParaRPr lang="zh-CN" altLang="en-US"/>
            </a:p>
          </p:txBody>
        </p:sp>
        <p:sp>
          <p:nvSpPr>
            <p:cNvPr id="691237" name="Rectangle 37"/>
            <p:cNvSpPr>
              <a:spLocks noChangeArrowheads="1"/>
            </p:cNvSpPr>
            <p:nvPr/>
          </p:nvSpPr>
          <p:spPr bwMode="auto">
            <a:xfrm>
              <a:off x="111" y="3633"/>
              <a:ext cx="257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10101010101010         10101010101010101011</a:t>
              </a:r>
              <a:endParaRPr kumimoji="1" lang="en-US" altLang="zh-CN" sz="1600" b="1">
                <a:solidFill>
                  <a:srgbClr val="333399"/>
                </a:solidFill>
                <a:latin typeface="Times New Roman" panose="02020603050405020304" pitchFamily="18" charset="0"/>
              </a:endParaRPr>
            </a:p>
          </p:txBody>
        </p:sp>
        <p:sp>
          <p:nvSpPr>
            <p:cNvPr id="691238" name="Line 38"/>
            <p:cNvSpPr>
              <a:spLocks noChangeShapeType="1"/>
            </p:cNvSpPr>
            <p:nvPr/>
          </p:nvSpPr>
          <p:spPr bwMode="auto">
            <a:xfrm>
              <a:off x="2125" y="3604"/>
              <a:ext cx="0" cy="272"/>
            </a:xfrm>
            <a:prstGeom prst="line">
              <a:avLst/>
            </a:prstGeom>
            <a:noFill/>
            <a:ln w="12700">
              <a:solidFill>
                <a:schemeClr val="tx1"/>
              </a:solidFill>
              <a:round/>
            </a:ln>
            <a:effectLst/>
          </p:spPr>
          <p:txBody>
            <a:bodyPr/>
            <a:lstStyle/>
            <a:p>
              <a:endParaRPr lang="zh-CN" altLang="en-US"/>
            </a:p>
          </p:txBody>
        </p:sp>
        <p:sp>
          <p:nvSpPr>
            <p:cNvPr id="691239" name="Rectangle 39"/>
            <p:cNvSpPr>
              <a:spLocks noChangeArrowheads="1"/>
            </p:cNvSpPr>
            <p:nvPr/>
          </p:nvSpPr>
          <p:spPr bwMode="auto">
            <a:xfrm>
              <a:off x="841" y="3892"/>
              <a:ext cx="597" cy="248"/>
            </a:xfrm>
            <a:prstGeom prst="rect">
              <a:avLst/>
            </a:prstGeom>
            <a:noFill/>
            <a:ln w="12700">
              <a:noFill/>
              <a:miter lim="800000"/>
            </a:ln>
            <a:effectLst/>
          </p:spPr>
          <p:txBody>
            <a:bodyPr wrap="none" lIns="90488" tIns="44450" rIns="90488" bIns="44450">
              <a:spAutoFit/>
            </a:bodyPr>
            <a:lstStyle/>
            <a:p>
              <a:pPr defTabSz="762000" eaLnBrk="0" hangingPunct="0"/>
              <a:r>
                <a:rPr kumimoji="1" lang="zh-CN" altLang="en-US" b="1">
                  <a:solidFill>
                    <a:srgbClr val="333399"/>
                  </a:solidFill>
                  <a:latin typeface="Times New Roman" panose="02020603050405020304" pitchFamily="18" charset="0"/>
                </a:rPr>
                <a:t>前导码</a:t>
              </a:r>
              <a:endParaRPr kumimoji="1" lang="zh-CN" altLang="en-US" b="1">
                <a:solidFill>
                  <a:srgbClr val="333399"/>
                </a:solidFill>
                <a:latin typeface="Times New Roman" panose="02020603050405020304" pitchFamily="18" charset="0"/>
              </a:endParaRPr>
            </a:p>
          </p:txBody>
        </p:sp>
        <p:sp>
          <p:nvSpPr>
            <p:cNvPr id="691240" name="Rectangle 40"/>
            <p:cNvSpPr>
              <a:spLocks noChangeArrowheads="1"/>
            </p:cNvSpPr>
            <p:nvPr/>
          </p:nvSpPr>
          <p:spPr bwMode="auto">
            <a:xfrm>
              <a:off x="2169" y="3874"/>
              <a:ext cx="597" cy="364"/>
            </a:xfrm>
            <a:prstGeom prst="rect">
              <a:avLst/>
            </a:prstGeom>
            <a:noFill/>
            <a:ln w="12700">
              <a:noFill/>
              <a:miter lim="800000"/>
            </a:ln>
            <a:effectLst/>
          </p:spPr>
          <p:txBody>
            <a:bodyPr wrap="none" lIns="90488" tIns="44450" rIns="90488" bIns="44450">
              <a:spAutoFit/>
            </a:bodyPr>
            <a:lstStyle/>
            <a:p>
              <a:pPr defTabSz="762000" eaLnBrk="0" hangingPunct="0">
                <a:lnSpc>
                  <a:spcPct val="80000"/>
                </a:lnSpc>
              </a:pPr>
              <a:r>
                <a:rPr kumimoji="1" lang="zh-CN" altLang="en-US" b="1">
                  <a:solidFill>
                    <a:srgbClr val="333399"/>
                  </a:solidFill>
                  <a:latin typeface="Times New Roman" panose="02020603050405020304" pitchFamily="18" charset="0"/>
                </a:rPr>
                <a:t>帧开始</a:t>
              </a:r>
              <a:endParaRPr kumimoji="1" lang="zh-CN" altLang="en-US" b="1">
                <a:solidFill>
                  <a:srgbClr val="333399"/>
                </a:solidFill>
                <a:latin typeface="Times New Roman" panose="02020603050405020304" pitchFamily="18" charset="0"/>
              </a:endParaRPr>
            </a:p>
            <a:p>
              <a:pPr defTabSz="762000" eaLnBrk="0" hangingPunct="0">
                <a:lnSpc>
                  <a:spcPct val="80000"/>
                </a:lnSpc>
              </a:pPr>
              <a:r>
                <a:rPr kumimoji="1" lang="zh-CN" altLang="en-US" b="1">
                  <a:solidFill>
                    <a:srgbClr val="333399"/>
                  </a:solidFill>
                  <a:latin typeface="Times New Roman" panose="02020603050405020304" pitchFamily="18" charset="0"/>
                </a:rPr>
                <a:t>定界符</a:t>
              </a:r>
              <a:endParaRPr kumimoji="1" lang="zh-CN" altLang="en-US" b="1">
                <a:solidFill>
                  <a:srgbClr val="333399"/>
                </a:solidFill>
                <a:latin typeface="Times New Roman" panose="02020603050405020304" pitchFamily="18" charset="0"/>
              </a:endParaRPr>
            </a:p>
          </p:txBody>
        </p:sp>
        <p:sp>
          <p:nvSpPr>
            <p:cNvPr id="691241" name="Rectangle 41"/>
            <p:cNvSpPr>
              <a:spLocks noChangeArrowheads="1"/>
            </p:cNvSpPr>
            <p:nvPr/>
          </p:nvSpPr>
          <p:spPr bwMode="auto">
            <a:xfrm>
              <a:off x="884"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7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91242" name="Rectangle 42"/>
            <p:cNvSpPr>
              <a:spLocks noChangeArrowheads="1"/>
            </p:cNvSpPr>
            <p:nvPr/>
          </p:nvSpPr>
          <p:spPr bwMode="auto">
            <a:xfrm>
              <a:off x="2157" y="339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1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sp>
          <p:nvSpPr>
            <p:cNvPr id="691243" name="Line 43"/>
            <p:cNvSpPr>
              <a:spLocks noChangeShapeType="1"/>
            </p:cNvSpPr>
            <p:nvPr/>
          </p:nvSpPr>
          <p:spPr bwMode="auto">
            <a:xfrm flipV="1">
              <a:off x="131" y="3294"/>
              <a:ext cx="184" cy="310"/>
            </a:xfrm>
            <a:prstGeom prst="line">
              <a:avLst/>
            </a:prstGeom>
            <a:noFill/>
            <a:ln w="12700">
              <a:solidFill>
                <a:schemeClr val="tx1"/>
              </a:solidFill>
              <a:prstDash val="dash"/>
              <a:round/>
            </a:ln>
            <a:effectLst/>
          </p:spPr>
          <p:txBody>
            <a:bodyPr/>
            <a:lstStyle/>
            <a:p>
              <a:endParaRPr lang="zh-CN" altLang="en-US"/>
            </a:p>
          </p:txBody>
        </p:sp>
        <p:sp>
          <p:nvSpPr>
            <p:cNvPr id="691244" name="Line 44"/>
            <p:cNvSpPr>
              <a:spLocks noChangeShapeType="1"/>
            </p:cNvSpPr>
            <p:nvPr/>
          </p:nvSpPr>
          <p:spPr bwMode="auto">
            <a:xfrm>
              <a:off x="969" y="3302"/>
              <a:ext cx="1680" cy="304"/>
            </a:xfrm>
            <a:prstGeom prst="line">
              <a:avLst/>
            </a:prstGeom>
            <a:noFill/>
            <a:ln w="12700">
              <a:solidFill>
                <a:schemeClr val="tx1"/>
              </a:solidFill>
              <a:prstDash val="dash"/>
              <a:round/>
            </a:ln>
            <a:effectLst/>
          </p:spPr>
          <p:txBody>
            <a:bodyPr/>
            <a:lstStyle/>
            <a:p>
              <a:endParaRPr lang="zh-CN" altLang="en-US"/>
            </a:p>
          </p:txBody>
        </p:sp>
        <p:sp>
          <p:nvSpPr>
            <p:cNvPr id="691245" name="Text Box 45"/>
            <p:cNvSpPr txBox="1">
              <a:spLocks noChangeArrowheads="1"/>
            </p:cNvSpPr>
            <p:nvPr/>
          </p:nvSpPr>
          <p:spPr bwMode="auto">
            <a:xfrm>
              <a:off x="1100" y="3613"/>
              <a:ext cx="276" cy="250"/>
            </a:xfrm>
            <a:prstGeom prst="rect">
              <a:avLst/>
            </a:prstGeom>
            <a:noFill/>
            <a:ln w="12700">
              <a:noFill/>
              <a:miter lim="800000"/>
            </a:ln>
            <a:effectLst/>
          </p:spPr>
          <p:txBody>
            <a:bodyPr wrap="none">
              <a:spAutoFit/>
            </a:bodyPr>
            <a:lstStyle/>
            <a:p>
              <a:pPr defTabSz="762000" eaLnBrk="0" hangingPunct="0"/>
              <a:r>
                <a:rPr kumimoji="1" lang="en-US" altLang="zh-CN" b="1">
                  <a:solidFill>
                    <a:srgbClr val="333399"/>
                  </a:solidFill>
                  <a:latin typeface="Times New Roman" panose="02020603050405020304" pitchFamily="18" charset="0"/>
                </a:rPr>
                <a:t>…</a:t>
              </a:r>
              <a:endParaRPr kumimoji="1" lang="en-US" altLang="zh-CN" b="1">
                <a:solidFill>
                  <a:srgbClr val="333399"/>
                </a:solidFill>
                <a:latin typeface="Times New Roman" panose="02020603050405020304" pitchFamily="18" charset="0"/>
              </a:endParaRPr>
            </a:p>
          </p:txBody>
        </p:sp>
        <p:grpSp>
          <p:nvGrpSpPr>
            <p:cNvPr id="691246" name="Group 46"/>
            <p:cNvGrpSpPr/>
            <p:nvPr/>
          </p:nvGrpSpPr>
          <p:grpSpPr bwMode="auto">
            <a:xfrm>
              <a:off x="171" y="2736"/>
              <a:ext cx="804" cy="548"/>
              <a:chOff x="171" y="2736"/>
              <a:chExt cx="804" cy="548"/>
            </a:xfrm>
          </p:grpSpPr>
          <p:grpSp>
            <p:nvGrpSpPr>
              <p:cNvPr id="691247" name="Group 47"/>
              <p:cNvGrpSpPr/>
              <p:nvPr/>
            </p:nvGrpSpPr>
            <p:grpSpPr bwMode="auto">
              <a:xfrm>
                <a:off x="333" y="2976"/>
                <a:ext cx="642" cy="308"/>
                <a:chOff x="333" y="2976"/>
                <a:chExt cx="642" cy="308"/>
              </a:xfrm>
            </p:grpSpPr>
            <p:sp>
              <p:nvSpPr>
                <p:cNvPr id="691248" name="Rectangle 48"/>
                <p:cNvSpPr>
                  <a:spLocks noChangeArrowheads="1"/>
                </p:cNvSpPr>
                <p:nvPr/>
              </p:nvSpPr>
              <p:spPr bwMode="auto">
                <a:xfrm>
                  <a:off x="333" y="2976"/>
                  <a:ext cx="642" cy="308"/>
                </a:xfrm>
                <a:prstGeom prst="rect">
                  <a:avLst/>
                </a:prstGeom>
                <a:solidFill>
                  <a:srgbClr val="FFFF99"/>
                </a:solidFill>
                <a:ln w="28575">
                  <a:solidFill>
                    <a:schemeClr val="folHlink"/>
                  </a:solidFill>
                  <a:miter lim="800000"/>
                </a:ln>
                <a:effectLst/>
              </p:spPr>
              <p:txBody>
                <a:bodyPr wrap="none" anchor="ctr"/>
                <a:lstStyle/>
                <a:p>
                  <a:endParaRPr lang="zh-CN" altLang="en-US"/>
                </a:p>
              </p:txBody>
            </p:sp>
            <p:sp>
              <p:nvSpPr>
                <p:cNvPr id="691249" name="Rectangle 49"/>
                <p:cNvSpPr>
                  <a:spLocks noChangeArrowheads="1"/>
                </p:cNvSpPr>
                <p:nvPr/>
              </p:nvSpPr>
              <p:spPr bwMode="auto">
                <a:xfrm>
                  <a:off x="419" y="3034"/>
                  <a:ext cx="468" cy="210"/>
                </a:xfrm>
                <a:prstGeom prst="rect">
                  <a:avLst/>
                </a:prstGeom>
                <a:noFill/>
                <a:ln w="12700">
                  <a:noFill/>
                  <a:miter lim="800000"/>
                </a:ln>
                <a:effectLst/>
              </p:spPr>
              <p:txBody>
                <a:bodyPr wrap="none" lIns="90488" tIns="44450" rIns="90488" bIns="44450">
                  <a:spAutoFit/>
                </a:bodyPr>
                <a:lstStyle/>
                <a:p>
                  <a:pPr defTabSz="762000" eaLnBrk="0" hangingPunct="0"/>
                  <a:r>
                    <a:rPr kumimoji="1" lang="en-US" altLang="zh-CN" sz="1600" b="1">
                      <a:solidFill>
                        <a:srgbClr val="333399"/>
                      </a:solidFill>
                      <a:latin typeface="Times New Roman" panose="02020603050405020304" pitchFamily="18" charset="0"/>
                    </a:rPr>
                    <a:t>8 </a:t>
                  </a:r>
                  <a:r>
                    <a:rPr kumimoji="1" lang="zh-CN" altLang="en-US" sz="1600" b="1">
                      <a:solidFill>
                        <a:srgbClr val="333399"/>
                      </a:solidFill>
                      <a:latin typeface="Times New Roman" panose="02020603050405020304" pitchFamily="18" charset="0"/>
                    </a:rPr>
                    <a:t>字节</a:t>
                  </a:r>
                  <a:endParaRPr kumimoji="1" lang="zh-CN" altLang="en-US" sz="1600" b="1">
                    <a:solidFill>
                      <a:srgbClr val="333399"/>
                    </a:solidFill>
                    <a:latin typeface="Times New Roman" panose="02020603050405020304" pitchFamily="18" charset="0"/>
                  </a:endParaRPr>
                </a:p>
              </p:txBody>
            </p:sp>
          </p:grpSp>
          <p:sp>
            <p:nvSpPr>
              <p:cNvPr id="691250" name="AutoShape 50"/>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a:effectLst/>
            </p:spPr>
            <p:txBody>
              <a:bodyPr/>
              <a:lstStyle/>
              <a:p>
                <a:pPr algn="ctr" defTabSz="762000" eaLnBrk="0" hangingPunct="0"/>
                <a:endParaRPr kumimoji="1" lang="zh-CN" altLang="zh-CN" sz="1600" b="1">
                  <a:solidFill>
                    <a:srgbClr val="333399"/>
                  </a:solidFill>
                  <a:latin typeface="Times New Roman" panose="02020603050405020304" pitchFamily="18" charset="0"/>
                </a:endParaRPr>
              </a:p>
            </p:txBody>
          </p:sp>
          <p:sp>
            <p:nvSpPr>
              <p:cNvPr id="691251" name="Rectangle 51"/>
              <p:cNvSpPr>
                <a:spLocks noChangeArrowheads="1"/>
              </p:cNvSpPr>
              <p:nvPr/>
            </p:nvSpPr>
            <p:spPr bwMode="auto">
              <a:xfrm>
                <a:off x="187" y="2736"/>
                <a:ext cx="370" cy="200"/>
              </a:xfrm>
              <a:prstGeom prst="rect">
                <a:avLst/>
              </a:prstGeom>
              <a:noFill/>
              <a:ln w="12700">
                <a:noFill/>
                <a:miter lim="800000"/>
              </a:ln>
              <a:effectLst/>
            </p:spPr>
            <p:txBody>
              <a:bodyPr lIns="90488" tIns="44450" rIns="90488" bIns="44450">
                <a:spAutoFit/>
              </a:bodyPr>
              <a:lstStyle/>
              <a:p>
                <a:pPr defTabSz="762000" eaLnBrk="0" hangingPunct="0"/>
                <a:r>
                  <a:rPr kumimoji="1" lang="zh-CN" altLang="en-US" sz="1500" b="1">
                    <a:solidFill>
                      <a:srgbClr val="333399"/>
                    </a:solidFill>
                    <a:latin typeface="Times New Roman" panose="02020603050405020304" pitchFamily="18" charset="0"/>
                  </a:rPr>
                  <a:t>插入</a:t>
                </a:r>
                <a:endParaRPr kumimoji="1" lang="zh-CN" altLang="en-US" sz="1500" b="1">
                  <a:solidFill>
                    <a:srgbClr val="333399"/>
                  </a:solidFill>
                  <a:latin typeface="Times New Roman" panose="02020603050405020304" pitchFamily="18" charset="0"/>
                </a:endParaRPr>
              </a:p>
            </p:txBody>
          </p:sp>
        </p:grpSp>
      </p:grpSp>
      <p:sp>
        <p:nvSpPr>
          <p:cNvPr id="691252" name="Text Box 52"/>
          <p:cNvSpPr txBox="1">
            <a:spLocks noChangeArrowheads="1"/>
          </p:cNvSpPr>
          <p:nvPr/>
        </p:nvSpPr>
        <p:spPr bwMode="auto">
          <a:xfrm>
            <a:off x="592138" y="1000125"/>
            <a:ext cx="8228012" cy="2557463"/>
          </a:xfrm>
          <a:prstGeom prst="rect">
            <a:avLst/>
          </a:prstGeom>
          <a:solidFill>
            <a:srgbClr val="FFFF99"/>
          </a:solidFill>
          <a:ln w="9525">
            <a:solidFill>
              <a:srgbClr val="333399"/>
            </a:solidFill>
            <a:miter lim="800000"/>
          </a:ln>
          <a:effectLst/>
        </p:spPr>
        <p:txBody>
          <a:bodyPr>
            <a:spAutoFit/>
          </a:bodyPr>
          <a:lstStyle/>
          <a:p>
            <a:pPr>
              <a:lnSpc>
                <a:spcPct val="115000"/>
              </a:lnSpc>
            </a:pPr>
            <a:r>
              <a:rPr lang="zh-CN" altLang="en-US">
                <a:solidFill>
                  <a:srgbClr val="333399"/>
                </a:solidFill>
                <a:latin typeface="Arial" panose="020B0604020202020204" pitchFamily="34" charset="0"/>
                <a:ea typeface="黑体" panose="02010609060101010101" pitchFamily="2" charset="-122"/>
              </a:rPr>
              <a:t>在帧的前面插入的 </a:t>
            </a:r>
            <a:r>
              <a:rPr lang="en-US" altLang="zh-CN">
                <a:solidFill>
                  <a:schemeClr val="hlink"/>
                </a:solidFill>
                <a:latin typeface="Arial" panose="020B0604020202020204" pitchFamily="34" charset="0"/>
                <a:ea typeface="黑体" panose="02010609060101010101" pitchFamily="2" charset="-122"/>
              </a:rPr>
              <a:t>8 </a:t>
            </a:r>
            <a:r>
              <a:rPr lang="zh-CN" altLang="en-US">
                <a:solidFill>
                  <a:schemeClr val="hlink"/>
                </a:solidFill>
                <a:latin typeface="Arial" panose="020B0604020202020204" pitchFamily="34" charset="0"/>
                <a:ea typeface="黑体" panose="02010609060101010101" pitchFamily="2" charset="-122"/>
              </a:rPr>
              <a:t>字节</a:t>
            </a:r>
            <a:r>
              <a:rPr lang="zh-CN" altLang="en-US">
                <a:solidFill>
                  <a:srgbClr val="333399"/>
                </a:solidFill>
                <a:latin typeface="Arial" panose="020B0604020202020204" pitchFamily="34" charset="0"/>
                <a:ea typeface="黑体" panose="02010609060101010101" pitchFamily="2" charset="-122"/>
              </a:rPr>
              <a:t>中的第一个字段共 </a:t>
            </a:r>
            <a:r>
              <a:rPr lang="en-US" altLang="zh-CN">
                <a:solidFill>
                  <a:schemeClr val="hlink"/>
                </a:solidFill>
                <a:latin typeface="Arial" panose="020B0604020202020204" pitchFamily="34" charset="0"/>
                <a:ea typeface="黑体" panose="02010609060101010101" pitchFamily="2" charset="-122"/>
              </a:rPr>
              <a:t>7 </a:t>
            </a:r>
            <a:r>
              <a:rPr lang="zh-CN" altLang="en-US">
                <a:solidFill>
                  <a:schemeClr val="hlink"/>
                </a:solidFill>
                <a:latin typeface="Arial" panose="020B0604020202020204" pitchFamily="34" charset="0"/>
                <a:ea typeface="黑体" panose="02010609060101010101" pitchFamily="2" charset="-122"/>
              </a:rPr>
              <a:t>个字节</a:t>
            </a:r>
            <a:r>
              <a:rPr lang="zh-CN" altLang="en-US">
                <a:solidFill>
                  <a:srgbClr val="333399"/>
                </a:solidFill>
                <a:latin typeface="Arial" panose="020B0604020202020204" pitchFamily="34" charset="0"/>
                <a:ea typeface="黑体" panose="02010609060101010101" pitchFamily="2" charset="-122"/>
              </a:rPr>
              <a:t>，是</a:t>
            </a:r>
            <a:r>
              <a:rPr lang="zh-CN" altLang="en-US">
                <a:solidFill>
                  <a:schemeClr val="hlink"/>
                </a:solidFill>
                <a:latin typeface="Arial" panose="020B0604020202020204" pitchFamily="34" charset="0"/>
                <a:ea typeface="黑体" panose="02010609060101010101" pitchFamily="2" charset="-122"/>
              </a:rPr>
              <a:t>前导码</a:t>
            </a:r>
            <a:r>
              <a:rPr lang="zh-CN" altLang="en-US">
                <a:solidFill>
                  <a:srgbClr val="333399"/>
                </a:solidFill>
                <a:latin typeface="Arial" panose="020B0604020202020204" pitchFamily="34" charset="0"/>
                <a:ea typeface="黑体" panose="02010609060101010101" pitchFamily="2" charset="-122"/>
              </a:rPr>
              <a:t>，由</a:t>
            </a:r>
            <a:r>
              <a:rPr lang="en-US" altLang="zh-CN">
                <a:solidFill>
                  <a:srgbClr val="333399"/>
                </a:solidFill>
                <a:latin typeface="Arial" panose="020B0604020202020204" pitchFamily="34" charset="0"/>
                <a:ea typeface="黑体" panose="02010609060101010101" pitchFamily="2" charset="-122"/>
              </a:rPr>
              <a:t>56</a:t>
            </a:r>
            <a:r>
              <a:rPr lang="zh-CN" altLang="en-US">
                <a:solidFill>
                  <a:srgbClr val="333399"/>
                </a:solidFill>
                <a:latin typeface="Arial" panose="020B0604020202020204" pitchFamily="34" charset="0"/>
                <a:ea typeface="黑体" panose="02010609060101010101" pitchFamily="2" charset="-122"/>
              </a:rPr>
              <a:t>比特的</a:t>
            </a:r>
            <a:r>
              <a:rPr lang="en-US" altLang="zh-CN">
                <a:solidFill>
                  <a:schemeClr val="hlink"/>
                </a:solidFill>
                <a:latin typeface="Arial" panose="020B0604020202020204" pitchFamily="34" charset="0"/>
                <a:ea typeface="黑体" panose="02010609060101010101" pitchFamily="2" charset="-122"/>
              </a:rPr>
              <a:t>1010</a:t>
            </a:r>
            <a:r>
              <a:rPr lang="en-US" altLang="zh-CN">
                <a:solidFill>
                  <a:schemeClr val="hlink"/>
                </a:solidFill>
                <a:latin typeface="宋体" panose="02010600030101010101" pitchFamily="2" charset="-122"/>
              </a:rPr>
              <a:t>…</a:t>
            </a:r>
            <a:r>
              <a:rPr lang="en-US" altLang="zh-CN">
                <a:solidFill>
                  <a:schemeClr val="hlink"/>
                </a:solidFill>
                <a:latin typeface="Arial" panose="020B0604020202020204" pitchFamily="34" charset="0"/>
              </a:rPr>
              <a:t>1010</a:t>
            </a:r>
            <a:r>
              <a:rPr lang="zh-CN" altLang="en-US">
                <a:solidFill>
                  <a:srgbClr val="333399"/>
                </a:solidFill>
                <a:latin typeface="Arial" panose="020B0604020202020204" pitchFamily="34" charset="0"/>
                <a:ea typeface="黑体" panose="02010609060101010101" pitchFamily="2" charset="-122"/>
              </a:rPr>
              <a:t>序列组成。</a:t>
            </a:r>
            <a:endParaRPr lang="zh-CN" altLang="en-US">
              <a:solidFill>
                <a:srgbClr val="333399"/>
              </a:solidFill>
              <a:latin typeface="Arial" panose="020B0604020202020204" pitchFamily="34" charset="0"/>
              <a:ea typeface="黑体" panose="02010609060101010101" pitchFamily="2" charset="-122"/>
            </a:endParaRPr>
          </a:p>
          <a:p>
            <a:pPr>
              <a:lnSpc>
                <a:spcPct val="115000"/>
              </a:lnSpc>
            </a:pPr>
            <a:r>
              <a:rPr lang="zh-CN" altLang="en-US">
                <a:solidFill>
                  <a:srgbClr val="333399"/>
                </a:solidFill>
                <a:latin typeface="Arial" panose="020B0604020202020204" pitchFamily="34" charset="0"/>
                <a:ea typeface="黑体" panose="02010609060101010101" pitchFamily="2" charset="-122"/>
              </a:rPr>
              <a:t>第二个字段是</a:t>
            </a:r>
            <a:r>
              <a:rPr lang="en-US" altLang="zh-CN">
                <a:solidFill>
                  <a:schemeClr val="hlink"/>
                </a:solidFill>
                <a:latin typeface="Arial" panose="020B0604020202020204" pitchFamily="34" charset="0"/>
                <a:ea typeface="黑体" panose="02010609060101010101" pitchFamily="2" charset="-122"/>
              </a:rPr>
              <a:t>1</a:t>
            </a:r>
            <a:r>
              <a:rPr lang="zh-CN" altLang="en-US">
                <a:solidFill>
                  <a:schemeClr val="hlink"/>
                </a:solidFill>
                <a:latin typeface="Arial" panose="020B0604020202020204" pitchFamily="34" charset="0"/>
                <a:ea typeface="黑体" panose="02010609060101010101" pitchFamily="2" charset="-122"/>
              </a:rPr>
              <a:t>个字节</a:t>
            </a:r>
            <a:r>
              <a:rPr lang="zh-CN" altLang="en-US">
                <a:solidFill>
                  <a:srgbClr val="333399"/>
                </a:solidFill>
                <a:latin typeface="Arial" panose="020B0604020202020204" pitchFamily="34" charset="0"/>
                <a:ea typeface="黑体" panose="02010609060101010101" pitchFamily="2" charset="-122"/>
              </a:rPr>
              <a:t>的</a:t>
            </a:r>
            <a:r>
              <a:rPr lang="zh-CN" altLang="en-US">
                <a:solidFill>
                  <a:schemeClr val="hlink"/>
                </a:solidFill>
                <a:latin typeface="Arial" panose="020B0604020202020204" pitchFamily="34" charset="0"/>
                <a:ea typeface="黑体" panose="02010609060101010101" pitchFamily="2" charset="-122"/>
              </a:rPr>
              <a:t>帧开始定界符</a:t>
            </a:r>
            <a:r>
              <a:rPr lang="en-US" altLang="zh-CN">
                <a:latin typeface="Arial" panose="020B0604020202020204" pitchFamily="34" charset="0"/>
                <a:ea typeface="黑体" panose="02010609060101010101" pitchFamily="2" charset="-122"/>
              </a:rPr>
              <a:t>10101011</a:t>
            </a:r>
            <a:r>
              <a:rPr lang="zh-CN" altLang="en-US">
                <a:solidFill>
                  <a:srgbClr val="333399"/>
                </a:solidFill>
                <a:latin typeface="Arial" panose="020B0604020202020204" pitchFamily="34" charset="0"/>
                <a:ea typeface="黑体" panose="02010609060101010101" pitchFamily="2" charset="-122"/>
              </a:rPr>
              <a:t>，连续的两个</a:t>
            </a:r>
            <a:r>
              <a:rPr lang="en-US" altLang="zh-CN">
                <a:solidFill>
                  <a:srgbClr val="333399"/>
                </a:solidFill>
                <a:latin typeface="Arial" panose="020B0604020202020204" pitchFamily="34" charset="0"/>
                <a:ea typeface="黑体" panose="02010609060101010101" pitchFamily="2" charset="-122"/>
              </a:rPr>
              <a:t>1</a:t>
            </a:r>
            <a:r>
              <a:rPr lang="zh-CN" altLang="en-US">
                <a:solidFill>
                  <a:srgbClr val="333399"/>
                </a:solidFill>
                <a:latin typeface="Arial" panose="020B0604020202020204" pitchFamily="34" charset="0"/>
                <a:ea typeface="黑体" panose="02010609060101010101" pitchFamily="2" charset="-122"/>
              </a:rPr>
              <a:t>，表示后面的信息就是</a:t>
            </a:r>
            <a:r>
              <a:rPr lang="en-US" altLang="zh-CN">
                <a:solidFill>
                  <a:schemeClr val="hlink"/>
                </a:solidFill>
                <a:latin typeface="Arial" panose="020B0604020202020204" pitchFamily="34" charset="0"/>
                <a:ea typeface="黑体" panose="02010609060101010101" pitchFamily="2" charset="-122"/>
              </a:rPr>
              <a:t>MAC </a:t>
            </a:r>
            <a:r>
              <a:rPr lang="zh-CN" altLang="en-US">
                <a:solidFill>
                  <a:schemeClr val="hlink"/>
                </a:solidFill>
                <a:latin typeface="Arial" panose="020B0604020202020204" pitchFamily="34" charset="0"/>
                <a:ea typeface="黑体" panose="02010609060101010101" pitchFamily="2" charset="-122"/>
              </a:rPr>
              <a:t>帧</a:t>
            </a:r>
            <a:r>
              <a:rPr lang="zh-CN" altLang="en-US">
                <a:solidFill>
                  <a:srgbClr val="333399"/>
                </a:solidFill>
                <a:latin typeface="Arial" panose="020B0604020202020204" pitchFamily="34" charset="0"/>
                <a:ea typeface="黑体" panose="02010609060101010101" pitchFamily="2" charset="-122"/>
              </a:rPr>
              <a:t>。 </a:t>
            </a:r>
            <a:endParaRPr lang="zh-CN" altLang="en-US">
              <a:solidFill>
                <a:srgbClr val="333399"/>
              </a:solidFill>
              <a:latin typeface="Arial" panose="020B0604020202020204" pitchFamily="34" charset="0"/>
              <a:ea typeface="黑体" panose="02010609060101010101" pitchFamily="2" charset="-122"/>
            </a:endParaRPr>
          </a:p>
          <a:p>
            <a:pPr>
              <a:lnSpc>
                <a:spcPct val="115000"/>
              </a:lnSpc>
            </a:pPr>
            <a:r>
              <a:rPr lang="zh-CN" altLang="en-US">
                <a:solidFill>
                  <a:srgbClr val="333399"/>
                </a:solidFill>
                <a:latin typeface="Arial" panose="020B0604020202020204" pitchFamily="34" charset="0"/>
                <a:ea typeface="黑体" panose="02010609060101010101" pitchFamily="2" charset="-122"/>
              </a:rPr>
              <a:t>设置</a:t>
            </a:r>
            <a:r>
              <a:rPr lang="zh-CN" altLang="en-US">
                <a:solidFill>
                  <a:schemeClr val="hlink"/>
                </a:solidFill>
                <a:latin typeface="Arial" panose="020B0604020202020204" pitchFamily="34" charset="0"/>
                <a:ea typeface="黑体" panose="02010609060101010101" pitchFamily="2" charset="-122"/>
              </a:rPr>
              <a:t>前导码</a:t>
            </a:r>
            <a:r>
              <a:rPr lang="zh-CN" altLang="en-US">
                <a:solidFill>
                  <a:srgbClr val="333399"/>
                </a:solidFill>
                <a:latin typeface="Arial" panose="020B0604020202020204" pitchFamily="34" charset="0"/>
                <a:ea typeface="黑体" panose="02010609060101010101" pitchFamily="2" charset="-122"/>
              </a:rPr>
              <a:t>和</a:t>
            </a:r>
            <a:r>
              <a:rPr lang="zh-CN" altLang="en-US">
                <a:solidFill>
                  <a:schemeClr val="hlink"/>
                </a:solidFill>
                <a:latin typeface="Arial" panose="020B0604020202020204" pitchFamily="34" charset="0"/>
                <a:ea typeface="黑体" panose="02010609060101010101" pitchFamily="2" charset="-122"/>
              </a:rPr>
              <a:t>帧开始定界符</a:t>
            </a:r>
            <a:r>
              <a:rPr lang="zh-CN" altLang="en-US">
                <a:solidFill>
                  <a:srgbClr val="333399"/>
                </a:solidFill>
                <a:latin typeface="Arial" panose="020B0604020202020204" pitchFamily="34" charset="0"/>
                <a:ea typeface="黑体" panose="02010609060101010101" pitchFamily="2" charset="-122"/>
              </a:rPr>
              <a:t>的目的是保证接收电路在</a:t>
            </a:r>
            <a:r>
              <a:rPr lang="zh-CN" altLang="en-US">
                <a:solidFill>
                  <a:schemeClr val="hlink"/>
                </a:solidFill>
                <a:latin typeface="Arial" panose="020B0604020202020204" pitchFamily="34" charset="0"/>
                <a:ea typeface="黑体" panose="02010609060101010101" pitchFamily="2" charset="-122"/>
              </a:rPr>
              <a:t>目的地址字段</a:t>
            </a:r>
            <a:r>
              <a:rPr lang="zh-CN" altLang="en-US">
                <a:solidFill>
                  <a:srgbClr val="333399"/>
                </a:solidFill>
                <a:latin typeface="Arial" panose="020B0604020202020204" pitchFamily="34" charset="0"/>
                <a:ea typeface="黑体" panose="02010609060101010101" pitchFamily="2" charset="-122"/>
              </a:rPr>
              <a:t>到达前能够达到</a:t>
            </a:r>
            <a:r>
              <a:rPr lang="zh-CN" altLang="en-US">
                <a:solidFill>
                  <a:schemeClr val="hlink"/>
                </a:solidFill>
                <a:latin typeface="Arial" panose="020B0604020202020204" pitchFamily="34" charset="0"/>
                <a:ea typeface="黑体" panose="02010609060101010101" pitchFamily="2" charset="-122"/>
              </a:rPr>
              <a:t>稳定状态</a:t>
            </a:r>
            <a:r>
              <a:rPr lang="zh-CN" altLang="en-US">
                <a:solidFill>
                  <a:schemeClr val="tx2"/>
                </a:solidFill>
                <a:latin typeface="Arial" panose="020B0604020202020204" pitchFamily="34" charset="0"/>
                <a:ea typeface="黑体" panose="02010609060101010101" pitchFamily="2" charset="-122"/>
              </a:rPr>
              <a:t>并</a:t>
            </a:r>
            <a:r>
              <a:rPr lang="zh-CN" altLang="en-US">
                <a:solidFill>
                  <a:schemeClr val="hlink"/>
                </a:solidFill>
                <a:latin typeface="Arial" panose="020B0604020202020204" pitchFamily="34" charset="0"/>
                <a:ea typeface="黑体" panose="02010609060101010101" pitchFamily="2" charset="-122"/>
              </a:rPr>
              <a:t>实现比特同步</a:t>
            </a:r>
            <a:r>
              <a:rPr lang="zh-CN" altLang="en-US">
                <a:solidFill>
                  <a:srgbClr val="333399"/>
                </a:solidFill>
                <a:latin typeface="Arial" panose="020B0604020202020204" pitchFamily="34" charset="0"/>
                <a:ea typeface="黑体" panose="02010609060101010101" pitchFamily="2" charset="-122"/>
              </a:rPr>
              <a:t>，能够正常接收比特流。</a:t>
            </a:r>
            <a:endParaRPr lang="zh-CN" altLang="en-US">
              <a:solidFill>
                <a:srgbClr val="333399"/>
              </a:solidFill>
              <a:latin typeface="Arial" panose="020B0604020202020204" pitchFamily="34" charset="0"/>
              <a:ea typeface="黑体" panose="02010609060101010101" pitchFamily="2" charset="-122"/>
            </a:endParaRPr>
          </a:p>
          <a:p>
            <a:pPr>
              <a:lnSpc>
                <a:spcPct val="115000"/>
              </a:lnSpc>
            </a:pPr>
            <a:r>
              <a:rPr lang="zh-CN" altLang="en-US">
                <a:solidFill>
                  <a:srgbClr val="333399"/>
                </a:solidFill>
                <a:ea typeface="黑体" panose="02010609060101010101" pitchFamily="2" charset="-122"/>
              </a:rPr>
              <a:t>前导码和帧开始定界符的</a:t>
            </a:r>
            <a:r>
              <a:rPr lang="en-US" altLang="zh-CN">
                <a:solidFill>
                  <a:srgbClr val="333399"/>
                </a:solidFill>
                <a:ea typeface="黑体" panose="02010609060101010101" pitchFamily="2" charset="-122"/>
              </a:rPr>
              <a:t>8</a:t>
            </a:r>
            <a:r>
              <a:rPr lang="zh-CN" altLang="en-US">
                <a:solidFill>
                  <a:srgbClr val="333399"/>
                </a:solidFill>
                <a:ea typeface="黑体" panose="02010609060101010101" pitchFamily="2" charset="-122"/>
              </a:rPr>
              <a:t>字节接收后</a:t>
            </a:r>
            <a:r>
              <a:rPr lang="zh-CN" altLang="en-US">
                <a:solidFill>
                  <a:schemeClr val="hlink"/>
                </a:solidFill>
                <a:ea typeface="黑体" panose="02010609060101010101" pitchFamily="2" charset="-122"/>
              </a:rPr>
              <a:t>不需要保留</a:t>
            </a:r>
            <a:r>
              <a:rPr lang="zh-CN" altLang="en-US">
                <a:solidFill>
                  <a:srgbClr val="333399"/>
                </a:solidFill>
                <a:ea typeface="黑体" panose="02010609060101010101" pitchFamily="2" charset="-122"/>
              </a:rPr>
              <a:t>，也不计入帧的长度中。</a:t>
            </a:r>
            <a:endParaRPr lang="zh-CN" altLang="en-US">
              <a:solidFill>
                <a:srgbClr val="333399"/>
              </a:solidFill>
              <a:ea typeface="黑体" panose="02010609060101010101" pitchFamily="2" charset="-122"/>
            </a:endParaRPr>
          </a:p>
        </p:txBody>
      </p:sp>
      <p:sp>
        <p:nvSpPr>
          <p:cNvPr id="691253" name="Text Box 53"/>
          <p:cNvSpPr txBox="1">
            <a:spLocks noChangeArrowheads="1"/>
          </p:cNvSpPr>
          <p:nvPr/>
        </p:nvSpPr>
        <p:spPr bwMode="auto">
          <a:xfrm>
            <a:off x="4356100" y="5445125"/>
            <a:ext cx="4787900" cy="1196975"/>
          </a:xfrm>
          <a:prstGeom prst="rect">
            <a:avLst/>
          </a:prstGeom>
          <a:solidFill>
            <a:srgbClr val="FFFF99"/>
          </a:solidFill>
          <a:ln w="9525">
            <a:solidFill>
              <a:srgbClr val="333399"/>
            </a:solidFill>
            <a:miter lim="800000"/>
          </a:ln>
          <a:effectLst/>
        </p:spPr>
        <p:txBody>
          <a:bodyPr>
            <a:spAutoFit/>
          </a:bodyPr>
          <a:lstStyle/>
          <a:p>
            <a:pPr algn="ctr"/>
            <a:r>
              <a:rPr lang="zh-CN" altLang="en-US" sz="2400">
                <a:solidFill>
                  <a:srgbClr val="333399"/>
                </a:solidFill>
                <a:latin typeface="黑体" panose="02010609060101010101" pitchFamily="2" charset="-122"/>
                <a:ea typeface="黑体" panose="02010609060101010101" pitchFamily="2" charset="-122"/>
              </a:rPr>
              <a:t>为了达到比特同步，在传输媒体上实际传送的要比 </a:t>
            </a:r>
            <a:r>
              <a:rPr lang="en-US" altLang="zh-CN" sz="2400">
                <a:solidFill>
                  <a:srgbClr val="333399"/>
                </a:solidFill>
                <a:latin typeface="黑体" panose="02010609060101010101" pitchFamily="2" charset="-122"/>
                <a:ea typeface="黑体" panose="02010609060101010101" pitchFamily="2" charset="-122"/>
              </a:rPr>
              <a:t>MAC </a:t>
            </a:r>
            <a:r>
              <a:rPr lang="zh-CN" altLang="en-US" sz="2400">
                <a:solidFill>
                  <a:srgbClr val="333399"/>
                </a:solidFill>
                <a:latin typeface="黑体" panose="02010609060101010101" pitchFamily="2" charset="-122"/>
                <a:ea typeface="黑体" panose="02010609060101010101" pitchFamily="2" charset="-122"/>
              </a:rPr>
              <a:t>帧还多 </a:t>
            </a:r>
            <a:r>
              <a:rPr lang="en-US" altLang="zh-CN" sz="2400">
                <a:solidFill>
                  <a:schemeClr val="hlink"/>
                </a:solidFill>
                <a:latin typeface="黑体" panose="02010609060101010101" pitchFamily="2" charset="-122"/>
                <a:ea typeface="黑体" panose="02010609060101010101" pitchFamily="2" charset="-122"/>
              </a:rPr>
              <a:t>8</a:t>
            </a:r>
            <a:r>
              <a:rPr lang="en-US" altLang="zh-CN" sz="2400">
                <a:solidFill>
                  <a:srgbClr val="333399"/>
                </a:solidFill>
                <a:latin typeface="黑体" panose="02010609060101010101" pitchFamily="2" charset="-122"/>
                <a:ea typeface="黑体" panose="02010609060101010101" pitchFamily="2" charset="-122"/>
              </a:rPr>
              <a:t> </a:t>
            </a:r>
            <a:r>
              <a:rPr lang="zh-CN" altLang="en-US" sz="2400">
                <a:solidFill>
                  <a:srgbClr val="333399"/>
                </a:solidFill>
                <a:latin typeface="黑体" panose="02010609060101010101" pitchFamily="2" charset="-122"/>
                <a:ea typeface="黑体" panose="02010609060101010101" pitchFamily="2" charset="-122"/>
              </a:rPr>
              <a:t>个字节，由</a:t>
            </a:r>
            <a:r>
              <a:rPr lang="zh-CN" altLang="en-US" sz="2400">
                <a:solidFill>
                  <a:schemeClr val="hlink"/>
                </a:solidFill>
                <a:latin typeface="黑体" panose="02010609060101010101" pitchFamily="2" charset="-122"/>
                <a:ea typeface="黑体" panose="02010609060101010101" pitchFamily="2" charset="-122"/>
              </a:rPr>
              <a:t>硬件</a:t>
            </a:r>
            <a:r>
              <a:rPr lang="zh-CN" altLang="en-US" sz="2400">
                <a:solidFill>
                  <a:srgbClr val="333399"/>
                </a:solidFill>
                <a:latin typeface="黑体" panose="02010609060101010101" pitchFamily="2" charset="-122"/>
                <a:ea typeface="黑体" panose="02010609060101010101" pitchFamily="2" charset="-122"/>
              </a:rPr>
              <a:t>生成。</a:t>
            </a:r>
            <a:endParaRPr lang="zh-CN" altLang="en-US" sz="2400">
              <a:solidFill>
                <a:srgbClr val="333399"/>
              </a:solidFill>
              <a:latin typeface="黑体" panose="02010609060101010101" pitchFamily="2" charset="-122"/>
              <a:ea typeface="黑体" panose="0201060906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12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691235"/>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91253"/>
                                        </p:tgtEl>
                                        <p:attrNameLst>
                                          <p:attrName>style.visibility</p:attrName>
                                        </p:attrNameLst>
                                      </p:cBhvr>
                                      <p:to>
                                        <p:strVal val="visible"/>
                                      </p:to>
                                    </p:set>
                                    <p:animEffect transition="in" filter="dissolve">
                                      <p:cBhvr>
                                        <p:cTn id="14" dur="500"/>
                                        <p:tgtEl>
                                          <p:spTgt spid="69125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91252"/>
                                        </p:tgtEl>
                                        <p:attrNameLst>
                                          <p:attrName>style.visibility</p:attrName>
                                        </p:attrNameLst>
                                      </p:cBhvr>
                                      <p:to>
                                        <p:strVal val="visible"/>
                                      </p:to>
                                    </p:set>
                                    <p:animEffect transition="in" filter="dissolve">
                                      <p:cBhvr>
                                        <p:cTn id="19" dur="500"/>
                                        <p:tgtEl>
                                          <p:spTgt spid="69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52" grpId="0" animBg="1"/>
      <p:bldP spid="691253"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1150938" y="214313"/>
            <a:ext cx="6877050" cy="1462087"/>
          </a:xfrm>
        </p:spPr>
        <p:txBody>
          <a:bodyPr/>
          <a:lstStyle/>
          <a:p>
            <a:pPr algn="ctr"/>
            <a:r>
              <a:rPr lang="zh-CN" altLang="en-US"/>
              <a:t>说明</a:t>
            </a:r>
            <a:endParaRPr lang="zh-CN" altLang="en-US"/>
          </a:p>
        </p:txBody>
      </p:sp>
      <p:sp>
        <p:nvSpPr>
          <p:cNvPr id="693251" name="Rectangle 3"/>
          <p:cNvSpPr>
            <a:spLocks noGrp="1" noChangeArrowheads="1"/>
          </p:cNvSpPr>
          <p:nvPr>
            <p:ph type="body" idx="1"/>
          </p:nvPr>
        </p:nvSpPr>
        <p:spPr>
          <a:xfrm>
            <a:off x="785786" y="1835150"/>
            <a:ext cx="8029602" cy="4114800"/>
          </a:xfrm>
        </p:spPr>
        <p:txBody>
          <a:bodyPr/>
          <a:lstStyle/>
          <a:p>
            <a:pPr>
              <a:lnSpc>
                <a:spcPct val="150000"/>
              </a:lnSpc>
            </a:pPr>
            <a:r>
              <a:rPr lang="zh-CN" altLang="en-US" sz="2400" dirty="0"/>
              <a:t>在以太网上传送数据时是以</a:t>
            </a:r>
            <a:r>
              <a:rPr lang="zh-CN" altLang="en-US" sz="2400" dirty="0">
                <a:solidFill>
                  <a:schemeClr val="hlink"/>
                </a:solidFill>
              </a:rPr>
              <a:t>帧</a:t>
            </a:r>
            <a:r>
              <a:rPr lang="zh-CN" altLang="en-US" sz="2400" dirty="0"/>
              <a:t>为单位传送。以太网在传送帧时，各帧之间还必须有一定的</a:t>
            </a:r>
            <a:r>
              <a:rPr lang="zh-CN" altLang="en-US" sz="2400" dirty="0">
                <a:solidFill>
                  <a:schemeClr val="hlink"/>
                </a:solidFill>
              </a:rPr>
              <a:t>间隙</a:t>
            </a:r>
            <a:r>
              <a:rPr lang="zh-CN" altLang="en-US" sz="2400" dirty="0"/>
              <a:t>。因此，</a:t>
            </a:r>
            <a:r>
              <a:rPr lang="zh-CN" altLang="en-US" sz="2400" dirty="0">
                <a:solidFill>
                  <a:schemeClr val="hlink"/>
                </a:solidFill>
              </a:rPr>
              <a:t>接收端</a:t>
            </a:r>
            <a:r>
              <a:rPr lang="zh-CN" altLang="en-US" sz="2400" dirty="0"/>
              <a:t>只要找到帧</a:t>
            </a:r>
            <a:r>
              <a:rPr lang="zh-CN" altLang="en-US" sz="2400" dirty="0">
                <a:solidFill>
                  <a:schemeClr val="hlink"/>
                </a:solidFill>
              </a:rPr>
              <a:t>开始定界符</a:t>
            </a:r>
            <a:r>
              <a:rPr lang="zh-CN" altLang="en-US" sz="2400" dirty="0"/>
              <a:t>，其后面</a:t>
            </a:r>
            <a:r>
              <a:rPr lang="zh-CN" altLang="en-US" sz="2400" dirty="0">
                <a:solidFill>
                  <a:schemeClr val="hlink"/>
                </a:solidFill>
              </a:rPr>
              <a:t>连续到达</a:t>
            </a:r>
            <a:r>
              <a:rPr lang="zh-CN" altLang="en-US" sz="2400" dirty="0"/>
              <a:t>的比特流就都属于一个</a:t>
            </a:r>
            <a:r>
              <a:rPr lang="en-US" altLang="zh-CN" sz="2400" dirty="0"/>
              <a:t>MAC</a:t>
            </a:r>
            <a:r>
              <a:rPr lang="zh-CN" altLang="en-US" sz="2400" dirty="0"/>
              <a:t>帧。</a:t>
            </a:r>
            <a:endParaRPr lang="zh-CN" altLang="en-US" sz="2400" dirty="0"/>
          </a:p>
          <a:p>
            <a:pPr>
              <a:lnSpc>
                <a:spcPct val="150000"/>
              </a:lnSpc>
            </a:pPr>
            <a:r>
              <a:rPr lang="zh-CN" altLang="en-US" sz="2400" dirty="0"/>
              <a:t>可见，以太网不需要使用</a:t>
            </a:r>
            <a:r>
              <a:rPr lang="zh-CN" altLang="en-US" sz="2400" dirty="0">
                <a:solidFill>
                  <a:schemeClr val="hlink"/>
                </a:solidFill>
              </a:rPr>
              <a:t>帧结束定界符</a:t>
            </a:r>
            <a:r>
              <a:rPr lang="zh-CN" altLang="en-US" sz="2400" dirty="0"/>
              <a:t>，也不需要</a:t>
            </a:r>
            <a:r>
              <a:rPr lang="zh-CN" altLang="en-US" sz="2400" dirty="0">
                <a:solidFill>
                  <a:schemeClr val="hlink"/>
                </a:solidFill>
              </a:rPr>
              <a:t>字节插入</a:t>
            </a:r>
            <a:r>
              <a:rPr lang="zh-CN" altLang="en-US" sz="2400" dirty="0"/>
              <a:t>来保证</a:t>
            </a:r>
            <a:r>
              <a:rPr lang="zh-CN" altLang="en-US" sz="2400" dirty="0">
                <a:solidFill>
                  <a:schemeClr val="hlink"/>
                </a:solidFill>
              </a:rPr>
              <a:t>透明传输</a:t>
            </a:r>
            <a:r>
              <a:rPr lang="zh-CN" altLang="en-US" sz="2400" dirty="0"/>
              <a:t>。</a:t>
            </a:r>
            <a:endParaRPr lang="zh-CN" altLang="en-US" sz="24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3251">
                                            <p:txEl>
                                              <p:pRg st="1" end="1"/>
                                            </p:txEl>
                                          </p:spTgt>
                                        </p:tgtEl>
                                        <p:attrNameLst>
                                          <p:attrName>style.visibility</p:attrName>
                                        </p:attrNameLst>
                                      </p:cBhvr>
                                      <p:to>
                                        <p:strVal val="visible"/>
                                      </p:to>
                                    </p:set>
                                    <p:animEffect transition="in" filter="dissolve">
                                      <p:cBhvr>
                                        <p:cTn id="7" dur="500"/>
                                        <p:tgtEl>
                                          <p:spTgt spid="69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zh-CN" altLang="en-US"/>
              <a:t>例</a:t>
            </a:r>
            <a:r>
              <a:rPr lang="en-US" altLang="zh-CN"/>
              <a:t>2</a:t>
            </a:r>
            <a:endParaRPr lang="en-US" altLang="zh-CN"/>
          </a:p>
        </p:txBody>
      </p:sp>
      <p:sp>
        <p:nvSpPr>
          <p:cNvPr id="702467" name="Rectangle 3"/>
          <p:cNvSpPr>
            <a:spLocks noGrp="1" noChangeArrowheads="1"/>
          </p:cNvSpPr>
          <p:nvPr>
            <p:ph type="body" idx="1"/>
          </p:nvPr>
        </p:nvSpPr>
        <p:spPr/>
        <p:txBody>
          <a:bodyPr/>
          <a:lstStyle/>
          <a:p>
            <a:r>
              <a:rPr lang="zh-CN" altLang="en-US"/>
              <a:t>以太网</a:t>
            </a:r>
            <a:r>
              <a:rPr lang="en-US" altLang="zh-CN"/>
              <a:t>MAC</a:t>
            </a:r>
            <a:r>
              <a:rPr lang="zh-CN" altLang="en-US"/>
              <a:t>层为什么要设置最小帧长和最大帧长？</a:t>
            </a:r>
            <a:endParaRPr lang="zh-CN" alt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900113" y="214313"/>
            <a:ext cx="7793037" cy="1462087"/>
          </a:xfrm>
        </p:spPr>
        <p:txBody>
          <a:bodyPr/>
          <a:lstStyle/>
          <a:p>
            <a:pPr algn="ctr"/>
            <a:r>
              <a:rPr lang="en-US" altLang="zh-CN" sz="4800"/>
              <a:t>3.5  </a:t>
            </a:r>
            <a:r>
              <a:rPr lang="zh-CN" altLang="en-US" sz="4800"/>
              <a:t>扩展的局域网</a:t>
            </a:r>
            <a:br>
              <a:rPr lang="zh-CN" altLang="en-US" sz="4800"/>
            </a:br>
            <a:r>
              <a:rPr lang="en-US" altLang="zh-CN" sz="4000"/>
              <a:t>3.5.1  </a:t>
            </a:r>
            <a:r>
              <a:rPr lang="zh-CN" altLang="en-US" sz="4000"/>
              <a:t>在物理层扩展局域网</a:t>
            </a:r>
            <a:endParaRPr lang="zh-CN" altLang="en-US" sz="4000"/>
          </a:p>
        </p:txBody>
      </p:sp>
      <p:sp>
        <p:nvSpPr>
          <p:cNvPr id="653316" name="Rectangle 4"/>
          <p:cNvSpPr>
            <a:spLocks noGrp="1" noChangeArrowheads="1"/>
          </p:cNvSpPr>
          <p:nvPr>
            <p:ph type="body" idx="1"/>
          </p:nvPr>
        </p:nvSpPr>
        <p:spPr>
          <a:xfrm>
            <a:off x="1042988" y="1987550"/>
            <a:ext cx="7129462" cy="1441450"/>
          </a:xfrm>
          <a:noFill/>
        </p:spPr>
        <p:txBody>
          <a:bodyPr/>
          <a:lstStyle/>
          <a:p>
            <a:r>
              <a:rPr lang="zh-CN" altLang="en-US"/>
              <a:t>主机使用光纤和一对光纤调制解调器连接到集线器 </a:t>
            </a:r>
            <a:endParaRPr lang="zh-CN" altLang="en-US"/>
          </a:p>
        </p:txBody>
      </p:sp>
      <p:pic>
        <p:nvPicPr>
          <p:cNvPr id="653317" name="Picture 5"/>
          <p:cNvPicPr>
            <a:picLocks noChangeAspect="1" noChangeArrowheads="1"/>
          </p:cNvPicPr>
          <p:nvPr/>
        </p:nvPicPr>
        <p:blipFill>
          <a:blip r:embed="rId1"/>
          <a:srcRect/>
          <a:stretch>
            <a:fillRect/>
          </a:stretch>
        </p:blipFill>
        <p:spPr bwMode="auto">
          <a:xfrm rot="-448914">
            <a:off x="7553325" y="3771900"/>
            <a:ext cx="1195388" cy="733425"/>
          </a:xfrm>
          <a:prstGeom prst="rect">
            <a:avLst/>
          </a:prstGeom>
          <a:noFill/>
          <a:ln w="12700">
            <a:noFill/>
            <a:miter lim="800000"/>
            <a:headEnd/>
            <a:tailEnd/>
          </a:ln>
          <a:effectLst/>
        </p:spPr>
      </p:pic>
      <p:sp>
        <p:nvSpPr>
          <p:cNvPr id="653318" name="Text Box 6"/>
          <p:cNvSpPr txBox="1">
            <a:spLocks noChangeArrowheads="1"/>
          </p:cNvSpPr>
          <p:nvPr/>
        </p:nvSpPr>
        <p:spPr bwMode="auto">
          <a:xfrm>
            <a:off x="7426325" y="2716213"/>
            <a:ext cx="184150" cy="519112"/>
          </a:xfrm>
          <a:prstGeom prst="rect">
            <a:avLst/>
          </a:prstGeom>
          <a:noFill/>
          <a:ln w="9525">
            <a:noFill/>
            <a:miter lim="800000"/>
          </a:ln>
          <a:effec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653319" name="Text Box 7"/>
          <p:cNvSpPr txBox="1">
            <a:spLocks noChangeArrowheads="1"/>
          </p:cNvSpPr>
          <p:nvPr/>
        </p:nvSpPr>
        <p:spPr bwMode="auto">
          <a:xfrm>
            <a:off x="7524750" y="3140075"/>
            <a:ext cx="1098550" cy="749300"/>
          </a:xfrm>
          <a:prstGeom prst="rect">
            <a:avLst/>
          </a:prstGeom>
          <a:noFill/>
          <a:ln w="9525">
            <a:noFill/>
            <a:miter lim="800000"/>
          </a:ln>
          <a:effectLst/>
        </p:spPr>
        <p:txBody>
          <a:bodyPr wrap="none">
            <a:spAutoFit/>
          </a:bodyPr>
          <a:lstStyle/>
          <a:p>
            <a:pPr>
              <a:lnSpc>
                <a:spcPct val="90000"/>
              </a:lnSpc>
            </a:pPr>
            <a:r>
              <a:rPr lang="zh-CN" altLang="en-US" sz="2400">
                <a:solidFill>
                  <a:schemeClr val="folHlink"/>
                </a:solidFill>
                <a:latin typeface="Arial" panose="020B0604020202020204" pitchFamily="34" charset="0"/>
                <a:ea typeface="黑体" panose="02010609060101010101" pitchFamily="2" charset="-122"/>
              </a:rPr>
              <a:t>以太网</a:t>
            </a:r>
            <a:endParaRPr lang="zh-CN" altLang="en-US" sz="2400">
              <a:solidFill>
                <a:schemeClr val="folHlink"/>
              </a:solidFill>
              <a:latin typeface="Arial" panose="020B0604020202020204" pitchFamily="34" charset="0"/>
              <a:ea typeface="黑体" panose="02010609060101010101" pitchFamily="2" charset="-122"/>
            </a:endParaRPr>
          </a:p>
          <a:p>
            <a:pPr>
              <a:lnSpc>
                <a:spcPct val="90000"/>
              </a:lnSpc>
            </a:pPr>
            <a:r>
              <a:rPr lang="zh-CN" altLang="en-US" sz="2400">
                <a:solidFill>
                  <a:schemeClr val="folHlink"/>
                </a:solidFill>
                <a:latin typeface="Arial" panose="020B0604020202020204" pitchFamily="34" charset="0"/>
                <a:ea typeface="黑体" panose="02010609060101010101" pitchFamily="2" charset="-122"/>
              </a:rPr>
              <a:t>集线器</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653320" name="Line 8"/>
          <p:cNvSpPr>
            <a:spLocks noChangeShapeType="1"/>
          </p:cNvSpPr>
          <p:nvPr/>
        </p:nvSpPr>
        <p:spPr bwMode="auto">
          <a:xfrm>
            <a:off x="790575" y="4246563"/>
            <a:ext cx="7062788" cy="0"/>
          </a:xfrm>
          <a:prstGeom prst="line">
            <a:avLst/>
          </a:prstGeom>
          <a:noFill/>
          <a:ln w="28575">
            <a:solidFill>
              <a:schemeClr val="folHlink"/>
            </a:solidFill>
            <a:round/>
          </a:ln>
          <a:effectLst/>
        </p:spPr>
        <p:txBody>
          <a:bodyPr/>
          <a:lstStyle/>
          <a:p>
            <a:endParaRPr lang="zh-CN" altLang="en-US"/>
          </a:p>
        </p:txBody>
      </p:sp>
      <p:sp>
        <p:nvSpPr>
          <p:cNvPr id="653321" name="Text Box 9"/>
          <p:cNvSpPr txBox="1">
            <a:spLocks noChangeArrowheads="1"/>
          </p:cNvSpPr>
          <p:nvPr/>
        </p:nvSpPr>
        <p:spPr bwMode="auto">
          <a:xfrm>
            <a:off x="3754438" y="3702050"/>
            <a:ext cx="895350" cy="519113"/>
          </a:xfrm>
          <a:prstGeom prst="rect">
            <a:avLst/>
          </a:prstGeom>
          <a:noFill/>
          <a:ln w="9525">
            <a:noFill/>
            <a:miter lim="800000"/>
          </a:ln>
          <a:effectLst/>
        </p:spPr>
        <p:txBody>
          <a:bodyPr wrap="none">
            <a:spAutoFit/>
          </a:bodyPr>
          <a:lstStyle/>
          <a:p>
            <a:r>
              <a:rPr lang="zh-CN" altLang="en-US" sz="2800">
                <a:solidFill>
                  <a:schemeClr val="folHlink"/>
                </a:solidFill>
                <a:latin typeface="Arial" panose="020B0604020202020204" pitchFamily="34" charset="0"/>
                <a:ea typeface="黑体" panose="02010609060101010101" pitchFamily="2" charset="-122"/>
              </a:rPr>
              <a:t>光纤</a:t>
            </a:r>
            <a:endParaRPr lang="zh-CN" altLang="en-US" sz="2800">
              <a:solidFill>
                <a:schemeClr val="folHlink"/>
              </a:solidFill>
              <a:latin typeface="Arial" panose="020B0604020202020204" pitchFamily="34" charset="0"/>
              <a:ea typeface="黑体" panose="02010609060101010101" pitchFamily="2" charset="-122"/>
            </a:endParaRPr>
          </a:p>
        </p:txBody>
      </p:sp>
      <p:sp>
        <p:nvSpPr>
          <p:cNvPr id="653322" name="Text Box 10"/>
          <p:cNvSpPr txBox="1">
            <a:spLocks noChangeArrowheads="1"/>
          </p:cNvSpPr>
          <p:nvPr/>
        </p:nvSpPr>
        <p:spPr bwMode="auto">
          <a:xfrm>
            <a:off x="6227763" y="4479925"/>
            <a:ext cx="1708150" cy="749300"/>
          </a:xfrm>
          <a:prstGeom prst="rect">
            <a:avLst/>
          </a:prstGeom>
          <a:noFill/>
          <a:ln w="9525">
            <a:noFill/>
            <a:miter lim="800000"/>
          </a:ln>
          <a:effectLst/>
        </p:spPr>
        <p:txBody>
          <a:bodyPr wrap="none">
            <a:spAutoFit/>
          </a:bodyPr>
          <a:lstStyle/>
          <a:p>
            <a:pPr algn="ctr">
              <a:lnSpc>
                <a:spcPct val="90000"/>
              </a:lnSpc>
            </a:pPr>
            <a:r>
              <a:rPr lang="zh-CN" altLang="en-US" sz="2400">
                <a:solidFill>
                  <a:schemeClr val="folHlink"/>
                </a:solidFill>
                <a:latin typeface="Arial" panose="020B0604020202020204" pitchFamily="34" charset="0"/>
                <a:ea typeface="黑体" panose="02010609060101010101" pitchFamily="2" charset="-122"/>
              </a:rPr>
              <a:t>光纤</a:t>
            </a:r>
            <a:endParaRPr lang="zh-CN" altLang="en-US" sz="240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a:solidFill>
                  <a:schemeClr val="folHlink"/>
                </a:solidFill>
                <a:latin typeface="Arial" panose="020B0604020202020204" pitchFamily="34" charset="0"/>
                <a:ea typeface="黑体" panose="02010609060101010101" pitchFamily="2" charset="-122"/>
              </a:rPr>
              <a:t>调制解调器</a:t>
            </a:r>
            <a:endParaRPr lang="zh-CN" altLang="en-US" sz="2400">
              <a:solidFill>
                <a:schemeClr val="folHlink"/>
              </a:solidFill>
              <a:latin typeface="Arial" panose="020B0604020202020204" pitchFamily="34" charset="0"/>
              <a:ea typeface="黑体" panose="02010609060101010101" pitchFamily="2" charset="-122"/>
            </a:endParaRPr>
          </a:p>
        </p:txBody>
      </p:sp>
      <p:pic>
        <p:nvPicPr>
          <p:cNvPr id="653323" name="Picture 11"/>
          <p:cNvPicPr>
            <a:picLocks noChangeArrowheads="1"/>
          </p:cNvPicPr>
          <p:nvPr/>
        </p:nvPicPr>
        <p:blipFill>
          <a:blip r:embed="rId2"/>
          <a:srcRect/>
          <a:stretch>
            <a:fillRect/>
          </a:stretch>
        </p:blipFill>
        <p:spPr bwMode="auto">
          <a:xfrm>
            <a:off x="323850" y="3675063"/>
            <a:ext cx="665163" cy="725487"/>
          </a:xfrm>
          <a:prstGeom prst="rect">
            <a:avLst/>
          </a:prstGeom>
          <a:noFill/>
          <a:ln w="9525">
            <a:noFill/>
            <a:miter lim="800000"/>
            <a:headEnd/>
            <a:tailEnd/>
          </a:ln>
          <a:effectLst/>
        </p:spPr>
      </p:pic>
      <p:pic>
        <p:nvPicPr>
          <p:cNvPr id="653324" name="Picture 12"/>
          <p:cNvPicPr>
            <a:picLocks noChangeArrowheads="1"/>
          </p:cNvPicPr>
          <p:nvPr/>
        </p:nvPicPr>
        <p:blipFill>
          <a:blip r:embed="rId3"/>
          <a:srcRect/>
          <a:stretch>
            <a:fillRect/>
          </a:stretch>
        </p:blipFill>
        <p:spPr bwMode="auto">
          <a:xfrm>
            <a:off x="1055688" y="4048125"/>
            <a:ext cx="601662" cy="422275"/>
          </a:xfrm>
          <a:prstGeom prst="rect">
            <a:avLst/>
          </a:prstGeom>
          <a:noFill/>
          <a:ln w="12699">
            <a:noFill/>
            <a:miter lim="800000"/>
            <a:headEnd/>
            <a:tailEnd/>
          </a:ln>
          <a:effectLst/>
        </p:spPr>
      </p:pic>
      <p:pic>
        <p:nvPicPr>
          <p:cNvPr id="653325" name="Picture 13"/>
          <p:cNvPicPr>
            <a:picLocks noChangeArrowheads="1"/>
          </p:cNvPicPr>
          <p:nvPr/>
        </p:nvPicPr>
        <p:blipFill>
          <a:blip r:embed="rId3"/>
          <a:srcRect/>
          <a:stretch>
            <a:fillRect/>
          </a:stretch>
        </p:blipFill>
        <p:spPr bwMode="auto">
          <a:xfrm>
            <a:off x="6856413" y="4048125"/>
            <a:ext cx="600075" cy="422275"/>
          </a:xfrm>
          <a:prstGeom prst="rect">
            <a:avLst/>
          </a:prstGeom>
          <a:noFill/>
          <a:ln w="12699">
            <a:noFill/>
            <a:miter lim="800000"/>
            <a:headEnd/>
            <a:tailEnd/>
          </a:ln>
          <a:effectLst/>
        </p:spPr>
      </p:pic>
      <p:sp>
        <p:nvSpPr>
          <p:cNvPr id="653326" name="Text Box 14"/>
          <p:cNvSpPr txBox="1">
            <a:spLocks noChangeArrowheads="1"/>
          </p:cNvSpPr>
          <p:nvPr/>
        </p:nvSpPr>
        <p:spPr bwMode="auto">
          <a:xfrm>
            <a:off x="468313" y="4437063"/>
            <a:ext cx="1708150" cy="749300"/>
          </a:xfrm>
          <a:prstGeom prst="rect">
            <a:avLst/>
          </a:prstGeom>
          <a:noFill/>
          <a:ln w="9525">
            <a:noFill/>
            <a:miter lim="800000"/>
          </a:ln>
          <a:effectLst/>
        </p:spPr>
        <p:txBody>
          <a:bodyPr wrap="none">
            <a:spAutoFit/>
          </a:bodyPr>
          <a:lstStyle/>
          <a:p>
            <a:pPr algn="ctr">
              <a:lnSpc>
                <a:spcPct val="90000"/>
              </a:lnSpc>
            </a:pPr>
            <a:r>
              <a:rPr lang="zh-CN" altLang="en-US" sz="2400">
                <a:solidFill>
                  <a:schemeClr val="folHlink"/>
                </a:solidFill>
                <a:latin typeface="Arial" panose="020B0604020202020204" pitchFamily="34" charset="0"/>
                <a:ea typeface="黑体" panose="02010609060101010101" pitchFamily="2" charset="-122"/>
              </a:rPr>
              <a:t>光纤</a:t>
            </a:r>
            <a:endParaRPr lang="zh-CN" altLang="en-US" sz="240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a:solidFill>
                  <a:schemeClr val="folHlink"/>
                </a:solidFill>
                <a:latin typeface="Arial" panose="020B0604020202020204" pitchFamily="34" charset="0"/>
                <a:ea typeface="黑体" panose="02010609060101010101" pitchFamily="2" charset="-122"/>
              </a:rPr>
              <a:t>调制解调器</a:t>
            </a:r>
            <a:endParaRPr lang="zh-CN" altLang="en-US" sz="24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a:xfrm>
            <a:off x="1042988" y="1916113"/>
            <a:ext cx="7850187" cy="657225"/>
          </a:xfrm>
        </p:spPr>
        <p:txBody>
          <a:bodyPr/>
          <a:lstStyle/>
          <a:p>
            <a:r>
              <a:rPr lang="zh-CN" altLang="en-US" sz="2800"/>
              <a:t>某大学有三个系，各自有一个局域网</a:t>
            </a:r>
            <a:endParaRPr lang="zh-CN" altLang="en-US" sz="2800"/>
          </a:p>
        </p:txBody>
      </p:sp>
      <p:sp>
        <p:nvSpPr>
          <p:cNvPr id="644099" name="Rectangle 3"/>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644100" name="Rectangle 4"/>
          <p:cNvSpPr>
            <a:spLocks noChangeArrowheads="1"/>
          </p:cNvSpPr>
          <p:nvPr/>
        </p:nvSpPr>
        <p:spPr bwMode="auto">
          <a:xfrm>
            <a:off x="0" y="0"/>
            <a:ext cx="9144000" cy="0"/>
          </a:xfrm>
          <a:prstGeom prst="rect">
            <a:avLst/>
          </a:prstGeom>
          <a:noFill/>
          <a:ln w="9525">
            <a:noFill/>
            <a:miter lim="800000"/>
          </a:ln>
          <a:effectLst/>
        </p:spPr>
        <p:txBody>
          <a:bodyPr wrap="none" anchor="ctr">
            <a:spAutoFit/>
          </a:bodyPr>
          <a:lstStyle/>
          <a:p>
            <a:endParaRPr lang="zh-CN" altLang="en-US"/>
          </a:p>
        </p:txBody>
      </p:sp>
      <p:sp>
        <p:nvSpPr>
          <p:cNvPr id="644101" name="Rectangle 5"/>
          <p:cNvSpPr>
            <a:spLocks noGrp="1" noChangeArrowheads="1"/>
          </p:cNvSpPr>
          <p:nvPr>
            <p:ph type="title"/>
          </p:nvPr>
        </p:nvSpPr>
        <p:spPr>
          <a:xfrm>
            <a:off x="776288" y="-26988"/>
            <a:ext cx="8188325" cy="1462088"/>
          </a:xfrm>
        </p:spPr>
        <p:txBody>
          <a:bodyPr/>
          <a:lstStyle/>
          <a:p>
            <a:pPr algn="ctr"/>
            <a:r>
              <a:rPr lang="zh-CN" altLang="en-US" sz="4000"/>
              <a:t>用多个集线器可连成更大的局域网</a:t>
            </a:r>
            <a:endParaRPr lang="zh-CN" altLang="en-US" sz="4000"/>
          </a:p>
        </p:txBody>
      </p:sp>
      <p:sp>
        <p:nvSpPr>
          <p:cNvPr id="644139" name="Text Box 43"/>
          <p:cNvSpPr txBox="1">
            <a:spLocks noChangeArrowheads="1"/>
          </p:cNvSpPr>
          <p:nvPr/>
        </p:nvSpPr>
        <p:spPr bwMode="auto">
          <a:xfrm>
            <a:off x="3175000" y="2611438"/>
            <a:ext cx="2620963" cy="457200"/>
          </a:xfrm>
          <a:prstGeom prst="rect">
            <a:avLst/>
          </a:prstGeom>
          <a:no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三个独立的碰撞域</a:t>
            </a:r>
            <a:endParaRPr kumimoji="1" lang="zh-CN" altLang="en-US" sz="2400">
              <a:solidFill>
                <a:schemeClr val="tx2"/>
              </a:solidFill>
              <a:latin typeface="Times New Roman" panose="02020603050405020304" pitchFamily="18" charset="0"/>
              <a:ea typeface="黑体" panose="02010609060101010101" pitchFamily="2" charset="-122"/>
            </a:endParaRPr>
          </a:p>
        </p:txBody>
      </p:sp>
      <p:sp>
        <p:nvSpPr>
          <p:cNvPr id="644140" name="AutoShape 44"/>
          <p:cNvSpPr>
            <a:spLocks noChangeArrowheads="1"/>
          </p:cNvSpPr>
          <p:nvPr/>
        </p:nvSpPr>
        <p:spPr bwMode="auto">
          <a:xfrm>
            <a:off x="476250" y="3409950"/>
            <a:ext cx="2560638" cy="2971800"/>
          </a:xfrm>
          <a:prstGeom prst="roundRect">
            <a:avLst>
              <a:gd name="adj" fmla="val 16667"/>
            </a:avLst>
          </a:prstGeom>
          <a:solidFill>
            <a:srgbClr val="FFCCFF"/>
          </a:solidFill>
          <a:ln w="9525">
            <a:noFill/>
            <a:round/>
          </a:ln>
          <a:effectLst/>
        </p:spPr>
        <p:txBody>
          <a:bodyPr wrap="none" anchor="ctr"/>
          <a:lstStyle/>
          <a:p>
            <a:endParaRPr lang="zh-CN" altLang="en-US"/>
          </a:p>
        </p:txBody>
      </p:sp>
      <p:sp>
        <p:nvSpPr>
          <p:cNvPr id="644141" name="Line 45"/>
          <p:cNvSpPr>
            <a:spLocks noChangeShapeType="1"/>
          </p:cNvSpPr>
          <p:nvPr/>
        </p:nvSpPr>
        <p:spPr bwMode="auto">
          <a:xfrm flipH="1">
            <a:off x="877888" y="4960938"/>
            <a:ext cx="639762" cy="736600"/>
          </a:xfrm>
          <a:prstGeom prst="line">
            <a:avLst/>
          </a:prstGeom>
          <a:noFill/>
          <a:ln w="19050">
            <a:solidFill>
              <a:schemeClr val="tx1"/>
            </a:solidFill>
            <a:round/>
          </a:ln>
          <a:effectLst/>
        </p:spPr>
        <p:txBody>
          <a:bodyPr wrap="none" anchor="ctr"/>
          <a:lstStyle/>
          <a:p>
            <a:endParaRPr lang="zh-CN" altLang="en-US"/>
          </a:p>
        </p:txBody>
      </p:sp>
      <p:pic>
        <p:nvPicPr>
          <p:cNvPr id="644142" name="Picture 46"/>
          <p:cNvPicPr>
            <a:picLocks noChangeArrowheads="1"/>
          </p:cNvPicPr>
          <p:nvPr/>
        </p:nvPicPr>
        <p:blipFill>
          <a:blip r:embed="rId1"/>
          <a:srcRect/>
          <a:stretch>
            <a:fillRect/>
          </a:stretch>
        </p:blipFill>
        <p:spPr bwMode="auto">
          <a:xfrm>
            <a:off x="627063" y="5508625"/>
            <a:ext cx="481012" cy="511175"/>
          </a:xfrm>
          <a:prstGeom prst="rect">
            <a:avLst/>
          </a:prstGeom>
          <a:noFill/>
          <a:ln w="12699">
            <a:noFill/>
            <a:miter lim="800000"/>
            <a:headEnd/>
            <a:tailEnd/>
          </a:ln>
          <a:effectLst/>
        </p:spPr>
      </p:pic>
      <p:sp>
        <p:nvSpPr>
          <p:cNvPr id="644143" name="Line 47"/>
          <p:cNvSpPr>
            <a:spLocks noChangeShapeType="1"/>
          </p:cNvSpPr>
          <p:nvPr/>
        </p:nvSpPr>
        <p:spPr bwMode="auto">
          <a:xfrm>
            <a:off x="1879600" y="5099050"/>
            <a:ext cx="177800" cy="574675"/>
          </a:xfrm>
          <a:prstGeom prst="line">
            <a:avLst/>
          </a:prstGeom>
          <a:noFill/>
          <a:ln w="19050">
            <a:solidFill>
              <a:schemeClr val="tx1"/>
            </a:solidFill>
            <a:round/>
          </a:ln>
          <a:effectLst/>
        </p:spPr>
        <p:txBody>
          <a:bodyPr wrap="none" anchor="ctr"/>
          <a:lstStyle/>
          <a:p>
            <a:endParaRPr lang="zh-CN" altLang="en-US"/>
          </a:p>
        </p:txBody>
      </p:sp>
      <p:sp>
        <p:nvSpPr>
          <p:cNvPr id="644144" name="Line 48"/>
          <p:cNvSpPr>
            <a:spLocks noChangeShapeType="1"/>
          </p:cNvSpPr>
          <p:nvPr/>
        </p:nvSpPr>
        <p:spPr bwMode="auto">
          <a:xfrm>
            <a:off x="2057400" y="5075238"/>
            <a:ext cx="630238" cy="574675"/>
          </a:xfrm>
          <a:prstGeom prst="line">
            <a:avLst/>
          </a:prstGeom>
          <a:noFill/>
          <a:ln w="19050">
            <a:solidFill>
              <a:schemeClr val="tx1"/>
            </a:solidFill>
            <a:round/>
          </a:ln>
          <a:effectLst/>
        </p:spPr>
        <p:txBody>
          <a:bodyPr wrap="none" anchor="ctr"/>
          <a:lstStyle/>
          <a:p>
            <a:endParaRPr lang="zh-CN" altLang="en-US"/>
          </a:p>
        </p:txBody>
      </p:sp>
      <p:sp>
        <p:nvSpPr>
          <p:cNvPr id="644145" name="Line 49"/>
          <p:cNvSpPr>
            <a:spLocks noChangeShapeType="1"/>
          </p:cNvSpPr>
          <p:nvPr/>
        </p:nvSpPr>
        <p:spPr bwMode="auto">
          <a:xfrm flipH="1">
            <a:off x="1474788" y="4972050"/>
            <a:ext cx="171450" cy="742950"/>
          </a:xfrm>
          <a:prstGeom prst="line">
            <a:avLst/>
          </a:prstGeom>
          <a:noFill/>
          <a:ln w="19050">
            <a:solidFill>
              <a:schemeClr val="tx1"/>
            </a:solidFill>
            <a:round/>
          </a:ln>
          <a:effectLst/>
        </p:spPr>
        <p:txBody>
          <a:bodyPr wrap="none" anchor="ctr"/>
          <a:lstStyle/>
          <a:p>
            <a:endParaRPr lang="zh-CN" altLang="en-US"/>
          </a:p>
        </p:txBody>
      </p:sp>
      <p:pic>
        <p:nvPicPr>
          <p:cNvPr id="644146" name="Picture 50"/>
          <p:cNvPicPr>
            <a:picLocks noChangeArrowheads="1"/>
          </p:cNvPicPr>
          <p:nvPr/>
        </p:nvPicPr>
        <p:blipFill>
          <a:blip r:embed="rId1"/>
          <a:srcRect/>
          <a:stretch>
            <a:fillRect/>
          </a:stretch>
        </p:blipFill>
        <p:spPr bwMode="auto">
          <a:xfrm>
            <a:off x="1230313" y="5508625"/>
            <a:ext cx="479425" cy="511175"/>
          </a:xfrm>
          <a:prstGeom prst="rect">
            <a:avLst/>
          </a:prstGeom>
          <a:noFill/>
          <a:ln w="12699">
            <a:noFill/>
            <a:miter lim="800000"/>
            <a:headEnd/>
            <a:tailEnd/>
          </a:ln>
          <a:effectLst/>
        </p:spPr>
      </p:pic>
      <p:pic>
        <p:nvPicPr>
          <p:cNvPr id="644147" name="Picture 51"/>
          <p:cNvPicPr>
            <a:picLocks noChangeArrowheads="1"/>
          </p:cNvPicPr>
          <p:nvPr/>
        </p:nvPicPr>
        <p:blipFill>
          <a:blip r:embed="rId1"/>
          <a:srcRect/>
          <a:stretch>
            <a:fillRect/>
          </a:stretch>
        </p:blipFill>
        <p:spPr bwMode="auto">
          <a:xfrm>
            <a:off x="1831975" y="5508625"/>
            <a:ext cx="479425" cy="511175"/>
          </a:xfrm>
          <a:prstGeom prst="rect">
            <a:avLst/>
          </a:prstGeom>
          <a:noFill/>
          <a:ln w="12699">
            <a:noFill/>
            <a:miter lim="800000"/>
            <a:headEnd/>
            <a:tailEnd/>
          </a:ln>
          <a:effectLst/>
        </p:spPr>
      </p:pic>
      <p:pic>
        <p:nvPicPr>
          <p:cNvPr id="644148" name="Picture 52"/>
          <p:cNvPicPr>
            <a:picLocks noChangeArrowheads="1"/>
          </p:cNvPicPr>
          <p:nvPr/>
        </p:nvPicPr>
        <p:blipFill>
          <a:blip r:embed="rId1"/>
          <a:srcRect/>
          <a:stretch>
            <a:fillRect/>
          </a:stretch>
        </p:blipFill>
        <p:spPr bwMode="auto">
          <a:xfrm>
            <a:off x="2433638" y="5508625"/>
            <a:ext cx="481012" cy="511175"/>
          </a:xfrm>
          <a:prstGeom prst="rect">
            <a:avLst/>
          </a:prstGeom>
          <a:noFill/>
          <a:ln w="12699">
            <a:noFill/>
            <a:miter lim="800000"/>
            <a:headEnd/>
            <a:tailEnd/>
          </a:ln>
          <a:effectLst/>
        </p:spPr>
      </p:pic>
      <p:sp>
        <p:nvSpPr>
          <p:cNvPr id="644149" name="Text Box 53"/>
          <p:cNvSpPr txBox="1">
            <a:spLocks noChangeArrowheads="1"/>
          </p:cNvSpPr>
          <p:nvPr/>
        </p:nvSpPr>
        <p:spPr bwMode="auto">
          <a:xfrm>
            <a:off x="611188" y="4556125"/>
            <a:ext cx="793750" cy="457200"/>
          </a:xfrm>
          <a:prstGeom prst="rect">
            <a:avLst/>
          </a:prstGeom>
          <a:no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一系</a:t>
            </a:r>
            <a:endParaRPr kumimoji="1" lang="zh-CN" altLang="en-US" sz="2400">
              <a:solidFill>
                <a:schemeClr val="tx2"/>
              </a:solidFill>
              <a:latin typeface="Times New Roman" panose="02020603050405020304" pitchFamily="18" charset="0"/>
              <a:ea typeface="黑体" panose="02010609060101010101" pitchFamily="2" charset="-122"/>
            </a:endParaRPr>
          </a:p>
        </p:txBody>
      </p:sp>
      <p:pic>
        <p:nvPicPr>
          <p:cNvPr id="644150" name="Picture 54"/>
          <p:cNvPicPr>
            <a:picLocks noChangeAspect="1" noChangeArrowheads="1"/>
          </p:cNvPicPr>
          <p:nvPr/>
        </p:nvPicPr>
        <p:blipFill>
          <a:blip r:embed="rId2"/>
          <a:srcRect/>
          <a:stretch>
            <a:fillRect/>
          </a:stretch>
        </p:blipFill>
        <p:spPr bwMode="auto">
          <a:xfrm rot="-1102812">
            <a:off x="1279525" y="4600575"/>
            <a:ext cx="1108075" cy="614363"/>
          </a:xfrm>
          <a:prstGeom prst="rect">
            <a:avLst/>
          </a:prstGeom>
          <a:noFill/>
          <a:ln w="12700">
            <a:noFill/>
            <a:miter lim="800000"/>
            <a:headEnd/>
            <a:tailEnd/>
          </a:ln>
          <a:effectLst/>
        </p:spPr>
      </p:pic>
      <p:sp>
        <p:nvSpPr>
          <p:cNvPr id="644151" name="AutoShape 55"/>
          <p:cNvSpPr>
            <a:spLocks noChangeArrowheads="1"/>
          </p:cNvSpPr>
          <p:nvPr/>
        </p:nvSpPr>
        <p:spPr bwMode="auto">
          <a:xfrm>
            <a:off x="3187700" y="3409950"/>
            <a:ext cx="2559050" cy="2971800"/>
          </a:xfrm>
          <a:prstGeom prst="roundRect">
            <a:avLst>
              <a:gd name="adj" fmla="val 16667"/>
            </a:avLst>
          </a:prstGeom>
          <a:solidFill>
            <a:srgbClr val="FFFF66"/>
          </a:solidFill>
          <a:ln w="9525">
            <a:noFill/>
            <a:round/>
          </a:ln>
          <a:effectLst/>
        </p:spPr>
        <p:txBody>
          <a:bodyPr wrap="none" anchor="ctr"/>
          <a:lstStyle/>
          <a:p>
            <a:endParaRPr lang="zh-CN" altLang="en-US"/>
          </a:p>
        </p:txBody>
      </p:sp>
      <p:sp>
        <p:nvSpPr>
          <p:cNvPr id="644152" name="Line 56"/>
          <p:cNvSpPr>
            <a:spLocks noChangeShapeType="1"/>
          </p:cNvSpPr>
          <p:nvPr/>
        </p:nvSpPr>
        <p:spPr bwMode="auto">
          <a:xfrm flipH="1">
            <a:off x="3587750" y="4960938"/>
            <a:ext cx="641350" cy="736600"/>
          </a:xfrm>
          <a:prstGeom prst="line">
            <a:avLst/>
          </a:prstGeom>
          <a:noFill/>
          <a:ln w="19050">
            <a:solidFill>
              <a:schemeClr val="tx1"/>
            </a:solidFill>
            <a:round/>
          </a:ln>
          <a:effectLst/>
        </p:spPr>
        <p:txBody>
          <a:bodyPr wrap="none" anchor="ctr"/>
          <a:lstStyle/>
          <a:p>
            <a:endParaRPr lang="zh-CN" altLang="en-US"/>
          </a:p>
        </p:txBody>
      </p:sp>
      <p:pic>
        <p:nvPicPr>
          <p:cNvPr id="644153" name="Picture 57"/>
          <p:cNvPicPr>
            <a:picLocks noChangeArrowheads="1"/>
          </p:cNvPicPr>
          <p:nvPr/>
        </p:nvPicPr>
        <p:blipFill>
          <a:blip r:embed="rId1"/>
          <a:srcRect/>
          <a:stretch>
            <a:fillRect/>
          </a:stretch>
        </p:blipFill>
        <p:spPr bwMode="auto">
          <a:xfrm>
            <a:off x="3336925" y="5508625"/>
            <a:ext cx="481013" cy="511175"/>
          </a:xfrm>
          <a:prstGeom prst="rect">
            <a:avLst/>
          </a:prstGeom>
          <a:noFill/>
          <a:ln w="12699">
            <a:noFill/>
            <a:miter lim="800000"/>
            <a:headEnd/>
            <a:tailEnd/>
          </a:ln>
          <a:effectLst/>
        </p:spPr>
      </p:pic>
      <p:sp>
        <p:nvSpPr>
          <p:cNvPr id="644154" name="Line 58"/>
          <p:cNvSpPr>
            <a:spLocks noChangeShapeType="1"/>
          </p:cNvSpPr>
          <p:nvPr/>
        </p:nvSpPr>
        <p:spPr bwMode="auto">
          <a:xfrm>
            <a:off x="4589463" y="5099050"/>
            <a:ext cx="177800" cy="574675"/>
          </a:xfrm>
          <a:prstGeom prst="line">
            <a:avLst/>
          </a:prstGeom>
          <a:noFill/>
          <a:ln w="19050">
            <a:solidFill>
              <a:schemeClr val="tx1"/>
            </a:solidFill>
            <a:round/>
          </a:ln>
          <a:effectLst/>
        </p:spPr>
        <p:txBody>
          <a:bodyPr wrap="none" anchor="ctr"/>
          <a:lstStyle/>
          <a:p>
            <a:endParaRPr lang="zh-CN" altLang="en-US"/>
          </a:p>
        </p:txBody>
      </p:sp>
      <p:sp>
        <p:nvSpPr>
          <p:cNvPr id="644155" name="Line 59"/>
          <p:cNvSpPr>
            <a:spLocks noChangeShapeType="1"/>
          </p:cNvSpPr>
          <p:nvPr/>
        </p:nvSpPr>
        <p:spPr bwMode="auto">
          <a:xfrm>
            <a:off x="4767263" y="5075238"/>
            <a:ext cx="631825" cy="574675"/>
          </a:xfrm>
          <a:prstGeom prst="line">
            <a:avLst/>
          </a:prstGeom>
          <a:noFill/>
          <a:ln w="19050">
            <a:solidFill>
              <a:schemeClr val="tx1"/>
            </a:solidFill>
            <a:round/>
          </a:ln>
          <a:effectLst/>
        </p:spPr>
        <p:txBody>
          <a:bodyPr wrap="none" anchor="ctr"/>
          <a:lstStyle/>
          <a:p>
            <a:endParaRPr lang="zh-CN" altLang="en-US"/>
          </a:p>
        </p:txBody>
      </p:sp>
      <p:sp>
        <p:nvSpPr>
          <p:cNvPr id="644156" name="Line 60"/>
          <p:cNvSpPr>
            <a:spLocks noChangeShapeType="1"/>
          </p:cNvSpPr>
          <p:nvPr/>
        </p:nvSpPr>
        <p:spPr bwMode="auto">
          <a:xfrm flipH="1">
            <a:off x="4184650" y="4972050"/>
            <a:ext cx="173038" cy="742950"/>
          </a:xfrm>
          <a:prstGeom prst="line">
            <a:avLst/>
          </a:prstGeom>
          <a:noFill/>
          <a:ln w="19050">
            <a:solidFill>
              <a:schemeClr val="tx1"/>
            </a:solidFill>
            <a:round/>
          </a:ln>
          <a:effectLst/>
        </p:spPr>
        <p:txBody>
          <a:bodyPr wrap="none" anchor="ctr"/>
          <a:lstStyle/>
          <a:p>
            <a:endParaRPr lang="zh-CN" altLang="en-US"/>
          </a:p>
        </p:txBody>
      </p:sp>
      <p:pic>
        <p:nvPicPr>
          <p:cNvPr id="644157" name="Picture 61"/>
          <p:cNvPicPr>
            <a:picLocks noChangeArrowheads="1"/>
          </p:cNvPicPr>
          <p:nvPr/>
        </p:nvPicPr>
        <p:blipFill>
          <a:blip r:embed="rId1"/>
          <a:srcRect/>
          <a:stretch>
            <a:fillRect/>
          </a:stretch>
        </p:blipFill>
        <p:spPr bwMode="auto">
          <a:xfrm>
            <a:off x="3940175" y="5508625"/>
            <a:ext cx="479425" cy="511175"/>
          </a:xfrm>
          <a:prstGeom prst="rect">
            <a:avLst/>
          </a:prstGeom>
          <a:noFill/>
          <a:ln w="12699">
            <a:noFill/>
            <a:miter lim="800000"/>
            <a:headEnd/>
            <a:tailEnd/>
          </a:ln>
          <a:effectLst/>
        </p:spPr>
      </p:pic>
      <p:pic>
        <p:nvPicPr>
          <p:cNvPr id="644158" name="Picture 62"/>
          <p:cNvPicPr>
            <a:picLocks noChangeArrowheads="1"/>
          </p:cNvPicPr>
          <p:nvPr/>
        </p:nvPicPr>
        <p:blipFill>
          <a:blip r:embed="rId1"/>
          <a:srcRect/>
          <a:stretch>
            <a:fillRect/>
          </a:stretch>
        </p:blipFill>
        <p:spPr bwMode="auto">
          <a:xfrm>
            <a:off x="4541838" y="5508625"/>
            <a:ext cx="479425" cy="511175"/>
          </a:xfrm>
          <a:prstGeom prst="rect">
            <a:avLst/>
          </a:prstGeom>
          <a:noFill/>
          <a:ln w="12699">
            <a:noFill/>
            <a:miter lim="800000"/>
            <a:headEnd/>
            <a:tailEnd/>
          </a:ln>
          <a:effectLst/>
        </p:spPr>
      </p:pic>
      <p:pic>
        <p:nvPicPr>
          <p:cNvPr id="644159" name="Picture 63"/>
          <p:cNvPicPr>
            <a:picLocks noChangeArrowheads="1"/>
          </p:cNvPicPr>
          <p:nvPr/>
        </p:nvPicPr>
        <p:blipFill>
          <a:blip r:embed="rId1"/>
          <a:srcRect/>
          <a:stretch>
            <a:fillRect/>
          </a:stretch>
        </p:blipFill>
        <p:spPr bwMode="auto">
          <a:xfrm>
            <a:off x="5143500" y="5508625"/>
            <a:ext cx="481013" cy="511175"/>
          </a:xfrm>
          <a:prstGeom prst="rect">
            <a:avLst/>
          </a:prstGeom>
          <a:noFill/>
          <a:ln w="12699">
            <a:noFill/>
            <a:miter lim="800000"/>
            <a:headEnd/>
            <a:tailEnd/>
          </a:ln>
          <a:effectLst/>
        </p:spPr>
      </p:pic>
      <p:sp>
        <p:nvSpPr>
          <p:cNvPr id="644160" name="Text Box 64"/>
          <p:cNvSpPr txBox="1">
            <a:spLocks noChangeArrowheads="1"/>
          </p:cNvSpPr>
          <p:nvPr/>
        </p:nvSpPr>
        <p:spPr bwMode="auto">
          <a:xfrm>
            <a:off x="3275013" y="4556125"/>
            <a:ext cx="793750" cy="457200"/>
          </a:xfrm>
          <a:prstGeom prst="rect">
            <a:avLst/>
          </a:prstGeom>
          <a:no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二系</a:t>
            </a:r>
            <a:endParaRPr kumimoji="1" lang="zh-CN" altLang="en-US" sz="2400">
              <a:solidFill>
                <a:schemeClr val="tx2"/>
              </a:solidFill>
              <a:latin typeface="Times New Roman" panose="02020603050405020304" pitchFamily="18" charset="0"/>
              <a:ea typeface="黑体" panose="02010609060101010101" pitchFamily="2" charset="-122"/>
            </a:endParaRPr>
          </a:p>
        </p:txBody>
      </p:sp>
      <p:pic>
        <p:nvPicPr>
          <p:cNvPr id="644161" name="Picture 65"/>
          <p:cNvPicPr>
            <a:picLocks noChangeAspect="1" noChangeArrowheads="1"/>
          </p:cNvPicPr>
          <p:nvPr/>
        </p:nvPicPr>
        <p:blipFill>
          <a:blip r:embed="rId2"/>
          <a:srcRect/>
          <a:stretch>
            <a:fillRect/>
          </a:stretch>
        </p:blipFill>
        <p:spPr bwMode="auto">
          <a:xfrm rot="-1102812">
            <a:off x="3989388" y="4600575"/>
            <a:ext cx="1108075" cy="614363"/>
          </a:xfrm>
          <a:prstGeom prst="rect">
            <a:avLst/>
          </a:prstGeom>
          <a:noFill/>
          <a:ln w="12700">
            <a:noFill/>
            <a:miter lim="800000"/>
            <a:headEnd/>
            <a:tailEnd/>
          </a:ln>
          <a:effectLst/>
        </p:spPr>
      </p:pic>
      <p:sp>
        <p:nvSpPr>
          <p:cNvPr id="644162" name="AutoShape 66"/>
          <p:cNvSpPr>
            <a:spLocks noChangeArrowheads="1"/>
          </p:cNvSpPr>
          <p:nvPr/>
        </p:nvSpPr>
        <p:spPr bwMode="auto">
          <a:xfrm>
            <a:off x="5900738" y="3409950"/>
            <a:ext cx="2559050" cy="2971800"/>
          </a:xfrm>
          <a:prstGeom prst="roundRect">
            <a:avLst>
              <a:gd name="adj" fmla="val 16667"/>
            </a:avLst>
          </a:prstGeom>
          <a:solidFill>
            <a:srgbClr val="FFCC99"/>
          </a:solidFill>
          <a:ln w="9525">
            <a:noFill/>
            <a:round/>
          </a:ln>
          <a:effectLst/>
        </p:spPr>
        <p:txBody>
          <a:bodyPr wrap="none" anchor="ctr"/>
          <a:lstStyle/>
          <a:p>
            <a:endParaRPr lang="zh-CN" altLang="en-US"/>
          </a:p>
        </p:txBody>
      </p:sp>
      <p:sp>
        <p:nvSpPr>
          <p:cNvPr id="644163" name="Line 67"/>
          <p:cNvSpPr>
            <a:spLocks noChangeShapeType="1"/>
          </p:cNvSpPr>
          <p:nvPr/>
        </p:nvSpPr>
        <p:spPr bwMode="auto">
          <a:xfrm flipH="1">
            <a:off x="6302375" y="4960938"/>
            <a:ext cx="639763" cy="736600"/>
          </a:xfrm>
          <a:prstGeom prst="line">
            <a:avLst/>
          </a:prstGeom>
          <a:noFill/>
          <a:ln w="19050">
            <a:solidFill>
              <a:schemeClr val="tx1"/>
            </a:solidFill>
            <a:round/>
          </a:ln>
          <a:effectLst/>
        </p:spPr>
        <p:txBody>
          <a:bodyPr wrap="none" anchor="ctr"/>
          <a:lstStyle/>
          <a:p>
            <a:endParaRPr lang="zh-CN" altLang="en-US"/>
          </a:p>
        </p:txBody>
      </p:sp>
      <p:pic>
        <p:nvPicPr>
          <p:cNvPr id="644164" name="Picture 68"/>
          <p:cNvPicPr>
            <a:picLocks noChangeArrowheads="1"/>
          </p:cNvPicPr>
          <p:nvPr/>
        </p:nvPicPr>
        <p:blipFill>
          <a:blip r:embed="rId1"/>
          <a:srcRect/>
          <a:stretch>
            <a:fillRect/>
          </a:stretch>
        </p:blipFill>
        <p:spPr bwMode="auto">
          <a:xfrm>
            <a:off x="6051550" y="5508625"/>
            <a:ext cx="479425" cy="511175"/>
          </a:xfrm>
          <a:prstGeom prst="rect">
            <a:avLst/>
          </a:prstGeom>
          <a:noFill/>
          <a:ln w="12699">
            <a:noFill/>
            <a:miter lim="800000"/>
            <a:headEnd/>
            <a:tailEnd/>
          </a:ln>
          <a:effectLst/>
        </p:spPr>
      </p:pic>
      <p:sp>
        <p:nvSpPr>
          <p:cNvPr id="644165" name="Line 69"/>
          <p:cNvSpPr>
            <a:spLocks noChangeShapeType="1"/>
          </p:cNvSpPr>
          <p:nvPr/>
        </p:nvSpPr>
        <p:spPr bwMode="auto">
          <a:xfrm>
            <a:off x="7302500" y="5099050"/>
            <a:ext cx="179388" cy="574675"/>
          </a:xfrm>
          <a:prstGeom prst="line">
            <a:avLst/>
          </a:prstGeom>
          <a:noFill/>
          <a:ln w="19050">
            <a:solidFill>
              <a:schemeClr val="tx1"/>
            </a:solidFill>
            <a:round/>
          </a:ln>
          <a:effectLst/>
        </p:spPr>
        <p:txBody>
          <a:bodyPr wrap="none" anchor="ctr"/>
          <a:lstStyle/>
          <a:p>
            <a:endParaRPr lang="zh-CN" altLang="en-US"/>
          </a:p>
        </p:txBody>
      </p:sp>
      <p:sp>
        <p:nvSpPr>
          <p:cNvPr id="644166" name="Line 70"/>
          <p:cNvSpPr>
            <a:spLocks noChangeShapeType="1"/>
          </p:cNvSpPr>
          <p:nvPr/>
        </p:nvSpPr>
        <p:spPr bwMode="auto">
          <a:xfrm>
            <a:off x="7481888" y="5075238"/>
            <a:ext cx="630237" cy="574675"/>
          </a:xfrm>
          <a:prstGeom prst="line">
            <a:avLst/>
          </a:prstGeom>
          <a:noFill/>
          <a:ln w="19050">
            <a:solidFill>
              <a:schemeClr val="tx1"/>
            </a:solidFill>
            <a:round/>
          </a:ln>
          <a:effectLst/>
        </p:spPr>
        <p:txBody>
          <a:bodyPr wrap="none" anchor="ctr"/>
          <a:lstStyle/>
          <a:p>
            <a:endParaRPr lang="zh-CN" altLang="en-US"/>
          </a:p>
        </p:txBody>
      </p:sp>
      <p:sp>
        <p:nvSpPr>
          <p:cNvPr id="644167" name="Line 71"/>
          <p:cNvSpPr>
            <a:spLocks noChangeShapeType="1"/>
          </p:cNvSpPr>
          <p:nvPr/>
        </p:nvSpPr>
        <p:spPr bwMode="auto">
          <a:xfrm flipH="1">
            <a:off x="6897688" y="4972050"/>
            <a:ext cx="173037" cy="742950"/>
          </a:xfrm>
          <a:prstGeom prst="line">
            <a:avLst/>
          </a:prstGeom>
          <a:noFill/>
          <a:ln w="19050">
            <a:solidFill>
              <a:schemeClr val="tx1"/>
            </a:solidFill>
            <a:round/>
          </a:ln>
          <a:effectLst/>
        </p:spPr>
        <p:txBody>
          <a:bodyPr wrap="none" anchor="ctr"/>
          <a:lstStyle/>
          <a:p>
            <a:endParaRPr lang="zh-CN" altLang="en-US"/>
          </a:p>
        </p:txBody>
      </p:sp>
      <p:pic>
        <p:nvPicPr>
          <p:cNvPr id="644168" name="Picture 72"/>
          <p:cNvPicPr>
            <a:picLocks noChangeArrowheads="1"/>
          </p:cNvPicPr>
          <p:nvPr/>
        </p:nvPicPr>
        <p:blipFill>
          <a:blip r:embed="rId1"/>
          <a:srcRect/>
          <a:stretch>
            <a:fillRect/>
          </a:stretch>
        </p:blipFill>
        <p:spPr bwMode="auto">
          <a:xfrm>
            <a:off x="6653213" y="5508625"/>
            <a:ext cx="479425" cy="511175"/>
          </a:xfrm>
          <a:prstGeom prst="rect">
            <a:avLst/>
          </a:prstGeom>
          <a:noFill/>
          <a:ln w="12699">
            <a:noFill/>
            <a:miter lim="800000"/>
            <a:headEnd/>
            <a:tailEnd/>
          </a:ln>
          <a:effectLst/>
        </p:spPr>
      </p:pic>
      <p:pic>
        <p:nvPicPr>
          <p:cNvPr id="644169" name="Picture 73"/>
          <p:cNvPicPr>
            <a:picLocks noChangeArrowheads="1"/>
          </p:cNvPicPr>
          <p:nvPr/>
        </p:nvPicPr>
        <p:blipFill>
          <a:blip r:embed="rId1"/>
          <a:srcRect/>
          <a:stretch>
            <a:fillRect/>
          </a:stretch>
        </p:blipFill>
        <p:spPr bwMode="auto">
          <a:xfrm>
            <a:off x="7254875" y="5508625"/>
            <a:ext cx="481013" cy="511175"/>
          </a:xfrm>
          <a:prstGeom prst="rect">
            <a:avLst/>
          </a:prstGeom>
          <a:noFill/>
          <a:ln w="12699">
            <a:noFill/>
            <a:miter lim="800000"/>
            <a:headEnd/>
            <a:tailEnd/>
          </a:ln>
          <a:effectLst/>
        </p:spPr>
      </p:pic>
      <p:pic>
        <p:nvPicPr>
          <p:cNvPr id="644170" name="Picture 74"/>
          <p:cNvPicPr>
            <a:picLocks noChangeArrowheads="1"/>
          </p:cNvPicPr>
          <p:nvPr/>
        </p:nvPicPr>
        <p:blipFill>
          <a:blip r:embed="rId1"/>
          <a:srcRect/>
          <a:stretch>
            <a:fillRect/>
          </a:stretch>
        </p:blipFill>
        <p:spPr bwMode="auto">
          <a:xfrm>
            <a:off x="7858125" y="5508625"/>
            <a:ext cx="479425" cy="511175"/>
          </a:xfrm>
          <a:prstGeom prst="rect">
            <a:avLst/>
          </a:prstGeom>
          <a:noFill/>
          <a:ln w="12699">
            <a:noFill/>
            <a:miter lim="800000"/>
            <a:headEnd/>
            <a:tailEnd/>
          </a:ln>
          <a:effectLst/>
        </p:spPr>
      </p:pic>
      <p:sp>
        <p:nvSpPr>
          <p:cNvPr id="644171" name="Text Box 75"/>
          <p:cNvSpPr txBox="1">
            <a:spLocks noChangeArrowheads="1"/>
          </p:cNvSpPr>
          <p:nvPr/>
        </p:nvSpPr>
        <p:spPr bwMode="auto">
          <a:xfrm>
            <a:off x="5938838" y="4556125"/>
            <a:ext cx="793750" cy="457200"/>
          </a:xfrm>
          <a:prstGeom prst="rect">
            <a:avLst/>
          </a:prstGeom>
          <a:no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三系</a:t>
            </a:r>
            <a:endParaRPr kumimoji="1" lang="zh-CN" altLang="en-US" sz="2400">
              <a:solidFill>
                <a:schemeClr val="tx2"/>
              </a:solidFill>
              <a:latin typeface="Times New Roman" panose="02020603050405020304" pitchFamily="18" charset="0"/>
              <a:ea typeface="黑体" panose="02010609060101010101" pitchFamily="2" charset="-122"/>
            </a:endParaRPr>
          </a:p>
        </p:txBody>
      </p:sp>
      <p:pic>
        <p:nvPicPr>
          <p:cNvPr id="644172" name="Picture 76"/>
          <p:cNvPicPr>
            <a:picLocks noChangeAspect="1" noChangeArrowheads="1"/>
          </p:cNvPicPr>
          <p:nvPr/>
        </p:nvPicPr>
        <p:blipFill>
          <a:blip r:embed="rId2"/>
          <a:srcRect/>
          <a:stretch>
            <a:fillRect/>
          </a:stretch>
        </p:blipFill>
        <p:spPr bwMode="auto">
          <a:xfrm rot="-1102812">
            <a:off x="6704013" y="4600575"/>
            <a:ext cx="1106487" cy="614363"/>
          </a:xfrm>
          <a:prstGeom prst="rect">
            <a:avLst/>
          </a:prstGeom>
          <a:noFill/>
          <a:ln w="12700">
            <a:noFill/>
            <a:miter lim="800000"/>
            <a:headEnd/>
            <a:tailEnd/>
          </a:ln>
          <a:effectLst/>
        </p:spPr>
      </p:pic>
      <p:sp>
        <p:nvSpPr>
          <p:cNvPr id="644173" name="AutoShape 77"/>
          <p:cNvSpPr/>
          <p:nvPr/>
        </p:nvSpPr>
        <p:spPr bwMode="auto">
          <a:xfrm rot="5400000" flipV="1">
            <a:off x="4314825" y="376238"/>
            <a:ext cx="415925" cy="5689600"/>
          </a:xfrm>
          <a:prstGeom prst="leftBrace">
            <a:avLst>
              <a:gd name="adj1" fmla="val 113995"/>
              <a:gd name="adj2" fmla="val 50000"/>
            </a:avLst>
          </a:prstGeom>
          <a:noFill/>
          <a:ln w="9525">
            <a:solidFill>
              <a:schemeClr val="folHlink"/>
            </a:solidFill>
            <a:round/>
          </a:ln>
          <a:effectLst/>
        </p:spPr>
        <p:txBody>
          <a:bodyPr wrap="none" anchor="ctr"/>
          <a:lstStyle/>
          <a:p>
            <a:endParaRPr lang="zh-CN" altLang="en-US"/>
          </a:p>
        </p:txBody>
      </p:sp>
      <p:sp>
        <p:nvSpPr>
          <p:cNvPr id="644174" name="Text Box 78"/>
          <p:cNvSpPr txBox="1">
            <a:spLocks noChangeArrowheads="1"/>
          </p:cNvSpPr>
          <p:nvPr/>
        </p:nvSpPr>
        <p:spPr bwMode="auto">
          <a:xfrm>
            <a:off x="1171575" y="3476625"/>
            <a:ext cx="1096963" cy="457200"/>
          </a:xfrm>
          <a:prstGeom prst="rect">
            <a:avLst/>
          </a:prstGeom>
          <a:solidFill>
            <a:schemeClr val="bg1"/>
          </a:solid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碰撞域</a:t>
            </a:r>
            <a:endParaRPr kumimoji="1" lang="zh-CN" altLang="en-US" sz="2400">
              <a:solidFill>
                <a:schemeClr val="tx2"/>
              </a:solidFill>
              <a:latin typeface="Times New Roman" panose="02020603050405020304" pitchFamily="18" charset="0"/>
              <a:ea typeface="黑体" panose="02010609060101010101" pitchFamily="2" charset="-122"/>
            </a:endParaRPr>
          </a:p>
        </p:txBody>
      </p:sp>
      <p:sp>
        <p:nvSpPr>
          <p:cNvPr id="644175" name="Text Box 79"/>
          <p:cNvSpPr txBox="1">
            <a:spLocks noChangeArrowheads="1"/>
          </p:cNvSpPr>
          <p:nvPr/>
        </p:nvSpPr>
        <p:spPr bwMode="auto">
          <a:xfrm>
            <a:off x="3979863" y="3476625"/>
            <a:ext cx="1096962" cy="457200"/>
          </a:xfrm>
          <a:prstGeom prst="rect">
            <a:avLst/>
          </a:prstGeom>
          <a:solidFill>
            <a:schemeClr val="bg1"/>
          </a:solid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碰撞域</a:t>
            </a:r>
            <a:endParaRPr kumimoji="1" lang="zh-CN" altLang="en-US" sz="2400">
              <a:solidFill>
                <a:schemeClr val="tx2"/>
              </a:solidFill>
              <a:latin typeface="Times New Roman" panose="02020603050405020304" pitchFamily="18" charset="0"/>
              <a:ea typeface="黑体" panose="02010609060101010101" pitchFamily="2" charset="-122"/>
            </a:endParaRPr>
          </a:p>
        </p:txBody>
      </p:sp>
      <p:sp>
        <p:nvSpPr>
          <p:cNvPr id="644176" name="Text Box 80"/>
          <p:cNvSpPr txBox="1">
            <a:spLocks noChangeArrowheads="1"/>
          </p:cNvSpPr>
          <p:nvPr/>
        </p:nvSpPr>
        <p:spPr bwMode="auto">
          <a:xfrm>
            <a:off x="6642100" y="3476625"/>
            <a:ext cx="1098550" cy="457200"/>
          </a:xfrm>
          <a:prstGeom prst="rect">
            <a:avLst/>
          </a:prstGeom>
          <a:solidFill>
            <a:schemeClr val="bg1"/>
          </a:solidFill>
          <a:ln w="9525">
            <a:noFill/>
            <a:miter lim="800000"/>
          </a:ln>
          <a:effectLst/>
        </p:spPr>
        <p:txBody>
          <a:bodyPr wrap="none">
            <a:spAutoFit/>
          </a:bodyPr>
          <a:lstStyle/>
          <a:p>
            <a:r>
              <a:rPr kumimoji="1" lang="zh-CN" altLang="en-US" sz="2400">
                <a:solidFill>
                  <a:schemeClr val="tx2"/>
                </a:solidFill>
                <a:latin typeface="Times New Roman" panose="02020603050405020304" pitchFamily="18" charset="0"/>
                <a:ea typeface="黑体" panose="02010609060101010101" pitchFamily="2" charset="-122"/>
              </a:rPr>
              <a:t>碰撞域</a:t>
            </a:r>
            <a:endParaRPr kumimoji="1" lang="zh-CN" altLang="en-US" sz="2400">
              <a:solidFill>
                <a:schemeClr val="tx2"/>
              </a:solidFill>
              <a:latin typeface="Times New Roman" panose="02020603050405020304" pitchFamily="18" charset="0"/>
              <a:ea typeface="黑体" panose="0201060906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type="title"/>
          </p:nvPr>
        </p:nvSpPr>
        <p:spPr>
          <a:xfrm>
            <a:off x="900113" y="214313"/>
            <a:ext cx="7793037" cy="1462087"/>
          </a:xfrm>
        </p:spPr>
        <p:txBody>
          <a:bodyPr/>
          <a:lstStyle/>
          <a:p>
            <a:pPr algn="ctr"/>
            <a:r>
              <a:rPr lang="zh-CN" altLang="en-US"/>
              <a:t>用集线器组成更大的局域网</a:t>
            </a:r>
            <a:br>
              <a:rPr lang="zh-CN" altLang="en-US"/>
            </a:br>
            <a:r>
              <a:rPr lang="zh-CN" altLang="en-US"/>
              <a:t>都在一个碰撞域中</a:t>
            </a:r>
            <a:endParaRPr lang="zh-CN" altLang="en-US"/>
          </a:p>
        </p:txBody>
      </p:sp>
      <p:sp>
        <p:nvSpPr>
          <p:cNvPr id="455722" name="AutoShape 42"/>
          <p:cNvSpPr>
            <a:spLocks noChangeArrowheads="1"/>
          </p:cNvSpPr>
          <p:nvPr/>
        </p:nvSpPr>
        <p:spPr bwMode="auto">
          <a:xfrm>
            <a:off x="49213" y="2681288"/>
            <a:ext cx="8915400" cy="3078162"/>
          </a:xfrm>
          <a:prstGeom prst="roundRect">
            <a:avLst>
              <a:gd name="adj" fmla="val 16667"/>
            </a:avLst>
          </a:prstGeom>
          <a:solidFill>
            <a:srgbClr val="CCECFF"/>
          </a:solidFill>
          <a:ln w="9525">
            <a:noFill/>
            <a:round/>
          </a:ln>
          <a:effectLst/>
        </p:spPr>
        <p:txBody>
          <a:bodyPr wrap="none" anchor="ctr"/>
          <a:lstStyle/>
          <a:p>
            <a:endParaRPr lang="zh-CN" altLang="en-US"/>
          </a:p>
        </p:txBody>
      </p:sp>
      <p:sp>
        <p:nvSpPr>
          <p:cNvPr id="455723" name="Line 43"/>
          <p:cNvSpPr>
            <a:spLocks noChangeShapeType="1"/>
          </p:cNvSpPr>
          <p:nvPr/>
        </p:nvSpPr>
        <p:spPr bwMode="auto">
          <a:xfrm flipH="1">
            <a:off x="1971675" y="3351213"/>
            <a:ext cx="2147888" cy="962025"/>
          </a:xfrm>
          <a:prstGeom prst="line">
            <a:avLst/>
          </a:prstGeom>
          <a:noFill/>
          <a:ln w="19050">
            <a:solidFill>
              <a:schemeClr val="tx1"/>
            </a:solidFill>
            <a:round/>
          </a:ln>
          <a:effectLst/>
        </p:spPr>
        <p:txBody>
          <a:bodyPr wrap="none" anchor="ctr"/>
          <a:lstStyle/>
          <a:p>
            <a:endParaRPr lang="zh-CN" altLang="en-US"/>
          </a:p>
        </p:txBody>
      </p:sp>
      <p:sp>
        <p:nvSpPr>
          <p:cNvPr id="455724" name="Line 44"/>
          <p:cNvSpPr>
            <a:spLocks noChangeShapeType="1"/>
          </p:cNvSpPr>
          <p:nvPr/>
        </p:nvSpPr>
        <p:spPr bwMode="auto">
          <a:xfrm>
            <a:off x="4806950" y="3359150"/>
            <a:ext cx="2671763" cy="919163"/>
          </a:xfrm>
          <a:prstGeom prst="line">
            <a:avLst/>
          </a:prstGeom>
          <a:noFill/>
          <a:ln w="19050">
            <a:solidFill>
              <a:schemeClr val="tx1"/>
            </a:solidFill>
            <a:round/>
          </a:ln>
          <a:effectLst/>
        </p:spPr>
        <p:txBody>
          <a:bodyPr wrap="none" anchor="ctr"/>
          <a:lstStyle/>
          <a:p>
            <a:endParaRPr lang="zh-CN" altLang="en-US"/>
          </a:p>
        </p:txBody>
      </p:sp>
      <p:sp>
        <p:nvSpPr>
          <p:cNvPr id="455725" name="Line 45"/>
          <p:cNvSpPr>
            <a:spLocks noChangeShapeType="1"/>
          </p:cNvSpPr>
          <p:nvPr/>
        </p:nvSpPr>
        <p:spPr bwMode="auto">
          <a:xfrm>
            <a:off x="4454525" y="3406775"/>
            <a:ext cx="209550" cy="892175"/>
          </a:xfrm>
          <a:prstGeom prst="line">
            <a:avLst/>
          </a:prstGeom>
          <a:noFill/>
          <a:ln w="19050">
            <a:solidFill>
              <a:schemeClr val="tx1"/>
            </a:solidFill>
            <a:round/>
          </a:ln>
          <a:effectLst/>
        </p:spPr>
        <p:txBody>
          <a:bodyPr wrap="none" anchor="ctr"/>
          <a:lstStyle/>
          <a:p>
            <a:endParaRPr lang="zh-CN" altLang="en-US"/>
          </a:p>
        </p:txBody>
      </p:sp>
      <p:sp>
        <p:nvSpPr>
          <p:cNvPr id="455726" name="Text Box 46"/>
          <p:cNvSpPr txBox="1">
            <a:spLocks noChangeArrowheads="1"/>
          </p:cNvSpPr>
          <p:nvPr/>
        </p:nvSpPr>
        <p:spPr bwMode="auto">
          <a:xfrm>
            <a:off x="611188" y="4076700"/>
            <a:ext cx="792162" cy="458788"/>
          </a:xfrm>
          <a:prstGeom prst="rect">
            <a:avLst/>
          </a:prstGeom>
          <a:no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一系</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
        <p:nvSpPr>
          <p:cNvPr id="455727" name="Text Box 47"/>
          <p:cNvSpPr txBox="1">
            <a:spLocks noChangeArrowheads="1"/>
          </p:cNvSpPr>
          <p:nvPr/>
        </p:nvSpPr>
        <p:spPr bwMode="auto">
          <a:xfrm>
            <a:off x="6297613" y="4076700"/>
            <a:ext cx="795337" cy="458788"/>
          </a:xfrm>
          <a:prstGeom prst="rect">
            <a:avLst/>
          </a:prstGeom>
          <a:no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三系</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
        <p:nvSpPr>
          <p:cNvPr id="455728" name="Text Box 48"/>
          <p:cNvSpPr txBox="1">
            <a:spLocks noChangeArrowheads="1"/>
          </p:cNvSpPr>
          <p:nvPr/>
        </p:nvSpPr>
        <p:spPr bwMode="auto">
          <a:xfrm>
            <a:off x="3417888" y="4076700"/>
            <a:ext cx="793750" cy="458788"/>
          </a:xfrm>
          <a:prstGeom prst="rect">
            <a:avLst/>
          </a:prstGeom>
          <a:no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二系</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
        <p:nvSpPr>
          <p:cNvPr id="455729" name="Text Box 49"/>
          <p:cNvSpPr txBox="1">
            <a:spLocks noChangeArrowheads="1"/>
          </p:cNvSpPr>
          <p:nvPr/>
        </p:nvSpPr>
        <p:spPr bwMode="auto">
          <a:xfrm>
            <a:off x="2216150" y="2854325"/>
            <a:ext cx="17081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主干集线器</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
        <p:nvSpPr>
          <p:cNvPr id="455730" name="Text Box 50"/>
          <p:cNvSpPr txBox="1">
            <a:spLocks noChangeArrowheads="1"/>
          </p:cNvSpPr>
          <p:nvPr/>
        </p:nvSpPr>
        <p:spPr bwMode="auto">
          <a:xfrm>
            <a:off x="3101975" y="2133600"/>
            <a:ext cx="2622550" cy="457200"/>
          </a:xfrm>
          <a:prstGeom prst="rect">
            <a:avLst/>
          </a:prstGeom>
          <a:no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一个更大的碰撞域</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
        <p:nvSpPr>
          <p:cNvPr id="455731" name="Line 51"/>
          <p:cNvSpPr>
            <a:spLocks noChangeShapeType="1"/>
          </p:cNvSpPr>
          <p:nvPr/>
        </p:nvSpPr>
        <p:spPr bwMode="auto">
          <a:xfrm flipH="1">
            <a:off x="873125" y="4446588"/>
            <a:ext cx="665163" cy="681037"/>
          </a:xfrm>
          <a:prstGeom prst="line">
            <a:avLst/>
          </a:prstGeom>
          <a:noFill/>
          <a:ln w="19050">
            <a:solidFill>
              <a:schemeClr val="tx1"/>
            </a:solidFill>
            <a:round/>
          </a:ln>
          <a:effectLst/>
        </p:spPr>
        <p:txBody>
          <a:bodyPr wrap="none" anchor="ctr"/>
          <a:lstStyle/>
          <a:p>
            <a:endParaRPr lang="zh-CN" altLang="en-US"/>
          </a:p>
        </p:txBody>
      </p:sp>
      <p:pic>
        <p:nvPicPr>
          <p:cNvPr id="455732" name="Picture 52"/>
          <p:cNvPicPr>
            <a:picLocks noChangeArrowheads="1"/>
          </p:cNvPicPr>
          <p:nvPr/>
        </p:nvPicPr>
        <p:blipFill>
          <a:blip r:embed="rId1"/>
          <a:srcRect/>
          <a:stretch>
            <a:fillRect/>
          </a:stretch>
        </p:blipFill>
        <p:spPr bwMode="auto">
          <a:xfrm>
            <a:off x="612775" y="4953000"/>
            <a:ext cx="498475" cy="471488"/>
          </a:xfrm>
          <a:prstGeom prst="rect">
            <a:avLst/>
          </a:prstGeom>
          <a:noFill/>
          <a:ln w="12699">
            <a:noFill/>
            <a:miter lim="800000"/>
            <a:headEnd/>
            <a:tailEnd/>
          </a:ln>
          <a:effectLst/>
        </p:spPr>
      </p:pic>
      <p:sp>
        <p:nvSpPr>
          <p:cNvPr id="455733" name="Line 53"/>
          <p:cNvSpPr>
            <a:spLocks noChangeShapeType="1"/>
          </p:cNvSpPr>
          <p:nvPr/>
        </p:nvSpPr>
        <p:spPr bwMode="auto">
          <a:xfrm>
            <a:off x="1912938" y="4575175"/>
            <a:ext cx="185737" cy="530225"/>
          </a:xfrm>
          <a:prstGeom prst="line">
            <a:avLst/>
          </a:prstGeom>
          <a:noFill/>
          <a:ln w="19050">
            <a:solidFill>
              <a:schemeClr val="tx1"/>
            </a:solidFill>
            <a:round/>
          </a:ln>
          <a:effectLst/>
        </p:spPr>
        <p:txBody>
          <a:bodyPr wrap="none" anchor="ctr"/>
          <a:lstStyle/>
          <a:p>
            <a:endParaRPr lang="zh-CN" altLang="en-US"/>
          </a:p>
        </p:txBody>
      </p:sp>
      <p:sp>
        <p:nvSpPr>
          <p:cNvPr id="455734" name="Line 54"/>
          <p:cNvSpPr>
            <a:spLocks noChangeShapeType="1"/>
          </p:cNvSpPr>
          <p:nvPr/>
        </p:nvSpPr>
        <p:spPr bwMode="auto">
          <a:xfrm>
            <a:off x="2098675" y="4552950"/>
            <a:ext cx="655638" cy="530225"/>
          </a:xfrm>
          <a:prstGeom prst="line">
            <a:avLst/>
          </a:prstGeom>
          <a:noFill/>
          <a:ln w="19050">
            <a:solidFill>
              <a:schemeClr val="tx1"/>
            </a:solidFill>
            <a:round/>
          </a:ln>
          <a:effectLst/>
        </p:spPr>
        <p:txBody>
          <a:bodyPr wrap="none" anchor="ctr"/>
          <a:lstStyle/>
          <a:p>
            <a:endParaRPr lang="zh-CN" altLang="en-US"/>
          </a:p>
        </p:txBody>
      </p:sp>
      <p:sp>
        <p:nvSpPr>
          <p:cNvPr id="455735" name="Line 55"/>
          <p:cNvSpPr>
            <a:spLocks noChangeShapeType="1"/>
          </p:cNvSpPr>
          <p:nvPr/>
        </p:nvSpPr>
        <p:spPr bwMode="auto">
          <a:xfrm flipH="1">
            <a:off x="1492250" y="4457700"/>
            <a:ext cx="179388" cy="685800"/>
          </a:xfrm>
          <a:prstGeom prst="line">
            <a:avLst/>
          </a:prstGeom>
          <a:noFill/>
          <a:ln w="19050">
            <a:solidFill>
              <a:schemeClr val="tx1"/>
            </a:solidFill>
            <a:round/>
          </a:ln>
          <a:effectLst/>
        </p:spPr>
        <p:txBody>
          <a:bodyPr wrap="none" anchor="ctr"/>
          <a:lstStyle/>
          <a:p>
            <a:endParaRPr lang="zh-CN" altLang="en-US"/>
          </a:p>
        </p:txBody>
      </p:sp>
      <p:pic>
        <p:nvPicPr>
          <p:cNvPr id="455736" name="Picture 56"/>
          <p:cNvPicPr>
            <a:picLocks noChangeArrowheads="1"/>
          </p:cNvPicPr>
          <p:nvPr/>
        </p:nvPicPr>
        <p:blipFill>
          <a:blip r:embed="rId1"/>
          <a:srcRect/>
          <a:stretch>
            <a:fillRect/>
          </a:stretch>
        </p:blipFill>
        <p:spPr bwMode="auto">
          <a:xfrm>
            <a:off x="1238250" y="4953000"/>
            <a:ext cx="498475" cy="471488"/>
          </a:xfrm>
          <a:prstGeom prst="rect">
            <a:avLst/>
          </a:prstGeom>
          <a:noFill/>
          <a:ln w="12699">
            <a:noFill/>
            <a:miter lim="800000"/>
            <a:headEnd/>
            <a:tailEnd/>
          </a:ln>
          <a:effectLst/>
        </p:spPr>
      </p:pic>
      <p:pic>
        <p:nvPicPr>
          <p:cNvPr id="455737" name="Picture 57"/>
          <p:cNvPicPr>
            <a:picLocks noChangeArrowheads="1"/>
          </p:cNvPicPr>
          <p:nvPr/>
        </p:nvPicPr>
        <p:blipFill>
          <a:blip r:embed="rId1"/>
          <a:srcRect/>
          <a:stretch>
            <a:fillRect/>
          </a:stretch>
        </p:blipFill>
        <p:spPr bwMode="auto">
          <a:xfrm>
            <a:off x="1863725" y="4953000"/>
            <a:ext cx="498475" cy="471488"/>
          </a:xfrm>
          <a:prstGeom prst="rect">
            <a:avLst/>
          </a:prstGeom>
          <a:noFill/>
          <a:ln w="12699">
            <a:noFill/>
            <a:miter lim="800000"/>
            <a:headEnd/>
            <a:tailEnd/>
          </a:ln>
          <a:effectLst/>
        </p:spPr>
      </p:pic>
      <p:pic>
        <p:nvPicPr>
          <p:cNvPr id="455738" name="Picture 58"/>
          <p:cNvPicPr>
            <a:picLocks noChangeArrowheads="1"/>
          </p:cNvPicPr>
          <p:nvPr/>
        </p:nvPicPr>
        <p:blipFill>
          <a:blip r:embed="rId1"/>
          <a:srcRect/>
          <a:stretch>
            <a:fillRect/>
          </a:stretch>
        </p:blipFill>
        <p:spPr bwMode="auto">
          <a:xfrm>
            <a:off x="2489200" y="4953000"/>
            <a:ext cx="498475" cy="471488"/>
          </a:xfrm>
          <a:prstGeom prst="rect">
            <a:avLst/>
          </a:prstGeom>
          <a:noFill/>
          <a:ln w="12699">
            <a:noFill/>
            <a:miter lim="800000"/>
            <a:headEnd/>
            <a:tailEnd/>
          </a:ln>
          <a:effectLst/>
        </p:spPr>
      </p:pic>
      <p:pic>
        <p:nvPicPr>
          <p:cNvPr id="455739" name="Picture 59"/>
          <p:cNvPicPr>
            <a:picLocks noChangeAspect="1" noChangeArrowheads="1"/>
          </p:cNvPicPr>
          <p:nvPr/>
        </p:nvPicPr>
        <p:blipFill>
          <a:blip r:embed="rId2"/>
          <a:srcRect/>
          <a:stretch>
            <a:fillRect/>
          </a:stretch>
        </p:blipFill>
        <p:spPr bwMode="auto">
          <a:xfrm rot="-1102812">
            <a:off x="1290638" y="4114800"/>
            <a:ext cx="1150937" cy="566738"/>
          </a:xfrm>
          <a:prstGeom prst="rect">
            <a:avLst/>
          </a:prstGeom>
          <a:noFill/>
          <a:ln w="12700">
            <a:noFill/>
            <a:miter lim="800000"/>
            <a:headEnd/>
            <a:tailEnd/>
          </a:ln>
          <a:effectLst/>
        </p:spPr>
      </p:pic>
      <p:sp>
        <p:nvSpPr>
          <p:cNvPr id="455740" name="Line 60"/>
          <p:cNvSpPr>
            <a:spLocks noChangeShapeType="1"/>
          </p:cNvSpPr>
          <p:nvPr/>
        </p:nvSpPr>
        <p:spPr bwMode="auto">
          <a:xfrm flipH="1">
            <a:off x="3689350" y="4446588"/>
            <a:ext cx="665163" cy="681037"/>
          </a:xfrm>
          <a:prstGeom prst="line">
            <a:avLst/>
          </a:prstGeom>
          <a:noFill/>
          <a:ln w="19050">
            <a:solidFill>
              <a:schemeClr val="tx1"/>
            </a:solidFill>
            <a:round/>
          </a:ln>
          <a:effectLst/>
        </p:spPr>
        <p:txBody>
          <a:bodyPr wrap="none" anchor="ctr"/>
          <a:lstStyle/>
          <a:p>
            <a:endParaRPr lang="zh-CN" altLang="en-US"/>
          </a:p>
        </p:txBody>
      </p:sp>
      <p:pic>
        <p:nvPicPr>
          <p:cNvPr id="455741" name="Picture 61"/>
          <p:cNvPicPr>
            <a:picLocks noChangeArrowheads="1"/>
          </p:cNvPicPr>
          <p:nvPr/>
        </p:nvPicPr>
        <p:blipFill>
          <a:blip r:embed="rId1"/>
          <a:srcRect/>
          <a:stretch>
            <a:fillRect/>
          </a:stretch>
        </p:blipFill>
        <p:spPr bwMode="auto">
          <a:xfrm>
            <a:off x="3429000" y="4953000"/>
            <a:ext cx="498475" cy="471488"/>
          </a:xfrm>
          <a:prstGeom prst="rect">
            <a:avLst/>
          </a:prstGeom>
          <a:noFill/>
          <a:ln w="12699">
            <a:noFill/>
            <a:miter lim="800000"/>
            <a:headEnd/>
            <a:tailEnd/>
          </a:ln>
          <a:effectLst/>
        </p:spPr>
      </p:pic>
      <p:sp>
        <p:nvSpPr>
          <p:cNvPr id="455742" name="Line 62"/>
          <p:cNvSpPr>
            <a:spLocks noChangeShapeType="1"/>
          </p:cNvSpPr>
          <p:nvPr/>
        </p:nvSpPr>
        <p:spPr bwMode="auto">
          <a:xfrm>
            <a:off x="4729163" y="4575175"/>
            <a:ext cx="185737" cy="530225"/>
          </a:xfrm>
          <a:prstGeom prst="line">
            <a:avLst/>
          </a:prstGeom>
          <a:noFill/>
          <a:ln w="19050">
            <a:solidFill>
              <a:schemeClr val="tx1"/>
            </a:solidFill>
            <a:round/>
          </a:ln>
          <a:effectLst/>
        </p:spPr>
        <p:txBody>
          <a:bodyPr wrap="none" anchor="ctr"/>
          <a:lstStyle/>
          <a:p>
            <a:endParaRPr lang="zh-CN" altLang="en-US"/>
          </a:p>
        </p:txBody>
      </p:sp>
      <p:sp>
        <p:nvSpPr>
          <p:cNvPr id="455743" name="Line 63"/>
          <p:cNvSpPr>
            <a:spLocks noChangeShapeType="1"/>
          </p:cNvSpPr>
          <p:nvPr/>
        </p:nvSpPr>
        <p:spPr bwMode="auto">
          <a:xfrm>
            <a:off x="4914900" y="4552950"/>
            <a:ext cx="654050" cy="530225"/>
          </a:xfrm>
          <a:prstGeom prst="line">
            <a:avLst/>
          </a:prstGeom>
          <a:noFill/>
          <a:ln w="19050">
            <a:solidFill>
              <a:schemeClr val="tx1"/>
            </a:solidFill>
            <a:round/>
          </a:ln>
          <a:effectLst/>
        </p:spPr>
        <p:txBody>
          <a:bodyPr wrap="none" anchor="ctr"/>
          <a:lstStyle/>
          <a:p>
            <a:endParaRPr lang="zh-CN" altLang="en-US"/>
          </a:p>
        </p:txBody>
      </p:sp>
      <p:sp>
        <p:nvSpPr>
          <p:cNvPr id="455744" name="Line 64"/>
          <p:cNvSpPr>
            <a:spLocks noChangeShapeType="1"/>
          </p:cNvSpPr>
          <p:nvPr/>
        </p:nvSpPr>
        <p:spPr bwMode="auto">
          <a:xfrm flipH="1">
            <a:off x="4308475" y="4457700"/>
            <a:ext cx="179388" cy="685800"/>
          </a:xfrm>
          <a:prstGeom prst="line">
            <a:avLst/>
          </a:prstGeom>
          <a:noFill/>
          <a:ln w="19050">
            <a:solidFill>
              <a:schemeClr val="tx1"/>
            </a:solidFill>
            <a:round/>
          </a:ln>
          <a:effectLst/>
        </p:spPr>
        <p:txBody>
          <a:bodyPr wrap="none" anchor="ctr"/>
          <a:lstStyle/>
          <a:p>
            <a:endParaRPr lang="zh-CN" altLang="en-US"/>
          </a:p>
        </p:txBody>
      </p:sp>
      <p:pic>
        <p:nvPicPr>
          <p:cNvPr id="455745" name="Picture 65"/>
          <p:cNvPicPr>
            <a:picLocks noChangeArrowheads="1"/>
          </p:cNvPicPr>
          <p:nvPr/>
        </p:nvPicPr>
        <p:blipFill>
          <a:blip r:embed="rId1"/>
          <a:srcRect/>
          <a:stretch>
            <a:fillRect/>
          </a:stretch>
        </p:blipFill>
        <p:spPr bwMode="auto">
          <a:xfrm>
            <a:off x="4054475" y="4953000"/>
            <a:ext cx="498475" cy="471488"/>
          </a:xfrm>
          <a:prstGeom prst="rect">
            <a:avLst/>
          </a:prstGeom>
          <a:noFill/>
          <a:ln w="12699">
            <a:noFill/>
            <a:miter lim="800000"/>
            <a:headEnd/>
            <a:tailEnd/>
          </a:ln>
          <a:effectLst/>
        </p:spPr>
      </p:pic>
      <p:pic>
        <p:nvPicPr>
          <p:cNvPr id="455746" name="Picture 66"/>
          <p:cNvPicPr>
            <a:picLocks noChangeArrowheads="1"/>
          </p:cNvPicPr>
          <p:nvPr/>
        </p:nvPicPr>
        <p:blipFill>
          <a:blip r:embed="rId1"/>
          <a:srcRect/>
          <a:stretch>
            <a:fillRect/>
          </a:stretch>
        </p:blipFill>
        <p:spPr bwMode="auto">
          <a:xfrm>
            <a:off x="4679950" y="4953000"/>
            <a:ext cx="498475" cy="471488"/>
          </a:xfrm>
          <a:prstGeom prst="rect">
            <a:avLst/>
          </a:prstGeom>
          <a:noFill/>
          <a:ln w="12699">
            <a:noFill/>
            <a:miter lim="800000"/>
            <a:headEnd/>
            <a:tailEnd/>
          </a:ln>
          <a:effectLst/>
        </p:spPr>
      </p:pic>
      <p:pic>
        <p:nvPicPr>
          <p:cNvPr id="455747" name="Picture 67"/>
          <p:cNvPicPr>
            <a:picLocks noChangeArrowheads="1"/>
          </p:cNvPicPr>
          <p:nvPr/>
        </p:nvPicPr>
        <p:blipFill>
          <a:blip r:embed="rId1"/>
          <a:srcRect/>
          <a:stretch>
            <a:fillRect/>
          </a:stretch>
        </p:blipFill>
        <p:spPr bwMode="auto">
          <a:xfrm>
            <a:off x="5305425" y="4953000"/>
            <a:ext cx="498475" cy="471488"/>
          </a:xfrm>
          <a:prstGeom prst="rect">
            <a:avLst/>
          </a:prstGeom>
          <a:noFill/>
          <a:ln w="12699">
            <a:noFill/>
            <a:miter lim="800000"/>
            <a:headEnd/>
            <a:tailEnd/>
          </a:ln>
          <a:effectLst/>
        </p:spPr>
      </p:pic>
      <p:pic>
        <p:nvPicPr>
          <p:cNvPr id="455748" name="Picture 68"/>
          <p:cNvPicPr>
            <a:picLocks noChangeAspect="1" noChangeArrowheads="1"/>
          </p:cNvPicPr>
          <p:nvPr/>
        </p:nvPicPr>
        <p:blipFill>
          <a:blip r:embed="rId2"/>
          <a:srcRect/>
          <a:stretch>
            <a:fillRect/>
          </a:stretch>
        </p:blipFill>
        <p:spPr bwMode="auto">
          <a:xfrm rot="-1102812">
            <a:off x="4106863" y="4114800"/>
            <a:ext cx="1149350" cy="566738"/>
          </a:xfrm>
          <a:prstGeom prst="rect">
            <a:avLst/>
          </a:prstGeom>
          <a:noFill/>
          <a:ln w="12700">
            <a:noFill/>
            <a:miter lim="800000"/>
            <a:headEnd/>
            <a:tailEnd/>
          </a:ln>
          <a:effectLst/>
        </p:spPr>
      </p:pic>
      <p:sp>
        <p:nvSpPr>
          <p:cNvPr id="455749" name="Line 69"/>
          <p:cNvSpPr>
            <a:spLocks noChangeShapeType="1"/>
          </p:cNvSpPr>
          <p:nvPr/>
        </p:nvSpPr>
        <p:spPr bwMode="auto">
          <a:xfrm flipH="1">
            <a:off x="6507163" y="4446588"/>
            <a:ext cx="665162" cy="681037"/>
          </a:xfrm>
          <a:prstGeom prst="line">
            <a:avLst/>
          </a:prstGeom>
          <a:noFill/>
          <a:ln w="19050">
            <a:solidFill>
              <a:schemeClr val="tx1"/>
            </a:solidFill>
            <a:round/>
          </a:ln>
          <a:effectLst/>
        </p:spPr>
        <p:txBody>
          <a:bodyPr wrap="none" anchor="ctr"/>
          <a:lstStyle/>
          <a:p>
            <a:endParaRPr lang="zh-CN" altLang="en-US"/>
          </a:p>
        </p:txBody>
      </p:sp>
      <p:pic>
        <p:nvPicPr>
          <p:cNvPr id="455750" name="Picture 70"/>
          <p:cNvPicPr>
            <a:picLocks noChangeArrowheads="1"/>
          </p:cNvPicPr>
          <p:nvPr/>
        </p:nvPicPr>
        <p:blipFill>
          <a:blip r:embed="rId1"/>
          <a:srcRect/>
          <a:stretch>
            <a:fillRect/>
          </a:stretch>
        </p:blipFill>
        <p:spPr bwMode="auto">
          <a:xfrm>
            <a:off x="6246813" y="4953000"/>
            <a:ext cx="498475" cy="471488"/>
          </a:xfrm>
          <a:prstGeom prst="rect">
            <a:avLst/>
          </a:prstGeom>
          <a:noFill/>
          <a:ln w="12699">
            <a:noFill/>
            <a:miter lim="800000"/>
            <a:headEnd/>
            <a:tailEnd/>
          </a:ln>
          <a:effectLst/>
        </p:spPr>
      </p:pic>
      <p:sp>
        <p:nvSpPr>
          <p:cNvPr id="455751" name="Line 71"/>
          <p:cNvSpPr>
            <a:spLocks noChangeShapeType="1"/>
          </p:cNvSpPr>
          <p:nvPr/>
        </p:nvSpPr>
        <p:spPr bwMode="auto">
          <a:xfrm>
            <a:off x="7546975" y="4575175"/>
            <a:ext cx="185738" cy="530225"/>
          </a:xfrm>
          <a:prstGeom prst="line">
            <a:avLst/>
          </a:prstGeom>
          <a:noFill/>
          <a:ln w="19050">
            <a:solidFill>
              <a:schemeClr val="tx1"/>
            </a:solidFill>
            <a:round/>
          </a:ln>
          <a:effectLst/>
        </p:spPr>
        <p:txBody>
          <a:bodyPr wrap="none" anchor="ctr"/>
          <a:lstStyle/>
          <a:p>
            <a:endParaRPr lang="zh-CN" altLang="en-US"/>
          </a:p>
        </p:txBody>
      </p:sp>
      <p:sp>
        <p:nvSpPr>
          <p:cNvPr id="455752" name="Line 72"/>
          <p:cNvSpPr>
            <a:spLocks noChangeShapeType="1"/>
          </p:cNvSpPr>
          <p:nvPr/>
        </p:nvSpPr>
        <p:spPr bwMode="auto">
          <a:xfrm>
            <a:off x="7732713" y="4552950"/>
            <a:ext cx="655637" cy="530225"/>
          </a:xfrm>
          <a:prstGeom prst="line">
            <a:avLst/>
          </a:prstGeom>
          <a:noFill/>
          <a:ln w="19050">
            <a:solidFill>
              <a:schemeClr val="tx1"/>
            </a:solidFill>
            <a:round/>
          </a:ln>
          <a:effectLst/>
        </p:spPr>
        <p:txBody>
          <a:bodyPr wrap="none" anchor="ctr"/>
          <a:lstStyle/>
          <a:p>
            <a:endParaRPr lang="zh-CN" altLang="en-US"/>
          </a:p>
        </p:txBody>
      </p:sp>
      <p:sp>
        <p:nvSpPr>
          <p:cNvPr id="455753" name="Line 73"/>
          <p:cNvSpPr>
            <a:spLocks noChangeShapeType="1"/>
          </p:cNvSpPr>
          <p:nvPr/>
        </p:nvSpPr>
        <p:spPr bwMode="auto">
          <a:xfrm flipH="1">
            <a:off x="7126288" y="4457700"/>
            <a:ext cx="179387" cy="685800"/>
          </a:xfrm>
          <a:prstGeom prst="line">
            <a:avLst/>
          </a:prstGeom>
          <a:noFill/>
          <a:ln w="19050">
            <a:solidFill>
              <a:schemeClr val="tx1"/>
            </a:solidFill>
            <a:round/>
          </a:ln>
          <a:effectLst/>
        </p:spPr>
        <p:txBody>
          <a:bodyPr wrap="none" anchor="ctr"/>
          <a:lstStyle/>
          <a:p>
            <a:endParaRPr lang="zh-CN" altLang="en-US"/>
          </a:p>
        </p:txBody>
      </p:sp>
      <p:pic>
        <p:nvPicPr>
          <p:cNvPr id="455754" name="Picture 74"/>
          <p:cNvPicPr>
            <a:picLocks noChangeArrowheads="1"/>
          </p:cNvPicPr>
          <p:nvPr/>
        </p:nvPicPr>
        <p:blipFill>
          <a:blip r:embed="rId1"/>
          <a:srcRect/>
          <a:stretch>
            <a:fillRect/>
          </a:stretch>
        </p:blipFill>
        <p:spPr bwMode="auto">
          <a:xfrm>
            <a:off x="6872288" y="4953000"/>
            <a:ext cx="498475" cy="471488"/>
          </a:xfrm>
          <a:prstGeom prst="rect">
            <a:avLst/>
          </a:prstGeom>
          <a:noFill/>
          <a:ln w="12699">
            <a:noFill/>
            <a:miter lim="800000"/>
            <a:headEnd/>
            <a:tailEnd/>
          </a:ln>
          <a:effectLst/>
        </p:spPr>
      </p:pic>
      <p:pic>
        <p:nvPicPr>
          <p:cNvPr id="455755" name="Picture 75"/>
          <p:cNvPicPr>
            <a:picLocks noChangeArrowheads="1"/>
          </p:cNvPicPr>
          <p:nvPr/>
        </p:nvPicPr>
        <p:blipFill>
          <a:blip r:embed="rId1"/>
          <a:srcRect/>
          <a:stretch>
            <a:fillRect/>
          </a:stretch>
        </p:blipFill>
        <p:spPr bwMode="auto">
          <a:xfrm>
            <a:off x="7497763" y="4953000"/>
            <a:ext cx="498475" cy="471488"/>
          </a:xfrm>
          <a:prstGeom prst="rect">
            <a:avLst/>
          </a:prstGeom>
          <a:noFill/>
          <a:ln w="12699">
            <a:noFill/>
            <a:miter lim="800000"/>
            <a:headEnd/>
            <a:tailEnd/>
          </a:ln>
          <a:effectLst/>
        </p:spPr>
      </p:pic>
      <p:pic>
        <p:nvPicPr>
          <p:cNvPr id="455756" name="Picture 76"/>
          <p:cNvPicPr>
            <a:picLocks noChangeArrowheads="1"/>
          </p:cNvPicPr>
          <p:nvPr/>
        </p:nvPicPr>
        <p:blipFill>
          <a:blip r:embed="rId1"/>
          <a:srcRect/>
          <a:stretch>
            <a:fillRect/>
          </a:stretch>
        </p:blipFill>
        <p:spPr bwMode="auto">
          <a:xfrm>
            <a:off x="8123238" y="4953000"/>
            <a:ext cx="498475" cy="471488"/>
          </a:xfrm>
          <a:prstGeom prst="rect">
            <a:avLst/>
          </a:prstGeom>
          <a:noFill/>
          <a:ln w="12699">
            <a:noFill/>
            <a:miter lim="800000"/>
            <a:headEnd/>
            <a:tailEnd/>
          </a:ln>
          <a:effectLst/>
        </p:spPr>
      </p:pic>
      <p:pic>
        <p:nvPicPr>
          <p:cNvPr id="455757" name="Picture 77"/>
          <p:cNvPicPr>
            <a:picLocks noChangeAspect="1" noChangeArrowheads="1"/>
          </p:cNvPicPr>
          <p:nvPr/>
        </p:nvPicPr>
        <p:blipFill>
          <a:blip r:embed="rId2"/>
          <a:srcRect/>
          <a:stretch>
            <a:fillRect/>
          </a:stretch>
        </p:blipFill>
        <p:spPr bwMode="auto">
          <a:xfrm rot="-1102812">
            <a:off x="6924675" y="4114800"/>
            <a:ext cx="1150938" cy="566738"/>
          </a:xfrm>
          <a:prstGeom prst="rect">
            <a:avLst/>
          </a:prstGeom>
          <a:noFill/>
          <a:ln w="12700">
            <a:noFill/>
            <a:miter lim="800000"/>
            <a:headEnd/>
            <a:tailEnd/>
          </a:ln>
          <a:effectLst/>
        </p:spPr>
      </p:pic>
      <p:pic>
        <p:nvPicPr>
          <p:cNvPr id="455758" name="Picture 78"/>
          <p:cNvPicPr>
            <a:picLocks noChangeAspect="1" noChangeArrowheads="1"/>
          </p:cNvPicPr>
          <p:nvPr/>
        </p:nvPicPr>
        <p:blipFill>
          <a:blip r:embed="rId2"/>
          <a:srcRect/>
          <a:stretch>
            <a:fillRect/>
          </a:stretch>
        </p:blipFill>
        <p:spPr bwMode="auto">
          <a:xfrm rot="-1102812">
            <a:off x="3767138" y="2840038"/>
            <a:ext cx="1538287" cy="757237"/>
          </a:xfrm>
          <a:prstGeom prst="rect">
            <a:avLst/>
          </a:prstGeom>
          <a:noFill/>
          <a:ln w="12700">
            <a:noFill/>
            <a:miter lim="800000"/>
            <a:headEnd/>
            <a:tailEnd/>
          </a:ln>
          <a:effectLst/>
        </p:spPr>
      </p:pic>
      <p:sp>
        <p:nvSpPr>
          <p:cNvPr id="455759" name="Text Box 79"/>
          <p:cNvSpPr txBox="1">
            <a:spLocks noChangeArrowheads="1"/>
          </p:cNvSpPr>
          <p:nvPr/>
        </p:nvSpPr>
        <p:spPr bwMode="auto">
          <a:xfrm>
            <a:off x="7289800" y="2847975"/>
            <a:ext cx="1098550" cy="457200"/>
          </a:xfrm>
          <a:prstGeom prst="rect">
            <a:avLst/>
          </a:prstGeom>
          <a:solidFill>
            <a:schemeClr val="bg1"/>
          </a:solidFill>
          <a:ln w="9525">
            <a:noFill/>
            <a:miter lim="800000"/>
          </a:ln>
          <a:effectLst/>
        </p:spPr>
        <p:txBody>
          <a:bodyPr wrap="none">
            <a:spAutoFit/>
          </a:bodyPr>
          <a:lstStyle/>
          <a:p>
            <a:r>
              <a:rPr kumimoji="1" lang="zh-CN" altLang="en-US" sz="2400">
                <a:solidFill>
                  <a:schemeClr val="folHlink"/>
                </a:solidFill>
                <a:latin typeface="Times New Roman" panose="02020603050405020304" pitchFamily="18" charset="0"/>
                <a:ea typeface="黑体" panose="02010609060101010101" pitchFamily="2" charset="-122"/>
              </a:rPr>
              <a:t>碰撞域</a:t>
            </a:r>
            <a:endParaRPr kumimoji="1" lang="zh-CN" altLang="en-US" sz="2400">
              <a:solidFill>
                <a:schemeClr val="folHlink"/>
              </a:solidFill>
              <a:latin typeface="Times New Roman" panose="02020603050405020304" pitchFamily="18" charset="0"/>
              <a:ea typeface="黑体" panose="0201060906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idx="1"/>
          </p:nvPr>
        </p:nvSpPr>
        <p:spPr>
          <a:xfrm>
            <a:off x="1042988" y="2051050"/>
            <a:ext cx="7850187" cy="4257675"/>
          </a:xfrm>
        </p:spPr>
        <p:txBody>
          <a:bodyPr/>
          <a:lstStyle/>
          <a:p>
            <a:pPr>
              <a:lnSpc>
                <a:spcPct val="110000"/>
              </a:lnSpc>
            </a:pPr>
            <a:r>
              <a:rPr lang="zh-CN" altLang="en-US" sz="2800"/>
              <a:t>优点</a:t>
            </a:r>
            <a:endParaRPr lang="zh-CN" altLang="en-US" sz="2800"/>
          </a:p>
          <a:p>
            <a:pPr lvl="1">
              <a:lnSpc>
                <a:spcPct val="110000"/>
              </a:lnSpc>
            </a:pPr>
            <a:r>
              <a:rPr lang="zh-CN" altLang="en-US" sz="2400">
                <a:solidFill>
                  <a:srgbClr val="333399"/>
                </a:solidFill>
                <a:ea typeface="黑体" panose="02010609060101010101" pitchFamily="2" charset="-122"/>
              </a:rPr>
              <a:t>使原来属于不同碰撞域的局域网上的计算机能够进行跨碰撞域的通信。</a:t>
            </a:r>
            <a:endParaRPr lang="zh-CN" altLang="en-US" sz="2400">
              <a:solidFill>
                <a:srgbClr val="333399"/>
              </a:solidFill>
              <a:ea typeface="黑体" panose="02010609060101010101" pitchFamily="2" charset="-122"/>
            </a:endParaRPr>
          </a:p>
          <a:p>
            <a:pPr lvl="1">
              <a:lnSpc>
                <a:spcPct val="110000"/>
              </a:lnSpc>
            </a:pPr>
            <a:r>
              <a:rPr lang="zh-CN" altLang="en-US" sz="2400">
                <a:solidFill>
                  <a:srgbClr val="333399"/>
                </a:solidFill>
                <a:ea typeface="黑体" panose="02010609060101010101" pitchFamily="2" charset="-122"/>
              </a:rPr>
              <a:t>扩大了局域网覆盖的地理范围。</a:t>
            </a:r>
            <a:endParaRPr lang="zh-CN" altLang="en-US" sz="2400">
              <a:solidFill>
                <a:srgbClr val="333399"/>
              </a:solidFill>
              <a:ea typeface="黑体" panose="02010609060101010101" pitchFamily="2" charset="-122"/>
            </a:endParaRPr>
          </a:p>
          <a:p>
            <a:pPr>
              <a:lnSpc>
                <a:spcPct val="110000"/>
              </a:lnSpc>
            </a:pPr>
            <a:r>
              <a:rPr lang="zh-CN" altLang="en-US" sz="2800"/>
              <a:t>缺点</a:t>
            </a:r>
            <a:endParaRPr lang="zh-CN" altLang="en-US" sz="2800"/>
          </a:p>
          <a:p>
            <a:pPr lvl="1">
              <a:lnSpc>
                <a:spcPct val="110000"/>
              </a:lnSpc>
            </a:pPr>
            <a:r>
              <a:rPr lang="zh-CN" altLang="en-US" sz="2400">
                <a:solidFill>
                  <a:srgbClr val="333399"/>
                </a:solidFill>
                <a:ea typeface="黑体" panose="02010609060101010101" pitchFamily="2" charset="-122"/>
              </a:rPr>
              <a:t>碰撞域增大了，但总的吞吐量并未提高。</a:t>
            </a:r>
            <a:endParaRPr lang="zh-CN" altLang="en-US" sz="2400">
              <a:solidFill>
                <a:srgbClr val="333399"/>
              </a:solidFill>
              <a:ea typeface="黑体" panose="02010609060101010101" pitchFamily="2" charset="-122"/>
            </a:endParaRPr>
          </a:p>
          <a:p>
            <a:pPr lvl="1">
              <a:lnSpc>
                <a:spcPct val="110000"/>
              </a:lnSpc>
            </a:pPr>
            <a:r>
              <a:rPr lang="zh-CN" altLang="en-US" sz="2400">
                <a:solidFill>
                  <a:srgbClr val="333399"/>
                </a:solidFill>
                <a:ea typeface="黑体" panose="02010609060101010101" pitchFamily="2" charset="-122"/>
              </a:rPr>
              <a:t>如果不同的碰撞域使用不同的数据率，那么就不能用集线器将它们互连起来。集线器基本上是一个多接口转发器，它并不能把帧进行缓存。</a:t>
            </a:r>
            <a:endParaRPr lang="zh-CN" altLang="en-US" sz="2400"/>
          </a:p>
        </p:txBody>
      </p:sp>
      <p:sp>
        <p:nvSpPr>
          <p:cNvPr id="456707" name="Rectangle 3"/>
          <p:cNvSpPr>
            <a:spLocks noGrp="1" noChangeArrowheads="1"/>
          </p:cNvSpPr>
          <p:nvPr>
            <p:ph type="title"/>
          </p:nvPr>
        </p:nvSpPr>
        <p:spPr>
          <a:xfrm>
            <a:off x="900113" y="214313"/>
            <a:ext cx="7793037" cy="1462087"/>
          </a:xfrm>
        </p:spPr>
        <p:txBody>
          <a:bodyPr/>
          <a:lstStyle/>
          <a:p>
            <a:pPr algn="ctr"/>
            <a:r>
              <a:rPr lang="zh-CN" altLang="en-US"/>
              <a:t>用集线器扩展局域网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WEyNjc1ZjQ2NDI0MTlkMmMyMWRjZjRkOGQyNTFmZGY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20931</Words>
  <Application>WPS 演示</Application>
  <PresentationFormat>全屏显示(4:3)</PresentationFormat>
  <Paragraphs>2447</Paragraphs>
  <Slides>138</Slides>
  <Notes>119</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138</vt:i4>
      </vt:variant>
    </vt:vector>
  </HeadingPairs>
  <TitlesOfParts>
    <vt:vector size="151" baseType="lpstr">
      <vt:lpstr>Arial</vt:lpstr>
      <vt:lpstr>宋体</vt:lpstr>
      <vt:lpstr>Wingdings</vt:lpstr>
      <vt:lpstr>Tahoma</vt:lpstr>
      <vt:lpstr>黑体</vt:lpstr>
      <vt:lpstr>Arial Unicode MS</vt:lpstr>
      <vt:lpstr>微软雅黑</vt:lpstr>
      <vt:lpstr>Arial Unicode MS</vt:lpstr>
      <vt:lpstr>Symbol</vt:lpstr>
      <vt:lpstr>Times New Roman</vt:lpstr>
      <vt:lpstr>Arial</vt:lpstr>
      <vt:lpstr>Blends</vt:lpstr>
      <vt:lpstr>Equation.DSMT4</vt:lpstr>
      <vt:lpstr>计算机网络（第 5 版）</vt:lpstr>
      <vt:lpstr>第 3 章  数据链路层</vt:lpstr>
      <vt:lpstr>第 3 章  数据链路层（续）</vt:lpstr>
      <vt:lpstr>第 3 章  数据链路层（续）</vt:lpstr>
      <vt:lpstr>数据链路层</vt:lpstr>
      <vt:lpstr>数据链路层的简单模型</vt:lpstr>
      <vt:lpstr>数据链路层的简单模型( 续）</vt:lpstr>
      <vt:lpstr>3.1 使用点对点信道的数据链路层 3.1.1  数据链路和帧  </vt:lpstr>
      <vt:lpstr>PowerPoint 演示文稿</vt:lpstr>
      <vt:lpstr>PowerPoint 演示文稿</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vt:lpstr>
      <vt:lpstr>接收端对收到的每一帧进行 CRC 检验 </vt:lpstr>
      <vt:lpstr>应当注意 </vt:lpstr>
      <vt:lpstr>3.2  点对点协议 PPP  3.2.1 PPP 协议的特点 </vt:lpstr>
      <vt:lpstr>用户到 ISP 的链路使用 PPP 协议 </vt:lpstr>
      <vt:lpstr>1. PPP 协议应满足的需求 </vt:lpstr>
      <vt:lpstr>2. PPP 协议不需要的功能</vt:lpstr>
      <vt:lpstr> 不提供使用序号和确认 的可靠传输 </vt:lpstr>
      <vt:lpstr>3.  PPP 协议的组成 </vt:lpstr>
      <vt:lpstr>3.2.2   PPP 协议的帧格式</vt:lpstr>
      <vt:lpstr>PPP 协议的帧格式</vt:lpstr>
      <vt:lpstr>透明传输问题 </vt:lpstr>
      <vt:lpstr>(1)字符填充 </vt:lpstr>
      <vt:lpstr>(2)零比特填充 </vt:lpstr>
      <vt:lpstr>PowerPoint 演示文稿</vt:lpstr>
      <vt:lpstr> 3.2.3   PPP 协议的工作状态 </vt:lpstr>
      <vt:lpstr>PowerPoint 演示文稿</vt:lpstr>
      <vt:lpstr>PowerPoint 演示文稿</vt:lpstr>
      <vt:lpstr>3.3  使用广播信道的数据链路层 3.3.1  局域网的数据链路层 </vt:lpstr>
      <vt:lpstr>局域网的拓扑 </vt:lpstr>
      <vt:lpstr>媒体共享技术</vt:lpstr>
      <vt:lpstr> 以太网的两个标准  </vt:lpstr>
      <vt:lpstr>数据链路层的两个子层 </vt:lpstr>
      <vt:lpstr>参考模型 </vt:lpstr>
      <vt:lpstr>以后一般不考虑 LLC 子层 </vt:lpstr>
      <vt:lpstr>2.  适配器的作用  </vt:lpstr>
      <vt:lpstr>计算机通过适配器 和局域网进行通信 </vt:lpstr>
      <vt:lpstr>3.3.2   CSMA/CD 协议 </vt:lpstr>
      <vt:lpstr>以太网的广播方式发送 </vt:lpstr>
      <vt:lpstr>为了通信的简便 以太网采取了几种重要的措施 </vt:lpstr>
      <vt:lpstr>以太网提供的服务 </vt:lpstr>
      <vt:lpstr>PowerPoint 演示文稿</vt:lpstr>
      <vt:lpstr>剩余问题 </vt:lpstr>
      <vt:lpstr>载波监听多点接入/碰撞检测  CSMA/CD </vt:lpstr>
      <vt:lpstr>碰撞检测</vt:lpstr>
      <vt:lpstr>检测到碰撞后</vt:lpstr>
      <vt:lpstr>电磁波在总线上的 有限传播速率的影响 </vt:lpstr>
      <vt:lpstr>PowerPoint 演示文稿</vt:lpstr>
      <vt:lpstr>PowerPoint 演示文稿</vt:lpstr>
      <vt:lpstr>重要特性</vt:lpstr>
      <vt:lpstr>争用期</vt:lpstr>
      <vt:lpstr>二进制指数类型退避算法 (truncated binary exponential type)</vt:lpstr>
      <vt:lpstr>争用期的长度 </vt:lpstr>
      <vt:lpstr>最短有效帧长 </vt:lpstr>
      <vt:lpstr>帧间最小间隔</vt:lpstr>
      <vt:lpstr>强化碰撞 </vt:lpstr>
      <vt:lpstr>人为干扰信号 </vt:lpstr>
      <vt:lpstr>PowerPoint 演示文稿</vt:lpstr>
      <vt:lpstr>3.4  使用广播信道的以太网 3.4.1  使用集线器的星形拓扑</vt:lpstr>
      <vt:lpstr>使用集线器的双绞线以太网 </vt:lpstr>
      <vt:lpstr>星形网 10BASE-T </vt:lpstr>
      <vt:lpstr>以太网在局域网中的统治地位</vt:lpstr>
      <vt:lpstr>集线器的一些特点 </vt:lpstr>
      <vt:lpstr>具有三个接口的集线器 </vt:lpstr>
      <vt:lpstr>3.4.2  以太网的信道利用率 </vt:lpstr>
      <vt:lpstr>以太网的信道利用率 </vt:lpstr>
      <vt:lpstr>参数 a </vt:lpstr>
      <vt:lpstr>对以太网参数的要求</vt:lpstr>
      <vt:lpstr>信道利用率的最大值 Smax </vt:lpstr>
      <vt:lpstr>3.4.3   以太网的 MAC 层 1.  MAC 层的硬件地址 </vt:lpstr>
      <vt:lpstr>48 位的 MAC 地址</vt:lpstr>
      <vt:lpstr>适配器检查 MAC 地址 </vt:lpstr>
      <vt:lpstr>2. MAC 帧的格式 </vt:lpstr>
      <vt:lpstr>PowerPoint 演示文稿</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说明</vt:lpstr>
      <vt:lpstr>例2</vt:lpstr>
      <vt:lpstr>3.5  扩展的局域网 3.5.1  在物理层扩展局域网</vt:lpstr>
      <vt:lpstr>用多个集线器可连成更大的局域网</vt:lpstr>
      <vt:lpstr>用集线器组成更大的局域网 都在一个碰撞域中</vt:lpstr>
      <vt:lpstr>用集线器扩展局域网 </vt:lpstr>
      <vt:lpstr>3.5.2  在数据链路层扩展局域网 </vt:lpstr>
      <vt:lpstr>1. 网桥的内部结构 </vt:lpstr>
      <vt:lpstr>使用网桥带来的好处 </vt:lpstr>
      <vt:lpstr>使用网桥带来的缺点 </vt:lpstr>
      <vt:lpstr>网桥和集线器（或转发器）不同 </vt:lpstr>
      <vt:lpstr>2. 透明网桥</vt:lpstr>
      <vt:lpstr>网桥应当按照以下自学习算法 处理收到的帧和建立转发表 </vt:lpstr>
      <vt:lpstr>转发表的建立过程举例</vt:lpstr>
      <vt:lpstr>网桥在转发表中 登记以下三个信息 </vt:lpstr>
      <vt:lpstr>网桥的自学习和转发帧 的步骤归纳 </vt:lpstr>
      <vt:lpstr>透明网桥使用了生成树算法 </vt:lpstr>
      <vt:lpstr>生成树的得出</vt:lpstr>
      <vt:lpstr>3. 源路由网桥</vt:lpstr>
      <vt:lpstr>4. 多接口网桥——以太网交换机 </vt:lpstr>
      <vt:lpstr>以太网交换机的特点</vt:lpstr>
      <vt:lpstr>独占传输媒体的带宽 </vt:lpstr>
      <vt:lpstr>用以太网交换机扩展局域网 </vt:lpstr>
      <vt:lpstr>隔离冲突域</vt:lpstr>
      <vt:lpstr>广播域和广播风暴</vt:lpstr>
      <vt:lpstr>利用以太网交换机可以很方便地 实现虚拟局域网 </vt:lpstr>
      <vt:lpstr>PowerPoint 演示文稿</vt:lpstr>
      <vt:lpstr>PowerPoint 演示文稿</vt:lpstr>
      <vt:lpstr>PowerPoint 演示文稿</vt:lpstr>
      <vt:lpstr>PowerPoint 演示文稿</vt:lpstr>
      <vt:lpstr>虚拟局域网使用的 以太网帧格式</vt:lpstr>
      <vt:lpstr>3.6   高速以太网 3.6.1  100BASE-T 以太网</vt:lpstr>
      <vt:lpstr>100BASE-T 以太网的特点</vt:lpstr>
      <vt:lpstr>三种不同的物理层标准 </vt:lpstr>
      <vt:lpstr>3.6.2  吉比特以太网</vt:lpstr>
      <vt:lpstr>吉比特以太网的物理层 </vt:lpstr>
      <vt:lpstr>全双工方式 </vt:lpstr>
      <vt:lpstr>吉比特以太网的配置举例 </vt:lpstr>
      <vt:lpstr>3.6.3   10 吉比特以太网</vt:lpstr>
      <vt:lpstr> 吉比特以太网的物理层 </vt:lpstr>
      <vt:lpstr>端到端的以太网传输 </vt:lpstr>
      <vt:lpstr>以太网从 10 Mb/s 到 10 Gb/s 的演进 </vt:lpstr>
      <vt:lpstr>3.6.4  使用高速以太网 进行宽带接入</vt:lpstr>
      <vt:lpstr>以太网接入举例：光纤到大楼 FTTB </vt:lpstr>
      <vt:lpstr>作业（二）</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JZB学生认证</cp:lastModifiedBy>
  <cp:revision>477</cp:revision>
  <dcterms:created xsi:type="dcterms:W3CDTF">2004-03-02T12:35:00Z</dcterms:created>
  <dcterms:modified xsi:type="dcterms:W3CDTF">2025-01-02T11:08:54Z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E2F4553E4AD04F4C8D3D54AFA5555F43_12</vt:lpwstr>
  </property>
  <property fmtid="{D5CDD505-2E9C-101B-9397-08002B2CF9AE}" pid="3" name="KSOProductBuildVer">
    <vt:lpwstr>2052-12.1.0.16388</vt:lpwstr>
  </property>
</Properties>
</file>