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sldIdLst>
    <p:sldId id="257" r:id="rId2"/>
    <p:sldId id="258" r:id="rId3"/>
    <p:sldId id="28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3" r:id="rId25"/>
    <p:sldId id="293" r:id="rId26"/>
    <p:sldId id="306" r:id="rId27"/>
    <p:sldId id="288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8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B2B2B2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2" autoAdjust="0"/>
  </p:normalViewPr>
  <p:slideViewPr>
    <p:cSldViewPr>
      <p:cViewPr varScale="1">
        <p:scale>
          <a:sx n="115" d="100"/>
          <a:sy n="115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E3AFF8-A5EC-4D74-B759-7DBF88B2D507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142E3C-5884-4F8F-958B-E4D319122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8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810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10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B6836-B32B-4AC6-B38F-274CB22F7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79CFE-5C3B-4579-BF27-690608105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26F6-6EDF-4120-8B26-ABAE3565B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7878-CA53-40A6-B957-5009DE2D3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7C4FA-2B80-4F71-ABFB-0DBE7A74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96CC-941F-415E-BAA9-F0B97FE24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546D5-5DFD-4892-9A61-8E5791BF1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C162A-DCD2-4FCB-A3C4-BB4E18E1D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A1853-8DEB-4FD9-BF43-F8C704A8E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B8EB-0479-4E3B-8A34-E0D2AF181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79942-D002-4FB2-AF5C-FB5C74D31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9A7B-D3E8-402C-85B4-B44229E58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686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6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8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0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3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4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5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6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7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8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99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0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1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2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3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4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5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6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7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8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708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708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8680AA2F-0DD2-4657-B689-21B037A17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08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08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08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08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301875"/>
            <a:ext cx="6248400" cy="15843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latin typeface="Microsoft Sans Serif" pitchFamily="34" charset="0"/>
              </a:rPr>
              <a:t>Algorithm Analysis and </a:t>
            </a:r>
            <a:r>
              <a:rPr lang="en-US" sz="4800" smtClean="0">
                <a:latin typeface="Microsoft Sans Serif" pitchFamily="34" charset="0"/>
              </a:rPr>
              <a:t>Binary </a:t>
            </a:r>
            <a:r>
              <a:rPr lang="en-US" sz="4800" smtClean="0">
                <a:latin typeface="Microsoft Sans Serif" pitchFamily="34" charset="0"/>
              </a:rPr>
              <a:t>Heap</a:t>
            </a:r>
            <a:endParaRPr lang="en-US" sz="4800" dirty="0" smtClean="0">
              <a:latin typeface="Microsoft Sans Serif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3657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pitchFamily="34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dirty="0" smtClean="0">
                <a:latin typeface="Tahoma" pitchFamily="34" charset="0"/>
              </a:rPr>
              <a:t>Lecture</a:t>
            </a:r>
            <a:r>
              <a:rPr lang="en-US" sz="2000" b="1" dirty="0" smtClean="0">
                <a:latin typeface="Tahoma" pitchFamily="34" charset="0"/>
              </a:rPr>
              <a:t> 2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Algorithm Classifications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Most functions are either:</a:t>
            </a:r>
          </a:p>
          <a:p>
            <a:pPr lvl="2" eaLnBrk="1" hangingPunct="1">
              <a:defRPr/>
            </a:pPr>
            <a:r>
              <a:rPr lang="en-US" smtClean="0"/>
              <a:t>Constant O(1)</a:t>
            </a:r>
          </a:p>
          <a:p>
            <a:pPr lvl="2" eaLnBrk="1" hangingPunct="1">
              <a:defRPr/>
            </a:pPr>
            <a:r>
              <a:rPr lang="en-US" smtClean="0"/>
              <a:t>Logarithmic O(log</a:t>
            </a:r>
            <a:r>
              <a:rPr lang="en-US" baseline="-25000" smtClean="0"/>
              <a:t>2</a:t>
            </a:r>
            <a:r>
              <a:rPr lang="en-US" smtClean="0"/>
              <a:t>(N))</a:t>
            </a:r>
          </a:p>
          <a:p>
            <a:pPr lvl="2" eaLnBrk="1" hangingPunct="1">
              <a:defRPr/>
            </a:pPr>
            <a:r>
              <a:rPr lang="en-US" smtClean="0"/>
              <a:t>Linear O(N)</a:t>
            </a:r>
          </a:p>
          <a:p>
            <a:pPr lvl="2" eaLnBrk="1" hangingPunct="1">
              <a:defRPr/>
            </a:pPr>
            <a:r>
              <a:rPr lang="en-US" smtClean="0"/>
              <a:t>O(Nlog(N))</a:t>
            </a:r>
          </a:p>
          <a:p>
            <a:pPr lvl="2" eaLnBrk="1" hangingPunct="1">
              <a:defRPr/>
            </a:pPr>
            <a:r>
              <a:rPr lang="en-US" smtClean="0"/>
              <a:t>Quadratic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2" eaLnBrk="1" hangingPunct="1">
              <a:defRPr/>
            </a:pPr>
            <a:r>
              <a:rPr lang="en-US" smtClean="0"/>
              <a:t>Cubic O(N</a:t>
            </a:r>
            <a:r>
              <a:rPr lang="en-US" baseline="30000" smtClean="0"/>
              <a:t>3</a:t>
            </a:r>
            <a:r>
              <a:rPr lang="en-US" smtClean="0"/>
              <a:t>)</a:t>
            </a:r>
          </a:p>
          <a:p>
            <a:pPr lvl="2" eaLnBrk="1" hangingPunct="1">
              <a:defRPr/>
            </a:pPr>
            <a:r>
              <a:rPr lang="en-US" smtClean="0"/>
              <a:t>Exponential O(2</a:t>
            </a:r>
            <a:r>
              <a:rPr lang="en-US" baseline="30000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Microsoft Sans Serif" pitchFamily="34" charset="0"/>
              </a:rPr>
              <a:t>Growth Rates of (T) by (N) for different complexity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	# of Items (N)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Algorithm     		10		50		100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O(1)			1		1		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O(log(N))		4		6		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O(N)			10		50		100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</a:t>
            </a:r>
            <a:r>
              <a:rPr lang="en-US" sz="2000" dirty="0" err="1" smtClean="0"/>
              <a:t>Nlog</a:t>
            </a:r>
            <a:r>
              <a:rPr lang="en-US" sz="2000" dirty="0" smtClean="0"/>
              <a:t>(N))		40		300		700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			100		2,500		10,000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			1,000		125,000	1,000,000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)			1,024	</a:t>
            </a:r>
            <a:r>
              <a:rPr lang="en-US" sz="2000" smtClean="0"/>
              <a:t>	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05400" y="49530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1,125,899,906,842,624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4953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1,267,650,600,228,229,401,496,703,205,376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Best / Worst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Consider: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Best Case Scenario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How many items must be accessed, copied, etc..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Worst Case Scenario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How many items must be accessed, copied, etc.. 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Finding Maximum in an Unsorted Array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Finding Maximum in a Sorted Array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Running a Bubble Sort 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(Ex) Try </a:t>
            </a:r>
            <a:r>
              <a:rPr lang="en-US" sz="2400" i="1" dirty="0" err="1" smtClean="0"/>
              <a:t>FindMax</a:t>
            </a:r>
            <a:r>
              <a:rPr lang="en-US" sz="2400" dirty="0" smtClean="0"/>
              <a:t> using good generic algorithm structure</a:t>
            </a:r>
            <a:endParaRPr lang="en-US" sz="24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DynArray&lt;&gt;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O(1)			default constructor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size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capacity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operator[]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O(N)			copy constructor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assignment operator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append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reserve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insert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remove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clear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			destructor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Searching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Sequential Search 1</a:t>
            </a:r>
            <a:r>
              <a:rPr lang="en-US" baseline="30000" smtClean="0"/>
              <a:t>st</a:t>
            </a:r>
            <a:r>
              <a:rPr lang="en-US" smtClean="0"/>
              <a:t> Occurrence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Best 1	Worst N		O(N)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z="1800" smtClean="0"/>
              <a:t>Compare items in the array one by one until you find the value, or until you exhaust every item and are unable to find it.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Sequential Search Maximum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Best N	Worst N		O(N)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z="1800" smtClean="0"/>
              <a:t>Assume the first item is the maximum.  Store it in a temporary value.  Compare items in the array one by one with this value, updating the temporary location every time a larger value is found.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Searching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Search Occurrence (Sorted)</a:t>
            </a:r>
          </a:p>
          <a:p>
            <a:pPr lvl="2" eaLnBrk="1" hangingPunct="1">
              <a:defRPr/>
            </a:pPr>
            <a:r>
              <a:rPr lang="en-US" smtClean="0"/>
              <a:t>Best 1	Worst 	O(log</a:t>
            </a:r>
            <a:r>
              <a:rPr lang="en-US" baseline="-25000" smtClean="0"/>
              <a:t>2</a:t>
            </a:r>
            <a:r>
              <a:rPr lang="en-US" smtClean="0"/>
              <a:t>(N))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1800" dirty="0" smtClean="0"/>
              <a:t>Store the range of values where the item could be in the array, start this range to contain the whole array.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Check the middle item in the range.  If we didn’t find the value yet, shrink the range to just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half (if the item less than the middle) or just to the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half (if the item greater than the middle).  Continue until it is found or range is reduced down to nothing, in which case the item wasn’t found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Insert (Array)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Array Insert (any location)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Best 1	Worst N		O(N)</a:t>
            </a:r>
          </a:p>
        </p:txBody>
      </p:sp>
      <p:graphicFrame>
        <p:nvGraphicFramePr>
          <p:cNvPr id="19566" name="Group 110"/>
          <p:cNvGraphicFramePr>
            <a:graphicFrameLocks noGrp="1"/>
          </p:cNvGraphicFramePr>
          <p:nvPr/>
        </p:nvGraphicFramePr>
        <p:xfrm>
          <a:off x="4191000" y="32004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65" name="Group 109"/>
          <p:cNvGraphicFramePr>
            <a:graphicFrameLocks noGrp="1"/>
          </p:cNvGraphicFramePr>
          <p:nvPr/>
        </p:nvGraphicFramePr>
        <p:xfrm>
          <a:off x="1371600" y="32004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200400" y="33528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30480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568" name="Group 112"/>
          <p:cNvGraphicFramePr>
            <a:graphicFrameLocks noGrp="1"/>
          </p:cNvGraphicFramePr>
          <p:nvPr/>
        </p:nvGraphicFramePr>
        <p:xfrm>
          <a:off x="4191000" y="40386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67" name="Group 111"/>
          <p:cNvGraphicFramePr>
            <a:graphicFrameLocks noGrp="1"/>
          </p:cNvGraphicFramePr>
          <p:nvPr/>
        </p:nvGraphicFramePr>
        <p:xfrm>
          <a:off x="1371600" y="40386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3200400" y="41910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V="1">
            <a:off x="2438400" y="4419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570" name="Group 114"/>
          <p:cNvGraphicFramePr>
            <a:graphicFrameLocks noGrp="1"/>
          </p:cNvGraphicFramePr>
          <p:nvPr/>
        </p:nvGraphicFramePr>
        <p:xfrm>
          <a:off x="4191000" y="4953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69" name="Group 113"/>
          <p:cNvGraphicFramePr>
            <a:graphicFrameLocks noGrp="1"/>
          </p:cNvGraphicFramePr>
          <p:nvPr/>
        </p:nvGraphicFramePr>
        <p:xfrm>
          <a:off x="1371600" y="4953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36" name="Line 104"/>
          <p:cNvSpPr>
            <a:spLocks noChangeShapeType="1"/>
          </p:cNvSpPr>
          <p:nvPr/>
        </p:nvSpPr>
        <p:spPr bwMode="auto">
          <a:xfrm>
            <a:off x="3200400" y="5105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 flipV="1">
            <a:off x="1524000" y="5334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8" name="Text Box 106"/>
          <p:cNvSpPr txBox="1">
            <a:spLocks noChangeArrowheads="1"/>
          </p:cNvSpPr>
          <p:nvPr/>
        </p:nvSpPr>
        <p:spPr bwMode="auto">
          <a:xfrm>
            <a:off x="6400800" y="32004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move</a:t>
            </a:r>
          </a:p>
        </p:txBody>
      </p:sp>
      <p:sp>
        <p:nvSpPr>
          <p:cNvPr id="18539" name="Text Box 107"/>
          <p:cNvSpPr txBox="1">
            <a:spLocks noChangeArrowheads="1"/>
          </p:cNvSpPr>
          <p:nvPr/>
        </p:nvSpPr>
        <p:spPr bwMode="auto">
          <a:xfrm>
            <a:off x="6400800" y="40386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 moves</a:t>
            </a:r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6400800" y="4953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 moves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Bubble Sort</a:t>
            </a:r>
          </a:p>
          <a:p>
            <a:pPr lvl="2" eaLnBrk="1" hangingPunct="1">
              <a:defRPr/>
            </a:pPr>
            <a:r>
              <a:rPr lang="en-US" dirty="0" smtClean="0"/>
              <a:t>Best N</a:t>
            </a:r>
            <a:r>
              <a:rPr lang="en-US" baseline="30000" dirty="0" smtClean="0"/>
              <a:t>2</a:t>
            </a:r>
            <a:r>
              <a:rPr lang="en-US" dirty="0" smtClean="0"/>
              <a:t>/2	Worst N</a:t>
            </a:r>
            <a:r>
              <a:rPr lang="en-US" baseline="30000" dirty="0" smtClean="0"/>
              <a:t>2</a:t>
            </a:r>
            <a:r>
              <a:rPr lang="en-US" dirty="0" smtClean="0"/>
              <a:t>/2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  <p:graphicFrame>
        <p:nvGraphicFramePr>
          <p:cNvPr id="20584" name="Group 104"/>
          <p:cNvGraphicFramePr>
            <a:graphicFrameLocks noGrp="1"/>
          </p:cNvGraphicFramePr>
          <p:nvPr/>
        </p:nvGraphicFramePr>
        <p:xfrm>
          <a:off x="1600200" y="31242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1600200" y="3657600"/>
            <a:ext cx="579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85" name="Group 105"/>
          <p:cNvGraphicFramePr>
            <a:graphicFrameLocks noGrp="1"/>
          </p:cNvGraphicFramePr>
          <p:nvPr/>
        </p:nvGraphicFramePr>
        <p:xfrm>
          <a:off x="1600200" y="38862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1600200" y="4419600"/>
            <a:ext cx="518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86" name="Group 106"/>
          <p:cNvGraphicFramePr>
            <a:graphicFrameLocks noGrp="1"/>
          </p:cNvGraphicFramePr>
          <p:nvPr/>
        </p:nvGraphicFramePr>
        <p:xfrm>
          <a:off x="1600200" y="46482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1600200" y="5181600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87" name="Group 107"/>
          <p:cNvGraphicFramePr>
            <a:graphicFrameLocks noGrp="1"/>
          </p:cNvGraphicFramePr>
          <p:nvPr/>
        </p:nvGraphicFramePr>
        <p:xfrm>
          <a:off x="1600200" y="54864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59" name="Line 103"/>
          <p:cNvSpPr>
            <a:spLocks noChangeShapeType="1"/>
          </p:cNvSpPr>
          <p:nvPr/>
        </p:nvSpPr>
        <p:spPr bwMode="auto">
          <a:xfrm>
            <a:off x="1600200" y="6019800"/>
            <a:ext cx="403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Insertion Sort</a:t>
            </a:r>
          </a:p>
          <a:p>
            <a:pPr lvl="2" eaLnBrk="1" hangingPunct="1">
              <a:defRPr/>
            </a:pPr>
            <a:r>
              <a:rPr lang="en-US" smtClean="0"/>
              <a:t>Best N	Worst N</a:t>
            </a:r>
            <a:r>
              <a:rPr lang="en-US" baseline="30000" smtClean="0"/>
              <a:t>2</a:t>
            </a:r>
            <a:r>
              <a:rPr lang="en-US" smtClean="0"/>
              <a:t>/2		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Perform the following on the array items [1] -&gt; [N-1]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Move the item to the left in the array until –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It hits [0] (can’t move left any more)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The item to the left is less than the item you have</a:t>
            </a:r>
            <a:endParaRPr lang="en-US" smtClean="0"/>
          </a:p>
        </p:txBody>
      </p:sp>
      <p:graphicFrame>
        <p:nvGraphicFramePr>
          <p:cNvPr id="21532" name="Group 28"/>
          <p:cNvGraphicFramePr>
            <a:graphicFrameLocks noGrp="1"/>
          </p:cNvGraphicFramePr>
          <p:nvPr/>
        </p:nvGraphicFramePr>
        <p:xfrm>
          <a:off x="1447800" y="28194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Insertion Sort</a:t>
            </a:r>
          </a:p>
        </p:txBody>
      </p:sp>
      <p:graphicFrame>
        <p:nvGraphicFramePr>
          <p:cNvPr id="22558" name="Group 30"/>
          <p:cNvGraphicFramePr>
            <a:graphicFrameLocks noGrp="1"/>
          </p:cNvGraphicFramePr>
          <p:nvPr/>
        </p:nvGraphicFramePr>
        <p:xfrm>
          <a:off x="1524000" y="25908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2133600" y="30480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7467600" y="2667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Intro to Algorithms and Analysis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Searching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Sorting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Array Algorithms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Internal Insert and Remove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Analysis of Common Algorithms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Best, Worst, and Average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Binary 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Insertion Sort</a:t>
            </a:r>
          </a:p>
        </p:txBody>
      </p:sp>
      <p:graphicFrame>
        <p:nvGraphicFramePr>
          <p:cNvPr id="23610" name="Group 58"/>
          <p:cNvGraphicFramePr>
            <a:graphicFrameLocks noGrp="1"/>
          </p:cNvGraphicFramePr>
          <p:nvPr/>
        </p:nvGraphicFramePr>
        <p:xfrm>
          <a:off x="1524000" y="25908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2133600" y="30480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612" name="Group 60"/>
          <p:cNvGraphicFramePr>
            <a:graphicFrameLocks noGrp="1"/>
          </p:cNvGraphicFramePr>
          <p:nvPr/>
        </p:nvGraphicFramePr>
        <p:xfrm>
          <a:off x="1524000" y="34290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581" name="Line 53"/>
          <p:cNvSpPr>
            <a:spLocks noChangeShapeType="1"/>
          </p:cNvSpPr>
          <p:nvPr/>
        </p:nvSpPr>
        <p:spPr bwMode="auto">
          <a:xfrm flipV="1">
            <a:off x="2743200" y="3886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467600" y="25908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1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7467600" y="3429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2</a:t>
            </a:r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1524000" y="32766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Insertion Sort</a:t>
            </a:r>
          </a:p>
        </p:txBody>
      </p:sp>
      <p:graphicFrame>
        <p:nvGraphicFramePr>
          <p:cNvPr id="24664" name="Group 88"/>
          <p:cNvGraphicFramePr>
            <a:graphicFrameLocks noGrp="1"/>
          </p:cNvGraphicFramePr>
          <p:nvPr/>
        </p:nvGraphicFramePr>
        <p:xfrm>
          <a:off x="1524000" y="25908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2133600" y="30480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665" name="Group 89"/>
          <p:cNvGraphicFramePr>
            <a:graphicFrameLocks noGrp="1"/>
          </p:cNvGraphicFramePr>
          <p:nvPr/>
        </p:nvGraphicFramePr>
        <p:xfrm>
          <a:off x="1524000" y="34290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605" name="Line 53"/>
          <p:cNvSpPr>
            <a:spLocks noChangeShapeType="1"/>
          </p:cNvSpPr>
          <p:nvPr/>
        </p:nvSpPr>
        <p:spPr bwMode="auto">
          <a:xfrm flipV="1">
            <a:off x="2743200" y="3886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7467600" y="25908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1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7467600" y="3429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2</a:t>
            </a:r>
          </a:p>
        </p:txBody>
      </p:sp>
      <p:sp>
        <p:nvSpPr>
          <p:cNvPr id="23608" name="Oval 56"/>
          <p:cNvSpPr>
            <a:spLocks noChangeArrowheads="1"/>
          </p:cNvSpPr>
          <p:nvPr/>
        </p:nvSpPr>
        <p:spPr bwMode="auto">
          <a:xfrm>
            <a:off x="1524000" y="32766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24666" name="Group 90"/>
          <p:cNvGraphicFramePr>
            <a:graphicFrameLocks noGrp="1"/>
          </p:cNvGraphicFramePr>
          <p:nvPr/>
        </p:nvGraphicFramePr>
        <p:xfrm>
          <a:off x="1524000" y="43434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633" name="Line 81"/>
          <p:cNvSpPr>
            <a:spLocks noChangeShapeType="1"/>
          </p:cNvSpPr>
          <p:nvPr/>
        </p:nvSpPr>
        <p:spPr bwMode="auto">
          <a:xfrm flipV="1">
            <a:off x="3352800" y="48006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634" name="Text Box 82"/>
          <p:cNvSpPr txBox="1">
            <a:spLocks noChangeArrowheads="1"/>
          </p:cNvSpPr>
          <p:nvPr/>
        </p:nvSpPr>
        <p:spPr bwMode="auto">
          <a:xfrm>
            <a:off x="7467600" y="43434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3</a:t>
            </a:r>
          </a:p>
        </p:txBody>
      </p:sp>
      <p:sp>
        <p:nvSpPr>
          <p:cNvPr id="23635" name="Oval 83"/>
          <p:cNvSpPr>
            <a:spLocks noChangeArrowheads="1"/>
          </p:cNvSpPr>
          <p:nvPr/>
        </p:nvSpPr>
        <p:spPr bwMode="auto">
          <a:xfrm>
            <a:off x="2133600" y="41910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Sorting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Insertion Sort</a:t>
            </a:r>
          </a:p>
        </p:txBody>
      </p:sp>
      <p:graphicFrame>
        <p:nvGraphicFramePr>
          <p:cNvPr id="25716" name="Group 116"/>
          <p:cNvGraphicFramePr>
            <a:graphicFrameLocks noGrp="1"/>
          </p:cNvGraphicFramePr>
          <p:nvPr/>
        </p:nvGraphicFramePr>
        <p:xfrm>
          <a:off x="1524000" y="25908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2133600" y="30480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717" name="Group 117"/>
          <p:cNvGraphicFramePr>
            <a:graphicFrameLocks noGrp="1"/>
          </p:cNvGraphicFramePr>
          <p:nvPr/>
        </p:nvGraphicFramePr>
        <p:xfrm>
          <a:off x="1524000" y="34290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629" name="Line 53"/>
          <p:cNvSpPr>
            <a:spLocks noChangeShapeType="1"/>
          </p:cNvSpPr>
          <p:nvPr/>
        </p:nvSpPr>
        <p:spPr bwMode="auto">
          <a:xfrm flipV="1">
            <a:off x="2743200" y="3886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7467600" y="25908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1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7467600" y="3429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2</a:t>
            </a:r>
          </a:p>
        </p:txBody>
      </p:sp>
      <p:sp>
        <p:nvSpPr>
          <p:cNvPr id="24632" name="Oval 56"/>
          <p:cNvSpPr>
            <a:spLocks noChangeArrowheads="1"/>
          </p:cNvSpPr>
          <p:nvPr/>
        </p:nvSpPr>
        <p:spPr bwMode="auto">
          <a:xfrm>
            <a:off x="1524000" y="32766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25718" name="Group 118"/>
          <p:cNvGraphicFramePr>
            <a:graphicFrameLocks noGrp="1"/>
          </p:cNvGraphicFramePr>
          <p:nvPr/>
        </p:nvGraphicFramePr>
        <p:xfrm>
          <a:off x="1524000" y="43434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657" name="Line 81"/>
          <p:cNvSpPr>
            <a:spLocks noChangeShapeType="1"/>
          </p:cNvSpPr>
          <p:nvPr/>
        </p:nvSpPr>
        <p:spPr bwMode="auto">
          <a:xfrm flipV="1">
            <a:off x="3352800" y="48006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7467600" y="43434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3</a:t>
            </a:r>
          </a:p>
        </p:txBody>
      </p:sp>
      <p:sp>
        <p:nvSpPr>
          <p:cNvPr id="24659" name="Oval 83"/>
          <p:cNvSpPr>
            <a:spLocks noChangeArrowheads="1"/>
          </p:cNvSpPr>
          <p:nvPr/>
        </p:nvSpPr>
        <p:spPr bwMode="auto">
          <a:xfrm>
            <a:off x="2133600" y="41910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25719" name="Group 119"/>
          <p:cNvGraphicFramePr>
            <a:graphicFrameLocks noGrp="1"/>
          </p:cNvGraphicFramePr>
          <p:nvPr/>
        </p:nvGraphicFramePr>
        <p:xfrm>
          <a:off x="1524000" y="5257800"/>
          <a:ext cx="5749925" cy="457200"/>
        </p:xfrm>
        <a:graphic>
          <a:graphicData uri="http://schemas.openxmlformats.org/drawingml/2006/table">
            <a:tbl>
              <a:tblPr/>
              <a:tblGrid>
                <a:gridCol w="577850"/>
                <a:gridCol w="577850"/>
                <a:gridCol w="576263"/>
                <a:gridCol w="577850"/>
                <a:gridCol w="577850"/>
                <a:gridCol w="568325"/>
                <a:gridCol w="579437"/>
                <a:gridCol w="571500"/>
                <a:gridCol w="571500"/>
                <a:gridCol w="571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684" name="Line 108"/>
          <p:cNvSpPr>
            <a:spLocks noChangeShapeType="1"/>
          </p:cNvSpPr>
          <p:nvPr/>
        </p:nvSpPr>
        <p:spPr bwMode="auto">
          <a:xfrm flipV="1">
            <a:off x="3962400" y="5791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467600" y="52578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Pass 4</a:t>
            </a:r>
          </a:p>
        </p:txBody>
      </p:sp>
      <p:sp>
        <p:nvSpPr>
          <p:cNvPr id="24686" name="Oval 110"/>
          <p:cNvSpPr>
            <a:spLocks noChangeArrowheads="1"/>
          </p:cNvSpPr>
          <p:nvPr/>
        </p:nvSpPr>
        <p:spPr bwMode="auto">
          <a:xfrm>
            <a:off x="1524000" y="5105400"/>
            <a:ext cx="5334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7467600" y="59436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Optimization Techniques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*****Use a Better Algorithm*****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Use of Inline Functions</a:t>
            </a:r>
          </a:p>
          <a:p>
            <a:pPr eaLnBrk="1" hangingPunct="1">
              <a:defRPr/>
            </a:pPr>
            <a:r>
              <a:rPr lang="en-US" sz="2800" dirty="0" smtClean="0"/>
              <a:t>Code Profiling (Benchmarking)</a:t>
            </a:r>
          </a:p>
          <a:p>
            <a:pPr eaLnBrk="1" hangingPunct="1">
              <a:defRPr/>
            </a:pPr>
            <a:r>
              <a:rPr lang="en-US" sz="2800" dirty="0" smtClean="0"/>
              <a:t>Rewriting C/C++ Library Functions</a:t>
            </a:r>
          </a:p>
          <a:p>
            <a:pPr eaLnBrk="1" hangingPunct="1">
              <a:defRPr/>
            </a:pPr>
            <a:r>
              <a:rPr lang="en-US" sz="2800" dirty="0" smtClean="0"/>
              <a:t>Mathematical Shortcuts</a:t>
            </a:r>
          </a:p>
          <a:p>
            <a:pPr lvl="1" eaLnBrk="1" hangingPunct="1">
              <a:defRPr/>
            </a:pPr>
            <a:r>
              <a:rPr lang="en-US" sz="2400" dirty="0" smtClean="0"/>
              <a:t>Bitwise operators</a:t>
            </a:r>
          </a:p>
          <a:p>
            <a:pPr eaLnBrk="1" hangingPunct="1">
              <a:defRPr/>
            </a:pPr>
            <a:r>
              <a:rPr lang="en-US" sz="2800" dirty="0" smtClean="0"/>
              <a:t>Lower Level Programming (</a:t>
            </a:r>
            <a:r>
              <a:rPr lang="en-US" sz="2800" dirty="0" err="1" smtClean="0"/>
              <a:t>Asm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Benchmarking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Finding actual run time of various code sections</a:t>
            </a:r>
          </a:p>
          <a:p>
            <a:pPr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&lt;ctime&gt;</a:t>
            </a:r>
          </a:p>
          <a:p>
            <a:pPr lvl="2" eaLnBrk="1" hangingPunct="1">
              <a:defRPr/>
            </a:pPr>
            <a:r>
              <a:rPr lang="en-US" smtClean="0"/>
              <a:t>clock () function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(Ex) Algorithm Benchmarking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1"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smtClean="0"/>
              <a:t>Hierarchy </a:t>
            </a:r>
            <a:r>
              <a:rPr lang="en-US" sz="2400" dirty="0"/>
              <a:t>within an array</a:t>
            </a:r>
          </a:p>
          <a:p>
            <a:pPr lvl="1"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err="1"/>
              <a:t>Enqueue</a:t>
            </a:r>
            <a:r>
              <a:rPr lang="en-US" sz="2400" dirty="0"/>
              <a:t> and </a:t>
            </a:r>
            <a:r>
              <a:rPr lang="en-US" sz="2400" dirty="0" err="1"/>
              <a:t>Dequeue</a:t>
            </a:r>
            <a:r>
              <a:rPr lang="en-US" sz="2400" dirty="0"/>
              <a:t> are 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en-US" sz="2400" i="1" dirty="0"/>
          </a:p>
          <a:p>
            <a:pPr lvl="1">
              <a:buClr>
                <a:schemeClr val="accent2"/>
              </a:buClr>
              <a:buFontTx/>
              <a:buChar char="•"/>
              <a:defRPr/>
            </a:pPr>
            <a:r>
              <a:rPr lang="en-US" sz="2400" dirty="0"/>
              <a:t>Uses : DynArray as base class (basis</a:t>
            </a:r>
            <a:r>
              <a:rPr lang="en-US" sz="2400" dirty="0" smtClean="0"/>
              <a:t>)</a:t>
            </a:r>
          </a:p>
          <a:p>
            <a:pPr lvl="1"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smtClean="0"/>
              <a:t>Ensures lowest value is always at the front of the array / top of the </a:t>
            </a:r>
            <a:r>
              <a:rPr lang="en-US" sz="2400" dirty="0" err="1" smtClean="0"/>
              <a:t>heirarchy</a:t>
            </a:r>
            <a:endParaRPr lang="en-US" sz="3200" dirty="0"/>
          </a:p>
          <a:p>
            <a:pPr>
              <a:defRPr/>
            </a:pPr>
            <a:endParaRPr lang="en-US" sz="3600" dirty="0"/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672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27673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27674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</a:t>
            </a:r>
          </a:p>
        </p:txBody>
      </p:sp>
      <p:sp>
        <p:nvSpPr>
          <p:cNvPr id="27675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6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7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27678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9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27680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1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27682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3" name="Rectangle 43"/>
          <p:cNvSpPr>
            <a:spLocks noChangeArrowheads="1"/>
          </p:cNvSpPr>
          <p:nvPr/>
        </p:nvSpPr>
        <p:spPr bwMode="auto">
          <a:xfrm>
            <a:off x="76962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27684" name="Line 44"/>
          <p:cNvSpPr>
            <a:spLocks noChangeShapeType="1"/>
          </p:cNvSpPr>
          <p:nvPr/>
        </p:nvSpPr>
        <p:spPr bwMode="auto">
          <a:xfrm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381000" y="304800"/>
            <a:ext cx="3048000" cy="381000"/>
            <a:chOff x="3886200" y="1219200"/>
            <a:chExt cx="30480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38862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910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958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006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102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150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198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246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29400" y="1219200"/>
              <a:ext cx="304800" cy="3810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304800"/>
            <a:ext cx="304800" cy="3810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200400" y="2895600"/>
            <a:ext cx="990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495800" y="2895600"/>
            <a:ext cx="990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438400" y="3505200"/>
            <a:ext cx="457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200400" y="3505200"/>
            <a:ext cx="457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5029200" y="3505200"/>
            <a:ext cx="457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5791200" y="3505200"/>
            <a:ext cx="457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1828800" y="42672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352800" y="42672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438400" y="4267200"/>
            <a:ext cx="304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41667 0.32222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0.24166 0.41111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55 L 0.49167 0.41111 " pathEditMode="fixed" rAng="0" ptsTypes="AA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09167 0.52222 " pathEditMode="fixed" rAng="0" ptsTypes="AA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0.225 0.52222 " pathEditMode="fixed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555 L 0.30833 0.52222 " pathEditMode="fixed" rAng="0" ptsTypes="AA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44167 0.52222 " pathEditMode="fixed" rAng="0" ptsTypes="AA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167 0.63333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0555 L -0.025 0.63334 " pathEditMode="fixed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00834 0.63334 " pathEditMode="fixed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133600"/>
          </a:xfrm>
        </p:spPr>
        <p:txBody>
          <a:bodyPr/>
          <a:lstStyle/>
          <a:p>
            <a:pPr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smtClean="0"/>
              <a:t>Given any index, we can use a mathematical formula to calculate that index’s parent and children. </a:t>
            </a:r>
          </a:p>
          <a:p>
            <a:pPr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smtClean="0"/>
              <a:t>Children = (index*2) + 1 and (index*2) + 2</a:t>
            </a:r>
          </a:p>
          <a:p>
            <a:pPr>
              <a:buClr>
                <a:schemeClr val="accent2"/>
              </a:buClr>
              <a:buFontTx/>
              <a:buChar char="•"/>
              <a:defRPr/>
            </a:pPr>
            <a:r>
              <a:rPr lang="en-US" sz="2400" dirty="0" smtClean="0"/>
              <a:t>Parent = (index – 1) / 2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696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28697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2</a:t>
            </a:r>
          </a:p>
        </p:txBody>
      </p:sp>
      <p:sp>
        <p:nvSpPr>
          <p:cNvPr id="28698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1</a:t>
            </a:r>
          </a:p>
        </p:txBody>
      </p:sp>
      <p:sp>
        <p:nvSpPr>
          <p:cNvPr id="28699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0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1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28702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3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28704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5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9</a:t>
            </a:r>
          </a:p>
        </p:txBody>
      </p:sp>
      <p:sp>
        <p:nvSpPr>
          <p:cNvPr id="28706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7" name="Rectangle 43"/>
          <p:cNvSpPr>
            <a:spLocks noChangeArrowheads="1"/>
          </p:cNvSpPr>
          <p:nvPr/>
        </p:nvSpPr>
        <p:spPr bwMode="auto">
          <a:xfrm>
            <a:off x="76962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28708" name="Line 44"/>
          <p:cNvSpPr>
            <a:spLocks noChangeShapeType="1"/>
          </p:cNvSpPr>
          <p:nvPr/>
        </p:nvSpPr>
        <p:spPr bwMode="auto">
          <a:xfrm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9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</a:t>
            </a:r>
          </a:p>
        </p:txBody>
      </p:sp>
      <p:sp>
        <p:nvSpPr>
          <p:cNvPr id="28710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0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28711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28712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28713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3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28714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4</a:t>
            </a:r>
          </a:p>
        </p:txBody>
      </p:sp>
      <p:sp>
        <p:nvSpPr>
          <p:cNvPr id="28715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5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28716" name="TextBox 26"/>
          <p:cNvSpPr txBox="1">
            <a:spLocks noChangeArrowheads="1"/>
          </p:cNvSpPr>
          <p:nvPr/>
        </p:nvSpPr>
        <p:spPr bwMode="auto">
          <a:xfrm>
            <a:off x="7924800" y="2590800"/>
            <a:ext cx="304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6</a:t>
            </a:r>
            <a:endParaRPr lang="en-US" sz="10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(5);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307975" cy="381000"/>
        </p:xfrm>
        <a:graphic>
          <a:graphicData uri="http://schemas.openxmlformats.org/drawingml/2006/table">
            <a:tbl>
              <a:tblPr/>
              <a:tblGrid>
                <a:gridCol w="307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708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29709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</a:t>
            </a:r>
          </a:p>
        </p:txBody>
      </p:sp>
      <p:sp>
        <p:nvSpPr>
          <p:cNvPr id="29710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animBg="1"/>
      <p:bldP spid="29709" grpId="0"/>
      <p:bldP spid="297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(2);</a:t>
            </a:r>
          </a:p>
        </p:txBody>
      </p:sp>
      <p:sp>
        <p:nvSpPr>
          <p:cNvPr id="30736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0737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0738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0741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graphicFrame>
        <p:nvGraphicFramePr>
          <p:cNvPr id="16" name="Group 48"/>
          <p:cNvGraphicFramePr>
            <a:graphicFrameLocks noGrp="1"/>
          </p:cNvGraphicFramePr>
          <p:nvPr/>
        </p:nvGraphicFramePr>
        <p:xfrm>
          <a:off x="1447800" y="2667000"/>
          <a:ext cx="307975" cy="381000"/>
        </p:xfrm>
        <a:graphic>
          <a:graphicData uri="http://schemas.openxmlformats.org/drawingml/2006/table">
            <a:tbl>
              <a:tblPr/>
              <a:tblGrid>
                <a:gridCol w="307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</a:t>
            </a:r>
          </a:p>
        </p:txBody>
      </p:sp>
      <p:graphicFrame>
        <p:nvGraphicFramePr>
          <p:cNvPr id="18" name="Group 48"/>
          <p:cNvGraphicFramePr>
            <a:graphicFrameLocks noGrp="1"/>
          </p:cNvGraphicFramePr>
          <p:nvPr/>
        </p:nvGraphicFramePr>
        <p:xfrm>
          <a:off x="1447800" y="2667000"/>
          <a:ext cx="609600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129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</a:t>
            </a:r>
            <a:r>
              <a:rPr lang="en-US" sz="1000" dirty="0" smtClean="0">
                <a:latin typeface="Lucida Console" pitchFamily="49" charset="0"/>
              </a:rPr>
              <a:t>   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2667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5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26670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2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85 C -0.00712 -0.0377 -0.01233 -0.07726 0.00034 -0.09415 C 0.01302 -0.11103 0.05955 -0.09808 0.075 -0.0992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2084E-6 C 0.00625 0.03886 0.0125 0.07772 -2.77778E-7 0.09461 C -0.0125 0.1115 -0.07761 0.10248 -0.07466 0.10086 " pathEditMode="relative" ptsTypes="aaA">
                                      <p:cBhvr>
                                        <p:cTn id="24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76174E-7 C -0.00017 0.01434 0.00451 0.07101 -0.00069 0.08628 C -0.0059 0.10155 -0.02604 0.10502 -0.0316 0.09114 C -0.03715 0.07726 -0.03385 0.02128 -0.03437 0.002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277 C -0.00365 -0.02869 -0.00625 -0.05991 -0.00105 -0.07194 C 0.00416 -0.08397 0.02447 -0.08189 0.02986 -0.0694 C 0.03524 -0.05691 0.02048 -0.01018 0.03177 0.0027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animBg="1"/>
      <p:bldP spid="30738" grpId="0" animBg="1"/>
      <p:bldP spid="30741" grpId="0"/>
      <p:bldP spid="19" grpId="0"/>
      <p:bldP spid="20" grpId="0"/>
      <p:bldP spid="20" grpId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Intro to Algorithms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Algorithm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smtClean="0"/>
              <a:t>A clearly defined piece of code (or set of instructions) used to solve a particular problem</a:t>
            </a: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Pseudo-code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smtClean="0"/>
              <a:t>A description of an algorithm that uses code-like syntax mixed with plain verbal description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(8);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919163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760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1761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1763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8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5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1295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</a:t>
            </a:r>
          </a:p>
        </p:txBody>
      </p:sp>
      <p:sp>
        <p:nvSpPr>
          <p:cNvPr id="31766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1767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2792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graphicFrame>
        <p:nvGraphicFramePr>
          <p:cNvPr id="15" name="Group 48"/>
          <p:cNvGraphicFramePr>
            <a:graphicFrameLocks noGrp="1"/>
          </p:cNvGraphicFramePr>
          <p:nvPr/>
        </p:nvGraphicFramePr>
        <p:xfrm>
          <a:off x="1447800" y="2667000"/>
          <a:ext cx="919163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1295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 animBg="1"/>
      <p:bldP spid="3279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(0);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919163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816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3817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2787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8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9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1295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</a:t>
            </a:r>
          </a:p>
        </p:txBody>
      </p:sp>
      <p:sp>
        <p:nvSpPr>
          <p:cNvPr id="32790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2791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2792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graphicFrame>
        <p:nvGraphicFramePr>
          <p:cNvPr id="18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3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graphicFrame>
        <p:nvGraphicFramePr>
          <p:cNvPr id="28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11 C -0.01736 -0.02545 -0.03455 -0.06061 -0.02899 -0.08097 C -0.02343 -0.10132 0.02066 -0.10525 0.03368 -0.1117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1249E-6 C 0.02205 0.02984 0.04392 0.05991 0.03836 0.07842 C 0.03281 0.09693 -0.01841 0.10456 -0.03334 0.1115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93 C 0.00017 0.01365 0.0125 0.06061 3.33333E-6 0.07726 C -0.0125 0.09392 -0.05903 0.09577 -0.07466 0.1006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-0.11173 C 0.03386 -0.12584 0.02205 -0.17974 0.03455 -0.1964 C 0.04705 -0.21305 0.09306 -0.20819 0.10834 -0.2112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animBg="1"/>
      <p:bldP spid="33817" grpId="0" animBg="1"/>
      <p:bldP spid="19" grpId="0"/>
      <p:bldP spid="20" grpId="0" animBg="1"/>
      <p:bldP spid="20" grpId="1" animBg="1"/>
      <p:bldP spid="20" grpId="2" animBg="1"/>
      <p:bldP spid="21" grpId="0" animBg="1"/>
      <p:bldP spid="22" grpId="0"/>
      <p:bldP spid="27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(6);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816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3817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3818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3819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0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1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3822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3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3824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3825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3826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3827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3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4</a:t>
            </a:r>
            <a:endParaRPr lang="en-US" sz="1000" dirty="0">
              <a:latin typeface="Lucida Console" pitchFamily="49" charset="0"/>
            </a:endParaRPr>
          </a:p>
        </p:txBody>
      </p:sp>
      <p:graphicFrame>
        <p:nvGraphicFramePr>
          <p:cNvPr id="31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</a:t>
            </a:r>
            <a:r>
              <a:rPr lang="en-US" sz="1000" dirty="0" smtClean="0">
                <a:latin typeface="Lucida Console" pitchFamily="49" charset="0"/>
              </a:rPr>
              <a:t>6  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(9);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840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4841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4842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4843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4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5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4846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7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4848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1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34852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0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485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1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4854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4855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3</a:t>
            </a:r>
          </a:p>
        </p:txBody>
      </p:sp>
      <p:sp>
        <p:nvSpPr>
          <p:cNvPr id="34856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4</a:t>
            </a:r>
          </a:p>
        </p:txBody>
      </p:sp>
      <p:sp>
        <p:nvSpPr>
          <p:cNvPr id="34863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5</a:t>
            </a:r>
          </a:p>
        </p:txBody>
      </p:sp>
      <p:graphicFrame>
        <p:nvGraphicFramePr>
          <p:cNvPr id="30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1" grpId="0" animBg="1"/>
      <p:bldP spid="34852" grpId="0" animBg="1"/>
      <p:bldP spid="34863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enqueue</a:t>
            </a:r>
            <a:r>
              <a:rPr lang="en-US" sz="2400" dirty="0" smtClean="0"/>
              <a:t>(1);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864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5865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5868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5867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9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5870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1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5872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35874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7" name="Rectangle 43"/>
          <p:cNvSpPr>
            <a:spLocks noChangeArrowheads="1"/>
          </p:cNvSpPr>
          <p:nvPr/>
        </p:nvSpPr>
        <p:spPr bwMode="auto">
          <a:xfrm>
            <a:off x="76962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</a:t>
            </a:r>
          </a:p>
        </p:txBody>
      </p:sp>
      <p:sp>
        <p:nvSpPr>
          <p:cNvPr id="35878" name="Line 44"/>
          <p:cNvSpPr>
            <a:spLocks noChangeShapeType="1"/>
          </p:cNvSpPr>
          <p:nvPr/>
        </p:nvSpPr>
        <p:spPr bwMode="auto">
          <a:xfrm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5879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5880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5881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3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5882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4</a:t>
            </a:r>
          </a:p>
        </p:txBody>
      </p:sp>
      <p:sp>
        <p:nvSpPr>
          <p:cNvPr id="35883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5</a:t>
            </a:r>
          </a:p>
        </p:txBody>
      </p:sp>
      <p:sp>
        <p:nvSpPr>
          <p:cNvPr id="35888" name="TextBox 26"/>
          <p:cNvSpPr txBox="1">
            <a:spLocks noChangeArrowheads="1"/>
          </p:cNvSpPr>
          <p:nvPr/>
        </p:nvSpPr>
        <p:spPr bwMode="auto">
          <a:xfrm>
            <a:off x="7924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6</a:t>
            </a:r>
          </a:p>
        </p:txBody>
      </p:sp>
      <p:graphicFrame>
        <p:nvGraphicFramePr>
          <p:cNvPr id="30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graphicFrame>
        <p:nvGraphicFramePr>
          <p:cNvPr id="32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graphicFrame>
        <p:nvGraphicFramePr>
          <p:cNvPr id="34" name="Group 48"/>
          <p:cNvGraphicFramePr>
            <a:graphicFrameLocks noGrp="1"/>
          </p:cNvGraphicFramePr>
          <p:nvPr/>
        </p:nvGraphicFramePr>
        <p:xfrm>
          <a:off x="1447800" y="26670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1447800" y="24384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Enqueue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Append the item at the next available index, then swap it with </a:t>
            </a: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its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parent until the parent is less than or equal to the child, or until it hits the top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334E-6 C 0.00348 -0.03887 0.00695 -0.0775 -3.33333E-6 -0.096 C -0.00694 -0.11451 -0.03316 -0.10849 -0.04184 -0.1117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1249E-6 C -0.00348 0.0384 -0.00712 0.07703 3.33333E-6 0.09577 C 0.00711 0.11451 0.03402 0.10919 0.04288 0.11266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8" grpId="0" animBg="1"/>
      <p:bldP spid="35877" grpId="0" animBg="1"/>
      <p:bldP spid="35877" grpId="1" animBg="1"/>
      <p:bldP spid="35878" grpId="0" animBg="1"/>
      <p:bldP spid="35888" grpId="0"/>
      <p:bldP spid="31" grpId="0"/>
      <p:bldP spid="33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dequeue</a:t>
            </a:r>
            <a:r>
              <a:rPr lang="en-US" sz="2400" dirty="0" smtClean="0"/>
              <a:t>();</a:t>
            </a: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888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6889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</a:t>
            </a:r>
          </a:p>
        </p:txBody>
      </p:sp>
      <p:sp>
        <p:nvSpPr>
          <p:cNvPr id="36891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3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6894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5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6896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7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36898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9" name="Rectangle 43"/>
          <p:cNvSpPr>
            <a:spLocks noChangeArrowheads="1"/>
          </p:cNvSpPr>
          <p:nvPr/>
        </p:nvSpPr>
        <p:spPr bwMode="auto">
          <a:xfrm>
            <a:off x="76962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6900" name="Line 44"/>
          <p:cNvSpPr>
            <a:spLocks noChangeShapeType="1"/>
          </p:cNvSpPr>
          <p:nvPr/>
        </p:nvSpPr>
        <p:spPr bwMode="auto">
          <a:xfrm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1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6902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69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6904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2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5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3</a:t>
            </a:r>
          </a:p>
        </p:txBody>
      </p:sp>
      <p:sp>
        <p:nvSpPr>
          <p:cNvPr id="36906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4</a:t>
            </a:r>
          </a:p>
        </p:txBody>
      </p:sp>
      <p:sp>
        <p:nvSpPr>
          <p:cNvPr id="36907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5</a:t>
            </a:r>
          </a:p>
        </p:txBody>
      </p:sp>
      <p:sp>
        <p:nvSpPr>
          <p:cNvPr id="36908" name="TextBox 26"/>
          <p:cNvSpPr txBox="1">
            <a:spLocks noChangeArrowheads="1"/>
          </p:cNvSpPr>
          <p:nvPr/>
        </p:nvSpPr>
        <p:spPr bwMode="auto">
          <a:xfrm>
            <a:off x="7924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6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dequeue</a:t>
            </a:r>
            <a:endParaRPr lang="en-US" sz="2400" dirty="0" smtClean="0"/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888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6889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1</a:t>
            </a:r>
          </a:p>
        </p:txBody>
      </p:sp>
      <p:sp>
        <p:nvSpPr>
          <p:cNvPr id="36891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3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6894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5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6896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7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36898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9" name="Rectangle 43"/>
          <p:cNvSpPr>
            <a:spLocks noChangeArrowheads="1"/>
          </p:cNvSpPr>
          <p:nvPr/>
        </p:nvSpPr>
        <p:spPr bwMode="auto">
          <a:xfrm>
            <a:off x="76962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8</a:t>
            </a:r>
          </a:p>
        </p:txBody>
      </p:sp>
      <p:sp>
        <p:nvSpPr>
          <p:cNvPr id="36900" name="Line 44"/>
          <p:cNvSpPr>
            <a:spLocks noChangeShapeType="1"/>
          </p:cNvSpPr>
          <p:nvPr/>
        </p:nvSpPr>
        <p:spPr bwMode="auto">
          <a:xfrm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1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6902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0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6904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6905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3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6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4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7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5</a:t>
            </a:r>
          </a:p>
        </p:txBody>
      </p:sp>
      <p:sp>
        <p:nvSpPr>
          <p:cNvPr id="36908" name="TextBox 26"/>
          <p:cNvSpPr txBox="1">
            <a:spLocks noChangeArrowheads="1"/>
          </p:cNvSpPr>
          <p:nvPr/>
        </p:nvSpPr>
        <p:spPr bwMode="auto">
          <a:xfrm>
            <a:off x="7924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6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86000" y="1295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0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32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35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334E-6 C 0.00018 -0.02915 0.02049 -0.13995 0.00122 -0.17511 C -0.01805 -0.21027 -0.09132 -0.20357 -0.11562 -0.211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-0.2112 C -0.12205 -0.16864 -0.12812 -0.12607 -0.11562 -0.10919 C -0.10312 -0.0923 -0.05642 -0.11011 -0.04097 -0.11034 " pathEditMode="relative" rAng="0" ptsTypes="aaa">
                                      <p:cBhvr>
                                        <p:cTn id="41" dur="20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5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5.66736E-7 C 0.00572 -0.04048 0.01163 -0.08073 -0.00105 -0.09715 C -0.01372 -0.11358 -0.0448 -0.10594 -0.0757 -0.09831 " pathEditMode="relative" ptsTypes="aaA">
                                      <p:cBhvr>
                                        <p:cTn id="43" dur="20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nimBg="1"/>
      <p:bldP spid="36890" grpId="0" animBg="1"/>
      <p:bldP spid="36899" grpId="0" animBg="1"/>
      <p:bldP spid="36899" grpId="1" animBg="1"/>
      <p:bldP spid="36900" grpId="0" animBg="1"/>
      <p:bldP spid="36901" grpId="0"/>
      <p:bldP spid="36908" grpId="0"/>
      <p:bldP spid="36" grpId="0"/>
      <p:bldP spid="28" grpId="0" animBg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dequeue</a:t>
            </a:r>
            <a:endParaRPr lang="en-US" sz="2400" dirty="0" smtClean="0"/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888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ahoma" pitchFamily="34" charset="0"/>
              </a:rPr>
              <a:t>1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36889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2</a:t>
            </a:r>
          </a:p>
        </p:txBody>
      </p: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8</a:t>
            </a:r>
          </a:p>
        </p:txBody>
      </p:sp>
      <p:sp>
        <p:nvSpPr>
          <p:cNvPr id="36891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3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5</a:t>
            </a:r>
          </a:p>
        </p:txBody>
      </p:sp>
      <p:sp>
        <p:nvSpPr>
          <p:cNvPr id="36894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5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6896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7" name="Rectangle 41"/>
          <p:cNvSpPr>
            <a:spLocks noChangeArrowheads="1"/>
          </p:cNvSpPr>
          <p:nvPr/>
        </p:nvSpPr>
        <p:spPr bwMode="auto">
          <a:xfrm>
            <a:off x="70104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9</a:t>
            </a:r>
          </a:p>
        </p:txBody>
      </p:sp>
      <p:sp>
        <p:nvSpPr>
          <p:cNvPr id="36898" name="Line 42"/>
          <p:cNvSpPr>
            <a:spLocks noChangeShapeType="1"/>
          </p:cNvSpPr>
          <p:nvPr/>
        </p:nvSpPr>
        <p:spPr bwMode="auto">
          <a:xfrm flipH="1">
            <a:off x="73152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1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6902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69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1</a:t>
            </a:r>
          </a:p>
        </p:txBody>
      </p:sp>
      <p:sp>
        <p:nvSpPr>
          <p:cNvPr id="36904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6905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3</a:t>
            </a:r>
          </a:p>
        </p:txBody>
      </p:sp>
      <p:sp>
        <p:nvSpPr>
          <p:cNvPr id="36906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4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7" name="TextBox 25"/>
          <p:cNvSpPr txBox="1">
            <a:spLocks noChangeArrowheads="1"/>
          </p:cNvSpPr>
          <p:nvPr/>
        </p:nvSpPr>
        <p:spPr bwMode="auto">
          <a:xfrm>
            <a:off x="70104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5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86000" y="1295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ahoma" pitchFamily="34" charset="0"/>
              </a:rPr>
              <a:t>1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31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35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graphicFrame>
        <p:nvGraphicFramePr>
          <p:cNvPr id="38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9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0.04948 -0.04442 0.09948 -0.08906 0.09289 -0.12422 C 0.08629 -0.15938 -0.01823 -0.1957 -0.04062 -0.21004 " pathEditMode="relative" ptsTypes="aaA">
                                      <p:cBhvr>
                                        <p:cTn id="22" dur="20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-0.21004 C -0.07083 -0.21837 -0.10086 -0.22647 -0.11354 -0.21004 C -0.12621 -0.19362 -0.1158 -0.13209 -0.11632 -0.11173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4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1249E-6 C 0.03107 0.00764 0.06232 0.0155 0.07482 -0.00115 C 0.08732 -0.01781 0.075 -0.07957 0.075 -0.10016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334E-6 C 0.0323 -0.01365 0.06459 -0.02753 0.07014 -0.04604 C 0.0757 -0.06454 0.04132 -0.09808 0.03368 -0.11173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5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32 -0.11173 C -0.15139 -0.11543 -0.18646 -0.11913 -0.19201 -0.10039 C -0.19757 -0.08166 -0.17379 -0.04071 -0.15 0.00046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5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nimBg="1"/>
      <p:bldP spid="36889" grpId="0" animBg="1"/>
      <p:bldP spid="36893" grpId="0" animBg="1"/>
      <p:bldP spid="36897" grpId="0" animBg="1"/>
      <p:bldP spid="36897" grpId="1" animBg="1"/>
      <p:bldP spid="36897" grpId="2" animBg="1"/>
      <p:bldP spid="36898" grpId="0" animBg="1"/>
      <p:bldP spid="36901" grpId="0"/>
      <p:bldP spid="36907" grpId="0"/>
      <p:bldP spid="36" grpId="0"/>
      <p:bldP spid="28" grpId="0" animBg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7" grpId="0"/>
      <p:bldP spid="37" grpId="1"/>
      <p:bldP spid="39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Microsoft Sans Serif" pitchFamily="34" charset="0"/>
              </a:rPr>
              <a:t>Binary Heap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124200" cy="609600"/>
          </a:xfrm>
        </p:spPr>
        <p:txBody>
          <a:bodyPr/>
          <a:lstStyle/>
          <a:p>
            <a:pPr lvl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400" dirty="0" err="1" smtClean="0"/>
              <a:t>dequeue</a:t>
            </a:r>
            <a:endParaRPr lang="en-US" sz="2400" dirty="0" smtClean="0"/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888" name="Rectangle 32"/>
          <p:cNvSpPr>
            <a:spLocks noChangeArrowheads="1"/>
          </p:cNvSpPr>
          <p:nvPr/>
        </p:nvSpPr>
        <p:spPr bwMode="auto">
          <a:xfrm>
            <a:off x="6629400" y="13716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ahoma" pitchFamily="34" charset="0"/>
              </a:rPr>
              <a:t>2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36889" name="Rectangle 33"/>
          <p:cNvSpPr>
            <a:spLocks noChangeArrowheads="1"/>
          </p:cNvSpPr>
          <p:nvPr/>
        </p:nvSpPr>
        <p:spPr bwMode="auto">
          <a:xfrm>
            <a:off x="59436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5</a:t>
            </a:r>
          </a:p>
        </p:txBody>
      </p: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7315200" y="2057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8</a:t>
            </a:r>
          </a:p>
        </p:txBody>
      </p:sp>
      <p:sp>
        <p:nvSpPr>
          <p:cNvPr id="36891" name="Line 35"/>
          <p:cNvSpPr>
            <a:spLocks noChangeShapeType="1"/>
          </p:cNvSpPr>
          <p:nvPr/>
        </p:nvSpPr>
        <p:spPr bwMode="auto">
          <a:xfrm flipH="1">
            <a:off x="62484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Line 36"/>
          <p:cNvSpPr>
            <a:spLocks noChangeShapeType="1"/>
          </p:cNvSpPr>
          <p:nvPr/>
        </p:nvSpPr>
        <p:spPr bwMode="auto">
          <a:xfrm>
            <a:off x="7162800" y="182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3" name="Rectangle 37"/>
          <p:cNvSpPr>
            <a:spLocks noChangeArrowheads="1"/>
          </p:cNvSpPr>
          <p:nvPr/>
        </p:nvSpPr>
        <p:spPr bwMode="auto">
          <a:xfrm>
            <a:off x="56388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ahoma" pitchFamily="34" charset="0"/>
              </a:rPr>
              <a:t>9</a:t>
            </a:r>
          </a:p>
        </p:txBody>
      </p:sp>
      <p:sp>
        <p:nvSpPr>
          <p:cNvPr id="36894" name="Line 38"/>
          <p:cNvSpPr>
            <a:spLocks noChangeShapeType="1"/>
          </p:cNvSpPr>
          <p:nvPr/>
        </p:nvSpPr>
        <p:spPr bwMode="auto">
          <a:xfrm flipH="1">
            <a:off x="5943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5" name="Rectangle 39"/>
          <p:cNvSpPr>
            <a:spLocks noChangeArrowheads="1"/>
          </p:cNvSpPr>
          <p:nvPr/>
        </p:nvSpPr>
        <p:spPr bwMode="auto">
          <a:xfrm>
            <a:off x="6324600" y="2819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6</a:t>
            </a:r>
          </a:p>
        </p:txBody>
      </p:sp>
      <p:sp>
        <p:nvSpPr>
          <p:cNvPr id="36896" name="Line 40"/>
          <p:cNvSpPr>
            <a:spLocks noChangeShapeType="1"/>
          </p:cNvSpPr>
          <p:nvPr/>
        </p:nvSpPr>
        <p:spPr bwMode="auto">
          <a:xfrm>
            <a:off x="6324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1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6902" name="TextBox 20"/>
          <p:cNvSpPr txBox="1">
            <a:spLocks noChangeArrowheads="1"/>
          </p:cNvSpPr>
          <p:nvPr/>
        </p:nvSpPr>
        <p:spPr bwMode="auto">
          <a:xfrm>
            <a:off x="6781800" y="11430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0</a:t>
            </a:r>
          </a:p>
        </p:txBody>
      </p:sp>
      <p:sp>
        <p:nvSpPr>
          <p:cNvPr id="36903" name="TextBox 21"/>
          <p:cNvSpPr txBox="1">
            <a:spLocks noChangeArrowheads="1"/>
          </p:cNvSpPr>
          <p:nvPr/>
        </p:nvSpPr>
        <p:spPr bwMode="auto">
          <a:xfrm>
            <a:off x="59436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1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4" name="TextBox 22"/>
          <p:cNvSpPr txBox="1">
            <a:spLocks noChangeArrowheads="1"/>
          </p:cNvSpPr>
          <p:nvPr/>
        </p:nvSpPr>
        <p:spPr bwMode="auto">
          <a:xfrm>
            <a:off x="7543800" y="1828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2</a:t>
            </a:r>
          </a:p>
        </p:txBody>
      </p:sp>
      <p:sp>
        <p:nvSpPr>
          <p:cNvPr id="36905" name="TextBox 23"/>
          <p:cNvSpPr txBox="1">
            <a:spLocks noChangeArrowheads="1"/>
          </p:cNvSpPr>
          <p:nvPr/>
        </p:nvSpPr>
        <p:spPr bwMode="auto">
          <a:xfrm>
            <a:off x="56388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 smtClean="0">
                <a:latin typeface="Lucida Console" pitchFamily="49" charset="0"/>
              </a:rPr>
              <a:t>3</a:t>
            </a:r>
            <a:endParaRPr lang="en-US" sz="1000" dirty="0">
              <a:latin typeface="Lucida Console" pitchFamily="49" charset="0"/>
            </a:endParaRPr>
          </a:p>
        </p:txBody>
      </p:sp>
      <p:sp>
        <p:nvSpPr>
          <p:cNvPr id="36906" name="TextBox 24"/>
          <p:cNvSpPr txBox="1">
            <a:spLocks noChangeArrowheads="1"/>
          </p:cNvSpPr>
          <p:nvPr/>
        </p:nvSpPr>
        <p:spPr bwMode="auto">
          <a:xfrm>
            <a:off x="6553200" y="2590800"/>
            <a:ext cx="304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4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2286000" y="1295400"/>
            <a:ext cx="5334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ahoma" pitchFamily="34" charset="0"/>
              </a:rPr>
              <a:t>2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27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graphicFrame>
        <p:nvGraphicFramePr>
          <p:cNvPr id="29" name="Group 48"/>
          <p:cNvGraphicFramePr>
            <a:graphicFrameLocks noGrp="1"/>
          </p:cNvGraphicFramePr>
          <p:nvPr/>
        </p:nvGraphicFramePr>
        <p:xfrm>
          <a:off x="1143000" y="2514600"/>
          <a:ext cx="2135188" cy="381000"/>
        </p:xfrm>
        <a:graphic>
          <a:graphicData uri="http://schemas.openxmlformats.org/drawingml/2006/table">
            <a:tbl>
              <a:tblPr/>
              <a:tblGrid>
                <a:gridCol w="307975"/>
                <a:gridCol w="301625"/>
                <a:gridCol w="309563"/>
                <a:gridCol w="304800"/>
                <a:gridCol w="303212"/>
                <a:gridCol w="304800"/>
                <a:gridCol w="3032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143000" y="2286000"/>
            <a:ext cx="2514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 dirty="0">
                <a:latin typeface="Lucida Console" pitchFamily="49" charset="0"/>
              </a:rPr>
              <a:t> 0   1   2   3   4   5   6   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	</a:t>
            </a:r>
            <a:r>
              <a:rPr lang="en-US" sz="32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Dequeue</a:t>
            </a: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Grab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at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Copy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the item from the highest index into the top.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If 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one(or both) of the children is smaller, swap it with the smaller child. </a:t>
            </a:r>
            <a:endParaRPr lang="en-US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Stop </a:t>
            </a:r>
            <a:r>
              <a:rPr lang="en-US" sz="20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when no smaller child is found or you hit the bottom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Tx/>
              <a:buChar char="•"/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93 C 0.0408 -0.03632 0.08195 -0.07171 0.0875 -0.10664 C 0.09306 -0.14157 0.0632 -0.1765 0.03334 -0.2112 " pathEditMode="relative" ptsTypes="aaA">
                                      <p:cBhvr>
                                        <p:cTn id="22" dur="20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1249E-6 C 0.03125 0.0081 0.06319 0.01619 0.07569 -2.01249E-6 C 0.08819 -0.01619 0.07517 -0.07749 0.075 -0.09785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4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2112 C 0.00365 -0.21953 -0.02604 -0.22786 -0.03871 -0.2112 C -0.05139 -0.19454 -0.04166 -0.13232 -0.04236 -0.11173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4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nimBg="1"/>
      <p:bldP spid="36889" grpId="0" animBg="1"/>
      <p:bldP spid="36895" grpId="0" animBg="1"/>
      <p:bldP spid="36895" grpId="1" animBg="1"/>
      <p:bldP spid="36896" grpId="0" animBg="1"/>
      <p:bldP spid="36901" grpId="0"/>
      <p:bldP spid="36901" grpId="1"/>
      <p:bldP spid="36906" grpId="0"/>
      <p:bldP spid="36" grpId="0"/>
      <p:bldP spid="24" grpId="0" animBg="1"/>
      <p:bldP spid="25" grpId="0"/>
      <p:bldP spid="25" grpId="1"/>
      <p:bldP spid="26" grpId="0"/>
      <p:bldP spid="26" grpId="1"/>
      <p:bldP spid="28" grpId="0"/>
      <p:bldP spid="28" grpId="1"/>
      <p:bldP spid="30" grpId="0"/>
      <p:bldP spid="31" grpId="0"/>
      <p:bldP spid="31" grpId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Day 3 Singly Linked Lists and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Read chapter 17 </a:t>
            </a:r>
            <a:r>
              <a:rPr lang="en-US" smtClean="0"/>
              <a:t>– Linked </a:t>
            </a:r>
            <a:r>
              <a:rPr lang="en-US" dirty="0" smtClean="0"/>
              <a:t>L</a:t>
            </a:r>
            <a:r>
              <a:rPr lang="en-US" smtClean="0"/>
              <a:t>ists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Read anything you have on Pointers or Linked Lists in other texts</a:t>
            </a:r>
          </a:p>
          <a:p>
            <a:pPr lvl="1" eaLnBrk="1" hangingPunct="1">
              <a:defRPr/>
            </a:pPr>
            <a:r>
              <a:rPr lang="en-US" dirty="0" smtClean="0"/>
              <a:t>Work on Project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Aspects of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Correctness &amp; Repeatability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Works each time on all inputs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Generic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Works in most possible situations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Efficiency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Speed, Memory Usage, other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Common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 = The number of Items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Complexity, Order, “Big-Oh”, or O()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Describes the Growth Rate of an Algorithm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Given a function describing the </a:t>
            </a:r>
            <a:r>
              <a:rPr lang="en-US" sz="2000" i="1" smtClean="0"/>
              <a:t>worst case running time</a:t>
            </a:r>
            <a:r>
              <a:rPr lang="en-US" sz="2000" smtClean="0"/>
              <a:t>, choose the largest term containing ‘N’, ignoring constants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Ex : If Time = N / (1.6) + 2.0, then we have O(N).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Ex : If Time = 2.5N</a:t>
            </a:r>
            <a:r>
              <a:rPr lang="en-US" sz="2000" baseline="30000" smtClean="0"/>
              <a:t>2</a:t>
            </a:r>
            <a:r>
              <a:rPr lang="en-US" sz="2000" smtClean="0"/>
              <a:t> + 10N + 32, then we have O(N</a:t>
            </a:r>
            <a:r>
              <a:rPr lang="en-US" sz="2000" baseline="30000" smtClean="0"/>
              <a:t>2</a:t>
            </a:r>
            <a:r>
              <a:rPr lang="en-US" sz="2000" smtClean="0"/>
              <a:t>).</a:t>
            </a:r>
          </a:p>
        </p:txBody>
      </p:sp>
      <p:graphicFrame>
        <p:nvGraphicFramePr>
          <p:cNvPr id="8213" name="Group 21"/>
          <p:cNvGraphicFramePr>
            <a:graphicFrameLocks noGrp="1"/>
          </p:cNvGraphicFramePr>
          <p:nvPr/>
        </p:nvGraphicFramePr>
        <p:xfrm>
          <a:off x="1981200" y="2286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038600" y="2286000"/>
            <a:ext cx="1676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 = 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Determining O() Empirically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48325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Run a program for various size inputs (N), find the execution time (T)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void print (Type *array, int 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   for (int i = 0; i &lt; N; ++i)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      cout &lt;&lt; array[i] &lt;&lt; ‘ ‘;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Plot N vs T on a graph to find the relationship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What type of T = ? Graph is it?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(Constant, Linear, Quadratic, etc)</a:t>
            </a:r>
            <a:endParaRPr lang="en-US" sz="1400" smtClean="0"/>
          </a:p>
        </p:txBody>
      </p:sp>
      <p:graphicFrame>
        <p:nvGraphicFramePr>
          <p:cNvPr id="9243" name="Group 27"/>
          <p:cNvGraphicFramePr>
            <a:graphicFrameLocks noGrp="1"/>
          </p:cNvGraphicFramePr>
          <p:nvPr>
            <p:ph sz="half" idx="2"/>
          </p:nvPr>
        </p:nvGraphicFramePr>
        <p:xfrm>
          <a:off x="6019800" y="2971800"/>
          <a:ext cx="2895600" cy="32004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Microsoft Sans Serif" pitchFamily="34" charset="0"/>
              </a:rPr>
              <a:t>Determining O() by “Line Counting”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4541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Given an algorithm run over (N) inputs, count how many times each line executes in worst case, sum the results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void print (Type *array, int 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   for (int i = 0; i &lt; N; ++i) // N + 1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      cout &lt;&lt; array[i] &lt;&lt; ‘ ‘; //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>
                <a:latin typeface="Lucida Console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T = 2N + 1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Drop all terms except the leading one, and remove </a:t>
            </a:r>
            <a:r>
              <a:rPr lang="en-US" sz="2000" i="1" smtClean="0"/>
              <a:t>leading constants (not exponents though!)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Therefore O(N)</a:t>
            </a: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Common Performances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Constant Time O(1)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Type getLast (Type *array, int N)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{ return array[N - 1]; }</a:t>
            </a:r>
          </a:p>
          <a:p>
            <a:pPr eaLnBrk="1" hangingPunct="1">
              <a:defRPr/>
            </a:pPr>
            <a:r>
              <a:rPr lang="en-US" smtClean="0"/>
              <a:t>Linear Time O(N)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void printAll (Type *array, int N)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{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for (int i = 0; i &lt; N; ++i)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   cout &lt;&lt; array[i] &lt;&lt; ‘ ‘;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}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Common Performance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Quadratic Time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void bubbleSort (Type *array, int N)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{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for (int i = 1; i &lt; N; ++i)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   for (int j = 0; j &lt; N - i; ++j)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      if (array[j] &gt; array[j + 1])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            swap (array[j], array[j + 1]);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Console" pitchFamily="49" charset="0"/>
              </a:rPr>
              <a:t>}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1843</TotalTime>
  <Words>1596</Words>
  <Application>Microsoft Office PowerPoint</Application>
  <PresentationFormat>On-screen Show (4:3)</PresentationFormat>
  <Paragraphs>935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Digital Dots</vt:lpstr>
      <vt:lpstr>Algorithm Analysis and Binary Heap</vt:lpstr>
      <vt:lpstr>Topics To Cover</vt:lpstr>
      <vt:lpstr>Intro to Algorithms</vt:lpstr>
      <vt:lpstr>Aspects of Algorithms</vt:lpstr>
      <vt:lpstr>Common Terminology</vt:lpstr>
      <vt:lpstr>Determining O() Empirically</vt:lpstr>
      <vt:lpstr>Determining O() by “Line Counting”</vt:lpstr>
      <vt:lpstr>Common Performances</vt:lpstr>
      <vt:lpstr>Common Performance</vt:lpstr>
      <vt:lpstr>Algorithm Classifications</vt:lpstr>
      <vt:lpstr>Growth Rates of (T) by (N) for different complexity</vt:lpstr>
      <vt:lpstr>Best / Worst Analysis</vt:lpstr>
      <vt:lpstr>DynArray&lt;&gt; class</vt:lpstr>
      <vt:lpstr>Searching Functions</vt:lpstr>
      <vt:lpstr>Searching Functions</vt:lpstr>
      <vt:lpstr>Insert (Array)</vt:lpstr>
      <vt:lpstr>Sorting Functions</vt:lpstr>
      <vt:lpstr>Sorting Functions</vt:lpstr>
      <vt:lpstr>Sorting Functions</vt:lpstr>
      <vt:lpstr>Sorting Functions</vt:lpstr>
      <vt:lpstr>Sorting Functions</vt:lpstr>
      <vt:lpstr>Sorting Functions</vt:lpstr>
      <vt:lpstr>Optimization Techniques</vt:lpstr>
      <vt:lpstr>Benchmarking</vt:lpstr>
      <vt:lpstr>Binary Heap</vt:lpstr>
      <vt:lpstr>Slide 26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Binary Heap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Slides</dc:title>
  <dc:subject>Algorithms and Analysis</dc:subject>
  <dc:creator>Rodney Stoeffler</dc:creator>
  <dc:description>Property of Full Sail University, Data Structures Course.</dc:description>
  <cp:lastModifiedBy>Rodney Stoeffler</cp:lastModifiedBy>
  <cp:revision>156</cp:revision>
  <dcterms:created xsi:type="dcterms:W3CDTF">2008-03-24T02:10:44Z</dcterms:created>
  <dcterms:modified xsi:type="dcterms:W3CDTF">2019-01-09T21:08:17Z</dcterms:modified>
</cp:coreProperties>
</file>