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A6BEAA-FCB5-4329-8013-5B741BCA72E4}"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B8F041-9A4A-4AB9-BDBE-16EF336028BC}" type="slidenum">
              <a:rPr lang="es-MX" smtClean="0"/>
              <a:t>‹Nº›</a:t>
            </a:fld>
            <a:endParaRPr lang="es-MX"/>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8A6BEAA-FCB5-4329-8013-5B741BCA72E4}"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A6BEAA-FCB5-4329-8013-5B741BCA72E4}"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8A6BEAA-FCB5-4329-8013-5B741BCA72E4}"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8A6BEAA-FCB5-4329-8013-5B741BCA72E4}"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B8F041-9A4A-4AB9-BDBE-16EF336028BC}" type="slidenum">
              <a:rPr lang="es-MX" smtClean="0"/>
              <a:t>‹Nº›</a:t>
            </a:fld>
            <a:endParaRPr lang="es-MX"/>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8A6BEAA-FCB5-4329-8013-5B741BCA72E4}"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A6BEAA-FCB5-4329-8013-5B741BCA72E4}" type="datetimeFigureOut">
              <a:rPr lang="es-MX" smtClean="0"/>
              <a:t>06/05/2019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3B8F041-9A4A-4AB9-BDBE-16EF336028BC}" type="slidenum">
              <a:rPr lang="es-MX" smtClean="0"/>
              <a:t>‹Nº›</a:t>
            </a:fld>
            <a:endParaRPr lang="es-MX"/>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8A6BEAA-FCB5-4329-8013-5B741BCA72E4}" type="datetimeFigureOut">
              <a:rPr lang="es-MX" smtClean="0"/>
              <a:t>06/05/2019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6BEAA-FCB5-4329-8013-5B741BCA72E4}" type="datetimeFigureOut">
              <a:rPr lang="es-MX" smtClean="0"/>
              <a:t>06/05/2019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8A6BEAA-FCB5-4329-8013-5B741BCA72E4}"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B8F041-9A4A-4AB9-BDBE-16EF336028BC}" type="slidenum">
              <a:rPr lang="es-MX" smtClean="0"/>
              <a:t>‹Nº›</a:t>
            </a:fld>
            <a:endParaRPr lang="es-MX"/>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8A6BEAA-FCB5-4329-8013-5B741BCA72E4}"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B8F041-9A4A-4AB9-BDBE-16EF336028BC}"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8A6BEAA-FCB5-4329-8013-5B741BCA72E4}" type="datetimeFigureOut">
              <a:rPr lang="es-MX" smtClean="0"/>
              <a:t>06/05/2019</a:t>
            </a:fld>
            <a:endParaRPr lang="es-MX"/>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MX"/>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3B8F041-9A4A-4AB9-BDBE-16EF336028BC}"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err="1" smtClean="0"/>
              <a:t>P.o.o</a:t>
            </a:r>
            <a:r>
              <a:rPr lang="es-ES" dirty="0" smtClean="0"/>
              <a:t>. en PHP</a:t>
            </a:r>
            <a:endParaRPr lang="es-MX" dirty="0"/>
          </a:p>
        </p:txBody>
      </p:sp>
      <p:sp>
        <p:nvSpPr>
          <p:cNvPr id="3" name="2 Subtítulo"/>
          <p:cNvSpPr>
            <a:spLocks noGrp="1"/>
          </p:cNvSpPr>
          <p:nvPr>
            <p:ph type="subTitle" idx="1"/>
          </p:nvPr>
        </p:nvSpPr>
        <p:spPr/>
        <p:txBody>
          <a:bodyPr/>
          <a:lstStyle/>
          <a:p>
            <a:r>
              <a:rPr lang="es-ES" dirty="0" smtClean="0"/>
              <a:t>Jesús Alfredo Cárdenas Castillo</a:t>
            </a:r>
          </a:p>
          <a:p>
            <a:r>
              <a:rPr lang="es-ES" sz="1800" dirty="0" smtClean="0"/>
              <a:t>Tecnologías y aplicaciones WEB</a:t>
            </a:r>
            <a:endParaRPr lang="es-MX" sz="1800" dirty="0"/>
          </a:p>
        </p:txBody>
      </p:sp>
    </p:spTree>
    <p:extLst>
      <p:ext uri="{BB962C8B-B14F-4D97-AF65-F5344CB8AC3E}">
        <p14:creationId xmlns:p14="http://schemas.microsoft.com/office/powerpoint/2010/main" val="3729430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Atributos</a:t>
            </a:r>
            <a:endParaRPr lang="es-MX" dirty="0"/>
          </a:p>
        </p:txBody>
      </p:sp>
      <p:sp>
        <p:nvSpPr>
          <p:cNvPr id="3" name="2 Marcador de contenido"/>
          <p:cNvSpPr>
            <a:spLocks noGrp="1"/>
          </p:cNvSpPr>
          <p:nvPr>
            <p:ph idx="1"/>
          </p:nvPr>
        </p:nvSpPr>
        <p:spPr/>
        <p:txBody>
          <a:bodyPr/>
          <a:lstStyle/>
          <a:p>
            <a:r>
              <a:rPr lang="es-MX" dirty="0"/>
              <a:t>Las propiedades y atributos, son variables que contienen datos asociados a un objeto</a:t>
            </a:r>
          </a:p>
          <a:p>
            <a:endParaRPr lang="es-MX" dirty="0"/>
          </a:p>
        </p:txBody>
      </p:sp>
      <p:pic>
        <p:nvPicPr>
          <p:cNvPr id="4" name="Picture 2" descr="Resultado de imagen para objeto 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29000"/>
            <a:ext cx="6276975"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1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Espagueti vs POO</a:t>
            </a:r>
            <a:endParaRPr lang="es-MX" dirty="0"/>
          </a:p>
        </p:txBody>
      </p:sp>
      <p:sp>
        <p:nvSpPr>
          <p:cNvPr id="3" name="2 Marcador de contenido"/>
          <p:cNvSpPr>
            <a:spLocks noGrp="1"/>
          </p:cNvSpPr>
          <p:nvPr>
            <p:ph idx="1"/>
          </p:nvPr>
        </p:nvSpPr>
        <p:spPr/>
        <p:txBody>
          <a:bodyPr/>
          <a:lstStyle/>
          <a:p>
            <a:r>
              <a:rPr lang="es-MX" dirty="0"/>
              <a:t>Muchas veces en PHP se busca encapsular, a través de una función, lógica propia a un solo bloque de código. Esto se le conoce como código espagueti.</a:t>
            </a:r>
          </a:p>
          <a:p>
            <a:r>
              <a:rPr lang="es-MX" dirty="0"/>
              <a:t>Sin embargo, esta estrategia falla por varias razones. </a:t>
            </a:r>
            <a:endParaRPr lang="es-MX" dirty="0" smtClean="0"/>
          </a:p>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231740" y="3537560"/>
            <a:ext cx="4680520" cy="2736304"/>
          </a:xfrm>
          <a:prstGeom prst="rect">
            <a:avLst/>
          </a:prstGeom>
        </p:spPr>
      </p:pic>
    </p:spTree>
    <p:extLst>
      <p:ext uri="{BB962C8B-B14F-4D97-AF65-F5344CB8AC3E}">
        <p14:creationId xmlns:p14="http://schemas.microsoft.com/office/powerpoint/2010/main" val="232360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Espagueti vs POO</a:t>
            </a:r>
            <a:endParaRPr lang="es-MX" dirty="0"/>
          </a:p>
        </p:txBody>
      </p:sp>
      <p:sp>
        <p:nvSpPr>
          <p:cNvPr id="3" name="2 Marcador de contenido"/>
          <p:cNvSpPr>
            <a:spLocks noGrp="1"/>
          </p:cNvSpPr>
          <p:nvPr>
            <p:ph idx="1"/>
          </p:nvPr>
        </p:nvSpPr>
        <p:spPr/>
        <p:txBody>
          <a:bodyPr/>
          <a:lstStyle/>
          <a:p>
            <a:endParaRPr lang="es-MX" dirty="0" smtClean="0"/>
          </a:p>
          <a:p>
            <a:endParaRPr lang="es-MX" dirty="0"/>
          </a:p>
          <a:p>
            <a:r>
              <a:rPr lang="es-MX" dirty="0" smtClean="0"/>
              <a:t>Qué </a:t>
            </a:r>
            <a:r>
              <a:rPr lang="es-MX" dirty="0"/>
              <a:t>pasa cuando se empiezan a tener muchas propiedades? ¿O si se comienzan a tener muchas funciones? ¿Qué pasa si queremos otro conjunto de funciones y los nombres se repiten? Y es aquí donde la POO viene para salvarnos de la perdición.</a:t>
            </a:r>
          </a:p>
          <a:p>
            <a:endParaRPr lang="es-MX" dirty="0"/>
          </a:p>
        </p:txBody>
      </p:sp>
    </p:spTree>
    <p:extLst>
      <p:ext uri="{BB962C8B-B14F-4D97-AF65-F5344CB8AC3E}">
        <p14:creationId xmlns:p14="http://schemas.microsoft.com/office/powerpoint/2010/main" val="166329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Espagueti vs POO</a:t>
            </a:r>
            <a:endParaRPr lang="es-MX" dirty="0"/>
          </a:p>
        </p:txBody>
      </p:sp>
      <p:sp>
        <p:nvSpPr>
          <p:cNvPr id="3" name="2 Marcador de contenido"/>
          <p:cNvSpPr>
            <a:spLocks noGrp="1"/>
          </p:cNvSpPr>
          <p:nvPr>
            <p:ph idx="1"/>
          </p:nvPr>
        </p:nvSpPr>
        <p:spPr/>
        <p:txBody>
          <a:bodyPr/>
          <a:lstStyle/>
          <a:p>
            <a:r>
              <a:rPr lang="es-MX" dirty="0"/>
              <a:t>El mismo código del ejemplo anterior, pero en este caso orientado a objetos. En el código vemos una clase llamada Automóvil que posee dos propiedades y un método.</a:t>
            </a:r>
          </a:p>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087724" y="3501008"/>
            <a:ext cx="4968552" cy="2808312"/>
          </a:xfrm>
          <a:prstGeom prst="rect">
            <a:avLst/>
          </a:prstGeom>
        </p:spPr>
      </p:pic>
    </p:spTree>
    <p:extLst>
      <p:ext uri="{BB962C8B-B14F-4D97-AF65-F5344CB8AC3E}">
        <p14:creationId xmlns:p14="http://schemas.microsoft.com/office/powerpoint/2010/main" val="355445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Herencia</a:t>
            </a:r>
            <a:endParaRPr lang="es-MX" dirty="0"/>
          </a:p>
        </p:txBody>
      </p:sp>
      <p:sp>
        <p:nvSpPr>
          <p:cNvPr id="3" name="2 Marcador de contenido"/>
          <p:cNvSpPr>
            <a:spLocks noGrp="1"/>
          </p:cNvSpPr>
          <p:nvPr>
            <p:ph idx="1"/>
          </p:nvPr>
        </p:nvSpPr>
        <p:spPr/>
        <p:txBody>
          <a:bodyPr/>
          <a:lstStyle/>
          <a:p>
            <a:r>
              <a:rPr lang="es-MX" dirty="0"/>
              <a:t>Los objetos pueden heredar propiedades y métodos de otros objetos. Para ello, PHP permite la “extensión” (herencia) de clases, cuya característica representa la relación existente entre diferentes objetos. </a:t>
            </a:r>
            <a:endParaRPr lang="es-MX" dirty="0" smtClean="0"/>
          </a:p>
          <a:p>
            <a:r>
              <a:rPr lang="es-MX" dirty="0" smtClean="0"/>
              <a:t>Para </a:t>
            </a:r>
            <a:r>
              <a:rPr lang="es-MX" dirty="0"/>
              <a:t>definir una clase como extensión de una clase “padre” se utiliza la palabra clave </a:t>
            </a:r>
            <a:r>
              <a:rPr lang="es-MX" dirty="0" err="1"/>
              <a:t>extends</a:t>
            </a:r>
            <a:r>
              <a:rPr lang="es-MX" dirty="0"/>
              <a:t>.</a:t>
            </a:r>
          </a:p>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2411760" y="4005064"/>
            <a:ext cx="4320480" cy="2448272"/>
          </a:xfrm>
          <a:prstGeom prst="rect">
            <a:avLst/>
          </a:prstGeom>
        </p:spPr>
      </p:pic>
    </p:spTree>
    <p:extLst>
      <p:ext uri="{BB962C8B-B14F-4D97-AF65-F5344CB8AC3E}">
        <p14:creationId xmlns:p14="http://schemas.microsoft.com/office/powerpoint/2010/main" val="206090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Abstractas</a:t>
            </a:r>
            <a:endParaRPr lang="es-MX" dirty="0"/>
          </a:p>
        </p:txBody>
      </p:sp>
      <p:sp>
        <p:nvSpPr>
          <p:cNvPr id="3" name="2 Marcador de contenido"/>
          <p:cNvSpPr>
            <a:spLocks noGrp="1"/>
          </p:cNvSpPr>
          <p:nvPr>
            <p:ph idx="1"/>
          </p:nvPr>
        </p:nvSpPr>
        <p:spPr/>
        <p:txBody>
          <a:bodyPr/>
          <a:lstStyle/>
          <a:p>
            <a:r>
              <a:rPr lang="es-MX" dirty="0"/>
              <a:t>Las clases abstractas son aquellas que no necesitan ser instanciadas pero sin embargo, serán heredadas en algún momento. Se definen anteponiendo la palabra clave </a:t>
            </a:r>
            <a:r>
              <a:rPr lang="es-MX" dirty="0" err="1"/>
              <a:t>abstract</a:t>
            </a:r>
            <a:r>
              <a:rPr lang="es-MX" dirty="0"/>
              <a:t>.</a:t>
            </a:r>
          </a:p>
          <a:p>
            <a:r>
              <a:rPr lang="es-MX" dirty="0"/>
              <a:t>Este tipo de clases, será la que contenga métodos abstractos y generalmente, su finalidad, es la de declarar clases “genéricas” que necesitan ser declaradas pero a las cuales, no se puede otorgar una definición precisa (No se pueden instanciar), de eso, se encargarán las clases que la hereden</a:t>
            </a:r>
            <a:r>
              <a:rPr lang="es-MX" dirty="0" smtClean="0"/>
              <a:t>).</a:t>
            </a:r>
            <a:endParaRPr lang="es-MX" dirty="0"/>
          </a:p>
        </p:txBody>
      </p:sp>
    </p:spTree>
    <p:extLst>
      <p:ext uri="{BB962C8B-B14F-4D97-AF65-F5344CB8AC3E}">
        <p14:creationId xmlns:p14="http://schemas.microsoft.com/office/powerpoint/2010/main" val="1149618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1862227" y="1680513"/>
            <a:ext cx="5419546" cy="3496975"/>
          </a:xfrm>
          <a:prstGeom prst="rect">
            <a:avLst/>
          </a:prstGeom>
        </p:spPr>
      </p:pic>
    </p:spTree>
    <p:extLst>
      <p:ext uri="{BB962C8B-B14F-4D97-AF65-F5344CB8AC3E}">
        <p14:creationId xmlns:p14="http://schemas.microsoft.com/office/powerpoint/2010/main" val="125986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4" name="0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891" y="1681200"/>
            <a:ext cx="5854219" cy="3495600"/>
          </a:xfrm>
          <a:prstGeom prst="rect">
            <a:avLst/>
          </a:prstGeom>
        </p:spPr>
      </p:pic>
    </p:spTree>
    <p:extLst>
      <p:ext uri="{BB962C8B-B14F-4D97-AF65-F5344CB8AC3E}">
        <p14:creationId xmlns:p14="http://schemas.microsoft.com/office/powerpoint/2010/main" val="361109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Niveles de acceso</a:t>
            </a:r>
            <a:endParaRPr lang="es-MX" dirty="0"/>
          </a:p>
        </p:txBody>
      </p:sp>
      <p:sp>
        <p:nvSpPr>
          <p:cNvPr id="3" name="2 Marcador de contenido"/>
          <p:cNvSpPr>
            <a:spLocks noGrp="1"/>
          </p:cNvSpPr>
          <p:nvPr>
            <p:ph idx="1"/>
          </p:nvPr>
        </p:nvSpPr>
        <p:spPr/>
        <p:txBody>
          <a:bodyPr/>
          <a:lstStyle/>
          <a:p>
            <a:r>
              <a:rPr lang="es-MX" b="1" dirty="0"/>
              <a:t>Publicas</a:t>
            </a:r>
            <a:r>
              <a:rPr lang="es-MX" dirty="0"/>
              <a:t>: Las propiedades públicas se definen anteponiendo la palabra clave </a:t>
            </a:r>
            <a:r>
              <a:rPr lang="es-MX" dirty="0" err="1"/>
              <a:t>public</a:t>
            </a:r>
            <a:r>
              <a:rPr lang="es-MX" dirty="0"/>
              <a:t> al nombre de la variable. Éstas, pueden ser accedidas desde cualquier parte de la aplicación, sin restricción</a:t>
            </a:r>
            <a:r>
              <a:rPr lang="es-MX" dirty="0" smtClean="0"/>
              <a:t>.</a:t>
            </a:r>
          </a:p>
          <a:p>
            <a:endParaRPr lang="es-MX" dirty="0"/>
          </a:p>
          <a:p>
            <a:r>
              <a:rPr lang="es-MX" b="1" dirty="0"/>
              <a:t>Privadas: </a:t>
            </a:r>
            <a:r>
              <a:rPr lang="es-MX" dirty="0"/>
              <a:t>Las propiedades privadas se definen anteponiendo la palabra clave </a:t>
            </a:r>
            <a:r>
              <a:rPr lang="es-MX" dirty="0" err="1"/>
              <a:t>private</a:t>
            </a:r>
            <a:r>
              <a:rPr lang="es-MX" dirty="0"/>
              <a:t> al nombre de la variable. Éstas solo pueden ser accedidas por la clase que las definió.</a:t>
            </a:r>
          </a:p>
          <a:p>
            <a:endParaRPr lang="es-MX" dirty="0"/>
          </a:p>
        </p:txBody>
      </p:sp>
    </p:spTree>
    <p:extLst>
      <p:ext uri="{BB962C8B-B14F-4D97-AF65-F5344CB8AC3E}">
        <p14:creationId xmlns:p14="http://schemas.microsoft.com/office/powerpoint/2010/main" val="78973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Niveles de acceso</a:t>
            </a:r>
            <a:endParaRPr lang="es-MX" dirty="0"/>
          </a:p>
        </p:txBody>
      </p:sp>
      <p:sp>
        <p:nvSpPr>
          <p:cNvPr id="3" name="2 Marcador de contenido"/>
          <p:cNvSpPr>
            <a:spLocks noGrp="1"/>
          </p:cNvSpPr>
          <p:nvPr>
            <p:ph idx="1"/>
          </p:nvPr>
        </p:nvSpPr>
        <p:spPr/>
        <p:txBody>
          <a:bodyPr>
            <a:normAutofit/>
          </a:bodyPr>
          <a:lstStyle/>
          <a:p>
            <a:endParaRPr lang="es-MX" b="1" dirty="0" smtClean="0"/>
          </a:p>
          <a:p>
            <a:endParaRPr lang="es-MX" b="1" dirty="0"/>
          </a:p>
          <a:p>
            <a:r>
              <a:rPr lang="es-MX" b="1" dirty="0" smtClean="0"/>
              <a:t>Protegidas</a:t>
            </a:r>
            <a:r>
              <a:rPr lang="es-MX" b="1" dirty="0"/>
              <a:t>: </a:t>
            </a:r>
            <a:r>
              <a:rPr lang="es-MX" dirty="0"/>
              <a:t>Las propiedades protegidas pueden ser accedidas por la propia clase que la definió, así como por las clases que la heredan, pero no, desde otras partes de la aplicación. Éstas, se definen anteponiendo la palabra clave </a:t>
            </a:r>
            <a:r>
              <a:rPr lang="es-MX" dirty="0" err="1"/>
              <a:t>protected</a:t>
            </a:r>
            <a:r>
              <a:rPr lang="es-MX" dirty="0"/>
              <a:t> al nombre de la variable.</a:t>
            </a:r>
          </a:p>
          <a:p>
            <a:endParaRPr lang="es-MX" dirty="0"/>
          </a:p>
        </p:txBody>
      </p:sp>
    </p:spTree>
    <p:extLst>
      <p:ext uri="{BB962C8B-B14F-4D97-AF65-F5344CB8AC3E}">
        <p14:creationId xmlns:p14="http://schemas.microsoft.com/office/powerpoint/2010/main" val="130352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t>
            </a:r>
            <a:r>
              <a:rPr lang="es-ES" dirty="0" smtClean="0"/>
              <a:t>Que es POO?</a:t>
            </a:r>
            <a:endParaRPr lang="es-MX" dirty="0"/>
          </a:p>
        </p:txBody>
      </p:sp>
      <p:sp>
        <p:nvSpPr>
          <p:cNvPr id="3" name="2 Marcador de contenido"/>
          <p:cNvSpPr>
            <a:spLocks noGrp="1"/>
          </p:cNvSpPr>
          <p:nvPr>
            <p:ph idx="1"/>
          </p:nvPr>
        </p:nvSpPr>
        <p:spPr/>
        <p:txBody>
          <a:bodyPr/>
          <a:lstStyle/>
          <a:p>
            <a:endParaRPr lang="es-MX" dirty="0" smtClean="0"/>
          </a:p>
          <a:p>
            <a:endParaRPr lang="es-MX" dirty="0"/>
          </a:p>
          <a:p>
            <a:r>
              <a:rPr lang="es-MX" dirty="0" smtClean="0"/>
              <a:t>La </a:t>
            </a:r>
            <a:r>
              <a:rPr lang="es-MX" dirty="0"/>
              <a:t>POO es un paradigma de programación (o técnica de programación) que utiliza objetos e interacciones en el diseño de un sistema.</a:t>
            </a:r>
          </a:p>
          <a:p>
            <a:r>
              <a:rPr lang="es-MX" dirty="0"/>
              <a:t>Como tal, nos enseña un método -probado y estudiado- el cual se basa en las interacciones de objetos para resolver las necesidades de un sistema informático.</a:t>
            </a:r>
          </a:p>
          <a:p>
            <a:endParaRPr lang="es-MX" dirty="0"/>
          </a:p>
        </p:txBody>
      </p:sp>
    </p:spTree>
    <p:extLst>
      <p:ext uri="{BB962C8B-B14F-4D97-AF65-F5344CB8AC3E}">
        <p14:creationId xmlns:p14="http://schemas.microsoft.com/office/powerpoint/2010/main" val="80103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Niveles de acceso</a:t>
            </a:r>
            <a:endParaRPr lang="es-MX" dirty="0"/>
          </a:p>
        </p:txBody>
      </p:sp>
      <p:sp>
        <p:nvSpPr>
          <p:cNvPr id="3" name="2 Marcador de contenido"/>
          <p:cNvSpPr>
            <a:spLocks noGrp="1"/>
          </p:cNvSpPr>
          <p:nvPr>
            <p:ph idx="1"/>
          </p:nvPr>
        </p:nvSpPr>
        <p:spPr/>
        <p:txBody>
          <a:bodyPr/>
          <a:lstStyle/>
          <a:p>
            <a:r>
              <a:rPr lang="es-MX" b="1" dirty="0" err="1"/>
              <a:t>Estaticas</a:t>
            </a:r>
            <a:r>
              <a:rPr lang="es-MX" b="1" dirty="0"/>
              <a:t>: </a:t>
            </a:r>
            <a:r>
              <a:rPr lang="es-MX" dirty="0"/>
              <a:t>Las propiedades estáticas representan una característica de “variabilidad” de sus datos, de gran importancia en PHP. Una propiedad declarada como estática, puede ser accedida sin necesidad de instanciar un objeto y su valor es estático (es decir, no puede ser modificada para cada objeto, es como una variable global para todas las instancias que se crean de ese objeto). Ésta, se define anteponiendo la palabra clave </a:t>
            </a:r>
            <a:r>
              <a:rPr lang="es-MX" dirty="0" err="1"/>
              <a:t>static</a:t>
            </a:r>
            <a:r>
              <a:rPr lang="es-MX" dirty="0"/>
              <a:t> al nombre de la variable.</a:t>
            </a:r>
          </a:p>
          <a:p>
            <a:endParaRPr lang="es-MX" dirty="0"/>
          </a:p>
        </p:txBody>
      </p:sp>
    </p:spTree>
    <p:extLst>
      <p:ext uri="{BB962C8B-B14F-4D97-AF65-F5344CB8AC3E}">
        <p14:creationId xmlns:p14="http://schemas.microsoft.com/office/powerpoint/2010/main" val="389601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Acceso a propiedades</a:t>
            </a:r>
            <a:endParaRPr lang="es-MX" dirty="0"/>
          </a:p>
        </p:txBody>
      </p:sp>
      <p:sp>
        <p:nvSpPr>
          <p:cNvPr id="3" name="2 Marcador de contenido"/>
          <p:cNvSpPr>
            <a:spLocks noGrp="1"/>
          </p:cNvSpPr>
          <p:nvPr>
            <p:ph idx="1"/>
          </p:nvPr>
        </p:nvSpPr>
        <p:spPr/>
        <p:txBody>
          <a:bodyPr/>
          <a:lstStyle/>
          <a:p>
            <a:r>
              <a:rPr lang="es-MX" b="1" dirty="0"/>
              <a:t>Acceso a variables desde el ámbito de la </a:t>
            </a:r>
            <a:r>
              <a:rPr lang="es-MX" b="1" dirty="0" smtClean="0"/>
              <a:t>clase:</a:t>
            </a:r>
          </a:p>
          <a:p>
            <a:r>
              <a:rPr lang="es-MX" dirty="0"/>
              <a:t>Se accede a una propiedad no estática dentro de la clase, utilizando la </a:t>
            </a:r>
            <a:r>
              <a:rPr lang="es-MX" dirty="0" err="1"/>
              <a:t>pseudo</a:t>
            </a:r>
            <a:r>
              <a:rPr lang="es-MX" dirty="0"/>
              <a:t>-variable $</a:t>
            </a:r>
            <a:r>
              <a:rPr lang="es-MX" dirty="0" err="1"/>
              <a:t>this</a:t>
            </a:r>
            <a:r>
              <a:rPr lang="es-MX" dirty="0"/>
              <a:t> siendo esta </a:t>
            </a:r>
            <a:r>
              <a:rPr lang="es-MX" dirty="0" err="1"/>
              <a:t>pseudo</a:t>
            </a:r>
            <a:r>
              <a:rPr lang="es-MX" dirty="0"/>
              <a:t>-variable una referencia al objeto mismo, se debe tener en cuenta que la variable que se llamara no llevara adelante el $.</a:t>
            </a:r>
          </a:p>
          <a:p>
            <a:r>
              <a:rPr lang="es-MX" dirty="0"/>
              <a:t>Cuando la variable es estática, se accede a ella mediante el operador de resolución de ámbito, doble dos-puntos :: anteponiendo la palabra clave </a:t>
            </a:r>
            <a:r>
              <a:rPr lang="es-MX" dirty="0" err="1"/>
              <a:t>self</a:t>
            </a:r>
            <a:r>
              <a:rPr lang="es-MX" dirty="0"/>
              <a:t> o </a:t>
            </a:r>
            <a:r>
              <a:rPr lang="es-MX" dirty="0" err="1"/>
              <a:t>parent</a:t>
            </a:r>
            <a:r>
              <a:rPr lang="es-MX" dirty="0"/>
              <a:t> según si trata de una variable de la misma clase o de otra de la cual se ha heredado, respectivamente.</a:t>
            </a:r>
          </a:p>
          <a:p>
            <a:pPr marL="0" indent="0">
              <a:buNone/>
            </a:pPr>
            <a:endParaRPr lang="es-MX" dirty="0"/>
          </a:p>
        </p:txBody>
      </p:sp>
    </p:spTree>
    <p:extLst>
      <p:ext uri="{BB962C8B-B14F-4D97-AF65-F5344CB8AC3E}">
        <p14:creationId xmlns:p14="http://schemas.microsoft.com/office/powerpoint/2010/main" val="403310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Acceso a propiedades</a:t>
            </a:r>
            <a:endParaRPr lang="es-MX" dirty="0"/>
          </a:p>
        </p:txBody>
      </p:sp>
      <p:sp>
        <p:nvSpPr>
          <p:cNvPr id="3" name="2 Marcador de contenido"/>
          <p:cNvSpPr>
            <a:spLocks noGrp="1"/>
          </p:cNvSpPr>
          <p:nvPr>
            <p:ph idx="1"/>
          </p:nvPr>
        </p:nvSpPr>
        <p:spPr/>
        <p:txBody>
          <a:bodyPr/>
          <a:lstStyle/>
          <a:p>
            <a:r>
              <a:rPr lang="es-MX" b="1" dirty="0"/>
              <a:t>Acceso a variables desde el exterior de la clase</a:t>
            </a:r>
            <a:r>
              <a:rPr lang="es-MX" dirty="0" smtClean="0"/>
              <a:t>:</a:t>
            </a:r>
          </a:p>
          <a:p>
            <a:r>
              <a:rPr lang="es-MX" dirty="0" smtClean="0"/>
              <a:t> </a:t>
            </a:r>
            <a:r>
              <a:rPr lang="es-MX" dirty="0"/>
              <a:t>Se accede a una propiedad no estática con la siguiente sintaxis</a:t>
            </a:r>
            <a:r>
              <a:rPr lang="es-MX" dirty="0" smtClean="0"/>
              <a:t>:</a:t>
            </a:r>
          </a:p>
          <a:p>
            <a:endParaRPr lang="es-MX" dirty="0"/>
          </a:p>
          <a:p>
            <a:pPr marL="0" indent="0">
              <a:buNone/>
            </a:pPr>
            <a:r>
              <a:rPr lang="es-MX" dirty="0" smtClean="0"/>
              <a:t>		$</a:t>
            </a:r>
            <a:r>
              <a:rPr lang="es-MX" dirty="0"/>
              <a:t>objeto-&gt;</a:t>
            </a:r>
            <a:r>
              <a:rPr lang="es-MX" dirty="0" smtClean="0"/>
              <a:t>variable</a:t>
            </a:r>
          </a:p>
          <a:p>
            <a:pPr marL="0" indent="0">
              <a:buNone/>
            </a:pPr>
            <a:endParaRPr lang="es-MX" dirty="0"/>
          </a:p>
          <a:p>
            <a:r>
              <a:rPr lang="es-MX" dirty="0"/>
              <a:t> Nótese además, que este acceso dependerá de la visibilidad de la variable. Por lo tanto, solo variables públicas pueden ser accedidas desde cualquier ámbito fuera de la clase o clases heredadas</a:t>
            </a:r>
            <a:r>
              <a:rPr lang="es-MX" dirty="0" smtClean="0"/>
              <a:t>.</a:t>
            </a:r>
            <a:endParaRPr lang="es-MX" dirty="0"/>
          </a:p>
          <a:p>
            <a:endParaRPr lang="es-MX" dirty="0"/>
          </a:p>
        </p:txBody>
      </p:sp>
    </p:spTree>
    <p:extLst>
      <p:ext uri="{BB962C8B-B14F-4D97-AF65-F5344CB8AC3E}">
        <p14:creationId xmlns:p14="http://schemas.microsoft.com/office/powerpoint/2010/main" val="353839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Acceso a propiedades</a:t>
            </a:r>
            <a:endParaRPr lang="es-MX" dirty="0"/>
          </a:p>
        </p:txBody>
      </p:sp>
      <p:sp>
        <p:nvSpPr>
          <p:cNvPr id="3" name="2 Marcador de contenido"/>
          <p:cNvSpPr>
            <a:spLocks noGrp="1"/>
          </p:cNvSpPr>
          <p:nvPr>
            <p:ph idx="1"/>
          </p:nvPr>
        </p:nvSpPr>
        <p:spPr/>
        <p:txBody>
          <a:bodyPr/>
          <a:lstStyle/>
          <a:p>
            <a:endParaRPr lang="es-MX" dirty="0" smtClean="0"/>
          </a:p>
          <a:p>
            <a:r>
              <a:rPr lang="es-MX" dirty="0" smtClean="0"/>
              <a:t>Para </a:t>
            </a:r>
            <a:r>
              <a:rPr lang="es-MX" dirty="0"/>
              <a:t>acceder a una propiedad pública y estática el objeto no necesita ser instanciado, permitiendo así, el acceso a dicha variable mediante la siguiente sintaxis: </a:t>
            </a:r>
            <a:endParaRPr lang="es-MX" dirty="0" smtClean="0"/>
          </a:p>
          <a:p>
            <a:endParaRPr lang="es-MX" dirty="0"/>
          </a:p>
          <a:p>
            <a:pPr marL="0" indent="0">
              <a:buNone/>
            </a:pPr>
            <a:r>
              <a:rPr lang="es-MX" dirty="0" smtClean="0"/>
              <a:t>		Clase</a:t>
            </a:r>
            <a:r>
              <a:rPr lang="es-MX" dirty="0"/>
              <a:t>::$</a:t>
            </a:r>
            <a:r>
              <a:rPr lang="es-MX" dirty="0" err="1"/>
              <a:t>variable_estática</a:t>
            </a:r>
            <a:endParaRPr lang="es-MX" dirty="0"/>
          </a:p>
          <a:p>
            <a:endParaRPr lang="es-MX" dirty="0"/>
          </a:p>
        </p:txBody>
      </p:sp>
    </p:spTree>
    <p:extLst>
      <p:ext uri="{BB962C8B-B14F-4D97-AF65-F5344CB8AC3E}">
        <p14:creationId xmlns:p14="http://schemas.microsoft.com/office/powerpoint/2010/main" val="138757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 mágicos</a:t>
            </a:r>
            <a:endParaRPr lang="es-MX" dirty="0"/>
          </a:p>
        </p:txBody>
      </p:sp>
      <p:sp>
        <p:nvSpPr>
          <p:cNvPr id="3" name="2 Marcador de contenido"/>
          <p:cNvSpPr>
            <a:spLocks noGrp="1"/>
          </p:cNvSpPr>
          <p:nvPr>
            <p:ph idx="1"/>
          </p:nvPr>
        </p:nvSpPr>
        <p:spPr/>
        <p:txBody>
          <a:bodyPr/>
          <a:lstStyle/>
          <a:p>
            <a:r>
              <a:rPr lang="es-MX" dirty="0"/>
              <a:t>PHP, nos trae una gran cantidad de auto-denominados “métodos mágicos”. Estos métodos, otorgan una funcionalidad pre-definida por PHP, que pueden aportar valor a nuestras clases y ahorrarnos grandes cantidades de código.</a:t>
            </a:r>
          </a:p>
          <a:p>
            <a:r>
              <a:rPr lang="es-MX" dirty="0"/>
              <a:t>Entre los métodos mágicos, podemos encontrar los siguientes</a:t>
            </a:r>
            <a:r>
              <a:rPr lang="es-MX" dirty="0" smtClean="0"/>
              <a:t>:</a:t>
            </a:r>
          </a:p>
          <a:p>
            <a:endParaRPr lang="es-MX" dirty="0"/>
          </a:p>
          <a:p>
            <a:pPr marL="0" indent="0">
              <a:buNone/>
            </a:pPr>
            <a:r>
              <a:rPr lang="es-MX" b="1" dirty="0" smtClean="0"/>
              <a:t>		El </a:t>
            </a:r>
            <a:r>
              <a:rPr lang="es-MX" b="1" dirty="0"/>
              <a:t>Método Mágico __</a:t>
            </a:r>
            <a:r>
              <a:rPr lang="es-MX" b="1" dirty="0" err="1"/>
              <a:t>construct</a:t>
            </a:r>
            <a:r>
              <a:rPr lang="es-MX" b="1" dirty="0"/>
              <a:t>()</a:t>
            </a:r>
            <a:r>
              <a:rPr lang="es-MX" dirty="0"/>
              <a:t> </a:t>
            </a:r>
          </a:p>
          <a:p>
            <a:endParaRPr lang="es-MX" dirty="0"/>
          </a:p>
        </p:txBody>
      </p:sp>
    </p:spTree>
    <p:extLst>
      <p:ext uri="{BB962C8B-B14F-4D97-AF65-F5344CB8AC3E}">
        <p14:creationId xmlns:p14="http://schemas.microsoft.com/office/powerpoint/2010/main" val="298782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Métodos mágicos</a:t>
            </a:r>
            <a:endParaRPr lang="es-MX" dirty="0"/>
          </a:p>
        </p:txBody>
      </p:sp>
      <p:sp>
        <p:nvSpPr>
          <p:cNvPr id="3" name="2 Marcador de contenido"/>
          <p:cNvSpPr>
            <a:spLocks noGrp="1"/>
          </p:cNvSpPr>
          <p:nvPr>
            <p:ph idx="1"/>
          </p:nvPr>
        </p:nvSpPr>
        <p:spPr>
          <a:xfrm>
            <a:off x="457200" y="1600200"/>
            <a:ext cx="3538736" cy="4876800"/>
          </a:xfrm>
        </p:spPr>
        <p:txBody>
          <a:bodyPr/>
          <a:lstStyle/>
          <a:p>
            <a:r>
              <a:rPr lang="es-MX" dirty="0"/>
              <a:t>El método </a:t>
            </a:r>
            <a:r>
              <a:rPr lang="es-MX" dirty="0" err="1" smtClean="0"/>
              <a:t>construct</a:t>
            </a:r>
            <a:r>
              <a:rPr lang="es-MX" dirty="0"/>
              <a:t>() es aquel que será invocado de manera automática, al instanciar un objeto. Su función es la de ejecutar cualquier inicialización que el objeto necesite antes de ser utilizado.</a:t>
            </a:r>
          </a:p>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4067944" y="1700808"/>
            <a:ext cx="4673600" cy="4502150"/>
          </a:xfrm>
          <a:prstGeom prst="rect">
            <a:avLst/>
          </a:prstGeom>
        </p:spPr>
      </p:pic>
    </p:spTree>
    <p:extLst>
      <p:ext uri="{BB962C8B-B14F-4D97-AF65-F5344CB8AC3E}">
        <p14:creationId xmlns:p14="http://schemas.microsoft.com/office/powerpoint/2010/main" val="4221132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Métodos mágicos</a:t>
            </a:r>
            <a:endParaRPr lang="es-MX" dirty="0"/>
          </a:p>
        </p:txBody>
      </p:sp>
      <p:sp>
        <p:nvSpPr>
          <p:cNvPr id="3" name="2 Marcador de contenido"/>
          <p:cNvSpPr>
            <a:spLocks noGrp="1"/>
          </p:cNvSpPr>
          <p:nvPr>
            <p:ph idx="1"/>
          </p:nvPr>
        </p:nvSpPr>
        <p:spPr>
          <a:xfrm>
            <a:off x="457200" y="1600200"/>
            <a:ext cx="3754760" cy="4876800"/>
          </a:xfrm>
        </p:spPr>
        <p:txBody>
          <a:bodyPr/>
          <a:lstStyle/>
          <a:p>
            <a:r>
              <a:rPr lang="es-MX" dirty="0"/>
              <a:t>El método </a:t>
            </a:r>
            <a:r>
              <a:rPr lang="es-MX" dirty="0" err="1" smtClean="0"/>
              <a:t>destruct</a:t>
            </a:r>
            <a:r>
              <a:rPr lang="es-MX" dirty="0"/>
              <a:t>() es el encargado de liberar de la memoria, al objeto cuando ya no es referenciado. Se puede aprovechar este método, para realizar otras tareas que se estimen necesarias al momento de destruir un objeto.</a:t>
            </a:r>
          </a:p>
          <a:p>
            <a:endParaRPr lang="es-MX"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4211960" y="1628800"/>
            <a:ext cx="4552950" cy="4991100"/>
          </a:xfrm>
          <a:prstGeom prst="rect">
            <a:avLst/>
          </a:prstGeom>
        </p:spPr>
      </p:pic>
    </p:spTree>
    <p:extLst>
      <p:ext uri="{BB962C8B-B14F-4D97-AF65-F5344CB8AC3E}">
        <p14:creationId xmlns:p14="http://schemas.microsoft.com/office/powerpoint/2010/main" val="2843103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Métodos mágicos</a:t>
            </a:r>
            <a:endParaRPr lang="es-MX" dirty="0"/>
          </a:p>
        </p:txBody>
      </p:sp>
      <p:sp>
        <p:nvSpPr>
          <p:cNvPr id="3" name="2 Marcador de contenido"/>
          <p:cNvSpPr>
            <a:spLocks noGrp="1"/>
          </p:cNvSpPr>
          <p:nvPr>
            <p:ph idx="1"/>
          </p:nvPr>
        </p:nvSpPr>
        <p:spPr/>
        <p:txBody>
          <a:bodyPr>
            <a:normAutofit/>
          </a:bodyPr>
          <a:lstStyle/>
          <a:p>
            <a:r>
              <a:rPr lang="es-MX" dirty="0"/>
              <a:t>PHP nos ofrece otros métodos mágicos tales </a:t>
            </a:r>
            <a:r>
              <a:rPr lang="es-MX" dirty="0" smtClean="0"/>
              <a:t>como:</a:t>
            </a:r>
          </a:p>
          <a:p>
            <a:endParaRPr lang="es-MX" dirty="0" smtClean="0"/>
          </a:p>
          <a:p>
            <a:r>
              <a:rPr lang="es-MX" dirty="0" err="1" smtClean="0"/>
              <a:t>Call</a:t>
            </a:r>
            <a:r>
              <a:rPr lang="es-MX" dirty="0"/>
              <a:t>	</a:t>
            </a:r>
            <a:r>
              <a:rPr lang="es-MX" dirty="0" smtClean="0"/>
              <a:t>		</a:t>
            </a:r>
            <a:r>
              <a:rPr lang="es-MX" dirty="0" err="1" smtClean="0"/>
              <a:t>callStatic</a:t>
            </a:r>
            <a:r>
              <a:rPr lang="es-MX" dirty="0"/>
              <a:t>	</a:t>
            </a:r>
            <a:r>
              <a:rPr lang="es-MX" dirty="0" smtClean="0"/>
              <a:t>		</a:t>
            </a:r>
            <a:r>
              <a:rPr lang="es-MX" dirty="0" err="1" smtClean="0"/>
              <a:t>Get</a:t>
            </a:r>
            <a:endParaRPr lang="es-MX" dirty="0" smtClean="0"/>
          </a:p>
          <a:p>
            <a:r>
              <a:rPr lang="es-MX" dirty="0" smtClean="0"/>
              <a:t>Set			</a:t>
            </a:r>
            <a:r>
              <a:rPr lang="es-MX" dirty="0" err="1" smtClean="0"/>
              <a:t>Isset</a:t>
            </a:r>
            <a:r>
              <a:rPr lang="es-MX" dirty="0" smtClean="0"/>
              <a:t>				</a:t>
            </a:r>
            <a:r>
              <a:rPr lang="es-MX" dirty="0" err="1" smtClean="0"/>
              <a:t>Unset</a:t>
            </a:r>
            <a:endParaRPr lang="es-MX" dirty="0" smtClean="0"/>
          </a:p>
          <a:p>
            <a:r>
              <a:rPr lang="es-MX" dirty="0" err="1" smtClean="0"/>
              <a:t>Sleep</a:t>
            </a:r>
            <a:r>
              <a:rPr lang="es-MX" dirty="0" smtClean="0"/>
              <a:t>		</a:t>
            </a:r>
            <a:r>
              <a:rPr lang="es-MX" dirty="0" err="1" smtClean="0"/>
              <a:t>Wakeup</a:t>
            </a:r>
            <a:r>
              <a:rPr lang="es-MX" dirty="0" smtClean="0"/>
              <a:t>			</a:t>
            </a:r>
            <a:r>
              <a:rPr lang="es-MX" dirty="0" err="1" smtClean="0"/>
              <a:t>toString</a:t>
            </a:r>
            <a:endParaRPr lang="es-MX" dirty="0" smtClean="0"/>
          </a:p>
          <a:p>
            <a:r>
              <a:rPr lang="es-MX" dirty="0" err="1" smtClean="0"/>
              <a:t>Invoke</a:t>
            </a:r>
            <a:r>
              <a:rPr lang="es-MX" dirty="0" smtClean="0"/>
              <a:t>		</a:t>
            </a:r>
            <a:r>
              <a:rPr lang="es-MX" dirty="0" err="1" smtClean="0"/>
              <a:t>set_state</a:t>
            </a:r>
            <a:r>
              <a:rPr lang="es-MX" dirty="0" smtClean="0"/>
              <a:t>			clone</a:t>
            </a:r>
            <a:r>
              <a:rPr lang="es-MX" dirty="0"/>
              <a:t>.</a:t>
            </a:r>
          </a:p>
          <a:p>
            <a:endParaRPr lang="es-MX" dirty="0"/>
          </a:p>
        </p:txBody>
      </p:sp>
    </p:spTree>
    <p:extLst>
      <p:ext uri="{BB962C8B-B14F-4D97-AF65-F5344CB8AC3E}">
        <p14:creationId xmlns:p14="http://schemas.microsoft.com/office/powerpoint/2010/main" val="2674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4 Pilares</a:t>
            </a:r>
            <a:endParaRPr lang="es-MX" dirty="0"/>
          </a:p>
        </p:txBody>
      </p:sp>
      <p:sp>
        <p:nvSpPr>
          <p:cNvPr id="3" name="2 Marcador de contenido"/>
          <p:cNvSpPr>
            <a:spLocks noGrp="1"/>
          </p:cNvSpPr>
          <p:nvPr>
            <p:ph idx="1"/>
          </p:nvPr>
        </p:nvSpPr>
        <p:spPr/>
        <p:txBody>
          <a:bodyPr/>
          <a:lstStyle/>
          <a:p>
            <a:pPr lvl="0"/>
            <a:endParaRPr lang="es-ES" dirty="0" smtClean="0"/>
          </a:p>
          <a:p>
            <a:pPr lvl="0"/>
            <a:endParaRPr lang="es-ES" dirty="0" smtClean="0"/>
          </a:p>
          <a:p>
            <a:pPr lvl="0"/>
            <a:r>
              <a:rPr lang="es-ES" b="1" dirty="0" smtClean="0"/>
              <a:t>Encapsulamiento</a:t>
            </a:r>
            <a:endParaRPr lang="es-MX" b="1" dirty="0" smtClean="0"/>
          </a:p>
          <a:p>
            <a:pPr lvl="0"/>
            <a:r>
              <a:rPr lang="es-ES" b="1" dirty="0" smtClean="0"/>
              <a:t>Herencia</a:t>
            </a:r>
            <a:endParaRPr lang="es-MX" b="1" dirty="0"/>
          </a:p>
          <a:p>
            <a:pPr lvl="0"/>
            <a:r>
              <a:rPr lang="es-ES" b="1" dirty="0"/>
              <a:t>Polimorfismo</a:t>
            </a:r>
            <a:endParaRPr lang="es-MX" b="1" dirty="0"/>
          </a:p>
          <a:p>
            <a:pPr lvl="0"/>
            <a:r>
              <a:rPr lang="es-ES" b="1" dirty="0" smtClean="0"/>
              <a:t>Abstracción</a:t>
            </a:r>
            <a:endParaRPr lang="es-MX" b="1" dirty="0"/>
          </a:p>
        </p:txBody>
      </p:sp>
    </p:spTree>
    <p:extLst>
      <p:ext uri="{BB962C8B-B14F-4D97-AF65-F5344CB8AC3E}">
        <p14:creationId xmlns:p14="http://schemas.microsoft.com/office/powerpoint/2010/main" val="202519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¿Conceptos básicos?</a:t>
            </a:r>
            <a:endParaRPr lang="es-MX" dirty="0"/>
          </a:p>
        </p:txBody>
      </p:sp>
      <p:sp>
        <p:nvSpPr>
          <p:cNvPr id="3" name="2 Marcador de contenido"/>
          <p:cNvSpPr>
            <a:spLocks noGrp="1"/>
          </p:cNvSpPr>
          <p:nvPr>
            <p:ph idx="1"/>
          </p:nvPr>
        </p:nvSpPr>
        <p:spPr/>
        <p:txBody>
          <a:bodyPr/>
          <a:lstStyle/>
          <a:p>
            <a:r>
              <a:rPr lang="es-ES" b="1" dirty="0"/>
              <a:t>Abstracción</a:t>
            </a:r>
            <a:r>
              <a:rPr lang="es-ES" dirty="0"/>
              <a:t>: </a:t>
            </a:r>
            <a:r>
              <a:rPr lang="es-MX" dirty="0"/>
              <a:t>Aislación de un elemento de su contexto. Define las características esenciales de un objeto</a:t>
            </a:r>
            <a:r>
              <a:rPr lang="es-MX" dirty="0" smtClean="0"/>
              <a:t>.</a:t>
            </a:r>
          </a:p>
          <a:p>
            <a:endParaRPr lang="es-MX" dirty="0"/>
          </a:p>
          <a:p>
            <a:r>
              <a:rPr lang="es-MX" b="1" dirty="0"/>
              <a:t>Encapsulamiento</a:t>
            </a:r>
            <a:r>
              <a:rPr lang="es-MX" dirty="0"/>
              <a:t>: Reúne al mismo nivel de abstracción, a todos los elementos que puedan considerarse pertenecientes a una misma entidad</a:t>
            </a:r>
            <a:r>
              <a:rPr lang="es-MX" dirty="0" smtClean="0"/>
              <a:t>.</a:t>
            </a:r>
          </a:p>
          <a:p>
            <a:endParaRPr lang="es-MX" dirty="0"/>
          </a:p>
          <a:p>
            <a:r>
              <a:rPr lang="es-MX" b="1" dirty="0"/>
              <a:t>Modularidad</a:t>
            </a:r>
            <a:r>
              <a:rPr lang="es-MX" dirty="0"/>
              <a:t>: Característica que permite dividir una aplicación en varias partes más pequeñas (denominadas módulos), independientes unas de otras</a:t>
            </a:r>
          </a:p>
          <a:p>
            <a:endParaRPr lang="es-MX" dirty="0"/>
          </a:p>
        </p:txBody>
      </p:sp>
    </p:spTree>
    <p:extLst>
      <p:ext uri="{BB962C8B-B14F-4D97-AF65-F5344CB8AC3E}">
        <p14:creationId xmlns:p14="http://schemas.microsoft.com/office/powerpoint/2010/main" val="321603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¿Conceptos básicos?</a:t>
            </a:r>
            <a:endParaRPr lang="es-MX" dirty="0"/>
          </a:p>
        </p:txBody>
      </p:sp>
      <p:sp>
        <p:nvSpPr>
          <p:cNvPr id="3" name="2 Marcador de contenido"/>
          <p:cNvSpPr>
            <a:spLocks noGrp="1"/>
          </p:cNvSpPr>
          <p:nvPr>
            <p:ph idx="1"/>
          </p:nvPr>
        </p:nvSpPr>
        <p:spPr/>
        <p:txBody>
          <a:bodyPr>
            <a:normAutofit/>
          </a:bodyPr>
          <a:lstStyle/>
          <a:p>
            <a:r>
              <a:rPr lang="es-MX" b="1" dirty="0"/>
              <a:t>Ocultamiento</a:t>
            </a:r>
            <a:r>
              <a:rPr lang="es-MX" dirty="0"/>
              <a:t>: Los objetos están aislados del exterior, protegiendo a sus propiedades para no ser modificadas por aquellos que no tengan derecho a acceder a las mismas</a:t>
            </a:r>
            <a:r>
              <a:rPr lang="es-MX" dirty="0" smtClean="0"/>
              <a:t>.</a:t>
            </a:r>
          </a:p>
          <a:p>
            <a:endParaRPr lang="es-MX" dirty="0"/>
          </a:p>
          <a:p>
            <a:r>
              <a:rPr lang="es-MX" b="1" dirty="0"/>
              <a:t>Polimorfismo</a:t>
            </a:r>
            <a:r>
              <a:rPr lang="es-MX" dirty="0"/>
              <a:t>: Es la capacidad que da a diferentes objetos, la posibilidad de contar con métodos, propiedades y atributos de igual nombre, sin que los de un objeto interfieran con el de otro</a:t>
            </a:r>
            <a:r>
              <a:rPr lang="es-MX" dirty="0" smtClean="0"/>
              <a:t>.</a:t>
            </a:r>
            <a:endParaRPr lang="es-MX" dirty="0"/>
          </a:p>
        </p:txBody>
      </p:sp>
    </p:spTree>
    <p:extLst>
      <p:ext uri="{BB962C8B-B14F-4D97-AF65-F5344CB8AC3E}">
        <p14:creationId xmlns:p14="http://schemas.microsoft.com/office/powerpoint/2010/main" val="36005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¿Conceptos básicos?</a:t>
            </a:r>
            <a:endParaRPr lang="es-MX" dirty="0"/>
          </a:p>
        </p:txBody>
      </p:sp>
      <p:sp>
        <p:nvSpPr>
          <p:cNvPr id="3" name="2 Marcador de contenido"/>
          <p:cNvSpPr>
            <a:spLocks noGrp="1"/>
          </p:cNvSpPr>
          <p:nvPr>
            <p:ph idx="1"/>
          </p:nvPr>
        </p:nvSpPr>
        <p:spPr/>
        <p:txBody>
          <a:bodyPr/>
          <a:lstStyle/>
          <a:p>
            <a:r>
              <a:rPr lang="es-MX" b="1" dirty="0"/>
              <a:t>Herencia</a:t>
            </a:r>
            <a:r>
              <a:rPr lang="es-MX" dirty="0"/>
              <a:t>: Es la relación existente entre dos o más clases, donde una es la principal (padre) y otras son secundarias y dependen (heredan) de ellas (clases “hijas”), donde a la vez, los objetos heredan las características de los objetos de los cuales heredan</a:t>
            </a:r>
            <a:r>
              <a:rPr lang="es-MX" dirty="0" smtClean="0"/>
              <a:t>.</a:t>
            </a:r>
          </a:p>
          <a:p>
            <a:endParaRPr lang="es-MX" dirty="0"/>
          </a:p>
          <a:p>
            <a:r>
              <a:rPr lang="es-MX" b="1" dirty="0" err="1"/>
              <a:t>Garbage</a:t>
            </a:r>
            <a:r>
              <a:rPr lang="es-MX" dirty="0"/>
              <a:t> </a:t>
            </a:r>
            <a:r>
              <a:rPr lang="es-MX" b="1" dirty="0" err="1"/>
              <a:t>Collector</a:t>
            </a:r>
            <a:r>
              <a:rPr lang="es-MX" dirty="0"/>
              <a:t>: Es la técnica que consiste en destruir aquellos objetos cuando ya no son necesarios, liberándolos de la memoria.</a:t>
            </a:r>
          </a:p>
          <a:p>
            <a:endParaRPr lang="es-MX" dirty="0"/>
          </a:p>
        </p:txBody>
      </p:sp>
    </p:spTree>
    <p:extLst>
      <p:ext uri="{BB962C8B-B14F-4D97-AF65-F5344CB8AC3E}">
        <p14:creationId xmlns:p14="http://schemas.microsoft.com/office/powerpoint/2010/main" val="274583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a:t>
            </a:r>
            <a:endParaRPr lang="es-MX" dirty="0"/>
          </a:p>
        </p:txBody>
      </p:sp>
      <p:sp>
        <p:nvSpPr>
          <p:cNvPr id="3" name="2 Marcador de contenido"/>
          <p:cNvSpPr>
            <a:spLocks noGrp="1"/>
          </p:cNvSpPr>
          <p:nvPr>
            <p:ph idx="1"/>
          </p:nvPr>
        </p:nvSpPr>
        <p:spPr/>
        <p:txBody>
          <a:bodyPr/>
          <a:lstStyle/>
          <a:p>
            <a:r>
              <a:rPr lang="es-MX" dirty="0"/>
              <a:t>Una clase es un modelo que se utiliza para crear objetos que comparten un mismo comportamiento, estado e identidad</a:t>
            </a:r>
            <a:r>
              <a:rPr lang="es-MX" dirty="0" smtClean="0"/>
              <a:t>.</a:t>
            </a:r>
          </a:p>
          <a:p>
            <a:endParaRPr lang="es-MX" dirty="0"/>
          </a:p>
          <a:p>
            <a:r>
              <a:rPr lang="es-MX" dirty="0"/>
              <a:t>Persona es la metáfora de una clase (la abstracción de Juan, Pedro, Ana y María), cuyo comportamiento puede ser caminar, correr, estudiar, leer, etc. Puede estar en estado despierto, dormido, etc. Sus características (propiedades) pueden ser el color de ojos, color de pelo, su estado civil, etc.</a:t>
            </a:r>
          </a:p>
          <a:p>
            <a:endParaRPr lang="es-MX" dirty="0"/>
          </a:p>
        </p:txBody>
      </p:sp>
      <p:pic>
        <p:nvPicPr>
          <p:cNvPr id="1026" name="Picture 2" descr="Resultado de imagen para clases 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5193438"/>
            <a:ext cx="1974354" cy="156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72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Objeto</a:t>
            </a:r>
            <a:endParaRPr lang="es-MX" dirty="0"/>
          </a:p>
        </p:txBody>
      </p:sp>
      <p:sp>
        <p:nvSpPr>
          <p:cNvPr id="3" name="2 Marcador de contenido"/>
          <p:cNvSpPr>
            <a:spLocks noGrp="1"/>
          </p:cNvSpPr>
          <p:nvPr>
            <p:ph idx="1"/>
          </p:nvPr>
        </p:nvSpPr>
        <p:spPr/>
        <p:txBody>
          <a:bodyPr/>
          <a:lstStyle/>
          <a:p>
            <a:r>
              <a:rPr lang="es-MX" dirty="0"/>
              <a:t>Es una entidad provista de métodos o mensajes a los cuales responde (comportamiento); atributos con valores concretos (estado); y propiedades (identidad).</a:t>
            </a:r>
          </a:p>
          <a:p>
            <a:endParaRPr lang="es-MX" dirty="0"/>
          </a:p>
        </p:txBody>
      </p:sp>
      <p:pic>
        <p:nvPicPr>
          <p:cNvPr id="2050" name="Picture 2" descr="Resultado de imagen para objeto 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29000"/>
            <a:ext cx="6276975"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a:t>
            </a:r>
            <a:endParaRPr lang="es-MX" dirty="0"/>
          </a:p>
        </p:txBody>
      </p:sp>
      <p:sp>
        <p:nvSpPr>
          <p:cNvPr id="3" name="2 Marcador de contenido"/>
          <p:cNvSpPr>
            <a:spLocks noGrp="1"/>
          </p:cNvSpPr>
          <p:nvPr>
            <p:ph idx="1"/>
          </p:nvPr>
        </p:nvSpPr>
        <p:spPr/>
        <p:txBody>
          <a:bodyPr/>
          <a:lstStyle/>
          <a:p>
            <a:r>
              <a:rPr lang="es-MX" dirty="0"/>
              <a:t>Es el algoritmo asociado a un objeto que indica la capacidad de lo que éste puede hacer.</a:t>
            </a:r>
          </a:p>
          <a:p>
            <a:endParaRPr lang="es-MX" dirty="0"/>
          </a:p>
        </p:txBody>
      </p:sp>
      <p:pic>
        <p:nvPicPr>
          <p:cNvPr id="4" name="Picture 2" descr="Resultado de imagen para objeto 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29000"/>
            <a:ext cx="6276975"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2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TotalTime>
  <Words>1227</Words>
  <Application>Microsoft Office PowerPoint</Application>
  <PresentationFormat>Presentación en pantalla (4:3)</PresentationFormat>
  <Paragraphs>96</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Claridad</vt:lpstr>
      <vt:lpstr>P.o.o. en PHP</vt:lpstr>
      <vt:lpstr>¿Que es POO?</vt:lpstr>
      <vt:lpstr>Los 4 Pilares</vt:lpstr>
      <vt:lpstr>¿Conceptos básicos?</vt:lpstr>
      <vt:lpstr>¿Conceptos básicos?</vt:lpstr>
      <vt:lpstr>¿Conceptos básicos?</vt:lpstr>
      <vt:lpstr>Clases</vt:lpstr>
      <vt:lpstr>Objeto</vt:lpstr>
      <vt:lpstr>Método</vt:lpstr>
      <vt:lpstr>Atributos</vt:lpstr>
      <vt:lpstr>Espagueti vs POO</vt:lpstr>
      <vt:lpstr>Espagueti vs POO</vt:lpstr>
      <vt:lpstr>Espagueti vs POO</vt:lpstr>
      <vt:lpstr>Herencia</vt:lpstr>
      <vt:lpstr>Clases Abstractas</vt:lpstr>
      <vt:lpstr>Presentación de PowerPoint</vt:lpstr>
      <vt:lpstr>Presentación de PowerPoint</vt:lpstr>
      <vt:lpstr>Niveles de acceso</vt:lpstr>
      <vt:lpstr>Niveles de acceso</vt:lpstr>
      <vt:lpstr>Niveles de acceso</vt:lpstr>
      <vt:lpstr>Acceso a propiedades</vt:lpstr>
      <vt:lpstr>Acceso a propiedades</vt:lpstr>
      <vt:lpstr>Acceso a propiedades</vt:lpstr>
      <vt:lpstr>Métodos mágicos</vt:lpstr>
      <vt:lpstr>Métodos mágicos</vt:lpstr>
      <vt:lpstr>Métodos mágicos</vt:lpstr>
      <vt:lpstr>Métodos mágicos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 en PHP</dc:title>
  <dc:creator>jesus alfredo cardenas castillo</dc:creator>
  <cp:lastModifiedBy>jesus alfredo cardenas castillo</cp:lastModifiedBy>
  <cp:revision>4</cp:revision>
  <dcterms:created xsi:type="dcterms:W3CDTF">2019-05-06T22:22:12Z</dcterms:created>
  <dcterms:modified xsi:type="dcterms:W3CDTF">2019-05-06T22:57:47Z</dcterms:modified>
</cp:coreProperties>
</file>