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4" r:id="rId7"/>
    <p:sldId id="282" r:id="rId8"/>
    <p:sldId id="272" r:id="rId9"/>
    <p:sldId id="281" r:id="rId10"/>
    <p:sldId id="273" r:id="rId11"/>
    <p:sldId id="279" r:id="rId12"/>
    <p:sldId id="278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0EA81-AEC4-4AA3-BB23-CC63683299A4}">
          <p14:sldIdLst>
            <p14:sldId id="256"/>
            <p14:sldId id="258"/>
            <p14:sldId id="259"/>
            <p14:sldId id="268"/>
            <p14:sldId id="269"/>
            <p14:sldId id="274"/>
            <p14:sldId id="282"/>
            <p14:sldId id="272"/>
            <p14:sldId id="281"/>
            <p14:sldId id="273"/>
            <p14:sldId id="279"/>
            <p14:sldId id="278"/>
            <p14:sldId id="283"/>
            <p14:sldId id="284"/>
            <p14:sldId id="285"/>
            <p14:sldId id="286"/>
            <p14:sldId id="287"/>
          </p14:sldIdLst>
        </p14:section>
        <p14:section name="Backup Data" id="{476091C1-C45B-4002-9958-52C92D9034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therdb.org/" TargetMode="External"/><Relationship Id="rId2" Type="http://schemas.openxmlformats.org/officeDocument/2006/relationships/hyperlink" Target="http://geneontology.org/page/go-enrichment-analys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nescf.kandurilab.org/" TargetMode="External"/><Relationship Id="rId2" Type="http://schemas.openxmlformats.org/officeDocument/2006/relationships/hyperlink" Target="https://david.ncifcrf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neontology.org/page/go-enrichment-analysi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en-US" dirty="0" smtClean="0"/>
              <a:t> HW#2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Runan Yao </a:t>
            </a:r>
          </a:p>
          <a:p>
            <a:r>
              <a:rPr lang="en-US" cap="none" dirty="0"/>
              <a:t>Partner: Harms, Alexander 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971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geneontology.org/page/go-enrichment-analysis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http://www.pantherdb.org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 Here we can go http://www.pantherdb.org/</a:t>
            </a:r>
          </a:p>
          <a:p>
            <a:r>
              <a:rPr lang="en-US" dirty="0"/>
              <a:t># </a:t>
            </a:r>
            <a:r>
              <a:rPr lang="en-US" dirty="0" err="1"/>
              <a:t>writeClipboard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upgradeGenes</a:t>
            </a:r>
            <a:r>
              <a:rPr lang="en-US" dirty="0"/>
              <a:t>))</a:t>
            </a:r>
          </a:p>
          <a:p>
            <a:r>
              <a:rPr lang="en-US" dirty="0"/>
              <a:t># </a:t>
            </a:r>
            <a:r>
              <a:rPr lang="en-US" dirty="0" err="1"/>
              <a:t>writeClipboard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downGeneList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Pantherdb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‘up list</a:t>
            </a:r>
            <a:r>
              <a:rPr lang="en-US" smtClean="0"/>
              <a:t>’ genes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classification viewed in gene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Functional </a:t>
            </a:r>
            <a:r>
              <a:rPr lang="en-US" dirty="0"/>
              <a:t>classification viewed in pie </a:t>
            </a:r>
            <a:r>
              <a:rPr lang="en-US" dirty="0" smtClean="0"/>
              <a:t>chart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overrepresentation test     </a:t>
            </a:r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enrichment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Pantherdb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classification viewed in gene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Ontology: </a:t>
            </a:r>
          </a:p>
          <a:p>
            <a:pPr lvl="2"/>
            <a:r>
              <a:rPr lang="en-US" dirty="0" smtClean="0"/>
              <a:t>Molecular Function</a:t>
            </a:r>
          </a:p>
          <a:p>
            <a:pPr lvl="2"/>
            <a:r>
              <a:rPr lang="en-US" dirty="0" smtClean="0"/>
              <a:t>Biological Process</a:t>
            </a:r>
          </a:p>
          <a:p>
            <a:pPr lvl="2"/>
            <a:r>
              <a:rPr lang="en-US" dirty="0" smtClean="0"/>
              <a:t>Cellular Component</a:t>
            </a:r>
          </a:p>
          <a:p>
            <a:pPr lvl="2"/>
            <a:r>
              <a:rPr lang="en-US" dirty="0" smtClean="0"/>
              <a:t>Protein Class</a:t>
            </a:r>
          </a:p>
          <a:p>
            <a:pPr lvl="2"/>
            <a:r>
              <a:rPr lang="en-US" dirty="0" smtClean="0"/>
              <a:t>Pathway</a:t>
            </a:r>
          </a:p>
          <a:p>
            <a:pPr lvl="1"/>
            <a:r>
              <a:rPr lang="en-US" dirty="0" smtClean="0"/>
              <a:t>Pie chart – interactive </a:t>
            </a:r>
          </a:p>
          <a:p>
            <a:pPr lvl="1"/>
            <a:r>
              <a:rPr lang="en-US" dirty="0" smtClean="0"/>
              <a:t>Bar chart – better reading</a:t>
            </a:r>
          </a:p>
          <a:p>
            <a:pPr lvl="1"/>
            <a:r>
              <a:rPr lang="en-US" dirty="0" smtClean="0"/>
              <a:t>Gene list</a:t>
            </a:r>
          </a:p>
          <a:p>
            <a:pPr lvl="1"/>
            <a:r>
              <a:rPr lang="en-US" dirty="0" smtClean="0"/>
              <a:t>Exportable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60" y="2603500"/>
            <a:ext cx="616419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67" y="2603500"/>
            <a:ext cx="617857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321" y="2603500"/>
            <a:ext cx="57036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52" y="2297161"/>
            <a:ext cx="5923179" cy="40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560" y="2603500"/>
            <a:ext cx="281919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Result before </a:t>
            </a:r>
            <a:r>
              <a:rPr lang="en-US" dirty="0" err="1" smtClean="0"/>
              <a:t>lfcShrink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5" y="266558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Result </a:t>
            </a:r>
            <a:r>
              <a:rPr lang="en-US" dirty="0" smtClean="0"/>
              <a:t>after </a:t>
            </a:r>
            <a:r>
              <a:rPr lang="en-US" dirty="0" err="1"/>
              <a:t>lfcShrink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5" y="266558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before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5" y="266558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5" y="266558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Gene Function Analysis – Top Different Genes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68194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Abs of LFC &gt; 2</a:t>
            </a:r>
          </a:p>
          <a:p>
            <a:pPr marL="457200" lvl="1" indent="0">
              <a:buNone/>
            </a:pPr>
            <a:r>
              <a:rPr lang="en-US" dirty="0" err="1" smtClean="0"/>
              <a:t>upgradeGenes</a:t>
            </a:r>
            <a:r>
              <a:rPr lang="en-US" dirty="0" smtClean="0"/>
              <a:t> </a:t>
            </a:r>
            <a:r>
              <a:rPr lang="en-US" dirty="0"/>
              <a:t>&lt;- res05incOrdered[res05incOrdered$log2FoldChange &gt; 2, ]</a:t>
            </a:r>
          </a:p>
          <a:p>
            <a:pPr marL="457200" lvl="1" indent="0">
              <a:buNone/>
            </a:pPr>
            <a:r>
              <a:rPr lang="en-US" dirty="0" err="1" smtClean="0"/>
              <a:t>downgradeGenes</a:t>
            </a:r>
            <a:r>
              <a:rPr lang="en-US" dirty="0" smtClean="0"/>
              <a:t> </a:t>
            </a:r>
            <a:r>
              <a:rPr lang="en-US" dirty="0"/>
              <a:t>&lt;- res05decsOrdered[res05decsOrdered$log2FoldChange &lt; -2, 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Increased </a:t>
            </a:r>
            <a:r>
              <a:rPr lang="en-US" i="1" dirty="0"/>
              <a:t>(at least increased to twice) gene count: [1] 601</a:t>
            </a:r>
          </a:p>
          <a:p>
            <a:pPr marL="457200" lvl="1" indent="0">
              <a:buNone/>
            </a:pPr>
            <a:r>
              <a:rPr lang="en-US" i="1" dirty="0"/>
              <a:t>Decreased (at least reduced to half) gene count: [1] 553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5" y="266558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Function Analysis -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>
                <a:hlinkClick r:id="rId2"/>
              </a:rPr>
              <a:t>https://david.ncifcrf.gov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Disadv</a:t>
            </a:r>
            <a:r>
              <a:rPr lang="en-US" dirty="0"/>
              <a:t>: do not have official R package ( have 3rd party )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>
                <a:hlinkClick r:id="rId3"/>
              </a:rPr>
              <a:t>http://genescf.kandurilab.org/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live databases (not one)</a:t>
            </a:r>
          </a:p>
          <a:p>
            <a:r>
              <a:rPr lang="en-US" dirty="0"/>
              <a:t>Dis </a:t>
            </a:r>
            <a:r>
              <a:rPr lang="en-US" dirty="0" err="1"/>
              <a:t>adv</a:t>
            </a:r>
            <a:r>
              <a:rPr lang="en-US" dirty="0"/>
              <a:t>: do not have any R package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>
                <a:hlinkClick r:id="rId4"/>
              </a:rPr>
              <a:t>http://geneontology.org/page/go-enrichment-analysis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official R package support</a:t>
            </a:r>
          </a:p>
          <a:p>
            <a:r>
              <a:rPr lang="en-US" dirty="0"/>
              <a:t>Dis </a:t>
            </a:r>
            <a:r>
              <a:rPr lang="en-US" dirty="0" err="1"/>
              <a:t>adv</a:t>
            </a:r>
            <a:r>
              <a:rPr lang="en-US" dirty="0"/>
              <a:t>: do not accept </a:t>
            </a:r>
            <a:r>
              <a:rPr lang="en-US" dirty="0" err="1"/>
              <a:t>ensembl</a:t>
            </a:r>
            <a:r>
              <a:rPr lang="en-US" dirty="0"/>
              <a:t>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Ensembl</a:t>
            </a:r>
            <a:r>
              <a:rPr lang="en-US" dirty="0" smtClean="0"/>
              <a:t>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if(!</a:t>
            </a:r>
            <a:r>
              <a:rPr lang="en-US" dirty="0" err="1"/>
              <a:t>file.exists</a:t>
            </a:r>
            <a:r>
              <a:rPr lang="en-US" dirty="0"/>
              <a:t>('EG2GO.RDS')){</a:t>
            </a:r>
          </a:p>
          <a:p>
            <a:r>
              <a:rPr lang="en-US" dirty="0"/>
              <a:t>  grch37 = </a:t>
            </a:r>
            <a:r>
              <a:rPr lang="en-US" dirty="0" err="1"/>
              <a:t>useEnsembl</a:t>
            </a:r>
            <a:r>
              <a:rPr lang="en-US" dirty="0"/>
              <a:t>(</a:t>
            </a:r>
            <a:r>
              <a:rPr lang="en-US" dirty="0" err="1"/>
              <a:t>biomart</a:t>
            </a:r>
            <a:r>
              <a:rPr lang="en-US" dirty="0"/>
              <a:t>="</a:t>
            </a:r>
            <a:r>
              <a:rPr lang="en-US" dirty="0" err="1"/>
              <a:t>ensembl</a:t>
            </a:r>
            <a:r>
              <a:rPr lang="en-US" dirty="0"/>
              <a:t>", dataset = "</a:t>
            </a:r>
            <a:r>
              <a:rPr lang="en-US" dirty="0" err="1"/>
              <a:t>hsapiens_gene_ensembl</a:t>
            </a:r>
            <a:r>
              <a:rPr lang="en-US" dirty="0"/>
              <a:t>")</a:t>
            </a:r>
          </a:p>
          <a:p>
            <a:r>
              <a:rPr lang="en-US" dirty="0"/>
              <a:t>  head(</a:t>
            </a:r>
            <a:r>
              <a:rPr lang="en-US" dirty="0" err="1"/>
              <a:t>listFilters</a:t>
            </a:r>
            <a:r>
              <a:rPr lang="en-US" dirty="0"/>
              <a:t>(grch37))</a:t>
            </a:r>
          </a:p>
          <a:p>
            <a:r>
              <a:rPr lang="en-US" dirty="0"/>
              <a:t>  EG2GO &lt;- </a:t>
            </a:r>
            <a:r>
              <a:rPr lang="en-US" dirty="0" err="1"/>
              <a:t>getBM</a:t>
            </a:r>
            <a:r>
              <a:rPr lang="en-US" dirty="0"/>
              <a:t>(mart=grch37, attributes=c('ensembl_gene_id','</a:t>
            </a:r>
            <a:r>
              <a:rPr lang="en-US" dirty="0" err="1"/>
              <a:t>go_id</a:t>
            </a:r>
            <a:r>
              <a:rPr lang="en-US" dirty="0"/>
              <a:t>'))</a:t>
            </a:r>
          </a:p>
          <a:p>
            <a:r>
              <a:rPr lang="en-US" dirty="0"/>
              <a:t>  </a:t>
            </a:r>
            <a:r>
              <a:rPr lang="en-US" dirty="0" err="1"/>
              <a:t>saveRDS</a:t>
            </a:r>
            <a:r>
              <a:rPr lang="en-US" dirty="0"/>
              <a:t>(EG2GO, file='EG2GO.RDS')</a:t>
            </a:r>
          </a:p>
          <a:p>
            <a:r>
              <a:rPr lang="en-US" dirty="0"/>
              <a:t>}else{</a:t>
            </a:r>
          </a:p>
          <a:p>
            <a:r>
              <a:rPr lang="en-US" dirty="0"/>
              <a:t>  EG2GO &lt;- </a:t>
            </a:r>
            <a:r>
              <a:rPr lang="en-US" dirty="0" err="1"/>
              <a:t>readRDS</a:t>
            </a:r>
            <a:r>
              <a:rPr lang="en-US" dirty="0"/>
              <a:t>('EG2GO.RDS')</a:t>
            </a:r>
          </a:p>
          <a:p>
            <a:r>
              <a:rPr lang="en-US" dirty="0"/>
              <a:t>} EG2GO &lt;- EG2GO[EG2GO$go_id != '',]</a:t>
            </a:r>
          </a:p>
          <a:p>
            <a:endParaRPr lang="en-US" dirty="0"/>
          </a:p>
          <a:p>
            <a:r>
              <a:rPr lang="en-US" dirty="0"/>
              <a:t>s &lt;- EG2GO$ensembl_gene_id %in% </a:t>
            </a:r>
            <a:r>
              <a:rPr lang="en-US" dirty="0" err="1" smtClean="0"/>
              <a:t>upGeneList</a:t>
            </a:r>
            <a:endParaRPr lang="en-US" dirty="0"/>
          </a:p>
          <a:p>
            <a:r>
              <a:rPr lang="en-US" dirty="0" err="1"/>
              <a:t>upGoId</a:t>
            </a:r>
            <a:r>
              <a:rPr lang="en-US" dirty="0"/>
              <a:t> &lt;- EG2GO %&gt;%</a:t>
            </a:r>
          </a:p>
          <a:p>
            <a:r>
              <a:rPr lang="en-US" dirty="0"/>
              <a:t>  filter(</a:t>
            </a:r>
            <a:r>
              <a:rPr lang="en-US" dirty="0" err="1"/>
              <a:t>ensembl_gene_id</a:t>
            </a:r>
            <a:r>
              <a:rPr lang="en-US" dirty="0"/>
              <a:t> %in% </a:t>
            </a:r>
            <a:r>
              <a:rPr lang="en-US" dirty="0" err="1"/>
              <a:t>upGeneList</a:t>
            </a:r>
            <a:r>
              <a:rPr lang="en-US" dirty="0"/>
              <a:t>) %&gt;%</a:t>
            </a:r>
          </a:p>
          <a:p>
            <a:r>
              <a:rPr lang="en-US" dirty="0"/>
              <a:t>  select(</a:t>
            </a:r>
            <a:r>
              <a:rPr lang="en-US" dirty="0" err="1"/>
              <a:t>go_id</a:t>
            </a:r>
            <a:r>
              <a:rPr lang="en-US" dirty="0"/>
              <a:t>)</a:t>
            </a:r>
          </a:p>
          <a:p>
            <a:r>
              <a:rPr lang="en-US" dirty="0" err="1"/>
              <a:t>upGoId</a:t>
            </a:r>
            <a:r>
              <a:rPr lang="en-US" dirty="0"/>
              <a:t> &lt;- unique(</a:t>
            </a:r>
            <a:r>
              <a:rPr lang="en-US" dirty="0" err="1"/>
              <a:t>upGoId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3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330</TotalTime>
  <Words>277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Bioinformatics HW#2</vt:lpstr>
      <vt:lpstr>DESeq2 Result before lfcShrink</vt:lpstr>
      <vt:lpstr>DESeq2 Result after lfcShrink</vt:lpstr>
      <vt:lpstr>PCA before normalization</vt:lpstr>
      <vt:lpstr>After normalization</vt:lpstr>
      <vt:lpstr>Gene Function Analysis – Top Different Genes</vt:lpstr>
      <vt:lpstr>Some heatmap</vt:lpstr>
      <vt:lpstr>Gene Function Analysis - Packages</vt:lpstr>
      <vt:lpstr>Convert Ensembl to GO</vt:lpstr>
      <vt:lpstr>Online tools</vt:lpstr>
      <vt:lpstr>Pantherdb</vt:lpstr>
      <vt:lpstr>Pantherdb </vt:lpstr>
      <vt:lpstr>Pie chart</vt:lpstr>
      <vt:lpstr>Pie chart</vt:lpstr>
      <vt:lpstr>Pie chart</vt:lpstr>
      <vt:lpstr>Pie chart</vt:lpstr>
      <vt:lpstr>Pie chart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Runan Yao</dc:creator>
  <cp:lastModifiedBy>Runan Yao</cp:lastModifiedBy>
  <cp:revision>14</cp:revision>
  <dcterms:created xsi:type="dcterms:W3CDTF">2018-09-04T13:25:32Z</dcterms:created>
  <dcterms:modified xsi:type="dcterms:W3CDTF">2018-09-04T18:56:45Z</dcterms:modified>
</cp:coreProperties>
</file>