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81" r:id="rId4"/>
    <p:sldId id="273" r:id="rId5"/>
    <p:sldId id="288" r:id="rId6"/>
    <p:sldId id="294" r:id="rId7"/>
    <p:sldId id="279" r:id="rId8"/>
    <p:sldId id="278" r:id="rId9"/>
    <p:sldId id="283" r:id="rId10"/>
    <p:sldId id="284" r:id="rId11"/>
    <p:sldId id="285" r:id="rId12"/>
    <p:sldId id="286" r:id="rId13"/>
    <p:sldId id="287" r:id="rId14"/>
    <p:sldId id="289" r:id="rId15"/>
    <p:sldId id="290" r:id="rId16"/>
    <p:sldId id="291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00EA81-AEC4-4AA3-BB23-CC63683299A4}">
          <p14:sldIdLst>
            <p14:sldId id="256"/>
            <p14:sldId id="272"/>
            <p14:sldId id="281"/>
            <p14:sldId id="273"/>
            <p14:sldId id="288"/>
            <p14:sldId id="294"/>
            <p14:sldId id="279"/>
            <p14:sldId id="278"/>
            <p14:sldId id="283"/>
            <p14:sldId id="284"/>
            <p14:sldId id="285"/>
            <p14:sldId id="286"/>
            <p14:sldId id="287"/>
            <p14:sldId id="289"/>
            <p14:sldId id="290"/>
            <p14:sldId id="291"/>
            <p14:sldId id="292"/>
            <p14:sldId id="293"/>
          </p14:sldIdLst>
        </p14:section>
        <p14:section name="Backup Data" id="{476091C1-C45B-4002-9958-52C92D90349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3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nescf.kandurilab.org/" TargetMode="External"/><Relationship Id="rId2" Type="http://schemas.openxmlformats.org/officeDocument/2006/relationships/hyperlink" Target="https://david.ncifcrf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neontology.org/page/go-enrichment-analysi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ntherdb.org/" TargetMode="External"/><Relationship Id="rId2" Type="http://schemas.openxmlformats.org/officeDocument/2006/relationships/hyperlink" Target="http://geneontology.org/page/go-enrichment-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Bioinformatics </a:t>
            </a:r>
            <a:r>
              <a:rPr lang="en-US" dirty="0" smtClean="0"/>
              <a:t>HW#3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Runan Yao </a:t>
            </a:r>
          </a:p>
          <a:p>
            <a:r>
              <a:rPr lang="en-US" cap="none" dirty="0"/>
              <a:t>Partner: Harms, Alexander T</a:t>
            </a:r>
          </a:p>
        </p:txBody>
      </p:sp>
    </p:spTree>
    <p:extLst>
      <p:ext uri="{BB962C8B-B14F-4D97-AF65-F5344CB8AC3E}">
        <p14:creationId xmlns:p14="http://schemas.microsoft.com/office/powerpoint/2010/main" val="35971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Biological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110" y="2603500"/>
            <a:ext cx="582009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7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Cellular Component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69" y="2603500"/>
            <a:ext cx="557357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3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Protein Class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607" y="2603500"/>
            <a:ext cx="560509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Pathway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363" y="1628672"/>
            <a:ext cx="6653463" cy="53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3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</a:t>
            </a:r>
            <a:r>
              <a:rPr lang="en-US" dirty="0"/>
              <a:t>Molecular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315" y="2603500"/>
            <a:ext cx="587768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5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Biological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691" y="2603500"/>
            <a:ext cx="599293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6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Cellular Component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520" y="2603500"/>
            <a:ext cx="559327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31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Protein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895" y="2603500"/>
            <a:ext cx="594452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89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Pathway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279" y="1754897"/>
            <a:ext cx="7212932" cy="468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5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Function Analysis -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US" dirty="0">
                <a:hlinkClick r:id="rId2"/>
              </a:rPr>
              <a:t>https://david.ncifcrf.gov</a:t>
            </a:r>
            <a:endParaRPr lang="en-US" dirty="0"/>
          </a:p>
          <a:p>
            <a:r>
              <a:rPr lang="en-US" dirty="0" err="1"/>
              <a:t>Adv</a:t>
            </a:r>
            <a:r>
              <a:rPr lang="en-US" dirty="0"/>
              <a:t>: 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Disadv</a:t>
            </a:r>
            <a:r>
              <a:rPr lang="en-US" dirty="0"/>
              <a:t>: do not have official R package ( have 3rd party )</a:t>
            </a:r>
          </a:p>
          <a:p>
            <a:r>
              <a:rPr lang="en-US" dirty="0"/>
              <a:t> </a:t>
            </a:r>
          </a:p>
          <a:p>
            <a:pPr fontAlgn="ctr"/>
            <a:r>
              <a:rPr lang="en-US" dirty="0">
                <a:hlinkClick r:id="rId3"/>
              </a:rPr>
              <a:t>http://genescf.kandurilab.org/</a:t>
            </a:r>
            <a:endParaRPr lang="en-US" dirty="0"/>
          </a:p>
          <a:p>
            <a:r>
              <a:rPr lang="en-US" dirty="0" err="1"/>
              <a:t>Adv</a:t>
            </a:r>
            <a:r>
              <a:rPr lang="en-US" dirty="0"/>
              <a:t>: live databases (not one)</a:t>
            </a:r>
          </a:p>
          <a:p>
            <a:r>
              <a:rPr lang="en-US" dirty="0"/>
              <a:t>Dis </a:t>
            </a:r>
            <a:r>
              <a:rPr lang="en-US" dirty="0" err="1"/>
              <a:t>adv</a:t>
            </a:r>
            <a:r>
              <a:rPr lang="en-US" dirty="0"/>
              <a:t>: do not have any R package</a:t>
            </a:r>
          </a:p>
          <a:p>
            <a:r>
              <a:rPr lang="en-US" dirty="0"/>
              <a:t> </a:t>
            </a:r>
          </a:p>
          <a:p>
            <a:pPr fontAlgn="ctr"/>
            <a:r>
              <a:rPr lang="en-US" dirty="0">
                <a:hlinkClick r:id="rId4"/>
              </a:rPr>
              <a:t>http://geneontology.org/page/go-enrichment-analysis</a:t>
            </a:r>
            <a:endParaRPr lang="en-US" dirty="0"/>
          </a:p>
          <a:p>
            <a:r>
              <a:rPr lang="en-US" dirty="0" err="1"/>
              <a:t>Adv</a:t>
            </a:r>
            <a:r>
              <a:rPr lang="en-US" dirty="0"/>
              <a:t>: official R package support</a:t>
            </a:r>
          </a:p>
          <a:p>
            <a:r>
              <a:rPr lang="en-US" dirty="0"/>
              <a:t>Dis </a:t>
            </a:r>
            <a:r>
              <a:rPr lang="en-US" dirty="0" err="1"/>
              <a:t>adv</a:t>
            </a:r>
            <a:r>
              <a:rPr lang="en-US" dirty="0"/>
              <a:t>: do not accept </a:t>
            </a:r>
            <a:r>
              <a:rPr lang="en-US" dirty="0" err="1"/>
              <a:t>ensembl</a:t>
            </a:r>
            <a:r>
              <a:rPr lang="en-US" dirty="0"/>
              <a:t>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</a:t>
            </a:r>
            <a:r>
              <a:rPr lang="en-US" dirty="0" err="1" smtClean="0"/>
              <a:t>Ensembl</a:t>
            </a:r>
            <a:r>
              <a:rPr lang="en-US" dirty="0" smtClean="0"/>
              <a:t> to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if(!</a:t>
            </a:r>
            <a:r>
              <a:rPr lang="en-US" dirty="0" err="1"/>
              <a:t>file.exists</a:t>
            </a:r>
            <a:r>
              <a:rPr lang="en-US" dirty="0"/>
              <a:t>('EG2GO.RDS')){</a:t>
            </a:r>
          </a:p>
          <a:p>
            <a:r>
              <a:rPr lang="en-US" dirty="0"/>
              <a:t>  grch37 = </a:t>
            </a:r>
            <a:r>
              <a:rPr lang="en-US" dirty="0" err="1"/>
              <a:t>useEnsembl</a:t>
            </a:r>
            <a:r>
              <a:rPr lang="en-US" dirty="0"/>
              <a:t>(</a:t>
            </a:r>
            <a:r>
              <a:rPr lang="en-US" dirty="0" err="1"/>
              <a:t>biomart</a:t>
            </a:r>
            <a:r>
              <a:rPr lang="en-US" dirty="0"/>
              <a:t>="</a:t>
            </a:r>
            <a:r>
              <a:rPr lang="en-US" dirty="0" err="1"/>
              <a:t>ensembl</a:t>
            </a:r>
            <a:r>
              <a:rPr lang="en-US" dirty="0"/>
              <a:t>", dataset = "</a:t>
            </a:r>
            <a:r>
              <a:rPr lang="en-US" dirty="0" err="1"/>
              <a:t>hsapiens_gene_ensembl</a:t>
            </a:r>
            <a:r>
              <a:rPr lang="en-US" dirty="0"/>
              <a:t>")</a:t>
            </a:r>
          </a:p>
          <a:p>
            <a:r>
              <a:rPr lang="en-US" dirty="0"/>
              <a:t>  head(</a:t>
            </a:r>
            <a:r>
              <a:rPr lang="en-US" dirty="0" err="1"/>
              <a:t>listFilters</a:t>
            </a:r>
            <a:r>
              <a:rPr lang="en-US" dirty="0"/>
              <a:t>(grch37))</a:t>
            </a:r>
          </a:p>
          <a:p>
            <a:r>
              <a:rPr lang="en-US" dirty="0"/>
              <a:t>  EG2GO &lt;- </a:t>
            </a:r>
            <a:r>
              <a:rPr lang="en-US" dirty="0" err="1"/>
              <a:t>getBM</a:t>
            </a:r>
            <a:r>
              <a:rPr lang="en-US" dirty="0"/>
              <a:t>(mart=grch37, attributes=c('ensembl_gene_id','</a:t>
            </a:r>
            <a:r>
              <a:rPr lang="en-US" dirty="0" err="1"/>
              <a:t>go_id</a:t>
            </a:r>
            <a:r>
              <a:rPr lang="en-US" dirty="0"/>
              <a:t>'))</a:t>
            </a:r>
          </a:p>
          <a:p>
            <a:r>
              <a:rPr lang="en-US" dirty="0"/>
              <a:t>  </a:t>
            </a:r>
            <a:r>
              <a:rPr lang="en-US" dirty="0" err="1"/>
              <a:t>saveRDS</a:t>
            </a:r>
            <a:r>
              <a:rPr lang="en-US" dirty="0"/>
              <a:t>(EG2GO, file='EG2GO.RDS')</a:t>
            </a:r>
          </a:p>
          <a:p>
            <a:r>
              <a:rPr lang="en-US" dirty="0"/>
              <a:t>}else{</a:t>
            </a:r>
          </a:p>
          <a:p>
            <a:r>
              <a:rPr lang="en-US" dirty="0"/>
              <a:t>  EG2GO &lt;- </a:t>
            </a:r>
            <a:r>
              <a:rPr lang="en-US" dirty="0" err="1"/>
              <a:t>readRDS</a:t>
            </a:r>
            <a:r>
              <a:rPr lang="en-US" dirty="0"/>
              <a:t>('EG2GO.RDS')</a:t>
            </a:r>
          </a:p>
          <a:p>
            <a:r>
              <a:rPr lang="en-US" dirty="0"/>
              <a:t>} EG2GO &lt;- EG2GO[EG2GO$go_id != '',]</a:t>
            </a:r>
          </a:p>
          <a:p>
            <a:endParaRPr lang="en-US" dirty="0"/>
          </a:p>
          <a:p>
            <a:r>
              <a:rPr lang="en-US" dirty="0"/>
              <a:t>s &lt;- EG2GO$ensembl_gene_id %in% </a:t>
            </a:r>
            <a:r>
              <a:rPr lang="en-US" dirty="0" err="1" smtClean="0"/>
              <a:t>upGeneList</a:t>
            </a:r>
            <a:endParaRPr lang="en-US" dirty="0"/>
          </a:p>
          <a:p>
            <a:r>
              <a:rPr lang="en-US" dirty="0" err="1"/>
              <a:t>upGoId</a:t>
            </a:r>
            <a:r>
              <a:rPr lang="en-US" dirty="0"/>
              <a:t> &lt;- EG2GO %&gt;%</a:t>
            </a:r>
          </a:p>
          <a:p>
            <a:r>
              <a:rPr lang="en-US" dirty="0"/>
              <a:t>  filter(</a:t>
            </a:r>
            <a:r>
              <a:rPr lang="en-US" dirty="0" err="1"/>
              <a:t>ensembl_gene_id</a:t>
            </a:r>
            <a:r>
              <a:rPr lang="en-US" dirty="0"/>
              <a:t> %in% </a:t>
            </a:r>
            <a:r>
              <a:rPr lang="en-US" dirty="0" err="1"/>
              <a:t>upGeneList</a:t>
            </a:r>
            <a:r>
              <a:rPr lang="en-US" dirty="0"/>
              <a:t>) %&gt;%</a:t>
            </a:r>
          </a:p>
          <a:p>
            <a:r>
              <a:rPr lang="en-US" dirty="0"/>
              <a:t>  select(</a:t>
            </a:r>
            <a:r>
              <a:rPr lang="en-US" dirty="0" err="1"/>
              <a:t>go_id</a:t>
            </a:r>
            <a:r>
              <a:rPr lang="en-US" dirty="0"/>
              <a:t>)</a:t>
            </a:r>
          </a:p>
          <a:p>
            <a:r>
              <a:rPr lang="en-US" dirty="0" err="1"/>
              <a:t>upGoId</a:t>
            </a:r>
            <a:r>
              <a:rPr lang="en-US" dirty="0"/>
              <a:t> &lt;- unique(</a:t>
            </a:r>
            <a:r>
              <a:rPr lang="en-US" dirty="0" err="1"/>
              <a:t>upGoId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3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geneontology.org/page/go-enrichment-analysis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http://www.pantherdb.org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# Here we can go http://www.pantherdb.org/</a:t>
            </a:r>
          </a:p>
          <a:p>
            <a:r>
              <a:rPr lang="en-US" dirty="0"/>
              <a:t># </a:t>
            </a:r>
            <a:r>
              <a:rPr lang="en-US" dirty="0" err="1"/>
              <a:t>writeClipboard</a:t>
            </a:r>
            <a:r>
              <a:rPr lang="en-US" dirty="0"/>
              <a:t>(</a:t>
            </a:r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upgradeGenes</a:t>
            </a:r>
            <a:r>
              <a:rPr lang="en-US" dirty="0"/>
              <a:t>))</a:t>
            </a:r>
          </a:p>
          <a:p>
            <a:r>
              <a:rPr lang="en-US" dirty="0"/>
              <a:t># </a:t>
            </a:r>
            <a:r>
              <a:rPr lang="en-US" dirty="0" err="1"/>
              <a:t>writeClipboard</a:t>
            </a:r>
            <a:r>
              <a:rPr lang="en-US" dirty="0"/>
              <a:t>(</a:t>
            </a:r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downGeneList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Gene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Up: </a:t>
            </a:r>
          </a:p>
          <a:p>
            <a:pPr lvl="1"/>
            <a:r>
              <a:rPr lang="en-US" dirty="0" smtClean="0"/>
              <a:t>110</a:t>
            </a:r>
          </a:p>
          <a:p>
            <a:pPr lvl="1"/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upgradeGenes</a:t>
            </a:r>
            <a:r>
              <a:rPr lang="en-US" dirty="0"/>
              <a:t>)[1:50]</a:t>
            </a:r>
          </a:p>
          <a:p>
            <a:pPr lvl="1"/>
            <a:r>
              <a:rPr lang="en-US" dirty="0"/>
              <a:t> [1] "ENSG00000109321" "ENSG00000125845" "ENSG00000072041" "ENSG00000110002" "ENSG00000104081" "ENSG00000153234" "ENSG00000130513" "ENSG00000128917"</a:t>
            </a:r>
          </a:p>
          <a:p>
            <a:pPr lvl="1"/>
            <a:r>
              <a:rPr lang="en-US" dirty="0"/>
              <a:t> [9] "ENSG00000151834" "ENSG00000108932" "ENSG00000149968" "ENSG00000159167" "ENSG00000169429" "ENSG00000124882" "ENSG00000042062" "ENSG00000197565"</a:t>
            </a:r>
          </a:p>
          <a:p>
            <a:pPr lvl="1"/>
            <a:r>
              <a:rPr lang="en-US" dirty="0"/>
              <a:t>[17] "ENSG00000114739" "ENSG00000168621" "ENSG00000164251" "ENSG00000102996" "ENSG00000101825" "ENSG00000183508" "ENSG00000104321" "ENSG00000150636"</a:t>
            </a:r>
          </a:p>
          <a:p>
            <a:pPr lvl="1"/>
            <a:r>
              <a:rPr lang="en-US" dirty="0"/>
              <a:t>[25] "ENSG00000171951" "ENSG00000196562" "ENSG00000161835" "ENSG00000101096" "ENSG00000116711" "ENSG00000105088" "ENSG00000196549" "ENSG00000057657"</a:t>
            </a:r>
          </a:p>
          <a:p>
            <a:pPr lvl="1"/>
            <a:r>
              <a:rPr lang="en-US" dirty="0"/>
              <a:t>[33] "ENSG00000091844" "ENSG00000166510" "ENSG00000041353" "ENSG00000118777" "ENSG00000164330" "ENSG00000123610" "ENSG00000185112" "ENSG00000152689"</a:t>
            </a:r>
          </a:p>
          <a:p>
            <a:pPr lvl="1"/>
            <a:r>
              <a:rPr lang="en-US" dirty="0"/>
              <a:t>[41] "ENSG00000154736" "ENSG00000002745" "ENSG00000186480" "ENSG00000115919" "ENSG00000164683" "ENSG00000157168" "ENSG00000095752" "ENSG00000066230"</a:t>
            </a:r>
          </a:p>
          <a:p>
            <a:pPr lvl="1"/>
            <a:r>
              <a:rPr lang="en-US" dirty="0"/>
              <a:t>[49] "ENSG00000157680" "ENSG00000198743"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8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</a:t>
            </a:r>
            <a:r>
              <a:rPr lang="en-US" dirty="0"/>
              <a:t>Gene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Down:</a:t>
            </a:r>
          </a:p>
          <a:p>
            <a:pPr lvl="1"/>
            <a:r>
              <a:rPr lang="en-US" dirty="0"/>
              <a:t>167</a:t>
            </a:r>
          </a:p>
          <a:p>
            <a:pPr lvl="1"/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downgradeGenes</a:t>
            </a:r>
            <a:r>
              <a:rPr lang="en-US" dirty="0"/>
              <a:t>)[1:50]</a:t>
            </a:r>
          </a:p>
          <a:p>
            <a:pPr lvl="1"/>
            <a:r>
              <a:rPr lang="en-US" dirty="0"/>
              <a:t> [1] "ENSG00000162520" "ENSG00000157456" "ENSG00000112984" "ENSG00000166851" "ENSG00000072571" "ENSG00000183287" "ENSG00000122966" "ENSG00000090889"</a:t>
            </a:r>
          </a:p>
          <a:p>
            <a:pPr lvl="1"/>
            <a:r>
              <a:rPr lang="en-US" dirty="0"/>
              <a:t> [9] "ENSG00000117399" "ENSG00000138180" "ENSG00000148773" "ENSG00000134690" "ENSG00000101057" "ENSG00000112742" "ENSG00000198901" "ENSG00000011426"</a:t>
            </a:r>
          </a:p>
          <a:p>
            <a:pPr lvl="1"/>
            <a:r>
              <a:rPr lang="en-US" dirty="0"/>
              <a:t>[17] "ENSG00000129195" "ENSG00000068489" "ENSG00000126787" "ENSG00000066279" "ENSG00000189056" "ENSG00000089685" "ENSG00000145386" "ENSG00000171241"</a:t>
            </a:r>
          </a:p>
          <a:p>
            <a:pPr lvl="1"/>
            <a:r>
              <a:rPr lang="en-US" dirty="0"/>
              <a:t>[25] "ENSG00000169679" "ENSG00000197594" "ENSG00000137812" "ENSG00000178999" "ENSG00000167900" "ENSG00000135069" "ENSG00000111206" "ENSG00000156970"</a:t>
            </a:r>
          </a:p>
          <a:p>
            <a:pPr lvl="1"/>
            <a:r>
              <a:rPr lang="en-US" dirty="0"/>
              <a:t>[33] "ENSG00000075218" "ENSG00000088325" "ENSG00000013293" "ENSG00000137804" "ENSG00000074410" "ENSG00000101447" "ENSG00000131747" "ENSG00000013297"</a:t>
            </a:r>
          </a:p>
          <a:p>
            <a:pPr lvl="1"/>
            <a:r>
              <a:rPr lang="en-US" dirty="0"/>
              <a:t>[41] "ENSG00000165072" "ENSG00000176890" "ENSG00000175063" "ENSG00000163431" "ENSG00000143228" "ENSG00000117724" "ENSG00000183856" "ENSG00000168078"</a:t>
            </a:r>
          </a:p>
          <a:p>
            <a:pPr lvl="1"/>
            <a:r>
              <a:rPr lang="en-US" dirty="0"/>
              <a:t>[49] "ENSG00000024526" "ENSG00000165480"</a:t>
            </a:r>
          </a:p>
        </p:txBody>
      </p:sp>
    </p:spTree>
    <p:extLst>
      <p:ext uri="{BB962C8B-B14F-4D97-AF65-F5344CB8AC3E}">
        <p14:creationId xmlns:p14="http://schemas.microsoft.com/office/powerpoint/2010/main" val="100466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Pantherdb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the ‘up list</a:t>
            </a:r>
            <a:r>
              <a:rPr lang="en-US" smtClean="0"/>
              <a:t>’ genes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classification viewed in gene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Functional </a:t>
            </a:r>
            <a:r>
              <a:rPr lang="en-US" dirty="0"/>
              <a:t>classification viewed in pie </a:t>
            </a:r>
            <a:r>
              <a:rPr lang="en-US" dirty="0" smtClean="0"/>
              <a:t>chart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Statistical </a:t>
            </a:r>
            <a:r>
              <a:rPr lang="en-US" dirty="0"/>
              <a:t>overrepresentation test     </a:t>
            </a:r>
            <a:endParaRPr lang="en-US" dirty="0" smtClean="0"/>
          </a:p>
          <a:p>
            <a:r>
              <a:rPr lang="en-US" dirty="0" smtClean="0"/>
              <a:t>Statistical </a:t>
            </a:r>
            <a:r>
              <a:rPr lang="en-US" dirty="0"/>
              <a:t>enrichment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1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Pantherdb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Functional classification viewed in gene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Ontology: </a:t>
            </a:r>
          </a:p>
          <a:p>
            <a:pPr lvl="2"/>
            <a:r>
              <a:rPr lang="en-US" dirty="0" smtClean="0"/>
              <a:t>Molecular Function</a:t>
            </a:r>
          </a:p>
          <a:p>
            <a:pPr lvl="2"/>
            <a:r>
              <a:rPr lang="en-US" dirty="0" smtClean="0"/>
              <a:t>Biological Process</a:t>
            </a:r>
          </a:p>
          <a:p>
            <a:pPr lvl="2"/>
            <a:r>
              <a:rPr lang="en-US" dirty="0" smtClean="0"/>
              <a:t>Cellular Component</a:t>
            </a:r>
          </a:p>
          <a:p>
            <a:pPr lvl="2"/>
            <a:r>
              <a:rPr lang="en-US" dirty="0" smtClean="0"/>
              <a:t>Protein Class</a:t>
            </a:r>
          </a:p>
          <a:p>
            <a:pPr lvl="2"/>
            <a:r>
              <a:rPr lang="en-US" dirty="0" smtClean="0"/>
              <a:t>Pathway</a:t>
            </a:r>
          </a:p>
          <a:p>
            <a:pPr lvl="1"/>
            <a:r>
              <a:rPr lang="en-US" dirty="0" smtClean="0"/>
              <a:t>Pie chart – interactive </a:t>
            </a:r>
          </a:p>
          <a:p>
            <a:pPr lvl="1"/>
            <a:r>
              <a:rPr lang="en-US" dirty="0" smtClean="0"/>
              <a:t>Bar chart – better reading</a:t>
            </a:r>
          </a:p>
          <a:p>
            <a:pPr lvl="1"/>
            <a:r>
              <a:rPr lang="en-US" dirty="0" smtClean="0"/>
              <a:t>Gene list</a:t>
            </a:r>
          </a:p>
          <a:p>
            <a:pPr lvl="1"/>
            <a:r>
              <a:rPr lang="en-US" dirty="0" smtClean="0"/>
              <a:t>Exportable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3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Molecular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271" y="2603500"/>
            <a:ext cx="553777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28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1056</TotalTime>
  <Words>589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Bioinformatics HW#3</vt:lpstr>
      <vt:lpstr>Gene Function Analysis - Packages</vt:lpstr>
      <vt:lpstr>Convert Ensembl to GO</vt:lpstr>
      <vt:lpstr>Online tools</vt:lpstr>
      <vt:lpstr>Up Gene List</vt:lpstr>
      <vt:lpstr>Down Gene List</vt:lpstr>
      <vt:lpstr>Pantherdb</vt:lpstr>
      <vt:lpstr>Pantherdb </vt:lpstr>
      <vt:lpstr>Up Molecular Function</vt:lpstr>
      <vt:lpstr>Up Biological Process</vt:lpstr>
      <vt:lpstr>Up Cellular Component</vt:lpstr>
      <vt:lpstr>Up Protein Class</vt:lpstr>
      <vt:lpstr>Up Pathway</vt:lpstr>
      <vt:lpstr>Down Molecular Function</vt:lpstr>
      <vt:lpstr>Down Biological Process</vt:lpstr>
      <vt:lpstr>Down Cellular Component</vt:lpstr>
      <vt:lpstr>Down Protein Class</vt:lpstr>
      <vt:lpstr>Down Pathway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Runan Yao</dc:creator>
  <cp:lastModifiedBy>Runan Yao</cp:lastModifiedBy>
  <cp:revision>19</cp:revision>
  <dcterms:created xsi:type="dcterms:W3CDTF">2018-09-04T13:25:32Z</dcterms:created>
  <dcterms:modified xsi:type="dcterms:W3CDTF">2018-09-11T15:25:33Z</dcterms:modified>
</cp:coreProperties>
</file>