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CFA388-9A2D-4EF1-AF6E-09932773085D}">
  <a:tblStyle styleId="{F2CFA388-9A2D-4EF1-AF6E-0993277308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Nunito-bold.fntdata"/><Relationship Id="rId10" Type="http://schemas.openxmlformats.org/officeDocument/2006/relationships/slide" Target="slides/slide4.xml"/><Relationship Id="rId21" Type="http://schemas.openxmlformats.org/officeDocument/2006/relationships/font" Target="fonts/Nunito-regular.fntdata"/><Relationship Id="rId13" Type="http://schemas.openxmlformats.org/officeDocument/2006/relationships/slide" Target="slides/slide7.xml"/><Relationship Id="rId24" Type="http://schemas.openxmlformats.org/officeDocument/2006/relationships/font" Target="fonts/Nunito-boldItalic.fntdata"/><Relationship Id="rId12" Type="http://schemas.openxmlformats.org/officeDocument/2006/relationships/slide" Target="slides/slide6.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bfe47fe1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bfe47fe1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bfe47fe1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bfe47fe1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bfe47fe1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bfe47fe1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bfe47fe1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bfe47fe1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bfe47fe1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bfe47fe1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bfe47fe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bfe47fe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bfe47fe1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bfe47fe1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bfe47fe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bfe47fe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bfe47fe1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bfe47fe1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bfe47fe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bfe47fe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bfe47fe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bfe47fe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bfe47fe1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bfe47fe1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bfe47fe1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bfe47fe1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33000"/>
          </a:blip>
          <a:stretch>
            <a:fillRect/>
          </a:stretch>
        </p:blipFill>
        <p:spPr>
          <a:xfrm>
            <a:off x="0" y="0"/>
            <a:ext cx="9144001" cy="6055618"/>
          </a:xfrm>
          <a:prstGeom prst="rect">
            <a:avLst/>
          </a:prstGeom>
          <a:noFill/>
          <a:ln>
            <a:noFill/>
          </a:ln>
        </p:spPr>
      </p:pic>
      <p:sp>
        <p:nvSpPr>
          <p:cNvPr id="55" name="Google Shape;55;p13"/>
          <p:cNvSpPr/>
          <p:nvPr/>
        </p:nvSpPr>
        <p:spPr>
          <a:xfrm>
            <a:off x="-67225" y="1796400"/>
            <a:ext cx="9216600" cy="155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375" y="2238875"/>
            <a:ext cx="9144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2400"/>
              <a:t>DATA EXPLORATION AND VISUALIZATION</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nvSpPr>
        <p:spPr>
          <a:xfrm>
            <a:off x="632800" y="446975"/>
            <a:ext cx="3409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vi">
                <a:solidFill>
                  <a:schemeClr val="dk1"/>
                </a:solidFill>
              </a:rPr>
              <a:t>Revenue = activation+reactivation</a:t>
            </a:r>
            <a:endParaRPr b="1"/>
          </a:p>
        </p:txBody>
      </p:sp>
      <p:sp>
        <p:nvSpPr>
          <p:cNvPr id="129" name="Google Shape;129;p22"/>
          <p:cNvSpPr txBox="1"/>
          <p:nvPr/>
        </p:nvSpPr>
        <p:spPr>
          <a:xfrm>
            <a:off x="585425" y="1056600"/>
            <a:ext cx="3409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vi"/>
              <a:t>Get new users</a:t>
            </a:r>
            <a:endParaRPr/>
          </a:p>
          <a:p>
            <a:pPr indent="-317500" lvl="0" marL="457200" rtl="0" algn="l">
              <a:spcBef>
                <a:spcPts val="0"/>
              </a:spcBef>
              <a:spcAft>
                <a:spcPts val="0"/>
              </a:spcAft>
              <a:buSzPts val="1400"/>
              <a:buChar char="-"/>
            </a:pPr>
            <a:r>
              <a:rPr lang="vi"/>
              <a:t>Marketing channels </a:t>
            </a:r>
            <a:endParaRPr/>
          </a:p>
          <a:p>
            <a:pPr indent="-317500" lvl="0" marL="457200" rtl="0" algn="l">
              <a:spcBef>
                <a:spcPts val="0"/>
              </a:spcBef>
              <a:spcAft>
                <a:spcPts val="0"/>
              </a:spcAft>
              <a:buSzPts val="1400"/>
              <a:buAutoNum type="arabicPeriod"/>
            </a:pPr>
            <a:r>
              <a:rPr lang="vi"/>
              <a:t>Make old users by again and again</a:t>
            </a:r>
            <a:endParaRPr/>
          </a:p>
          <a:p>
            <a:pPr indent="-317500" lvl="0" marL="457200" rtl="0" algn="l">
              <a:spcBef>
                <a:spcPts val="0"/>
              </a:spcBef>
              <a:spcAft>
                <a:spcPts val="0"/>
              </a:spcAft>
              <a:buSzPts val="1400"/>
              <a:buChar char="-"/>
            </a:pPr>
            <a:r>
              <a:rPr lang="vi"/>
              <a:t>Strategy for them</a:t>
            </a:r>
            <a:endParaRPr/>
          </a:p>
        </p:txBody>
      </p:sp>
      <p:sp>
        <p:nvSpPr>
          <p:cNvPr id="130" name="Google Shape;130;p22"/>
          <p:cNvSpPr txBox="1"/>
          <p:nvPr/>
        </p:nvSpPr>
        <p:spPr>
          <a:xfrm>
            <a:off x="721550" y="2130825"/>
            <a:ext cx="4480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customer life cycle</a:t>
            </a:r>
            <a:endParaRPr/>
          </a:p>
          <a:p>
            <a:pPr indent="0" lvl="0" marL="0" rtl="0" algn="l">
              <a:spcBef>
                <a:spcPts val="0"/>
              </a:spcBef>
              <a:spcAft>
                <a:spcPts val="0"/>
              </a:spcAft>
              <a:buNone/>
            </a:pPr>
            <a:r>
              <a:rPr lang="vi"/>
              <a:t>retention rate</a:t>
            </a:r>
            <a:endParaRPr/>
          </a:p>
          <a:p>
            <a:pPr indent="0" lvl="0" marL="0" rtl="0" algn="l">
              <a:spcBef>
                <a:spcPts val="0"/>
              </a:spcBef>
              <a:spcAft>
                <a:spcPts val="0"/>
              </a:spcAft>
              <a:buNone/>
            </a:pPr>
            <a:r>
              <a:rPr lang="vi"/>
              <a:t>churn rate</a:t>
            </a:r>
            <a:endParaRPr/>
          </a:p>
          <a:p>
            <a:pPr indent="0" lvl="0" marL="0" rtl="0" algn="l">
              <a:spcBef>
                <a:spcPts val="0"/>
              </a:spcBef>
              <a:spcAft>
                <a:spcPts val="0"/>
              </a:spcAft>
              <a:buNone/>
            </a:pPr>
            <a:r>
              <a:rPr lang="vi"/>
              <a:t>=&gt; not good to have more new users but churn rate are high</a:t>
            </a:r>
            <a:endParaRPr/>
          </a:p>
        </p:txBody>
      </p:sp>
      <p:sp>
        <p:nvSpPr>
          <p:cNvPr id="131" name="Google Shape;131;p22"/>
          <p:cNvSpPr txBox="1"/>
          <p:nvPr/>
        </p:nvSpPr>
        <p:spPr>
          <a:xfrm>
            <a:off x="721550" y="3572400"/>
            <a:ext cx="340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Cost to promotion to get new users vs Cost to increase user retention, which ones is bigger? -&gt; suggest strategy</a:t>
            </a:r>
            <a:endParaRPr/>
          </a:p>
        </p:txBody>
      </p:sp>
      <p:sp>
        <p:nvSpPr>
          <p:cNvPr id="132" name="Google Shape;132;p22"/>
          <p:cNvSpPr txBox="1"/>
          <p:nvPr/>
        </p:nvSpPr>
        <p:spPr>
          <a:xfrm>
            <a:off x="5255300" y="482500"/>
            <a:ext cx="3409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a:solidFill>
                  <a:schemeClr val="dk1"/>
                </a:solidFill>
              </a:rPr>
              <a:t>Revenue = revenue by category</a:t>
            </a:r>
            <a:endParaRPr b="1"/>
          </a:p>
        </p:txBody>
      </p:sp>
      <p:sp>
        <p:nvSpPr>
          <p:cNvPr id="133" name="Google Shape;133;p22"/>
          <p:cNvSpPr txBox="1"/>
          <p:nvPr/>
        </p:nvSpPr>
        <p:spPr>
          <a:xfrm>
            <a:off x="5054175" y="1240075"/>
            <a:ext cx="3409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vi"/>
              <a:t>What category are the most favorite?</a:t>
            </a:r>
            <a:endParaRPr/>
          </a:p>
          <a:p>
            <a:pPr indent="-317500" lvl="0" marL="457200" rtl="0" algn="l">
              <a:spcBef>
                <a:spcPts val="0"/>
              </a:spcBef>
              <a:spcAft>
                <a:spcPts val="0"/>
              </a:spcAft>
              <a:buSzPts val="1400"/>
              <a:buChar char="-"/>
            </a:pPr>
            <a:r>
              <a:rPr lang="vi"/>
              <a:t>What category has biggest revenue?</a:t>
            </a:r>
            <a:endParaRPr/>
          </a:p>
          <a:p>
            <a:pPr indent="-317500" lvl="0" marL="457200" rtl="0" algn="l">
              <a:spcBef>
                <a:spcPts val="0"/>
              </a:spcBef>
              <a:spcAft>
                <a:spcPts val="0"/>
              </a:spcAft>
              <a:buSzPts val="1400"/>
              <a:buChar char="-"/>
            </a:pPr>
            <a:r>
              <a:rPr lang="vi"/>
              <a:t>What category has the most selection?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nvSpPr>
        <p:spPr>
          <a:xfrm>
            <a:off x="964225" y="494325"/>
            <a:ext cx="340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Optimize spending</a:t>
            </a:r>
            <a:endParaRPr b="1"/>
          </a:p>
        </p:txBody>
      </p:sp>
      <p:sp>
        <p:nvSpPr>
          <p:cNvPr id="139" name="Google Shape;139;p23"/>
          <p:cNvSpPr txBox="1"/>
          <p:nvPr/>
        </p:nvSpPr>
        <p:spPr>
          <a:xfrm>
            <a:off x="1171400" y="1115800"/>
            <a:ext cx="59424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AutoNum type="arabicPeriod"/>
            </a:pPr>
            <a:r>
              <a:rPr lang="vi"/>
              <a:t>Shipping cost</a:t>
            </a:r>
            <a:endParaRPr/>
          </a:p>
          <a:p>
            <a:pPr indent="-317500" lvl="0" marL="457200" rtl="0" algn="l">
              <a:lnSpc>
                <a:spcPct val="150000"/>
              </a:lnSpc>
              <a:spcBef>
                <a:spcPts val="0"/>
              </a:spcBef>
              <a:spcAft>
                <a:spcPts val="0"/>
              </a:spcAft>
              <a:buSzPts val="1400"/>
              <a:buChar char="-"/>
            </a:pPr>
            <a:r>
              <a:rPr lang="vi"/>
              <a:t>What are distances from seller to customers?</a:t>
            </a:r>
            <a:endParaRPr/>
          </a:p>
          <a:p>
            <a:pPr indent="-317500" lvl="0" marL="457200" rtl="0" algn="l">
              <a:lnSpc>
                <a:spcPct val="150000"/>
              </a:lnSpc>
              <a:spcBef>
                <a:spcPts val="0"/>
              </a:spcBef>
              <a:spcAft>
                <a:spcPts val="0"/>
              </a:spcAft>
              <a:buSzPts val="1400"/>
              <a:buChar char="-"/>
            </a:pPr>
            <a:r>
              <a:rPr lang="vi"/>
              <a:t>Decrease the distant or suggest sellers who have the same products in customer’s region to join/ sellers to move to region which have lots of customers purchasing their products</a:t>
            </a:r>
            <a:endParaRPr/>
          </a:p>
          <a:p>
            <a:pPr indent="-317500" lvl="0" marL="457200" rtl="0" algn="l">
              <a:lnSpc>
                <a:spcPct val="150000"/>
              </a:lnSpc>
              <a:spcBef>
                <a:spcPts val="0"/>
              </a:spcBef>
              <a:spcAft>
                <a:spcPts val="0"/>
              </a:spcAft>
              <a:buSzPts val="1400"/>
              <a:buChar char="-"/>
            </a:pPr>
            <a:r>
              <a:rPr lang="vi"/>
              <a:t>Or say ‘no’ for shipping, let sellers do shipping at their own</a:t>
            </a:r>
            <a:endParaRPr/>
          </a:p>
          <a:p>
            <a:pPr indent="-317500" lvl="0" marL="457200" rtl="0" algn="l">
              <a:lnSpc>
                <a:spcPct val="150000"/>
              </a:lnSpc>
              <a:spcBef>
                <a:spcPts val="0"/>
              </a:spcBef>
              <a:spcAft>
                <a:spcPts val="0"/>
              </a:spcAft>
              <a:buSzPts val="1400"/>
              <a:buAutoNum type="arabicPeriod"/>
            </a:pPr>
            <a:r>
              <a:rPr lang="vi"/>
              <a:t>Warehouse cost</a:t>
            </a:r>
            <a:endParaRPr/>
          </a:p>
          <a:p>
            <a:pPr indent="0" lvl="0" marL="0" rtl="0" algn="l">
              <a:lnSpc>
                <a:spcPct val="150000"/>
              </a:lnSpc>
              <a:spcBef>
                <a:spcPts val="0"/>
              </a:spcBef>
              <a:spcAft>
                <a:spcPts val="0"/>
              </a:spcAft>
              <a:buNone/>
            </a:pPr>
            <a:r>
              <a:rPr lang="vi"/>
              <a:t>How to have the shortest time for warehouse?</a:t>
            </a:r>
            <a:endParaRPr/>
          </a:p>
          <a:p>
            <a:pPr indent="-317500" lvl="0" marL="457200" rtl="0" algn="l">
              <a:lnSpc>
                <a:spcPct val="150000"/>
              </a:lnSpc>
              <a:spcBef>
                <a:spcPts val="0"/>
              </a:spcBef>
              <a:spcAft>
                <a:spcPts val="0"/>
              </a:spcAft>
              <a:buSzPts val="1400"/>
              <a:buChar char="-"/>
            </a:pPr>
            <a:r>
              <a:rPr lang="vi"/>
              <a:t>Classify orders in the most convenient way</a:t>
            </a:r>
            <a:endParaRPr/>
          </a:p>
          <a:p>
            <a:pPr indent="-317500" lvl="0" marL="457200" rtl="0" algn="l">
              <a:lnSpc>
                <a:spcPct val="150000"/>
              </a:lnSpc>
              <a:spcBef>
                <a:spcPts val="0"/>
              </a:spcBef>
              <a:spcAft>
                <a:spcPts val="0"/>
              </a:spcAft>
              <a:buSzPts val="1400"/>
              <a:buChar char="-"/>
            </a:pPr>
            <a:r>
              <a:rPr lang="vi"/>
              <a:t>Eliminate abandoned orders -&gt; sell with lower price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aphicFrame>
        <p:nvGraphicFramePr>
          <p:cNvPr id="144" name="Google Shape;144;p24"/>
          <p:cNvGraphicFramePr/>
          <p:nvPr/>
        </p:nvGraphicFramePr>
        <p:xfrm>
          <a:off x="1239050" y="431850"/>
          <a:ext cx="3000000" cy="3000000"/>
        </p:xfrm>
        <a:graphic>
          <a:graphicData uri="http://schemas.openxmlformats.org/drawingml/2006/table">
            <a:tbl>
              <a:tblPr>
                <a:noFill/>
                <a:tableStyleId>{F2CFA388-9A2D-4EF1-AF6E-09932773085D}</a:tableStyleId>
              </a:tblPr>
              <a:tblGrid>
                <a:gridCol w="2047200"/>
                <a:gridCol w="2467400"/>
                <a:gridCol w="2745625"/>
              </a:tblGrid>
              <a:tr h="364100">
                <a:tc>
                  <a:txBody>
                    <a:bodyPr/>
                    <a:lstStyle/>
                    <a:p>
                      <a:pPr indent="0" lvl="0" marL="0" rtl="0" algn="ctr">
                        <a:spcBef>
                          <a:spcPts val="0"/>
                        </a:spcBef>
                        <a:spcAft>
                          <a:spcPts val="0"/>
                        </a:spcAft>
                        <a:buNone/>
                      </a:pPr>
                      <a:r>
                        <a:rPr b="1" lang="vi" sz="1300"/>
                        <a:t>Maximize GMV</a:t>
                      </a:r>
                      <a:endParaRPr b="1" sz="1300"/>
                    </a:p>
                  </a:txBody>
                  <a:tcPr marT="91425" marB="91425" marR="91425" marL="91425"/>
                </a:tc>
                <a:tc>
                  <a:txBody>
                    <a:bodyPr/>
                    <a:lstStyle/>
                    <a:p>
                      <a:pPr indent="0" lvl="0" marL="0" rtl="0" algn="ctr">
                        <a:spcBef>
                          <a:spcPts val="0"/>
                        </a:spcBef>
                        <a:spcAft>
                          <a:spcPts val="0"/>
                        </a:spcAft>
                        <a:buNone/>
                      </a:pPr>
                      <a:r>
                        <a:rPr b="1" lang="vi" sz="1300"/>
                        <a:t>Assumption</a:t>
                      </a:r>
                      <a:endParaRPr b="1" sz="1300"/>
                    </a:p>
                  </a:txBody>
                  <a:tcPr marT="91425" marB="91425" marR="91425" marL="91425"/>
                </a:tc>
                <a:tc>
                  <a:txBody>
                    <a:bodyPr/>
                    <a:lstStyle/>
                    <a:p>
                      <a:pPr indent="0" lvl="0" marL="0" rtl="0" algn="ctr">
                        <a:spcBef>
                          <a:spcPts val="0"/>
                        </a:spcBef>
                        <a:spcAft>
                          <a:spcPts val="0"/>
                        </a:spcAft>
                        <a:buNone/>
                      </a:pPr>
                      <a:r>
                        <a:rPr b="1" lang="vi" sz="1300"/>
                        <a:t>Recommendation</a:t>
                      </a:r>
                      <a:endParaRPr b="1" sz="1300"/>
                    </a:p>
                  </a:txBody>
                  <a:tcPr marT="91425" marB="91425" marR="91425" marL="91425"/>
                </a:tc>
              </a:tr>
              <a:tr h="1729050">
                <a:tc>
                  <a:txBody>
                    <a:bodyPr/>
                    <a:lstStyle/>
                    <a:p>
                      <a:pPr indent="0" lvl="0" marL="0" rtl="0" algn="l">
                        <a:spcBef>
                          <a:spcPts val="0"/>
                        </a:spcBef>
                        <a:spcAft>
                          <a:spcPts val="0"/>
                        </a:spcAft>
                        <a:buNone/>
                      </a:pPr>
                      <a:r>
                        <a:rPr lang="vi" sz="1100"/>
                        <a:t>Increase number of orders</a:t>
                      </a:r>
                      <a:endParaRPr sz="1100"/>
                    </a:p>
                  </a:txBody>
                  <a:tcPr marT="91425" marB="91425" marR="91425" marL="91425"/>
                </a:tc>
                <a:tc>
                  <a:txBody>
                    <a:bodyPr/>
                    <a:lstStyle/>
                    <a:p>
                      <a:pPr indent="-298450" lvl="0" marL="457200" rtl="0" algn="l">
                        <a:spcBef>
                          <a:spcPts val="0"/>
                        </a:spcBef>
                        <a:spcAft>
                          <a:spcPts val="0"/>
                        </a:spcAft>
                        <a:buSzPts val="1100"/>
                        <a:buChar char="-"/>
                      </a:pPr>
                      <a:r>
                        <a:rPr lang="vi" sz="1100"/>
                        <a:t>target customers: Female, (Age), who interested in health and beauty</a:t>
                      </a:r>
                      <a:endParaRPr sz="1100"/>
                    </a:p>
                    <a:p>
                      <a:pPr indent="-298450" lvl="0" marL="457200" rtl="0" algn="l">
                        <a:spcBef>
                          <a:spcPts val="0"/>
                        </a:spcBef>
                        <a:spcAft>
                          <a:spcPts val="0"/>
                        </a:spcAft>
                        <a:buSzPts val="1100"/>
                        <a:buChar char="-"/>
                      </a:pPr>
                      <a:r>
                        <a:rPr lang="vi" sz="1100"/>
                        <a:t>number of orders come from East size which the population density is high</a:t>
                      </a:r>
                      <a:endParaRPr sz="1100"/>
                    </a:p>
                    <a:p>
                      <a:pPr indent="-298450" lvl="0" marL="457200" rtl="0" algn="l">
                        <a:spcBef>
                          <a:spcPts val="0"/>
                        </a:spcBef>
                        <a:spcAft>
                          <a:spcPts val="0"/>
                        </a:spcAft>
                        <a:buSzPts val="1100"/>
                        <a:buChar char="-"/>
                      </a:pPr>
                      <a:r>
                        <a:rPr lang="vi" sz="1100"/>
                        <a:t>defined unique_customer_id</a:t>
                      </a:r>
                      <a:endParaRPr sz="1100"/>
                    </a:p>
                    <a:p>
                      <a:pPr indent="-298450" lvl="0" marL="457200" rtl="0" algn="l">
                        <a:spcBef>
                          <a:spcPts val="0"/>
                        </a:spcBef>
                        <a:spcAft>
                          <a:spcPts val="0"/>
                        </a:spcAft>
                        <a:buSzPts val="1100"/>
                        <a:buChar char="-"/>
                      </a:pPr>
                      <a:r>
                        <a:rPr lang="vi" sz="1100"/>
                        <a:t>defined which customers buy most</a:t>
                      </a:r>
                      <a:endParaRPr sz="1100"/>
                    </a:p>
                    <a:p>
                      <a:pPr indent="0" lvl="0" marL="0" rtl="0" algn="l">
                        <a:spcBef>
                          <a:spcPts val="0"/>
                        </a:spcBef>
                        <a:spcAft>
                          <a:spcPts val="0"/>
                        </a:spcAft>
                        <a:buNone/>
                      </a:pPr>
                      <a:r>
                        <a:t/>
                      </a:r>
                      <a:endParaRPr sz="1100"/>
                    </a:p>
                  </a:txBody>
                  <a:tcPr marT="91425" marB="91425" marR="91425" marL="91425"/>
                </a:tc>
                <a:tc>
                  <a:txBody>
                    <a:bodyPr/>
                    <a:lstStyle/>
                    <a:p>
                      <a:pPr indent="-298450" lvl="0" marL="457200" rtl="0" algn="l">
                        <a:spcBef>
                          <a:spcPts val="0"/>
                        </a:spcBef>
                        <a:spcAft>
                          <a:spcPts val="0"/>
                        </a:spcAft>
                        <a:buSzPts val="1100"/>
                        <a:buChar char="-"/>
                      </a:pPr>
                      <a:r>
                        <a:rPr lang="vi" sz="1100"/>
                        <a:t>designed target promotion for each target customer group</a:t>
                      </a:r>
                      <a:endParaRPr sz="1100"/>
                    </a:p>
                    <a:p>
                      <a:pPr indent="-298450" lvl="0" marL="457200" rtl="0" algn="l">
                        <a:spcBef>
                          <a:spcPts val="0"/>
                        </a:spcBef>
                        <a:spcAft>
                          <a:spcPts val="0"/>
                        </a:spcAft>
                        <a:buSzPts val="1100"/>
                        <a:buChar char="-"/>
                      </a:pPr>
                      <a:r>
                        <a:rPr lang="vi" sz="1100"/>
                        <a:t>send discount code for top frequent customers via their own account: unique_customer_id</a:t>
                      </a:r>
                      <a:endParaRPr sz="1100"/>
                    </a:p>
                    <a:p>
                      <a:pPr indent="-298450" lvl="0" marL="457200" rtl="0" algn="l">
                        <a:spcBef>
                          <a:spcPts val="0"/>
                        </a:spcBef>
                        <a:spcAft>
                          <a:spcPts val="0"/>
                        </a:spcAft>
                        <a:buSzPts val="1100"/>
                        <a:buChar char="-"/>
                      </a:pPr>
                      <a:r>
                        <a:rPr lang="vi" sz="1100"/>
                        <a:t>increase brand awareness in West size</a:t>
                      </a:r>
                      <a:endParaRPr sz="1100"/>
                    </a:p>
                  </a:txBody>
                  <a:tcPr marT="91425" marB="91425" marR="91425" marL="91425"/>
                </a:tc>
              </a:tr>
              <a:tr h="2184775">
                <a:tc>
                  <a:txBody>
                    <a:bodyPr/>
                    <a:lstStyle/>
                    <a:p>
                      <a:pPr indent="0" lvl="0" marL="0" rtl="0" algn="l">
                        <a:spcBef>
                          <a:spcPts val="0"/>
                        </a:spcBef>
                        <a:spcAft>
                          <a:spcPts val="0"/>
                        </a:spcAft>
                        <a:buNone/>
                      </a:pPr>
                      <a:r>
                        <a:rPr lang="vi" sz="1100"/>
                        <a:t>Increase AOV</a:t>
                      </a:r>
                      <a:endParaRPr sz="1100"/>
                    </a:p>
                    <a:p>
                      <a:pPr indent="-298450" lvl="0" marL="457200" rtl="0" algn="l">
                        <a:spcBef>
                          <a:spcPts val="0"/>
                        </a:spcBef>
                        <a:spcAft>
                          <a:spcPts val="0"/>
                        </a:spcAft>
                        <a:buSzPts val="1100"/>
                        <a:buAutoNum type="arabicPeriod"/>
                      </a:pPr>
                      <a:r>
                        <a:rPr lang="vi" sz="1100"/>
                        <a:t>Make people buy more products</a:t>
                      </a:r>
                      <a:endParaRPr sz="1100"/>
                    </a:p>
                    <a:p>
                      <a:pPr indent="-298450" lvl="0" marL="457200" rtl="0" algn="l">
                        <a:spcBef>
                          <a:spcPts val="0"/>
                        </a:spcBef>
                        <a:spcAft>
                          <a:spcPts val="0"/>
                        </a:spcAft>
                        <a:buSzPts val="1100"/>
                        <a:buAutoNum type="arabicPeriod"/>
                      </a:pPr>
                      <a:r>
                        <a:rPr lang="vi" sz="1100"/>
                        <a:t>Make people buy products with higher price</a:t>
                      </a:r>
                      <a:endParaRPr sz="1100"/>
                    </a:p>
                  </a:txBody>
                  <a:tcPr marT="91425" marB="91425" marR="91425" marL="91425"/>
                </a:tc>
                <a:tc>
                  <a:txBody>
                    <a:bodyPr/>
                    <a:lstStyle/>
                    <a:p>
                      <a:pPr indent="-298450" lvl="0" marL="457200" rtl="0" algn="l">
                        <a:spcBef>
                          <a:spcPts val="0"/>
                        </a:spcBef>
                        <a:spcAft>
                          <a:spcPts val="0"/>
                        </a:spcAft>
                        <a:buSzPts val="1100"/>
                        <a:buChar char="-"/>
                      </a:pPr>
                      <a:r>
                        <a:rPr lang="vi" sz="1100"/>
                        <a:t>need data about sales method, number of products selling with combo, hot deal</a:t>
                      </a:r>
                      <a:endParaRPr sz="1100"/>
                    </a:p>
                    <a:p>
                      <a:pPr indent="-298450" lvl="0" marL="457200" rtl="0" algn="l">
                        <a:spcBef>
                          <a:spcPts val="0"/>
                        </a:spcBef>
                        <a:spcAft>
                          <a:spcPts val="0"/>
                        </a:spcAft>
                        <a:buSzPts val="1100"/>
                        <a:buChar char="-"/>
                      </a:pPr>
                      <a:r>
                        <a:rPr lang="vi" sz="1100"/>
                        <a:t>Bed_bath_table are having the biggest quantity of products sold</a:t>
                      </a:r>
                      <a:endParaRPr sz="1100"/>
                    </a:p>
                    <a:p>
                      <a:pPr indent="0" lvl="0" marL="45720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vi" sz="1100"/>
                        <a:t>1.1 Create more selection for customers</a:t>
                      </a:r>
                      <a:endParaRPr sz="1100"/>
                    </a:p>
                    <a:p>
                      <a:pPr indent="0" lvl="0" marL="0" rtl="0" algn="l">
                        <a:spcBef>
                          <a:spcPts val="0"/>
                        </a:spcBef>
                        <a:spcAft>
                          <a:spcPts val="0"/>
                        </a:spcAft>
                        <a:buNone/>
                      </a:pPr>
                      <a:r>
                        <a:rPr lang="vi" sz="1100"/>
                        <a:t>-&gt; In top 5 categories: bed_bath_table, furniture_decor, health_beauty, sports_leisure and computer accessories</a:t>
                      </a:r>
                      <a:endParaRPr sz="1100"/>
                    </a:p>
                    <a:p>
                      <a:pPr indent="0" lvl="0" marL="0" rtl="0" algn="l">
                        <a:spcBef>
                          <a:spcPts val="0"/>
                        </a:spcBef>
                        <a:spcAft>
                          <a:spcPts val="0"/>
                        </a:spcAft>
                        <a:buNone/>
                      </a:pPr>
                      <a:r>
                        <a:rPr lang="vi" sz="1100"/>
                        <a:t>2.1 Up-selling: sell with combo, instead of single</a:t>
                      </a:r>
                      <a:endParaRPr sz="1100"/>
                    </a:p>
                    <a:p>
                      <a:pPr indent="0" lvl="0" marL="0" rtl="0" algn="l">
                        <a:spcBef>
                          <a:spcPts val="0"/>
                        </a:spcBef>
                        <a:spcAft>
                          <a:spcPts val="0"/>
                        </a:spcAft>
                        <a:buNone/>
                      </a:pPr>
                      <a:r>
                        <a:rPr lang="vi" sz="1100"/>
                        <a:t>2.2 Gross-selling: sell with hot deal</a:t>
                      </a:r>
                      <a:endParaRPr sz="1100"/>
                    </a:p>
                    <a:p>
                      <a:pPr indent="0" lvl="0" marL="0" rtl="0" algn="l">
                        <a:spcBef>
                          <a:spcPts val="0"/>
                        </a:spcBef>
                        <a:spcAft>
                          <a:spcPts val="0"/>
                        </a:spcAft>
                        <a:buNone/>
                      </a:pPr>
                      <a:r>
                        <a:rPr lang="vi" sz="1100"/>
                        <a:t>2.3 Find sellers in the same category but higher product price -&gt; suggest they sell in the company website </a:t>
                      </a:r>
                      <a:endParaRPr sz="1100"/>
                    </a:p>
                    <a:p>
                      <a:pPr indent="0" lvl="0" marL="0" rtl="0" algn="l">
                        <a:spcBef>
                          <a:spcPts val="0"/>
                        </a:spcBef>
                        <a:spcAft>
                          <a:spcPts val="0"/>
                        </a:spcAft>
                        <a:buNone/>
                      </a:pPr>
                      <a:r>
                        <a:rPr lang="vi" sz="1100"/>
                        <a:t>2.4 Suggest more products in higher range prices</a:t>
                      </a:r>
                      <a:endParaRPr sz="1100"/>
                    </a:p>
                  </a:txBody>
                  <a:tcPr marT="91425" marB="91425" marR="91425" marL="91425"/>
                </a:tc>
              </a:tr>
            </a:tbl>
          </a:graphicData>
        </a:graphic>
      </p:graphicFrame>
      <p:sp>
        <p:nvSpPr>
          <p:cNvPr id="145" name="Google Shape;145;p24"/>
          <p:cNvSpPr txBox="1"/>
          <p:nvPr/>
        </p:nvSpPr>
        <p:spPr>
          <a:xfrm>
            <a:off x="1934900" y="0"/>
            <a:ext cx="622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a:t>Recommendation</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aphicFrame>
        <p:nvGraphicFramePr>
          <p:cNvPr id="150" name="Google Shape;150;p25"/>
          <p:cNvGraphicFramePr/>
          <p:nvPr/>
        </p:nvGraphicFramePr>
        <p:xfrm>
          <a:off x="1070875" y="320375"/>
          <a:ext cx="3000000" cy="3000000"/>
        </p:xfrm>
        <a:graphic>
          <a:graphicData uri="http://schemas.openxmlformats.org/drawingml/2006/table">
            <a:tbl>
              <a:tblPr>
                <a:noFill/>
                <a:tableStyleId>{F2CFA388-9A2D-4EF1-AF6E-09932773085D}</a:tableStyleId>
              </a:tblPr>
              <a:tblGrid>
                <a:gridCol w="2413000"/>
                <a:gridCol w="2413000"/>
                <a:gridCol w="2413000"/>
              </a:tblGrid>
              <a:tr h="381000">
                <a:tc>
                  <a:txBody>
                    <a:bodyPr/>
                    <a:lstStyle/>
                    <a:p>
                      <a:pPr indent="0" lvl="0" marL="0" rtl="0" algn="ctr">
                        <a:spcBef>
                          <a:spcPts val="0"/>
                        </a:spcBef>
                        <a:spcAft>
                          <a:spcPts val="0"/>
                        </a:spcAft>
                        <a:buNone/>
                      </a:pPr>
                      <a:r>
                        <a:rPr b="1" lang="vi" sz="1100"/>
                        <a:t>Maximize GMV</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vi" sz="1100"/>
                        <a:t>Assumption</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vi" sz="1100"/>
                        <a:t>Recommendation</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vi" sz="1200"/>
                        <a:t>Activation and Reactivation</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04800" lvl="0" marL="457200" rtl="0" algn="l">
                        <a:spcBef>
                          <a:spcPts val="0"/>
                        </a:spcBef>
                        <a:spcAft>
                          <a:spcPts val="0"/>
                        </a:spcAft>
                        <a:buSzPts val="1200"/>
                        <a:buChar char="-"/>
                      </a:pPr>
                      <a:r>
                        <a:rPr lang="vi" sz="1200"/>
                        <a:t>need customer life cycle value</a:t>
                      </a:r>
                      <a:endParaRPr sz="1200"/>
                    </a:p>
                    <a:p>
                      <a:pPr indent="-304800" lvl="0" marL="457200" rtl="0" algn="l">
                        <a:spcBef>
                          <a:spcPts val="0"/>
                        </a:spcBef>
                        <a:spcAft>
                          <a:spcPts val="0"/>
                        </a:spcAft>
                        <a:buSzPts val="1200"/>
                        <a:buChar char="-"/>
                      </a:pPr>
                      <a:r>
                        <a:rPr lang="vi" sz="1200"/>
                        <a:t>retention rate are low: 3.12%</a:t>
                      </a:r>
                      <a:endParaRPr sz="1200"/>
                    </a:p>
                    <a:p>
                      <a:pPr indent="-304800" lvl="0" marL="457200" rtl="0" algn="l">
                        <a:spcBef>
                          <a:spcPts val="0"/>
                        </a:spcBef>
                        <a:spcAft>
                          <a:spcPts val="0"/>
                        </a:spcAft>
                        <a:buSzPts val="1200"/>
                        <a:buChar char="-"/>
                      </a:pPr>
                      <a:r>
                        <a:rPr lang="vi" sz="1200"/>
                        <a:t>need churn rate</a:t>
                      </a:r>
                      <a:endParaRPr sz="1200"/>
                    </a:p>
                    <a:p>
                      <a:pPr indent="-304800" lvl="0" marL="457200" rtl="0" algn="l">
                        <a:spcBef>
                          <a:spcPts val="0"/>
                        </a:spcBef>
                        <a:spcAft>
                          <a:spcPts val="0"/>
                        </a:spcAft>
                        <a:buSzPts val="1200"/>
                        <a:buChar char="-"/>
                      </a:pPr>
                      <a:r>
                        <a:rPr lang="vi" sz="1200"/>
                        <a:t>need number of old customers return</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sz="1200"/>
                        <a:t>Sometimes new customers are increasing but churn rate are high </a:t>
                      </a:r>
                      <a:endParaRPr sz="1200"/>
                    </a:p>
                    <a:p>
                      <a:pPr indent="0" lvl="0" marL="0" rtl="0" algn="l">
                        <a:spcBef>
                          <a:spcPts val="0"/>
                        </a:spcBef>
                        <a:spcAft>
                          <a:spcPts val="0"/>
                        </a:spcAft>
                        <a:buNone/>
                      </a:pPr>
                      <a:r>
                        <a:rPr lang="vi" sz="1200"/>
                        <a:t>=&gt; Should focus to get promotion for old users - increase retention rate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Are cost of products reasonable? -&gt; Customers do not like high freight cost</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vi" sz="1200"/>
                        <a:t>Category</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04800" lvl="0" marL="457200" rtl="0" algn="l">
                        <a:spcBef>
                          <a:spcPts val="0"/>
                        </a:spcBef>
                        <a:spcAft>
                          <a:spcPts val="0"/>
                        </a:spcAft>
                        <a:buSzPts val="1200"/>
                        <a:buChar char="-"/>
                      </a:pPr>
                      <a:r>
                        <a:rPr lang="vi" sz="1200"/>
                        <a:t>Health and beauty bring the most valuable GMV</a:t>
                      </a:r>
                      <a:endParaRPr sz="1200"/>
                    </a:p>
                    <a:p>
                      <a:pPr indent="-304800" lvl="0" marL="457200" rtl="0" algn="l">
                        <a:spcBef>
                          <a:spcPts val="0"/>
                        </a:spcBef>
                        <a:spcAft>
                          <a:spcPts val="0"/>
                        </a:spcAft>
                        <a:buSzPts val="1200"/>
                        <a:buChar char="-"/>
                      </a:pPr>
                      <a:r>
                        <a:rPr lang="vi" sz="1200"/>
                        <a:t>Sold most products in bed_bath_table</a:t>
                      </a:r>
                      <a:endParaRPr sz="1200"/>
                    </a:p>
                    <a:p>
                      <a:pPr indent="-304800" lvl="0" marL="457200" rtl="0" algn="l">
                        <a:spcBef>
                          <a:spcPts val="0"/>
                        </a:spcBef>
                        <a:spcAft>
                          <a:spcPts val="0"/>
                        </a:spcAft>
                        <a:buSzPts val="1200"/>
                        <a:buChar char="-"/>
                      </a:pPr>
                      <a:r>
                        <a:rPr lang="vi" sz="1200"/>
                        <a:t>Bed_bath_table and sports leisure have the most selections</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sz="1200"/>
                        <a:t>Focus on these categories</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vi" sz="1200"/>
                        <a:t>Channel</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304800" lvl="0" marL="457200" rtl="0" algn="l">
                        <a:spcBef>
                          <a:spcPts val="0"/>
                        </a:spcBef>
                        <a:spcAft>
                          <a:spcPts val="0"/>
                        </a:spcAft>
                        <a:buSzPts val="1200"/>
                        <a:buChar char="-"/>
                      </a:pPr>
                      <a:r>
                        <a:rPr lang="vi" sz="1200"/>
                        <a:t>Need data of marketing channels</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aphicFrame>
        <p:nvGraphicFramePr>
          <p:cNvPr id="155" name="Google Shape;155;p26"/>
          <p:cNvGraphicFramePr/>
          <p:nvPr/>
        </p:nvGraphicFramePr>
        <p:xfrm>
          <a:off x="1041275" y="353700"/>
          <a:ext cx="3000000" cy="3000000"/>
        </p:xfrm>
        <a:graphic>
          <a:graphicData uri="http://schemas.openxmlformats.org/drawingml/2006/table">
            <a:tbl>
              <a:tblPr>
                <a:noFill/>
                <a:tableStyleId>{F2CFA388-9A2D-4EF1-AF6E-09932773085D}</a:tableStyleId>
              </a:tblPr>
              <a:tblGrid>
                <a:gridCol w="1909900"/>
                <a:gridCol w="1945425"/>
                <a:gridCol w="3383675"/>
              </a:tblGrid>
              <a:tr h="381000">
                <a:tc>
                  <a:txBody>
                    <a:bodyPr/>
                    <a:lstStyle/>
                    <a:p>
                      <a:pPr indent="0" lvl="0" marL="0" rtl="0" algn="ctr">
                        <a:spcBef>
                          <a:spcPts val="0"/>
                        </a:spcBef>
                        <a:spcAft>
                          <a:spcPts val="0"/>
                        </a:spcAft>
                        <a:buNone/>
                      </a:pPr>
                      <a:r>
                        <a:rPr b="1" lang="vi" sz="1200"/>
                        <a:t>Optimize Spending</a:t>
                      </a:r>
                      <a:endParaRPr b="1"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vi" sz="1100"/>
                        <a:t>Assumption</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vi" sz="1100"/>
                        <a:t>Recommendation</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vi" sz="1200"/>
                        <a:t>Shipping expenses</a:t>
                      </a:r>
                      <a:endParaRPr sz="1200"/>
                    </a:p>
                  </a:txBody>
                  <a:tcPr marT="91425" marB="91425" marR="91425" marL="91425"/>
                </a:tc>
                <a:tc>
                  <a:txBody>
                    <a:bodyPr/>
                    <a:lstStyle/>
                    <a:p>
                      <a:pPr indent="-304800" lvl="0" marL="457200" rtl="0" algn="l">
                        <a:spcBef>
                          <a:spcPts val="0"/>
                        </a:spcBef>
                        <a:spcAft>
                          <a:spcPts val="0"/>
                        </a:spcAft>
                        <a:buSzPts val="1200"/>
                        <a:buChar char="-"/>
                      </a:pPr>
                      <a:r>
                        <a:rPr lang="vi" sz="1200"/>
                        <a:t>Some are high, because of shipping oversea</a:t>
                      </a:r>
                      <a:endParaRPr sz="1200"/>
                    </a:p>
                    <a:p>
                      <a:pPr indent="-304800" lvl="0" marL="457200" rtl="0" algn="l">
                        <a:spcBef>
                          <a:spcPts val="0"/>
                        </a:spcBef>
                        <a:spcAft>
                          <a:spcPts val="0"/>
                        </a:spcAft>
                        <a:buSzPts val="1200"/>
                        <a:buChar char="-"/>
                      </a:pPr>
                      <a:r>
                        <a:rPr lang="vi" sz="1200"/>
                        <a:t>Most sellers are in Sao Paulo but most customers are in coastal cities</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304800" lvl="0" marL="457200" rtl="0" algn="l">
                        <a:spcBef>
                          <a:spcPts val="0"/>
                        </a:spcBef>
                        <a:spcAft>
                          <a:spcPts val="0"/>
                        </a:spcAft>
                        <a:buSzPts val="1200"/>
                        <a:buChar char="-"/>
                      </a:pPr>
                      <a:r>
                        <a:rPr lang="vi" sz="1200"/>
                        <a:t>Optimize distances</a:t>
                      </a:r>
                      <a:endParaRPr sz="1200"/>
                    </a:p>
                    <a:p>
                      <a:pPr indent="-304800" lvl="0" marL="457200" rtl="0" algn="l">
                        <a:spcBef>
                          <a:spcPts val="0"/>
                        </a:spcBef>
                        <a:spcAft>
                          <a:spcPts val="0"/>
                        </a:spcAft>
                        <a:buSzPts val="1200"/>
                        <a:buChar char="-"/>
                      </a:pPr>
                      <a:r>
                        <a:rPr lang="vi" sz="1200"/>
                        <a:t>Increase orders in the same region, area</a:t>
                      </a:r>
                      <a:endParaRPr sz="1200"/>
                    </a:p>
                    <a:p>
                      <a:pPr indent="-304800" lvl="0" marL="457200" rtl="0" algn="l">
                        <a:spcBef>
                          <a:spcPts val="0"/>
                        </a:spcBef>
                        <a:spcAft>
                          <a:spcPts val="0"/>
                        </a:spcAft>
                        <a:buSzPts val="1200"/>
                        <a:buChar char="-"/>
                      </a:pPr>
                      <a:r>
                        <a:rPr lang="vi" sz="1200"/>
                        <a:t>Distribute sellers better</a:t>
                      </a:r>
                      <a:endParaRPr sz="1200"/>
                    </a:p>
                    <a:p>
                      <a:pPr indent="-304800" lvl="0" marL="457200" rtl="0" algn="l">
                        <a:spcBef>
                          <a:spcPts val="0"/>
                        </a:spcBef>
                        <a:spcAft>
                          <a:spcPts val="0"/>
                        </a:spcAft>
                        <a:buSzPts val="1200"/>
                        <a:buChar char="●"/>
                      </a:pPr>
                      <a:r>
                        <a:rPr lang="vi" sz="1200"/>
                        <a:t>Suggest sellers in SP that most of customers of their products are in coastal cities -&gt; they should move to these cities </a:t>
                      </a:r>
                      <a:endParaRPr sz="1200"/>
                    </a:p>
                    <a:p>
                      <a:pPr indent="-304800" lvl="0" marL="457200" rtl="0" algn="l">
                        <a:spcBef>
                          <a:spcPts val="0"/>
                        </a:spcBef>
                        <a:spcAft>
                          <a:spcPts val="0"/>
                        </a:spcAft>
                        <a:buSzPts val="1200"/>
                        <a:buChar char="●"/>
                      </a:pPr>
                      <a:r>
                        <a:rPr lang="vi" sz="1200"/>
                        <a:t>Find sellers who sell the same products but live in coastal cities -&gt; suggest them to join ecommerce</a:t>
                      </a:r>
                      <a:endParaRPr sz="1200"/>
                    </a:p>
                    <a:p>
                      <a:pPr indent="-304800" lvl="0" marL="457200" rtl="0" algn="l">
                        <a:spcBef>
                          <a:spcPts val="0"/>
                        </a:spcBef>
                        <a:spcAft>
                          <a:spcPts val="0"/>
                        </a:spcAft>
                        <a:buSzPts val="1200"/>
                        <a:buChar char="-"/>
                      </a:pPr>
                      <a:r>
                        <a:rPr lang="vi" sz="1200"/>
                        <a:t>Cut cost: let sellers do their shipping</a:t>
                      </a:r>
                      <a:endParaRPr sz="1200"/>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vi" sz="1200"/>
                        <a:t>Warehouse expenses</a:t>
                      </a:r>
                      <a:endParaRPr sz="1200"/>
                    </a:p>
                  </a:txBody>
                  <a:tcPr marT="91425" marB="91425" marR="91425" marL="91425"/>
                </a:tc>
                <a:tc>
                  <a:txBody>
                    <a:bodyPr/>
                    <a:lstStyle/>
                    <a:p>
                      <a:pPr indent="0" lvl="0" marL="0" rtl="0" algn="l">
                        <a:spcBef>
                          <a:spcPts val="0"/>
                        </a:spcBef>
                        <a:spcAft>
                          <a:spcPts val="0"/>
                        </a:spcAft>
                        <a:buNone/>
                      </a:pPr>
                      <a:r>
                        <a:rPr lang="vi" sz="1200"/>
                        <a:t>Need data in warehouse</a:t>
                      </a:r>
                      <a:endParaRPr sz="1200"/>
                    </a:p>
                  </a:txBody>
                  <a:tcPr marT="91425" marB="91425" marR="91425" marL="91425"/>
                </a:tc>
                <a:tc>
                  <a:txBody>
                    <a:bodyPr/>
                    <a:lstStyle/>
                    <a:p>
                      <a:pPr indent="-304800" lvl="0" marL="457200" rtl="0" algn="l">
                        <a:spcBef>
                          <a:spcPts val="0"/>
                        </a:spcBef>
                        <a:spcAft>
                          <a:spcPts val="0"/>
                        </a:spcAft>
                        <a:buSzPts val="1200"/>
                        <a:buChar char="-"/>
                      </a:pPr>
                      <a:r>
                        <a:rPr lang="vi" sz="1200"/>
                        <a:t>Classify orders in right way</a:t>
                      </a:r>
                      <a:endParaRPr sz="1200"/>
                    </a:p>
                    <a:p>
                      <a:pPr indent="-304800" lvl="0" marL="457200" rtl="0" algn="l">
                        <a:spcBef>
                          <a:spcPts val="0"/>
                        </a:spcBef>
                        <a:spcAft>
                          <a:spcPts val="0"/>
                        </a:spcAft>
                        <a:buSzPts val="1200"/>
                        <a:buChar char="-"/>
                      </a:pPr>
                      <a:r>
                        <a:rPr lang="vi" sz="1200"/>
                        <a:t>Eliminate the inventory</a:t>
                      </a:r>
                      <a:endParaRPr sz="1200"/>
                    </a:p>
                  </a:txBody>
                  <a:tcPr marT="91425" marB="91425" marR="91425" marL="91425"/>
                </a:tc>
              </a:tr>
              <a:tr h="381000">
                <a:tc>
                  <a:txBody>
                    <a:bodyPr/>
                    <a:lstStyle/>
                    <a:p>
                      <a:pPr indent="0" lvl="0" marL="0" rtl="0" algn="l">
                        <a:spcBef>
                          <a:spcPts val="0"/>
                        </a:spcBef>
                        <a:spcAft>
                          <a:spcPts val="0"/>
                        </a:spcAft>
                        <a:buNone/>
                      </a:pPr>
                      <a:r>
                        <a:rPr lang="vi" sz="1200"/>
                        <a:t>Marketing expenses</a:t>
                      </a:r>
                      <a:endParaRPr sz="1200"/>
                    </a:p>
                  </a:txBody>
                  <a:tcPr marT="91425" marB="91425" marR="91425" marL="91425"/>
                </a:tc>
                <a:tc>
                  <a:txBody>
                    <a:bodyPr/>
                    <a:lstStyle/>
                    <a:p>
                      <a:pPr indent="0" lvl="0" marL="0" rtl="0" algn="l">
                        <a:spcBef>
                          <a:spcPts val="0"/>
                        </a:spcBef>
                        <a:spcAft>
                          <a:spcPts val="0"/>
                        </a:spcAft>
                        <a:buNone/>
                      </a:pPr>
                      <a:r>
                        <a:rPr lang="vi" sz="1200"/>
                        <a:t>Need data about marketing expenses to get new users and to increase retention rate</a:t>
                      </a:r>
                      <a:endParaRPr sz="1200"/>
                    </a:p>
                  </a:txBody>
                  <a:tcPr marT="91425" marB="91425" marR="91425" marL="91425"/>
                </a:tc>
                <a:tc>
                  <a:txBody>
                    <a:bodyPr/>
                    <a:lstStyle/>
                    <a:p>
                      <a:pPr indent="-304800" lvl="0" marL="457200" rtl="0" algn="l">
                        <a:spcBef>
                          <a:spcPts val="0"/>
                        </a:spcBef>
                        <a:spcAft>
                          <a:spcPts val="0"/>
                        </a:spcAft>
                        <a:buSzPts val="1200"/>
                        <a:buChar char="-"/>
                      </a:pPr>
                      <a:r>
                        <a:rPr lang="vi" sz="1200"/>
                        <a:t>Compare the expenses -&gt; to action that we should acquire more customers or focus on old customers, loyalty customers</a:t>
                      </a:r>
                      <a:endParaRPr sz="12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3035300" y="112200"/>
            <a:ext cx="3490500" cy="477000"/>
          </a:xfrm>
          <a:prstGeom prst="rect">
            <a:avLst/>
          </a:prstGeom>
          <a:noFill/>
          <a:ln>
            <a:noFill/>
          </a:ln>
        </p:spPr>
        <p:txBody>
          <a:bodyPr anchorCtr="0" anchor="t" bIns="91425" lIns="91425" spcFirstLastPara="1" rIns="91425" wrap="square" tIns="91425">
            <a:spAutoFit/>
          </a:bodyPr>
          <a:lstStyle/>
          <a:p>
            <a:pPr indent="-349250" lvl="0" marL="457200" rtl="0" algn="ctr">
              <a:spcBef>
                <a:spcPts val="0"/>
              </a:spcBef>
              <a:spcAft>
                <a:spcPts val="0"/>
              </a:spcAft>
              <a:buSzPts val="1900"/>
              <a:buAutoNum type="arabicPeriod"/>
            </a:pPr>
            <a:r>
              <a:rPr b="1" lang="vi" sz="1900"/>
              <a:t>Data Exploration: EDA</a:t>
            </a:r>
            <a:endParaRPr b="1" sz="1900"/>
          </a:p>
        </p:txBody>
      </p:sp>
      <p:sp>
        <p:nvSpPr>
          <p:cNvPr id="62" name="Google Shape;62;p14"/>
          <p:cNvSpPr txBox="1"/>
          <p:nvPr/>
        </p:nvSpPr>
        <p:spPr>
          <a:xfrm>
            <a:off x="356975" y="978725"/>
            <a:ext cx="244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Draw an ERD to explore the relationship between the dataset</a:t>
            </a:r>
            <a:endParaRPr/>
          </a:p>
        </p:txBody>
      </p:sp>
      <p:pic>
        <p:nvPicPr>
          <p:cNvPr id="63" name="Google Shape;63;p14"/>
          <p:cNvPicPr preferRelativeResize="0"/>
          <p:nvPr/>
        </p:nvPicPr>
        <p:blipFill>
          <a:blip r:embed="rId3">
            <a:alphaModFix/>
          </a:blip>
          <a:stretch>
            <a:fillRect/>
          </a:stretch>
        </p:blipFill>
        <p:spPr>
          <a:xfrm>
            <a:off x="3130500" y="597225"/>
            <a:ext cx="5722534" cy="4333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847775" y="1118100"/>
            <a:ext cx="3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9" name="Google Shape;69;p15"/>
          <p:cNvSpPr txBox="1"/>
          <p:nvPr/>
        </p:nvSpPr>
        <p:spPr>
          <a:xfrm>
            <a:off x="868550" y="650625"/>
            <a:ext cx="7762500" cy="427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vi"/>
              <a:t>Why I do EDA?</a:t>
            </a:r>
            <a:endParaRPr b="1"/>
          </a:p>
          <a:p>
            <a:pPr indent="-317500" lvl="0" marL="457200" rtl="0" algn="l">
              <a:lnSpc>
                <a:spcPct val="150000"/>
              </a:lnSpc>
              <a:spcBef>
                <a:spcPts val="0"/>
              </a:spcBef>
              <a:spcAft>
                <a:spcPts val="0"/>
              </a:spcAft>
              <a:buSzPts val="1400"/>
              <a:buChar char="-"/>
            </a:pPr>
            <a:r>
              <a:rPr lang="vi"/>
              <a:t>Identify the faulty points in data -&gt; easily remove them and clean your data</a:t>
            </a:r>
            <a:endParaRPr/>
          </a:p>
          <a:p>
            <a:pPr indent="-317500" lvl="0" marL="457200" rtl="0" algn="l">
              <a:lnSpc>
                <a:spcPct val="150000"/>
              </a:lnSpc>
              <a:spcBef>
                <a:spcPts val="0"/>
              </a:spcBef>
              <a:spcAft>
                <a:spcPts val="0"/>
              </a:spcAft>
              <a:buSzPts val="1400"/>
              <a:buChar char="-"/>
            </a:pPr>
            <a:r>
              <a:rPr lang="vi"/>
              <a:t>Help to understand the relationship between variables which gives us wider perspective on data</a:t>
            </a:r>
            <a:endParaRPr/>
          </a:p>
          <a:p>
            <a:pPr indent="0" lvl="0" marL="0" rtl="0" algn="l">
              <a:lnSpc>
                <a:spcPct val="150000"/>
              </a:lnSpc>
              <a:spcBef>
                <a:spcPts val="0"/>
              </a:spcBef>
              <a:spcAft>
                <a:spcPts val="0"/>
              </a:spcAft>
              <a:buNone/>
            </a:pPr>
            <a:r>
              <a:rPr b="1" lang="vi"/>
              <a:t>Steps to do EDA: </a:t>
            </a:r>
            <a:endParaRPr b="1"/>
          </a:p>
          <a:p>
            <a:pPr indent="0" lvl="0" marL="0" rtl="0" algn="l">
              <a:lnSpc>
                <a:spcPct val="150000"/>
              </a:lnSpc>
              <a:spcBef>
                <a:spcPts val="0"/>
              </a:spcBef>
              <a:spcAft>
                <a:spcPts val="0"/>
              </a:spcAft>
              <a:buNone/>
            </a:pPr>
            <a:r>
              <a:rPr lang="vi"/>
              <a:t>1. Understand dataset</a:t>
            </a:r>
            <a:endParaRPr/>
          </a:p>
          <a:p>
            <a:pPr indent="-317500" lvl="0" marL="457200" rtl="0" algn="l">
              <a:lnSpc>
                <a:spcPct val="150000"/>
              </a:lnSpc>
              <a:spcBef>
                <a:spcPts val="0"/>
              </a:spcBef>
              <a:spcAft>
                <a:spcPts val="0"/>
              </a:spcAft>
              <a:buSzPts val="1400"/>
              <a:buChar char="-"/>
            </a:pPr>
            <a:r>
              <a:rPr lang="vi"/>
              <a:t>Kind of data I working at, number of columns and rows, how it actually look likes</a:t>
            </a:r>
            <a:endParaRPr/>
          </a:p>
          <a:p>
            <a:pPr indent="0" lvl="0" marL="0" rtl="0" algn="l">
              <a:lnSpc>
                <a:spcPct val="150000"/>
              </a:lnSpc>
              <a:spcBef>
                <a:spcPts val="0"/>
              </a:spcBef>
              <a:spcAft>
                <a:spcPts val="0"/>
              </a:spcAft>
              <a:buNone/>
            </a:pPr>
            <a:r>
              <a:rPr lang="vi"/>
              <a:t>2. Clean your data from redundancies</a:t>
            </a:r>
            <a:endParaRPr/>
          </a:p>
          <a:p>
            <a:pPr indent="0" lvl="0" marL="0" rtl="0" algn="l">
              <a:lnSpc>
                <a:spcPct val="150000"/>
              </a:lnSpc>
              <a:spcBef>
                <a:spcPts val="0"/>
              </a:spcBef>
              <a:spcAft>
                <a:spcPts val="0"/>
              </a:spcAft>
              <a:buNone/>
            </a:pPr>
            <a:r>
              <a:rPr lang="vi"/>
              <a:t>3. Analysis of Relationship between variables:</a:t>
            </a:r>
            <a:endParaRPr/>
          </a:p>
          <a:p>
            <a:pPr indent="-317500" lvl="0" marL="457200" rtl="0" algn="l">
              <a:lnSpc>
                <a:spcPct val="150000"/>
              </a:lnSpc>
              <a:spcBef>
                <a:spcPts val="0"/>
              </a:spcBef>
              <a:spcAft>
                <a:spcPts val="0"/>
              </a:spcAft>
              <a:buSzPts val="1400"/>
              <a:buChar char="-"/>
            </a:pPr>
            <a:r>
              <a:rPr lang="vi"/>
              <a:t>Estimate the Central</a:t>
            </a:r>
            <a:endParaRPr/>
          </a:p>
          <a:p>
            <a:pPr indent="-317500" lvl="0" marL="457200" rtl="0" algn="l">
              <a:lnSpc>
                <a:spcPct val="150000"/>
              </a:lnSpc>
              <a:spcBef>
                <a:spcPts val="0"/>
              </a:spcBef>
              <a:spcAft>
                <a:spcPts val="0"/>
              </a:spcAft>
              <a:buSzPts val="1400"/>
              <a:buChar char="-"/>
            </a:pPr>
            <a:r>
              <a:rPr lang="vi"/>
              <a:t>Estimate the Variability</a:t>
            </a:r>
            <a:endParaRPr/>
          </a:p>
          <a:p>
            <a:pPr indent="-317500" lvl="0" marL="457200" rtl="0" algn="l">
              <a:lnSpc>
                <a:spcPct val="150000"/>
              </a:lnSpc>
              <a:spcBef>
                <a:spcPts val="0"/>
              </a:spcBef>
              <a:spcAft>
                <a:spcPts val="0"/>
              </a:spcAft>
              <a:buSzPts val="1400"/>
              <a:buChar char="-"/>
            </a:pPr>
            <a:r>
              <a:rPr lang="vi"/>
              <a:t>Explore the Distribution</a:t>
            </a:r>
            <a:endParaRPr/>
          </a:p>
          <a:p>
            <a:pPr indent="-317500" lvl="0" marL="457200" rtl="0" algn="l">
              <a:lnSpc>
                <a:spcPct val="150000"/>
              </a:lnSpc>
              <a:spcBef>
                <a:spcPts val="0"/>
              </a:spcBef>
              <a:spcAft>
                <a:spcPts val="0"/>
              </a:spcAft>
              <a:buSzPts val="1400"/>
              <a:buChar char="-"/>
            </a:pPr>
            <a:r>
              <a:rPr lang="vi"/>
              <a:t>Correlation</a:t>
            </a:r>
            <a:endParaRPr/>
          </a:p>
        </p:txBody>
      </p:sp>
      <p:sp>
        <p:nvSpPr>
          <p:cNvPr id="70" name="Google Shape;70;p15"/>
          <p:cNvSpPr txBox="1"/>
          <p:nvPr/>
        </p:nvSpPr>
        <p:spPr>
          <a:xfrm>
            <a:off x="3035300" y="112200"/>
            <a:ext cx="3490500" cy="477000"/>
          </a:xfrm>
          <a:prstGeom prst="rect">
            <a:avLst/>
          </a:prstGeom>
          <a:noFill/>
          <a:ln>
            <a:noFill/>
          </a:ln>
        </p:spPr>
        <p:txBody>
          <a:bodyPr anchorCtr="0" anchor="t" bIns="91425" lIns="91425" spcFirstLastPara="1" rIns="91425" wrap="square" tIns="91425">
            <a:spAutoFit/>
          </a:bodyPr>
          <a:lstStyle/>
          <a:p>
            <a:pPr indent="-349250" lvl="0" marL="457200" rtl="0" algn="ctr">
              <a:spcBef>
                <a:spcPts val="0"/>
              </a:spcBef>
              <a:spcAft>
                <a:spcPts val="0"/>
              </a:spcAft>
              <a:buSzPts val="1900"/>
              <a:buAutoNum type="arabicPeriod"/>
            </a:pPr>
            <a:r>
              <a:rPr b="1" lang="vi" sz="1900"/>
              <a:t>Data Exploration: EDA</a:t>
            </a:r>
            <a:endParaRPr b="1"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2277850" y="2366425"/>
            <a:ext cx="34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6" name="Google Shape;76;p16"/>
          <p:cNvSpPr txBox="1"/>
          <p:nvPr/>
        </p:nvSpPr>
        <p:spPr>
          <a:xfrm>
            <a:off x="920500" y="809100"/>
            <a:ext cx="135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7" name="Google Shape;77;p16"/>
          <p:cNvSpPr txBox="1"/>
          <p:nvPr/>
        </p:nvSpPr>
        <p:spPr>
          <a:xfrm>
            <a:off x="1236650" y="1209350"/>
            <a:ext cx="6824400" cy="1887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AutoNum type="arabicPeriod"/>
            </a:pPr>
            <a:r>
              <a:rPr lang="vi"/>
              <a:t>Identify and measure at least three key suitable metrics to analyse the company performance and deliver insights for improvement</a:t>
            </a:r>
            <a:endParaRPr/>
          </a:p>
          <a:p>
            <a:pPr indent="-317500" lvl="0" marL="457200" rtl="0" algn="l">
              <a:lnSpc>
                <a:spcPct val="115000"/>
              </a:lnSpc>
              <a:spcBef>
                <a:spcPts val="0"/>
              </a:spcBef>
              <a:spcAft>
                <a:spcPts val="0"/>
              </a:spcAft>
              <a:buSzPts val="1400"/>
              <a:buAutoNum type="arabicPeriod"/>
            </a:pPr>
            <a:r>
              <a:rPr lang="vi"/>
              <a:t>Explain your rationale behind those metrics</a:t>
            </a:r>
            <a:endParaRPr/>
          </a:p>
          <a:p>
            <a:pPr indent="-317500" lvl="0" marL="457200" rtl="0" algn="l">
              <a:lnSpc>
                <a:spcPct val="115000"/>
              </a:lnSpc>
              <a:spcBef>
                <a:spcPts val="0"/>
              </a:spcBef>
              <a:spcAft>
                <a:spcPts val="0"/>
              </a:spcAft>
              <a:buSzPts val="1400"/>
              <a:buAutoNum type="arabicPeriod"/>
            </a:pPr>
            <a:r>
              <a:rPr lang="vi"/>
              <a:t>Provide supporting analysis and visualization to communicate your ideas to the CEO</a:t>
            </a:r>
            <a:endParaRPr/>
          </a:p>
          <a:p>
            <a:pPr indent="-317500" lvl="0" marL="457200" rtl="0" algn="l">
              <a:lnSpc>
                <a:spcPct val="115000"/>
              </a:lnSpc>
              <a:spcBef>
                <a:spcPts val="0"/>
              </a:spcBef>
              <a:spcAft>
                <a:spcPts val="0"/>
              </a:spcAft>
              <a:buSzPts val="1400"/>
              <a:buAutoNum type="arabicPeriod"/>
            </a:pPr>
            <a:r>
              <a:rPr lang="vi"/>
              <a:t>Which additional data/dataset do you think the company should collect and why </a:t>
            </a:r>
            <a:endParaRPr/>
          </a:p>
        </p:txBody>
      </p:sp>
      <p:sp>
        <p:nvSpPr>
          <p:cNvPr id="78" name="Google Shape;78;p16"/>
          <p:cNvSpPr txBox="1"/>
          <p:nvPr/>
        </p:nvSpPr>
        <p:spPr>
          <a:xfrm>
            <a:off x="3035300" y="340800"/>
            <a:ext cx="349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1900"/>
              <a:t>2. Business Acumen</a:t>
            </a:r>
            <a:endParaRPr b="1"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775100" y="1551450"/>
            <a:ext cx="3490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vi"/>
              <a:t>Who is the report for? - CEO</a:t>
            </a:r>
            <a:endParaRPr/>
          </a:p>
          <a:p>
            <a:pPr indent="-317500" lvl="0" marL="457200" rtl="0" algn="l">
              <a:spcBef>
                <a:spcPts val="0"/>
              </a:spcBef>
              <a:spcAft>
                <a:spcPts val="0"/>
              </a:spcAft>
              <a:buSzPts val="1400"/>
              <a:buChar char="●"/>
            </a:pPr>
            <a:r>
              <a:rPr lang="vi"/>
              <a:t>What is the purpose of the report? - </a:t>
            </a:r>
            <a:endParaRPr/>
          </a:p>
          <a:p>
            <a:pPr indent="-317500" lvl="1" marL="914400" rtl="0" algn="l">
              <a:spcBef>
                <a:spcPts val="0"/>
              </a:spcBef>
              <a:spcAft>
                <a:spcPts val="0"/>
              </a:spcAft>
              <a:buSzPts val="1400"/>
              <a:buChar char="○"/>
            </a:pPr>
            <a:r>
              <a:rPr lang="vi"/>
              <a:t>Maximize GMV</a:t>
            </a:r>
            <a:endParaRPr/>
          </a:p>
          <a:p>
            <a:pPr indent="-317500" lvl="1" marL="914400" rtl="0" algn="l">
              <a:spcBef>
                <a:spcPts val="0"/>
              </a:spcBef>
              <a:spcAft>
                <a:spcPts val="0"/>
              </a:spcAft>
              <a:buSzPts val="1400"/>
              <a:buChar char="○"/>
            </a:pPr>
            <a:r>
              <a:rPr lang="vi"/>
              <a:t>Optimize spending</a:t>
            </a:r>
            <a:endParaRPr/>
          </a:p>
          <a:p>
            <a:pPr indent="-317500" lvl="0" marL="457200" rtl="0" algn="l">
              <a:spcBef>
                <a:spcPts val="0"/>
              </a:spcBef>
              <a:spcAft>
                <a:spcPts val="0"/>
              </a:spcAft>
              <a:buSzPts val="1400"/>
              <a:buChar char="●"/>
            </a:pPr>
            <a:r>
              <a:rPr lang="vi"/>
              <a:t>What is the desire of the viewer? - Make	 a decision/ suggestion</a:t>
            </a:r>
            <a:endParaRPr/>
          </a:p>
        </p:txBody>
      </p:sp>
      <p:sp>
        <p:nvSpPr>
          <p:cNvPr id="84" name="Google Shape;84;p17"/>
          <p:cNvSpPr txBox="1"/>
          <p:nvPr/>
        </p:nvSpPr>
        <p:spPr>
          <a:xfrm>
            <a:off x="777625" y="953725"/>
            <a:ext cx="2272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vi"/>
              <a:t>Understanding goals</a:t>
            </a:r>
            <a:endParaRPr/>
          </a:p>
        </p:txBody>
      </p:sp>
      <p:sp>
        <p:nvSpPr>
          <p:cNvPr id="85" name="Google Shape;85;p17"/>
          <p:cNvSpPr txBox="1"/>
          <p:nvPr/>
        </p:nvSpPr>
        <p:spPr>
          <a:xfrm>
            <a:off x="5720675" y="877525"/>
            <a:ext cx="26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2.  </a:t>
            </a:r>
            <a:r>
              <a:rPr lang="vi"/>
              <a:t>Understanding dataset</a:t>
            </a:r>
            <a:endParaRPr/>
          </a:p>
        </p:txBody>
      </p:sp>
      <p:sp>
        <p:nvSpPr>
          <p:cNvPr id="86" name="Google Shape;86;p17"/>
          <p:cNvSpPr txBox="1"/>
          <p:nvPr/>
        </p:nvSpPr>
        <p:spPr>
          <a:xfrm>
            <a:off x="5781250" y="1315475"/>
            <a:ext cx="2127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8 tables:</a:t>
            </a:r>
            <a:endParaRPr/>
          </a:p>
          <a:p>
            <a:pPr indent="-317500" lvl="0" marL="457200" rtl="0" algn="l">
              <a:spcBef>
                <a:spcPts val="0"/>
              </a:spcBef>
              <a:spcAft>
                <a:spcPts val="0"/>
              </a:spcAft>
              <a:buSzPts val="1400"/>
              <a:buChar char="●"/>
            </a:pPr>
            <a:r>
              <a:rPr lang="vi"/>
              <a:t>Customers</a:t>
            </a:r>
            <a:endParaRPr/>
          </a:p>
          <a:p>
            <a:pPr indent="-317500" lvl="0" marL="457200" rtl="0" algn="l">
              <a:spcBef>
                <a:spcPts val="0"/>
              </a:spcBef>
              <a:spcAft>
                <a:spcPts val="0"/>
              </a:spcAft>
              <a:buSzPts val="1400"/>
              <a:buChar char="●"/>
            </a:pPr>
            <a:r>
              <a:rPr lang="vi"/>
              <a:t>Geolocation</a:t>
            </a:r>
            <a:endParaRPr/>
          </a:p>
          <a:p>
            <a:pPr indent="-317500" lvl="0" marL="457200" rtl="0" algn="l">
              <a:spcBef>
                <a:spcPts val="0"/>
              </a:spcBef>
              <a:spcAft>
                <a:spcPts val="0"/>
              </a:spcAft>
              <a:buSzPts val="1400"/>
              <a:buChar char="●"/>
            </a:pPr>
            <a:r>
              <a:rPr lang="vi"/>
              <a:t>Items</a:t>
            </a:r>
            <a:endParaRPr/>
          </a:p>
          <a:p>
            <a:pPr indent="-317500" lvl="0" marL="457200" rtl="0" algn="l">
              <a:spcBef>
                <a:spcPts val="0"/>
              </a:spcBef>
              <a:spcAft>
                <a:spcPts val="0"/>
              </a:spcAft>
              <a:buSzPts val="1400"/>
              <a:buChar char="●"/>
            </a:pPr>
            <a:r>
              <a:rPr lang="vi"/>
              <a:t>Payments</a:t>
            </a:r>
            <a:endParaRPr/>
          </a:p>
          <a:p>
            <a:pPr indent="-317500" lvl="0" marL="457200" rtl="0" algn="l">
              <a:spcBef>
                <a:spcPts val="0"/>
              </a:spcBef>
              <a:spcAft>
                <a:spcPts val="0"/>
              </a:spcAft>
              <a:buSzPts val="1400"/>
              <a:buChar char="●"/>
            </a:pPr>
            <a:r>
              <a:rPr lang="vi"/>
              <a:t>Reviews</a:t>
            </a:r>
            <a:endParaRPr/>
          </a:p>
          <a:p>
            <a:pPr indent="-317500" lvl="0" marL="457200" rtl="0" algn="l">
              <a:spcBef>
                <a:spcPts val="0"/>
              </a:spcBef>
              <a:spcAft>
                <a:spcPts val="0"/>
              </a:spcAft>
              <a:buSzPts val="1400"/>
              <a:buChar char="●"/>
            </a:pPr>
            <a:r>
              <a:rPr lang="vi"/>
              <a:t>Orders</a:t>
            </a:r>
            <a:endParaRPr/>
          </a:p>
          <a:p>
            <a:pPr indent="-317500" lvl="0" marL="457200" rtl="0" algn="l">
              <a:spcBef>
                <a:spcPts val="0"/>
              </a:spcBef>
              <a:spcAft>
                <a:spcPts val="0"/>
              </a:spcAft>
              <a:buSzPts val="1400"/>
              <a:buChar char="●"/>
            </a:pPr>
            <a:r>
              <a:rPr lang="vi"/>
              <a:t>Products</a:t>
            </a:r>
            <a:endParaRPr/>
          </a:p>
          <a:p>
            <a:pPr indent="-317500" lvl="0" marL="457200" rtl="0" algn="l">
              <a:spcBef>
                <a:spcPts val="0"/>
              </a:spcBef>
              <a:spcAft>
                <a:spcPts val="0"/>
              </a:spcAft>
              <a:buSzPts val="1400"/>
              <a:buChar char="●"/>
            </a:pPr>
            <a:r>
              <a:rPr lang="vi"/>
              <a:t>Sellers</a:t>
            </a:r>
            <a:endParaRPr/>
          </a:p>
        </p:txBody>
      </p:sp>
      <p:sp>
        <p:nvSpPr>
          <p:cNvPr id="87" name="Google Shape;87;p17"/>
          <p:cNvSpPr txBox="1"/>
          <p:nvPr/>
        </p:nvSpPr>
        <p:spPr>
          <a:xfrm>
            <a:off x="588525" y="205650"/>
            <a:ext cx="6880200" cy="4926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b="1" lang="vi" sz="2000">
                <a:solidFill>
                  <a:schemeClr val="dk1"/>
                </a:solidFill>
                <a:latin typeface="Nunito"/>
                <a:ea typeface="Nunito"/>
                <a:cs typeface="Nunito"/>
                <a:sym typeface="Nunito"/>
              </a:rPr>
              <a:t>Empathize</a:t>
            </a:r>
            <a:endParaRPr b="1" sz="2000">
              <a:solidFill>
                <a:schemeClr val="dk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2574775" y="1814950"/>
            <a:ext cx="1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3" name="Google Shape;93;p18"/>
          <p:cNvSpPr txBox="1"/>
          <p:nvPr/>
        </p:nvSpPr>
        <p:spPr>
          <a:xfrm>
            <a:off x="556925" y="548475"/>
            <a:ext cx="17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4" name="Google Shape;94;p18"/>
          <p:cNvSpPr txBox="1"/>
          <p:nvPr/>
        </p:nvSpPr>
        <p:spPr>
          <a:xfrm>
            <a:off x="344825" y="745125"/>
            <a:ext cx="3490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vi"/>
              <a:t>Customers</a:t>
            </a:r>
            <a:endParaRPr/>
          </a:p>
          <a:p>
            <a:pPr indent="-317500" lvl="0" marL="457200" rtl="0" algn="l">
              <a:spcBef>
                <a:spcPts val="0"/>
              </a:spcBef>
              <a:spcAft>
                <a:spcPts val="0"/>
              </a:spcAft>
              <a:buSzPts val="1400"/>
              <a:buChar char="-"/>
            </a:pPr>
            <a:r>
              <a:rPr lang="vi"/>
              <a:t>Entity: customer</a:t>
            </a:r>
            <a:endParaRPr/>
          </a:p>
          <a:p>
            <a:pPr indent="-317500" lvl="0" marL="457200" rtl="0" algn="l">
              <a:spcBef>
                <a:spcPts val="0"/>
              </a:spcBef>
              <a:spcAft>
                <a:spcPts val="0"/>
              </a:spcAft>
              <a:buSzPts val="1400"/>
              <a:buChar char="-"/>
            </a:pPr>
            <a:r>
              <a:rPr lang="vi"/>
              <a:t>Dimension: id, state, city, unique_id</a:t>
            </a:r>
            <a:endParaRPr/>
          </a:p>
          <a:p>
            <a:pPr indent="-317500" lvl="0" marL="457200" rtl="0" algn="l">
              <a:spcBef>
                <a:spcPts val="0"/>
              </a:spcBef>
              <a:spcAft>
                <a:spcPts val="0"/>
              </a:spcAft>
              <a:buSzPts val="1400"/>
              <a:buChar char="-"/>
            </a:pPr>
            <a:r>
              <a:rPr lang="vi"/>
              <a:t>Metrics: most common state, city, retention rate</a:t>
            </a:r>
            <a:endParaRPr/>
          </a:p>
        </p:txBody>
      </p:sp>
      <p:sp>
        <p:nvSpPr>
          <p:cNvPr id="95" name="Google Shape;95;p18"/>
          <p:cNvSpPr txBox="1"/>
          <p:nvPr/>
        </p:nvSpPr>
        <p:spPr>
          <a:xfrm>
            <a:off x="5017725" y="791025"/>
            <a:ext cx="3490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2.  Geolocation</a:t>
            </a:r>
            <a:endParaRPr/>
          </a:p>
          <a:p>
            <a:pPr indent="-317500" lvl="0" marL="457200" rtl="0" algn="l">
              <a:spcBef>
                <a:spcPts val="0"/>
              </a:spcBef>
              <a:spcAft>
                <a:spcPts val="0"/>
              </a:spcAft>
              <a:buSzPts val="1400"/>
              <a:buChar char="-"/>
            </a:pPr>
            <a:r>
              <a:rPr lang="vi"/>
              <a:t>Entity: geolocation</a:t>
            </a:r>
            <a:endParaRPr/>
          </a:p>
          <a:p>
            <a:pPr indent="-317500" lvl="0" marL="457200" rtl="0" algn="l">
              <a:spcBef>
                <a:spcPts val="0"/>
              </a:spcBef>
              <a:spcAft>
                <a:spcPts val="0"/>
              </a:spcAft>
              <a:buSzPts val="1400"/>
              <a:buChar char="-"/>
            </a:pPr>
            <a:r>
              <a:rPr lang="vi"/>
              <a:t>Dimension: city, state</a:t>
            </a:r>
            <a:endParaRPr/>
          </a:p>
          <a:p>
            <a:pPr indent="-317500" lvl="0" marL="457200" rtl="0" algn="l">
              <a:spcBef>
                <a:spcPts val="0"/>
              </a:spcBef>
              <a:spcAft>
                <a:spcPts val="0"/>
              </a:spcAft>
              <a:buSzPts val="1400"/>
              <a:buChar char="-"/>
            </a:pPr>
            <a:r>
              <a:rPr lang="vi"/>
              <a:t>Metrics: distribution of customers in Brazil</a:t>
            </a:r>
            <a:endParaRPr/>
          </a:p>
        </p:txBody>
      </p:sp>
      <p:sp>
        <p:nvSpPr>
          <p:cNvPr id="96" name="Google Shape;96;p18"/>
          <p:cNvSpPr txBox="1"/>
          <p:nvPr/>
        </p:nvSpPr>
        <p:spPr>
          <a:xfrm>
            <a:off x="404525" y="2321700"/>
            <a:ext cx="3490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3.   Order Items</a:t>
            </a:r>
            <a:endParaRPr/>
          </a:p>
          <a:p>
            <a:pPr indent="-317500" lvl="0" marL="457200" rtl="0" algn="l">
              <a:spcBef>
                <a:spcPts val="0"/>
              </a:spcBef>
              <a:spcAft>
                <a:spcPts val="0"/>
              </a:spcAft>
              <a:buSzPts val="1400"/>
              <a:buChar char="-"/>
            </a:pPr>
            <a:r>
              <a:rPr lang="vi"/>
              <a:t>Entity: order_id, order_item_id, product_id, seller_id</a:t>
            </a:r>
            <a:endParaRPr/>
          </a:p>
          <a:p>
            <a:pPr indent="-317500" lvl="0" marL="457200" rtl="0" algn="l">
              <a:spcBef>
                <a:spcPts val="0"/>
              </a:spcBef>
              <a:spcAft>
                <a:spcPts val="0"/>
              </a:spcAft>
              <a:buSzPts val="1400"/>
              <a:buChar char="-"/>
            </a:pPr>
            <a:r>
              <a:rPr lang="vi"/>
              <a:t>Dimension: price, freight_value</a:t>
            </a:r>
            <a:endParaRPr/>
          </a:p>
          <a:p>
            <a:pPr indent="-317500" lvl="0" marL="457200" rtl="0" algn="l">
              <a:spcBef>
                <a:spcPts val="0"/>
              </a:spcBef>
              <a:spcAft>
                <a:spcPts val="0"/>
              </a:spcAft>
              <a:buSzPts val="1400"/>
              <a:buChar char="-"/>
            </a:pPr>
            <a:r>
              <a:rPr lang="vi"/>
              <a:t>Metrics: popular products, revenue per order, shipping spending, revenue per seller, revenue per product </a:t>
            </a:r>
            <a:endParaRPr/>
          </a:p>
          <a:p>
            <a:pPr indent="-317500" lvl="0" marL="457200" rtl="0" algn="l">
              <a:spcBef>
                <a:spcPts val="0"/>
              </a:spcBef>
              <a:spcAft>
                <a:spcPts val="0"/>
              </a:spcAft>
              <a:buSzPts val="1400"/>
              <a:buChar char="-"/>
            </a:pPr>
            <a:r>
              <a:rPr lang="vi"/>
              <a:t>Time: shipping_limit_date</a:t>
            </a:r>
            <a:endParaRPr/>
          </a:p>
        </p:txBody>
      </p:sp>
      <p:sp>
        <p:nvSpPr>
          <p:cNvPr id="97" name="Google Shape;97;p18"/>
          <p:cNvSpPr txBox="1"/>
          <p:nvPr/>
        </p:nvSpPr>
        <p:spPr>
          <a:xfrm>
            <a:off x="5051500" y="2397900"/>
            <a:ext cx="3490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4</a:t>
            </a:r>
            <a:r>
              <a:rPr lang="vi"/>
              <a:t>.   Payments</a:t>
            </a:r>
            <a:endParaRPr/>
          </a:p>
          <a:p>
            <a:pPr indent="-317500" lvl="0" marL="457200" rtl="0" algn="l">
              <a:spcBef>
                <a:spcPts val="0"/>
              </a:spcBef>
              <a:spcAft>
                <a:spcPts val="0"/>
              </a:spcAft>
              <a:buSzPts val="1400"/>
              <a:buChar char="-"/>
            </a:pPr>
            <a:r>
              <a:rPr lang="vi"/>
              <a:t>Entity: order_id, payment_type</a:t>
            </a:r>
            <a:endParaRPr/>
          </a:p>
          <a:p>
            <a:pPr indent="-317500" lvl="0" marL="457200" rtl="0" algn="l">
              <a:spcBef>
                <a:spcPts val="0"/>
              </a:spcBef>
              <a:spcAft>
                <a:spcPts val="0"/>
              </a:spcAft>
              <a:buSzPts val="1400"/>
              <a:buChar char="-"/>
            </a:pPr>
            <a:r>
              <a:rPr lang="vi"/>
              <a:t>Dimension: payment_installments, payment_sequential, payment value</a:t>
            </a:r>
            <a:endParaRPr/>
          </a:p>
          <a:p>
            <a:pPr indent="-317500" lvl="0" marL="457200" rtl="0" algn="l">
              <a:spcBef>
                <a:spcPts val="0"/>
              </a:spcBef>
              <a:spcAft>
                <a:spcPts val="0"/>
              </a:spcAft>
              <a:buSzPts val="1400"/>
              <a:buChar char="-"/>
            </a:pPr>
            <a:r>
              <a:rPr lang="vi"/>
              <a:t>Metrics: most popular payment types, total payment_value by each type, tendency of installment </a:t>
            </a:r>
            <a:endParaRPr/>
          </a:p>
        </p:txBody>
      </p:sp>
      <p:sp>
        <p:nvSpPr>
          <p:cNvPr id="98" name="Google Shape;98;p18"/>
          <p:cNvSpPr txBox="1"/>
          <p:nvPr/>
        </p:nvSpPr>
        <p:spPr>
          <a:xfrm>
            <a:off x="588525" y="205650"/>
            <a:ext cx="6880200" cy="4926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b="1" lang="vi" sz="2000">
                <a:solidFill>
                  <a:schemeClr val="dk1"/>
                </a:solidFill>
                <a:latin typeface="Nunito"/>
                <a:ea typeface="Nunito"/>
                <a:cs typeface="Nunito"/>
                <a:sym typeface="Nunito"/>
              </a:rPr>
              <a:t>Empathize</a:t>
            </a:r>
            <a:endParaRPr b="1" sz="2000">
              <a:solidFill>
                <a:schemeClr val="dk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344825" y="973725"/>
            <a:ext cx="3490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5.   Review</a:t>
            </a:r>
            <a:r>
              <a:rPr lang="vi"/>
              <a:t>s</a:t>
            </a:r>
            <a:endParaRPr/>
          </a:p>
          <a:p>
            <a:pPr indent="-317500" lvl="0" marL="457200" rtl="0" algn="l">
              <a:spcBef>
                <a:spcPts val="0"/>
              </a:spcBef>
              <a:spcAft>
                <a:spcPts val="0"/>
              </a:spcAft>
              <a:buSzPts val="1400"/>
              <a:buChar char="-"/>
            </a:pPr>
            <a:r>
              <a:rPr lang="vi"/>
              <a:t>Entity: order_id, review_id</a:t>
            </a:r>
            <a:endParaRPr/>
          </a:p>
          <a:p>
            <a:pPr indent="-317500" lvl="0" marL="457200" rtl="0" algn="l">
              <a:spcBef>
                <a:spcPts val="0"/>
              </a:spcBef>
              <a:spcAft>
                <a:spcPts val="0"/>
              </a:spcAft>
              <a:buSzPts val="1400"/>
              <a:buChar char="-"/>
            </a:pPr>
            <a:r>
              <a:rPr lang="vi"/>
              <a:t>Dimension: review_score</a:t>
            </a:r>
            <a:endParaRPr/>
          </a:p>
          <a:p>
            <a:pPr indent="-317500" lvl="0" marL="457200" rtl="0" algn="l">
              <a:spcBef>
                <a:spcPts val="0"/>
              </a:spcBef>
              <a:spcAft>
                <a:spcPts val="0"/>
              </a:spcAft>
              <a:buSzPts val="1400"/>
              <a:buChar char="-"/>
            </a:pPr>
            <a:r>
              <a:rPr lang="vi"/>
              <a:t>Metrics: total score per order</a:t>
            </a:r>
            <a:endParaRPr/>
          </a:p>
          <a:p>
            <a:pPr indent="-317500" lvl="0" marL="457200" rtl="0" algn="l">
              <a:spcBef>
                <a:spcPts val="0"/>
              </a:spcBef>
              <a:spcAft>
                <a:spcPts val="0"/>
              </a:spcAft>
              <a:buSzPts val="1400"/>
              <a:buChar char="-"/>
            </a:pPr>
            <a:r>
              <a:rPr lang="vi"/>
              <a:t>Time: review_creation_date, review_answer_timestamp</a:t>
            </a:r>
            <a:endParaRPr/>
          </a:p>
        </p:txBody>
      </p:sp>
      <p:sp>
        <p:nvSpPr>
          <p:cNvPr id="104" name="Google Shape;104;p19"/>
          <p:cNvSpPr txBox="1"/>
          <p:nvPr/>
        </p:nvSpPr>
        <p:spPr>
          <a:xfrm>
            <a:off x="4780475" y="946925"/>
            <a:ext cx="3490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6</a:t>
            </a:r>
            <a:r>
              <a:rPr lang="vi"/>
              <a:t>.   Orders</a:t>
            </a:r>
            <a:endParaRPr/>
          </a:p>
          <a:p>
            <a:pPr indent="-317500" lvl="0" marL="457200" rtl="0" algn="l">
              <a:spcBef>
                <a:spcPts val="0"/>
              </a:spcBef>
              <a:spcAft>
                <a:spcPts val="0"/>
              </a:spcAft>
              <a:buSzPts val="1400"/>
              <a:buChar char="-"/>
            </a:pPr>
            <a:r>
              <a:rPr lang="vi"/>
              <a:t>Entity: customer_id, order_id, order_status</a:t>
            </a:r>
            <a:endParaRPr/>
          </a:p>
          <a:p>
            <a:pPr indent="-317500" lvl="0" marL="457200" rtl="0" algn="l">
              <a:spcBef>
                <a:spcPts val="0"/>
              </a:spcBef>
              <a:spcAft>
                <a:spcPts val="0"/>
              </a:spcAft>
              <a:buSzPts val="1400"/>
              <a:buChar char="-"/>
            </a:pPr>
            <a:r>
              <a:rPr lang="vi"/>
              <a:t>Dimension: time purchase, time approved, time delivery carrier, estimated delivery time, time to delivery customer on hand</a:t>
            </a:r>
            <a:endParaRPr/>
          </a:p>
          <a:p>
            <a:pPr indent="-317500" lvl="0" marL="457200" rtl="0" algn="l">
              <a:spcBef>
                <a:spcPts val="0"/>
              </a:spcBef>
              <a:spcAft>
                <a:spcPts val="0"/>
              </a:spcAft>
              <a:buSzPts val="1400"/>
              <a:buChar char="-"/>
            </a:pPr>
            <a:r>
              <a:rPr lang="vi"/>
              <a:t>Metrics: On-time rate</a:t>
            </a:r>
            <a:endParaRPr/>
          </a:p>
          <a:p>
            <a:pPr indent="-317500" lvl="0" marL="457200" rtl="0" algn="l">
              <a:spcBef>
                <a:spcPts val="0"/>
              </a:spcBef>
              <a:spcAft>
                <a:spcPts val="0"/>
              </a:spcAft>
              <a:buSzPts val="1400"/>
              <a:buChar char="-"/>
            </a:pPr>
            <a:r>
              <a:rPr lang="vi"/>
              <a:t>Time: all except entity</a:t>
            </a:r>
            <a:endParaRPr/>
          </a:p>
        </p:txBody>
      </p:sp>
      <p:sp>
        <p:nvSpPr>
          <p:cNvPr id="105" name="Google Shape;105;p19"/>
          <p:cNvSpPr txBox="1"/>
          <p:nvPr/>
        </p:nvSpPr>
        <p:spPr>
          <a:xfrm>
            <a:off x="344825" y="2937600"/>
            <a:ext cx="3490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7</a:t>
            </a:r>
            <a:r>
              <a:rPr lang="vi"/>
              <a:t>.   Products</a:t>
            </a:r>
            <a:endParaRPr/>
          </a:p>
          <a:p>
            <a:pPr indent="-317500" lvl="0" marL="457200" rtl="0" algn="l">
              <a:spcBef>
                <a:spcPts val="0"/>
              </a:spcBef>
              <a:spcAft>
                <a:spcPts val="0"/>
              </a:spcAft>
              <a:buSzPts val="1400"/>
              <a:buChar char="-"/>
            </a:pPr>
            <a:r>
              <a:rPr lang="vi"/>
              <a:t>Entity: product_id, product_category_name, </a:t>
            </a:r>
            <a:endParaRPr/>
          </a:p>
          <a:p>
            <a:pPr indent="-317500" lvl="0" marL="457200" rtl="0" algn="l">
              <a:spcBef>
                <a:spcPts val="0"/>
              </a:spcBef>
              <a:spcAft>
                <a:spcPts val="0"/>
              </a:spcAft>
              <a:buSzPts val="1400"/>
              <a:buChar char="-"/>
            </a:pPr>
            <a:r>
              <a:rPr lang="vi"/>
              <a:t>Dimension: length, height, photo_qty, weight, width</a:t>
            </a:r>
            <a:endParaRPr/>
          </a:p>
          <a:p>
            <a:pPr indent="-317500" lvl="0" marL="457200" rtl="0" algn="l">
              <a:spcBef>
                <a:spcPts val="0"/>
              </a:spcBef>
              <a:spcAft>
                <a:spcPts val="0"/>
              </a:spcAft>
              <a:buSzPts val="1400"/>
              <a:buChar char="-"/>
            </a:pPr>
            <a:r>
              <a:rPr lang="vi"/>
              <a:t>Metrics: relationship between product size and time shipping?</a:t>
            </a:r>
            <a:endParaRPr/>
          </a:p>
        </p:txBody>
      </p:sp>
      <p:sp>
        <p:nvSpPr>
          <p:cNvPr id="106" name="Google Shape;106;p19"/>
          <p:cNvSpPr txBox="1"/>
          <p:nvPr/>
        </p:nvSpPr>
        <p:spPr>
          <a:xfrm>
            <a:off x="4842000" y="3058775"/>
            <a:ext cx="3490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8</a:t>
            </a:r>
            <a:r>
              <a:rPr lang="vi"/>
              <a:t>.   Sellers</a:t>
            </a:r>
            <a:endParaRPr/>
          </a:p>
          <a:p>
            <a:pPr indent="-317500" lvl="0" marL="457200" rtl="0" algn="l">
              <a:spcBef>
                <a:spcPts val="0"/>
              </a:spcBef>
              <a:spcAft>
                <a:spcPts val="0"/>
              </a:spcAft>
              <a:buSzPts val="1400"/>
              <a:buChar char="-"/>
            </a:pPr>
            <a:r>
              <a:rPr lang="vi"/>
              <a:t>Entity: seller_id</a:t>
            </a:r>
            <a:endParaRPr/>
          </a:p>
          <a:p>
            <a:pPr indent="-317500" lvl="0" marL="457200" rtl="0" algn="l">
              <a:spcBef>
                <a:spcPts val="0"/>
              </a:spcBef>
              <a:spcAft>
                <a:spcPts val="0"/>
              </a:spcAft>
              <a:buSzPts val="1400"/>
              <a:buChar char="-"/>
            </a:pPr>
            <a:r>
              <a:rPr lang="vi"/>
              <a:t>Dimension: seller_city, seller_state</a:t>
            </a:r>
            <a:endParaRPr/>
          </a:p>
          <a:p>
            <a:pPr indent="-317500" lvl="0" marL="457200" rtl="0" algn="l">
              <a:spcBef>
                <a:spcPts val="0"/>
              </a:spcBef>
              <a:spcAft>
                <a:spcPts val="0"/>
              </a:spcAft>
              <a:buSzPts val="1400"/>
              <a:buChar char="-"/>
            </a:pPr>
            <a:r>
              <a:rPr lang="vi"/>
              <a:t>Metrics: location of seller and relationship with location of customer, time shipping</a:t>
            </a:r>
            <a:endParaRPr/>
          </a:p>
        </p:txBody>
      </p:sp>
      <p:sp>
        <p:nvSpPr>
          <p:cNvPr id="107" name="Google Shape;107;p19"/>
          <p:cNvSpPr txBox="1"/>
          <p:nvPr/>
        </p:nvSpPr>
        <p:spPr>
          <a:xfrm>
            <a:off x="588525" y="205650"/>
            <a:ext cx="6880200" cy="4926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b="1" lang="vi" sz="2000">
                <a:solidFill>
                  <a:schemeClr val="dk1"/>
                </a:solidFill>
                <a:latin typeface="Nunito"/>
                <a:ea typeface="Nunito"/>
                <a:cs typeface="Nunito"/>
                <a:sym typeface="Nunito"/>
              </a:rPr>
              <a:t>Empathize</a:t>
            </a:r>
            <a:endParaRPr b="1" sz="2000">
              <a:solidFill>
                <a:schemeClr val="dk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nvSpPr>
        <p:spPr>
          <a:xfrm>
            <a:off x="756850" y="396975"/>
            <a:ext cx="3490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900"/>
              <a:t>Define</a:t>
            </a:r>
            <a:endParaRPr b="1" sz="1900"/>
          </a:p>
        </p:txBody>
      </p:sp>
      <p:sp>
        <p:nvSpPr>
          <p:cNvPr id="113" name="Google Shape;113;p20"/>
          <p:cNvSpPr txBox="1"/>
          <p:nvPr/>
        </p:nvSpPr>
        <p:spPr>
          <a:xfrm>
            <a:off x="641750" y="1184750"/>
            <a:ext cx="3490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vi"/>
              <a:t>Define important attributes</a:t>
            </a:r>
            <a:endParaRPr/>
          </a:p>
          <a:p>
            <a:pPr indent="-317500" lvl="0" marL="457200" rtl="0" algn="l">
              <a:spcBef>
                <a:spcPts val="0"/>
              </a:spcBef>
              <a:spcAft>
                <a:spcPts val="0"/>
              </a:spcAft>
              <a:buSzPts val="1400"/>
              <a:buChar char="-"/>
            </a:pPr>
            <a:r>
              <a:rPr lang="vi"/>
              <a:t>List down key metrics</a:t>
            </a:r>
            <a:endParaRPr/>
          </a:p>
          <a:p>
            <a:pPr indent="-317500" lvl="0" marL="457200" rtl="0" algn="l">
              <a:spcBef>
                <a:spcPts val="0"/>
              </a:spcBef>
              <a:spcAft>
                <a:spcPts val="0"/>
              </a:spcAft>
              <a:buSzPts val="1400"/>
              <a:buChar char="-"/>
            </a:pPr>
            <a:r>
              <a:rPr lang="vi"/>
              <a:t>Brainstorming question list</a:t>
            </a:r>
            <a:endParaRPr/>
          </a:p>
          <a:p>
            <a:pPr indent="-317500" lvl="0" marL="457200" rtl="0" algn="l">
              <a:spcBef>
                <a:spcPts val="0"/>
              </a:spcBef>
              <a:spcAft>
                <a:spcPts val="0"/>
              </a:spcAft>
              <a:buSzPts val="1400"/>
              <a:buChar char="-"/>
            </a:pPr>
            <a:r>
              <a:rPr lang="vi"/>
              <a:t>Ranking -&gt; Pick</a:t>
            </a:r>
            <a:endParaRPr/>
          </a:p>
        </p:txBody>
      </p:sp>
      <p:sp>
        <p:nvSpPr>
          <p:cNvPr id="114" name="Google Shape;114;p20"/>
          <p:cNvSpPr txBox="1"/>
          <p:nvPr/>
        </p:nvSpPr>
        <p:spPr>
          <a:xfrm>
            <a:off x="3877725" y="553625"/>
            <a:ext cx="46746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AutoNum type="arabicPeriod"/>
            </a:pPr>
            <a:r>
              <a:rPr lang="vi"/>
              <a:t>Scale up GMV and optimize spending are hard to do at the same time. Depend on the situation at each different stage of the company, they have to decide to increase GMV or cut cost.</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vi"/>
              <a:t>Let come up with Maximize GMV first:</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vi"/>
              <a:t>Most important metric: GMV (related to revenue)</a:t>
            </a:r>
            <a:endParaRPr/>
          </a:p>
          <a:p>
            <a:pPr indent="-317500" lvl="0" marL="457200" rtl="0" algn="l">
              <a:lnSpc>
                <a:spcPct val="115000"/>
              </a:lnSpc>
              <a:spcBef>
                <a:spcPts val="0"/>
              </a:spcBef>
              <a:spcAft>
                <a:spcPts val="0"/>
              </a:spcAft>
              <a:buSzPts val="1400"/>
              <a:buChar char="-"/>
            </a:pPr>
            <a:r>
              <a:rPr lang="vi"/>
              <a:t>Sub-metric: Thinking in different dimension:</a:t>
            </a:r>
            <a:endParaRPr/>
          </a:p>
          <a:p>
            <a:pPr indent="0" lvl="0" marL="457200" rtl="0" algn="l">
              <a:lnSpc>
                <a:spcPct val="115000"/>
              </a:lnSpc>
              <a:spcBef>
                <a:spcPts val="0"/>
              </a:spcBef>
              <a:spcAft>
                <a:spcPts val="0"/>
              </a:spcAft>
              <a:buNone/>
            </a:pPr>
            <a:r>
              <a:rPr lang="vi"/>
              <a:t>Revenue = number of orders* AOV</a:t>
            </a:r>
            <a:endParaRPr/>
          </a:p>
          <a:p>
            <a:pPr indent="0" lvl="0" marL="457200" rtl="0" algn="l">
              <a:lnSpc>
                <a:spcPct val="115000"/>
              </a:lnSpc>
              <a:spcBef>
                <a:spcPts val="0"/>
              </a:spcBef>
              <a:spcAft>
                <a:spcPts val="0"/>
              </a:spcAft>
              <a:buNone/>
            </a:pPr>
            <a:r>
              <a:rPr lang="vi"/>
              <a:t>Revenue = activation+reactivation</a:t>
            </a:r>
            <a:endParaRPr/>
          </a:p>
          <a:p>
            <a:pPr indent="0" lvl="0" marL="457200" rtl="0" algn="l">
              <a:lnSpc>
                <a:spcPct val="115000"/>
              </a:lnSpc>
              <a:spcBef>
                <a:spcPts val="0"/>
              </a:spcBef>
              <a:spcAft>
                <a:spcPts val="0"/>
              </a:spcAft>
              <a:buNone/>
            </a:pPr>
            <a:r>
              <a:rPr lang="vi"/>
              <a:t>Revenue = revenue by channel</a:t>
            </a:r>
            <a:endParaRPr/>
          </a:p>
          <a:p>
            <a:pPr indent="0" lvl="0" marL="457200" rtl="0" algn="l">
              <a:lnSpc>
                <a:spcPct val="115000"/>
              </a:lnSpc>
              <a:spcBef>
                <a:spcPts val="0"/>
              </a:spcBef>
              <a:spcAft>
                <a:spcPts val="0"/>
              </a:spcAft>
              <a:buNone/>
            </a:pPr>
            <a:r>
              <a:rPr lang="vi"/>
              <a:t>Revenue = revenue by category</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nvSpPr>
        <p:spPr>
          <a:xfrm>
            <a:off x="1356800" y="1372600"/>
            <a:ext cx="1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0" name="Google Shape;120;p21"/>
          <p:cNvSpPr txBox="1"/>
          <p:nvPr/>
        </p:nvSpPr>
        <p:spPr>
          <a:xfrm>
            <a:off x="650400" y="347000"/>
            <a:ext cx="34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Revenue = number of orders * AOV</a:t>
            </a:r>
            <a:endParaRPr b="1"/>
          </a:p>
        </p:txBody>
      </p:sp>
      <p:sp>
        <p:nvSpPr>
          <p:cNvPr id="121" name="Google Shape;121;p21"/>
          <p:cNvSpPr txBox="1"/>
          <p:nvPr/>
        </p:nvSpPr>
        <p:spPr>
          <a:xfrm>
            <a:off x="693975" y="992175"/>
            <a:ext cx="3490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vi"/>
              <a:t>Increase number of orders</a:t>
            </a:r>
            <a:endParaRPr/>
          </a:p>
          <a:p>
            <a:pPr indent="-317500" lvl="0" marL="457200" rtl="0" algn="l">
              <a:spcBef>
                <a:spcPts val="0"/>
              </a:spcBef>
              <a:spcAft>
                <a:spcPts val="0"/>
              </a:spcAft>
              <a:buSzPts val="1400"/>
              <a:buChar char="✓"/>
            </a:pPr>
            <a:r>
              <a:rPr lang="vi"/>
              <a:t>Increase AOV</a:t>
            </a:r>
            <a:endParaRPr/>
          </a:p>
          <a:p>
            <a:pPr indent="-317500" lvl="0" marL="457200" rtl="0" algn="l">
              <a:spcBef>
                <a:spcPts val="0"/>
              </a:spcBef>
              <a:spcAft>
                <a:spcPts val="0"/>
              </a:spcAft>
              <a:buSzPts val="1400"/>
              <a:buChar char="✓"/>
            </a:pPr>
            <a:r>
              <a:rPr lang="vi"/>
              <a:t>Increase both</a:t>
            </a:r>
            <a:endParaRPr/>
          </a:p>
        </p:txBody>
      </p:sp>
      <p:sp>
        <p:nvSpPr>
          <p:cNvPr id="122" name="Google Shape;122;p21"/>
          <p:cNvSpPr txBox="1"/>
          <p:nvPr/>
        </p:nvSpPr>
        <p:spPr>
          <a:xfrm>
            <a:off x="650400" y="2323625"/>
            <a:ext cx="3921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Number of orders</a:t>
            </a:r>
            <a:endParaRPr/>
          </a:p>
          <a:p>
            <a:pPr indent="-317500" lvl="0" marL="457200" rtl="0" algn="l">
              <a:spcBef>
                <a:spcPts val="0"/>
              </a:spcBef>
              <a:spcAft>
                <a:spcPts val="0"/>
              </a:spcAft>
              <a:buSzPts val="1400"/>
              <a:buChar char="-"/>
            </a:pPr>
            <a:r>
              <a:rPr lang="vi"/>
              <a:t>What is your targeted customers?</a:t>
            </a:r>
            <a:endParaRPr/>
          </a:p>
          <a:p>
            <a:pPr indent="-317500" lvl="0" marL="457200" rtl="0" algn="l">
              <a:spcBef>
                <a:spcPts val="0"/>
              </a:spcBef>
              <a:spcAft>
                <a:spcPts val="0"/>
              </a:spcAft>
              <a:buSzPts val="1400"/>
              <a:buChar char="-"/>
            </a:pPr>
            <a:r>
              <a:rPr lang="vi"/>
              <a:t>They live focusly on what region of country?</a:t>
            </a:r>
            <a:endParaRPr/>
          </a:p>
          <a:p>
            <a:pPr indent="-317500" lvl="0" marL="457200" rtl="0" algn="l">
              <a:spcBef>
                <a:spcPts val="0"/>
              </a:spcBef>
              <a:spcAft>
                <a:spcPts val="0"/>
              </a:spcAft>
              <a:buSzPts val="1400"/>
              <a:buChar char="-"/>
            </a:pPr>
            <a:r>
              <a:rPr lang="vi"/>
              <a:t>How many orders of each region?</a:t>
            </a:r>
            <a:endParaRPr/>
          </a:p>
          <a:p>
            <a:pPr indent="-317500" lvl="0" marL="457200" rtl="0" algn="l">
              <a:spcBef>
                <a:spcPts val="0"/>
              </a:spcBef>
              <a:spcAft>
                <a:spcPts val="0"/>
              </a:spcAft>
              <a:buSzPts val="1400"/>
              <a:buChar char="-"/>
            </a:pPr>
            <a:r>
              <a:rPr lang="vi"/>
              <a:t>How many orders of each group customers?</a:t>
            </a:r>
            <a:endParaRPr/>
          </a:p>
        </p:txBody>
      </p:sp>
      <p:sp>
        <p:nvSpPr>
          <p:cNvPr id="123" name="Google Shape;123;p21"/>
          <p:cNvSpPr txBox="1"/>
          <p:nvPr/>
        </p:nvSpPr>
        <p:spPr>
          <a:xfrm>
            <a:off x="5066025" y="747200"/>
            <a:ext cx="3409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AOV </a:t>
            </a:r>
            <a:endParaRPr/>
          </a:p>
          <a:p>
            <a:pPr indent="-317500" lvl="0" marL="457200" rtl="0" algn="l">
              <a:spcBef>
                <a:spcPts val="0"/>
              </a:spcBef>
              <a:spcAft>
                <a:spcPts val="0"/>
              </a:spcAft>
              <a:buSzPts val="1400"/>
              <a:buAutoNum type="arabicPeriod"/>
            </a:pPr>
            <a:r>
              <a:rPr lang="vi"/>
              <a:t>Want customers buy products with bigger prices</a:t>
            </a:r>
            <a:endParaRPr/>
          </a:p>
          <a:p>
            <a:pPr indent="-317500" lvl="0" marL="457200" rtl="0" algn="l">
              <a:spcBef>
                <a:spcPts val="0"/>
              </a:spcBef>
              <a:spcAft>
                <a:spcPts val="0"/>
              </a:spcAft>
              <a:buSzPts val="1400"/>
              <a:buChar char="-"/>
            </a:pPr>
            <a:r>
              <a:rPr lang="vi"/>
              <a:t>What are main strategy of sales?/ How products are selling?</a:t>
            </a:r>
            <a:endParaRPr/>
          </a:p>
          <a:p>
            <a:pPr indent="-317500" lvl="0" marL="457200" rtl="0" algn="l">
              <a:spcBef>
                <a:spcPts val="0"/>
              </a:spcBef>
              <a:spcAft>
                <a:spcPts val="0"/>
              </a:spcAft>
              <a:buSzPts val="1400"/>
              <a:buChar char="○"/>
            </a:pPr>
            <a:r>
              <a:rPr lang="vi"/>
              <a:t>Up-selling?</a:t>
            </a:r>
            <a:endParaRPr/>
          </a:p>
          <a:p>
            <a:pPr indent="-317500" lvl="0" marL="457200" rtl="0" algn="l">
              <a:spcBef>
                <a:spcPts val="0"/>
              </a:spcBef>
              <a:spcAft>
                <a:spcPts val="0"/>
              </a:spcAft>
              <a:buSzPts val="1400"/>
              <a:buChar char="○"/>
            </a:pPr>
            <a:r>
              <a:rPr lang="vi"/>
              <a:t>Gross-selling?</a:t>
            </a:r>
            <a:endParaRPr/>
          </a:p>
          <a:p>
            <a:pPr indent="-317500" lvl="0" marL="457200" rtl="0" algn="l">
              <a:spcBef>
                <a:spcPts val="0"/>
              </a:spcBef>
              <a:spcAft>
                <a:spcPts val="0"/>
              </a:spcAft>
              <a:buSzPts val="1400"/>
              <a:buChar char="-"/>
            </a:pPr>
            <a:r>
              <a:rPr lang="vi"/>
              <a:t>Can we find other sellers who manufacture products with higher prices?</a:t>
            </a:r>
            <a:endParaRPr/>
          </a:p>
          <a:p>
            <a:pPr indent="-317500" lvl="0" marL="457200" rtl="0" algn="l">
              <a:spcBef>
                <a:spcPts val="0"/>
              </a:spcBef>
              <a:spcAft>
                <a:spcPts val="0"/>
              </a:spcAft>
              <a:buSzPts val="1400"/>
              <a:buChar char="-"/>
            </a:pPr>
            <a:r>
              <a:rPr lang="vi"/>
              <a:t>Can we sell more expensive products?</a:t>
            </a:r>
            <a:endParaRPr/>
          </a:p>
          <a:p>
            <a:pPr indent="-317500" lvl="0" marL="457200" rtl="0" algn="l">
              <a:spcBef>
                <a:spcPts val="0"/>
              </a:spcBef>
              <a:spcAft>
                <a:spcPts val="0"/>
              </a:spcAft>
              <a:buSzPts val="1400"/>
              <a:buAutoNum type="arabicPeriod"/>
            </a:pPr>
            <a:r>
              <a:rPr lang="vi"/>
              <a:t>Make customers buy more products -&gt; make more selections</a:t>
            </a:r>
            <a:endParaRPr/>
          </a:p>
          <a:p>
            <a:pPr indent="-317500" lvl="0" marL="457200" rtl="0" algn="l">
              <a:spcBef>
                <a:spcPts val="0"/>
              </a:spcBef>
              <a:spcAft>
                <a:spcPts val="0"/>
              </a:spcAft>
              <a:buSzPts val="1400"/>
              <a:buChar char="-"/>
            </a:pPr>
            <a:r>
              <a:rPr lang="vi"/>
              <a:t>How many products are selling</a:t>
            </a:r>
            <a:endParaRPr/>
          </a:p>
          <a:p>
            <a:pPr indent="-317500" lvl="0" marL="457200" rtl="0" algn="l">
              <a:spcBef>
                <a:spcPts val="0"/>
              </a:spcBef>
              <a:spcAft>
                <a:spcPts val="0"/>
              </a:spcAft>
              <a:buSzPts val="1400"/>
              <a:buChar char="-"/>
            </a:pPr>
            <a:r>
              <a:rPr lang="vi"/>
              <a:t>What category has the most sold products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