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6247" autoAdjust="0"/>
  </p:normalViewPr>
  <p:slideViewPr>
    <p:cSldViewPr snapToGrid="0">
      <p:cViewPr varScale="1">
        <p:scale>
          <a:sx n="51" d="100"/>
          <a:sy n="51" d="100"/>
        </p:scale>
        <p:origin x="20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35138-9289-4FD0-97EE-D3622255D0A1}"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8B314215-5479-4761-9F0F-B923133E4AE7}">
      <dgm:prSet/>
      <dgm:spPr/>
      <dgm:t>
        <a:bodyPr/>
        <a:lstStyle/>
        <a:p>
          <a:pPr>
            <a:defRPr b="1"/>
          </a:pPr>
          <a:r>
            <a:rPr lang="tr-TR"/>
            <a:t>Yurtiçi/Yurtdışı Seyahatlerin Tanımı</a:t>
          </a:r>
          <a:endParaRPr lang="en-US"/>
        </a:p>
      </dgm:t>
    </dgm:pt>
    <dgm:pt modelId="{EE63A8CC-10ED-4074-AACD-93B971979549}" type="parTrans" cxnId="{E74F85E2-2D34-4BF1-A550-C9A0048DD6D2}">
      <dgm:prSet/>
      <dgm:spPr/>
      <dgm:t>
        <a:bodyPr/>
        <a:lstStyle/>
        <a:p>
          <a:endParaRPr lang="en-US"/>
        </a:p>
      </dgm:t>
    </dgm:pt>
    <dgm:pt modelId="{9FD06F26-EA4E-413A-9EA9-A93E081A7A93}" type="sibTrans" cxnId="{E74F85E2-2D34-4BF1-A550-C9A0048DD6D2}">
      <dgm:prSet/>
      <dgm:spPr/>
      <dgm:t>
        <a:bodyPr/>
        <a:lstStyle/>
        <a:p>
          <a:endParaRPr lang="en-US"/>
        </a:p>
      </dgm:t>
    </dgm:pt>
    <dgm:pt modelId="{3CC1D616-5D17-4DE8-B495-EE9B32E27F53}">
      <dgm:prSet/>
      <dgm:spPr/>
      <dgm:t>
        <a:bodyPr/>
        <a:lstStyle/>
        <a:p>
          <a:r>
            <a:rPr lang="tr-TR"/>
            <a:t>Seyahatler ve avanslarla ilgili açıklamalar</a:t>
          </a:r>
          <a:endParaRPr lang="en-US"/>
        </a:p>
      </dgm:t>
    </dgm:pt>
    <dgm:pt modelId="{2364C89D-7C13-4A5E-AE8A-DC5ABE19EDBF}" type="parTrans" cxnId="{F922455B-31D3-4260-A693-26A90F2E4447}">
      <dgm:prSet/>
      <dgm:spPr/>
      <dgm:t>
        <a:bodyPr/>
        <a:lstStyle/>
        <a:p>
          <a:endParaRPr lang="en-US"/>
        </a:p>
      </dgm:t>
    </dgm:pt>
    <dgm:pt modelId="{B9FACB5E-C772-43FD-98AE-D1576B77B0ED}" type="sibTrans" cxnId="{F922455B-31D3-4260-A693-26A90F2E4447}">
      <dgm:prSet/>
      <dgm:spPr/>
      <dgm:t>
        <a:bodyPr/>
        <a:lstStyle/>
        <a:p>
          <a:endParaRPr lang="en-US"/>
        </a:p>
      </dgm:t>
    </dgm:pt>
    <dgm:pt modelId="{CFD72ACB-5A86-466B-B72B-8D71DBF10B1B}">
      <dgm:prSet/>
      <dgm:spPr/>
      <dgm:t>
        <a:bodyPr/>
        <a:lstStyle/>
        <a:p>
          <a:pPr>
            <a:defRPr b="1"/>
          </a:pPr>
          <a:r>
            <a:rPr lang="tr-TR"/>
            <a:t>Kurallar ve Yükümlülükler</a:t>
          </a:r>
          <a:endParaRPr lang="en-US"/>
        </a:p>
      </dgm:t>
    </dgm:pt>
    <dgm:pt modelId="{B8DBD975-6541-4F19-AEA2-48FF8BC22BA7}" type="parTrans" cxnId="{7873786C-38E9-4FE8-85C9-4D5A77A69BC2}">
      <dgm:prSet/>
      <dgm:spPr/>
      <dgm:t>
        <a:bodyPr/>
        <a:lstStyle/>
        <a:p>
          <a:endParaRPr lang="en-US"/>
        </a:p>
      </dgm:t>
    </dgm:pt>
    <dgm:pt modelId="{C8690C0D-A167-4841-88D7-55B00F1C4F69}" type="sibTrans" cxnId="{7873786C-38E9-4FE8-85C9-4D5A77A69BC2}">
      <dgm:prSet/>
      <dgm:spPr/>
      <dgm:t>
        <a:bodyPr/>
        <a:lstStyle/>
        <a:p>
          <a:endParaRPr lang="en-US"/>
        </a:p>
      </dgm:t>
    </dgm:pt>
    <dgm:pt modelId="{B7F18A2F-283C-4D95-AE88-5604A71A79D2}">
      <dgm:prSet/>
      <dgm:spPr/>
      <dgm:t>
        <a:bodyPr/>
        <a:lstStyle/>
        <a:p>
          <a:r>
            <a:rPr lang="tr-TR"/>
            <a:t>Yetki ve sorumlulukların belirlenmesi</a:t>
          </a:r>
          <a:endParaRPr lang="en-US"/>
        </a:p>
      </dgm:t>
    </dgm:pt>
    <dgm:pt modelId="{AB2A0030-6775-41AF-8321-01E9D2408D98}" type="parTrans" cxnId="{9B26B3E1-F6B4-4D6E-AF1A-E1F77475C631}">
      <dgm:prSet/>
      <dgm:spPr/>
      <dgm:t>
        <a:bodyPr/>
        <a:lstStyle/>
        <a:p>
          <a:endParaRPr lang="en-US"/>
        </a:p>
      </dgm:t>
    </dgm:pt>
    <dgm:pt modelId="{F3A33A10-0A11-4B30-A6CE-5F17A74A12CD}" type="sibTrans" cxnId="{9B26B3E1-F6B4-4D6E-AF1A-E1F77475C631}">
      <dgm:prSet/>
      <dgm:spPr/>
      <dgm:t>
        <a:bodyPr/>
        <a:lstStyle/>
        <a:p>
          <a:endParaRPr lang="en-US"/>
        </a:p>
      </dgm:t>
    </dgm:pt>
    <dgm:pt modelId="{88A54917-2BAF-455A-AF8E-686C3BC284FF}" type="pres">
      <dgm:prSet presAssocID="{E5D35138-9289-4FD0-97EE-D3622255D0A1}" presName="root" presStyleCnt="0">
        <dgm:presLayoutVars>
          <dgm:dir/>
          <dgm:resizeHandles val="exact"/>
        </dgm:presLayoutVars>
      </dgm:prSet>
      <dgm:spPr/>
    </dgm:pt>
    <dgm:pt modelId="{16AB7A6C-550F-4209-9696-CF92EBD3FA07}" type="pres">
      <dgm:prSet presAssocID="{8B314215-5479-4761-9F0F-B923133E4AE7}" presName="compNode" presStyleCnt="0"/>
      <dgm:spPr/>
    </dgm:pt>
    <dgm:pt modelId="{DFA35187-74E5-412E-844D-A79EFC15A5E8}" type="pres">
      <dgm:prSet presAssocID="{8B314215-5479-4761-9F0F-B923133E4A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A984138-50BD-4DAC-970A-109EC9195413}" type="pres">
      <dgm:prSet presAssocID="{8B314215-5479-4761-9F0F-B923133E4AE7}" presName="iconSpace" presStyleCnt="0"/>
      <dgm:spPr/>
    </dgm:pt>
    <dgm:pt modelId="{F703DBAF-E638-41ED-BC60-6E65A7CFBAC4}" type="pres">
      <dgm:prSet presAssocID="{8B314215-5479-4761-9F0F-B923133E4AE7}" presName="parTx" presStyleLbl="revTx" presStyleIdx="0" presStyleCnt="4">
        <dgm:presLayoutVars>
          <dgm:chMax val="0"/>
          <dgm:chPref val="0"/>
        </dgm:presLayoutVars>
      </dgm:prSet>
      <dgm:spPr/>
    </dgm:pt>
    <dgm:pt modelId="{F67029E1-AE75-4AF3-BE7D-3B1A2F81E9B4}" type="pres">
      <dgm:prSet presAssocID="{8B314215-5479-4761-9F0F-B923133E4AE7}" presName="txSpace" presStyleCnt="0"/>
      <dgm:spPr/>
    </dgm:pt>
    <dgm:pt modelId="{74149E64-6518-4580-B765-5C0BD322F1EF}" type="pres">
      <dgm:prSet presAssocID="{8B314215-5479-4761-9F0F-B923133E4AE7}" presName="desTx" presStyleLbl="revTx" presStyleIdx="1" presStyleCnt="4">
        <dgm:presLayoutVars/>
      </dgm:prSet>
      <dgm:spPr/>
    </dgm:pt>
    <dgm:pt modelId="{E8E5CA1A-F746-4AF9-993C-79185E8CEDF2}" type="pres">
      <dgm:prSet presAssocID="{9FD06F26-EA4E-413A-9EA9-A93E081A7A93}" presName="sibTrans" presStyleCnt="0"/>
      <dgm:spPr/>
    </dgm:pt>
    <dgm:pt modelId="{440DA67A-20AA-438B-A118-62D5403F54D1}" type="pres">
      <dgm:prSet presAssocID="{CFD72ACB-5A86-466B-B72B-8D71DBF10B1B}" presName="compNode" presStyleCnt="0"/>
      <dgm:spPr/>
    </dgm:pt>
    <dgm:pt modelId="{70CB898A-F772-4AEE-9EC5-A0764EAF21C7}" type="pres">
      <dgm:prSet presAssocID="{CFD72ACB-5A86-466B-B72B-8D71DBF10B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FA13F26-0023-4D28-AFAB-08ABE721921C}" type="pres">
      <dgm:prSet presAssocID="{CFD72ACB-5A86-466B-B72B-8D71DBF10B1B}" presName="iconSpace" presStyleCnt="0"/>
      <dgm:spPr/>
    </dgm:pt>
    <dgm:pt modelId="{2EB47160-2618-482C-B90B-A8205B96251F}" type="pres">
      <dgm:prSet presAssocID="{CFD72ACB-5A86-466B-B72B-8D71DBF10B1B}" presName="parTx" presStyleLbl="revTx" presStyleIdx="2" presStyleCnt="4">
        <dgm:presLayoutVars>
          <dgm:chMax val="0"/>
          <dgm:chPref val="0"/>
        </dgm:presLayoutVars>
      </dgm:prSet>
      <dgm:spPr/>
    </dgm:pt>
    <dgm:pt modelId="{E8213F83-436B-4D0A-BEA0-E24FEDD2C07B}" type="pres">
      <dgm:prSet presAssocID="{CFD72ACB-5A86-466B-B72B-8D71DBF10B1B}" presName="txSpace" presStyleCnt="0"/>
      <dgm:spPr/>
    </dgm:pt>
    <dgm:pt modelId="{5BFD9144-F66F-477E-A08D-09B2712E041E}" type="pres">
      <dgm:prSet presAssocID="{CFD72ACB-5A86-466B-B72B-8D71DBF10B1B}" presName="desTx" presStyleLbl="revTx" presStyleIdx="3" presStyleCnt="4">
        <dgm:presLayoutVars/>
      </dgm:prSet>
      <dgm:spPr/>
    </dgm:pt>
  </dgm:ptLst>
  <dgm:cxnLst>
    <dgm:cxn modelId="{68877000-A2C4-4D34-8C83-5A0713B889FF}" type="presOf" srcId="{3CC1D616-5D17-4DE8-B495-EE9B32E27F53}" destId="{74149E64-6518-4580-B765-5C0BD322F1EF}" srcOrd="0" destOrd="0" presId="urn:microsoft.com/office/officeart/2018/5/layout/CenteredIconLabelDescriptionList"/>
    <dgm:cxn modelId="{9D7CBF1C-CB85-4CB1-A2EB-8B09FF07DBA7}" type="presOf" srcId="{E5D35138-9289-4FD0-97EE-D3622255D0A1}" destId="{88A54917-2BAF-455A-AF8E-686C3BC284FF}" srcOrd="0" destOrd="0" presId="urn:microsoft.com/office/officeart/2018/5/layout/CenteredIconLabelDescriptionList"/>
    <dgm:cxn modelId="{F73DE82C-83AB-4FCB-873F-6A0716C2CE4C}" type="presOf" srcId="{8B314215-5479-4761-9F0F-B923133E4AE7}" destId="{F703DBAF-E638-41ED-BC60-6E65A7CFBAC4}" srcOrd="0" destOrd="0" presId="urn:microsoft.com/office/officeart/2018/5/layout/CenteredIconLabelDescriptionList"/>
    <dgm:cxn modelId="{F922455B-31D3-4260-A693-26A90F2E4447}" srcId="{8B314215-5479-4761-9F0F-B923133E4AE7}" destId="{3CC1D616-5D17-4DE8-B495-EE9B32E27F53}" srcOrd="0" destOrd="0" parTransId="{2364C89D-7C13-4A5E-AE8A-DC5ABE19EDBF}" sibTransId="{B9FACB5E-C772-43FD-98AE-D1576B77B0ED}"/>
    <dgm:cxn modelId="{7873786C-38E9-4FE8-85C9-4D5A77A69BC2}" srcId="{E5D35138-9289-4FD0-97EE-D3622255D0A1}" destId="{CFD72ACB-5A86-466B-B72B-8D71DBF10B1B}" srcOrd="1" destOrd="0" parTransId="{B8DBD975-6541-4F19-AEA2-48FF8BC22BA7}" sibTransId="{C8690C0D-A167-4841-88D7-55B00F1C4F69}"/>
    <dgm:cxn modelId="{F0B5AADA-2637-4DD2-8ED5-4058A105D8F9}" type="presOf" srcId="{B7F18A2F-283C-4D95-AE88-5604A71A79D2}" destId="{5BFD9144-F66F-477E-A08D-09B2712E041E}" srcOrd="0" destOrd="0" presId="urn:microsoft.com/office/officeart/2018/5/layout/CenteredIconLabelDescriptionList"/>
    <dgm:cxn modelId="{35A944E0-BEAE-4A18-97E4-D0BC7AB68086}" type="presOf" srcId="{CFD72ACB-5A86-466B-B72B-8D71DBF10B1B}" destId="{2EB47160-2618-482C-B90B-A8205B96251F}" srcOrd="0" destOrd="0" presId="urn:microsoft.com/office/officeart/2018/5/layout/CenteredIconLabelDescriptionList"/>
    <dgm:cxn modelId="{9B26B3E1-F6B4-4D6E-AF1A-E1F77475C631}" srcId="{CFD72ACB-5A86-466B-B72B-8D71DBF10B1B}" destId="{B7F18A2F-283C-4D95-AE88-5604A71A79D2}" srcOrd="0" destOrd="0" parTransId="{AB2A0030-6775-41AF-8321-01E9D2408D98}" sibTransId="{F3A33A10-0A11-4B30-A6CE-5F17A74A12CD}"/>
    <dgm:cxn modelId="{E74F85E2-2D34-4BF1-A550-C9A0048DD6D2}" srcId="{E5D35138-9289-4FD0-97EE-D3622255D0A1}" destId="{8B314215-5479-4761-9F0F-B923133E4AE7}" srcOrd="0" destOrd="0" parTransId="{EE63A8CC-10ED-4074-AACD-93B971979549}" sibTransId="{9FD06F26-EA4E-413A-9EA9-A93E081A7A93}"/>
    <dgm:cxn modelId="{2319BC32-621B-48FD-B7F2-B00ED9176E2D}" type="presParOf" srcId="{88A54917-2BAF-455A-AF8E-686C3BC284FF}" destId="{16AB7A6C-550F-4209-9696-CF92EBD3FA07}" srcOrd="0" destOrd="0" presId="urn:microsoft.com/office/officeart/2018/5/layout/CenteredIconLabelDescriptionList"/>
    <dgm:cxn modelId="{7EFCE455-5FA0-45FD-90E2-A3C6C055DD16}" type="presParOf" srcId="{16AB7A6C-550F-4209-9696-CF92EBD3FA07}" destId="{DFA35187-74E5-412E-844D-A79EFC15A5E8}" srcOrd="0" destOrd="0" presId="urn:microsoft.com/office/officeart/2018/5/layout/CenteredIconLabelDescriptionList"/>
    <dgm:cxn modelId="{D02F084C-37BD-42B6-981B-B22F12BC7E39}" type="presParOf" srcId="{16AB7A6C-550F-4209-9696-CF92EBD3FA07}" destId="{AA984138-50BD-4DAC-970A-109EC9195413}" srcOrd="1" destOrd="0" presId="urn:microsoft.com/office/officeart/2018/5/layout/CenteredIconLabelDescriptionList"/>
    <dgm:cxn modelId="{7C4A8754-922B-440C-92C2-D12D07E0376C}" type="presParOf" srcId="{16AB7A6C-550F-4209-9696-CF92EBD3FA07}" destId="{F703DBAF-E638-41ED-BC60-6E65A7CFBAC4}" srcOrd="2" destOrd="0" presId="urn:microsoft.com/office/officeart/2018/5/layout/CenteredIconLabelDescriptionList"/>
    <dgm:cxn modelId="{CDABA862-FBC0-4EDF-B138-C9845BDF353B}" type="presParOf" srcId="{16AB7A6C-550F-4209-9696-CF92EBD3FA07}" destId="{F67029E1-AE75-4AF3-BE7D-3B1A2F81E9B4}" srcOrd="3" destOrd="0" presId="urn:microsoft.com/office/officeart/2018/5/layout/CenteredIconLabelDescriptionList"/>
    <dgm:cxn modelId="{01358594-A46E-4ECF-8E60-9B1E8AC74E33}" type="presParOf" srcId="{16AB7A6C-550F-4209-9696-CF92EBD3FA07}" destId="{74149E64-6518-4580-B765-5C0BD322F1EF}" srcOrd="4" destOrd="0" presId="urn:microsoft.com/office/officeart/2018/5/layout/CenteredIconLabelDescriptionList"/>
    <dgm:cxn modelId="{5F76A577-EE44-408B-8389-E8CA552A637F}" type="presParOf" srcId="{88A54917-2BAF-455A-AF8E-686C3BC284FF}" destId="{E8E5CA1A-F746-4AF9-993C-79185E8CEDF2}" srcOrd="1" destOrd="0" presId="urn:microsoft.com/office/officeart/2018/5/layout/CenteredIconLabelDescriptionList"/>
    <dgm:cxn modelId="{947B34E6-DEA6-4007-AACA-51FCBEBAB56F}" type="presParOf" srcId="{88A54917-2BAF-455A-AF8E-686C3BC284FF}" destId="{440DA67A-20AA-438B-A118-62D5403F54D1}" srcOrd="2" destOrd="0" presId="urn:microsoft.com/office/officeart/2018/5/layout/CenteredIconLabelDescriptionList"/>
    <dgm:cxn modelId="{66891E37-0B9C-404D-83A5-477108A1FA4A}" type="presParOf" srcId="{440DA67A-20AA-438B-A118-62D5403F54D1}" destId="{70CB898A-F772-4AEE-9EC5-A0764EAF21C7}" srcOrd="0" destOrd="0" presId="urn:microsoft.com/office/officeart/2018/5/layout/CenteredIconLabelDescriptionList"/>
    <dgm:cxn modelId="{265F3DDC-7F26-49DC-B5F6-D8010674E1B3}" type="presParOf" srcId="{440DA67A-20AA-438B-A118-62D5403F54D1}" destId="{1FA13F26-0023-4D28-AFAB-08ABE721921C}" srcOrd="1" destOrd="0" presId="urn:microsoft.com/office/officeart/2018/5/layout/CenteredIconLabelDescriptionList"/>
    <dgm:cxn modelId="{F9C4F957-DA2F-48CF-8750-0C8625593820}" type="presParOf" srcId="{440DA67A-20AA-438B-A118-62D5403F54D1}" destId="{2EB47160-2618-482C-B90B-A8205B96251F}" srcOrd="2" destOrd="0" presId="urn:microsoft.com/office/officeart/2018/5/layout/CenteredIconLabelDescriptionList"/>
    <dgm:cxn modelId="{6CFB30A5-E5D4-46BE-B4E0-ABD1DB8A3D9D}" type="presParOf" srcId="{440DA67A-20AA-438B-A118-62D5403F54D1}" destId="{E8213F83-436B-4D0A-BEA0-E24FEDD2C07B}" srcOrd="3" destOrd="0" presId="urn:microsoft.com/office/officeart/2018/5/layout/CenteredIconLabelDescriptionList"/>
    <dgm:cxn modelId="{1AB99AC3-D441-4AAB-952A-CC576BC8C53C}" type="presParOf" srcId="{440DA67A-20AA-438B-A118-62D5403F54D1}" destId="{5BFD9144-F66F-477E-A08D-09B2712E041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35187-74E5-412E-844D-A79EFC15A5E8}">
      <dsp:nvSpPr>
        <dsp:cNvPr id="0" name=""/>
        <dsp:cNvSpPr/>
      </dsp:nvSpPr>
      <dsp:spPr>
        <a:xfrm>
          <a:off x="2222514" y="73137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03DBAF-E638-41ED-BC60-6E65A7CFBAC4}">
      <dsp:nvSpPr>
        <dsp:cNvPr id="0" name=""/>
        <dsp:cNvSpPr/>
      </dsp:nvSpPr>
      <dsp:spPr>
        <a:xfrm>
          <a:off x="818514" y="23606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tr-TR" sz="2300" kern="1200"/>
            <a:t>Yurtiçi/Yurtdışı Seyahatlerin Tanımı</a:t>
          </a:r>
          <a:endParaRPr lang="en-US" sz="2300" kern="1200"/>
        </a:p>
      </dsp:txBody>
      <dsp:txXfrm>
        <a:off x="818514" y="2360614"/>
        <a:ext cx="4320000" cy="648000"/>
      </dsp:txXfrm>
    </dsp:sp>
    <dsp:sp modelId="{74149E64-6518-4580-B765-5C0BD322F1EF}">
      <dsp:nvSpPr>
        <dsp:cNvPr id="0" name=""/>
        <dsp:cNvSpPr/>
      </dsp:nvSpPr>
      <dsp:spPr>
        <a:xfrm>
          <a:off x="818514" y="3063144"/>
          <a:ext cx="4320000" cy="39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Seyahatler ve avanslarla ilgili açıklamalar</a:t>
          </a:r>
          <a:endParaRPr lang="en-US" sz="1700" kern="1200"/>
        </a:p>
      </dsp:txBody>
      <dsp:txXfrm>
        <a:off x="818514" y="3063144"/>
        <a:ext cx="4320000" cy="394708"/>
      </dsp:txXfrm>
    </dsp:sp>
    <dsp:sp modelId="{70CB898A-F772-4AEE-9EC5-A0764EAF21C7}">
      <dsp:nvSpPr>
        <dsp:cNvPr id="0" name=""/>
        <dsp:cNvSpPr/>
      </dsp:nvSpPr>
      <dsp:spPr>
        <a:xfrm>
          <a:off x="7298514" y="73137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B47160-2618-482C-B90B-A8205B96251F}">
      <dsp:nvSpPr>
        <dsp:cNvPr id="0" name=""/>
        <dsp:cNvSpPr/>
      </dsp:nvSpPr>
      <dsp:spPr>
        <a:xfrm>
          <a:off x="5894514" y="23606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tr-TR" sz="2300" kern="1200"/>
            <a:t>Kurallar ve Yükümlülükler</a:t>
          </a:r>
          <a:endParaRPr lang="en-US" sz="2300" kern="1200"/>
        </a:p>
      </dsp:txBody>
      <dsp:txXfrm>
        <a:off x="5894514" y="2360614"/>
        <a:ext cx="4320000" cy="648000"/>
      </dsp:txXfrm>
    </dsp:sp>
    <dsp:sp modelId="{5BFD9144-F66F-477E-A08D-09B2712E041E}">
      <dsp:nvSpPr>
        <dsp:cNvPr id="0" name=""/>
        <dsp:cNvSpPr/>
      </dsp:nvSpPr>
      <dsp:spPr>
        <a:xfrm>
          <a:off x="5894514" y="3063144"/>
          <a:ext cx="4320000" cy="39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Yetki ve sorumlulukların belirlenmesi</a:t>
          </a:r>
          <a:endParaRPr lang="en-US" sz="1700" kern="1200"/>
        </a:p>
      </dsp:txBody>
      <dsp:txXfrm>
        <a:off x="5894514" y="3063144"/>
        <a:ext cx="4320000" cy="3947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E34A8-3C1A-46B5-8AB0-B441A5054B19}" type="datetimeFigureOut">
              <a:rPr lang="tr-TR" smtClean="0"/>
              <a:t>29.06.2024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996BC-85AC-4C5B-BAFB-68BB88FCB7A8}" type="slidenum">
              <a:rPr lang="tr-TR" smtClean="0"/>
              <a:t>‹#›</a:t>
            </a:fld>
            <a:endParaRPr lang="tr-TR"/>
          </a:p>
        </p:txBody>
      </p:sp>
    </p:spTree>
    <p:extLst>
      <p:ext uri="{BB962C8B-B14F-4D97-AF65-F5344CB8AC3E}">
        <p14:creationId xmlns:p14="http://schemas.microsoft.com/office/powerpoint/2010/main" val="180834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presentation was automatically generated by PowerPoint Copilot based on content found in this document:
https://uniteks-my.sharepoint.com/personal/emre_uniteks_com_tr/_layouts/15/Doc.aspx?sourcedoc=%7BBE653387-6A4A-4CC0-A99E-90645D1E3FA4%7D&amp;file=Kuika_Seyahat%20Prosed%C3%BCr%C3%BC_Rev.08.docx&amp;action=default&amp;mobileredirect=true&amp;DefaultItemOpen=1
AI-generated content may be incorrect.</a:t>
            </a:r>
          </a:p>
        </p:txBody>
      </p:sp>
      <p:sp>
        <p:nvSpPr>
          <p:cNvPr id="4" name="Slide Number Placeholder 3"/>
          <p:cNvSpPr>
            <a:spLocks noGrp="1"/>
          </p:cNvSpPr>
          <p:nvPr>
            <p:ph type="sldNum" sz="quarter" idx="5"/>
          </p:nvPr>
        </p:nvSpPr>
        <p:spPr/>
        <p:txBody>
          <a:bodyPr/>
          <a:lstStyle/>
          <a:p>
            <a:fld id="{C54809E4-B995-467E-96E1-68F691DFC0F7}" type="slidenum">
              <a:rPr lang="tr-TR" smtClean="0"/>
              <a:t>1</a:t>
            </a:fld>
            <a:endParaRPr lang="tr-TR"/>
          </a:p>
        </p:txBody>
      </p:sp>
    </p:spTree>
    <p:extLst>
      <p:ext uri="{BB962C8B-B14F-4D97-AF65-F5344CB8AC3E}">
        <p14:creationId xmlns:p14="http://schemas.microsoft.com/office/powerpoint/2010/main" val="354003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şirket içi yurtiçi ve yurtdışı seyahatlerin onay sürecini açıklamaktadır. İlgili adımlar ve gereklilikler, seyahat formunun kullanımı ve bordro bildirim süreci ile birlikte detaylandırılmıştır.
Original Content:
5. UYGULAMA
5.1 Onay
Yurtiçi seyahatler önce Bölüm Müdürü, sonrasında bir üst yönetici onayı ile, yurtdışı seyahatler önce Bölüm Müdürü, sonrasında bir üst yönetici, en son Genel Müdür onayı ile gerçekleşir. Onay süreci FR.UNI-012 - Seyahat Formu üzerinden yürütülür.
İlgili personelin seyahate çıkacak tarihleri Bordro bölümüne mail yolu ile bildirmesi gerekmektedir.
</a:t>
            </a:r>
          </a:p>
        </p:txBody>
      </p:sp>
      <p:sp>
        <p:nvSpPr>
          <p:cNvPr id="4" name="Slide Number Placeholder 3"/>
          <p:cNvSpPr>
            <a:spLocks noGrp="1"/>
          </p:cNvSpPr>
          <p:nvPr>
            <p:ph type="sldNum" sz="quarter" idx="5"/>
          </p:nvPr>
        </p:nvSpPr>
        <p:spPr/>
        <p:txBody>
          <a:bodyPr/>
          <a:lstStyle/>
          <a:p>
            <a:fld id="{C54809E4-B995-467E-96E1-68F691DFC0F7}" type="slidenum">
              <a:rPr lang="tr-TR" smtClean="0"/>
              <a:t>10</a:t>
            </a:fld>
            <a:endParaRPr lang="tr-TR"/>
          </a:p>
        </p:txBody>
      </p:sp>
    </p:spTree>
    <p:extLst>
      <p:ext uri="{BB962C8B-B14F-4D97-AF65-F5344CB8AC3E}">
        <p14:creationId xmlns:p14="http://schemas.microsoft.com/office/powerpoint/2010/main" val="266206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sunumda, iş geliştirmeden eğitime, pazarlamadan denetime kadar çeşitli seyahat sebeplerini ve bu seyahatlerin amaçlarını ele alacağız.
Original Content:
1.2   Seyahatin Sebepleri
Başlıca seyahat sebepleri, bunlarla sınırlı olmamak kaydıyla şu şekilde sıralanabilir:
İş      geliştirme ve araştırma (fuar, sergi, teknik vb.)      amacıyla,
Eğitim ve seminer      amacıyla,
Pazarlama amacıyla,
Satın alma      amacıyla,
Denetim amacıyla,
Temsil amacıyla,
Çalışılan      tedarikçi firmaları ziyaret etmek amacıyla,
Diğer iş      ortaklarının ya da şirketlerin daveti üzerine      yapılır.
</a:t>
            </a:r>
          </a:p>
        </p:txBody>
      </p:sp>
      <p:sp>
        <p:nvSpPr>
          <p:cNvPr id="4" name="Slide Number Placeholder 3"/>
          <p:cNvSpPr>
            <a:spLocks noGrp="1"/>
          </p:cNvSpPr>
          <p:nvPr>
            <p:ph type="sldNum" sz="quarter" idx="5"/>
          </p:nvPr>
        </p:nvSpPr>
        <p:spPr/>
        <p:txBody>
          <a:bodyPr/>
          <a:lstStyle/>
          <a:p>
            <a:fld id="{C54809E4-B995-467E-96E1-68F691DFC0F7}" type="slidenum">
              <a:rPr lang="tr-TR" smtClean="0"/>
              <a:t>11</a:t>
            </a:fld>
            <a:endParaRPr lang="tr-TR"/>
          </a:p>
        </p:txBody>
      </p:sp>
    </p:spTree>
    <p:extLst>
      <p:ext uri="{BB962C8B-B14F-4D97-AF65-F5344CB8AC3E}">
        <p14:creationId xmlns:p14="http://schemas.microsoft.com/office/powerpoint/2010/main" val="408127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slaytta, farklı para birimi kullanılan bölgelerdeki seyahat giderleri sınıflandırması ve limitleri hakkında bilgi verilmektedir. Üst yönetimle seyahat eden çalışanlar için herhangi bir limit uygulanmazken, otelde kalmayan çalışanlar için günlük limitler öğün sayısına göre belirlenir.
Original Content:
1.3   Sınıflandırma ve Limitler
*  Para birimi € kullanılan ülkelerde €, $ kullanılan ülkelerde $ tutardır.
Görev gereği üst yönetimle birlikte seyahat eden çalışana, yukarıdaki limitler uygulanmaz.
** Bir ve üzeri günlük seyahatlerde (otelde kalmadan, üç öğünü de dışarıda yemek durumunda kalan çalışanlar için) günlük limit (toplam öğün sayısı) dikkate alınarak harcama yapılabilir.
</a:t>
            </a:r>
          </a:p>
        </p:txBody>
      </p:sp>
      <p:sp>
        <p:nvSpPr>
          <p:cNvPr id="4" name="Slide Number Placeholder 3"/>
          <p:cNvSpPr>
            <a:spLocks noGrp="1"/>
          </p:cNvSpPr>
          <p:nvPr>
            <p:ph type="sldNum" sz="quarter" idx="5"/>
          </p:nvPr>
        </p:nvSpPr>
        <p:spPr/>
        <p:txBody>
          <a:bodyPr/>
          <a:lstStyle/>
          <a:p>
            <a:fld id="{C54809E4-B995-467E-96E1-68F691DFC0F7}" type="slidenum">
              <a:rPr lang="tr-TR" smtClean="0"/>
              <a:t>12</a:t>
            </a:fld>
            <a:endParaRPr lang="tr-TR"/>
          </a:p>
        </p:txBody>
      </p:sp>
    </p:spTree>
    <p:extLst>
      <p:ext uri="{BB962C8B-B14F-4D97-AF65-F5344CB8AC3E}">
        <p14:creationId xmlns:p14="http://schemas.microsoft.com/office/powerpoint/2010/main" val="4199134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sunumda, uçak ile seyahat etmek için kurum içi yönergeleri ele alacağız. Bilet rezervasyonlarından, acil durum onaylarına, direkt uçuş tercihlerinden, sınıf ve havayolu seçimine kadar önemli noktaları özetleyeceğiz.
Original Content:
5.4 Ulaşım
5.4.1 Uçak ile seyahat:
a)       Uçak biletlerinin eğer seyahat programı yapılabiliyorsa bir hafta önceden alınması gerekmektedir.
Bilet rezervasyonu ve satın alma işlemleri yalnızca Yönetici Asistanları tarafından gerçekleştirilir. Yönetici Asistanları en uygun maliyette bilet satın alma işlemini gerçekleştirmekten sorumludur. Ayrıca onaya gerek yoktur.
b)      Bir hafta koşulunun sağlanamadığı durumlarda uçak ile seyahat edebilmek için bir üst yöneticinin onayı e-posta yoluyla alınmalıdır.
c)       Seyahat edilecek şehre direkt uçuşun olması ve direkt uçuşların gün ve saatinin seyahate uygun olması durumunda, direkt uçuş tercih edilmelidir.
d)      Ekonomi sınıfı ve en uygun havayolu şirketi ile seyahat edilir.
e)      Yurtdışı seyahatlere giden çalışanlar için yurtdışı seyahat sigortası Mali İşler bölümü tarafından toplu olarak yaptırılır.
f)        Seyahatin uzaması sebebiyle biletin iptal olması durumunda yeni bilet alımı için ilgili bölüm müdürünün onayı gerekmektedir.
g)       Haklı sebep olmadan uçağın kaçırılması durumunda yeni alınan biletin maliyeti ilgili kişinin maaşından mahsup edilir.
</a:t>
            </a:r>
          </a:p>
        </p:txBody>
      </p:sp>
      <p:sp>
        <p:nvSpPr>
          <p:cNvPr id="4" name="Slide Number Placeholder 3"/>
          <p:cNvSpPr>
            <a:spLocks noGrp="1"/>
          </p:cNvSpPr>
          <p:nvPr>
            <p:ph type="sldNum" sz="quarter" idx="5"/>
          </p:nvPr>
        </p:nvSpPr>
        <p:spPr/>
        <p:txBody>
          <a:bodyPr/>
          <a:lstStyle/>
          <a:p>
            <a:fld id="{C54809E4-B995-467E-96E1-68F691DFC0F7}" type="slidenum">
              <a:rPr lang="tr-TR" smtClean="0"/>
              <a:t>13</a:t>
            </a:fld>
            <a:endParaRPr lang="tr-TR"/>
          </a:p>
        </p:txBody>
      </p:sp>
    </p:spTree>
    <p:extLst>
      <p:ext uri="{BB962C8B-B14F-4D97-AF65-F5344CB8AC3E}">
        <p14:creationId xmlns:p14="http://schemas.microsoft.com/office/powerpoint/2010/main" val="71155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çalışanların havaalanı veya otogar ulaşımı için İdari İşler Birimi'nden ne zaman ve nasıl destek isteyebileceklerini, bildirim süreçlerini ve masraf raporlamayı açıklamaktadır.
Original Content:
5.4.2 Havaalanı ya da otogarlara ulaşım:
Metro, otobüs ya da Havaş servisi v.b. araçları kullanılarak gerçekleştirilir.
Seyahat eden çalışan;
o   Uçak ya da otobüs kalkış saatinin sabah 08:00’den önce ya da varış saatinin 21:00’den sonra olması,
o   İş nedeniyle bagaj sayısının fazla olması
durumlarında İdari İşler Birimi’nden ulaşım konusunda destek ister. Böyle durumlarda gerekli hazırlık ve planlamanın yapılması için bilet alımı gerçekleştikten sonraki gün içinde İdari İşler Birimi’ne haber verilmelidir. Geç yapılan bildirimlerde sorumluluk seyahat edecek kişiye aittir.
İdari İşler Birimi’nin şirket aracıyla destek olamadığı durumlarda taksi kullanılabilir. Taksi fişi seyahat eden çalışan tarafından İdari İşler Birimi’ne onaylatılır ve masraf bildirim formu ile Mali İşler Bölümü’ne verilerek mahsuplaştırılır.
Şirketten seyahate gidilmesi durumunda; metro, otobüs ya da Havaş terminaline ulaşımı İdari İşler Birimi organize eder.
</a:t>
            </a:r>
          </a:p>
        </p:txBody>
      </p:sp>
      <p:sp>
        <p:nvSpPr>
          <p:cNvPr id="4" name="Slide Number Placeholder 3"/>
          <p:cNvSpPr>
            <a:spLocks noGrp="1"/>
          </p:cNvSpPr>
          <p:nvPr>
            <p:ph type="sldNum" sz="quarter" idx="5"/>
          </p:nvPr>
        </p:nvSpPr>
        <p:spPr/>
        <p:txBody>
          <a:bodyPr/>
          <a:lstStyle/>
          <a:p>
            <a:fld id="{C54809E4-B995-467E-96E1-68F691DFC0F7}" type="slidenum">
              <a:rPr lang="tr-TR" smtClean="0"/>
              <a:t>14</a:t>
            </a:fld>
            <a:endParaRPr lang="tr-TR"/>
          </a:p>
        </p:txBody>
      </p:sp>
    </p:spTree>
    <p:extLst>
      <p:ext uri="{BB962C8B-B14F-4D97-AF65-F5344CB8AC3E}">
        <p14:creationId xmlns:p14="http://schemas.microsoft.com/office/powerpoint/2010/main" val="1654250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Seyahatlerinizde araç kiralarken, yöneticinizden yazılı onay almayı unutmayın ve ekonomi sınıfı araçları tercih edin.
Original Content:
5.4.3 Araç kiralama:
Yurtiçi ve yurtdışı seyahatlerde araç kiralama söz konusu olabilmektedir.
Tüm çalışanlar, en az Müdür olmak üzere, yöneticisinden yazılı (e-posta dahil) onay almak koşulu ile araç kiralayabilirler.
Kiralama için ekonomi sınıf araçlar tercih edilmelidir.
</a:t>
            </a:r>
          </a:p>
        </p:txBody>
      </p:sp>
      <p:sp>
        <p:nvSpPr>
          <p:cNvPr id="4" name="Slide Number Placeholder 3"/>
          <p:cNvSpPr>
            <a:spLocks noGrp="1"/>
          </p:cNvSpPr>
          <p:nvPr>
            <p:ph type="sldNum" sz="quarter" idx="5"/>
          </p:nvPr>
        </p:nvSpPr>
        <p:spPr/>
        <p:txBody>
          <a:bodyPr/>
          <a:lstStyle/>
          <a:p>
            <a:fld id="{C54809E4-B995-467E-96E1-68F691DFC0F7}" type="slidenum">
              <a:rPr lang="tr-TR" smtClean="0"/>
              <a:t>15</a:t>
            </a:fld>
            <a:endParaRPr lang="tr-TR"/>
          </a:p>
        </p:txBody>
      </p:sp>
    </p:spTree>
    <p:extLst>
      <p:ext uri="{BB962C8B-B14F-4D97-AF65-F5344CB8AC3E}">
        <p14:creationId xmlns:p14="http://schemas.microsoft.com/office/powerpoint/2010/main" val="3612515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Şirket seyahatlerinde araç kullanımı için, PR.UNI-013 - Araç Tahsis ve Kullanım Prosedürü'ne göre İdari İşler Birimi'nden araç talep edilir ve prosedüre uygun işlem yapılır.
Original Content:
5.4.4 Şirket aracı kullanımı:
Seyahatlerde şirket aracı kullanılacak ise PR.UNI-013 - Araç Tahsis ve Kullanım Prosedürü kapsamında İdari İşler Birimi’nden araç talep edilir, seyahat süresince araçla ilgili her konuda bu prosedüre göre işlem yapılır.
</a:t>
            </a:r>
          </a:p>
        </p:txBody>
      </p:sp>
      <p:sp>
        <p:nvSpPr>
          <p:cNvPr id="4" name="Slide Number Placeholder 3"/>
          <p:cNvSpPr>
            <a:spLocks noGrp="1"/>
          </p:cNvSpPr>
          <p:nvPr>
            <p:ph type="sldNum" sz="quarter" idx="5"/>
          </p:nvPr>
        </p:nvSpPr>
        <p:spPr/>
        <p:txBody>
          <a:bodyPr/>
          <a:lstStyle/>
          <a:p>
            <a:fld id="{C54809E4-B995-467E-96E1-68F691DFC0F7}" type="slidenum">
              <a:rPr lang="tr-TR" smtClean="0"/>
              <a:t>16</a:t>
            </a:fld>
            <a:endParaRPr lang="tr-TR"/>
          </a:p>
        </p:txBody>
      </p:sp>
    </p:spTree>
    <p:extLst>
      <p:ext uri="{BB962C8B-B14F-4D97-AF65-F5344CB8AC3E}">
        <p14:creationId xmlns:p14="http://schemas.microsoft.com/office/powerpoint/2010/main" val="131866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 çalışanların yurtiçi ve yurtdışı seyahatlerde konaklama ve yemek harcamaları için izlemesi gereken prosedürleri açıklamaktadır. Anlaşmalı oteller ve harcama limitleri gibi önemli noktaları içermektedir.
Original Content:
5.5 Konaklama ve Yemek
Yurtiçi seyahatlerde otel rezervasyonları seyahate gidecek çalışan tarafından, anlaşmalı oteller tercih edilerek yapılmalıdır. (Bakınız: LS.UNI-024 - Anlaşmalı Oteller Listesi) Anlaşmalı otellerde uygunluk bulunmaması, ya da farklı bir lokasyonda otel tercih edilmesi gerektiğinde, Prosedür’ün 5.3 maddesinde belirtilen harcama limitleri kullanılacaktır. Otel rezervasyonları standart odalar için yapılır.
Otel faturalarında yapılan masraflar detaylı olarak (geceleme, akşam yemeği, minibar vb) görünmelidir. Otel faturaları şirket adına (vergi dairesi, numarası) ve üzerinde ilgili kişilerin ismi olacak şekilde düzenlenmelidir.
Yurtdışı seyahatlerde otel rezervasyonları seyahate gidecek çalışan tarafından yapılır. Çalışan, üç alternatif otel fiyatı araştırarak Bölüm Müdürü’ne bildirir, Bölüm Müdürü güvenli, ulaşım ve konaklama maliyeti en ekonomik otel seçimini gerçekleştirir. Yurt dışı seyahatlerde vize işlemleri için Yönetici Asistanları’na önceden bilgi verilir.
Konaklama ve yemek harcamaları ile ilgili limitler Prosedür’ün 5.3 maddesinde yer alan tabloda gösterilmektedir.
</a:t>
            </a:r>
          </a:p>
        </p:txBody>
      </p:sp>
      <p:sp>
        <p:nvSpPr>
          <p:cNvPr id="4" name="Slide Number Placeholder 3"/>
          <p:cNvSpPr>
            <a:spLocks noGrp="1"/>
          </p:cNvSpPr>
          <p:nvPr>
            <p:ph type="sldNum" sz="quarter" idx="5"/>
          </p:nvPr>
        </p:nvSpPr>
        <p:spPr/>
        <p:txBody>
          <a:bodyPr/>
          <a:lstStyle/>
          <a:p>
            <a:fld id="{C54809E4-B995-467E-96E1-68F691DFC0F7}" type="slidenum">
              <a:rPr lang="tr-TR" smtClean="0"/>
              <a:t>17</a:t>
            </a:fld>
            <a:endParaRPr lang="tr-TR"/>
          </a:p>
        </p:txBody>
      </p:sp>
    </p:spTree>
    <p:extLst>
      <p:ext uri="{BB962C8B-B14F-4D97-AF65-F5344CB8AC3E}">
        <p14:creationId xmlns:p14="http://schemas.microsoft.com/office/powerpoint/2010/main" val="2511405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slaytta, iş seyahatleri sırasında şirketimiz tarafından karşılanan masrafların bir listesini ve bu masrafların hangi koşullar altında karşılandığını görebilirsiniz. Konaklama, yiyecek içecek, ulaşım ve diğer giderler gibi temel masraflar, belirli limitler ve koşullar dahilinde şirketimizce karşılanmaktadır.
Original Content:
1..4 Şirket Tarafından Karşılanan Masraflar
İş dolayısı ile yapılan seyahatlerde, gerekli yasal belgenin (fatura, makbuz, bilet, fiş v.b.) ibrazı şartı ile aşağıda gösterilen tüm masraflar limitler dâhilinde, şirket tarafından karşılanır:
o   Konaklama masrafları
o   Alkol hariç şahsa ait tüm yiyecek içecek masrafları (Marketten yapılan gıda harcamaları da dâhildir),
o   Ulaşım ve araç kiralama masrafları (belgelenmesi durumunda otopark ücretleri, otoyol geçişleri, köprü ücretleri, zorunlu tamir ve bakım ücretleri dâhil; trafik cezaları v.b. giderler hariçtir. Havaalanı otopark masrafları İdari İşler Yöneticisi’nin onayı ile karşılanır.)
o   Fotokopi, faks, kargo masrafları,
o   İşin gerektirdiği belgeli kabul edilebilir diğer masraflar,
o   3 yıla kadar pasaport çıkarma ve vize giderleri,
o   İşle ilgili olan fazla bagaj giderleri,
o   Belgesiz masraf formu doldurulmak sureti ile belgelenemeyen masraflar (dolmuş, otobüs v.b.)
Yukarıda belirtilen kapsam haricinde yapılan herhangi bir farklı harcama olduğunda Genel Müdür onayı olmadan ilgili beyan kabul edilmez.
</a:t>
            </a:r>
          </a:p>
        </p:txBody>
      </p:sp>
      <p:sp>
        <p:nvSpPr>
          <p:cNvPr id="4" name="Slide Number Placeholder 3"/>
          <p:cNvSpPr>
            <a:spLocks noGrp="1"/>
          </p:cNvSpPr>
          <p:nvPr>
            <p:ph type="sldNum" sz="quarter" idx="5"/>
          </p:nvPr>
        </p:nvSpPr>
        <p:spPr/>
        <p:txBody>
          <a:bodyPr/>
          <a:lstStyle/>
          <a:p>
            <a:fld id="{C54809E4-B995-467E-96E1-68F691DFC0F7}" type="slidenum">
              <a:rPr lang="tr-TR" smtClean="0"/>
              <a:t>18</a:t>
            </a:fld>
            <a:endParaRPr lang="tr-TR"/>
          </a:p>
        </p:txBody>
      </p:sp>
    </p:spTree>
    <p:extLst>
      <p:ext uri="{BB962C8B-B14F-4D97-AF65-F5344CB8AC3E}">
        <p14:creationId xmlns:p14="http://schemas.microsoft.com/office/powerpoint/2010/main" val="3378050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iş seyahatleri için şirket kredi kartı kullanımı ile ilgili kuralları özetlemektedir. Her pozisyon için kredi kartı limitleri, Mali İşler Bölümü tarafından belirlenir ve İnsan Kaynakları Bölümüne bildirilir. Harcamalar yalnızca şirket masraflarını kapsamalı ve kötü kullanım durumunda kart iptal edilebilir. Fatura ve masraf formu gereklidir ve işten ayrılma durumunda kart iptal edilir.
Original Content:
1..5 Şirket Kredi Kartları
İş seyahati yoğun olan personel için düzenletilen Şirket kredi kartı kullanımında;
o   Kredi kartı limiti her pozisyon için Mali İşler Bölümü tarafından tespit edilir, İnsan Kaynakları Bölümüne bilgi verilir.
o   Kredi kartı ile yapılacak harcamalar Şirket’le ilgili masrafları kapsamalıdır. Özel harcama yapılması veya uygunsuz, kötü kullanım halinde Şirket’e ait kredi kartı Mali İşler Bölümü onayı ile iptal edilir.
o   Kredi kartı ile yapılan harcamalar için fatura/parakende satış fişi temin edilmeli ve Masraf Formu’nun ilgili hanesine Kart no ve yapılan harcamalar detaylandırıldıktan sonra harcama slipleri ile birlikte onayları tamamlanmalıdır.
o   İnsan Kaynakları Bölümü Şirket kredi kartı sahibi olan personel işten ayrıldığı takdirde Mali İşler Bölümü’nü bilgilendirir ve kart Mali İşler Bölümü tarafından iptal ettirilir.
</a:t>
            </a:r>
          </a:p>
        </p:txBody>
      </p:sp>
      <p:sp>
        <p:nvSpPr>
          <p:cNvPr id="4" name="Slide Number Placeholder 3"/>
          <p:cNvSpPr>
            <a:spLocks noGrp="1"/>
          </p:cNvSpPr>
          <p:nvPr>
            <p:ph type="sldNum" sz="quarter" idx="5"/>
          </p:nvPr>
        </p:nvSpPr>
        <p:spPr/>
        <p:txBody>
          <a:bodyPr/>
          <a:lstStyle/>
          <a:p>
            <a:fld id="{C54809E4-B995-467E-96E1-68F691DFC0F7}" type="slidenum">
              <a:rPr lang="tr-TR" smtClean="0"/>
              <a:t>19</a:t>
            </a:fld>
            <a:endParaRPr lang="tr-TR"/>
          </a:p>
        </p:txBody>
      </p:sp>
    </p:spTree>
    <p:extLst>
      <p:ext uri="{BB962C8B-B14F-4D97-AF65-F5344CB8AC3E}">
        <p14:creationId xmlns:p14="http://schemas.microsoft.com/office/powerpoint/2010/main" val="148249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Agenda
* Giriş
* Kapsam ve Sorumlular
    * Kapsam
    * Bölüm Müdürleri
    * Mali İşler Bölümü
    * İnsan Kaynakları Bölümü
    * Ar-Ge Merkezi Bölümü
* Tanımlar
* Seyahat Onay Süreci
* Seyahat Sebepleri
* Sınıflandırma ve Limitler
* Ulaşım
    * Uçak ile Seyahat
    * Havaalanı veya Otogarlara Ulaşım
    * Araç Kiralama
    * Şirket Aracı Kullanımı
* Konaklama ve Yemek
* Şirket Tarafından Karşılanan Masraflar
* Şirket Kredi Kartları
* Seyahat Formu ve Seyahat Avansı
* Seyahat Masraflarının Kapatılması
* Gerçek Dışı Beyan ve Seyahatin İptali
* Yurtdışı Pazar Araştırma Desteği Kapsamındaki Seyahatler
* Kayıtlar ve Kişisel Verilerin Korunması
    * Kayıtlar
    * Kişisel Verilerin Korunması
* İlgili Dokümanlar
* Sonuç
</a:t>
            </a:r>
          </a:p>
        </p:txBody>
      </p:sp>
      <p:sp>
        <p:nvSpPr>
          <p:cNvPr id="4" name="Slide Number Placeholder 3"/>
          <p:cNvSpPr>
            <a:spLocks noGrp="1"/>
          </p:cNvSpPr>
          <p:nvPr>
            <p:ph type="sldNum" sz="quarter" idx="5"/>
          </p:nvPr>
        </p:nvSpPr>
        <p:spPr/>
        <p:txBody>
          <a:bodyPr/>
          <a:lstStyle/>
          <a:p>
            <a:fld id="{C54809E4-B995-467E-96E1-68F691DFC0F7}" type="slidenum">
              <a:rPr lang="tr-TR" smtClean="0"/>
              <a:t>2</a:t>
            </a:fld>
            <a:endParaRPr lang="tr-TR"/>
          </a:p>
        </p:txBody>
      </p:sp>
    </p:spTree>
    <p:extLst>
      <p:ext uri="{BB962C8B-B14F-4D97-AF65-F5344CB8AC3E}">
        <p14:creationId xmlns:p14="http://schemas.microsoft.com/office/powerpoint/2010/main" val="3508338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Çalışanlarımızın seyahat süreçleri ve avans talepleri için belirlenen adımları takip etmeleri gerekmektedir. Bu prosedürler, seyahat formlarının doldurulmasından, avans taleplerinin yönetilmesine kadar çeşitli aşamaları içermektedir.
Original Content:
1..6 Seyahat Formu Ve Seyahat Avansı
Seyahate çıkacak çalışan öncelikle FR.UNI-012 - Seyahat Formu’nu eksiksiz bir biçimde doldurarak onay işlemlerini tamamlar.
Seyahat formu aynı zamanda görev izin formu olarak işlem görmektedir. Seyahat formu İnsan Kaynakları Bölümü’ne iletilmediği takdirde bu süreler iş seyahati kapsamına girmeyip devamsızlık olarak değerlendirilir ve çalışanın ücretinden kesilir.
Yapılan seyahate ilişkin belgeler en geç takip eden ayın 10. günü mesai bitimine kadar İnsan Kaynakları Bölümü’ne teslim edildiği takdirde, eksik ödemeler tamamlanacaktır. Bu tarihten sonra gelen hiç bir evrak kabul edilmeyecektir.
Seyahat avansı talebi var ise; 5.3 maddede yer alan tablodaki limitler çerçevesinde Seyahat Formu’nun üzerinde ilgili alanda belirtilir. Ayrıca avans formuna gerek yoktur.
Onayları tamamlanan form, seyahat öncesinde çalışan tarafından İnsan Kaynakları Bölümü’ne iletilir.
Kapanmamış seyahat avansı var ise yeni bir seyahat avansı verilmez. Seyahat avansı çalışanın banka hesabına Mali İşler Bölümü’nün talimatıyla yatırılır.
Seyahatlerin uzaması durumunda; Çalışan 3 gün içinde durumu telefon veya e-posta ile bir üst yöneticisine ve İnsan Kaynakları Bölümü’ne iletir. Seyahat dönüşünde bu günlere ait form doldurulmalıdır.
Yurt dışı seyahatlerde seyahat avansının döviz olarak talep edilmesi durumunda, talebin bir hafta önceden İnsan Kaynakları ve Mali İşler Bölümü’ne bildirilmesi gerekmektedir. Ödeme Mali İşler Bölümü tarafından yapılır.
</a:t>
            </a:r>
          </a:p>
        </p:txBody>
      </p:sp>
      <p:sp>
        <p:nvSpPr>
          <p:cNvPr id="4" name="Slide Number Placeholder 3"/>
          <p:cNvSpPr>
            <a:spLocks noGrp="1"/>
          </p:cNvSpPr>
          <p:nvPr>
            <p:ph type="sldNum" sz="quarter" idx="5"/>
          </p:nvPr>
        </p:nvSpPr>
        <p:spPr/>
        <p:txBody>
          <a:bodyPr/>
          <a:lstStyle/>
          <a:p>
            <a:fld id="{C54809E4-B995-467E-96E1-68F691DFC0F7}" type="slidenum">
              <a:rPr lang="tr-TR" smtClean="0"/>
              <a:t>20</a:t>
            </a:fld>
            <a:endParaRPr lang="tr-TR"/>
          </a:p>
        </p:txBody>
      </p:sp>
    </p:spTree>
    <p:extLst>
      <p:ext uri="{BB962C8B-B14F-4D97-AF65-F5344CB8AC3E}">
        <p14:creationId xmlns:p14="http://schemas.microsoft.com/office/powerpoint/2010/main" val="3891422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Seyahat masraflarının kapatılması için, çalışanlar FR.UNI-013 formunu doldurmalı, gerekli belgeleri ekleyip onaylattıktan sonra Mali İşler'e sunmalıdır. Yurtiçi ve yurtdışı seyahatler için farklı onaylar gerekmektedir. Avanslar zamanında kapatılmazsa, maaştan kesinti yapılır.
Original Content:
1..7 Seyahat Masraflarının Kapatılması
Seyahatin bitiminden sonraki ilk bir hafta içinde FR.UNI-013 - Masraf Bildirim Formu seyahat eden çalışan tarafından doldurulur, ilgili harcama belgeleri ekine iliştirilir, onayları tamamlanmış olarak Mali İşler Bölümü’ne verilir. Yurtiçi seyahatlerde Bölüm Müdürü onayı, yurtdışı seyahatlerde Bölüm Müdürü ile beraber bağlı bulunulan Direktör/Genel Müdür Yardımcısı/Genel Müdür onayı gereklidir.
Sürekli seyahatte olan ve şirkete uğrayamayan çalışan, harcama bilgilerini ilgili ay içinde şirket ödemeli olarak kargo ile şirkete iletmelidir.
Süresinde kapatılmayan avanslar takip eden ilk ücret ödemesinde çalışanın ücretinden mahsup edilir. İş sözleşmesi sona eren çalışanın hesabında kapatılmamış avans bulunuyorsa, bu tutar şirketin çalışana ödeyeceği miktardan düşülür.
</a:t>
            </a:r>
          </a:p>
        </p:txBody>
      </p:sp>
      <p:sp>
        <p:nvSpPr>
          <p:cNvPr id="4" name="Slide Number Placeholder 3"/>
          <p:cNvSpPr>
            <a:spLocks noGrp="1"/>
          </p:cNvSpPr>
          <p:nvPr>
            <p:ph type="sldNum" sz="quarter" idx="5"/>
          </p:nvPr>
        </p:nvSpPr>
        <p:spPr/>
        <p:txBody>
          <a:bodyPr/>
          <a:lstStyle/>
          <a:p>
            <a:fld id="{C54809E4-B995-467E-96E1-68F691DFC0F7}" type="slidenum">
              <a:rPr lang="tr-TR" smtClean="0"/>
              <a:t>21</a:t>
            </a:fld>
            <a:endParaRPr lang="tr-TR"/>
          </a:p>
        </p:txBody>
      </p:sp>
    </p:spTree>
    <p:extLst>
      <p:ext uri="{BB962C8B-B14F-4D97-AF65-F5344CB8AC3E}">
        <p14:creationId xmlns:p14="http://schemas.microsoft.com/office/powerpoint/2010/main" val="2353981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iş seyahati masraflarının yanlış beyan edilmesi ve seyahat iptalleri durumunda uygulanacak prosedürleri özetlemektedir. Yanlış beyanlarda disiplin cezaları ve iptallerde avans iadeleri gibi önemli adımlar vurgulanmıştır.
Original Content:
1..8 Gerçek Dışı Beyan
İş seyahatinden dönen çalışanın hesaplama hataları dışında, bilerek ve isteyerek ödenecek masraf bazını artırıcı gerçek dışı beyanda bulunması veya belgelerde tahrifat yapmasının tesbiti halinde disiplin hükümleri uygulanır.
1..9 Seyahatin İptal Edilmesi
İş seyahatinin iptal edilmesi halinde, çalışan almış olduğu avansı Mali İşler Bölümü’ne iptali takip eden ilk iş gününde iade eder ve avans hesabı kapanır. Uçak biletinin iptali için Yönetici Asistanı’na bilgi verilir. Yönetici Asistanı biletin açığa alınması ya da iptal faturasının teminini takip eder ve iade faturasını Mali İşler Bölümü’ne ulaştırır. Ayrıca seyahatin iptali ile oluşan tüm masraflar toplam tutarları belirlenerek İnsan Kaynakları Bölümü tarafından aylık olarak Üst Yönetim’e raporlanır.
</a:t>
            </a:r>
          </a:p>
        </p:txBody>
      </p:sp>
      <p:sp>
        <p:nvSpPr>
          <p:cNvPr id="4" name="Slide Number Placeholder 3"/>
          <p:cNvSpPr>
            <a:spLocks noGrp="1"/>
          </p:cNvSpPr>
          <p:nvPr>
            <p:ph type="sldNum" sz="quarter" idx="5"/>
          </p:nvPr>
        </p:nvSpPr>
        <p:spPr/>
        <p:txBody>
          <a:bodyPr/>
          <a:lstStyle/>
          <a:p>
            <a:fld id="{C54809E4-B995-467E-96E1-68F691DFC0F7}" type="slidenum">
              <a:rPr lang="tr-TR" smtClean="0"/>
              <a:t>22</a:t>
            </a:fld>
            <a:endParaRPr lang="tr-TR"/>
          </a:p>
        </p:txBody>
      </p:sp>
    </p:spTree>
    <p:extLst>
      <p:ext uri="{BB962C8B-B14F-4D97-AF65-F5344CB8AC3E}">
        <p14:creationId xmlns:p14="http://schemas.microsoft.com/office/powerpoint/2010/main" val="2937357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sunum, Yurt Dışı Pazar Araştırma Desteği programı kapsamında seyahat edecekler için ulaşım ve konaklama prosedürlerini açıklamaktadır. Uçak biletlerinin nasıl alınacağı ve konaklama ödemelerinin nasıl yapılacağı gibi önemli adımları içermektedir.
Original Content:
6. Yurtdışı Pazar Araştırma Desteği Kapsamındaki Seyahatler
Ekonomi Bakanlığı’nın sağladığı Yurt Dışı Pazar Araştırma Desteği’nden yararlanabilmek için tüm yurt dışı seyahatlerde ulaşım ve konaklama işlemleri aşağıda belirtilen şekilde gerçekleştirilir. Destek başvuru çalışmaları Ar-Ge Merkezi Bölümü tarafından yürütülür.
1..1 Ulaşım
Uçak biletleri Yönetici Asistanı tarafından satın alınır. E-bilet ve fatura Ar-Ge Merkezi Bölümü’ne yine Yönetici Asistanı tarafından teslim edilir. Check-in işlemi havaalanında yapılır ve standart biniş kartı alınır. Biniş kartının yolcuda kalan kısmı seyahat dönüşü Ar-Ge Merkezi Bölümü’ne teslim edilir. Biniş kartı, destek başvuru sürecinde resmi evrak olarak işlem görecektir. Nakit, millerle ya da çalışana ait kredi kartı ile alınan biletler destek kapsamında değerlendirilmez.
1..2 Konaklama
Oda-kahvaltı tutarı ve konaklamayı yapan çalışanın adı soyadı otel faturasında ayrıntılı bir biçimde belirtilmiş olmalıdır. Ödeme konaklama sırasında şirkete ait kredi kartı ya da öncesinde Türkiye’den banka kanalı ile yapılır. Nakit ya da çalışana ait kredi kartı ile yapılan ödemeler için destek alınamaz.
</a:t>
            </a:r>
          </a:p>
        </p:txBody>
      </p:sp>
      <p:sp>
        <p:nvSpPr>
          <p:cNvPr id="4" name="Slide Number Placeholder 3"/>
          <p:cNvSpPr>
            <a:spLocks noGrp="1"/>
          </p:cNvSpPr>
          <p:nvPr>
            <p:ph type="sldNum" sz="quarter" idx="5"/>
          </p:nvPr>
        </p:nvSpPr>
        <p:spPr/>
        <p:txBody>
          <a:bodyPr/>
          <a:lstStyle/>
          <a:p>
            <a:fld id="{C54809E4-B995-467E-96E1-68F691DFC0F7}" type="slidenum">
              <a:rPr lang="tr-TR" smtClean="0"/>
              <a:t>23</a:t>
            </a:fld>
            <a:endParaRPr lang="tr-TR"/>
          </a:p>
        </p:txBody>
      </p:sp>
    </p:spTree>
    <p:extLst>
      <p:ext uri="{BB962C8B-B14F-4D97-AF65-F5344CB8AC3E}">
        <p14:creationId xmlns:p14="http://schemas.microsoft.com/office/powerpoint/2010/main" val="1705359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kayıtların yönetim prosedürünü özetlemektedir. Saklama yeri ve süresi için PR.UNI-002 prosedürüne bakılmalıdır.
Original Content:
7.KAYITLAR
Bu prosedürün uygulanması sonucu ortaya çıkan kayıtların nerede ve ne kadar süre ile saklanması gerektiği PR.UNI-002 - Kayıtların Kontrolü Prosedürü’nde belirtilmiştir.
</a:t>
            </a:r>
          </a:p>
        </p:txBody>
      </p:sp>
      <p:sp>
        <p:nvSpPr>
          <p:cNvPr id="4" name="Slide Number Placeholder 3"/>
          <p:cNvSpPr>
            <a:spLocks noGrp="1"/>
          </p:cNvSpPr>
          <p:nvPr>
            <p:ph type="sldNum" sz="quarter" idx="5"/>
          </p:nvPr>
        </p:nvSpPr>
        <p:spPr/>
        <p:txBody>
          <a:bodyPr/>
          <a:lstStyle/>
          <a:p>
            <a:fld id="{C54809E4-B995-467E-96E1-68F691DFC0F7}" type="slidenum">
              <a:rPr lang="tr-TR" smtClean="0"/>
              <a:t>24</a:t>
            </a:fld>
            <a:endParaRPr lang="tr-TR"/>
          </a:p>
        </p:txBody>
      </p:sp>
    </p:spTree>
    <p:extLst>
      <p:ext uri="{BB962C8B-B14F-4D97-AF65-F5344CB8AC3E}">
        <p14:creationId xmlns:p14="http://schemas.microsoft.com/office/powerpoint/2010/main" val="167386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Logos tarafından KVKK kapsamında kişisel verilerin korunması sağlanmaktadır. Seyahat Prosedürü ile çalışanların kişisel verileri toplanır ve belirli amaçlarla sınırlı olarak işlenir. Çalışanlarımız, üst yönetim dışında, kişisel verilerinin işlenmesi süreçleri hakkında bilgi edinme hakkına sahiptir.
Original Content:
8. KİŞİSEL VERİLERİN KORUNMASI
6698 sayılı Kişisel Verilerin Korunması Kanunu (“KVKK”) uyarınca Logos  veri sorumlusu sıfatını haizdir. Logos “Seyahat Prosedürü” çerçevesinde, işbu prosedür kapsamında tüm Logos çalışanlarının kişisel verilerini sözlü veya yazılı yollardan toplamaktadır. Çalışanların kişisel verileri; çalışanların görevi gereği yurtiçi ve yurtdışı seyahatlerini gerçekleştirebilmesi ve seyahat avansı alabilmesi amaçlarıyla sınırlı olarak işlenecektir. Çalışanların kişisel verileri yalnızca yukarıda sayılan amaçlarla sınırlı olarak üçüncü kişilere aktarılabilecektir Üst yönetim hariç çalışanlar, kişisel verilerinin işlenmesi ile ilgili tüm süreçler hakkında bilgi edinme ve bu süreçlere müdahale etme hakları kapsamında ayrıntılı bilgi için web adresimizi ziyaret edebilirler.
</a:t>
            </a:r>
          </a:p>
        </p:txBody>
      </p:sp>
      <p:sp>
        <p:nvSpPr>
          <p:cNvPr id="4" name="Slide Number Placeholder 3"/>
          <p:cNvSpPr>
            <a:spLocks noGrp="1"/>
          </p:cNvSpPr>
          <p:nvPr>
            <p:ph type="sldNum" sz="quarter" idx="5"/>
          </p:nvPr>
        </p:nvSpPr>
        <p:spPr/>
        <p:txBody>
          <a:bodyPr/>
          <a:lstStyle/>
          <a:p>
            <a:fld id="{C54809E4-B995-467E-96E1-68F691DFC0F7}" type="slidenum">
              <a:rPr lang="tr-TR" smtClean="0"/>
              <a:t>25</a:t>
            </a:fld>
            <a:endParaRPr lang="tr-TR"/>
          </a:p>
        </p:txBody>
      </p:sp>
    </p:spTree>
    <p:extLst>
      <p:ext uri="{BB962C8B-B14F-4D97-AF65-F5344CB8AC3E}">
        <p14:creationId xmlns:p14="http://schemas.microsoft.com/office/powerpoint/2010/main" val="687460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kayıtların kontrolünden araç tahsisine, seyahat ve masraf bildirimlerine kadar çeşitli prosedür ve formları içermektedir. Ayrıca, anlaşmalı oteller listesi de bulunmaktadır.
Original Content:
9. İLGİLİ DOKÜMANLAR
PR.UNI-002 Kayıtların Kontrolü Prosedürü
PR.UNI-013 Araç Tahsis ve Kullanım Prosedürü
FR.UNI-012 Seyahat Formu
FR.UNI-013 Masraf Bildirim Formu
LS.-UNI-024 Anlaşmalı Oteller listesi
</a:t>
            </a:r>
          </a:p>
        </p:txBody>
      </p:sp>
      <p:sp>
        <p:nvSpPr>
          <p:cNvPr id="4" name="Slide Number Placeholder 3"/>
          <p:cNvSpPr>
            <a:spLocks noGrp="1"/>
          </p:cNvSpPr>
          <p:nvPr>
            <p:ph type="sldNum" sz="quarter" idx="5"/>
          </p:nvPr>
        </p:nvSpPr>
        <p:spPr/>
        <p:txBody>
          <a:bodyPr/>
          <a:lstStyle/>
          <a:p>
            <a:fld id="{C54809E4-B995-467E-96E1-68F691DFC0F7}" type="slidenum">
              <a:rPr lang="tr-TR" smtClean="0"/>
              <a:t>26</a:t>
            </a:fld>
            <a:endParaRPr lang="tr-TR"/>
          </a:p>
        </p:txBody>
      </p:sp>
    </p:spTree>
    <p:extLst>
      <p:ext uri="{BB962C8B-B14F-4D97-AF65-F5344CB8AC3E}">
        <p14:creationId xmlns:p14="http://schemas.microsoft.com/office/powerpoint/2010/main" val="3545807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Bu sunumda, Logos tarafından uygulanan Seyahat Prosedürü ve Kişisel Verilerin Korunması Kanunu kapsamında çalışanların kişisel verilerinin nasıl toplandığı ve işlendiği, ayrıca çalışanların bu süreçler hakkında bilgi edinme hakları ele alınmaktadır.
Original Content:
6698 sayılı Kişisel Verilerin Korunması Kanunu (“KVKK”) uyarınca Logos  veri sorumlusu sıfatını haizdir. Logos “Seyahat Prosedürü” çerçevesinde, işbu prosedür kapsamında tüm Logos çalışanlarının kişisel verilerini sözlü veya yazılı yollardan toplamaktadır. Çalışanların kişisel verileri; çalışanların görevi gereği yurtiçi ve yurtdışı seyahatlerini gerçekleştirebilmesi ve seyahat avansı alabilmesi amaçlarıyla sınırlı olarak işlenecektir. Çalışanların kişisel verileri yalnızca yukarıda sayılan amaçlarla sınırlı olarak üçüncü kişilere aktarılabilecektir Üst yönetim hariç çalışanlar, kişisel verilerinin işlenmesi ile ilgili tüm süreçler hakkında bilgi edinme ve bu süreçlere müdahale etme hakları kapsamında ayrıntılı bilgi için web adresimizi ziyaret edebilirler.
</a:t>
            </a:r>
          </a:p>
        </p:txBody>
      </p:sp>
      <p:sp>
        <p:nvSpPr>
          <p:cNvPr id="4" name="Slide Number Placeholder 3"/>
          <p:cNvSpPr>
            <a:spLocks noGrp="1"/>
          </p:cNvSpPr>
          <p:nvPr>
            <p:ph type="sldNum" sz="quarter" idx="5"/>
          </p:nvPr>
        </p:nvSpPr>
        <p:spPr/>
        <p:txBody>
          <a:bodyPr/>
          <a:lstStyle/>
          <a:p>
            <a:fld id="{C54809E4-B995-467E-96E1-68F691DFC0F7}" type="slidenum">
              <a:rPr lang="tr-TR" smtClean="0"/>
              <a:t>27</a:t>
            </a:fld>
            <a:endParaRPr lang="tr-TR"/>
          </a:p>
        </p:txBody>
      </p:sp>
    </p:spTree>
    <p:extLst>
      <p:ext uri="{BB962C8B-B14F-4D97-AF65-F5344CB8AC3E}">
        <p14:creationId xmlns:p14="http://schemas.microsoft.com/office/powerpoint/2010/main" val="195724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yurtiçi ve yurtdışı seyahatler ile ilgili prosedürlerin amacını, tanımlarını ve kurallarını özetlemektedir.
Original Content:
1.                   AMAÇ
Seyahat Prosedürü’nün amacı yurtiçi/yurtdışı seyahatler ve seyahat avansları ile ilgili tanımları açıklamak, kuralları, yetki ve yükümlülükleri belirlemektir.
</a:t>
            </a:r>
          </a:p>
        </p:txBody>
      </p:sp>
      <p:sp>
        <p:nvSpPr>
          <p:cNvPr id="4" name="Slide Number Placeholder 3"/>
          <p:cNvSpPr>
            <a:spLocks noGrp="1"/>
          </p:cNvSpPr>
          <p:nvPr>
            <p:ph type="sldNum" sz="quarter" idx="5"/>
          </p:nvPr>
        </p:nvSpPr>
        <p:spPr/>
        <p:txBody>
          <a:bodyPr/>
          <a:lstStyle/>
          <a:p>
            <a:fld id="{C54809E4-B995-467E-96E1-68F691DFC0F7}" type="slidenum">
              <a:rPr lang="tr-TR" smtClean="0"/>
              <a:t>3</a:t>
            </a:fld>
            <a:endParaRPr lang="tr-TR"/>
          </a:p>
        </p:txBody>
      </p:sp>
    </p:spTree>
    <p:extLst>
      <p:ext uri="{BB962C8B-B14F-4D97-AF65-F5344CB8AC3E}">
        <p14:creationId xmlns:p14="http://schemas.microsoft.com/office/powerpoint/2010/main" val="2816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Bu sunum, Logos çalışanlarının seyahat prosedürlerini ve üst yönetimin bu prosedürün dışında tutulduğunu ele almaktadır.
Original Content:
2. KAPSAM
Bu Prosedür; Logos’de görevi gereği seyahat edecek üst yönetim hariç tüm çalışanları kapsamaktadır.
</a:t>
            </a:r>
          </a:p>
        </p:txBody>
      </p:sp>
      <p:sp>
        <p:nvSpPr>
          <p:cNvPr id="4" name="Slide Number Placeholder 3"/>
          <p:cNvSpPr>
            <a:spLocks noGrp="1"/>
          </p:cNvSpPr>
          <p:nvPr>
            <p:ph type="sldNum" sz="quarter" idx="5"/>
          </p:nvPr>
        </p:nvSpPr>
        <p:spPr/>
        <p:txBody>
          <a:bodyPr/>
          <a:lstStyle/>
          <a:p>
            <a:fld id="{C54809E4-B995-467E-96E1-68F691DFC0F7}" type="slidenum">
              <a:rPr lang="tr-TR" smtClean="0"/>
              <a:t>4</a:t>
            </a:fld>
            <a:endParaRPr lang="tr-TR"/>
          </a:p>
        </p:txBody>
      </p:sp>
    </p:spTree>
    <p:extLst>
      <p:ext uri="{BB962C8B-B14F-4D97-AF65-F5344CB8AC3E}">
        <p14:creationId xmlns:p14="http://schemas.microsoft.com/office/powerpoint/2010/main" val="127307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slaytta, bölüm müdürlerinin seyahat prosedürlerine uygun hareket etme sorumlulukları ele alınmaktadır.
Original Content:
3. SORUMLULAR
Bölüm Müdürleri: Seyahat işlemlerinin bu prosedüre uygun olmasını sağlamaktan sorumludur.
</a:t>
            </a:r>
          </a:p>
        </p:txBody>
      </p:sp>
      <p:sp>
        <p:nvSpPr>
          <p:cNvPr id="4" name="Slide Number Placeholder 3"/>
          <p:cNvSpPr>
            <a:spLocks noGrp="1"/>
          </p:cNvSpPr>
          <p:nvPr>
            <p:ph type="sldNum" sz="quarter" idx="5"/>
          </p:nvPr>
        </p:nvSpPr>
        <p:spPr/>
        <p:txBody>
          <a:bodyPr/>
          <a:lstStyle/>
          <a:p>
            <a:fld id="{C54809E4-B995-467E-96E1-68F691DFC0F7}" type="slidenum">
              <a:rPr lang="tr-TR" smtClean="0"/>
              <a:t>5</a:t>
            </a:fld>
            <a:endParaRPr lang="tr-TR"/>
          </a:p>
        </p:txBody>
      </p:sp>
    </p:spTree>
    <p:extLst>
      <p:ext uri="{BB962C8B-B14F-4D97-AF65-F5344CB8AC3E}">
        <p14:creationId xmlns:p14="http://schemas.microsoft.com/office/powerpoint/2010/main" val="325319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slaytta, Mali İşler Bölümü'nün seyahat avanslarının ödenmesi, masraf bildirimlerinin incelenmesi, masrafların prosedürlere uygunluğunun denetlenmesi ve mahsuplaştırma işlemlerinin yürütülmesi gibi temel sorumluluklarını ele alıyoruz.
Original Content:
Mali İşler Bölümü: Seyahat avanslarının ödenmesinden, masraf bildirim formlarının incelenmesinden, masrafların seyahat prosedürüne uygunluğunun onaylanmasından ve mahsuplaştırma işlemlerinin gerçekleştirilmesinden sorumludur.
</a:t>
            </a:r>
          </a:p>
        </p:txBody>
      </p:sp>
      <p:sp>
        <p:nvSpPr>
          <p:cNvPr id="4" name="Slide Number Placeholder 3"/>
          <p:cNvSpPr>
            <a:spLocks noGrp="1"/>
          </p:cNvSpPr>
          <p:nvPr>
            <p:ph type="sldNum" sz="quarter" idx="5"/>
          </p:nvPr>
        </p:nvSpPr>
        <p:spPr/>
        <p:txBody>
          <a:bodyPr/>
          <a:lstStyle/>
          <a:p>
            <a:fld id="{C54809E4-B995-467E-96E1-68F691DFC0F7}" type="slidenum">
              <a:rPr lang="tr-TR" smtClean="0"/>
              <a:t>6</a:t>
            </a:fld>
            <a:endParaRPr lang="tr-TR"/>
          </a:p>
        </p:txBody>
      </p:sp>
    </p:spTree>
    <p:extLst>
      <p:ext uri="{BB962C8B-B14F-4D97-AF65-F5344CB8AC3E}">
        <p14:creationId xmlns:p14="http://schemas.microsoft.com/office/powerpoint/2010/main" val="221636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İnsan Kaynakları Bölümümüz, prosedürlerin güncellenmesi, yayınlanması ve seyahat süreçlerinin uygun şekilde yürütülmesini sağlama konusunda önemli görevler üstlenmektedir.
Original Content:
İnsan Kaynakları Bölümü: Prosedürün güncellenmesinden, yayınlanmasından, seyahat sürecinin prosedüre uygun olarak yürütüldüğünün takibinden sorumludur.
</a:t>
            </a:r>
          </a:p>
        </p:txBody>
      </p:sp>
      <p:sp>
        <p:nvSpPr>
          <p:cNvPr id="4" name="Slide Number Placeholder 3"/>
          <p:cNvSpPr>
            <a:spLocks noGrp="1"/>
          </p:cNvSpPr>
          <p:nvPr>
            <p:ph type="sldNum" sz="quarter" idx="5"/>
          </p:nvPr>
        </p:nvSpPr>
        <p:spPr/>
        <p:txBody>
          <a:bodyPr/>
          <a:lstStyle/>
          <a:p>
            <a:fld id="{C54809E4-B995-467E-96E1-68F691DFC0F7}" type="slidenum">
              <a:rPr lang="tr-TR" smtClean="0"/>
              <a:t>7</a:t>
            </a:fld>
            <a:endParaRPr lang="tr-TR"/>
          </a:p>
        </p:txBody>
      </p:sp>
    </p:spTree>
    <p:extLst>
      <p:ext uri="{BB962C8B-B14F-4D97-AF65-F5344CB8AC3E}">
        <p14:creationId xmlns:p14="http://schemas.microsoft.com/office/powerpoint/2010/main" val="400311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Ar-Ge Merkezi Bölümümüz, Ekonomi Bakanlığı'nın Yurtdışı Pazar Araştırma Desteği programı için gerekli seyahat raporlarını, seyahate çıkan çalışanlarımızla birlikte titizlikle hazırlayıp başvuruları yürütmektedir.
Original Content:
Ar-Ge Merkezi Bölümü : Ekonomi Bakanlığı Yurtdışı Pazar Araştırma Desteği’ne başvuru için yurt dışı seyahatlere ait raporların seyahat eden çalışanlarla birlikte hazırlanmasından ve başvuruların gerçekleştirilmesinden sorumludur.
</a:t>
            </a:r>
          </a:p>
        </p:txBody>
      </p:sp>
      <p:sp>
        <p:nvSpPr>
          <p:cNvPr id="4" name="Slide Number Placeholder 3"/>
          <p:cNvSpPr>
            <a:spLocks noGrp="1"/>
          </p:cNvSpPr>
          <p:nvPr>
            <p:ph type="sldNum" sz="quarter" idx="5"/>
          </p:nvPr>
        </p:nvSpPr>
        <p:spPr/>
        <p:txBody>
          <a:bodyPr/>
          <a:lstStyle/>
          <a:p>
            <a:fld id="{C54809E4-B995-467E-96E1-68F691DFC0F7}" type="slidenum">
              <a:rPr lang="tr-TR" smtClean="0"/>
              <a:t>8</a:t>
            </a:fld>
            <a:endParaRPr lang="tr-TR"/>
          </a:p>
        </p:txBody>
      </p:sp>
    </p:spTree>
    <p:extLst>
      <p:ext uri="{BB962C8B-B14F-4D97-AF65-F5344CB8AC3E}">
        <p14:creationId xmlns:p14="http://schemas.microsoft.com/office/powerpoint/2010/main" val="318706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slayt, yurtiçi ve yurtdışı seyahatlerin tanımlarını içermektedir. Yurtiçi seyahat, çalışanın işyerinin bulunduğu ilden veya görevli olduğu bölgeden dışarı yapılan seyahat olarak tanımlanır. Yurtdışı seyahat ise, ikamet edilen ülkenin sınırları dışına yapılan seyahat olarak belirtilmiştir.
Original Content:
4. TANIMLAR
Yurtiçi Seyahat: Çalışanın çalıştığı işyerinin bulunduğu il dışına veya görevli olduğu bölge dışına yapılan seyahattir.
Yurtdışı Seyahat: İkamet edilen ülke sınırları dışına yapılan seyahattir.
</a:t>
            </a:r>
          </a:p>
        </p:txBody>
      </p:sp>
      <p:sp>
        <p:nvSpPr>
          <p:cNvPr id="4" name="Slide Number Placeholder 3"/>
          <p:cNvSpPr>
            <a:spLocks noGrp="1"/>
          </p:cNvSpPr>
          <p:nvPr>
            <p:ph type="sldNum" sz="quarter" idx="5"/>
          </p:nvPr>
        </p:nvSpPr>
        <p:spPr/>
        <p:txBody>
          <a:bodyPr/>
          <a:lstStyle/>
          <a:p>
            <a:fld id="{C54809E4-B995-467E-96E1-68F691DFC0F7}" type="slidenum">
              <a:rPr lang="tr-TR" smtClean="0"/>
              <a:t>9</a:t>
            </a:fld>
            <a:endParaRPr lang="tr-TR"/>
          </a:p>
        </p:txBody>
      </p:sp>
    </p:spTree>
    <p:extLst>
      <p:ext uri="{BB962C8B-B14F-4D97-AF65-F5344CB8AC3E}">
        <p14:creationId xmlns:p14="http://schemas.microsoft.com/office/powerpoint/2010/main" val="168692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June 29,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8709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June 29,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711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June 29,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2064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June 29,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1084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June 29,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752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June 29,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846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June 29,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2636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June 29,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2918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June 29,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3748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June 29,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338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June 29,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22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June 29,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533848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C56DB-24E8-86F6-347B-79B24EAA7867}"/>
              </a:ext>
            </a:extLst>
          </p:cNvPr>
          <p:cNvSpPr>
            <a:spLocks noGrp="1"/>
          </p:cNvSpPr>
          <p:nvPr>
            <p:ph type="ctrTitle"/>
          </p:nvPr>
        </p:nvSpPr>
        <p:spPr>
          <a:xfrm>
            <a:off x="1524000" y="1104445"/>
            <a:ext cx="9144000" cy="2826182"/>
          </a:xfrm>
        </p:spPr>
        <p:txBody>
          <a:bodyPr anchor="ctr">
            <a:normAutofit/>
          </a:bodyPr>
          <a:lstStyle/>
          <a:p>
            <a:r>
              <a:rPr lang="tr-TR" sz="4400" dirty="0">
                <a:solidFill>
                  <a:schemeClr val="bg1"/>
                </a:solidFill>
              </a:rPr>
              <a:t>Logos Seyahat Prosedürü Sunumu</a:t>
            </a:r>
          </a:p>
        </p:txBody>
      </p:sp>
    </p:spTree>
    <p:extLst>
      <p:ext uri="{BB962C8B-B14F-4D97-AF65-F5344CB8AC3E}">
        <p14:creationId xmlns:p14="http://schemas.microsoft.com/office/powerpoint/2010/main" val="359091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430DE-6138-0A9B-65A5-6081D73EC496}"/>
              </a:ext>
            </a:extLst>
          </p:cNvPr>
          <p:cNvSpPr>
            <a:spLocks noGrp="1"/>
          </p:cNvSpPr>
          <p:nvPr>
            <p:ph type="title"/>
          </p:nvPr>
        </p:nvSpPr>
        <p:spPr>
          <a:xfrm>
            <a:off x="1135856" y="908649"/>
            <a:ext cx="4079720" cy="3977676"/>
          </a:xfrm>
        </p:spPr>
        <p:txBody>
          <a:bodyPr anchor="t">
            <a:normAutofit/>
          </a:bodyPr>
          <a:lstStyle/>
          <a:p>
            <a:pPr algn="r"/>
            <a:r>
              <a:rPr lang="tr-TR" sz="4000"/>
              <a:t>Seyahat Onay Süreci</a:t>
            </a:r>
          </a:p>
        </p:txBody>
      </p:sp>
      <p:sp>
        <p:nvSpPr>
          <p:cNvPr id="3" name="Content Placeholder 2">
            <a:extLst>
              <a:ext uri="{FF2B5EF4-FFF2-40B4-BE49-F238E27FC236}">
                <a16:creationId xmlns:a16="http://schemas.microsoft.com/office/drawing/2014/main" id="{AA45A5F1-AF57-7923-BC61-E1A572CFDE7F}"/>
              </a:ext>
            </a:extLst>
          </p:cNvPr>
          <p:cNvSpPr>
            <a:spLocks noGrp="1"/>
          </p:cNvSpPr>
          <p:nvPr>
            <p:ph idx="1"/>
          </p:nvPr>
        </p:nvSpPr>
        <p:spPr>
          <a:xfrm>
            <a:off x="5701896" y="964889"/>
            <a:ext cx="5118505" cy="4909137"/>
          </a:xfrm>
        </p:spPr>
        <p:txBody>
          <a:bodyPr>
            <a:normAutofit/>
          </a:bodyPr>
          <a:lstStyle/>
          <a:p>
            <a:r>
              <a:rPr lang="tr-TR" sz="1800"/>
              <a:t>Yurtiçi Seyahat Onayı</a:t>
            </a:r>
          </a:p>
          <a:p>
            <a:pPr lvl="1"/>
            <a:r>
              <a:rPr lang="tr-TR" sz="1800"/>
              <a:t>Önce Bölüm Müdürü onayı gereklidir</a:t>
            </a:r>
          </a:p>
          <a:p>
            <a:pPr lvl="1"/>
            <a:r>
              <a:rPr lang="tr-TR" sz="1800"/>
              <a:t>Ardından bir üst yönetici onayı alınır</a:t>
            </a:r>
          </a:p>
          <a:p>
            <a:r>
              <a:rPr lang="tr-TR" sz="1800"/>
              <a:t>Yurtdışı Seyahat Onayı</a:t>
            </a:r>
          </a:p>
          <a:p>
            <a:pPr lvl="1"/>
            <a:r>
              <a:rPr lang="tr-TR" sz="1800"/>
              <a:t>Önce Bölüm Müdürü onayı gereklidir</a:t>
            </a:r>
          </a:p>
          <a:p>
            <a:pPr lvl="1"/>
            <a:r>
              <a:rPr lang="tr-TR" sz="1800"/>
              <a:t>Sonra bir üst yönetici onayı alınır</a:t>
            </a:r>
          </a:p>
          <a:p>
            <a:pPr lvl="1"/>
            <a:r>
              <a:rPr lang="tr-TR" sz="1800"/>
              <a:t>En son Genel Müdür onayı ile tamamlanır</a:t>
            </a:r>
          </a:p>
          <a:p>
            <a:r>
              <a:rPr lang="tr-TR" sz="1800"/>
              <a:t>Onay Süreci</a:t>
            </a:r>
          </a:p>
          <a:p>
            <a:pPr lvl="1"/>
            <a:r>
              <a:rPr lang="tr-TR" sz="1800"/>
              <a:t>FR.UNI-012 - Seyahat Formu kullanılır</a:t>
            </a:r>
          </a:p>
          <a:p>
            <a:r>
              <a:rPr lang="tr-TR" sz="1800"/>
              <a:t>Bordro Bildirimi</a:t>
            </a:r>
          </a:p>
          <a:p>
            <a:pPr lvl="1"/>
            <a:r>
              <a:rPr lang="tr-TR" sz="1800"/>
              <a:t>Seyahat tarihleri Bordro bölümüne mail ile bildirilmelidir</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79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DB4FB-9525-3730-9BB5-FD8717D7A62F}"/>
              </a:ext>
            </a:extLst>
          </p:cNvPr>
          <p:cNvSpPr>
            <a:spLocks noGrp="1"/>
          </p:cNvSpPr>
          <p:nvPr>
            <p:ph type="title"/>
          </p:nvPr>
        </p:nvSpPr>
        <p:spPr>
          <a:xfrm>
            <a:off x="1135856" y="908649"/>
            <a:ext cx="4079720" cy="3977676"/>
          </a:xfrm>
        </p:spPr>
        <p:txBody>
          <a:bodyPr anchor="t">
            <a:normAutofit/>
          </a:bodyPr>
          <a:lstStyle/>
          <a:p>
            <a:pPr algn="r"/>
            <a:r>
              <a:rPr lang="tr-TR" sz="4000"/>
              <a:t>Seyahat Sebepleri</a:t>
            </a:r>
          </a:p>
        </p:txBody>
      </p:sp>
      <p:sp>
        <p:nvSpPr>
          <p:cNvPr id="3" name="Content Placeholder 2">
            <a:extLst>
              <a:ext uri="{FF2B5EF4-FFF2-40B4-BE49-F238E27FC236}">
                <a16:creationId xmlns:a16="http://schemas.microsoft.com/office/drawing/2014/main" id="{B78C534C-3B4F-C749-80AD-4267006D665E}"/>
              </a:ext>
            </a:extLst>
          </p:cNvPr>
          <p:cNvSpPr>
            <a:spLocks noGrp="1"/>
          </p:cNvSpPr>
          <p:nvPr>
            <p:ph idx="1"/>
          </p:nvPr>
        </p:nvSpPr>
        <p:spPr>
          <a:xfrm>
            <a:off x="5701896" y="964889"/>
            <a:ext cx="5118505" cy="4909137"/>
          </a:xfrm>
        </p:spPr>
        <p:txBody>
          <a:bodyPr>
            <a:normAutofit/>
          </a:bodyPr>
          <a:lstStyle/>
          <a:p>
            <a:pPr>
              <a:lnSpc>
                <a:spcPct val="110000"/>
              </a:lnSpc>
            </a:pPr>
            <a:r>
              <a:rPr lang="tr-TR" sz="1500"/>
              <a:t>İş Geliştirme ve Araştırma</a:t>
            </a:r>
          </a:p>
          <a:p>
            <a:pPr lvl="1">
              <a:lnSpc>
                <a:spcPct val="110000"/>
              </a:lnSpc>
            </a:pPr>
            <a:r>
              <a:rPr lang="tr-TR" sz="1500"/>
              <a:t>Fuar, sergi ve teknik araştırmalar için seyahatler.</a:t>
            </a:r>
          </a:p>
          <a:p>
            <a:pPr>
              <a:lnSpc>
                <a:spcPct val="110000"/>
              </a:lnSpc>
            </a:pPr>
            <a:r>
              <a:rPr lang="tr-TR" sz="1500"/>
              <a:t>Eğitim ve Seminerler</a:t>
            </a:r>
          </a:p>
          <a:p>
            <a:pPr lvl="1">
              <a:lnSpc>
                <a:spcPct val="110000"/>
              </a:lnSpc>
            </a:pPr>
            <a:r>
              <a:rPr lang="tr-TR" sz="1500"/>
              <a:t>Eğitim ve bilgi edinme amaçlı seyahatler.</a:t>
            </a:r>
          </a:p>
          <a:p>
            <a:pPr>
              <a:lnSpc>
                <a:spcPct val="110000"/>
              </a:lnSpc>
            </a:pPr>
            <a:r>
              <a:rPr lang="tr-TR" sz="1500"/>
              <a:t>Pazarlama</a:t>
            </a:r>
          </a:p>
          <a:p>
            <a:pPr lvl="1">
              <a:lnSpc>
                <a:spcPct val="110000"/>
              </a:lnSpc>
            </a:pPr>
            <a:r>
              <a:rPr lang="tr-TR" sz="1500"/>
              <a:t>Pazar araştırması ve strateji geliştirme amaçlı seyahatler.</a:t>
            </a:r>
          </a:p>
          <a:p>
            <a:pPr>
              <a:lnSpc>
                <a:spcPct val="110000"/>
              </a:lnSpc>
            </a:pPr>
            <a:r>
              <a:rPr lang="tr-TR" sz="1500"/>
              <a:t>Satın Alma</a:t>
            </a:r>
          </a:p>
          <a:p>
            <a:pPr lvl="1">
              <a:lnSpc>
                <a:spcPct val="110000"/>
              </a:lnSpc>
            </a:pPr>
            <a:r>
              <a:rPr lang="tr-TR" sz="1500"/>
              <a:t>Ürün ve hizmet satın alımı için yapılan seyahatler.</a:t>
            </a:r>
          </a:p>
          <a:p>
            <a:pPr>
              <a:lnSpc>
                <a:spcPct val="110000"/>
              </a:lnSpc>
            </a:pPr>
            <a:r>
              <a:rPr lang="tr-TR" sz="1500"/>
              <a:t>Denetim</a:t>
            </a:r>
          </a:p>
          <a:p>
            <a:pPr>
              <a:lnSpc>
                <a:spcPct val="110000"/>
              </a:lnSpc>
            </a:pPr>
            <a:r>
              <a:rPr lang="tr-TR" sz="1500"/>
              <a:t>Temsil</a:t>
            </a:r>
          </a:p>
          <a:p>
            <a:pPr>
              <a:lnSpc>
                <a:spcPct val="110000"/>
              </a:lnSpc>
            </a:pPr>
            <a:r>
              <a:rPr lang="tr-TR" sz="1500"/>
              <a:t>Tedarikçi Ziyaretleri</a:t>
            </a:r>
          </a:p>
          <a:p>
            <a:pPr>
              <a:lnSpc>
                <a:spcPct val="110000"/>
              </a:lnSpc>
            </a:pPr>
            <a:r>
              <a:rPr lang="tr-TR" sz="1500"/>
              <a:t>Diğer İş Ortakları ve Şirketler</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47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77E8B-148B-F65A-BA45-37BF0B014D9C}"/>
              </a:ext>
            </a:extLst>
          </p:cNvPr>
          <p:cNvSpPr>
            <a:spLocks noGrp="1"/>
          </p:cNvSpPr>
          <p:nvPr>
            <p:ph type="title"/>
          </p:nvPr>
        </p:nvSpPr>
        <p:spPr>
          <a:xfrm>
            <a:off x="1066800" y="914400"/>
            <a:ext cx="5148943" cy="1705383"/>
          </a:xfrm>
        </p:spPr>
        <p:txBody>
          <a:bodyPr vert="horz" lIns="0" tIns="0" rIns="0" bIns="0" rtlCol="0" anchor="t">
            <a:normAutofit/>
          </a:bodyPr>
          <a:lstStyle/>
          <a:p>
            <a:pPr algn="r"/>
            <a:r>
              <a:rPr lang="en-US"/>
              <a:t>Sınıflandırma ve Limitler</a:t>
            </a:r>
          </a:p>
        </p:txBody>
      </p:sp>
      <p:sp>
        <p:nvSpPr>
          <p:cNvPr id="4" name="Content Placeholder 3">
            <a:extLst>
              <a:ext uri="{FF2B5EF4-FFF2-40B4-BE49-F238E27FC236}">
                <a16:creationId xmlns:a16="http://schemas.microsoft.com/office/drawing/2014/main" id="{4E28694B-6180-51EA-1521-49FDD8510B76}"/>
              </a:ext>
            </a:extLst>
          </p:cNvPr>
          <p:cNvSpPr>
            <a:spLocks noGrp="1"/>
          </p:cNvSpPr>
          <p:nvPr>
            <p:ph sz="half" idx="2"/>
          </p:nvPr>
        </p:nvSpPr>
        <p:spPr>
          <a:xfrm>
            <a:off x="1066800" y="2764631"/>
            <a:ext cx="5029201" cy="2760562"/>
          </a:xfrm>
        </p:spPr>
        <p:txBody>
          <a:bodyPr vert="horz" lIns="0" tIns="0" rIns="0" bIns="0" rtlCol="0" anchor="b">
            <a:normAutofit/>
          </a:bodyPr>
          <a:lstStyle/>
          <a:p>
            <a:pPr algn="r">
              <a:lnSpc>
                <a:spcPct val="110000"/>
              </a:lnSpc>
            </a:pPr>
            <a:r>
              <a:rPr lang="en-US" sz="1200"/>
              <a:t>Para Birimi Kullanımı</a:t>
            </a:r>
          </a:p>
          <a:p>
            <a:pPr lvl="1" algn="r">
              <a:lnSpc>
                <a:spcPct val="110000"/>
              </a:lnSpc>
            </a:pPr>
            <a:r>
              <a:rPr lang="en-US" sz="1200"/>
              <a:t>€ kullanan ülkelerde ödemeler € cinsinden yapılır</a:t>
            </a:r>
          </a:p>
          <a:p>
            <a:pPr lvl="1" algn="r">
              <a:lnSpc>
                <a:spcPct val="110000"/>
              </a:lnSpc>
            </a:pPr>
            <a:r>
              <a:rPr lang="en-US" sz="1200"/>
              <a:t>$ kullanan ülkelerde ödemeler $ cinsinden yapılır</a:t>
            </a:r>
          </a:p>
          <a:p>
            <a:pPr algn="r">
              <a:lnSpc>
                <a:spcPct val="110000"/>
              </a:lnSpc>
            </a:pPr>
            <a:r>
              <a:rPr lang="en-US" sz="1200"/>
              <a:t>Üst Yönetimle Seyahat</a:t>
            </a:r>
          </a:p>
          <a:p>
            <a:pPr lvl="1" algn="r">
              <a:lnSpc>
                <a:spcPct val="110000"/>
              </a:lnSpc>
            </a:pPr>
            <a:r>
              <a:rPr lang="en-US" sz="1200"/>
              <a:t>Üst yönetimle seyahat eden çalışanlar için limitler uygulanmaz</a:t>
            </a:r>
          </a:p>
          <a:p>
            <a:pPr algn="r">
              <a:lnSpc>
                <a:spcPct val="110000"/>
              </a:lnSpc>
            </a:pPr>
            <a:r>
              <a:rPr lang="en-US" sz="1200"/>
              <a:t>Günlük Limitler</a:t>
            </a:r>
          </a:p>
          <a:p>
            <a:pPr lvl="1" algn="r">
              <a:lnSpc>
                <a:spcPct val="110000"/>
              </a:lnSpc>
            </a:pPr>
            <a:r>
              <a:rPr lang="en-US" sz="1200"/>
              <a:t>Otelde kalmayan ve tüm öğünlerini dışarıda yiyen çalışanlar için günlük limitler toplam öğün sayısına göre belirlenir</a:t>
            </a:r>
          </a:p>
        </p:txBody>
      </p:sp>
      <p:sp>
        <p:nvSpPr>
          <p:cNvPr id="17" name="Rectangle 16">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5D232E93-F0FE-4CA9-B412-665808BCE845}"/>
              </a:ext>
            </a:extLst>
          </p:cNvPr>
          <p:cNvGraphicFramePr>
            <a:graphicFrameLocks noGrp="1"/>
          </p:cNvGraphicFramePr>
          <p:nvPr>
            <p:ph sz="half" idx="1"/>
            <p:extLst>
              <p:ext uri="{D42A27DB-BD31-4B8C-83A1-F6EECF244321}">
                <p14:modId xmlns:p14="http://schemas.microsoft.com/office/powerpoint/2010/main" val="1582489024"/>
              </p:ext>
            </p:extLst>
          </p:nvPr>
        </p:nvGraphicFramePr>
        <p:xfrm>
          <a:off x="6888424" y="1028700"/>
          <a:ext cx="4971122" cy="4496493"/>
        </p:xfrm>
        <a:graphic>
          <a:graphicData uri="http://schemas.openxmlformats.org/drawingml/2006/table">
            <a:tbl>
              <a:tblPr firstRow="1" bandRow="1">
                <a:tableStyleId>{5C22544A-7EE6-4342-B048-85BDC9FD1C3A}</a:tableStyleId>
              </a:tblPr>
              <a:tblGrid>
                <a:gridCol w="1667450">
                  <a:extLst>
                    <a:ext uri="{9D8B030D-6E8A-4147-A177-3AD203B41FA5}">
                      <a16:colId xmlns:a16="http://schemas.microsoft.com/office/drawing/2014/main" val="1511806698"/>
                    </a:ext>
                  </a:extLst>
                </a:gridCol>
                <a:gridCol w="1761127">
                  <a:extLst>
                    <a:ext uri="{9D8B030D-6E8A-4147-A177-3AD203B41FA5}">
                      <a16:colId xmlns:a16="http://schemas.microsoft.com/office/drawing/2014/main" val="1368746311"/>
                    </a:ext>
                  </a:extLst>
                </a:gridCol>
                <a:gridCol w="1542547">
                  <a:extLst>
                    <a:ext uri="{9D8B030D-6E8A-4147-A177-3AD203B41FA5}">
                      <a16:colId xmlns:a16="http://schemas.microsoft.com/office/drawing/2014/main" val="1133051304"/>
                    </a:ext>
                  </a:extLst>
                </a:gridCol>
              </a:tblGrid>
              <a:tr h="831852">
                <a:tc gridSpan="3">
                  <a:txBody>
                    <a:bodyPr/>
                    <a:lstStyle/>
                    <a:p>
                      <a:r>
                        <a:rPr lang="tr-TR" sz="2200"/>
                        <a:t>Seyahat Giderleri Sınıflandırması ve Limitleri</a:t>
                      </a:r>
                    </a:p>
                  </a:txBody>
                  <a:tcPr marL="112412" marR="112412" marT="56206" marB="56206" anchor="ct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45743168"/>
                  </a:ext>
                </a:extLst>
              </a:tr>
              <a:tr h="494615">
                <a:tc>
                  <a:txBody>
                    <a:bodyPr/>
                    <a:lstStyle/>
                    <a:p>
                      <a:r>
                        <a:rPr lang="tr-TR" sz="2200"/>
                        <a:t>Öğe</a:t>
                      </a:r>
                    </a:p>
                  </a:txBody>
                  <a:tcPr marL="112412" marR="112412" marT="56206" marB="56206" anchor="ctr"/>
                </a:tc>
                <a:tc>
                  <a:txBody>
                    <a:bodyPr/>
                    <a:lstStyle/>
                    <a:p>
                      <a:r>
                        <a:rPr lang="tr-TR" sz="2200"/>
                        <a:t>Para Birimi</a:t>
                      </a:r>
                    </a:p>
                  </a:txBody>
                  <a:tcPr marL="112412" marR="112412" marT="56206" marB="56206" anchor="ctr"/>
                </a:tc>
                <a:tc>
                  <a:txBody>
                    <a:bodyPr/>
                    <a:lstStyle/>
                    <a:p>
                      <a:r>
                        <a:rPr lang="tr-TR" sz="2200"/>
                        <a:t>Limit</a:t>
                      </a:r>
                    </a:p>
                  </a:txBody>
                  <a:tcPr marL="112412" marR="112412" marT="56206" marB="56206" anchor="ctr"/>
                </a:tc>
                <a:extLst>
                  <a:ext uri="{0D108BD9-81ED-4DB2-BD59-A6C34878D82A}">
                    <a16:rowId xmlns:a16="http://schemas.microsoft.com/office/drawing/2014/main" val="4252136666"/>
                  </a:ext>
                </a:extLst>
              </a:tr>
              <a:tr h="831852">
                <a:tc>
                  <a:txBody>
                    <a:bodyPr/>
                    <a:lstStyle/>
                    <a:p>
                      <a:r>
                        <a:rPr lang="tr-TR" sz="2200"/>
                        <a:t>Standart Seyahat</a:t>
                      </a:r>
                    </a:p>
                  </a:txBody>
                  <a:tcPr marL="112412" marR="112412" marT="56206" marB="56206" anchor="ctr"/>
                </a:tc>
                <a:tc>
                  <a:txBody>
                    <a:bodyPr/>
                    <a:lstStyle/>
                    <a:p>
                      <a:r>
                        <a:rPr lang="tr-TR" sz="2200"/>
                        <a:t>€/$</a:t>
                      </a:r>
                    </a:p>
                  </a:txBody>
                  <a:tcPr marL="112412" marR="112412" marT="56206" marB="56206" anchor="ctr"/>
                </a:tc>
                <a:tc>
                  <a:txBody>
                    <a:bodyPr/>
                    <a:lstStyle/>
                    <a:p>
                      <a:r>
                        <a:rPr lang="tr-TR" sz="2200"/>
                        <a:t>Belirtilen Limitler</a:t>
                      </a:r>
                    </a:p>
                  </a:txBody>
                  <a:tcPr marL="112412" marR="112412" marT="56206" marB="56206" anchor="ctr"/>
                </a:tc>
                <a:extLst>
                  <a:ext uri="{0D108BD9-81ED-4DB2-BD59-A6C34878D82A}">
                    <a16:rowId xmlns:a16="http://schemas.microsoft.com/office/drawing/2014/main" val="4186571545"/>
                  </a:ext>
                </a:extLst>
              </a:tr>
              <a:tr h="1169089">
                <a:tc>
                  <a:txBody>
                    <a:bodyPr/>
                    <a:lstStyle/>
                    <a:p>
                      <a:r>
                        <a:rPr lang="tr-TR" sz="2200"/>
                        <a:t>Üst Yönetimle Seyahat</a:t>
                      </a:r>
                    </a:p>
                  </a:txBody>
                  <a:tcPr marL="112412" marR="112412" marT="56206" marB="56206" anchor="ctr"/>
                </a:tc>
                <a:tc>
                  <a:txBody>
                    <a:bodyPr/>
                    <a:lstStyle/>
                    <a:p>
                      <a:r>
                        <a:rPr lang="tr-TR" sz="2200"/>
                        <a:t>€/$</a:t>
                      </a:r>
                    </a:p>
                  </a:txBody>
                  <a:tcPr marL="112412" marR="112412" marT="56206" marB="56206" anchor="ctr"/>
                </a:tc>
                <a:tc>
                  <a:txBody>
                    <a:bodyPr/>
                    <a:lstStyle/>
                    <a:p>
                      <a:r>
                        <a:rPr lang="tr-TR" sz="2200"/>
                        <a:t>Limit Yok</a:t>
                      </a:r>
                    </a:p>
                  </a:txBody>
                  <a:tcPr marL="112412" marR="112412" marT="56206" marB="56206" anchor="ctr"/>
                </a:tc>
                <a:extLst>
                  <a:ext uri="{0D108BD9-81ED-4DB2-BD59-A6C34878D82A}">
                    <a16:rowId xmlns:a16="http://schemas.microsoft.com/office/drawing/2014/main" val="939160695"/>
                  </a:ext>
                </a:extLst>
              </a:tr>
              <a:tr h="1169089">
                <a:tc>
                  <a:txBody>
                    <a:bodyPr/>
                    <a:lstStyle/>
                    <a:p>
                      <a:r>
                        <a:rPr lang="tr-TR" sz="2200"/>
                        <a:t>Günlük Limit (Otel Yok)</a:t>
                      </a:r>
                    </a:p>
                  </a:txBody>
                  <a:tcPr marL="112412" marR="112412" marT="56206" marB="56206" anchor="ctr"/>
                </a:tc>
                <a:tc>
                  <a:txBody>
                    <a:bodyPr/>
                    <a:lstStyle/>
                    <a:p>
                      <a:r>
                        <a:rPr lang="tr-TR" sz="2200"/>
                        <a:t>€/$</a:t>
                      </a:r>
                    </a:p>
                  </a:txBody>
                  <a:tcPr marL="112412" marR="112412" marT="56206" marB="56206" anchor="ctr"/>
                </a:tc>
                <a:tc>
                  <a:txBody>
                    <a:bodyPr/>
                    <a:lstStyle/>
                    <a:p>
                      <a:r>
                        <a:rPr lang="tr-TR" sz="2200"/>
                        <a:t>Öğün Sayısına Göre</a:t>
                      </a:r>
                    </a:p>
                  </a:txBody>
                  <a:tcPr marL="112412" marR="112412" marT="56206" marB="56206" anchor="ctr"/>
                </a:tc>
                <a:extLst>
                  <a:ext uri="{0D108BD9-81ED-4DB2-BD59-A6C34878D82A}">
                    <a16:rowId xmlns:a16="http://schemas.microsoft.com/office/drawing/2014/main" val="2671623639"/>
                  </a:ext>
                </a:extLst>
              </a:tr>
            </a:tbl>
          </a:graphicData>
        </a:graphic>
      </p:graphicFrame>
    </p:spTree>
    <p:extLst>
      <p:ext uri="{BB962C8B-B14F-4D97-AF65-F5344CB8AC3E}">
        <p14:creationId xmlns:p14="http://schemas.microsoft.com/office/powerpoint/2010/main" val="84472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6" name="Rectangle 15">
            <a:extLst>
              <a:ext uri="{FF2B5EF4-FFF2-40B4-BE49-F238E27FC236}">
                <a16:creationId xmlns:a16="http://schemas.microsoft.com/office/drawing/2014/main" id="{81097DDE-1D45-40A7-9F85-72AD9472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C4FE2-5362-FB30-4461-17307BE1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aving flag of Turkey against the Yavuz Sultan Selim Bridge">
            <a:extLst>
              <a:ext uri="{FF2B5EF4-FFF2-40B4-BE49-F238E27FC236}">
                <a16:creationId xmlns:a16="http://schemas.microsoft.com/office/drawing/2014/main" id="{B2C44641-BB4C-40B7-B72E-45C01927FB67}"/>
              </a:ext>
            </a:extLst>
          </p:cNvPr>
          <p:cNvPicPr>
            <a:picLocks noGrp="1" noChangeAspect="1"/>
          </p:cNvPicPr>
          <p:nvPr>
            <p:ph sz="half" idx="1"/>
          </p:nvPr>
        </p:nvPicPr>
        <p:blipFill rotWithShape="1">
          <a:blip r:embed="rId3"/>
          <a:srcRect l="1428" r="35733" b="1"/>
          <a:stretch/>
        </p:blipFill>
        <p:spPr>
          <a:xfrm>
            <a:off x="614679" y="1901952"/>
            <a:ext cx="4801194" cy="4297680"/>
          </a:xfrm>
          <a:prstGeom prst="rect">
            <a:avLst/>
          </a:prstGeom>
        </p:spPr>
      </p:pic>
      <p:sp>
        <p:nvSpPr>
          <p:cNvPr id="2" name="Title 1">
            <a:extLst>
              <a:ext uri="{FF2B5EF4-FFF2-40B4-BE49-F238E27FC236}">
                <a16:creationId xmlns:a16="http://schemas.microsoft.com/office/drawing/2014/main" id="{EEF6A932-4C62-9EE6-2CA9-151F947B9091}"/>
              </a:ext>
            </a:extLst>
          </p:cNvPr>
          <p:cNvSpPr>
            <a:spLocks noGrp="1"/>
          </p:cNvSpPr>
          <p:nvPr>
            <p:ph type="title"/>
          </p:nvPr>
        </p:nvSpPr>
        <p:spPr>
          <a:xfrm>
            <a:off x="614679" y="457200"/>
            <a:ext cx="4779572" cy="1298448"/>
          </a:xfrm>
        </p:spPr>
        <p:txBody>
          <a:bodyPr vert="horz" lIns="0" tIns="0" rIns="0" bIns="0" rtlCol="0" anchor="t">
            <a:normAutofit/>
          </a:bodyPr>
          <a:lstStyle/>
          <a:p>
            <a:r>
              <a:rPr lang="en-US"/>
              <a:t>Ulaşım: Uçak ile Seyahat</a:t>
            </a:r>
          </a:p>
        </p:txBody>
      </p:sp>
      <p:sp>
        <p:nvSpPr>
          <p:cNvPr id="4" name="Content Placeholder 3">
            <a:extLst>
              <a:ext uri="{FF2B5EF4-FFF2-40B4-BE49-F238E27FC236}">
                <a16:creationId xmlns:a16="http://schemas.microsoft.com/office/drawing/2014/main" id="{356A373A-306F-A2D0-8495-930C4D89C6BC}"/>
              </a:ext>
            </a:extLst>
          </p:cNvPr>
          <p:cNvSpPr>
            <a:spLocks noGrp="1"/>
          </p:cNvSpPr>
          <p:nvPr>
            <p:ph sz="half" idx="2"/>
          </p:nvPr>
        </p:nvSpPr>
        <p:spPr>
          <a:xfrm>
            <a:off x="6030550" y="457201"/>
            <a:ext cx="5639127" cy="5760720"/>
          </a:xfrm>
        </p:spPr>
        <p:txBody>
          <a:bodyPr vert="horz" lIns="0" tIns="0" rIns="0" bIns="0" rtlCol="0" anchor="t">
            <a:normAutofit/>
          </a:bodyPr>
          <a:lstStyle/>
          <a:p>
            <a:r>
              <a:rPr lang="en-US" sz="1800"/>
              <a:t>Uçak Bilet Rezervasyonları</a:t>
            </a:r>
          </a:p>
          <a:p>
            <a:pPr lvl="1"/>
            <a:r>
              <a:rPr lang="en-US" sz="1800"/>
              <a:t>Biletler seyahatten bir hafta önce alınmalı</a:t>
            </a:r>
          </a:p>
          <a:p>
            <a:pPr lvl="1"/>
            <a:r>
              <a:rPr lang="en-US" sz="1800"/>
              <a:t>Yönetici Asistanları en uygun biletleri sağlar</a:t>
            </a:r>
          </a:p>
          <a:p>
            <a:pPr lvl="1"/>
            <a:r>
              <a:rPr lang="en-US" sz="1800"/>
              <a:t>Onay gerekmez</a:t>
            </a:r>
          </a:p>
          <a:p>
            <a:r>
              <a:rPr lang="en-US" sz="1800"/>
              <a:t>Acil Durum Onayları</a:t>
            </a:r>
          </a:p>
          <a:p>
            <a:pPr lvl="1"/>
            <a:r>
              <a:rPr lang="en-US" sz="1800"/>
              <a:t>Bir haftalık süre sağlanamazsa üst yöneticiden onay alınmalı</a:t>
            </a:r>
          </a:p>
          <a:p>
            <a:r>
              <a:rPr lang="en-US" sz="1800"/>
              <a:t>Direkt Uçuş Tercihi</a:t>
            </a:r>
          </a:p>
          <a:p>
            <a:pPr lvl="1"/>
            <a:r>
              <a:rPr lang="en-US" sz="1800"/>
              <a:t>Seyahate uygunsa direkt uçuşlar tercih edilmeli</a:t>
            </a:r>
          </a:p>
          <a:p>
            <a:r>
              <a:rPr lang="en-US" sz="1800"/>
              <a:t>Sınıf ve Havayolu Seçimi</a:t>
            </a:r>
          </a:p>
          <a:p>
            <a:r>
              <a:rPr lang="en-US" sz="1800"/>
              <a:t>Yurtdışı Seyahat Sigortası</a:t>
            </a:r>
          </a:p>
          <a:p>
            <a:r>
              <a:rPr lang="en-US" sz="1800"/>
              <a:t>Bilet İptali ve Yeni Alım</a:t>
            </a:r>
          </a:p>
          <a:p>
            <a:r>
              <a:rPr lang="en-US" sz="1800"/>
              <a:t>Uçağı Kaçırma Durumu</a:t>
            </a:r>
          </a:p>
        </p:txBody>
      </p:sp>
    </p:spTree>
    <p:extLst>
      <p:ext uri="{BB962C8B-B14F-4D97-AF65-F5344CB8AC3E}">
        <p14:creationId xmlns:p14="http://schemas.microsoft.com/office/powerpoint/2010/main" val="114991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892DE-DC09-1766-CAE6-94344F31F745}"/>
              </a:ext>
            </a:extLst>
          </p:cNvPr>
          <p:cNvSpPr>
            <a:spLocks noGrp="1"/>
          </p:cNvSpPr>
          <p:nvPr>
            <p:ph type="title"/>
          </p:nvPr>
        </p:nvSpPr>
        <p:spPr>
          <a:xfrm>
            <a:off x="1135856" y="908649"/>
            <a:ext cx="4079720" cy="3977676"/>
          </a:xfrm>
        </p:spPr>
        <p:txBody>
          <a:bodyPr anchor="t">
            <a:normAutofit/>
          </a:bodyPr>
          <a:lstStyle/>
          <a:p>
            <a:pPr algn="r"/>
            <a:r>
              <a:rPr lang="tr-TR" sz="3400"/>
              <a:t>Ulaşım: Havaalanı veya Otogarlara Ulaşım</a:t>
            </a:r>
          </a:p>
        </p:txBody>
      </p:sp>
      <p:sp>
        <p:nvSpPr>
          <p:cNvPr id="3" name="Content Placeholder 2">
            <a:extLst>
              <a:ext uri="{FF2B5EF4-FFF2-40B4-BE49-F238E27FC236}">
                <a16:creationId xmlns:a16="http://schemas.microsoft.com/office/drawing/2014/main" id="{4EBC8AE5-78CD-B57A-DF4F-6CDF97FC5302}"/>
              </a:ext>
            </a:extLst>
          </p:cNvPr>
          <p:cNvSpPr>
            <a:spLocks noGrp="1"/>
          </p:cNvSpPr>
          <p:nvPr>
            <p:ph idx="1"/>
          </p:nvPr>
        </p:nvSpPr>
        <p:spPr>
          <a:xfrm>
            <a:off x="5701896" y="964889"/>
            <a:ext cx="5118505" cy="4909137"/>
          </a:xfrm>
        </p:spPr>
        <p:txBody>
          <a:bodyPr>
            <a:normAutofit/>
          </a:bodyPr>
          <a:lstStyle/>
          <a:p>
            <a:pPr>
              <a:lnSpc>
                <a:spcPct val="110000"/>
              </a:lnSpc>
            </a:pPr>
            <a:r>
              <a:rPr lang="tr-TR" sz="1500"/>
              <a:t>Erken Sabah ve Gece Seyahatleri</a:t>
            </a:r>
          </a:p>
          <a:p>
            <a:pPr lvl="1">
              <a:lnSpc>
                <a:spcPct val="110000"/>
              </a:lnSpc>
            </a:pPr>
            <a:r>
              <a:rPr lang="tr-TR" sz="1500"/>
              <a:t>08:00'den önce veya 21:00'den sonra seyahatler için destek talebi</a:t>
            </a:r>
          </a:p>
          <a:p>
            <a:pPr lvl="1">
              <a:lnSpc>
                <a:spcPct val="110000"/>
              </a:lnSpc>
            </a:pPr>
            <a:r>
              <a:rPr lang="tr-TR" sz="1500"/>
              <a:t>İş nedeniyle fazla bagaj durumunda destek talebi</a:t>
            </a:r>
          </a:p>
          <a:p>
            <a:pPr>
              <a:lnSpc>
                <a:spcPct val="110000"/>
              </a:lnSpc>
            </a:pPr>
            <a:r>
              <a:rPr lang="tr-TR" sz="1500"/>
              <a:t>Bilet Alımı ve Bildirim Süreci</a:t>
            </a:r>
          </a:p>
          <a:p>
            <a:pPr lvl="1">
              <a:lnSpc>
                <a:spcPct val="110000"/>
              </a:lnSpc>
            </a:pPr>
            <a:r>
              <a:rPr lang="tr-TR" sz="1500"/>
              <a:t>Bilet alındıktan sonra bir gün içinde İdari İşler Birimi'ne bildirim yapılmalı</a:t>
            </a:r>
          </a:p>
          <a:p>
            <a:pPr lvl="1">
              <a:lnSpc>
                <a:spcPct val="110000"/>
              </a:lnSpc>
            </a:pPr>
            <a:r>
              <a:rPr lang="tr-TR" sz="1500"/>
              <a:t>Geç bildirimlerde sorumluluk çalışana ait</a:t>
            </a:r>
          </a:p>
          <a:p>
            <a:pPr>
              <a:lnSpc>
                <a:spcPct val="110000"/>
              </a:lnSpc>
            </a:pPr>
            <a:r>
              <a:rPr lang="tr-TR" sz="1500"/>
              <a:t>Taksi Kullanımı ve Masraf Bildirimi</a:t>
            </a:r>
          </a:p>
          <a:p>
            <a:pPr lvl="1">
              <a:lnSpc>
                <a:spcPct val="110000"/>
              </a:lnSpc>
            </a:pPr>
            <a:r>
              <a:rPr lang="tr-TR" sz="1500"/>
              <a:t>Şirket aracı olmadığında taksi kullanımı</a:t>
            </a:r>
          </a:p>
          <a:p>
            <a:pPr lvl="1">
              <a:lnSpc>
                <a:spcPct val="110000"/>
              </a:lnSpc>
            </a:pPr>
            <a:r>
              <a:rPr lang="tr-TR" sz="1500"/>
              <a:t>Taksi fişinin onaylatılması ve masraf bildirim formu ile Mali İşler Bölümü'ne teslimi</a:t>
            </a:r>
          </a:p>
          <a:p>
            <a:pPr>
              <a:lnSpc>
                <a:spcPct val="110000"/>
              </a:lnSpc>
            </a:pPr>
            <a:r>
              <a:rPr lang="tr-TR" sz="1500"/>
              <a:t>Şirket Organizasyonu</a:t>
            </a:r>
          </a:p>
          <a:p>
            <a:pPr lvl="1">
              <a:lnSpc>
                <a:spcPct val="110000"/>
              </a:lnSpc>
            </a:pPr>
            <a:r>
              <a:rPr lang="tr-TR" sz="1500"/>
              <a:t>Şirketten seyahate çıkışlarda İdari İşler Birimi'nin ulaşım organizasyonu</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20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26445C-E2D9-63BE-0122-24A4E8ED1169}"/>
              </a:ext>
            </a:extLst>
          </p:cNvPr>
          <p:cNvSpPr>
            <a:spLocks noGrp="1"/>
          </p:cNvSpPr>
          <p:nvPr>
            <p:ph type="title"/>
          </p:nvPr>
        </p:nvSpPr>
        <p:spPr>
          <a:xfrm>
            <a:off x="387927" y="1028701"/>
            <a:ext cx="3248863" cy="3020785"/>
          </a:xfrm>
        </p:spPr>
        <p:txBody>
          <a:bodyPr>
            <a:normAutofit/>
          </a:bodyPr>
          <a:lstStyle/>
          <a:p>
            <a:pPr algn="r"/>
            <a:r>
              <a:rPr lang="tr-TR" sz="3200">
                <a:solidFill>
                  <a:schemeClr val="bg1"/>
                </a:solidFill>
              </a:rPr>
              <a:t>Ulaşım: Araç Kiralama</a:t>
            </a:r>
          </a:p>
        </p:txBody>
      </p:sp>
      <p:sp>
        <p:nvSpPr>
          <p:cNvPr id="3" name="Content Placeholder 2">
            <a:extLst>
              <a:ext uri="{FF2B5EF4-FFF2-40B4-BE49-F238E27FC236}">
                <a16:creationId xmlns:a16="http://schemas.microsoft.com/office/drawing/2014/main" id="{0B18B3F7-BB82-F145-F19B-7F2EF8ED8A4F}"/>
              </a:ext>
            </a:extLst>
          </p:cNvPr>
          <p:cNvSpPr>
            <a:spLocks noGrp="1"/>
          </p:cNvSpPr>
          <p:nvPr>
            <p:ph idx="1"/>
          </p:nvPr>
        </p:nvSpPr>
        <p:spPr>
          <a:xfrm>
            <a:off x="4777409" y="1028702"/>
            <a:ext cx="6273972" cy="4843462"/>
          </a:xfrm>
        </p:spPr>
        <p:txBody>
          <a:bodyPr>
            <a:normAutofit/>
          </a:bodyPr>
          <a:lstStyle/>
          <a:p>
            <a:r>
              <a:rPr lang="tr-TR" sz="1800"/>
              <a:t>Yurtiçi ve Yurtdışı Seyahatlerde Araç Kiralama</a:t>
            </a:r>
          </a:p>
          <a:p>
            <a:pPr lvl="1"/>
            <a:r>
              <a:rPr lang="tr-TR" sz="1800"/>
              <a:t>Araç kiralama, belirli koşullar altında mümkündür.</a:t>
            </a:r>
          </a:p>
          <a:p>
            <a:r>
              <a:rPr lang="tr-TR" sz="1800"/>
              <a:t>Yazılı Onay Gerekliliği</a:t>
            </a:r>
          </a:p>
          <a:p>
            <a:pPr lvl="1"/>
            <a:r>
              <a:rPr lang="tr-TR" sz="1800"/>
              <a:t>Tüm çalışanlar, en az Müdür düzeyindeki yöneticiden yazılı onay almalıdır.</a:t>
            </a:r>
          </a:p>
          <a:p>
            <a:r>
              <a:rPr lang="tr-TR" sz="1800"/>
              <a:t>Ekonomi Sınıfı Araç Tercihi</a:t>
            </a:r>
          </a:p>
          <a:p>
            <a:pPr lvl="1"/>
            <a:r>
              <a:rPr lang="tr-TR" sz="1800"/>
              <a:t>Kiralama için ekonomi sınıfı araçlar öncelikli tercih olmalıdır.</a:t>
            </a:r>
          </a:p>
        </p:txBody>
      </p:sp>
    </p:spTree>
    <p:extLst>
      <p:ext uri="{BB962C8B-B14F-4D97-AF65-F5344CB8AC3E}">
        <p14:creationId xmlns:p14="http://schemas.microsoft.com/office/powerpoint/2010/main" val="390880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4E815-823A-296E-E27E-8E690D6CCB1C}"/>
              </a:ext>
            </a:extLst>
          </p:cNvPr>
          <p:cNvSpPr>
            <a:spLocks noGrp="1"/>
          </p:cNvSpPr>
          <p:nvPr>
            <p:ph type="title"/>
          </p:nvPr>
        </p:nvSpPr>
        <p:spPr>
          <a:xfrm>
            <a:off x="1371600" y="457200"/>
            <a:ext cx="5268036" cy="2140145"/>
          </a:xfrm>
        </p:spPr>
        <p:txBody>
          <a:bodyPr vert="horz" lIns="0" tIns="0" rIns="0" bIns="0" rtlCol="0" anchor="b">
            <a:normAutofit/>
          </a:bodyPr>
          <a:lstStyle/>
          <a:p>
            <a:r>
              <a:rPr lang="en-US"/>
              <a:t>Ulaşım: Şirket Aracı Kullanımı</a:t>
            </a:r>
          </a:p>
        </p:txBody>
      </p:sp>
      <p:sp>
        <p:nvSpPr>
          <p:cNvPr id="4" name="Content Placeholder 3">
            <a:extLst>
              <a:ext uri="{FF2B5EF4-FFF2-40B4-BE49-F238E27FC236}">
                <a16:creationId xmlns:a16="http://schemas.microsoft.com/office/drawing/2014/main" id="{45CB25D5-A6EC-3F5F-5BD0-E60A99E63180}"/>
              </a:ext>
            </a:extLst>
          </p:cNvPr>
          <p:cNvSpPr>
            <a:spLocks noGrp="1"/>
          </p:cNvSpPr>
          <p:nvPr>
            <p:ph sz="half" idx="2"/>
          </p:nvPr>
        </p:nvSpPr>
        <p:spPr>
          <a:xfrm>
            <a:off x="1371599" y="3054545"/>
            <a:ext cx="5268037" cy="2567508"/>
          </a:xfrm>
        </p:spPr>
        <p:txBody>
          <a:bodyPr vert="horz" lIns="0" tIns="0" rIns="0" bIns="0" rtlCol="0" anchor="t">
            <a:normAutofit/>
          </a:bodyPr>
          <a:lstStyle/>
          <a:p>
            <a:r>
              <a:rPr lang="en-US" sz="1600"/>
              <a:t>Şirket Seyahatleri ve Araç Kullanımı</a:t>
            </a:r>
          </a:p>
          <a:p>
            <a:pPr lvl="1"/>
            <a:r>
              <a:rPr lang="en-US" sz="1600"/>
              <a:t>Şirket aracı kullanımı PR.UNI-013 prosedürüne tabidir</a:t>
            </a:r>
          </a:p>
          <a:p>
            <a:pPr lvl="1"/>
            <a:r>
              <a:rPr lang="en-US" sz="1600"/>
              <a:t>İdari İşler Birimi'nden araç talebi yapılmalıdır</a:t>
            </a:r>
          </a:p>
          <a:p>
            <a:pPr lvl="1"/>
            <a:r>
              <a:rPr lang="en-US" sz="1600"/>
              <a:t>Seyahat süresince prosedüre uygun hareket edilmelidir</a:t>
            </a:r>
          </a:p>
        </p:txBody>
      </p:sp>
      <p:pic>
        <p:nvPicPr>
          <p:cNvPr id="5" name="Content Placeholder 4" descr="A person wearing jeans with a suitcase holding travel documents, including a passport, tickets, maps">
            <a:extLst>
              <a:ext uri="{FF2B5EF4-FFF2-40B4-BE49-F238E27FC236}">
                <a16:creationId xmlns:a16="http://schemas.microsoft.com/office/drawing/2014/main" id="{4F0F2D1B-5D8F-4DD9-AB51-36E6D4B6CEA8}"/>
              </a:ext>
            </a:extLst>
          </p:cNvPr>
          <p:cNvPicPr>
            <a:picLocks noGrp="1" noChangeAspect="1"/>
          </p:cNvPicPr>
          <p:nvPr>
            <p:ph sz="half" idx="1"/>
          </p:nvPr>
        </p:nvPicPr>
        <p:blipFill rotWithShape="1">
          <a:blip r:embed="rId3"/>
          <a:srcRect l="20835" r="16166"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8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633A4-DD91-55C1-EADA-712AE306A263}"/>
              </a:ext>
            </a:extLst>
          </p:cNvPr>
          <p:cNvSpPr>
            <a:spLocks noGrp="1"/>
          </p:cNvSpPr>
          <p:nvPr>
            <p:ph type="title"/>
          </p:nvPr>
        </p:nvSpPr>
        <p:spPr>
          <a:xfrm>
            <a:off x="1371600" y="457200"/>
            <a:ext cx="4911393" cy="1556724"/>
          </a:xfrm>
        </p:spPr>
        <p:txBody>
          <a:bodyPr vert="horz" lIns="0" tIns="0" rIns="0" bIns="0" rtlCol="0" anchor="b">
            <a:normAutofit/>
          </a:bodyPr>
          <a:lstStyle/>
          <a:p>
            <a:r>
              <a:rPr lang="en-US"/>
              <a:t>Konaklama ve Yemek</a:t>
            </a:r>
          </a:p>
        </p:txBody>
      </p:sp>
      <p:sp>
        <p:nvSpPr>
          <p:cNvPr id="4" name="Content Placeholder 3">
            <a:extLst>
              <a:ext uri="{FF2B5EF4-FFF2-40B4-BE49-F238E27FC236}">
                <a16:creationId xmlns:a16="http://schemas.microsoft.com/office/drawing/2014/main" id="{21852FAA-0DE5-3A08-1462-890B4576C662}"/>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400"/>
              <a:t>Yurtiçi Otel Rezervasyonları</a:t>
            </a:r>
          </a:p>
          <a:p>
            <a:pPr lvl="1">
              <a:lnSpc>
                <a:spcPct val="110000"/>
              </a:lnSpc>
            </a:pPr>
            <a:r>
              <a:rPr lang="en-US" sz="1400"/>
              <a:t>Çalışanlar tarafından anlaşmalı otellerden yapılmalı</a:t>
            </a:r>
          </a:p>
          <a:p>
            <a:pPr lvl="1">
              <a:lnSpc>
                <a:spcPct val="110000"/>
              </a:lnSpc>
            </a:pPr>
            <a:r>
              <a:rPr lang="en-US" sz="1400"/>
              <a:t>LS.UNI-024 - Anlaşmalı Oteller Listesi'ne bakınız</a:t>
            </a:r>
          </a:p>
          <a:p>
            <a:pPr lvl="1">
              <a:lnSpc>
                <a:spcPct val="110000"/>
              </a:lnSpc>
            </a:pPr>
            <a:r>
              <a:rPr lang="en-US" sz="1400"/>
              <a:t>Standart odalar için rezervasyon yapılır</a:t>
            </a:r>
          </a:p>
          <a:p>
            <a:pPr lvl="1">
              <a:lnSpc>
                <a:spcPct val="110000"/>
              </a:lnSpc>
            </a:pPr>
            <a:r>
              <a:rPr lang="en-US" sz="1400"/>
              <a:t>Faturalar detaylı ve şirket adına düzenlenmelidir</a:t>
            </a:r>
          </a:p>
          <a:p>
            <a:pPr>
              <a:lnSpc>
                <a:spcPct val="110000"/>
              </a:lnSpc>
            </a:pPr>
            <a:r>
              <a:rPr lang="en-US" sz="1400"/>
              <a:t>Yurtdışı Otel Rezervasyonları</a:t>
            </a:r>
          </a:p>
          <a:p>
            <a:pPr lvl="1">
              <a:lnSpc>
                <a:spcPct val="110000"/>
              </a:lnSpc>
            </a:pPr>
            <a:r>
              <a:rPr lang="en-US" sz="1400"/>
              <a:t>Çalışan tarafından üç alternatif otel fiyatı araştırılır</a:t>
            </a:r>
          </a:p>
          <a:p>
            <a:pPr lvl="1">
              <a:lnSpc>
                <a:spcPct val="110000"/>
              </a:lnSpc>
            </a:pPr>
            <a:r>
              <a:rPr lang="en-US" sz="1400"/>
              <a:t>Bölüm Müdürü en ekonomik oteli seçer</a:t>
            </a:r>
          </a:p>
          <a:p>
            <a:pPr lvl="1">
              <a:lnSpc>
                <a:spcPct val="110000"/>
              </a:lnSpc>
            </a:pPr>
            <a:r>
              <a:rPr lang="en-US" sz="1400"/>
              <a:t>Vize işlemleri için Yönetici Asistanları bilgilendirilir</a:t>
            </a:r>
          </a:p>
          <a:p>
            <a:pPr>
              <a:lnSpc>
                <a:spcPct val="110000"/>
              </a:lnSpc>
            </a:pPr>
            <a:r>
              <a:rPr lang="en-US" sz="1400"/>
              <a:t>Yemek ve Konaklama Harcamaları</a:t>
            </a:r>
          </a:p>
          <a:p>
            <a:pPr lvl="1">
              <a:lnSpc>
                <a:spcPct val="110000"/>
              </a:lnSpc>
            </a:pPr>
            <a:r>
              <a:rPr lang="en-US" sz="1400"/>
              <a:t>Limitler Prosedür’ün 5.3 maddesindeki tabloda belirtilmiştir</a:t>
            </a:r>
          </a:p>
        </p:txBody>
      </p:sp>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507515A-24DD-49CB-B99B-11A10AED9AA5}"/>
              </a:ext>
            </a:extLst>
          </p:cNvPr>
          <p:cNvGraphicFramePr>
            <a:graphicFrameLocks noGrp="1"/>
          </p:cNvGraphicFramePr>
          <p:nvPr>
            <p:ph sz="half" idx="1"/>
            <p:extLst>
              <p:ext uri="{D42A27DB-BD31-4B8C-83A1-F6EECF244321}">
                <p14:modId xmlns:p14="http://schemas.microsoft.com/office/powerpoint/2010/main" val="1409504717"/>
              </p:ext>
            </p:extLst>
          </p:nvPr>
        </p:nvGraphicFramePr>
        <p:xfrm>
          <a:off x="6644639" y="957754"/>
          <a:ext cx="5090161" cy="4471267"/>
        </p:xfrm>
        <a:graphic>
          <a:graphicData uri="http://schemas.openxmlformats.org/drawingml/2006/table">
            <a:tbl>
              <a:tblPr firstRow="1" bandRow="1">
                <a:noFill/>
                <a:tableStyleId>{5C22544A-7EE6-4342-B048-85BDC9FD1C3A}</a:tableStyleId>
              </a:tblPr>
              <a:tblGrid>
                <a:gridCol w="1973117">
                  <a:extLst>
                    <a:ext uri="{9D8B030D-6E8A-4147-A177-3AD203B41FA5}">
                      <a16:colId xmlns:a16="http://schemas.microsoft.com/office/drawing/2014/main" val="1978681114"/>
                    </a:ext>
                  </a:extLst>
                </a:gridCol>
                <a:gridCol w="1558523">
                  <a:extLst>
                    <a:ext uri="{9D8B030D-6E8A-4147-A177-3AD203B41FA5}">
                      <a16:colId xmlns:a16="http://schemas.microsoft.com/office/drawing/2014/main" val="565883538"/>
                    </a:ext>
                  </a:extLst>
                </a:gridCol>
                <a:gridCol w="1558523">
                  <a:extLst>
                    <a:ext uri="{9D8B030D-6E8A-4147-A177-3AD203B41FA5}">
                      <a16:colId xmlns:a16="http://schemas.microsoft.com/office/drawing/2014/main" val="2002845763"/>
                    </a:ext>
                  </a:extLst>
                </a:gridCol>
              </a:tblGrid>
              <a:tr h="447127">
                <a:tc gridSpan="3">
                  <a:txBody>
                    <a:bodyPr/>
                    <a:lstStyle/>
                    <a:p>
                      <a:r>
                        <a:rPr lang="tr-TR" sz="1300" b="1" cap="all" spc="60">
                          <a:solidFill>
                            <a:schemeClr val="tx1"/>
                          </a:solidFill>
                        </a:rPr>
                        <a:t>Konaklama ve Yemek Harcamaları Limitleri</a:t>
                      </a:r>
                    </a:p>
                  </a:txBody>
                  <a:tcPr marL="101620" marR="101620" marT="101620" marB="101620" anchor="b">
                    <a:lnL w="12700" cmpd="sng">
                      <a:noFill/>
                    </a:lnL>
                    <a:lnR w="12700" cmpd="sng">
                      <a:noFill/>
                    </a:lnR>
                    <a:lnT w="12700" cmpd="sng">
                      <a:noFill/>
                    </a:lnT>
                    <a:lnB w="38100" cmpd="sng">
                      <a:noFill/>
                    </a:lnB>
                    <a:no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603007947"/>
                  </a:ext>
                </a:extLst>
              </a:tr>
              <a:tr h="735050">
                <a:tc>
                  <a:txBody>
                    <a:bodyPr/>
                    <a:lstStyle/>
                    <a:p>
                      <a:r>
                        <a:rPr lang="tr-TR" sz="1800" cap="none" spc="0">
                          <a:solidFill>
                            <a:schemeClr val="tx1"/>
                          </a:solidFill>
                        </a:rPr>
                        <a:t>Kategori</a:t>
                      </a:r>
                    </a:p>
                  </a:txBody>
                  <a:tcPr marL="101620" marR="101620" marT="50810" marB="101620" anchor="ctr">
                    <a:lnL w="12700" cap="flat" cmpd="sng" algn="ctr">
                      <a:noFill/>
                      <a:prstDash val="solid"/>
                    </a:lnL>
                    <a:lnR w="12700" cmpd="sng">
                      <a:noFill/>
                      <a:prstDash val="solid"/>
                    </a:lnR>
                    <a:lnT w="38100" cmpd="sng">
                      <a:noFill/>
                    </a:lnT>
                    <a:lnB w="12700" cmpd="sng">
                      <a:noFill/>
                      <a:prstDash val="solid"/>
                    </a:lnB>
                    <a:noFill/>
                  </a:tcPr>
                </a:tc>
                <a:tc>
                  <a:txBody>
                    <a:bodyPr/>
                    <a:lstStyle/>
                    <a:p>
                      <a:r>
                        <a:rPr lang="tr-TR" sz="1800" cap="none" spc="0">
                          <a:solidFill>
                            <a:schemeClr val="tx1"/>
                          </a:solidFill>
                        </a:rPr>
                        <a:t>Yurtiçi Limitler</a:t>
                      </a:r>
                    </a:p>
                  </a:txBody>
                  <a:tcPr marL="101620" marR="101620" marT="50810" marB="101620" anchor="ctr">
                    <a:lnL w="12700" cmpd="sng">
                      <a:noFill/>
                      <a:prstDash val="solid"/>
                    </a:lnL>
                    <a:lnR w="12700" cmpd="sng">
                      <a:noFill/>
                      <a:prstDash val="solid"/>
                    </a:lnR>
                    <a:lnT w="38100" cmpd="sng">
                      <a:noFill/>
                    </a:lnT>
                    <a:lnB w="12700" cmpd="sng">
                      <a:noFill/>
                      <a:prstDash val="solid"/>
                    </a:lnB>
                    <a:noFill/>
                  </a:tcPr>
                </a:tc>
                <a:tc>
                  <a:txBody>
                    <a:bodyPr/>
                    <a:lstStyle/>
                    <a:p>
                      <a:r>
                        <a:rPr lang="tr-TR" sz="1800" cap="none" spc="0">
                          <a:solidFill>
                            <a:schemeClr val="tx1"/>
                          </a:solidFill>
                        </a:rPr>
                        <a:t>Yurtdışı Limitler</a:t>
                      </a:r>
                    </a:p>
                  </a:txBody>
                  <a:tcPr marL="101620" marR="101620" marT="50810" marB="101620"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17857258"/>
                  </a:ext>
                </a:extLst>
              </a:tr>
              <a:tr h="1006036">
                <a:tc>
                  <a:txBody>
                    <a:bodyPr/>
                    <a:lstStyle/>
                    <a:p>
                      <a:r>
                        <a:rPr lang="tr-TR" sz="1800" cap="none" spc="0">
                          <a:solidFill>
                            <a:schemeClr val="tx1"/>
                          </a:solidFill>
                        </a:rPr>
                        <a:t>Otel Rezervasyonları</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tr-TR" sz="1800" cap="none" spc="0">
                          <a:solidFill>
                            <a:schemeClr val="tx1"/>
                          </a:solidFill>
                        </a:rPr>
                        <a:t>Anlaşmalı oteller tercih edilir</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tr-TR" sz="1800" cap="none" spc="0">
                          <a:solidFill>
                            <a:schemeClr val="tx1"/>
                          </a:solidFill>
                        </a:rPr>
                        <a:t>Üç alternatif otel fiyatı araştırılır</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19570762"/>
                  </a:ext>
                </a:extLst>
              </a:tr>
              <a:tr h="1006036">
                <a:tc>
                  <a:txBody>
                    <a:bodyPr/>
                    <a:lstStyle/>
                    <a:p>
                      <a:r>
                        <a:rPr lang="tr-TR" sz="1800" cap="none" spc="0">
                          <a:solidFill>
                            <a:schemeClr val="tx1"/>
                          </a:solidFill>
                        </a:rPr>
                        <a:t>Faturalar</a:t>
                      </a:r>
                    </a:p>
                  </a:txBody>
                  <a:tcPr marL="101620" marR="101620" marT="50810" marB="10162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Detaylı ve şirket adına düzenlenir</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tr-TR" sz="1800" cap="none" spc="0">
                          <a:solidFill>
                            <a:schemeClr val="tx1"/>
                          </a:solidFill>
                        </a:rPr>
                        <a:t>Detaylı ve şirket adına düzenlenir</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78834691"/>
                  </a:ext>
                </a:extLst>
              </a:tr>
              <a:tr h="1277022">
                <a:tc>
                  <a:txBody>
                    <a:bodyPr/>
                    <a:lstStyle/>
                    <a:p>
                      <a:r>
                        <a:rPr lang="tr-TR" sz="1800" cap="none" spc="0">
                          <a:solidFill>
                            <a:schemeClr val="tx1"/>
                          </a:solidFill>
                        </a:rPr>
                        <a:t>Yemek Harcamaları</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tr-TR" sz="1800" cap="none" spc="0">
                          <a:solidFill>
                            <a:schemeClr val="tx1"/>
                          </a:solidFill>
                        </a:rPr>
                        <a:t>Prosedür’ün 5.3 maddesine göre</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tr-TR" sz="1800" cap="none" spc="0">
                          <a:solidFill>
                            <a:schemeClr val="tx1"/>
                          </a:solidFill>
                        </a:rPr>
                        <a:t>Prosedür’ün 5.3 maddesine göre</a:t>
                      </a:r>
                    </a:p>
                  </a:txBody>
                  <a:tcPr marL="101620" marR="101620" marT="50810" marB="10162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0094627"/>
                  </a:ext>
                </a:extLst>
              </a:tr>
            </a:tbl>
          </a:graphicData>
        </a:graphic>
      </p:graphicFrame>
    </p:spTree>
    <p:extLst>
      <p:ext uri="{BB962C8B-B14F-4D97-AF65-F5344CB8AC3E}">
        <p14:creationId xmlns:p14="http://schemas.microsoft.com/office/powerpoint/2010/main" val="254758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EE78C-C552-EA3E-8053-903F4B78EAC5}"/>
              </a:ext>
            </a:extLst>
          </p:cNvPr>
          <p:cNvSpPr>
            <a:spLocks noGrp="1"/>
          </p:cNvSpPr>
          <p:nvPr>
            <p:ph type="title"/>
          </p:nvPr>
        </p:nvSpPr>
        <p:spPr>
          <a:xfrm>
            <a:off x="1371601" y="457200"/>
            <a:ext cx="9549442" cy="1010093"/>
          </a:xfrm>
        </p:spPr>
        <p:txBody>
          <a:bodyPr anchor="b">
            <a:normAutofit/>
          </a:bodyPr>
          <a:lstStyle/>
          <a:p>
            <a:pPr algn="r">
              <a:lnSpc>
                <a:spcPct val="90000"/>
              </a:lnSpc>
            </a:pPr>
            <a:r>
              <a:rPr lang="tr-TR"/>
              <a:t>Şirket Tarafından Karşılanan Masraflar</a:t>
            </a:r>
          </a:p>
        </p:txBody>
      </p:sp>
      <p:sp>
        <p:nvSpPr>
          <p:cNvPr id="12" name="Rectangle 11">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2F7DD88-7FF5-4C95-89D9-C38A9EA50DB1}"/>
              </a:ext>
            </a:extLst>
          </p:cNvPr>
          <p:cNvGraphicFramePr>
            <a:graphicFrameLocks noGrp="1"/>
          </p:cNvGraphicFramePr>
          <p:nvPr>
            <p:ph idx="1"/>
            <p:extLst>
              <p:ext uri="{D42A27DB-BD31-4B8C-83A1-F6EECF244321}">
                <p14:modId xmlns:p14="http://schemas.microsoft.com/office/powerpoint/2010/main" val="1553257048"/>
              </p:ext>
            </p:extLst>
          </p:nvPr>
        </p:nvGraphicFramePr>
        <p:xfrm>
          <a:off x="1462742" y="1834632"/>
          <a:ext cx="9206264" cy="4114800"/>
        </p:xfrm>
        <a:graphic>
          <a:graphicData uri="http://schemas.openxmlformats.org/drawingml/2006/table">
            <a:tbl>
              <a:tblPr firstRow="1" bandRow="1">
                <a:tableStyleId>{5C22544A-7EE6-4342-B048-85BDC9FD1C3A}</a:tableStyleId>
              </a:tblPr>
              <a:tblGrid>
                <a:gridCol w="4603133">
                  <a:extLst>
                    <a:ext uri="{9D8B030D-6E8A-4147-A177-3AD203B41FA5}">
                      <a16:colId xmlns:a16="http://schemas.microsoft.com/office/drawing/2014/main" val="1337934473"/>
                    </a:ext>
                  </a:extLst>
                </a:gridCol>
                <a:gridCol w="4603133">
                  <a:extLst>
                    <a:ext uri="{9D8B030D-6E8A-4147-A177-3AD203B41FA5}">
                      <a16:colId xmlns:a16="http://schemas.microsoft.com/office/drawing/2014/main" val="1658438079"/>
                    </a:ext>
                  </a:extLst>
                </a:gridCol>
              </a:tblGrid>
              <a:tr h="352240">
                <a:tc gridSpan="2">
                  <a:txBody>
                    <a:bodyPr/>
                    <a:lstStyle/>
                    <a:p>
                      <a:r>
                        <a:rPr lang="tr-TR" sz="1600"/>
                        <a:t>Şirket Tarafından Karşılanan Seyahat Masrafları ve Koşulları</a:t>
                      </a:r>
                    </a:p>
                  </a:txBody>
                  <a:tcPr marL="80054" marR="80054" marT="40027" marB="40027" anchor="ctr"/>
                </a:tc>
                <a:tc hMerge="1">
                  <a:txBody>
                    <a:bodyPr/>
                    <a:lstStyle/>
                    <a:p>
                      <a:endParaRPr lang="tr-TR"/>
                    </a:p>
                  </a:txBody>
                  <a:tcPr/>
                </a:tc>
                <a:extLst>
                  <a:ext uri="{0D108BD9-81ED-4DB2-BD59-A6C34878D82A}">
                    <a16:rowId xmlns:a16="http://schemas.microsoft.com/office/drawing/2014/main" val="2904947184"/>
                  </a:ext>
                </a:extLst>
              </a:tr>
              <a:tr h="352240">
                <a:tc>
                  <a:txBody>
                    <a:bodyPr/>
                    <a:lstStyle/>
                    <a:p>
                      <a:r>
                        <a:rPr lang="tr-TR" sz="1600"/>
                        <a:t>Masraf Türü</a:t>
                      </a:r>
                    </a:p>
                  </a:txBody>
                  <a:tcPr marL="80054" marR="80054" marT="40027" marB="40027" anchor="ctr"/>
                </a:tc>
                <a:tc>
                  <a:txBody>
                    <a:bodyPr/>
                    <a:lstStyle/>
                    <a:p>
                      <a:r>
                        <a:rPr lang="tr-TR" sz="1600"/>
                        <a:t>Kapsam ve Koşullar</a:t>
                      </a:r>
                    </a:p>
                  </a:txBody>
                  <a:tcPr marL="80054" marR="80054" marT="40027" marB="40027" anchor="ctr"/>
                </a:tc>
                <a:extLst>
                  <a:ext uri="{0D108BD9-81ED-4DB2-BD59-A6C34878D82A}">
                    <a16:rowId xmlns:a16="http://schemas.microsoft.com/office/drawing/2014/main" val="2401064430"/>
                  </a:ext>
                </a:extLst>
              </a:tr>
              <a:tr h="352240">
                <a:tc>
                  <a:txBody>
                    <a:bodyPr/>
                    <a:lstStyle/>
                    <a:p>
                      <a:r>
                        <a:rPr lang="tr-TR" sz="1600"/>
                        <a:t>Konaklama Masrafları</a:t>
                      </a:r>
                    </a:p>
                  </a:txBody>
                  <a:tcPr marL="80054" marR="80054" marT="40027" marB="40027" anchor="ctr"/>
                </a:tc>
                <a:tc>
                  <a:txBody>
                    <a:bodyPr/>
                    <a:lstStyle/>
                    <a:p>
                      <a:r>
                        <a:rPr lang="tr-TR" sz="1600"/>
                        <a:t>Yasal belge ile sınırlı</a:t>
                      </a:r>
                    </a:p>
                  </a:txBody>
                  <a:tcPr marL="80054" marR="80054" marT="40027" marB="40027" anchor="ctr"/>
                </a:tc>
                <a:extLst>
                  <a:ext uri="{0D108BD9-81ED-4DB2-BD59-A6C34878D82A}">
                    <a16:rowId xmlns:a16="http://schemas.microsoft.com/office/drawing/2014/main" val="3293797823"/>
                  </a:ext>
                </a:extLst>
              </a:tr>
              <a:tr h="352240">
                <a:tc>
                  <a:txBody>
                    <a:bodyPr/>
                    <a:lstStyle/>
                    <a:p>
                      <a:r>
                        <a:rPr lang="tr-TR" sz="1600"/>
                        <a:t>Yiyecek İçecek Masrafları</a:t>
                      </a:r>
                    </a:p>
                  </a:txBody>
                  <a:tcPr marL="80054" marR="80054" marT="40027" marB="40027" anchor="ctr"/>
                </a:tc>
                <a:tc>
                  <a:txBody>
                    <a:bodyPr/>
                    <a:lstStyle/>
                    <a:p>
                      <a:r>
                        <a:rPr lang="tr-TR" sz="1600"/>
                        <a:t>Alkol hariç, market gıda harcamaları dâhil</a:t>
                      </a:r>
                    </a:p>
                  </a:txBody>
                  <a:tcPr marL="80054" marR="80054" marT="40027" marB="40027" anchor="ctr"/>
                </a:tc>
                <a:extLst>
                  <a:ext uri="{0D108BD9-81ED-4DB2-BD59-A6C34878D82A}">
                    <a16:rowId xmlns:a16="http://schemas.microsoft.com/office/drawing/2014/main" val="1418319419"/>
                  </a:ext>
                </a:extLst>
              </a:tr>
              <a:tr h="592404">
                <a:tc>
                  <a:txBody>
                    <a:bodyPr/>
                    <a:lstStyle/>
                    <a:p>
                      <a:r>
                        <a:rPr lang="tr-TR" sz="1600"/>
                        <a:t>Ulaşım ve Araç Kiralama</a:t>
                      </a:r>
                    </a:p>
                  </a:txBody>
                  <a:tcPr marL="80054" marR="80054" marT="40027" marB="40027" anchor="ctr"/>
                </a:tc>
                <a:tc>
                  <a:txBody>
                    <a:bodyPr/>
                    <a:lstStyle/>
                    <a:p>
                      <a:r>
                        <a:rPr lang="tr-TR" sz="1600"/>
                        <a:t>Belgelenmiş otopark, otoyol, köprü ücretleri; zorunlu tamir/bakım dâhil (trafik cezaları hariç)</a:t>
                      </a:r>
                    </a:p>
                  </a:txBody>
                  <a:tcPr marL="80054" marR="80054" marT="40027" marB="40027" anchor="ctr"/>
                </a:tc>
                <a:extLst>
                  <a:ext uri="{0D108BD9-81ED-4DB2-BD59-A6C34878D82A}">
                    <a16:rowId xmlns:a16="http://schemas.microsoft.com/office/drawing/2014/main" val="2350115921"/>
                  </a:ext>
                </a:extLst>
              </a:tr>
              <a:tr h="352240">
                <a:tc>
                  <a:txBody>
                    <a:bodyPr/>
                    <a:lstStyle/>
                    <a:p>
                      <a:r>
                        <a:rPr lang="tr-TR" sz="1600"/>
                        <a:t>Havaalanı Otoparkı</a:t>
                      </a:r>
                    </a:p>
                  </a:txBody>
                  <a:tcPr marL="80054" marR="80054" marT="40027" marB="40027" anchor="ctr"/>
                </a:tc>
                <a:tc>
                  <a:txBody>
                    <a:bodyPr/>
                    <a:lstStyle/>
                    <a:p>
                      <a:r>
                        <a:rPr lang="tr-TR" sz="1600"/>
                        <a:t>İdari İşler Yöneticisi onayı ile</a:t>
                      </a:r>
                    </a:p>
                  </a:txBody>
                  <a:tcPr marL="80054" marR="80054" marT="40027" marB="40027" anchor="ctr"/>
                </a:tc>
                <a:extLst>
                  <a:ext uri="{0D108BD9-81ED-4DB2-BD59-A6C34878D82A}">
                    <a16:rowId xmlns:a16="http://schemas.microsoft.com/office/drawing/2014/main" val="1407001458"/>
                  </a:ext>
                </a:extLst>
              </a:tr>
              <a:tr h="352240">
                <a:tc>
                  <a:txBody>
                    <a:bodyPr/>
                    <a:lstStyle/>
                    <a:p>
                      <a:r>
                        <a:rPr lang="tr-TR" sz="1600"/>
                        <a:t>Fotokopi, Faks, Kargo</a:t>
                      </a:r>
                    </a:p>
                  </a:txBody>
                  <a:tcPr marL="80054" marR="80054" marT="40027" marB="40027" anchor="ctr"/>
                </a:tc>
                <a:tc>
                  <a:txBody>
                    <a:bodyPr/>
                    <a:lstStyle/>
                    <a:p>
                      <a:r>
                        <a:rPr lang="tr-TR" sz="1600"/>
                        <a:t>Belgeli masraflar</a:t>
                      </a:r>
                    </a:p>
                  </a:txBody>
                  <a:tcPr marL="80054" marR="80054" marT="40027" marB="40027" anchor="ctr"/>
                </a:tc>
                <a:extLst>
                  <a:ext uri="{0D108BD9-81ED-4DB2-BD59-A6C34878D82A}">
                    <a16:rowId xmlns:a16="http://schemas.microsoft.com/office/drawing/2014/main" val="907117970"/>
                  </a:ext>
                </a:extLst>
              </a:tr>
              <a:tr h="352240">
                <a:tc>
                  <a:txBody>
                    <a:bodyPr/>
                    <a:lstStyle/>
                    <a:p>
                      <a:r>
                        <a:rPr lang="tr-TR" sz="1600"/>
                        <a:t>Diğer Kabul Edilebilir Masraflar</a:t>
                      </a:r>
                    </a:p>
                  </a:txBody>
                  <a:tcPr marL="80054" marR="80054" marT="40027" marB="40027" anchor="ctr"/>
                </a:tc>
                <a:tc>
                  <a:txBody>
                    <a:bodyPr/>
                    <a:lstStyle/>
                    <a:p>
                      <a:r>
                        <a:rPr lang="tr-TR" sz="1600"/>
                        <a:t>İş gereği belgeli masraflar</a:t>
                      </a:r>
                    </a:p>
                  </a:txBody>
                  <a:tcPr marL="80054" marR="80054" marT="40027" marB="40027" anchor="ctr"/>
                </a:tc>
                <a:extLst>
                  <a:ext uri="{0D108BD9-81ED-4DB2-BD59-A6C34878D82A}">
                    <a16:rowId xmlns:a16="http://schemas.microsoft.com/office/drawing/2014/main" val="2241395878"/>
                  </a:ext>
                </a:extLst>
              </a:tr>
              <a:tr h="352240">
                <a:tc>
                  <a:txBody>
                    <a:bodyPr/>
                    <a:lstStyle/>
                    <a:p>
                      <a:r>
                        <a:rPr lang="tr-TR" sz="1600"/>
                        <a:t>Pasaport ve Vize Giderleri</a:t>
                      </a:r>
                    </a:p>
                  </a:txBody>
                  <a:tcPr marL="80054" marR="80054" marT="40027" marB="40027" anchor="ctr"/>
                </a:tc>
                <a:tc>
                  <a:txBody>
                    <a:bodyPr/>
                    <a:lstStyle/>
                    <a:p>
                      <a:r>
                        <a:rPr lang="tr-TR" sz="1600"/>
                        <a:t>3 yıla kadar</a:t>
                      </a:r>
                    </a:p>
                  </a:txBody>
                  <a:tcPr marL="80054" marR="80054" marT="40027" marB="40027" anchor="ctr"/>
                </a:tc>
                <a:extLst>
                  <a:ext uri="{0D108BD9-81ED-4DB2-BD59-A6C34878D82A}">
                    <a16:rowId xmlns:a16="http://schemas.microsoft.com/office/drawing/2014/main" val="4080268163"/>
                  </a:ext>
                </a:extLst>
              </a:tr>
              <a:tr h="352240">
                <a:tc>
                  <a:txBody>
                    <a:bodyPr/>
                    <a:lstStyle/>
                    <a:p>
                      <a:r>
                        <a:rPr lang="tr-TR" sz="1600"/>
                        <a:t>Fazla Bagaj Giderleri</a:t>
                      </a:r>
                    </a:p>
                  </a:txBody>
                  <a:tcPr marL="80054" marR="80054" marT="40027" marB="40027" anchor="ctr"/>
                </a:tc>
                <a:tc>
                  <a:txBody>
                    <a:bodyPr/>
                    <a:lstStyle/>
                    <a:p>
                      <a:r>
                        <a:rPr lang="tr-TR" sz="1600"/>
                        <a:t>İşle ilgili belgeli masraflar</a:t>
                      </a:r>
                    </a:p>
                  </a:txBody>
                  <a:tcPr marL="80054" marR="80054" marT="40027" marB="40027" anchor="ctr"/>
                </a:tc>
                <a:extLst>
                  <a:ext uri="{0D108BD9-81ED-4DB2-BD59-A6C34878D82A}">
                    <a16:rowId xmlns:a16="http://schemas.microsoft.com/office/drawing/2014/main" val="598677253"/>
                  </a:ext>
                </a:extLst>
              </a:tr>
              <a:tr h="352240">
                <a:tc>
                  <a:txBody>
                    <a:bodyPr/>
                    <a:lstStyle/>
                    <a:p>
                      <a:r>
                        <a:rPr lang="tr-TR" sz="1600"/>
                        <a:t>Belgelenemeyen Masraflar</a:t>
                      </a:r>
                    </a:p>
                  </a:txBody>
                  <a:tcPr marL="80054" marR="80054" marT="40027" marB="40027" anchor="ctr"/>
                </a:tc>
                <a:tc>
                  <a:txBody>
                    <a:bodyPr/>
                    <a:lstStyle/>
                    <a:p>
                      <a:r>
                        <a:rPr lang="tr-TR" sz="1600"/>
                        <a:t>Belgesiz masraf formu ile (dolmuş, otobüs v.b.)</a:t>
                      </a:r>
                    </a:p>
                  </a:txBody>
                  <a:tcPr marL="80054" marR="80054" marT="40027" marB="40027" anchor="ctr"/>
                </a:tc>
                <a:extLst>
                  <a:ext uri="{0D108BD9-81ED-4DB2-BD59-A6C34878D82A}">
                    <a16:rowId xmlns:a16="http://schemas.microsoft.com/office/drawing/2014/main" val="4057513599"/>
                  </a:ext>
                </a:extLst>
              </a:tr>
            </a:tbl>
          </a:graphicData>
        </a:graphic>
      </p:graphicFrame>
    </p:spTree>
    <p:extLst>
      <p:ext uri="{BB962C8B-B14F-4D97-AF65-F5344CB8AC3E}">
        <p14:creationId xmlns:p14="http://schemas.microsoft.com/office/powerpoint/2010/main" val="358620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F3B18-D64D-0759-A3FB-309DD10F845E}"/>
              </a:ext>
            </a:extLst>
          </p:cNvPr>
          <p:cNvSpPr>
            <a:spLocks noGrp="1"/>
          </p:cNvSpPr>
          <p:nvPr>
            <p:ph type="title"/>
          </p:nvPr>
        </p:nvSpPr>
        <p:spPr>
          <a:xfrm>
            <a:off x="1135856" y="908649"/>
            <a:ext cx="4079720" cy="3977676"/>
          </a:xfrm>
        </p:spPr>
        <p:txBody>
          <a:bodyPr anchor="t">
            <a:normAutofit/>
          </a:bodyPr>
          <a:lstStyle/>
          <a:p>
            <a:pPr algn="r"/>
            <a:r>
              <a:rPr lang="tr-TR" sz="4000"/>
              <a:t>Şirket Kredi Kartları</a:t>
            </a:r>
          </a:p>
        </p:txBody>
      </p:sp>
      <p:sp>
        <p:nvSpPr>
          <p:cNvPr id="3" name="Content Placeholder 2">
            <a:extLst>
              <a:ext uri="{FF2B5EF4-FFF2-40B4-BE49-F238E27FC236}">
                <a16:creationId xmlns:a16="http://schemas.microsoft.com/office/drawing/2014/main" id="{23862DBC-76E6-3D78-1E09-289B6B9DB3EF}"/>
              </a:ext>
            </a:extLst>
          </p:cNvPr>
          <p:cNvSpPr>
            <a:spLocks noGrp="1"/>
          </p:cNvSpPr>
          <p:nvPr>
            <p:ph idx="1"/>
          </p:nvPr>
        </p:nvSpPr>
        <p:spPr>
          <a:xfrm>
            <a:off x="5701896" y="964889"/>
            <a:ext cx="5118505" cy="4909137"/>
          </a:xfrm>
        </p:spPr>
        <p:txBody>
          <a:bodyPr>
            <a:normAutofit/>
          </a:bodyPr>
          <a:lstStyle/>
          <a:p>
            <a:pPr>
              <a:lnSpc>
                <a:spcPct val="110000"/>
              </a:lnSpc>
            </a:pPr>
            <a:r>
              <a:rPr lang="tr-TR" sz="1500"/>
              <a:t>Şirket Kredi Kartı Limitleri</a:t>
            </a:r>
          </a:p>
          <a:p>
            <a:pPr lvl="1">
              <a:lnSpc>
                <a:spcPct val="110000"/>
              </a:lnSpc>
            </a:pPr>
            <a:r>
              <a:rPr lang="tr-TR" sz="1500"/>
              <a:t>Her pozisyon için Mali İşler Bölümü tarafından belirlenir</a:t>
            </a:r>
          </a:p>
          <a:p>
            <a:pPr lvl="1">
              <a:lnSpc>
                <a:spcPct val="110000"/>
              </a:lnSpc>
            </a:pPr>
            <a:r>
              <a:rPr lang="tr-TR" sz="1500"/>
              <a:t>İnsan Kaynakları Bölümüne bilgi verilir</a:t>
            </a:r>
          </a:p>
          <a:p>
            <a:pPr>
              <a:lnSpc>
                <a:spcPct val="110000"/>
              </a:lnSpc>
            </a:pPr>
            <a:r>
              <a:rPr lang="tr-TR" sz="1500"/>
              <a:t>Kredi Kartı Harcamaları</a:t>
            </a:r>
          </a:p>
          <a:p>
            <a:pPr lvl="1">
              <a:lnSpc>
                <a:spcPct val="110000"/>
              </a:lnSpc>
            </a:pPr>
            <a:r>
              <a:rPr lang="tr-TR" sz="1500"/>
              <a:t>Yalnızca Şirket masrafları için kullanılmalıdır</a:t>
            </a:r>
          </a:p>
          <a:p>
            <a:pPr lvl="1">
              <a:lnSpc>
                <a:spcPct val="110000"/>
              </a:lnSpc>
            </a:pPr>
            <a:r>
              <a:rPr lang="tr-TR" sz="1500"/>
              <a:t>Özel harcamalar veya kötü kullanım halinde iptal edilir</a:t>
            </a:r>
          </a:p>
          <a:p>
            <a:pPr>
              <a:lnSpc>
                <a:spcPct val="110000"/>
              </a:lnSpc>
            </a:pPr>
            <a:r>
              <a:rPr lang="tr-TR" sz="1500"/>
              <a:t>Fatura ve Masraf Formu</a:t>
            </a:r>
          </a:p>
          <a:p>
            <a:pPr lvl="1">
              <a:lnSpc>
                <a:spcPct val="110000"/>
              </a:lnSpc>
            </a:pPr>
            <a:r>
              <a:rPr lang="tr-TR" sz="1500"/>
              <a:t>Fatura/parakende satış fişi gereklidir</a:t>
            </a:r>
          </a:p>
          <a:p>
            <a:pPr lvl="1">
              <a:lnSpc>
                <a:spcPct val="110000"/>
              </a:lnSpc>
            </a:pPr>
            <a:r>
              <a:rPr lang="tr-TR" sz="1500"/>
              <a:t>Detaylar Masraf Formu'na eklenmeli ve onaylanmalıdır</a:t>
            </a:r>
          </a:p>
          <a:p>
            <a:pPr>
              <a:lnSpc>
                <a:spcPct val="110000"/>
              </a:lnSpc>
            </a:pPr>
            <a:r>
              <a:rPr lang="tr-TR" sz="1500"/>
              <a:t>İşten Ayrılma Durumu</a:t>
            </a:r>
          </a:p>
          <a:p>
            <a:pPr lvl="1">
              <a:lnSpc>
                <a:spcPct val="110000"/>
              </a:lnSpc>
            </a:pPr>
            <a:r>
              <a:rPr lang="tr-TR" sz="1500"/>
              <a:t>İnsan Kaynakları Bölümü, Mali İşler Bölümü'nü bilgilendirir</a:t>
            </a:r>
          </a:p>
          <a:p>
            <a:pPr lvl="1">
              <a:lnSpc>
                <a:spcPct val="110000"/>
              </a:lnSpc>
            </a:pPr>
            <a:r>
              <a:rPr lang="tr-TR" sz="1500"/>
              <a:t>Kart, Mali İşler Bölümü tarafından iptal edilir</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3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CEE3B-057D-2AE9-56F1-902861E9A7D7}"/>
              </a:ext>
            </a:extLst>
          </p:cNvPr>
          <p:cNvSpPr>
            <a:spLocks noGrp="1"/>
          </p:cNvSpPr>
          <p:nvPr>
            <p:ph type="title"/>
          </p:nvPr>
        </p:nvSpPr>
        <p:spPr>
          <a:xfrm>
            <a:off x="1135856" y="908649"/>
            <a:ext cx="4079720" cy="3977676"/>
          </a:xfrm>
        </p:spPr>
        <p:txBody>
          <a:bodyPr anchor="t">
            <a:normAutofit/>
          </a:bodyPr>
          <a:lstStyle/>
          <a:p>
            <a:pPr algn="r"/>
            <a:r>
              <a:rPr lang="tr-TR" sz="4000"/>
              <a:t>Agenda</a:t>
            </a:r>
          </a:p>
        </p:txBody>
      </p:sp>
      <p:sp>
        <p:nvSpPr>
          <p:cNvPr id="3" name="Content Placeholder 2">
            <a:extLst>
              <a:ext uri="{FF2B5EF4-FFF2-40B4-BE49-F238E27FC236}">
                <a16:creationId xmlns:a16="http://schemas.microsoft.com/office/drawing/2014/main" id="{66B58CE9-CBE7-A925-91D0-5FFDC92F0D6A}"/>
              </a:ext>
            </a:extLst>
          </p:cNvPr>
          <p:cNvSpPr>
            <a:spLocks noGrp="1"/>
          </p:cNvSpPr>
          <p:nvPr>
            <p:ph idx="1"/>
          </p:nvPr>
        </p:nvSpPr>
        <p:spPr>
          <a:xfrm>
            <a:off x="5701896" y="964889"/>
            <a:ext cx="5118505" cy="4909137"/>
          </a:xfrm>
        </p:spPr>
        <p:txBody>
          <a:bodyPr>
            <a:normAutofit/>
          </a:bodyPr>
          <a:lstStyle/>
          <a:p>
            <a:pPr>
              <a:lnSpc>
                <a:spcPct val="110000"/>
              </a:lnSpc>
            </a:pPr>
            <a:r>
              <a:rPr lang="tr-TR" sz="1700"/>
              <a:t>Giriş</a:t>
            </a:r>
          </a:p>
          <a:p>
            <a:pPr>
              <a:lnSpc>
                <a:spcPct val="110000"/>
              </a:lnSpc>
            </a:pPr>
            <a:r>
              <a:rPr lang="tr-TR" sz="1700"/>
              <a:t>Kapsam ve Sorumlular</a:t>
            </a:r>
          </a:p>
          <a:p>
            <a:pPr>
              <a:lnSpc>
                <a:spcPct val="110000"/>
              </a:lnSpc>
            </a:pPr>
            <a:r>
              <a:rPr lang="tr-TR" sz="1700"/>
              <a:t>Tanımlar</a:t>
            </a:r>
          </a:p>
          <a:p>
            <a:pPr>
              <a:lnSpc>
                <a:spcPct val="110000"/>
              </a:lnSpc>
            </a:pPr>
            <a:r>
              <a:rPr lang="tr-TR" sz="1700"/>
              <a:t>Seyahat Onay Süreci</a:t>
            </a:r>
          </a:p>
          <a:p>
            <a:pPr>
              <a:lnSpc>
                <a:spcPct val="110000"/>
              </a:lnSpc>
            </a:pPr>
            <a:r>
              <a:rPr lang="tr-TR" sz="1700"/>
              <a:t>Seyahat Sebepleri</a:t>
            </a:r>
          </a:p>
          <a:p>
            <a:pPr>
              <a:lnSpc>
                <a:spcPct val="110000"/>
              </a:lnSpc>
            </a:pPr>
            <a:r>
              <a:rPr lang="tr-TR" sz="1700"/>
              <a:t>Sınıflandırma ve Limitler</a:t>
            </a:r>
          </a:p>
          <a:p>
            <a:pPr>
              <a:lnSpc>
                <a:spcPct val="110000"/>
              </a:lnSpc>
            </a:pPr>
            <a:r>
              <a:rPr lang="tr-TR" sz="1700"/>
              <a:t>Ulaşım</a:t>
            </a:r>
          </a:p>
          <a:p>
            <a:pPr>
              <a:lnSpc>
                <a:spcPct val="110000"/>
              </a:lnSpc>
            </a:pPr>
            <a:r>
              <a:rPr lang="tr-TR" sz="1700"/>
              <a:t>Konaklama ve Yemek</a:t>
            </a:r>
          </a:p>
          <a:p>
            <a:pPr>
              <a:lnSpc>
                <a:spcPct val="110000"/>
              </a:lnSpc>
            </a:pPr>
            <a:r>
              <a:rPr lang="tr-TR" sz="1700"/>
              <a:t>Şirket Tarafından Karşılanan Masraflar</a:t>
            </a:r>
          </a:p>
          <a:p>
            <a:pPr>
              <a:lnSpc>
                <a:spcPct val="110000"/>
              </a:lnSpc>
            </a:pPr>
            <a:r>
              <a:rPr lang="tr-TR" sz="1700"/>
              <a:t>Şirket Kredi Kartları</a:t>
            </a:r>
          </a:p>
          <a:p>
            <a:pPr>
              <a:lnSpc>
                <a:spcPct val="110000"/>
              </a:lnSpc>
            </a:pPr>
            <a:r>
              <a:rPr lang="tr-TR" sz="1700"/>
              <a:t>Seyahat Formu ve Seyahat Avansı</a:t>
            </a:r>
          </a:p>
          <a:p>
            <a:pPr>
              <a:lnSpc>
                <a:spcPct val="110000"/>
              </a:lnSpc>
            </a:pPr>
            <a:r>
              <a:rPr lang="tr-TR" sz="1700"/>
              <a:t>Seyahat Masraflarının Kapatılması</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87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EAE02-F96C-1702-3BA9-F972F57BC951}"/>
              </a:ext>
            </a:extLst>
          </p:cNvPr>
          <p:cNvSpPr>
            <a:spLocks noGrp="1"/>
          </p:cNvSpPr>
          <p:nvPr>
            <p:ph type="title"/>
          </p:nvPr>
        </p:nvSpPr>
        <p:spPr>
          <a:xfrm>
            <a:off x="1371600" y="457200"/>
            <a:ext cx="4911393" cy="1556724"/>
          </a:xfrm>
        </p:spPr>
        <p:txBody>
          <a:bodyPr vert="horz" lIns="0" tIns="0" rIns="0" bIns="0" rtlCol="0" anchor="b">
            <a:normAutofit/>
          </a:bodyPr>
          <a:lstStyle/>
          <a:p>
            <a:r>
              <a:rPr lang="en-US" sz="3300"/>
              <a:t>Seyahat Formu ve Seyahat Avansı</a:t>
            </a:r>
          </a:p>
        </p:txBody>
      </p:sp>
      <p:sp>
        <p:nvSpPr>
          <p:cNvPr id="4" name="Content Placeholder 3">
            <a:extLst>
              <a:ext uri="{FF2B5EF4-FFF2-40B4-BE49-F238E27FC236}">
                <a16:creationId xmlns:a16="http://schemas.microsoft.com/office/drawing/2014/main" id="{083F29CF-8BA7-577C-590D-51C5C37165CE}"/>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100"/>
              <a:t>FR.UNI-012 - Seyahat Formu Doldurma</a:t>
            </a:r>
          </a:p>
          <a:p>
            <a:pPr lvl="1">
              <a:lnSpc>
                <a:spcPct val="110000"/>
              </a:lnSpc>
            </a:pPr>
            <a:r>
              <a:rPr lang="en-US" sz="1100"/>
              <a:t>Çalışanın seyahat öncesi eksiksiz doldurması ve onaylatması gerekiyor.</a:t>
            </a:r>
          </a:p>
          <a:p>
            <a:pPr lvl="1">
              <a:lnSpc>
                <a:spcPct val="110000"/>
              </a:lnSpc>
            </a:pPr>
            <a:r>
              <a:rPr lang="en-US" sz="1100"/>
              <a:t>Görev izin formu olarak da işlev görüyor.</a:t>
            </a:r>
          </a:p>
          <a:p>
            <a:pPr>
              <a:lnSpc>
                <a:spcPct val="110000"/>
              </a:lnSpc>
            </a:pPr>
            <a:r>
              <a:rPr lang="en-US" sz="1100"/>
              <a:t>İnsan Kaynakları Bölümü İşlemleri</a:t>
            </a:r>
          </a:p>
          <a:p>
            <a:pPr lvl="1">
              <a:lnSpc>
                <a:spcPct val="110000"/>
              </a:lnSpc>
            </a:pPr>
            <a:r>
              <a:rPr lang="en-US" sz="1100"/>
              <a:t>Seyahat formu teslim edilmezse, devamsızlık olarak değerlendirilir.</a:t>
            </a:r>
          </a:p>
          <a:p>
            <a:pPr lvl="1">
              <a:lnSpc>
                <a:spcPct val="110000"/>
              </a:lnSpc>
            </a:pPr>
            <a:r>
              <a:rPr lang="en-US" sz="1100"/>
              <a:t>Belgelerin ayın 10. günü mesai bitimine kadar teslimi şart.</a:t>
            </a:r>
          </a:p>
          <a:p>
            <a:pPr>
              <a:lnSpc>
                <a:spcPct val="110000"/>
              </a:lnSpc>
            </a:pPr>
            <a:r>
              <a:rPr lang="en-US" sz="1100"/>
              <a:t>Seyahat Avansı Koşulları</a:t>
            </a:r>
          </a:p>
          <a:p>
            <a:pPr lvl="1">
              <a:lnSpc>
                <a:spcPct val="110000"/>
              </a:lnSpc>
            </a:pPr>
            <a:r>
              <a:rPr lang="en-US" sz="1100"/>
              <a:t>Avans talebi, belirlenen limitler dahilinde form üzerinde belirtilir.</a:t>
            </a:r>
          </a:p>
          <a:p>
            <a:pPr lvl="1">
              <a:lnSpc>
                <a:spcPct val="110000"/>
              </a:lnSpc>
            </a:pPr>
            <a:r>
              <a:rPr lang="en-US" sz="1100"/>
              <a:t>Kapanmamış avans varsa, yeni avans verilmez.</a:t>
            </a:r>
          </a:p>
          <a:p>
            <a:pPr>
              <a:lnSpc>
                <a:spcPct val="110000"/>
              </a:lnSpc>
            </a:pPr>
            <a:r>
              <a:rPr lang="en-US" sz="1100"/>
              <a:t>Uzayan Seyahatler ve Yurt Dışı Avans Talebi</a:t>
            </a:r>
          </a:p>
          <a:p>
            <a:pPr lvl="1">
              <a:lnSpc>
                <a:spcPct val="110000"/>
              </a:lnSpc>
            </a:pPr>
            <a:r>
              <a:rPr lang="en-US" sz="1100"/>
              <a:t>Uzama durumunda, 3 gün içinde üst yönetici ve İK'ya bilgi verilir.</a:t>
            </a:r>
          </a:p>
          <a:p>
            <a:pPr lvl="1">
              <a:lnSpc>
                <a:spcPct val="110000"/>
              </a:lnSpc>
            </a:pPr>
            <a:r>
              <a:rPr lang="en-US" sz="1100"/>
              <a:t>Yurt dışı avansı için bir hafta önceden bildirim yapılmalı.</a:t>
            </a:r>
          </a:p>
        </p:txBody>
      </p:sp>
      <p:sp>
        <p:nvSpPr>
          <p:cNvPr id="17" name="Rectangle 1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CD73B327-EDF8-4B1F-B88E-0C3EBB7756CE}"/>
              </a:ext>
            </a:extLst>
          </p:cNvPr>
          <p:cNvGraphicFramePr>
            <a:graphicFrameLocks noGrp="1"/>
          </p:cNvGraphicFramePr>
          <p:nvPr>
            <p:ph sz="half" idx="1"/>
            <p:extLst>
              <p:ext uri="{D42A27DB-BD31-4B8C-83A1-F6EECF244321}">
                <p14:modId xmlns:p14="http://schemas.microsoft.com/office/powerpoint/2010/main" val="1818357085"/>
              </p:ext>
            </p:extLst>
          </p:nvPr>
        </p:nvGraphicFramePr>
        <p:xfrm>
          <a:off x="6771513" y="457200"/>
          <a:ext cx="4836415" cy="5472377"/>
        </p:xfrm>
        <a:graphic>
          <a:graphicData uri="http://schemas.openxmlformats.org/drawingml/2006/table">
            <a:tbl>
              <a:tblPr firstRow="1" bandRow="1">
                <a:tableStyleId>{3B4B98B0-60AC-42C2-AFA5-B58CD77FA1E5}</a:tableStyleId>
              </a:tblPr>
              <a:tblGrid>
                <a:gridCol w="1612138">
                  <a:extLst>
                    <a:ext uri="{9D8B030D-6E8A-4147-A177-3AD203B41FA5}">
                      <a16:colId xmlns:a16="http://schemas.microsoft.com/office/drawing/2014/main" val="3284714554"/>
                    </a:ext>
                  </a:extLst>
                </a:gridCol>
                <a:gridCol w="1751740">
                  <a:extLst>
                    <a:ext uri="{9D8B030D-6E8A-4147-A177-3AD203B41FA5}">
                      <a16:colId xmlns:a16="http://schemas.microsoft.com/office/drawing/2014/main" val="841393528"/>
                    </a:ext>
                  </a:extLst>
                </a:gridCol>
                <a:gridCol w="1472537">
                  <a:extLst>
                    <a:ext uri="{9D8B030D-6E8A-4147-A177-3AD203B41FA5}">
                      <a16:colId xmlns:a16="http://schemas.microsoft.com/office/drawing/2014/main" val="3521948794"/>
                    </a:ext>
                  </a:extLst>
                </a:gridCol>
              </a:tblGrid>
              <a:tr h="491397">
                <a:tc gridSpan="3">
                  <a:txBody>
                    <a:bodyPr/>
                    <a:lstStyle/>
                    <a:p>
                      <a:r>
                        <a:rPr lang="tr-TR" sz="2200"/>
                        <a:t>Seyahat Avansı ve İşlemler Tablosu</a:t>
                      </a:r>
                    </a:p>
                  </a:txBody>
                  <a:tcPr marL="111681" marR="111681" marT="55841" marB="55841" anchor="ct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677573585"/>
                  </a:ext>
                </a:extLst>
              </a:tr>
              <a:tr h="1161484">
                <a:tc>
                  <a:txBody>
                    <a:bodyPr/>
                    <a:lstStyle/>
                    <a:p>
                      <a:r>
                        <a:rPr lang="tr-TR" sz="2200"/>
                        <a:t>Prosedür</a:t>
                      </a:r>
                    </a:p>
                  </a:txBody>
                  <a:tcPr marL="111681" marR="111681" marT="55841" marB="55841" anchor="ctr"/>
                </a:tc>
                <a:tc>
                  <a:txBody>
                    <a:bodyPr/>
                    <a:lstStyle/>
                    <a:p>
                      <a:r>
                        <a:rPr lang="tr-TR" sz="2200"/>
                        <a:t>İlgili Bölüm</a:t>
                      </a:r>
                    </a:p>
                  </a:txBody>
                  <a:tcPr marL="111681" marR="111681" marT="55841" marB="55841" anchor="ctr"/>
                </a:tc>
                <a:tc>
                  <a:txBody>
                    <a:bodyPr/>
                    <a:lstStyle/>
                    <a:p>
                      <a:r>
                        <a:rPr lang="tr-TR" sz="2200"/>
                        <a:t>Son Teslim Tarihi</a:t>
                      </a:r>
                    </a:p>
                  </a:txBody>
                  <a:tcPr marL="111681" marR="111681" marT="55841" marB="55841" anchor="ctr"/>
                </a:tc>
                <a:extLst>
                  <a:ext uri="{0D108BD9-81ED-4DB2-BD59-A6C34878D82A}">
                    <a16:rowId xmlns:a16="http://schemas.microsoft.com/office/drawing/2014/main" val="3015256767"/>
                  </a:ext>
                </a:extLst>
              </a:tr>
              <a:tr h="1496528">
                <a:tc>
                  <a:txBody>
                    <a:bodyPr/>
                    <a:lstStyle/>
                    <a:p>
                      <a:r>
                        <a:rPr lang="tr-TR" sz="2200"/>
                        <a:t>Seyahat Formu Doldurma</a:t>
                      </a:r>
                    </a:p>
                  </a:txBody>
                  <a:tcPr marL="111681" marR="111681" marT="55841" marB="55841" anchor="ctr"/>
                </a:tc>
                <a:tc>
                  <a:txBody>
                    <a:bodyPr/>
                    <a:lstStyle/>
                    <a:p>
                      <a:r>
                        <a:rPr lang="tr-TR" sz="2200"/>
                        <a:t>İnsan Kaynakları</a:t>
                      </a:r>
                    </a:p>
                  </a:txBody>
                  <a:tcPr marL="111681" marR="111681" marT="55841" marB="55841" anchor="ctr"/>
                </a:tc>
                <a:tc>
                  <a:txBody>
                    <a:bodyPr/>
                    <a:lstStyle/>
                    <a:p>
                      <a:r>
                        <a:rPr lang="tr-TR" sz="2200"/>
                        <a:t>Ayın 10. günü mesai bitimi</a:t>
                      </a:r>
                    </a:p>
                  </a:txBody>
                  <a:tcPr marL="111681" marR="111681" marT="55841" marB="55841" anchor="ctr"/>
                </a:tc>
                <a:extLst>
                  <a:ext uri="{0D108BD9-81ED-4DB2-BD59-A6C34878D82A}">
                    <a16:rowId xmlns:a16="http://schemas.microsoft.com/office/drawing/2014/main" val="3574742564"/>
                  </a:ext>
                </a:extLst>
              </a:tr>
              <a:tr h="1161484">
                <a:tc>
                  <a:txBody>
                    <a:bodyPr/>
                    <a:lstStyle/>
                    <a:p>
                      <a:r>
                        <a:rPr lang="tr-TR" sz="2200"/>
                        <a:t>Avans Talebi</a:t>
                      </a:r>
                    </a:p>
                  </a:txBody>
                  <a:tcPr marL="111681" marR="111681" marT="55841" marB="55841" anchor="ctr"/>
                </a:tc>
                <a:tc>
                  <a:txBody>
                    <a:bodyPr/>
                    <a:lstStyle/>
                    <a:p>
                      <a:r>
                        <a:rPr lang="tr-TR" sz="2200"/>
                        <a:t>Mali İşler</a:t>
                      </a:r>
                    </a:p>
                  </a:txBody>
                  <a:tcPr marL="111681" marR="111681" marT="55841" marB="55841" anchor="ctr"/>
                </a:tc>
                <a:tc>
                  <a:txBody>
                    <a:bodyPr/>
                    <a:lstStyle/>
                    <a:p>
                      <a:r>
                        <a:rPr lang="tr-TR" sz="2200"/>
                        <a:t>Form üzerinde belirtme</a:t>
                      </a:r>
                    </a:p>
                  </a:txBody>
                  <a:tcPr marL="111681" marR="111681" marT="55841" marB="55841" anchor="ctr"/>
                </a:tc>
                <a:extLst>
                  <a:ext uri="{0D108BD9-81ED-4DB2-BD59-A6C34878D82A}">
                    <a16:rowId xmlns:a16="http://schemas.microsoft.com/office/drawing/2014/main" val="2676611925"/>
                  </a:ext>
                </a:extLst>
              </a:tr>
              <a:tr h="1161484">
                <a:tc>
                  <a:txBody>
                    <a:bodyPr/>
                    <a:lstStyle/>
                    <a:p>
                      <a:r>
                        <a:rPr lang="tr-TR" sz="2200"/>
                        <a:t>Yurt Dışı Avans Bildirimi</a:t>
                      </a:r>
                    </a:p>
                  </a:txBody>
                  <a:tcPr marL="111681" marR="111681" marT="55841" marB="55841" anchor="ctr"/>
                </a:tc>
                <a:tc>
                  <a:txBody>
                    <a:bodyPr/>
                    <a:lstStyle/>
                    <a:p>
                      <a:r>
                        <a:rPr lang="tr-TR" sz="2200"/>
                        <a:t>İnsan Kaynakları ve Mali İşler</a:t>
                      </a:r>
                    </a:p>
                  </a:txBody>
                  <a:tcPr marL="111681" marR="111681" marT="55841" marB="55841" anchor="ctr"/>
                </a:tc>
                <a:tc>
                  <a:txBody>
                    <a:bodyPr/>
                    <a:lstStyle/>
                    <a:p>
                      <a:r>
                        <a:rPr lang="tr-TR" sz="2200"/>
                        <a:t>Bir hafta önceden</a:t>
                      </a:r>
                    </a:p>
                  </a:txBody>
                  <a:tcPr marL="111681" marR="111681" marT="55841" marB="55841" anchor="ctr"/>
                </a:tc>
                <a:extLst>
                  <a:ext uri="{0D108BD9-81ED-4DB2-BD59-A6C34878D82A}">
                    <a16:rowId xmlns:a16="http://schemas.microsoft.com/office/drawing/2014/main" val="1169592819"/>
                  </a:ext>
                </a:extLst>
              </a:tr>
            </a:tbl>
          </a:graphicData>
        </a:graphic>
      </p:graphicFrame>
    </p:spTree>
    <p:extLst>
      <p:ext uri="{BB962C8B-B14F-4D97-AF65-F5344CB8AC3E}">
        <p14:creationId xmlns:p14="http://schemas.microsoft.com/office/powerpoint/2010/main" val="424017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60288-C647-B584-CB4A-296FE1780CC8}"/>
              </a:ext>
            </a:extLst>
          </p:cNvPr>
          <p:cNvSpPr>
            <a:spLocks noGrp="1"/>
          </p:cNvSpPr>
          <p:nvPr>
            <p:ph type="title"/>
          </p:nvPr>
        </p:nvSpPr>
        <p:spPr>
          <a:xfrm>
            <a:off x="1135856" y="908649"/>
            <a:ext cx="4079720" cy="3977676"/>
          </a:xfrm>
        </p:spPr>
        <p:txBody>
          <a:bodyPr anchor="t">
            <a:normAutofit/>
          </a:bodyPr>
          <a:lstStyle/>
          <a:p>
            <a:pPr algn="r"/>
            <a:r>
              <a:rPr lang="tr-TR" sz="2500"/>
              <a:t>Seyahat Masraflarının Kapatılması</a:t>
            </a:r>
          </a:p>
        </p:txBody>
      </p:sp>
      <p:sp>
        <p:nvSpPr>
          <p:cNvPr id="3" name="Content Placeholder 2">
            <a:extLst>
              <a:ext uri="{FF2B5EF4-FFF2-40B4-BE49-F238E27FC236}">
                <a16:creationId xmlns:a16="http://schemas.microsoft.com/office/drawing/2014/main" id="{417FB3B6-2379-A5BB-5626-BD8B9B83FF83}"/>
              </a:ext>
            </a:extLst>
          </p:cNvPr>
          <p:cNvSpPr>
            <a:spLocks noGrp="1"/>
          </p:cNvSpPr>
          <p:nvPr>
            <p:ph idx="1"/>
          </p:nvPr>
        </p:nvSpPr>
        <p:spPr>
          <a:xfrm>
            <a:off x="5701896" y="964889"/>
            <a:ext cx="5118505" cy="4909137"/>
          </a:xfrm>
        </p:spPr>
        <p:txBody>
          <a:bodyPr>
            <a:normAutofit/>
          </a:bodyPr>
          <a:lstStyle/>
          <a:p>
            <a:pPr>
              <a:lnSpc>
                <a:spcPct val="110000"/>
              </a:lnSpc>
            </a:pPr>
            <a:r>
              <a:rPr lang="tr-TR" sz="1500"/>
              <a:t>Seyahat Masraf Bildirimi</a:t>
            </a:r>
          </a:p>
          <a:p>
            <a:pPr lvl="1">
              <a:lnSpc>
                <a:spcPct val="110000"/>
              </a:lnSpc>
            </a:pPr>
            <a:r>
              <a:rPr lang="tr-TR" sz="1500"/>
              <a:t>FR.UNI-013 formu seyahat sonrası ilk hafta doldurulur</a:t>
            </a:r>
          </a:p>
          <a:p>
            <a:pPr lvl="1">
              <a:lnSpc>
                <a:spcPct val="110000"/>
              </a:lnSpc>
            </a:pPr>
            <a:r>
              <a:rPr lang="tr-TR" sz="1500"/>
              <a:t>Haracama belgeleri eklenir ve Mali İşler'e sunulur</a:t>
            </a:r>
          </a:p>
          <a:p>
            <a:pPr>
              <a:lnSpc>
                <a:spcPct val="110000"/>
              </a:lnSpc>
            </a:pPr>
            <a:r>
              <a:rPr lang="tr-TR" sz="1500"/>
              <a:t>Onay Gereklilikleri</a:t>
            </a:r>
          </a:p>
          <a:p>
            <a:pPr lvl="1">
              <a:lnSpc>
                <a:spcPct val="110000"/>
              </a:lnSpc>
            </a:pPr>
            <a:r>
              <a:rPr lang="tr-TR" sz="1500"/>
              <a:t>Yurtiçi için Bölüm Müdürü onayı</a:t>
            </a:r>
          </a:p>
          <a:p>
            <a:pPr lvl="1">
              <a:lnSpc>
                <a:spcPct val="110000"/>
              </a:lnSpc>
            </a:pPr>
            <a:r>
              <a:rPr lang="tr-TR" sz="1500"/>
              <a:t>Yurtdışı için ek olarak Direktör/Genel Müdür Yardımcısı/Genel Müdür onayı</a:t>
            </a:r>
          </a:p>
          <a:p>
            <a:pPr>
              <a:lnSpc>
                <a:spcPct val="110000"/>
              </a:lnSpc>
            </a:pPr>
            <a:r>
              <a:rPr lang="tr-TR" sz="1500"/>
              <a:t>Avansların Kapatılması</a:t>
            </a:r>
          </a:p>
          <a:p>
            <a:pPr lvl="1">
              <a:lnSpc>
                <a:spcPct val="110000"/>
              </a:lnSpc>
            </a:pPr>
            <a:r>
              <a:rPr lang="tr-TR" sz="1500"/>
              <a:t>Şirkete uğrayamayanlar için kargo ile iletim</a:t>
            </a:r>
          </a:p>
          <a:p>
            <a:pPr lvl="1">
              <a:lnSpc>
                <a:spcPct val="110000"/>
              </a:lnSpc>
            </a:pPr>
            <a:r>
              <a:rPr lang="tr-TR" sz="1500"/>
              <a:t>Süresinde kapatılmayan avanslar ücretten düşülür</a:t>
            </a:r>
          </a:p>
          <a:p>
            <a:pPr>
              <a:lnSpc>
                <a:spcPct val="110000"/>
              </a:lnSpc>
            </a:pPr>
            <a:r>
              <a:rPr lang="tr-TR" sz="1500"/>
              <a:t>İş Sözleşmesi Sonlanan Çalışanlar</a:t>
            </a:r>
          </a:p>
          <a:p>
            <a:pPr lvl="1">
              <a:lnSpc>
                <a:spcPct val="110000"/>
              </a:lnSpc>
            </a:pPr>
            <a:r>
              <a:rPr lang="tr-TR" sz="1500"/>
              <a:t>Kapatılmamış avanslar son ödemeden düşülür</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038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446163-2054-EE28-F2C6-541C275CD22E}"/>
              </a:ext>
            </a:extLst>
          </p:cNvPr>
          <p:cNvSpPr>
            <a:spLocks noGrp="1"/>
          </p:cNvSpPr>
          <p:nvPr>
            <p:ph type="title"/>
          </p:nvPr>
        </p:nvSpPr>
        <p:spPr>
          <a:xfrm>
            <a:off x="387927" y="1028701"/>
            <a:ext cx="3248863" cy="3020785"/>
          </a:xfrm>
        </p:spPr>
        <p:txBody>
          <a:bodyPr>
            <a:normAutofit/>
          </a:bodyPr>
          <a:lstStyle/>
          <a:p>
            <a:pPr algn="r"/>
            <a:r>
              <a:rPr lang="tr-TR" sz="3200">
                <a:solidFill>
                  <a:schemeClr val="bg1"/>
                </a:solidFill>
              </a:rPr>
              <a:t>Gerçek Dışı Beyan ve Seyahatin İptali</a:t>
            </a:r>
          </a:p>
        </p:txBody>
      </p:sp>
      <p:sp>
        <p:nvSpPr>
          <p:cNvPr id="3" name="Content Placeholder 2">
            <a:extLst>
              <a:ext uri="{FF2B5EF4-FFF2-40B4-BE49-F238E27FC236}">
                <a16:creationId xmlns:a16="http://schemas.microsoft.com/office/drawing/2014/main" id="{3816BEEF-3C19-61B6-739C-DC53952C5991}"/>
              </a:ext>
            </a:extLst>
          </p:cNvPr>
          <p:cNvSpPr>
            <a:spLocks noGrp="1"/>
          </p:cNvSpPr>
          <p:nvPr>
            <p:ph idx="1"/>
          </p:nvPr>
        </p:nvSpPr>
        <p:spPr>
          <a:xfrm>
            <a:off x="4777409" y="1028702"/>
            <a:ext cx="6273972" cy="4843462"/>
          </a:xfrm>
        </p:spPr>
        <p:txBody>
          <a:bodyPr>
            <a:normAutofit/>
          </a:bodyPr>
          <a:lstStyle/>
          <a:p>
            <a:r>
              <a:rPr lang="tr-TR" sz="1800"/>
              <a:t>Gerçek Dışı Beyan</a:t>
            </a:r>
          </a:p>
          <a:p>
            <a:pPr lvl="1"/>
            <a:r>
              <a:rPr lang="tr-TR" sz="1800"/>
              <a:t>Bilerek yapılan yanlış masraf beyanı durumunda disiplin hükümleri uygulanır.</a:t>
            </a:r>
          </a:p>
          <a:p>
            <a:r>
              <a:rPr lang="tr-TR" sz="1800"/>
              <a:t>Seyahatin İptal Edilmesi</a:t>
            </a:r>
          </a:p>
          <a:p>
            <a:pPr lvl="1"/>
            <a:r>
              <a:rPr lang="tr-TR" sz="1800"/>
              <a:t>İptal durumunda, avans ilk iş gününde Mali İşler Bölümü’ne iade edilir.</a:t>
            </a:r>
          </a:p>
          <a:p>
            <a:pPr lvl="1"/>
            <a:r>
              <a:rPr lang="tr-TR" sz="1800"/>
              <a:t>Uçak biletleri için Yönetici Asistanı bilgilendirilir ve iade işlemleri takip edilir.</a:t>
            </a:r>
          </a:p>
          <a:p>
            <a:pPr lvl="1"/>
            <a:r>
              <a:rPr lang="tr-TR" sz="1800"/>
              <a:t>İptal masrafları aylık olarak Üst Yönetim’e raporlanır.</a:t>
            </a:r>
          </a:p>
        </p:txBody>
      </p:sp>
    </p:spTree>
    <p:extLst>
      <p:ext uri="{BB962C8B-B14F-4D97-AF65-F5344CB8AC3E}">
        <p14:creationId xmlns:p14="http://schemas.microsoft.com/office/powerpoint/2010/main" val="339348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8CA98EC-5CC0-D58A-764A-A65615C7F1D9}"/>
              </a:ext>
            </a:extLst>
          </p:cNvPr>
          <p:cNvSpPr>
            <a:spLocks noGrp="1"/>
          </p:cNvSpPr>
          <p:nvPr>
            <p:ph type="title"/>
          </p:nvPr>
        </p:nvSpPr>
        <p:spPr>
          <a:xfrm>
            <a:off x="387927" y="1028701"/>
            <a:ext cx="3248863" cy="3020785"/>
          </a:xfrm>
        </p:spPr>
        <p:txBody>
          <a:bodyPr>
            <a:normAutofit/>
          </a:bodyPr>
          <a:lstStyle/>
          <a:p>
            <a:pPr algn="r">
              <a:lnSpc>
                <a:spcPct val="90000"/>
              </a:lnSpc>
            </a:pPr>
            <a:r>
              <a:rPr lang="tr-TR" sz="2000">
                <a:solidFill>
                  <a:schemeClr val="bg1"/>
                </a:solidFill>
              </a:rPr>
              <a:t>Yurtdışı Pazar Araştırma Desteği Kapsamındaki Seyahatler</a:t>
            </a:r>
          </a:p>
        </p:txBody>
      </p:sp>
      <p:sp>
        <p:nvSpPr>
          <p:cNvPr id="3" name="Content Placeholder 2">
            <a:extLst>
              <a:ext uri="{FF2B5EF4-FFF2-40B4-BE49-F238E27FC236}">
                <a16:creationId xmlns:a16="http://schemas.microsoft.com/office/drawing/2014/main" id="{B017E971-57FF-6349-E245-E9D11BA88AF9}"/>
              </a:ext>
            </a:extLst>
          </p:cNvPr>
          <p:cNvSpPr>
            <a:spLocks noGrp="1"/>
          </p:cNvSpPr>
          <p:nvPr>
            <p:ph idx="1"/>
          </p:nvPr>
        </p:nvSpPr>
        <p:spPr>
          <a:xfrm>
            <a:off x="4777409" y="1028702"/>
            <a:ext cx="6273972" cy="4843462"/>
          </a:xfrm>
        </p:spPr>
        <p:txBody>
          <a:bodyPr>
            <a:normAutofit/>
          </a:bodyPr>
          <a:lstStyle/>
          <a:p>
            <a:pPr>
              <a:lnSpc>
                <a:spcPct val="110000"/>
              </a:lnSpc>
            </a:pPr>
            <a:r>
              <a:rPr lang="tr-TR" sz="1800"/>
              <a:t>Ulaşım ve Konaklama İşlemleri</a:t>
            </a:r>
          </a:p>
          <a:p>
            <a:pPr lvl="1">
              <a:lnSpc>
                <a:spcPct val="110000"/>
              </a:lnSpc>
            </a:pPr>
            <a:r>
              <a:rPr lang="tr-TR" sz="1800"/>
              <a:t>Uçak biletleri Yönetici Asistanı tarafından alınır ve Ar-Ge Merkezi Bölümü’ne teslim edilir.</a:t>
            </a:r>
          </a:p>
          <a:p>
            <a:pPr lvl="1">
              <a:lnSpc>
                <a:spcPct val="110000"/>
              </a:lnSpc>
            </a:pPr>
            <a:r>
              <a:rPr lang="tr-TR" sz="1800"/>
              <a:t>Check-in havaalanında yapılır, biniş kartı seyahat dönüşünde teslim edilmelidir.</a:t>
            </a:r>
          </a:p>
          <a:p>
            <a:pPr lvl="1">
              <a:lnSpc>
                <a:spcPct val="110000"/>
              </a:lnSpc>
            </a:pPr>
            <a:r>
              <a:rPr lang="tr-TR" sz="1800"/>
              <a:t>Nakit veya millerle alınan biletler destek kapsamında değildir.</a:t>
            </a:r>
          </a:p>
          <a:p>
            <a:pPr>
              <a:lnSpc>
                <a:spcPct val="110000"/>
              </a:lnSpc>
            </a:pPr>
            <a:r>
              <a:rPr lang="tr-TR" sz="1800"/>
              <a:t>Konaklama Detayları</a:t>
            </a:r>
          </a:p>
          <a:p>
            <a:pPr lvl="1">
              <a:lnSpc>
                <a:spcPct val="110000"/>
              </a:lnSpc>
            </a:pPr>
            <a:r>
              <a:rPr lang="tr-TR" sz="1800"/>
              <a:t>Otel faturasında çalışanın adı ve oda-kahvaltı tutarı belirtilmelidir.</a:t>
            </a:r>
          </a:p>
          <a:p>
            <a:pPr lvl="1">
              <a:lnSpc>
                <a:spcPct val="110000"/>
              </a:lnSpc>
            </a:pPr>
            <a:r>
              <a:rPr lang="tr-TR" sz="1800"/>
              <a:t>Ödeme şirket kredi kartı veya Türkiye'den banka yoluyla yapılır.</a:t>
            </a:r>
          </a:p>
          <a:p>
            <a:pPr lvl="1">
              <a:lnSpc>
                <a:spcPct val="110000"/>
              </a:lnSpc>
            </a:pPr>
            <a:r>
              <a:rPr lang="tr-TR" sz="1800"/>
              <a:t>Nakit veya kişisel kredi kartı ile ödemeler desteklenmez.</a:t>
            </a:r>
          </a:p>
        </p:txBody>
      </p:sp>
    </p:spTree>
    <p:extLst>
      <p:ext uri="{BB962C8B-B14F-4D97-AF65-F5344CB8AC3E}">
        <p14:creationId xmlns:p14="http://schemas.microsoft.com/office/powerpoint/2010/main" val="207791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87491C-39B7-EF13-8371-13CFDAB4A7E9}"/>
              </a:ext>
            </a:extLst>
          </p:cNvPr>
          <p:cNvSpPr>
            <a:spLocks noGrp="1"/>
          </p:cNvSpPr>
          <p:nvPr>
            <p:ph type="title"/>
          </p:nvPr>
        </p:nvSpPr>
        <p:spPr>
          <a:xfrm>
            <a:off x="387927" y="1028701"/>
            <a:ext cx="3248863" cy="3020785"/>
          </a:xfrm>
        </p:spPr>
        <p:txBody>
          <a:bodyPr>
            <a:normAutofit/>
          </a:bodyPr>
          <a:lstStyle/>
          <a:p>
            <a:pPr algn="r"/>
            <a:r>
              <a:rPr lang="tr-TR" sz="2700">
                <a:solidFill>
                  <a:schemeClr val="bg1"/>
                </a:solidFill>
              </a:rPr>
              <a:t>Kayıtlar ve Kişisel Verilerin Korunması: Kayıtlar</a:t>
            </a:r>
          </a:p>
        </p:txBody>
      </p:sp>
      <p:sp>
        <p:nvSpPr>
          <p:cNvPr id="3" name="Content Placeholder 2">
            <a:extLst>
              <a:ext uri="{FF2B5EF4-FFF2-40B4-BE49-F238E27FC236}">
                <a16:creationId xmlns:a16="http://schemas.microsoft.com/office/drawing/2014/main" id="{CC7D82AE-95F7-B6B8-8B02-4DE0BC98ECDD}"/>
              </a:ext>
            </a:extLst>
          </p:cNvPr>
          <p:cNvSpPr>
            <a:spLocks noGrp="1"/>
          </p:cNvSpPr>
          <p:nvPr>
            <p:ph idx="1"/>
          </p:nvPr>
        </p:nvSpPr>
        <p:spPr>
          <a:xfrm>
            <a:off x="4777409" y="1028702"/>
            <a:ext cx="6273972" cy="4843462"/>
          </a:xfrm>
        </p:spPr>
        <p:txBody>
          <a:bodyPr>
            <a:normAutofit/>
          </a:bodyPr>
          <a:lstStyle/>
          <a:p>
            <a:r>
              <a:rPr lang="tr-TR" sz="1800"/>
              <a:t>Kayıt Yönetim Prosedürü</a:t>
            </a:r>
          </a:p>
          <a:p>
            <a:pPr lvl="1"/>
            <a:r>
              <a:rPr lang="tr-TR" sz="1800"/>
              <a:t>PR.UNI-002 - Kayıtların Kontrolü Prosedürü'ne atıfta bulunur</a:t>
            </a:r>
          </a:p>
          <a:p>
            <a:pPr lvl="1"/>
            <a:r>
              <a:rPr lang="tr-TR" sz="1800"/>
              <a:t>Kayıtların saklama yeri ve süresi belirtilmiştir</a:t>
            </a:r>
          </a:p>
        </p:txBody>
      </p:sp>
    </p:spTree>
    <p:extLst>
      <p:ext uri="{BB962C8B-B14F-4D97-AF65-F5344CB8AC3E}">
        <p14:creationId xmlns:p14="http://schemas.microsoft.com/office/powerpoint/2010/main" val="148897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DFD0E4-2C3E-BC1E-004A-8F49663CA973}"/>
              </a:ext>
            </a:extLst>
          </p:cNvPr>
          <p:cNvSpPr>
            <a:spLocks noGrp="1"/>
          </p:cNvSpPr>
          <p:nvPr>
            <p:ph type="title"/>
          </p:nvPr>
        </p:nvSpPr>
        <p:spPr>
          <a:xfrm>
            <a:off x="387927" y="1028701"/>
            <a:ext cx="3248863" cy="3020785"/>
          </a:xfrm>
        </p:spPr>
        <p:txBody>
          <a:bodyPr>
            <a:normAutofit/>
          </a:bodyPr>
          <a:lstStyle/>
          <a:p>
            <a:pPr algn="r">
              <a:lnSpc>
                <a:spcPct val="90000"/>
              </a:lnSpc>
            </a:pPr>
            <a:r>
              <a:rPr lang="tr-TR" sz="2700">
                <a:solidFill>
                  <a:schemeClr val="bg1"/>
                </a:solidFill>
              </a:rPr>
              <a:t>Kayıtlar ve Kişisel Verilerin Korunması: Kişisel Verilerin Korunması</a:t>
            </a:r>
          </a:p>
        </p:txBody>
      </p:sp>
      <p:sp>
        <p:nvSpPr>
          <p:cNvPr id="3" name="Content Placeholder 2">
            <a:extLst>
              <a:ext uri="{FF2B5EF4-FFF2-40B4-BE49-F238E27FC236}">
                <a16:creationId xmlns:a16="http://schemas.microsoft.com/office/drawing/2014/main" id="{2D9B96D3-32E5-8C28-164B-412CA34D1772}"/>
              </a:ext>
            </a:extLst>
          </p:cNvPr>
          <p:cNvSpPr>
            <a:spLocks noGrp="1"/>
          </p:cNvSpPr>
          <p:nvPr>
            <p:ph idx="1"/>
          </p:nvPr>
        </p:nvSpPr>
        <p:spPr>
          <a:xfrm>
            <a:off x="4777409" y="1028702"/>
            <a:ext cx="6273972" cy="4843462"/>
          </a:xfrm>
        </p:spPr>
        <p:txBody>
          <a:bodyPr>
            <a:normAutofit/>
          </a:bodyPr>
          <a:lstStyle/>
          <a:p>
            <a:r>
              <a:rPr lang="tr-TR" sz="1800" dirty="0"/>
              <a:t>Kişisel Verilerin Korunması</a:t>
            </a:r>
          </a:p>
          <a:p>
            <a:pPr lvl="1"/>
            <a:r>
              <a:rPr lang="tr-TR" sz="1800" dirty="0"/>
              <a:t>6698 sayılı KVKK uyarınca Logos veri sorumlusudur.</a:t>
            </a:r>
          </a:p>
          <a:p>
            <a:pPr lvl="1"/>
            <a:r>
              <a:rPr lang="tr-TR" sz="1800" dirty="0"/>
              <a:t>Seyahat Prosedürü kapsamında kişisel veriler toplanır.</a:t>
            </a:r>
          </a:p>
          <a:p>
            <a:r>
              <a:rPr lang="tr-TR" sz="1800" dirty="0"/>
              <a:t>Veri İşleme Amaçları</a:t>
            </a:r>
          </a:p>
          <a:p>
            <a:pPr lvl="1"/>
            <a:r>
              <a:rPr lang="tr-TR" sz="1800" dirty="0"/>
              <a:t>Çalışanların yurtiçi ve yurtdışı seyahatleri için veri işlenir.</a:t>
            </a:r>
          </a:p>
          <a:p>
            <a:pPr lvl="1"/>
            <a:r>
              <a:rPr lang="tr-TR" sz="1800" dirty="0"/>
              <a:t>Seyahat avansı alımı için kişisel veriler kullanılır.</a:t>
            </a:r>
          </a:p>
          <a:p>
            <a:r>
              <a:rPr lang="tr-TR" sz="1800" dirty="0"/>
              <a:t>Çalışan Hakları</a:t>
            </a:r>
          </a:p>
          <a:p>
            <a:pPr lvl="1"/>
            <a:r>
              <a:rPr lang="tr-TR" sz="1800" dirty="0"/>
              <a:t>Üst yönetim hariç tüm çalışanlar veri işleme süreçleri hakkında bilgi sahibi olabilir.</a:t>
            </a:r>
          </a:p>
          <a:p>
            <a:pPr lvl="1"/>
            <a:r>
              <a:rPr lang="tr-TR" sz="1800" dirty="0"/>
              <a:t>Web adresimiz üzerinden ayrıntılı bilgiye ulaşılabilir.</a:t>
            </a:r>
          </a:p>
        </p:txBody>
      </p:sp>
    </p:spTree>
    <p:extLst>
      <p:ext uri="{BB962C8B-B14F-4D97-AF65-F5344CB8AC3E}">
        <p14:creationId xmlns:p14="http://schemas.microsoft.com/office/powerpoint/2010/main" val="2379573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04F70B7-81C7-25AA-A0C3-C12AAD510053}"/>
              </a:ext>
            </a:extLst>
          </p:cNvPr>
          <p:cNvSpPr>
            <a:spLocks noGrp="1"/>
          </p:cNvSpPr>
          <p:nvPr>
            <p:ph type="title"/>
          </p:nvPr>
        </p:nvSpPr>
        <p:spPr>
          <a:xfrm>
            <a:off x="387927" y="1028701"/>
            <a:ext cx="3248863" cy="3020785"/>
          </a:xfrm>
        </p:spPr>
        <p:txBody>
          <a:bodyPr>
            <a:normAutofit/>
          </a:bodyPr>
          <a:lstStyle/>
          <a:p>
            <a:pPr algn="r"/>
            <a:r>
              <a:rPr lang="tr-TR" sz="2200">
                <a:solidFill>
                  <a:schemeClr val="bg1"/>
                </a:solidFill>
              </a:rPr>
              <a:t>İlgili Dokümanlar</a:t>
            </a:r>
          </a:p>
        </p:txBody>
      </p:sp>
      <p:sp>
        <p:nvSpPr>
          <p:cNvPr id="3" name="Content Placeholder 2">
            <a:extLst>
              <a:ext uri="{FF2B5EF4-FFF2-40B4-BE49-F238E27FC236}">
                <a16:creationId xmlns:a16="http://schemas.microsoft.com/office/drawing/2014/main" id="{E924158E-0E71-BE7E-115D-AEAEEAF27C18}"/>
              </a:ext>
            </a:extLst>
          </p:cNvPr>
          <p:cNvSpPr>
            <a:spLocks noGrp="1"/>
          </p:cNvSpPr>
          <p:nvPr>
            <p:ph idx="1"/>
          </p:nvPr>
        </p:nvSpPr>
        <p:spPr>
          <a:xfrm>
            <a:off x="4777409" y="1028702"/>
            <a:ext cx="6273972" cy="4843462"/>
          </a:xfrm>
        </p:spPr>
        <p:txBody>
          <a:bodyPr>
            <a:normAutofit/>
          </a:bodyPr>
          <a:lstStyle/>
          <a:p>
            <a:r>
              <a:rPr lang="tr-TR" sz="1800"/>
              <a:t>Prosedürler ve Formlar</a:t>
            </a:r>
          </a:p>
          <a:p>
            <a:pPr lvl="1"/>
            <a:r>
              <a:rPr lang="tr-TR" sz="1800"/>
              <a:t>PR.UNI-002 Kayıtların Kontrolü Prosedürü</a:t>
            </a:r>
          </a:p>
          <a:p>
            <a:pPr lvl="1"/>
            <a:r>
              <a:rPr lang="tr-TR" sz="1800"/>
              <a:t>PR.UNI-013 Araç Tahsis ve Kullanım Prosedürü</a:t>
            </a:r>
          </a:p>
          <a:p>
            <a:pPr lvl="1"/>
            <a:r>
              <a:rPr lang="tr-TR" sz="1800"/>
              <a:t>FR.UNI-012 Seyahat Formu</a:t>
            </a:r>
          </a:p>
          <a:p>
            <a:pPr lvl="1"/>
            <a:r>
              <a:rPr lang="tr-TR" sz="1800"/>
              <a:t>FR.UNI-013 Masraf Bildirim Formu</a:t>
            </a:r>
          </a:p>
          <a:p>
            <a:r>
              <a:rPr lang="tr-TR" sz="1800"/>
              <a:t>Listeler</a:t>
            </a:r>
          </a:p>
          <a:p>
            <a:pPr lvl="1"/>
            <a:r>
              <a:rPr lang="tr-TR" sz="1800"/>
              <a:t>LS.-UNI-024 Anlaşmalı Oteller listesi</a:t>
            </a:r>
          </a:p>
        </p:txBody>
      </p:sp>
    </p:spTree>
    <p:extLst>
      <p:ext uri="{BB962C8B-B14F-4D97-AF65-F5344CB8AC3E}">
        <p14:creationId xmlns:p14="http://schemas.microsoft.com/office/powerpoint/2010/main" val="3581149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6" name="Rectangle 15">
            <a:extLst>
              <a:ext uri="{FF2B5EF4-FFF2-40B4-BE49-F238E27FC236}">
                <a16:creationId xmlns:a16="http://schemas.microsoft.com/office/drawing/2014/main" id="{81097DDE-1D45-40A7-9F85-72AD9472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C4FE2-5362-FB30-4461-17307BE1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wo women, one in glasses and blazer, talking in business office">
            <a:extLst>
              <a:ext uri="{FF2B5EF4-FFF2-40B4-BE49-F238E27FC236}">
                <a16:creationId xmlns:a16="http://schemas.microsoft.com/office/drawing/2014/main" id="{E8752A19-BBA7-4C71-A905-53B7362CE2E4}"/>
              </a:ext>
            </a:extLst>
          </p:cNvPr>
          <p:cNvPicPr>
            <a:picLocks noGrp="1" noChangeAspect="1"/>
          </p:cNvPicPr>
          <p:nvPr>
            <p:ph sz="half" idx="1"/>
          </p:nvPr>
        </p:nvPicPr>
        <p:blipFill rotWithShape="1">
          <a:blip r:embed="rId3"/>
          <a:srcRect b="4265"/>
          <a:stretch/>
        </p:blipFill>
        <p:spPr>
          <a:xfrm>
            <a:off x="614679" y="1901952"/>
            <a:ext cx="4801194" cy="4297680"/>
          </a:xfrm>
          <a:prstGeom prst="rect">
            <a:avLst/>
          </a:prstGeom>
        </p:spPr>
      </p:pic>
      <p:sp>
        <p:nvSpPr>
          <p:cNvPr id="2" name="Title 1">
            <a:extLst>
              <a:ext uri="{FF2B5EF4-FFF2-40B4-BE49-F238E27FC236}">
                <a16:creationId xmlns:a16="http://schemas.microsoft.com/office/drawing/2014/main" id="{1EE13285-90C5-2DE3-AAD4-F58E0E0F057F}"/>
              </a:ext>
            </a:extLst>
          </p:cNvPr>
          <p:cNvSpPr>
            <a:spLocks noGrp="1"/>
          </p:cNvSpPr>
          <p:nvPr>
            <p:ph type="title"/>
          </p:nvPr>
        </p:nvSpPr>
        <p:spPr>
          <a:xfrm>
            <a:off x="614679" y="457200"/>
            <a:ext cx="4779572" cy="1298448"/>
          </a:xfrm>
        </p:spPr>
        <p:txBody>
          <a:bodyPr vert="horz" lIns="0" tIns="0" rIns="0" bIns="0" rtlCol="0" anchor="t">
            <a:normAutofit/>
          </a:bodyPr>
          <a:lstStyle/>
          <a:p>
            <a:r>
              <a:rPr lang="en-US"/>
              <a:t>Sonuç</a:t>
            </a:r>
          </a:p>
        </p:txBody>
      </p:sp>
      <p:sp>
        <p:nvSpPr>
          <p:cNvPr id="4" name="Content Placeholder 3">
            <a:extLst>
              <a:ext uri="{FF2B5EF4-FFF2-40B4-BE49-F238E27FC236}">
                <a16:creationId xmlns:a16="http://schemas.microsoft.com/office/drawing/2014/main" id="{6F2CBDCF-CF70-47D0-D077-DADAE8B11A3A}"/>
              </a:ext>
            </a:extLst>
          </p:cNvPr>
          <p:cNvSpPr>
            <a:spLocks noGrp="1"/>
          </p:cNvSpPr>
          <p:nvPr>
            <p:ph sz="half" idx="2"/>
          </p:nvPr>
        </p:nvSpPr>
        <p:spPr>
          <a:xfrm>
            <a:off x="6030550" y="457201"/>
            <a:ext cx="5639127" cy="5760720"/>
          </a:xfrm>
        </p:spPr>
        <p:txBody>
          <a:bodyPr vert="horz" lIns="0" tIns="0" rIns="0" bIns="0" rtlCol="0" anchor="t">
            <a:normAutofit/>
          </a:bodyPr>
          <a:lstStyle/>
          <a:p>
            <a:r>
              <a:rPr lang="en-US" sz="1800" dirty="0" err="1"/>
              <a:t>Kişisel</a:t>
            </a:r>
            <a:r>
              <a:rPr lang="en-US" sz="1800" dirty="0"/>
              <a:t> </a:t>
            </a:r>
            <a:r>
              <a:rPr lang="en-US" sz="1800" dirty="0" err="1"/>
              <a:t>Verilerin</a:t>
            </a:r>
            <a:r>
              <a:rPr lang="en-US" sz="1800" dirty="0"/>
              <a:t> </a:t>
            </a:r>
            <a:r>
              <a:rPr lang="en-US" sz="1800" dirty="0" err="1"/>
              <a:t>Korunması</a:t>
            </a:r>
            <a:r>
              <a:rPr lang="en-US" sz="1800" dirty="0"/>
              <a:t> </a:t>
            </a:r>
            <a:r>
              <a:rPr lang="en-US" sz="1800" dirty="0" err="1"/>
              <a:t>Kanunu</a:t>
            </a:r>
            <a:endParaRPr lang="en-US" sz="1800" dirty="0"/>
          </a:p>
          <a:p>
            <a:pPr lvl="1"/>
            <a:r>
              <a:rPr lang="en-US" sz="1800" dirty="0"/>
              <a:t>Logos, </a:t>
            </a:r>
            <a:r>
              <a:rPr lang="en-US" sz="1800" dirty="0" err="1"/>
              <a:t>veri</a:t>
            </a:r>
            <a:r>
              <a:rPr lang="en-US" sz="1800" dirty="0"/>
              <a:t> </a:t>
            </a:r>
            <a:r>
              <a:rPr lang="en-US" sz="1800" dirty="0" err="1"/>
              <a:t>sorumlusu</a:t>
            </a:r>
            <a:r>
              <a:rPr lang="en-US" sz="1800" dirty="0"/>
              <a:t> </a:t>
            </a:r>
            <a:r>
              <a:rPr lang="en-US" sz="1800" dirty="0" err="1"/>
              <a:t>olarak</a:t>
            </a:r>
            <a:r>
              <a:rPr lang="en-US" sz="1800" dirty="0"/>
              <a:t> </a:t>
            </a:r>
            <a:r>
              <a:rPr lang="en-US" sz="1800" dirty="0" err="1"/>
              <a:t>kişisel</a:t>
            </a:r>
            <a:r>
              <a:rPr lang="en-US" sz="1800" dirty="0"/>
              <a:t> </a:t>
            </a:r>
            <a:r>
              <a:rPr lang="en-US" sz="1800" dirty="0" err="1"/>
              <a:t>verileri</a:t>
            </a:r>
            <a:r>
              <a:rPr lang="en-US" sz="1800" dirty="0"/>
              <a:t> </a:t>
            </a:r>
            <a:r>
              <a:rPr lang="en-US" sz="1800" dirty="0" err="1"/>
              <a:t>toplar</a:t>
            </a:r>
            <a:endParaRPr lang="en-US" sz="1800" dirty="0"/>
          </a:p>
          <a:p>
            <a:r>
              <a:rPr lang="en-US" sz="1800" dirty="0" err="1"/>
              <a:t>Seyahat</a:t>
            </a:r>
            <a:r>
              <a:rPr lang="en-US" sz="1800" dirty="0"/>
              <a:t> </a:t>
            </a:r>
            <a:r>
              <a:rPr lang="en-US" sz="1800" dirty="0" err="1"/>
              <a:t>Prosedürü</a:t>
            </a:r>
            <a:r>
              <a:rPr lang="en-US" sz="1800" dirty="0"/>
              <a:t> </a:t>
            </a:r>
            <a:r>
              <a:rPr lang="en-US" sz="1800" dirty="0" err="1"/>
              <a:t>Kapsamı</a:t>
            </a:r>
            <a:endParaRPr lang="en-US" sz="1800" dirty="0"/>
          </a:p>
          <a:p>
            <a:pPr lvl="1"/>
            <a:r>
              <a:rPr lang="en-US" sz="1800" dirty="0" err="1"/>
              <a:t>Çalışanların</a:t>
            </a:r>
            <a:r>
              <a:rPr lang="en-US" sz="1800" dirty="0"/>
              <a:t> </a:t>
            </a:r>
            <a:r>
              <a:rPr lang="en-US" sz="1800" dirty="0" err="1"/>
              <a:t>yurtiçi</a:t>
            </a:r>
            <a:r>
              <a:rPr lang="en-US" sz="1800" dirty="0"/>
              <a:t> ve </a:t>
            </a:r>
            <a:r>
              <a:rPr lang="en-US" sz="1800" dirty="0" err="1"/>
              <a:t>yurtdışı</a:t>
            </a:r>
            <a:r>
              <a:rPr lang="en-US" sz="1800" dirty="0"/>
              <a:t> </a:t>
            </a:r>
            <a:r>
              <a:rPr lang="en-US" sz="1800" dirty="0" err="1"/>
              <a:t>seyahatleri</a:t>
            </a:r>
            <a:r>
              <a:rPr lang="en-US" sz="1800" dirty="0"/>
              <a:t> </a:t>
            </a:r>
            <a:r>
              <a:rPr lang="en-US" sz="1800" dirty="0" err="1"/>
              <a:t>için</a:t>
            </a:r>
            <a:r>
              <a:rPr lang="en-US" sz="1800" dirty="0"/>
              <a:t> </a:t>
            </a:r>
            <a:r>
              <a:rPr lang="en-US" sz="1800" dirty="0" err="1"/>
              <a:t>veri</a:t>
            </a:r>
            <a:r>
              <a:rPr lang="en-US" sz="1800" dirty="0"/>
              <a:t> </a:t>
            </a:r>
            <a:r>
              <a:rPr lang="en-US" sz="1800" dirty="0" err="1"/>
              <a:t>işleme</a:t>
            </a:r>
            <a:endParaRPr lang="en-US" sz="1800" dirty="0"/>
          </a:p>
          <a:p>
            <a:pPr lvl="1"/>
            <a:r>
              <a:rPr lang="en-US" sz="1800" dirty="0" err="1"/>
              <a:t>Seyahat</a:t>
            </a:r>
            <a:r>
              <a:rPr lang="en-US" sz="1800" dirty="0"/>
              <a:t> </a:t>
            </a:r>
            <a:r>
              <a:rPr lang="en-US" sz="1800" dirty="0" err="1"/>
              <a:t>avansı</a:t>
            </a:r>
            <a:r>
              <a:rPr lang="en-US" sz="1800" dirty="0"/>
              <a:t> alma </a:t>
            </a:r>
            <a:r>
              <a:rPr lang="en-US" sz="1800" dirty="0" err="1"/>
              <a:t>işlemleri</a:t>
            </a:r>
            <a:r>
              <a:rPr lang="en-US" sz="1800" dirty="0"/>
              <a:t> </a:t>
            </a:r>
            <a:r>
              <a:rPr lang="en-US" sz="1800" dirty="0" err="1"/>
              <a:t>için</a:t>
            </a:r>
            <a:r>
              <a:rPr lang="en-US" sz="1800" dirty="0"/>
              <a:t> </a:t>
            </a:r>
            <a:r>
              <a:rPr lang="en-US" sz="1800" dirty="0" err="1"/>
              <a:t>gerekli</a:t>
            </a:r>
            <a:endParaRPr lang="en-US" sz="1800" dirty="0"/>
          </a:p>
          <a:p>
            <a:r>
              <a:rPr lang="en-US" sz="1800" dirty="0" err="1"/>
              <a:t>Üçüncü</a:t>
            </a:r>
            <a:r>
              <a:rPr lang="en-US" sz="1800" dirty="0"/>
              <a:t> </a:t>
            </a:r>
            <a:r>
              <a:rPr lang="en-US" sz="1800" dirty="0" err="1"/>
              <a:t>Kişilere</a:t>
            </a:r>
            <a:r>
              <a:rPr lang="en-US" sz="1800" dirty="0"/>
              <a:t> Veri </a:t>
            </a:r>
            <a:r>
              <a:rPr lang="en-US" sz="1800" dirty="0" err="1"/>
              <a:t>Aktarımı</a:t>
            </a:r>
            <a:endParaRPr lang="en-US" sz="1800" dirty="0"/>
          </a:p>
          <a:p>
            <a:pPr lvl="1"/>
            <a:r>
              <a:rPr lang="en-US" sz="1800" dirty="0" err="1"/>
              <a:t>Yalnızca</a:t>
            </a:r>
            <a:r>
              <a:rPr lang="en-US" sz="1800" dirty="0"/>
              <a:t> </a:t>
            </a:r>
            <a:r>
              <a:rPr lang="en-US" sz="1800" dirty="0" err="1"/>
              <a:t>belirli</a:t>
            </a:r>
            <a:r>
              <a:rPr lang="en-US" sz="1800" dirty="0"/>
              <a:t> </a:t>
            </a:r>
            <a:r>
              <a:rPr lang="en-US" sz="1800" dirty="0" err="1"/>
              <a:t>amaçlarla</a:t>
            </a:r>
            <a:r>
              <a:rPr lang="en-US" sz="1800" dirty="0"/>
              <a:t> </a:t>
            </a:r>
            <a:r>
              <a:rPr lang="en-US" sz="1800" dirty="0" err="1"/>
              <a:t>sınırlı</a:t>
            </a:r>
            <a:endParaRPr lang="en-US" sz="1800" dirty="0"/>
          </a:p>
          <a:p>
            <a:r>
              <a:rPr lang="en-US" sz="1800" dirty="0" err="1"/>
              <a:t>Çalışan</a:t>
            </a:r>
            <a:r>
              <a:rPr lang="en-US" sz="1800" dirty="0"/>
              <a:t> </a:t>
            </a:r>
            <a:r>
              <a:rPr lang="en-US" sz="1800" dirty="0" err="1"/>
              <a:t>Hakları</a:t>
            </a:r>
            <a:endParaRPr lang="en-US" sz="1800" dirty="0"/>
          </a:p>
          <a:p>
            <a:pPr lvl="1"/>
            <a:r>
              <a:rPr lang="en-US" sz="1800" dirty="0"/>
              <a:t>Bilgi </a:t>
            </a:r>
            <a:r>
              <a:rPr lang="en-US" sz="1800" dirty="0" err="1"/>
              <a:t>edinme</a:t>
            </a:r>
            <a:r>
              <a:rPr lang="en-US" sz="1800" dirty="0"/>
              <a:t> ve </a:t>
            </a:r>
            <a:r>
              <a:rPr lang="en-US" sz="1800" dirty="0" err="1"/>
              <a:t>süreçlere</a:t>
            </a:r>
            <a:r>
              <a:rPr lang="en-US" sz="1800" dirty="0"/>
              <a:t> </a:t>
            </a:r>
            <a:r>
              <a:rPr lang="en-US" sz="1800" dirty="0" err="1"/>
              <a:t>müdahale</a:t>
            </a:r>
            <a:r>
              <a:rPr lang="en-US" sz="1800" dirty="0"/>
              <a:t> </a:t>
            </a:r>
            <a:r>
              <a:rPr lang="en-US" sz="1800" dirty="0" err="1"/>
              <a:t>etme</a:t>
            </a:r>
            <a:r>
              <a:rPr lang="en-US" sz="1800" dirty="0"/>
              <a:t> </a:t>
            </a:r>
            <a:r>
              <a:rPr lang="en-US" sz="1800" dirty="0" err="1"/>
              <a:t>hakkı</a:t>
            </a:r>
            <a:endParaRPr lang="en-US" sz="1800" dirty="0"/>
          </a:p>
          <a:p>
            <a:pPr lvl="1"/>
            <a:r>
              <a:rPr lang="en-US" sz="1800" dirty="0" err="1"/>
              <a:t>Detaylı</a:t>
            </a:r>
            <a:r>
              <a:rPr lang="en-US" sz="1800" dirty="0"/>
              <a:t> </a:t>
            </a:r>
            <a:r>
              <a:rPr lang="en-US" sz="1800" dirty="0" err="1"/>
              <a:t>bilgi</a:t>
            </a:r>
            <a:r>
              <a:rPr lang="en-US" sz="1800" dirty="0"/>
              <a:t> </a:t>
            </a:r>
            <a:r>
              <a:rPr lang="en-US" sz="1800" dirty="0" err="1"/>
              <a:t>için</a:t>
            </a:r>
            <a:r>
              <a:rPr lang="en-US" sz="1800" dirty="0"/>
              <a:t> web </a:t>
            </a:r>
            <a:r>
              <a:rPr lang="en-US" sz="1800" dirty="0" err="1"/>
              <a:t>adresi</a:t>
            </a:r>
            <a:r>
              <a:rPr lang="en-US" sz="1800" dirty="0"/>
              <a:t> </a:t>
            </a:r>
            <a:r>
              <a:rPr lang="en-US" sz="1800" dirty="0" err="1"/>
              <a:t>ziyareti</a:t>
            </a:r>
            <a:endParaRPr lang="en-US" sz="1800" dirty="0"/>
          </a:p>
        </p:txBody>
      </p:sp>
    </p:spTree>
    <p:extLst>
      <p:ext uri="{BB962C8B-B14F-4D97-AF65-F5344CB8AC3E}">
        <p14:creationId xmlns:p14="http://schemas.microsoft.com/office/powerpoint/2010/main" val="155851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FC98-8E5C-F548-10FC-48A575605AFB}"/>
              </a:ext>
            </a:extLst>
          </p:cNvPr>
          <p:cNvSpPr>
            <a:spLocks noGrp="1"/>
          </p:cNvSpPr>
          <p:nvPr>
            <p:ph type="title"/>
          </p:nvPr>
        </p:nvSpPr>
        <p:spPr>
          <a:xfrm>
            <a:off x="1157084" y="374427"/>
            <a:ext cx="10374517" cy="971512"/>
          </a:xfrm>
        </p:spPr>
        <p:txBody>
          <a:bodyPr anchor="ctr">
            <a:normAutofit/>
          </a:bodyPr>
          <a:lstStyle/>
          <a:p>
            <a:r>
              <a:rPr lang="tr-TR" sz="3200">
                <a:solidFill>
                  <a:schemeClr val="bg1"/>
                </a:solidFill>
              </a:rPr>
              <a:t>Giriş</a:t>
            </a:r>
          </a:p>
        </p:txBody>
      </p:sp>
      <p:graphicFrame>
        <p:nvGraphicFramePr>
          <p:cNvPr id="5" name="Content Placeholder 2">
            <a:extLst>
              <a:ext uri="{FF2B5EF4-FFF2-40B4-BE49-F238E27FC236}">
                <a16:creationId xmlns:a16="http://schemas.microsoft.com/office/drawing/2014/main" id="{9AC0A82D-2E9F-8575-79AE-02778783E369}"/>
              </a:ext>
            </a:extLst>
          </p:cNvPr>
          <p:cNvGraphicFramePr>
            <a:graphicFrameLocks noGrp="1"/>
          </p:cNvGraphicFramePr>
          <p:nvPr>
            <p:ph idx="1"/>
            <p:extLst>
              <p:ext uri="{D42A27DB-BD31-4B8C-83A1-F6EECF244321}">
                <p14:modId xmlns:p14="http://schemas.microsoft.com/office/powerpoint/2010/main" val="158701762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555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1C9ED-2885-5041-7B23-A3173732A100}"/>
              </a:ext>
            </a:extLst>
          </p:cNvPr>
          <p:cNvSpPr>
            <a:spLocks noGrp="1"/>
          </p:cNvSpPr>
          <p:nvPr>
            <p:ph type="title"/>
          </p:nvPr>
        </p:nvSpPr>
        <p:spPr>
          <a:xfrm>
            <a:off x="1371600" y="457200"/>
            <a:ext cx="5268036" cy="2140145"/>
          </a:xfrm>
        </p:spPr>
        <p:txBody>
          <a:bodyPr vert="horz" lIns="0" tIns="0" rIns="0" bIns="0" rtlCol="0" anchor="b">
            <a:normAutofit/>
          </a:bodyPr>
          <a:lstStyle/>
          <a:p>
            <a:r>
              <a:rPr lang="en-US"/>
              <a:t>Kapsam ve Sorumlular: Kapsam</a:t>
            </a:r>
          </a:p>
        </p:txBody>
      </p:sp>
      <p:sp>
        <p:nvSpPr>
          <p:cNvPr id="4" name="Content Placeholder 3">
            <a:extLst>
              <a:ext uri="{FF2B5EF4-FFF2-40B4-BE49-F238E27FC236}">
                <a16:creationId xmlns:a16="http://schemas.microsoft.com/office/drawing/2014/main" id="{0B25466D-AC97-2082-9116-2E7E5505A2A2}"/>
              </a:ext>
            </a:extLst>
          </p:cNvPr>
          <p:cNvSpPr>
            <a:spLocks noGrp="1"/>
          </p:cNvSpPr>
          <p:nvPr>
            <p:ph sz="half" idx="2"/>
          </p:nvPr>
        </p:nvSpPr>
        <p:spPr>
          <a:xfrm>
            <a:off x="1371599" y="3054545"/>
            <a:ext cx="5268037" cy="2567508"/>
          </a:xfrm>
        </p:spPr>
        <p:txBody>
          <a:bodyPr vert="horz" lIns="0" tIns="0" rIns="0" bIns="0" rtlCol="0" anchor="t">
            <a:normAutofit/>
          </a:bodyPr>
          <a:lstStyle/>
          <a:p>
            <a:r>
              <a:rPr lang="en-US" sz="1600" dirty="0" err="1"/>
              <a:t>Prosedür</a:t>
            </a:r>
            <a:r>
              <a:rPr lang="en-US" sz="1600" dirty="0"/>
              <a:t> </a:t>
            </a:r>
            <a:r>
              <a:rPr lang="en-US" sz="1600" dirty="0" err="1"/>
              <a:t>Kapsamı</a:t>
            </a:r>
            <a:endParaRPr lang="en-US" sz="1600" dirty="0"/>
          </a:p>
          <a:p>
            <a:pPr lvl="1"/>
            <a:r>
              <a:rPr lang="en-US" sz="1600" dirty="0"/>
              <a:t>Logos </a:t>
            </a:r>
            <a:r>
              <a:rPr lang="en-US" sz="1600" dirty="0" err="1"/>
              <a:t>çalışanları</a:t>
            </a:r>
            <a:r>
              <a:rPr lang="en-US" sz="1600" dirty="0"/>
              <a:t> </a:t>
            </a:r>
            <a:r>
              <a:rPr lang="en-US" sz="1600" dirty="0" err="1"/>
              <a:t>için</a:t>
            </a:r>
            <a:r>
              <a:rPr lang="en-US" sz="1600" dirty="0"/>
              <a:t> </a:t>
            </a:r>
            <a:r>
              <a:rPr lang="en-US" sz="1600" dirty="0" err="1"/>
              <a:t>geçerlidir</a:t>
            </a:r>
            <a:endParaRPr lang="en-US" sz="1600" dirty="0"/>
          </a:p>
          <a:p>
            <a:pPr lvl="1"/>
            <a:r>
              <a:rPr lang="en-US" sz="1600" dirty="0"/>
              <a:t>Üst </a:t>
            </a:r>
            <a:r>
              <a:rPr lang="en-US" sz="1600" dirty="0" err="1"/>
              <a:t>yönetim</a:t>
            </a:r>
            <a:r>
              <a:rPr lang="en-US" sz="1600" dirty="0"/>
              <a:t> </a:t>
            </a:r>
            <a:r>
              <a:rPr lang="en-US" sz="1600" dirty="0" err="1"/>
              <a:t>hariç</a:t>
            </a:r>
            <a:r>
              <a:rPr lang="en-US" sz="1600" dirty="0"/>
              <a:t>, </a:t>
            </a:r>
            <a:r>
              <a:rPr lang="en-US" sz="1600" dirty="0" err="1"/>
              <a:t>görev</a:t>
            </a:r>
            <a:r>
              <a:rPr lang="en-US" sz="1600" dirty="0"/>
              <a:t> </a:t>
            </a:r>
            <a:r>
              <a:rPr lang="en-US" sz="1600" dirty="0" err="1"/>
              <a:t>gereği</a:t>
            </a:r>
            <a:r>
              <a:rPr lang="en-US" sz="1600" dirty="0"/>
              <a:t> </a:t>
            </a:r>
            <a:r>
              <a:rPr lang="en-US" sz="1600" dirty="0" err="1"/>
              <a:t>seyahat</a:t>
            </a:r>
            <a:r>
              <a:rPr lang="en-US" sz="1600" dirty="0"/>
              <a:t> </a:t>
            </a:r>
            <a:r>
              <a:rPr lang="en-US" sz="1600" dirty="0" err="1"/>
              <a:t>edenler</a:t>
            </a:r>
            <a:r>
              <a:rPr lang="en-US" sz="1600" dirty="0"/>
              <a:t> </a:t>
            </a:r>
            <a:r>
              <a:rPr lang="en-US" sz="1600" dirty="0" err="1"/>
              <a:t>içerir</a:t>
            </a:r>
            <a:endParaRPr lang="en-US" sz="1600" dirty="0"/>
          </a:p>
        </p:txBody>
      </p:sp>
      <p:pic>
        <p:nvPicPr>
          <p:cNvPr id="5" name="Content Placeholder 4" descr="Close-up of person in business attire, walking with carry-on bag">
            <a:extLst>
              <a:ext uri="{FF2B5EF4-FFF2-40B4-BE49-F238E27FC236}">
                <a16:creationId xmlns:a16="http://schemas.microsoft.com/office/drawing/2014/main" id="{01B24096-EB2D-4F3D-B03B-40E10D93F5C4}"/>
              </a:ext>
            </a:extLst>
          </p:cNvPr>
          <p:cNvPicPr>
            <a:picLocks noGrp="1" noChangeAspect="1"/>
          </p:cNvPicPr>
          <p:nvPr>
            <p:ph sz="half" idx="1"/>
          </p:nvPr>
        </p:nvPicPr>
        <p:blipFill rotWithShape="1">
          <a:blip r:embed="rId3"/>
          <a:srcRect l="1917" r="33584"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69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FA9D20-8737-8026-B057-63621F49EE60}"/>
              </a:ext>
            </a:extLst>
          </p:cNvPr>
          <p:cNvSpPr>
            <a:spLocks noGrp="1"/>
          </p:cNvSpPr>
          <p:nvPr>
            <p:ph type="title"/>
          </p:nvPr>
        </p:nvSpPr>
        <p:spPr>
          <a:xfrm>
            <a:off x="387927" y="1028701"/>
            <a:ext cx="3248863" cy="3020785"/>
          </a:xfrm>
        </p:spPr>
        <p:txBody>
          <a:bodyPr>
            <a:normAutofit/>
          </a:bodyPr>
          <a:lstStyle/>
          <a:p>
            <a:pPr algn="r"/>
            <a:r>
              <a:rPr lang="tr-TR" sz="2200">
                <a:solidFill>
                  <a:schemeClr val="bg1"/>
                </a:solidFill>
              </a:rPr>
              <a:t>Kapsam ve Sorumlular: Bölüm Müdürleri</a:t>
            </a:r>
          </a:p>
        </p:txBody>
      </p:sp>
      <p:sp>
        <p:nvSpPr>
          <p:cNvPr id="3" name="Content Placeholder 2">
            <a:extLst>
              <a:ext uri="{FF2B5EF4-FFF2-40B4-BE49-F238E27FC236}">
                <a16:creationId xmlns:a16="http://schemas.microsoft.com/office/drawing/2014/main" id="{C4035C4F-545E-E69B-8E40-34FC78D46C4F}"/>
              </a:ext>
            </a:extLst>
          </p:cNvPr>
          <p:cNvSpPr>
            <a:spLocks noGrp="1"/>
          </p:cNvSpPr>
          <p:nvPr>
            <p:ph idx="1"/>
          </p:nvPr>
        </p:nvSpPr>
        <p:spPr>
          <a:xfrm>
            <a:off x="4777409" y="1028702"/>
            <a:ext cx="6273972" cy="4843462"/>
          </a:xfrm>
        </p:spPr>
        <p:txBody>
          <a:bodyPr>
            <a:normAutofit/>
          </a:bodyPr>
          <a:lstStyle/>
          <a:p>
            <a:r>
              <a:rPr lang="tr-TR" sz="1800"/>
              <a:t>Seyahat Prosedürleri</a:t>
            </a:r>
          </a:p>
          <a:p>
            <a:pPr lvl="1"/>
            <a:r>
              <a:rPr lang="tr-TR" sz="1800"/>
              <a:t>Bölüm Müdürleri, seyahat işlemlerinin uygunluğundan sorumludur.</a:t>
            </a:r>
          </a:p>
          <a:p>
            <a:pPr lvl="1"/>
            <a:r>
              <a:rPr lang="tr-TR" sz="1800"/>
              <a:t>Prosedürlere uygun hareket etmek zorunluluğu vardır.</a:t>
            </a:r>
          </a:p>
        </p:txBody>
      </p:sp>
    </p:spTree>
    <p:extLst>
      <p:ext uri="{BB962C8B-B14F-4D97-AF65-F5344CB8AC3E}">
        <p14:creationId xmlns:p14="http://schemas.microsoft.com/office/powerpoint/2010/main" val="10165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E9FDA-6A40-A295-08FF-5495B62AD501}"/>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800"/>
              <a:t>Kapsam ve Sorumlular: Mali İşler Bölümü</a:t>
            </a:r>
          </a:p>
        </p:txBody>
      </p:sp>
      <p:sp>
        <p:nvSpPr>
          <p:cNvPr id="4" name="Content Placeholder 3">
            <a:extLst>
              <a:ext uri="{FF2B5EF4-FFF2-40B4-BE49-F238E27FC236}">
                <a16:creationId xmlns:a16="http://schemas.microsoft.com/office/drawing/2014/main" id="{2C166439-78D8-AD73-D714-2E5FD909155C}"/>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Seyahat Avansları</a:t>
            </a:r>
          </a:p>
          <a:p>
            <a:pPr lvl="1"/>
            <a:r>
              <a:rPr lang="en-US" sz="1600"/>
              <a:t>Ödemelerin yapılması</a:t>
            </a:r>
          </a:p>
          <a:p>
            <a:r>
              <a:rPr lang="en-US" sz="1600"/>
              <a:t>Masraf Bildirim Formları</a:t>
            </a:r>
          </a:p>
          <a:p>
            <a:pPr lvl="1"/>
            <a:r>
              <a:rPr lang="en-US" sz="1600"/>
              <a:t>İnceleme ve onay süreçleri</a:t>
            </a:r>
          </a:p>
          <a:p>
            <a:r>
              <a:rPr lang="en-US" sz="1600"/>
              <a:t>Masrafların Uygunluğu</a:t>
            </a:r>
          </a:p>
          <a:p>
            <a:pPr lvl="1"/>
            <a:r>
              <a:rPr lang="en-US" sz="1600"/>
              <a:t>Seyahat prosedürlerine göre onay</a:t>
            </a:r>
          </a:p>
          <a:p>
            <a:r>
              <a:rPr lang="en-US" sz="1600"/>
              <a:t>Mahsuplaştırma İşlemleri</a:t>
            </a:r>
          </a:p>
          <a:p>
            <a:pPr lvl="1"/>
            <a:r>
              <a:rPr lang="en-US" sz="1600"/>
              <a:t>Gerçekleştirilmesi ve takibi</a:t>
            </a:r>
          </a:p>
        </p:txBody>
      </p:sp>
      <p:pic>
        <p:nvPicPr>
          <p:cNvPr id="5" name="Content Placeholder 4" descr="Office table with blank notepad and laptop.">
            <a:extLst>
              <a:ext uri="{FF2B5EF4-FFF2-40B4-BE49-F238E27FC236}">
                <a16:creationId xmlns:a16="http://schemas.microsoft.com/office/drawing/2014/main" id="{5E78ADFD-9AE4-4C5D-8736-0D09379D2A88}"/>
              </a:ext>
            </a:extLst>
          </p:cNvPr>
          <p:cNvPicPr>
            <a:picLocks noGrp="1" noChangeAspect="1"/>
          </p:cNvPicPr>
          <p:nvPr>
            <p:ph sz="half" idx="1"/>
          </p:nvPr>
        </p:nvPicPr>
        <p:blipFill>
          <a:blip r:embed="rId3"/>
          <a:stretch>
            <a:fillRect/>
          </a:stretch>
        </p:blipFill>
        <p:spPr>
          <a:xfrm>
            <a:off x="6644639" y="1494546"/>
            <a:ext cx="5090161" cy="3397682"/>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27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1B206-7E02-1AFF-3448-D3F7767C2B2E}"/>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500"/>
              <a:t>Kapsam ve Sorumlular: İnsan Kaynakları Bölümü</a:t>
            </a:r>
          </a:p>
        </p:txBody>
      </p:sp>
      <p:sp>
        <p:nvSpPr>
          <p:cNvPr id="4" name="Content Placeholder 3">
            <a:extLst>
              <a:ext uri="{FF2B5EF4-FFF2-40B4-BE49-F238E27FC236}">
                <a16:creationId xmlns:a16="http://schemas.microsoft.com/office/drawing/2014/main" id="{CB006D68-1190-EDAB-78C8-099EB107824E}"/>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Prosedür Güncellemesi</a:t>
            </a:r>
          </a:p>
          <a:p>
            <a:pPr lvl="1"/>
            <a:r>
              <a:rPr lang="en-US" sz="1600"/>
              <a:t>Prosedürlerin güncellenmesinden sorumludur</a:t>
            </a:r>
          </a:p>
          <a:p>
            <a:r>
              <a:rPr lang="en-US" sz="1600"/>
              <a:t>Prosedür Yayınlama</a:t>
            </a:r>
          </a:p>
          <a:p>
            <a:pPr lvl="1"/>
            <a:r>
              <a:rPr lang="en-US" sz="1600"/>
              <a:t>Yayınlanan prosedürlerin takibini yapar</a:t>
            </a:r>
          </a:p>
          <a:p>
            <a:r>
              <a:rPr lang="en-US" sz="1600"/>
              <a:t>Seyahat Süreci Denetimi</a:t>
            </a:r>
          </a:p>
          <a:p>
            <a:pPr lvl="1"/>
            <a:r>
              <a:rPr lang="en-US" sz="1600"/>
              <a:t>Seyahat sürecinin prosedürlere uygun yürütülmesini sağlar</a:t>
            </a:r>
          </a:p>
        </p:txBody>
      </p:sp>
      <p:pic>
        <p:nvPicPr>
          <p:cNvPr id="5" name="Content Placeholder 4" descr="mind map or network concept - blank flowchart sketched in a notebook with a cup of tea">
            <a:extLst>
              <a:ext uri="{FF2B5EF4-FFF2-40B4-BE49-F238E27FC236}">
                <a16:creationId xmlns:a16="http://schemas.microsoft.com/office/drawing/2014/main" id="{6A5F752C-F226-413B-BB78-AF4BD1C0B958}"/>
              </a:ext>
            </a:extLst>
          </p:cNvPr>
          <p:cNvPicPr>
            <a:picLocks noGrp="1" noChangeAspect="1"/>
          </p:cNvPicPr>
          <p:nvPr>
            <p:ph sz="half" idx="1"/>
          </p:nvPr>
        </p:nvPicPr>
        <p:blipFill>
          <a:blip r:embed="rId3"/>
          <a:stretch>
            <a:fillRect/>
          </a:stretch>
        </p:blipFill>
        <p:spPr>
          <a:xfrm>
            <a:off x="6644639" y="1494546"/>
            <a:ext cx="5090161" cy="3397682"/>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91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0CC212A-689D-AEC0-B1BE-7D2AF79DBC27}"/>
              </a:ext>
            </a:extLst>
          </p:cNvPr>
          <p:cNvSpPr>
            <a:spLocks noGrp="1"/>
          </p:cNvSpPr>
          <p:nvPr>
            <p:ph type="title"/>
          </p:nvPr>
        </p:nvSpPr>
        <p:spPr>
          <a:xfrm>
            <a:off x="387927" y="1028701"/>
            <a:ext cx="3248863" cy="3020785"/>
          </a:xfrm>
        </p:spPr>
        <p:txBody>
          <a:bodyPr>
            <a:normAutofit/>
          </a:bodyPr>
          <a:lstStyle/>
          <a:p>
            <a:pPr algn="r"/>
            <a:r>
              <a:rPr lang="tr-TR" sz="2200">
                <a:solidFill>
                  <a:schemeClr val="bg1"/>
                </a:solidFill>
              </a:rPr>
              <a:t>Kapsam ve Sorumlular: Ar-Ge Merkezi Bölümü</a:t>
            </a:r>
          </a:p>
        </p:txBody>
      </p:sp>
      <p:sp>
        <p:nvSpPr>
          <p:cNvPr id="3" name="Content Placeholder 2">
            <a:extLst>
              <a:ext uri="{FF2B5EF4-FFF2-40B4-BE49-F238E27FC236}">
                <a16:creationId xmlns:a16="http://schemas.microsoft.com/office/drawing/2014/main" id="{214623E2-AEE1-B2E6-1E9F-FB5FF24D0B41}"/>
              </a:ext>
            </a:extLst>
          </p:cNvPr>
          <p:cNvSpPr>
            <a:spLocks noGrp="1"/>
          </p:cNvSpPr>
          <p:nvPr>
            <p:ph idx="1"/>
          </p:nvPr>
        </p:nvSpPr>
        <p:spPr>
          <a:xfrm>
            <a:off x="4777409" y="1028702"/>
            <a:ext cx="6273972" cy="4843462"/>
          </a:xfrm>
        </p:spPr>
        <p:txBody>
          <a:bodyPr>
            <a:normAutofit/>
          </a:bodyPr>
          <a:lstStyle/>
          <a:p>
            <a:r>
              <a:rPr lang="tr-TR" sz="1800"/>
              <a:t>Ar-Ge Merkezi Bölümü'nün Görevleri</a:t>
            </a:r>
          </a:p>
          <a:p>
            <a:pPr lvl="1"/>
            <a:r>
              <a:rPr lang="tr-TR" sz="1800"/>
              <a:t>Ekonomi Bakanlığı Yurtdışı Pazar Araştırma Desteği için rapor hazırlama</a:t>
            </a:r>
          </a:p>
          <a:p>
            <a:pPr lvl="1"/>
            <a:r>
              <a:rPr lang="tr-TR" sz="1800"/>
              <a:t>Seyahat eden çalışanlarla iş birliği içinde raporların oluşturulması</a:t>
            </a:r>
          </a:p>
          <a:p>
            <a:pPr lvl="1"/>
            <a:r>
              <a:rPr lang="tr-TR" sz="1800"/>
              <a:t>Yurtdışı seyahat raporlarına dayalı başvuruların yapılması</a:t>
            </a:r>
          </a:p>
        </p:txBody>
      </p:sp>
    </p:spTree>
    <p:extLst>
      <p:ext uri="{BB962C8B-B14F-4D97-AF65-F5344CB8AC3E}">
        <p14:creationId xmlns:p14="http://schemas.microsoft.com/office/powerpoint/2010/main" val="152478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8012E-2DAB-765D-2097-10A7301AB784}"/>
              </a:ext>
            </a:extLst>
          </p:cNvPr>
          <p:cNvSpPr>
            <a:spLocks noGrp="1"/>
          </p:cNvSpPr>
          <p:nvPr>
            <p:ph type="title"/>
          </p:nvPr>
        </p:nvSpPr>
        <p:spPr>
          <a:xfrm>
            <a:off x="1157084" y="374427"/>
            <a:ext cx="10374517" cy="971512"/>
          </a:xfrm>
        </p:spPr>
        <p:txBody>
          <a:bodyPr anchor="ctr">
            <a:normAutofit/>
          </a:bodyPr>
          <a:lstStyle/>
          <a:p>
            <a:r>
              <a:rPr lang="tr-TR" sz="3200">
                <a:solidFill>
                  <a:schemeClr val="bg1"/>
                </a:solidFill>
              </a:rPr>
              <a:t>Tanımlar</a:t>
            </a:r>
          </a:p>
        </p:txBody>
      </p:sp>
      <p:graphicFrame>
        <p:nvGraphicFramePr>
          <p:cNvPr id="5" name="Content Placeholder 4">
            <a:extLst>
              <a:ext uri="{FF2B5EF4-FFF2-40B4-BE49-F238E27FC236}">
                <a16:creationId xmlns:a16="http://schemas.microsoft.com/office/drawing/2014/main" id="{2A936770-9B22-4E3B-AAFB-0769532192AE}"/>
              </a:ext>
            </a:extLst>
          </p:cNvPr>
          <p:cNvGraphicFramePr>
            <a:graphicFrameLocks noGrp="1"/>
          </p:cNvGraphicFramePr>
          <p:nvPr>
            <p:ph idx="1"/>
            <p:extLst>
              <p:ext uri="{D42A27DB-BD31-4B8C-83A1-F6EECF244321}">
                <p14:modId xmlns:p14="http://schemas.microsoft.com/office/powerpoint/2010/main" val="484428250"/>
              </p:ext>
            </p:extLst>
          </p:nvPr>
        </p:nvGraphicFramePr>
        <p:xfrm>
          <a:off x="894450" y="2062715"/>
          <a:ext cx="10403078" cy="4189232"/>
        </p:xfrm>
        <a:graphic>
          <a:graphicData uri="http://schemas.openxmlformats.org/drawingml/2006/table">
            <a:tbl>
              <a:tblPr firstRow="1" bandRow="1">
                <a:tableStyleId>{5C22544A-7EE6-4342-B048-85BDC9FD1C3A}</a:tableStyleId>
              </a:tblPr>
              <a:tblGrid>
                <a:gridCol w="3451652">
                  <a:extLst>
                    <a:ext uri="{9D8B030D-6E8A-4147-A177-3AD203B41FA5}">
                      <a16:colId xmlns:a16="http://schemas.microsoft.com/office/drawing/2014/main" val="1997480959"/>
                    </a:ext>
                  </a:extLst>
                </a:gridCol>
                <a:gridCol w="6951426">
                  <a:extLst>
                    <a:ext uri="{9D8B030D-6E8A-4147-A177-3AD203B41FA5}">
                      <a16:colId xmlns:a16="http://schemas.microsoft.com/office/drawing/2014/main" val="3159235457"/>
                    </a:ext>
                  </a:extLst>
                </a:gridCol>
              </a:tblGrid>
              <a:tr h="692956">
                <a:tc gridSpan="2">
                  <a:txBody>
                    <a:bodyPr/>
                    <a:lstStyle/>
                    <a:p>
                      <a:r>
                        <a:rPr lang="tr-TR" sz="3100"/>
                        <a:t>Seyahat Türlerine Göre Tanımlar</a:t>
                      </a:r>
                    </a:p>
                  </a:txBody>
                  <a:tcPr marL="157490" marR="157490" marT="78745" marB="78745" anchor="ctr"/>
                </a:tc>
                <a:tc hMerge="1">
                  <a:txBody>
                    <a:bodyPr/>
                    <a:lstStyle/>
                    <a:p>
                      <a:endParaRPr lang="tr-TR"/>
                    </a:p>
                  </a:txBody>
                  <a:tcPr/>
                </a:tc>
                <a:extLst>
                  <a:ext uri="{0D108BD9-81ED-4DB2-BD59-A6C34878D82A}">
                    <a16:rowId xmlns:a16="http://schemas.microsoft.com/office/drawing/2014/main" val="330596348"/>
                  </a:ext>
                </a:extLst>
              </a:tr>
              <a:tr h="692956">
                <a:tc>
                  <a:txBody>
                    <a:bodyPr/>
                    <a:lstStyle/>
                    <a:p>
                      <a:r>
                        <a:rPr lang="tr-TR" sz="3100"/>
                        <a:t>Seyahat Türü</a:t>
                      </a:r>
                    </a:p>
                  </a:txBody>
                  <a:tcPr marL="157490" marR="157490" marT="78745" marB="78745" anchor="ctr"/>
                </a:tc>
                <a:tc>
                  <a:txBody>
                    <a:bodyPr/>
                    <a:lstStyle/>
                    <a:p>
                      <a:r>
                        <a:rPr lang="tr-TR" sz="3100"/>
                        <a:t>Tanım</a:t>
                      </a:r>
                    </a:p>
                  </a:txBody>
                  <a:tcPr marL="157490" marR="157490" marT="78745" marB="78745" anchor="ctr"/>
                </a:tc>
                <a:extLst>
                  <a:ext uri="{0D108BD9-81ED-4DB2-BD59-A6C34878D82A}">
                    <a16:rowId xmlns:a16="http://schemas.microsoft.com/office/drawing/2014/main" val="2959704014"/>
                  </a:ext>
                </a:extLst>
              </a:tr>
              <a:tr h="1637895">
                <a:tc>
                  <a:txBody>
                    <a:bodyPr/>
                    <a:lstStyle/>
                    <a:p>
                      <a:r>
                        <a:rPr lang="tr-TR" sz="3100"/>
                        <a:t>Yurtiçi Seyahat</a:t>
                      </a:r>
                    </a:p>
                  </a:txBody>
                  <a:tcPr marL="157490" marR="157490" marT="78745" marB="78745" anchor="ctr"/>
                </a:tc>
                <a:tc>
                  <a:txBody>
                    <a:bodyPr/>
                    <a:lstStyle/>
                    <a:p>
                      <a:r>
                        <a:rPr lang="tr-TR" sz="3100"/>
                        <a:t>Çalışanın çalıştığı işyerinin bulunduğu il dışına veya görevli olduğu bölge dışına yapılan seyahat.</a:t>
                      </a:r>
                    </a:p>
                  </a:txBody>
                  <a:tcPr marL="157490" marR="157490" marT="78745" marB="78745" anchor="ctr"/>
                </a:tc>
                <a:extLst>
                  <a:ext uri="{0D108BD9-81ED-4DB2-BD59-A6C34878D82A}">
                    <a16:rowId xmlns:a16="http://schemas.microsoft.com/office/drawing/2014/main" val="1606085750"/>
                  </a:ext>
                </a:extLst>
              </a:tr>
              <a:tr h="1165425">
                <a:tc>
                  <a:txBody>
                    <a:bodyPr/>
                    <a:lstStyle/>
                    <a:p>
                      <a:r>
                        <a:rPr lang="tr-TR" sz="3100"/>
                        <a:t>Yurtdışı Seyahat</a:t>
                      </a:r>
                    </a:p>
                  </a:txBody>
                  <a:tcPr marL="157490" marR="157490" marT="78745" marB="78745" anchor="ctr"/>
                </a:tc>
                <a:tc>
                  <a:txBody>
                    <a:bodyPr/>
                    <a:lstStyle/>
                    <a:p>
                      <a:r>
                        <a:rPr lang="tr-TR" sz="3100"/>
                        <a:t>İkamet edilen ülke sınırları dışına yapılan seyahat.</a:t>
                      </a:r>
                    </a:p>
                  </a:txBody>
                  <a:tcPr marL="157490" marR="157490" marT="78745" marB="78745" anchor="ctr"/>
                </a:tc>
                <a:extLst>
                  <a:ext uri="{0D108BD9-81ED-4DB2-BD59-A6C34878D82A}">
                    <a16:rowId xmlns:a16="http://schemas.microsoft.com/office/drawing/2014/main" val="4163396644"/>
                  </a:ext>
                </a:extLst>
              </a:tr>
            </a:tbl>
          </a:graphicData>
        </a:graphic>
      </p:graphicFrame>
    </p:spTree>
    <p:extLst>
      <p:ext uri="{BB962C8B-B14F-4D97-AF65-F5344CB8AC3E}">
        <p14:creationId xmlns:p14="http://schemas.microsoft.com/office/powerpoint/2010/main" val="1966718361"/>
      </p:ext>
    </p:extLst>
  </p:cSld>
  <p:clrMapOvr>
    <a:masterClrMapping/>
  </p:clrMapOvr>
</p:sld>
</file>

<file path=ppt/theme/theme1.xml><?xml version="1.0" encoding="utf-8"?>
<a:theme xmlns:a="http://schemas.openxmlformats.org/drawingml/2006/main" name="GradientRise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4785</Words>
  <Application>Microsoft Office PowerPoint</Application>
  <PresentationFormat>Widescreen</PresentationFormat>
  <Paragraphs>340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Avenir Next LT Pro</vt:lpstr>
      <vt:lpstr>Avenir Next LT Pro Light</vt:lpstr>
      <vt:lpstr>Neue Haas Grotesk Text Pro</vt:lpstr>
      <vt:lpstr>GradientRiseVTI</vt:lpstr>
      <vt:lpstr>Logos Seyahat Prosedürü Sunumu</vt:lpstr>
      <vt:lpstr>Agenda</vt:lpstr>
      <vt:lpstr>Giriş</vt:lpstr>
      <vt:lpstr>Kapsam ve Sorumlular: Kapsam</vt:lpstr>
      <vt:lpstr>Kapsam ve Sorumlular: Bölüm Müdürleri</vt:lpstr>
      <vt:lpstr>Kapsam ve Sorumlular: Mali İşler Bölümü</vt:lpstr>
      <vt:lpstr>Kapsam ve Sorumlular: İnsan Kaynakları Bölümü</vt:lpstr>
      <vt:lpstr>Kapsam ve Sorumlular: Ar-Ge Merkezi Bölümü</vt:lpstr>
      <vt:lpstr>Tanımlar</vt:lpstr>
      <vt:lpstr>Seyahat Onay Süreci</vt:lpstr>
      <vt:lpstr>Seyahat Sebepleri</vt:lpstr>
      <vt:lpstr>Sınıflandırma ve Limitler</vt:lpstr>
      <vt:lpstr>Ulaşım: Uçak ile Seyahat</vt:lpstr>
      <vt:lpstr>Ulaşım: Havaalanı veya Otogarlara Ulaşım</vt:lpstr>
      <vt:lpstr>Ulaşım: Araç Kiralama</vt:lpstr>
      <vt:lpstr>Ulaşım: Şirket Aracı Kullanımı</vt:lpstr>
      <vt:lpstr>Konaklama ve Yemek</vt:lpstr>
      <vt:lpstr>Şirket Tarafından Karşılanan Masraflar</vt:lpstr>
      <vt:lpstr>Şirket Kredi Kartları</vt:lpstr>
      <vt:lpstr>Seyahat Formu ve Seyahat Avansı</vt:lpstr>
      <vt:lpstr>Seyahat Masraflarının Kapatılması</vt:lpstr>
      <vt:lpstr>Gerçek Dışı Beyan ve Seyahatin İptali</vt:lpstr>
      <vt:lpstr>Yurtdışı Pazar Araştırma Desteği Kapsamındaki Seyahatler</vt:lpstr>
      <vt:lpstr>Kayıtlar ve Kişisel Verilerin Korunması: Kayıtlar</vt:lpstr>
      <vt:lpstr>Kayıtlar ve Kişisel Verilerin Korunması: Kişisel Verilerin Korunması</vt:lpstr>
      <vt:lpstr>İlgili Dokümanlar</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Emre ÖZDEMİR ( UNITEKS )</dc:creator>
  <cp:lastModifiedBy>Emre ÖZDEMİR ( UNITEKS )</cp:lastModifiedBy>
  <cp:revision>1</cp:revision>
  <dcterms:created xsi:type="dcterms:W3CDTF">2024-06-29T12:55:23Z</dcterms:created>
  <dcterms:modified xsi:type="dcterms:W3CDTF">2024-06-29T13:00:50Z</dcterms:modified>
</cp:coreProperties>
</file>