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57A2D8C-F708-4327-B3C1-5D4617D772B3}" v="1" dt="2024-06-29T13:15:42.4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7797" autoAdjust="0"/>
  </p:normalViewPr>
  <p:slideViewPr>
    <p:cSldViewPr snapToGrid="0">
      <p:cViewPr varScale="1">
        <p:scale>
          <a:sx n="75" d="100"/>
          <a:sy n="75" d="100"/>
        </p:scale>
        <p:origin x="1950" y="60"/>
      </p:cViewPr>
      <p:guideLst/>
    </p:cSldViewPr>
  </p:slideViewPr>
  <p:notesTextViewPr>
    <p:cViewPr>
      <p:scale>
        <a:sx n="1" d="1"/>
        <a:sy n="1" d="1"/>
      </p:scale>
      <p:origin x="0" y="-468"/>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mre ÖZDEMİR ( UNITEKS )" userId="dbb52533-45f3-4a33-a86a-d11688ed4aa2" providerId="ADAL" clId="{257A2D8C-F708-4327-B3C1-5D4617D772B3}"/>
    <pc:docChg chg="modSld">
      <pc:chgData name="Emre ÖZDEMİR ( UNITEKS )" userId="dbb52533-45f3-4a33-a86a-d11688ed4aa2" providerId="ADAL" clId="{257A2D8C-F708-4327-B3C1-5D4617D772B3}" dt="2024-06-29T13:15:42.434" v="0"/>
      <pc:docMkLst>
        <pc:docMk/>
      </pc:docMkLst>
      <pc:sldChg chg="modSp">
        <pc:chgData name="Emre ÖZDEMİR ( UNITEKS )" userId="dbb52533-45f3-4a33-a86a-d11688ed4aa2" providerId="ADAL" clId="{257A2D8C-F708-4327-B3C1-5D4617D772B3}" dt="2024-06-29T13:15:42.434" v="0"/>
        <pc:sldMkLst>
          <pc:docMk/>
          <pc:sldMk cId="2149322194" sldId="256"/>
        </pc:sldMkLst>
        <pc:spChg chg="mod">
          <ac:chgData name="Emre ÖZDEMİR ( UNITEKS )" userId="dbb52533-45f3-4a33-a86a-d11688ed4aa2" providerId="ADAL" clId="{257A2D8C-F708-4327-B3C1-5D4617D772B3}" dt="2024-06-29T13:15:42.434" v="0"/>
          <ac:spMkLst>
            <pc:docMk/>
            <pc:sldMk cId="2149322194" sldId="256"/>
            <ac:spMk id="2" creationId="{E04DB0DF-093E-2B9E-DCEC-EE4D7D444961}"/>
          </ac:spMkLst>
        </pc:spChg>
      </pc:sldChg>
      <pc:sldChg chg="modSp modNotes">
        <pc:chgData name="Emre ÖZDEMİR ( UNITEKS )" userId="dbb52533-45f3-4a33-a86a-d11688ed4aa2" providerId="ADAL" clId="{257A2D8C-F708-4327-B3C1-5D4617D772B3}" dt="2024-06-29T13:15:42.434" v="0"/>
        <pc:sldMkLst>
          <pc:docMk/>
          <pc:sldMk cId="1648508879" sldId="258"/>
        </pc:sldMkLst>
        <pc:spChg chg="mod">
          <ac:chgData name="Emre ÖZDEMİR ( UNITEKS )" userId="dbb52533-45f3-4a33-a86a-d11688ed4aa2" providerId="ADAL" clId="{257A2D8C-F708-4327-B3C1-5D4617D772B3}" dt="2024-06-29T13:15:42.434" v="0"/>
          <ac:spMkLst>
            <pc:docMk/>
            <pc:sldMk cId="1648508879" sldId="258"/>
            <ac:spMk id="3" creationId="{E59820C4-073C-20EC-427B-5D99B04A713C}"/>
          </ac:spMkLst>
        </pc:spChg>
      </pc:sldChg>
      <pc:sldChg chg="modSp modNotes">
        <pc:chgData name="Emre ÖZDEMİR ( UNITEKS )" userId="dbb52533-45f3-4a33-a86a-d11688ed4aa2" providerId="ADAL" clId="{257A2D8C-F708-4327-B3C1-5D4617D772B3}" dt="2024-06-29T13:15:42.434" v="0"/>
        <pc:sldMkLst>
          <pc:docMk/>
          <pc:sldMk cId="715969669" sldId="259"/>
        </pc:sldMkLst>
        <pc:spChg chg="mod">
          <ac:chgData name="Emre ÖZDEMİR ( UNITEKS )" userId="dbb52533-45f3-4a33-a86a-d11688ed4aa2" providerId="ADAL" clId="{257A2D8C-F708-4327-B3C1-5D4617D772B3}" dt="2024-06-29T13:15:42.434" v="0"/>
          <ac:spMkLst>
            <pc:docMk/>
            <pc:sldMk cId="715969669" sldId="259"/>
            <ac:spMk id="3" creationId="{F32DFA3C-97AD-134B-AC7D-C173B794345F}"/>
          </ac:spMkLst>
        </pc:sp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1BE86E0-5FA3-400B-9E05-D5AC099A83F2}" type="doc">
      <dgm:prSet loTypeId="urn:microsoft.com/office/officeart/2018/2/layout/IconVerticalSolidList" loCatId="icon" qsTypeId="urn:microsoft.com/office/officeart/2005/8/quickstyle/simple1" qsCatId="simple" csTypeId="urn:microsoft.com/office/officeart/2005/8/colors/accent0_1" csCatId="mainScheme" phldr="1"/>
      <dgm:spPr/>
      <dgm:t>
        <a:bodyPr/>
        <a:lstStyle/>
        <a:p>
          <a:endParaRPr lang="en-US"/>
        </a:p>
      </dgm:t>
    </dgm:pt>
    <dgm:pt modelId="{F5BB6149-D21C-496B-8392-9FEE4A54DAE9}">
      <dgm:prSet/>
      <dgm:spPr/>
      <dgm:t>
        <a:bodyPr/>
        <a:lstStyle/>
        <a:p>
          <a:r>
            <a:rPr lang="tr-TR"/>
            <a:t>Temsil ve Ağırlama Yükümlülükleri</a:t>
          </a:r>
          <a:endParaRPr lang="en-US"/>
        </a:p>
      </dgm:t>
    </dgm:pt>
    <dgm:pt modelId="{2AB7FB32-F323-4684-9ADB-A1152EB6C192}" type="parTrans" cxnId="{75E48BE5-9850-4604-963C-9172BDCC3D48}">
      <dgm:prSet/>
      <dgm:spPr/>
      <dgm:t>
        <a:bodyPr/>
        <a:lstStyle/>
        <a:p>
          <a:endParaRPr lang="en-US"/>
        </a:p>
      </dgm:t>
    </dgm:pt>
    <dgm:pt modelId="{86F0A6EA-E23D-401E-B300-0E39B5A04A13}" type="sibTrans" cxnId="{75E48BE5-9850-4604-963C-9172BDCC3D48}">
      <dgm:prSet/>
      <dgm:spPr/>
      <dgm:t>
        <a:bodyPr/>
        <a:lstStyle/>
        <a:p>
          <a:endParaRPr lang="en-US"/>
        </a:p>
      </dgm:t>
    </dgm:pt>
    <dgm:pt modelId="{0BDA9838-061A-4B6A-8717-82E3D60BE8E9}">
      <dgm:prSet/>
      <dgm:spPr/>
      <dgm:t>
        <a:bodyPr/>
        <a:lstStyle/>
        <a:p>
          <a:r>
            <a:rPr lang="tr-TR"/>
            <a:t>Tüm çalışanlar bu prosedüre uymalıdır.</a:t>
          </a:r>
          <a:endParaRPr lang="en-US"/>
        </a:p>
      </dgm:t>
    </dgm:pt>
    <dgm:pt modelId="{FF41C895-D617-4BA9-B047-B9AAD703C789}" type="parTrans" cxnId="{47DA8E8C-B72E-4814-A440-BFEB18BB191B}">
      <dgm:prSet/>
      <dgm:spPr/>
      <dgm:t>
        <a:bodyPr/>
        <a:lstStyle/>
        <a:p>
          <a:endParaRPr lang="en-US"/>
        </a:p>
      </dgm:t>
    </dgm:pt>
    <dgm:pt modelId="{6F875C1D-E4D2-4E5D-B79F-59ACF103F21A}" type="sibTrans" cxnId="{47DA8E8C-B72E-4814-A440-BFEB18BB191B}">
      <dgm:prSet/>
      <dgm:spPr/>
      <dgm:t>
        <a:bodyPr/>
        <a:lstStyle/>
        <a:p>
          <a:endParaRPr lang="en-US"/>
        </a:p>
      </dgm:t>
    </dgm:pt>
    <dgm:pt modelId="{5BCA1A62-1D72-40D1-B1CA-198D87607972}">
      <dgm:prSet/>
      <dgm:spPr/>
      <dgm:t>
        <a:bodyPr/>
        <a:lstStyle/>
        <a:p>
          <a:r>
            <a:rPr lang="tr-TR"/>
            <a:t>Değişiklik Yetkisi</a:t>
          </a:r>
          <a:endParaRPr lang="en-US"/>
        </a:p>
      </dgm:t>
    </dgm:pt>
    <dgm:pt modelId="{55926311-ED3B-499E-9A34-B82064A1047F}" type="parTrans" cxnId="{79CF54E5-9056-4BB9-8EDB-F74B5E510193}">
      <dgm:prSet/>
      <dgm:spPr/>
      <dgm:t>
        <a:bodyPr/>
        <a:lstStyle/>
        <a:p>
          <a:endParaRPr lang="en-US"/>
        </a:p>
      </dgm:t>
    </dgm:pt>
    <dgm:pt modelId="{2E6F745B-8047-41EE-AEBB-47AA7231F495}" type="sibTrans" cxnId="{79CF54E5-9056-4BB9-8EDB-F74B5E510193}">
      <dgm:prSet/>
      <dgm:spPr/>
      <dgm:t>
        <a:bodyPr/>
        <a:lstStyle/>
        <a:p>
          <a:endParaRPr lang="en-US"/>
        </a:p>
      </dgm:t>
    </dgm:pt>
    <dgm:pt modelId="{3246CC53-D674-42E3-82C6-48CC0FAB76A0}">
      <dgm:prSet/>
      <dgm:spPr/>
      <dgm:t>
        <a:bodyPr/>
        <a:lstStyle/>
        <a:p>
          <a:r>
            <a:rPr lang="tr-TR"/>
            <a:t>İcra Kurulu, değişiklik yapma yetkisine sahiptir.</a:t>
          </a:r>
          <a:endParaRPr lang="en-US"/>
        </a:p>
      </dgm:t>
    </dgm:pt>
    <dgm:pt modelId="{84697C25-570C-41F8-860C-54BB3323953D}" type="parTrans" cxnId="{4C69DC9B-089A-4C50-887C-502577ACFCCB}">
      <dgm:prSet/>
      <dgm:spPr/>
      <dgm:t>
        <a:bodyPr/>
        <a:lstStyle/>
        <a:p>
          <a:endParaRPr lang="en-US"/>
        </a:p>
      </dgm:t>
    </dgm:pt>
    <dgm:pt modelId="{AD2E33F3-0EFC-4DC8-A93D-A26EC5E38B97}" type="sibTrans" cxnId="{4C69DC9B-089A-4C50-887C-502577ACFCCB}">
      <dgm:prSet/>
      <dgm:spPr/>
      <dgm:t>
        <a:bodyPr/>
        <a:lstStyle/>
        <a:p>
          <a:endParaRPr lang="en-US"/>
        </a:p>
      </dgm:t>
    </dgm:pt>
    <dgm:pt modelId="{D6C69AFD-3D8E-40E2-A729-164E4A65EEBF}">
      <dgm:prSet/>
      <dgm:spPr/>
      <dgm:t>
        <a:bodyPr/>
        <a:lstStyle/>
        <a:p>
          <a:r>
            <a:rPr lang="tr-TR"/>
            <a:t>Sorumlu Bölüm</a:t>
          </a:r>
          <a:endParaRPr lang="en-US"/>
        </a:p>
      </dgm:t>
    </dgm:pt>
    <dgm:pt modelId="{DAF43ED1-40CB-401F-8F66-CEA0DFAFD6C6}" type="parTrans" cxnId="{1B6EBC11-8C79-46EE-B74A-0646D0F6BCF6}">
      <dgm:prSet/>
      <dgm:spPr/>
      <dgm:t>
        <a:bodyPr/>
        <a:lstStyle/>
        <a:p>
          <a:endParaRPr lang="en-US"/>
        </a:p>
      </dgm:t>
    </dgm:pt>
    <dgm:pt modelId="{BADC5584-119F-4728-82F4-1EE88B795367}" type="sibTrans" cxnId="{1B6EBC11-8C79-46EE-B74A-0646D0F6BCF6}">
      <dgm:prSet/>
      <dgm:spPr/>
      <dgm:t>
        <a:bodyPr/>
        <a:lstStyle/>
        <a:p>
          <a:endParaRPr lang="en-US"/>
        </a:p>
      </dgm:t>
    </dgm:pt>
    <dgm:pt modelId="{DFA1EAA9-B3A8-45BA-9224-CFE5CB94176B}">
      <dgm:prSet/>
      <dgm:spPr/>
      <dgm:t>
        <a:bodyPr/>
        <a:lstStyle/>
        <a:p>
          <a:r>
            <a:rPr lang="tr-TR"/>
            <a:t>Mali İşler Bölümü, kontrolünden sorumludur.</a:t>
          </a:r>
          <a:endParaRPr lang="en-US"/>
        </a:p>
      </dgm:t>
    </dgm:pt>
    <dgm:pt modelId="{9C9176F7-343F-431C-ABB9-4AD3945F026E}" type="parTrans" cxnId="{85AB40EC-4C65-419E-B3C7-995FF11E3685}">
      <dgm:prSet/>
      <dgm:spPr/>
      <dgm:t>
        <a:bodyPr/>
        <a:lstStyle/>
        <a:p>
          <a:endParaRPr lang="en-US"/>
        </a:p>
      </dgm:t>
    </dgm:pt>
    <dgm:pt modelId="{A37C8B77-1E39-423E-9722-6DFCDCD9C980}" type="sibTrans" cxnId="{85AB40EC-4C65-419E-B3C7-995FF11E3685}">
      <dgm:prSet/>
      <dgm:spPr/>
      <dgm:t>
        <a:bodyPr/>
        <a:lstStyle/>
        <a:p>
          <a:endParaRPr lang="en-US"/>
        </a:p>
      </dgm:t>
    </dgm:pt>
    <dgm:pt modelId="{FD661B2A-50AE-4A36-BA6A-C45AA53B96D5}" type="pres">
      <dgm:prSet presAssocID="{81BE86E0-5FA3-400B-9E05-D5AC099A83F2}" presName="root" presStyleCnt="0">
        <dgm:presLayoutVars>
          <dgm:dir/>
          <dgm:resizeHandles val="exact"/>
        </dgm:presLayoutVars>
      </dgm:prSet>
      <dgm:spPr/>
    </dgm:pt>
    <dgm:pt modelId="{9F3DAABA-3C57-46CC-A83C-748026EEE8E3}" type="pres">
      <dgm:prSet presAssocID="{F5BB6149-D21C-496B-8392-9FEE4A54DAE9}" presName="compNode" presStyleCnt="0"/>
      <dgm:spPr/>
    </dgm:pt>
    <dgm:pt modelId="{E788251F-19C1-4C4C-8BAC-E2CC18F5689E}" type="pres">
      <dgm:prSet presAssocID="{F5BB6149-D21C-496B-8392-9FEE4A54DAE9}" presName="bgRect" presStyleLbl="bgShp" presStyleIdx="0" presStyleCnt="3"/>
      <dgm:spPr/>
    </dgm:pt>
    <dgm:pt modelId="{EE943EBF-04AF-458E-AED4-56FB19D94B53}" type="pres">
      <dgm:prSet presAssocID="{F5BB6149-D21C-496B-8392-9FEE4A54DAE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roup of People"/>
        </a:ext>
      </dgm:extLst>
    </dgm:pt>
    <dgm:pt modelId="{51260980-3772-442C-B902-12B0B889DE8D}" type="pres">
      <dgm:prSet presAssocID="{F5BB6149-D21C-496B-8392-9FEE4A54DAE9}" presName="spaceRect" presStyleCnt="0"/>
      <dgm:spPr/>
    </dgm:pt>
    <dgm:pt modelId="{BCBF060C-E222-47D3-8B00-D22DFB88B94E}" type="pres">
      <dgm:prSet presAssocID="{F5BB6149-D21C-496B-8392-9FEE4A54DAE9}" presName="parTx" presStyleLbl="revTx" presStyleIdx="0" presStyleCnt="6">
        <dgm:presLayoutVars>
          <dgm:chMax val="0"/>
          <dgm:chPref val="0"/>
        </dgm:presLayoutVars>
      </dgm:prSet>
      <dgm:spPr/>
    </dgm:pt>
    <dgm:pt modelId="{218EBAC1-F292-48C8-81D8-BFDDDF4EDCF4}" type="pres">
      <dgm:prSet presAssocID="{F5BB6149-D21C-496B-8392-9FEE4A54DAE9}" presName="desTx" presStyleLbl="revTx" presStyleIdx="1" presStyleCnt="6">
        <dgm:presLayoutVars/>
      </dgm:prSet>
      <dgm:spPr/>
    </dgm:pt>
    <dgm:pt modelId="{C7338D8D-BF4F-44C3-8A27-28A2B7FEE0C4}" type="pres">
      <dgm:prSet presAssocID="{86F0A6EA-E23D-401E-B300-0E39B5A04A13}" presName="sibTrans" presStyleCnt="0"/>
      <dgm:spPr/>
    </dgm:pt>
    <dgm:pt modelId="{1F440105-ADC8-4F26-817B-D1B3B8CFA152}" type="pres">
      <dgm:prSet presAssocID="{5BCA1A62-1D72-40D1-B1CA-198D87607972}" presName="compNode" presStyleCnt="0"/>
      <dgm:spPr/>
    </dgm:pt>
    <dgm:pt modelId="{EBDB4DA9-BC09-4339-9D27-AB9CEBB6436D}" type="pres">
      <dgm:prSet presAssocID="{5BCA1A62-1D72-40D1-B1CA-198D87607972}" presName="bgRect" presStyleLbl="bgShp" presStyleIdx="1" presStyleCnt="3"/>
      <dgm:spPr/>
    </dgm:pt>
    <dgm:pt modelId="{AAFEC9B4-8C89-42F3-9767-87D20F823B57}" type="pres">
      <dgm:prSet presAssocID="{5BCA1A62-1D72-40D1-B1CA-198D8760797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epeat"/>
        </a:ext>
      </dgm:extLst>
    </dgm:pt>
    <dgm:pt modelId="{5544945D-05DC-42B2-A029-8F630D1969FA}" type="pres">
      <dgm:prSet presAssocID="{5BCA1A62-1D72-40D1-B1CA-198D87607972}" presName="spaceRect" presStyleCnt="0"/>
      <dgm:spPr/>
    </dgm:pt>
    <dgm:pt modelId="{6D0FEA49-B8D6-444E-8A2F-21780175F6C1}" type="pres">
      <dgm:prSet presAssocID="{5BCA1A62-1D72-40D1-B1CA-198D87607972}" presName="parTx" presStyleLbl="revTx" presStyleIdx="2" presStyleCnt="6">
        <dgm:presLayoutVars>
          <dgm:chMax val="0"/>
          <dgm:chPref val="0"/>
        </dgm:presLayoutVars>
      </dgm:prSet>
      <dgm:spPr/>
    </dgm:pt>
    <dgm:pt modelId="{2E0C020F-A489-4DF9-97E7-9947D69AC25A}" type="pres">
      <dgm:prSet presAssocID="{5BCA1A62-1D72-40D1-B1CA-198D87607972}" presName="desTx" presStyleLbl="revTx" presStyleIdx="3" presStyleCnt="6">
        <dgm:presLayoutVars/>
      </dgm:prSet>
      <dgm:spPr/>
    </dgm:pt>
    <dgm:pt modelId="{86FDCEA8-2D4E-4280-9B0D-32E8E697E71F}" type="pres">
      <dgm:prSet presAssocID="{2E6F745B-8047-41EE-AEBB-47AA7231F495}" presName="sibTrans" presStyleCnt="0"/>
      <dgm:spPr/>
    </dgm:pt>
    <dgm:pt modelId="{B3837041-EFBB-4485-9E59-4269707FDBC4}" type="pres">
      <dgm:prSet presAssocID="{D6C69AFD-3D8E-40E2-A729-164E4A65EEBF}" presName="compNode" presStyleCnt="0"/>
      <dgm:spPr/>
    </dgm:pt>
    <dgm:pt modelId="{24854799-3EA4-40A5-B658-7D27CA61B8FE}" type="pres">
      <dgm:prSet presAssocID="{D6C69AFD-3D8E-40E2-A729-164E4A65EEBF}" presName="bgRect" presStyleLbl="bgShp" presStyleIdx="2" presStyleCnt="3"/>
      <dgm:spPr/>
    </dgm:pt>
    <dgm:pt modelId="{13120C30-2163-4E9F-929B-D886AD8CBDD1}" type="pres">
      <dgm:prSet presAssocID="{D6C69AFD-3D8E-40E2-A729-164E4A65EEB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ierarchy"/>
        </a:ext>
      </dgm:extLst>
    </dgm:pt>
    <dgm:pt modelId="{D145FD03-FF69-468F-BBB9-0F910B415C86}" type="pres">
      <dgm:prSet presAssocID="{D6C69AFD-3D8E-40E2-A729-164E4A65EEBF}" presName="spaceRect" presStyleCnt="0"/>
      <dgm:spPr/>
    </dgm:pt>
    <dgm:pt modelId="{0E63A4BF-F2AB-47B8-A9C7-35CD9FADEDCD}" type="pres">
      <dgm:prSet presAssocID="{D6C69AFD-3D8E-40E2-A729-164E4A65EEBF}" presName="parTx" presStyleLbl="revTx" presStyleIdx="4" presStyleCnt="6">
        <dgm:presLayoutVars>
          <dgm:chMax val="0"/>
          <dgm:chPref val="0"/>
        </dgm:presLayoutVars>
      </dgm:prSet>
      <dgm:spPr/>
    </dgm:pt>
    <dgm:pt modelId="{F3AF8DF7-A678-4BA0-BCA0-062AAD527EC9}" type="pres">
      <dgm:prSet presAssocID="{D6C69AFD-3D8E-40E2-A729-164E4A65EEBF}" presName="desTx" presStyleLbl="revTx" presStyleIdx="5" presStyleCnt="6">
        <dgm:presLayoutVars/>
      </dgm:prSet>
      <dgm:spPr/>
    </dgm:pt>
  </dgm:ptLst>
  <dgm:cxnLst>
    <dgm:cxn modelId="{1B6EBC11-8C79-46EE-B74A-0646D0F6BCF6}" srcId="{81BE86E0-5FA3-400B-9E05-D5AC099A83F2}" destId="{D6C69AFD-3D8E-40E2-A729-164E4A65EEBF}" srcOrd="2" destOrd="0" parTransId="{DAF43ED1-40CB-401F-8F66-CEA0DFAFD6C6}" sibTransId="{BADC5584-119F-4728-82F4-1EE88B795367}"/>
    <dgm:cxn modelId="{9EC74069-3FDB-4731-BA7C-123F3E792DCF}" type="presOf" srcId="{F5BB6149-D21C-496B-8392-9FEE4A54DAE9}" destId="{BCBF060C-E222-47D3-8B00-D22DFB88B94E}" srcOrd="0" destOrd="0" presId="urn:microsoft.com/office/officeart/2018/2/layout/IconVerticalSolidList"/>
    <dgm:cxn modelId="{D4667069-1FAA-4197-8645-F70CF23AAB77}" type="presOf" srcId="{DFA1EAA9-B3A8-45BA-9224-CFE5CB94176B}" destId="{F3AF8DF7-A678-4BA0-BCA0-062AAD527EC9}" srcOrd="0" destOrd="0" presId="urn:microsoft.com/office/officeart/2018/2/layout/IconVerticalSolidList"/>
    <dgm:cxn modelId="{47DA8E8C-B72E-4814-A440-BFEB18BB191B}" srcId="{F5BB6149-D21C-496B-8392-9FEE4A54DAE9}" destId="{0BDA9838-061A-4B6A-8717-82E3D60BE8E9}" srcOrd="0" destOrd="0" parTransId="{FF41C895-D617-4BA9-B047-B9AAD703C789}" sibTransId="{6F875C1D-E4D2-4E5D-B79F-59ACF103F21A}"/>
    <dgm:cxn modelId="{EE78A38E-E6E0-45A4-86DD-B5064D836585}" type="presOf" srcId="{81BE86E0-5FA3-400B-9E05-D5AC099A83F2}" destId="{FD661B2A-50AE-4A36-BA6A-C45AA53B96D5}" srcOrd="0" destOrd="0" presId="urn:microsoft.com/office/officeart/2018/2/layout/IconVerticalSolidList"/>
    <dgm:cxn modelId="{7D8A5394-9066-4BAE-AAF0-36B32CCB4E91}" type="presOf" srcId="{D6C69AFD-3D8E-40E2-A729-164E4A65EEBF}" destId="{0E63A4BF-F2AB-47B8-A9C7-35CD9FADEDCD}" srcOrd="0" destOrd="0" presId="urn:microsoft.com/office/officeart/2018/2/layout/IconVerticalSolidList"/>
    <dgm:cxn modelId="{4C69DC9B-089A-4C50-887C-502577ACFCCB}" srcId="{5BCA1A62-1D72-40D1-B1CA-198D87607972}" destId="{3246CC53-D674-42E3-82C6-48CC0FAB76A0}" srcOrd="0" destOrd="0" parTransId="{84697C25-570C-41F8-860C-54BB3323953D}" sibTransId="{AD2E33F3-0EFC-4DC8-A93D-A26EC5E38B97}"/>
    <dgm:cxn modelId="{EE6822B3-A2A5-47DD-A00E-47A47D23224F}" type="presOf" srcId="{5BCA1A62-1D72-40D1-B1CA-198D87607972}" destId="{6D0FEA49-B8D6-444E-8A2F-21780175F6C1}" srcOrd="0" destOrd="0" presId="urn:microsoft.com/office/officeart/2018/2/layout/IconVerticalSolidList"/>
    <dgm:cxn modelId="{D35561B7-AC85-41FD-97BE-E6A986F58A6B}" type="presOf" srcId="{3246CC53-D674-42E3-82C6-48CC0FAB76A0}" destId="{2E0C020F-A489-4DF9-97E7-9947D69AC25A}" srcOrd="0" destOrd="0" presId="urn:microsoft.com/office/officeart/2018/2/layout/IconVerticalSolidList"/>
    <dgm:cxn modelId="{ADBC74D2-429C-4C81-8C1F-C8C351C2EF8B}" type="presOf" srcId="{0BDA9838-061A-4B6A-8717-82E3D60BE8E9}" destId="{218EBAC1-F292-48C8-81D8-BFDDDF4EDCF4}" srcOrd="0" destOrd="0" presId="urn:microsoft.com/office/officeart/2018/2/layout/IconVerticalSolidList"/>
    <dgm:cxn modelId="{79CF54E5-9056-4BB9-8EDB-F74B5E510193}" srcId="{81BE86E0-5FA3-400B-9E05-D5AC099A83F2}" destId="{5BCA1A62-1D72-40D1-B1CA-198D87607972}" srcOrd="1" destOrd="0" parTransId="{55926311-ED3B-499E-9A34-B82064A1047F}" sibTransId="{2E6F745B-8047-41EE-AEBB-47AA7231F495}"/>
    <dgm:cxn modelId="{75E48BE5-9850-4604-963C-9172BDCC3D48}" srcId="{81BE86E0-5FA3-400B-9E05-D5AC099A83F2}" destId="{F5BB6149-D21C-496B-8392-9FEE4A54DAE9}" srcOrd="0" destOrd="0" parTransId="{2AB7FB32-F323-4684-9ADB-A1152EB6C192}" sibTransId="{86F0A6EA-E23D-401E-B300-0E39B5A04A13}"/>
    <dgm:cxn modelId="{85AB40EC-4C65-419E-B3C7-995FF11E3685}" srcId="{D6C69AFD-3D8E-40E2-A729-164E4A65EEBF}" destId="{DFA1EAA9-B3A8-45BA-9224-CFE5CB94176B}" srcOrd="0" destOrd="0" parTransId="{9C9176F7-343F-431C-ABB9-4AD3945F026E}" sibTransId="{A37C8B77-1E39-423E-9722-6DFCDCD9C980}"/>
    <dgm:cxn modelId="{7880F6C0-F600-44E3-AE75-8BAEC354D25E}" type="presParOf" srcId="{FD661B2A-50AE-4A36-BA6A-C45AA53B96D5}" destId="{9F3DAABA-3C57-46CC-A83C-748026EEE8E3}" srcOrd="0" destOrd="0" presId="urn:microsoft.com/office/officeart/2018/2/layout/IconVerticalSolidList"/>
    <dgm:cxn modelId="{76F5769A-0549-4799-A282-6879D83D1315}" type="presParOf" srcId="{9F3DAABA-3C57-46CC-A83C-748026EEE8E3}" destId="{E788251F-19C1-4C4C-8BAC-E2CC18F5689E}" srcOrd="0" destOrd="0" presId="urn:microsoft.com/office/officeart/2018/2/layout/IconVerticalSolidList"/>
    <dgm:cxn modelId="{E1F020BC-289F-466A-A389-BCD7BB7EEA75}" type="presParOf" srcId="{9F3DAABA-3C57-46CC-A83C-748026EEE8E3}" destId="{EE943EBF-04AF-458E-AED4-56FB19D94B53}" srcOrd="1" destOrd="0" presId="urn:microsoft.com/office/officeart/2018/2/layout/IconVerticalSolidList"/>
    <dgm:cxn modelId="{1BC2E67A-3F30-4514-84B5-C599E4B0E939}" type="presParOf" srcId="{9F3DAABA-3C57-46CC-A83C-748026EEE8E3}" destId="{51260980-3772-442C-B902-12B0B889DE8D}" srcOrd="2" destOrd="0" presId="urn:microsoft.com/office/officeart/2018/2/layout/IconVerticalSolidList"/>
    <dgm:cxn modelId="{B60F5EEC-2E59-47B6-B6C5-03D0BC39D6AB}" type="presParOf" srcId="{9F3DAABA-3C57-46CC-A83C-748026EEE8E3}" destId="{BCBF060C-E222-47D3-8B00-D22DFB88B94E}" srcOrd="3" destOrd="0" presId="urn:microsoft.com/office/officeart/2018/2/layout/IconVerticalSolidList"/>
    <dgm:cxn modelId="{02CDDC53-D8EC-4DE0-AF72-EAD99F5E863D}" type="presParOf" srcId="{9F3DAABA-3C57-46CC-A83C-748026EEE8E3}" destId="{218EBAC1-F292-48C8-81D8-BFDDDF4EDCF4}" srcOrd="4" destOrd="0" presId="urn:microsoft.com/office/officeart/2018/2/layout/IconVerticalSolidList"/>
    <dgm:cxn modelId="{A033B250-5098-40F7-87B4-2AA029E7BB40}" type="presParOf" srcId="{FD661B2A-50AE-4A36-BA6A-C45AA53B96D5}" destId="{C7338D8D-BF4F-44C3-8A27-28A2B7FEE0C4}" srcOrd="1" destOrd="0" presId="urn:microsoft.com/office/officeart/2018/2/layout/IconVerticalSolidList"/>
    <dgm:cxn modelId="{CDC23823-1C0B-47D4-9FC2-B03EA49EEFB7}" type="presParOf" srcId="{FD661B2A-50AE-4A36-BA6A-C45AA53B96D5}" destId="{1F440105-ADC8-4F26-817B-D1B3B8CFA152}" srcOrd="2" destOrd="0" presId="urn:microsoft.com/office/officeart/2018/2/layout/IconVerticalSolidList"/>
    <dgm:cxn modelId="{4B3CAEB1-5E70-4961-AA38-78B897412536}" type="presParOf" srcId="{1F440105-ADC8-4F26-817B-D1B3B8CFA152}" destId="{EBDB4DA9-BC09-4339-9D27-AB9CEBB6436D}" srcOrd="0" destOrd="0" presId="urn:microsoft.com/office/officeart/2018/2/layout/IconVerticalSolidList"/>
    <dgm:cxn modelId="{61ABEF81-5CD7-491A-8AB4-F06E71B4A575}" type="presParOf" srcId="{1F440105-ADC8-4F26-817B-D1B3B8CFA152}" destId="{AAFEC9B4-8C89-42F3-9767-87D20F823B57}" srcOrd="1" destOrd="0" presId="urn:microsoft.com/office/officeart/2018/2/layout/IconVerticalSolidList"/>
    <dgm:cxn modelId="{58872EA0-C790-4EC0-AF9E-81076625C212}" type="presParOf" srcId="{1F440105-ADC8-4F26-817B-D1B3B8CFA152}" destId="{5544945D-05DC-42B2-A029-8F630D1969FA}" srcOrd="2" destOrd="0" presId="urn:microsoft.com/office/officeart/2018/2/layout/IconVerticalSolidList"/>
    <dgm:cxn modelId="{A0438231-C910-453D-868B-36B58B7C7B3E}" type="presParOf" srcId="{1F440105-ADC8-4F26-817B-D1B3B8CFA152}" destId="{6D0FEA49-B8D6-444E-8A2F-21780175F6C1}" srcOrd="3" destOrd="0" presId="urn:microsoft.com/office/officeart/2018/2/layout/IconVerticalSolidList"/>
    <dgm:cxn modelId="{CDBA7FF2-655A-4BDC-81ED-BF5B91E3D20C}" type="presParOf" srcId="{1F440105-ADC8-4F26-817B-D1B3B8CFA152}" destId="{2E0C020F-A489-4DF9-97E7-9947D69AC25A}" srcOrd="4" destOrd="0" presId="urn:microsoft.com/office/officeart/2018/2/layout/IconVerticalSolidList"/>
    <dgm:cxn modelId="{01FB3B71-4BCA-4FCF-8F97-46ED53977E76}" type="presParOf" srcId="{FD661B2A-50AE-4A36-BA6A-C45AA53B96D5}" destId="{86FDCEA8-2D4E-4280-9B0D-32E8E697E71F}" srcOrd="3" destOrd="0" presId="urn:microsoft.com/office/officeart/2018/2/layout/IconVerticalSolidList"/>
    <dgm:cxn modelId="{9784D147-B4B8-43AD-98DC-9EA4BA0B80C2}" type="presParOf" srcId="{FD661B2A-50AE-4A36-BA6A-C45AA53B96D5}" destId="{B3837041-EFBB-4485-9E59-4269707FDBC4}" srcOrd="4" destOrd="0" presId="urn:microsoft.com/office/officeart/2018/2/layout/IconVerticalSolidList"/>
    <dgm:cxn modelId="{EF55CCF4-1E2D-4842-8589-A48AB102E004}" type="presParOf" srcId="{B3837041-EFBB-4485-9E59-4269707FDBC4}" destId="{24854799-3EA4-40A5-B658-7D27CA61B8FE}" srcOrd="0" destOrd="0" presId="urn:microsoft.com/office/officeart/2018/2/layout/IconVerticalSolidList"/>
    <dgm:cxn modelId="{F2C6C33B-F489-48B0-89DA-991CA0B7783B}" type="presParOf" srcId="{B3837041-EFBB-4485-9E59-4269707FDBC4}" destId="{13120C30-2163-4E9F-929B-D886AD8CBDD1}" srcOrd="1" destOrd="0" presId="urn:microsoft.com/office/officeart/2018/2/layout/IconVerticalSolidList"/>
    <dgm:cxn modelId="{4C784038-0545-493D-A058-689A5D811E4C}" type="presParOf" srcId="{B3837041-EFBB-4485-9E59-4269707FDBC4}" destId="{D145FD03-FF69-468F-BBB9-0F910B415C86}" srcOrd="2" destOrd="0" presId="urn:microsoft.com/office/officeart/2018/2/layout/IconVerticalSolidList"/>
    <dgm:cxn modelId="{16CED35D-0F7A-4470-9DBD-27629A61A4B7}" type="presParOf" srcId="{B3837041-EFBB-4485-9E59-4269707FDBC4}" destId="{0E63A4BF-F2AB-47B8-A9C7-35CD9FADEDCD}" srcOrd="3" destOrd="0" presId="urn:microsoft.com/office/officeart/2018/2/layout/IconVerticalSolidList"/>
    <dgm:cxn modelId="{24D3F765-FD42-41EB-A5B8-0353D51327F8}" type="presParOf" srcId="{B3837041-EFBB-4485-9E59-4269707FDBC4}" destId="{F3AF8DF7-A678-4BA0-BCA0-062AAD527EC9}"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88251F-19C1-4C4C-8BAC-E2CC18F5689E}">
      <dsp:nvSpPr>
        <dsp:cNvPr id="0" name=""/>
        <dsp:cNvSpPr/>
      </dsp:nvSpPr>
      <dsp:spPr>
        <a:xfrm>
          <a:off x="0" y="671"/>
          <a:ext cx="6171948" cy="1570787"/>
        </a:xfrm>
        <a:prstGeom prst="roundRect">
          <a:avLst>
            <a:gd name="adj" fmla="val 10000"/>
          </a:avLst>
        </a:prstGeom>
        <a:solidFill>
          <a:schemeClr val="dk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E943EBF-04AF-458E-AED4-56FB19D94B53}">
      <dsp:nvSpPr>
        <dsp:cNvPr id="0" name=""/>
        <dsp:cNvSpPr/>
      </dsp:nvSpPr>
      <dsp:spPr>
        <a:xfrm>
          <a:off x="475163" y="354098"/>
          <a:ext cx="863933" cy="86393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CBF060C-E222-47D3-8B00-D22DFB88B94E}">
      <dsp:nvSpPr>
        <dsp:cNvPr id="0" name=""/>
        <dsp:cNvSpPr/>
      </dsp:nvSpPr>
      <dsp:spPr>
        <a:xfrm>
          <a:off x="1814259" y="671"/>
          <a:ext cx="2777376" cy="15707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242" tIns="166242" rIns="166242" bIns="166242" numCol="1" spcCol="1270" anchor="ctr" anchorCtr="0">
          <a:noAutofit/>
        </a:bodyPr>
        <a:lstStyle/>
        <a:p>
          <a:pPr marL="0" lvl="0" indent="0" algn="l" defTabSz="1111250">
            <a:lnSpc>
              <a:spcPct val="90000"/>
            </a:lnSpc>
            <a:spcBef>
              <a:spcPct val="0"/>
            </a:spcBef>
            <a:spcAft>
              <a:spcPct val="35000"/>
            </a:spcAft>
            <a:buNone/>
          </a:pPr>
          <a:r>
            <a:rPr lang="tr-TR" sz="2500" kern="1200"/>
            <a:t>Temsil ve Ağırlama Yükümlülükleri</a:t>
          </a:r>
          <a:endParaRPr lang="en-US" sz="2500" kern="1200"/>
        </a:p>
      </dsp:txBody>
      <dsp:txXfrm>
        <a:off x="1814259" y="671"/>
        <a:ext cx="2777376" cy="1570787"/>
      </dsp:txXfrm>
    </dsp:sp>
    <dsp:sp modelId="{218EBAC1-F292-48C8-81D8-BFDDDF4EDCF4}">
      <dsp:nvSpPr>
        <dsp:cNvPr id="0" name=""/>
        <dsp:cNvSpPr/>
      </dsp:nvSpPr>
      <dsp:spPr>
        <a:xfrm>
          <a:off x="4591636" y="671"/>
          <a:ext cx="1580311" cy="15707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242" tIns="166242" rIns="166242" bIns="166242" numCol="1" spcCol="1270" anchor="ctr" anchorCtr="0">
          <a:noAutofit/>
        </a:bodyPr>
        <a:lstStyle/>
        <a:p>
          <a:pPr marL="0" lvl="0" indent="0" algn="l" defTabSz="666750">
            <a:lnSpc>
              <a:spcPct val="90000"/>
            </a:lnSpc>
            <a:spcBef>
              <a:spcPct val="0"/>
            </a:spcBef>
            <a:spcAft>
              <a:spcPct val="35000"/>
            </a:spcAft>
            <a:buNone/>
          </a:pPr>
          <a:r>
            <a:rPr lang="tr-TR" sz="1500" kern="1200"/>
            <a:t>Tüm çalışanlar bu prosedüre uymalıdır.</a:t>
          </a:r>
          <a:endParaRPr lang="en-US" sz="1500" kern="1200"/>
        </a:p>
      </dsp:txBody>
      <dsp:txXfrm>
        <a:off x="4591636" y="671"/>
        <a:ext cx="1580311" cy="1570787"/>
      </dsp:txXfrm>
    </dsp:sp>
    <dsp:sp modelId="{EBDB4DA9-BC09-4339-9D27-AB9CEBB6436D}">
      <dsp:nvSpPr>
        <dsp:cNvPr id="0" name=""/>
        <dsp:cNvSpPr/>
      </dsp:nvSpPr>
      <dsp:spPr>
        <a:xfrm>
          <a:off x="0" y="1964156"/>
          <a:ext cx="6171948" cy="1570787"/>
        </a:xfrm>
        <a:prstGeom prst="roundRect">
          <a:avLst>
            <a:gd name="adj" fmla="val 10000"/>
          </a:avLst>
        </a:prstGeom>
        <a:solidFill>
          <a:schemeClr val="dk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AFEC9B4-8C89-42F3-9767-87D20F823B57}">
      <dsp:nvSpPr>
        <dsp:cNvPr id="0" name=""/>
        <dsp:cNvSpPr/>
      </dsp:nvSpPr>
      <dsp:spPr>
        <a:xfrm>
          <a:off x="475163" y="2317583"/>
          <a:ext cx="863933" cy="86393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D0FEA49-B8D6-444E-8A2F-21780175F6C1}">
      <dsp:nvSpPr>
        <dsp:cNvPr id="0" name=""/>
        <dsp:cNvSpPr/>
      </dsp:nvSpPr>
      <dsp:spPr>
        <a:xfrm>
          <a:off x="1814259" y="1964156"/>
          <a:ext cx="2777376" cy="15707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242" tIns="166242" rIns="166242" bIns="166242" numCol="1" spcCol="1270" anchor="ctr" anchorCtr="0">
          <a:noAutofit/>
        </a:bodyPr>
        <a:lstStyle/>
        <a:p>
          <a:pPr marL="0" lvl="0" indent="0" algn="l" defTabSz="1111250">
            <a:lnSpc>
              <a:spcPct val="90000"/>
            </a:lnSpc>
            <a:spcBef>
              <a:spcPct val="0"/>
            </a:spcBef>
            <a:spcAft>
              <a:spcPct val="35000"/>
            </a:spcAft>
            <a:buNone/>
          </a:pPr>
          <a:r>
            <a:rPr lang="tr-TR" sz="2500" kern="1200"/>
            <a:t>Değişiklik Yetkisi</a:t>
          </a:r>
          <a:endParaRPr lang="en-US" sz="2500" kern="1200"/>
        </a:p>
      </dsp:txBody>
      <dsp:txXfrm>
        <a:off x="1814259" y="1964156"/>
        <a:ext cx="2777376" cy="1570787"/>
      </dsp:txXfrm>
    </dsp:sp>
    <dsp:sp modelId="{2E0C020F-A489-4DF9-97E7-9947D69AC25A}">
      <dsp:nvSpPr>
        <dsp:cNvPr id="0" name=""/>
        <dsp:cNvSpPr/>
      </dsp:nvSpPr>
      <dsp:spPr>
        <a:xfrm>
          <a:off x="4591636" y="1964156"/>
          <a:ext cx="1580311" cy="15707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242" tIns="166242" rIns="166242" bIns="166242" numCol="1" spcCol="1270" anchor="ctr" anchorCtr="0">
          <a:noAutofit/>
        </a:bodyPr>
        <a:lstStyle/>
        <a:p>
          <a:pPr marL="0" lvl="0" indent="0" algn="l" defTabSz="666750">
            <a:lnSpc>
              <a:spcPct val="90000"/>
            </a:lnSpc>
            <a:spcBef>
              <a:spcPct val="0"/>
            </a:spcBef>
            <a:spcAft>
              <a:spcPct val="35000"/>
            </a:spcAft>
            <a:buNone/>
          </a:pPr>
          <a:r>
            <a:rPr lang="tr-TR" sz="1500" kern="1200"/>
            <a:t>İcra Kurulu, değişiklik yapma yetkisine sahiptir.</a:t>
          </a:r>
          <a:endParaRPr lang="en-US" sz="1500" kern="1200"/>
        </a:p>
      </dsp:txBody>
      <dsp:txXfrm>
        <a:off x="4591636" y="1964156"/>
        <a:ext cx="1580311" cy="1570787"/>
      </dsp:txXfrm>
    </dsp:sp>
    <dsp:sp modelId="{24854799-3EA4-40A5-B658-7D27CA61B8FE}">
      <dsp:nvSpPr>
        <dsp:cNvPr id="0" name=""/>
        <dsp:cNvSpPr/>
      </dsp:nvSpPr>
      <dsp:spPr>
        <a:xfrm>
          <a:off x="0" y="3927640"/>
          <a:ext cx="6171948" cy="1570787"/>
        </a:xfrm>
        <a:prstGeom prst="roundRect">
          <a:avLst>
            <a:gd name="adj" fmla="val 10000"/>
          </a:avLst>
        </a:prstGeom>
        <a:solidFill>
          <a:schemeClr val="dk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3120C30-2163-4E9F-929B-D886AD8CBDD1}">
      <dsp:nvSpPr>
        <dsp:cNvPr id="0" name=""/>
        <dsp:cNvSpPr/>
      </dsp:nvSpPr>
      <dsp:spPr>
        <a:xfrm>
          <a:off x="475163" y="4281068"/>
          <a:ext cx="863933" cy="86393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E63A4BF-F2AB-47B8-A9C7-35CD9FADEDCD}">
      <dsp:nvSpPr>
        <dsp:cNvPr id="0" name=""/>
        <dsp:cNvSpPr/>
      </dsp:nvSpPr>
      <dsp:spPr>
        <a:xfrm>
          <a:off x="1814259" y="3927640"/>
          <a:ext cx="2777376" cy="15707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242" tIns="166242" rIns="166242" bIns="166242" numCol="1" spcCol="1270" anchor="ctr" anchorCtr="0">
          <a:noAutofit/>
        </a:bodyPr>
        <a:lstStyle/>
        <a:p>
          <a:pPr marL="0" lvl="0" indent="0" algn="l" defTabSz="1111250">
            <a:lnSpc>
              <a:spcPct val="90000"/>
            </a:lnSpc>
            <a:spcBef>
              <a:spcPct val="0"/>
            </a:spcBef>
            <a:spcAft>
              <a:spcPct val="35000"/>
            </a:spcAft>
            <a:buNone/>
          </a:pPr>
          <a:r>
            <a:rPr lang="tr-TR" sz="2500" kern="1200"/>
            <a:t>Sorumlu Bölüm</a:t>
          </a:r>
          <a:endParaRPr lang="en-US" sz="2500" kern="1200"/>
        </a:p>
      </dsp:txBody>
      <dsp:txXfrm>
        <a:off x="1814259" y="3927640"/>
        <a:ext cx="2777376" cy="1570787"/>
      </dsp:txXfrm>
    </dsp:sp>
    <dsp:sp modelId="{F3AF8DF7-A678-4BA0-BCA0-062AAD527EC9}">
      <dsp:nvSpPr>
        <dsp:cNvPr id="0" name=""/>
        <dsp:cNvSpPr/>
      </dsp:nvSpPr>
      <dsp:spPr>
        <a:xfrm>
          <a:off x="4591636" y="3927640"/>
          <a:ext cx="1580311" cy="15707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242" tIns="166242" rIns="166242" bIns="166242" numCol="1" spcCol="1270" anchor="ctr" anchorCtr="0">
          <a:noAutofit/>
        </a:bodyPr>
        <a:lstStyle/>
        <a:p>
          <a:pPr marL="0" lvl="0" indent="0" algn="l" defTabSz="666750">
            <a:lnSpc>
              <a:spcPct val="90000"/>
            </a:lnSpc>
            <a:spcBef>
              <a:spcPct val="0"/>
            </a:spcBef>
            <a:spcAft>
              <a:spcPct val="35000"/>
            </a:spcAft>
            <a:buNone/>
          </a:pPr>
          <a:r>
            <a:rPr lang="tr-TR" sz="1500" kern="1200"/>
            <a:t>Mali İşler Bölümü, kontrolünden sorumludur.</a:t>
          </a:r>
          <a:endParaRPr lang="en-US" sz="1500" kern="1200"/>
        </a:p>
      </dsp:txBody>
      <dsp:txXfrm>
        <a:off x="4591636" y="3927640"/>
        <a:ext cx="1580311" cy="157078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84EEFF-A901-4CCF-A094-2B1FC6D90C33}" type="datetimeFigureOut">
              <a:rPr lang="tr-TR" smtClean="0"/>
              <a:t>29.06.2024</a:t>
            </a:fld>
            <a:endParaRPr lang="tr-T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37B211-6F26-4CFA-9BE8-71F2247D98DE}" type="slidenum">
              <a:rPr lang="tr-TR" smtClean="0"/>
              <a:t>‹#›</a:t>
            </a:fld>
            <a:endParaRPr lang="tr-TR"/>
          </a:p>
        </p:txBody>
      </p:sp>
    </p:spTree>
    <p:extLst>
      <p:ext uri="{BB962C8B-B14F-4D97-AF65-F5344CB8AC3E}">
        <p14:creationId xmlns:p14="http://schemas.microsoft.com/office/powerpoint/2010/main" val="16205787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a:t>This presentation was automatically generated by PowerPoint Copilot based on content found in this document:
https://uniteks.sharepoint.com/sites/ITOperasyon/Shared%20Documents/KUIKA/Kuika_Temsil%20Ağırlama%20Prosedürü.docx
AI-generated content may be incorrect.</a:t>
            </a:r>
          </a:p>
        </p:txBody>
      </p:sp>
      <p:sp>
        <p:nvSpPr>
          <p:cNvPr id="4" name="Slide Number Placeholder 3"/>
          <p:cNvSpPr>
            <a:spLocks noGrp="1"/>
          </p:cNvSpPr>
          <p:nvPr>
            <p:ph type="sldNum" sz="quarter" idx="5"/>
          </p:nvPr>
        </p:nvSpPr>
        <p:spPr/>
        <p:txBody>
          <a:bodyPr/>
          <a:lstStyle/>
          <a:p>
            <a:fld id="{25150319-4AB3-4BF6-AA4B-4982D48BAC06}" type="slidenum">
              <a:rPr lang="tr-TR" smtClean="0"/>
              <a:t>1</a:t>
            </a:fld>
            <a:endParaRPr lang="tr-TR"/>
          </a:p>
        </p:txBody>
      </p:sp>
    </p:spTree>
    <p:extLst>
      <p:ext uri="{BB962C8B-B14F-4D97-AF65-F5344CB8AC3E}">
        <p14:creationId xmlns:p14="http://schemas.microsoft.com/office/powerpoint/2010/main" val="21400743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a:t>Bu sunum, şirket içinde müşterileri ağırlama ile ilgili giderlerin nasıl yönetileceğine dair yönergeleri içermektedir. </a:t>
            </a:r>
            <a:r>
              <a:rPr lang="tr-TR" dirty="0"/>
              <a:t>İkram ve hizmet organizasyonundan öğle ve akşam yemeği kurallarına, iş görüşmesi adaylarının ağırlanmasından İcra Kurulu misafirlerinin karşılanmasına kadar her detay ele alınmıştır.
Original Content:
5.2. Ağırlama giderleri
a)       Şirket içinde müşterilerin ağırlanmaları durumunda ikram ve hizmet organizasyonu için İdari İşler Birimi bir gün önceden bilgilendirilir. Bu ikramların içeriği ve detayları Bölüm Müdürü’nün kontrolünde organize edilir.
b)      Öğle yemeği – Fabrika yemekhanesinde, kantininde veya yakın bir restoranda; lüks olmamak ve alkol içermemek kaydıyla öğle yemeği yenebilir. Alkol tüketimi, ancak misafir müşteri talebi doğrultusunda söz konusu olabilir ve Üniteks çalışanı için tüketimi profesyonel duruşu etkilemeyecek düzeyde olmalıdır.
c)       Akşam yemeği – Lüks olmamak kaydıyla Genel Müdür veya Genel Müdür Yardımcısı onayı ile organize edilir.
d)      İş görüşmelerine gelecek olan adaylar için de toplantı odası organize edilir ve gelen adaylar bekletilmeden toplantı odasına alınır. Bu adaylara içecek ikram edilebilir. Üniteks‘i en iyi şekilde temsil etmek esastır.
e)      İcra kurulu için gelen misafirler danışma görevlisi tarafından karşılanır, davet eden kişinin odasına gidinceye kadar geçen sürede danışmada ağırlanır. Davet eden İcra Kurulu üyesinin odasına kadar eşlik edilir.
</a:t>
            </a:r>
          </a:p>
        </p:txBody>
      </p:sp>
      <p:sp>
        <p:nvSpPr>
          <p:cNvPr id="4" name="Slide Number Placeholder 3"/>
          <p:cNvSpPr>
            <a:spLocks noGrp="1"/>
          </p:cNvSpPr>
          <p:nvPr>
            <p:ph type="sldNum" sz="quarter" idx="5"/>
          </p:nvPr>
        </p:nvSpPr>
        <p:spPr/>
        <p:txBody>
          <a:bodyPr/>
          <a:lstStyle/>
          <a:p>
            <a:fld id="{25150319-4AB3-4BF6-AA4B-4982D48BAC06}" type="slidenum">
              <a:rPr lang="tr-TR" smtClean="0"/>
              <a:t>10</a:t>
            </a:fld>
            <a:endParaRPr lang="tr-TR"/>
          </a:p>
        </p:txBody>
      </p:sp>
    </p:spTree>
    <p:extLst>
      <p:ext uri="{BB962C8B-B14F-4D97-AF65-F5344CB8AC3E}">
        <p14:creationId xmlns:p14="http://schemas.microsoft.com/office/powerpoint/2010/main" val="41941728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a:t>Bu slayt, temsil ve ağırlama giderlerinin raporlanması için gereken süreci açıklamaktadır. Satınalma gerektiren giderler, belirli bir prosedüre göre yapılır ve harcamalar Masraf Bildirim Formu ile muhasebe birimine bildirilir.
Original Content:
Temsil ve ağırlama kapsamında satınalma gerektiren giderler için satınalma prosedürü uygulanır. Yapılan harcamalar ise Masraf Bildirim Formu (Ek-1) doldurularak Muhasebe birimine iletilir.
</a:t>
            </a:r>
          </a:p>
        </p:txBody>
      </p:sp>
      <p:sp>
        <p:nvSpPr>
          <p:cNvPr id="4" name="Slide Number Placeholder 3"/>
          <p:cNvSpPr>
            <a:spLocks noGrp="1"/>
          </p:cNvSpPr>
          <p:nvPr>
            <p:ph type="sldNum" sz="quarter" idx="5"/>
          </p:nvPr>
        </p:nvSpPr>
        <p:spPr/>
        <p:txBody>
          <a:bodyPr/>
          <a:lstStyle/>
          <a:p>
            <a:fld id="{25150319-4AB3-4BF6-AA4B-4982D48BAC06}" type="slidenum">
              <a:rPr lang="tr-TR" smtClean="0"/>
              <a:t>11</a:t>
            </a:fld>
            <a:endParaRPr lang="tr-TR"/>
          </a:p>
        </p:txBody>
      </p:sp>
    </p:spTree>
    <p:extLst>
      <p:ext uri="{BB962C8B-B14F-4D97-AF65-F5344CB8AC3E}">
        <p14:creationId xmlns:p14="http://schemas.microsoft.com/office/powerpoint/2010/main" val="35215479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a:t>Bu slayt, çalışanların temsil ve ağırlama ile ilgili yükümlülüklerini, bu prosedürde yapılabilecek değişiklikler için yetkili organı ve prosedürün kontrolünden sorumlu olan bölümü ele almaktadır.
Original Content:
6.YÜKÜMLÜLÜKLER
Temsil ve ağırlama yapan tüm çalışanlar bu prosedüre uymakla yükümlüdür. Değişikliğine İcra Kurulu karar verir, kontrolünden Mali İşler Bölümü sorumludur.
</a:t>
            </a:r>
          </a:p>
        </p:txBody>
      </p:sp>
      <p:sp>
        <p:nvSpPr>
          <p:cNvPr id="4" name="Slide Number Placeholder 3"/>
          <p:cNvSpPr>
            <a:spLocks noGrp="1"/>
          </p:cNvSpPr>
          <p:nvPr>
            <p:ph type="sldNum" sz="quarter" idx="5"/>
          </p:nvPr>
        </p:nvSpPr>
        <p:spPr/>
        <p:txBody>
          <a:bodyPr/>
          <a:lstStyle/>
          <a:p>
            <a:fld id="{25150319-4AB3-4BF6-AA4B-4982D48BAC06}" type="slidenum">
              <a:rPr lang="tr-TR" smtClean="0"/>
              <a:t>12</a:t>
            </a:fld>
            <a:endParaRPr lang="tr-TR"/>
          </a:p>
        </p:txBody>
      </p:sp>
    </p:spTree>
    <p:extLst>
      <p:ext uri="{BB962C8B-B14F-4D97-AF65-F5344CB8AC3E}">
        <p14:creationId xmlns:p14="http://schemas.microsoft.com/office/powerpoint/2010/main" val="1276731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a:t>Bu slayt, kayıtların nerede ve ne kadar süreyle saklanması gerektiğini belirten PR.UNI-002 prosedürünün uygulanmasını özetlemektedir.
Original Content:
7.KAYITLAR
Bu prosedürün uygulanması sonucu ortaya çıkan kayıtların nerede ve ne kadar süre ile saklanması gerektiği PR.UNI-002 - Kayıtların Kontrolü Prosedürü’nde belirtilmiştir.
</a:t>
            </a:r>
          </a:p>
        </p:txBody>
      </p:sp>
      <p:sp>
        <p:nvSpPr>
          <p:cNvPr id="4" name="Slide Number Placeholder 3"/>
          <p:cNvSpPr>
            <a:spLocks noGrp="1"/>
          </p:cNvSpPr>
          <p:nvPr>
            <p:ph type="sldNum" sz="quarter" idx="5"/>
          </p:nvPr>
        </p:nvSpPr>
        <p:spPr/>
        <p:txBody>
          <a:bodyPr/>
          <a:lstStyle/>
          <a:p>
            <a:fld id="{25150319-4AB3-4BF6-AA4B-4982D48BAC06}" type="slidenum">
              <a:rPr lang="tr-TR" smtClean="0"/>
              <a:t>13</a:t>
            </a:fld>
            <a:endParaRPr lang="tr-TR"/>
          </a:p>
        </p:txBody>
      </p:sp>
    </p:spTree>
    <p:extLst>
      <p:ext uri="{BB962C8B-B14F-4D97-AF65-F5344CB8AC3E}">
        <p14:creationId xmlns:p14="http://schemas.microsoft.com/office/powerpoint/2010/main" val="15851737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a:t>Bu slayt, FR.UNI-013 Masraf Bildirim Formu'nu tanıtmaktadır.
Original Content:
8. İLGİLİ DOKÜMANLAR
FR.UNI-013 Masraf Bildirim Formu
</a:t>
            </a:r>
          </a:p>
        </p:txBody>
      </p:sp>
      <p:sp>
        <p:nvSpPr>
          <p:cNvPr id="4" name="Slide Number Placeholder 3"/>
          <p:cNvSpPr>
            <a:spLocks noGrp="1"/>
          </p:cNvSpPr>
          <p:nvPr>
            <p:ph type="sldNum" sz="quarter" idx="5"/>
          </p:nvPr>
        </p:nvSpPr>
        <p:spPr/>
        <p:txBody>
          <a:bodyPr/>
          <a:lstStyle/>
          <a:p>
            <a:fld id="{25150319-4AB3-4BF6-AA4B-4982D48BAC06}" type="slidenum">
              <a:rPr lang="tr-TR" smtClean="0"/>
              <a:t>14</a:t>
            </a:fld>
            <a:endParaRPr lang="tr-TR"/>
          </a:p>
        </p:txBody>
      </p:sp>
    </p:spTree>
    <p:extLst>
      <p:ext uri="{BB962C8B-B14F-4D97-AF65-F5344CB8AC3E}">
        <p14:creationId xmlns:p14="http://schemas.microsoft.com/office/powerpoint/2010/main" val="14423095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a:t>Bu sunum, temsil ve ağırlama prosedürlerimiz hakkında bilgi vermektedir. Tüm çalışanlarımızın bu prosedürlere uyması gerekirken, İcra Kurulumuz değişikliklerden, Mali İşler Bölümümüz ise prosedürlerin kontrolünden sorumludur.
Original Content:
Temsil ve ağırlama yapan tüm çalışanlar bu prosedüre uymakla yükümlüdür. Değişikliğine İcra Kurulu karar verir, kontrolünden Mali İşler Bölümü sorumludur.
7.KAYITLAR
Bu prosedürün uygulanması sonucu ortaya çıkan kayıtların nerede ve ne kadar süre ile saklanması gerektiği PR.UNI-002 - Kayıtların Kontrolü Prosedürü’nde belirtilmiştir.
8. İLGİLİ DOKÜMANLAR
FR.UNI-013 Masraf Bildirim Formu
</a:t>
            </a:r>
          </a:p>
        </p:txBody>
      </p:sp>
      <p:sp>
        <p:nvSpPr>
          <p:cNvPr id="4" name="Slide Number Placeholder 3"/>
          <p:cNvSpPr>
            <a:spLocks noGrp="1"/>
          </p:cNvSpPr>
          <p:nvPr>
            <p:ph type="sldNum" sz="quarter" idx="5"/>
          </p:nvPr>
        </p:nvSpPr>
        <p:spPr/>
        <p:txBody>
          <a:bodyPr/>
          <a:lstStyle/>
          <a:p>
            <a:fld id="{25150319-4AB3-4BF6-AA4B-4982D48BAC06}" type="slidenum">
              <a:rPr lang="tr-TR" smtClean="0"/>
              <a:t>15</a:t>
            </a:fld>
            <a:endParaRPr lang="tr-TR"/>
          </a:p>
        </p:txBody>
      </p:sp>
    </p:spTree>
    <p:extLst>
      <p:ext uri="{BB962C8B-B14F-4D97-AF65-F5344CB8AC3E}">
        <p14:creationId xmlns:p14="http://schemas.microsoft.com/office/powerpoint/2010/main" val="25620150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a:t>Agenda
* Giriş
* Kapsam ve Sorumlular
    * Kapsam
    * Sorumlular
* Temsil ve Ağırlama Giderleri Tanımları
    * Temsil Giderleri
    * Ağırlama Giderleri
* Uygulama Esasları
* Temsil Giderleri Detayları
* Ağırlama Giderleri Detayları
* Satınalma ve Masraf Bildirim Süreçleri
* Yükümlülükler ve Kayıtlar
    * Yükümlülükler
    * Kayıtlar
* İlgili Dokümanlar
* Sonuç
</a:t>
            </a:r>
          </a:p>
        </p:txBody>
      </p:sp>
      <p:sp>
        <p:nvSpPr>
          <p:cNvPr id="4" name="Slide Number Placeholder 3"/>
          <p:cNvSpPr>
            <a:spLocks noGrp="1"/>
          </p:cNvSpPr>
          <p:nvPr>
            <p:ph type="sldNum" sz="quarter" idx="5"/>
          </p:nvPr>
        </p:nvSpPr>
        <p:spPr/>
        <p:txBody>
          <a:bodyPr/>
          <a:lstStyle/>
          <a:p>
            <a:fld id="{25150319-4AB3-4BF6-AA4B-4982D48BAC06}" type="slidenum">
              <a:rPr lang="tr-TR" smtClean="0"/>
              <a:t>2</a:t>
            </a:fld>
            <a:endParaRPr lang="tr-TR"/>
          </a:p>
        </p:txBody>
      </p:sp>
    </p:spTree>
    <p:extLst>
      <p:ext uri="{BB962C8B-B14F-4D97-AF65-F5344CB8AC3E}">
        <p14:creationId xmlns:p14="http://schemas.microsoft.com/office/powerpoint/2010/main" val="18184971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Bu sunum, Logos ve bağlı şirketlerinin temsil ve ağırlama giderlerinin yönetimine ilişkin esas ve usulleri ele alıyor.
Original Content:
1.       AMAÇ
Bu yönetmelik; Logos ve bağlı şirketlerinin temsil ve ağırlama giderlerinin sarfına dair esas ve usulleri belirlemek amacıyla düzenlenmiştir.
</a:t>
            </a:r>
          </a:p>
        </p:txBody>
      </p:sp>
      <p:sp>
        <p:nvSpPr>
          <p:cNvPr id="4" name="Slide Number Placeholder 3"/>
          <p:cNvSpPr>
            <a:spLocks noGrp="1"/>
          </p:cNvSpPr>
          <p:nvPr>
            <p:ph type="sldNum" sz="quarter" idx="5"/>
          </p:nvPr>
        </p:nvSpPr>
        <p:spPr/>
        <p:txBody>
          <a:bodyPr/>
          <a:lstStyle/>
          <a:p>
            <a:fld id="{25150319-4AB3-4BF6-AA4B-4982D48BAC06}" type="slidenum">
              <a:rPr lang="tr-TR" smtClean="0"/>
              <a:t>3</a:t>
            </a:fld>
            <a:endParaRPr lang="tr-TR"/>
          </a:p>
        </p:txBody>
      </p:sp>
    </p:spTree>
    <p:extLst>
      <p:ext uri="{BB962C8B-B14F-4D97-AF65-F5344CB8AC3E}">
        <p14:creationId xmlns:p14="http://schemas.microsoft.com/office/powerpoint/2010/main" val="29126318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Bu sunum, Logos bünyesindeki prosedürlerin kapsamını açıklamaktadır. İcra Kurulu üyeleri hariç olmak üzere, tüm çalışanları içermektedir.
Original Content:
2. KAPSAM
Bu Prosedür; Logos’de İcra Kurulu hariç tüm çalışanları kapsamaktadır.
</a:t>
            </a:r>
          </a:p>
        </p:txBody>
      </p:sp>
      <p:sp>
        <p:nvSpPr>
          <p:cNvPr id="4" name="Slide Number Placeholder 3"/>
          <p:cNvSpPr>
            <a:spLocks noGrp="1"/>
          </p:cNvSpPr>
          <p:nvPr>
            <p:ph type="sldNum" sz="quarter" idx="5"/>
          </p:nvPr>
        </p:nvSpPr>
        <p:spPr/>
        <p:txBody>
          <a:bodyPr/>
          <a:lstStyle/>
          <a:p>
            <a:fld id="{25150319-4AB3-4BF6-AA4B-4982D48BAC06}" type="slidenum">
              <a:rPr lang="tr-TR" smtClean="0"/>
              <a:t>4</a:t>
            </a:fld>
            <a:endParaRPr lang="tr-TR"/>
          </a:p>
        </p:txBody>
      </p:sp>
    </p:spTree>
    <p:extLst>
      <p:ext uri="{BB962C8B-B14F-4D97-AF65-F5344CB8AC3E}">
        <p14:creationId xmlns:p14="http://schemas.microsoft.com/office/powerpoint/2010/main" val="26321034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a:t>Bu sunumda, prosedürlerin güncellenmesi, yayınlanması ve yürütülmesi konusunda İnsan Kaynakları Bölümü'nün ve tüm bölüm yöneticilerinin/müdürlerinin sorumluluklarına değineceğiz.
Original Content:
3. SORUMLULAR
İnsan Kaynakları Bölümü: Prosedürün güncellenmesinden, yayınlanmasından ve yürütülmesinden sorumludur.
Tüm Bölüm Yöneticileri/Müdürler: Bu prosedürün kendi bölümlerinde doğru ve eksiksiz uygulanmasından sorumludur.
</a:t>
            </a:r>
          </a:p>
        </p:txBody>
      </p:sp>
      <p:sp>
        <p:nvSpPr>
          <p:cNvPr id="4" name="Slide Number Placeholder 3"/>
          <p:cNvSpPr>
            <a:spLocks noGrp="1"/>
          </p:cNvSpPr>
          <p:nvPr>
            <p:ph type="sldNum" sz="quarter" idx="5"/>
          </p:nvPr>
        </p:nvSpPr>
        <p:spPr/>
        <p:txBody>
          <a:bodyPr/>
          <a:lstStyle/>
          <a:p>
            <a:fld id="{25150319-4AB3-4BF6-AA4B-4982D48BAC06}" type="slidenum">
              <a:rPr lang="tr-TR" smtClean="0"/>
              <a:t>5</a:t>
            </a:fld>
            <a:endParaRPr lang="tr-TR"/>
          </a:p>
        </p:txBody>
      </p:sp>
    </p:spTree>
    <p:extLst>
      <p:ext uri="{BB962C8B-B14F-4D97-AF65-F5344CB8AC3E}">
        <p14:creationId xmlns:p14="http://schemas.microsoft.com/office/powerpoint/2010/main" val="5611165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a:t>Bu slayt, şirketlerin müşteriler, tedarikçiler ve iş birliği yaptıkları üçüncü şahıslarla düzenledikleri toplantılar, kongreler ve fuarlar için yapılan temsil giderlerini kapsamaktadır. Ayrıca, bu tür organizasyonlara gönderilen hediyeler ve plaketler de bu giderler arasındadır.
Original Content:
4.1.   Temsil Giderleri
a)       Müşteriler, tedarikçiler ya da şirketin iş birliği halinde olduğu üçüncü şahıslarla (üniversiteler, sivil toplum kuruluşları gibi), şirket içinde veya şirket dışında toplantılar düzenlenmesi, düzenlenen organizasyonlara hediye, plaket gönderilmesi,
b)      Kongre, fuar, konferans ve seminer gibi toplantılara ilişkin karşılama, ağırlama ve organizasyon yapılması,
c)       Hediye gönderilmesi veya götürülmesi,
ile ilgili giderlerdir.
</a:t>
            </a:r>
          </a:p>
        </p:txBody>
      </p:sp>
      <p:sp>
        <p:nvSpPr>
          <p:cNvPr id="4" name="Slide Number Placeholder 3"/>
          <p:cNvSpPr>
            <a:spLocks noGrp="1"/>
          </p:cNvSpPr>
          <p:nvPr>
            <p:ph type="sldNum" sz="quarter" idx="5"/>
          </p:nvPr>
        </p:nvSpPr>
        <p:spPr/>
        <p:txBody>
          <a:bodyPr/>
          <a:lstStyle/>
          <a:p>
            <a:fld id="{25150319-4AB3-4BF6-AA4B-4982D48BAC06}" type="slidenum">
              <a:rPr lang="tr-TR" smtClean="0"/>
              <a:t>6</a:t>
            </a:fld>
            <a:endParaRPr lang="tr-TR"/>
          </a:p>
        </p:txBody>
      </p:sp>
    </p:spTree>
    <p:extLst>
      <p:ext uri="{BB962C8B-B14F-4D97-AF65-F5344CB8AC3E}">
        <p14:creationId xmlns:p14="http://schemas.microsoft.com/office/powerpoint/2010/main" val="26709656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a:t>Bu sunum, şirketimizin ağırlama giderlerini kapsamaktadır. Müşteriler, tedarikçiler, kamu kurumlarından ziyaretçiler, iş görüşmesi katılımcıları ve bilgi alışverişi için gelen davetliler dahil olmak üzere, şirket kültürümüze ve etik kurallarımıza uygun şekilde ağırlanmaktadırlar.
Original Content:
4.2.   Ağırlama Giderleri
a)       Müşterilerin, tedarikçilerin, kamu kurumlarından olan ziyaretçilerin şirket içinde veya şirket dışında ağırlanması,
b)      İş görüşmesi için kişilerin ağırlanması,
c)       İcra kurulu için gelen misafirlerin ağırlanması,
d)      Diğer kurum ve kuruluşlardan bilgi almak veya bilgi vermek için gelen davetlilerin ağırlanması
için şirket kültürüne, etik kurallarına uygun ağırlama giderleridir.
</a:t>
            </a:r>
          </a:p>
        </p:txBody>
      </p:sp>
      <p:sp>
        <p:nvSpPr>
          <p:cNvPr id="4" name="Slide Number Placeholder 3"/>
          <p:cNvSpPr>
            <a:spLocks noGrp="1"/>
          </p:cNvSpPr>
          <p:nvPr>
            <p:ph type="sldNum" sz="quarter" idx="5"/>
          </p:nvPr>
        </p:nvSpPr>
        <p:spPr/>
        <p:txBody>
          <a:bodyPr/>
          <a:lstStyle/>
          <a:p>
            <a:fld id="{25150319-4AB3-4BF6-AA4B-4982D48BAC06}" type="slidenum">
              <a:rPr lang="tr-TR" smtClean="0"/>
              <a:t>7</a:t>
            </a:fld>
            <a:endParaRPr lang="tr-TR"/>
          </a:p>
        </p:txBody>
      </p:sp>
    </p:spTree>
    <p:extLst>
      <p:ext uri="{BB962C8B-B14F-4D97-AF65-F5344CB8AC3E}">
        <p14:creationId xmlns:p14="http://schemas.microsoft.com/office/powerpoint/2010/main" val="40887144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a:t>Bu sunumda, müşteri gereklilikleri ve etik kurallara uygun temsil ve ağırlama giderlerinin nasıl yönetileceğini, şirket ziyaretçilerinin nasıl karşılanacağını ve müşteri ziyaretleri sırasında toplantı organizasyonunun önemini ele alacağız.
Original Content:
5. UYGULAMA ESASLARI
Temsil ve ağırlama giderlerinde ilk uygulama esası müşterilerin gereklilikleri ve etik kurallarına uygunluktur. Prosedürde yazılı kurallar ile müşterinin gerekliliklerinin uyuşmadığı durumlarda, müşterinin bu konudaki etik kuralları geçerlidir. Aynı şekilde bu esas iletişimde  bulunulan 3. şahıs diğer gerçek, tüzel veya kamu kurumlarının etik kuralları için de geçerlidir.
İkinci uygulama esası ise, şirketimize gelen kişileri randevu verilen saatte karşılamak, bekletmemek ve Üniteks’i en iyi şekilde temsil etmek ve toplantı bittiğinde kendilerine eşlik ederek şirketten çıkmalarını sağlamaktır.
Şirket içerisinde müşteri ziyaretleri esnasında bölüm müdürleri veya görevlendireceği çalışanlar toplantı odası organizasyonu ve ilgili ağırlama hazırlığını önceden yaparak toplantıda Üniteks’i en iyi şekilde temsil etmelidir.
</a:t>
            </a:r>
          </a:p>
        </p:txBody>
      </p:sp>
      <p:sp>
        <p:nvSpPr>
          <p:cNvPr id="4" name="Slide Number Placeholder 3"/>
          <p:cNvSpPr>
            <a:spLocks noGrp="1"/>
          </p:cNvSpPr>
          <p:nvPr>
            <p:ph type="sldNum" sz="quarter" idx="5"/>
          </p:nvPr>
        </p:nvSpPr>
        <p:spPr/>
        <p:txBody>
          <a:bodyPr/>
          <a:lstStyle/>
          <a:p>
            <a:fld id="{25150319-4AB3-4BF6-AA4B-4982D48BAC06}" type="slidenum">
              <a:rPr lang="tr-TR" smtClean="0"/>
              <a:t>8</a:t>
            </a:fld>
            <a:endParaRPr lang="tr-TR"/>
          </a:p>
        </p:txBody>
      </p:sp>
    </p:spTree>
    <p:extLst>
      <p:ext uri="{BB962C8B-B14F-4D97-AF65-F5344CB8AC3E}">
        <p14:creationId xmlns:p14="http://schemas.microsoft.com/office/powerpoint/2010/main" val="6001600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a:t>Bu slayt, temsil giderleriyle ilgili yönetmelikleri içerir; onay süreçlerinden, organizasyon ihtiyaçlarına ve hediye politikasına kadar detayları sunar.
Original Content:
5.1. Temsil giderleri
a)       Çiçek, plaket, çikolata vb. temsile konu olan alımlar Mali İşler Direktörü onayı doğrultusunda yapılır.
b)      Şirketi temsilen gidilen kongre, seminer, fuar gibi gidilen organizasyonlarda stand, bayrak, promosyon gibi ihtiyaç olabilecek gereçlerin alımı satın alma talebi açılarak yapılır.
c)       Hediye gönderilmesi veya götürülmesi durumunda hediye tutarı kişi başı yıllık 100 Euro’yu aşmayacaktır. Aşan durumlarda Mali İşler Direktörü’nün onayı gereklidir.
</a:t>
            </a:r>
          </a:p>
        </p:txBody>
      </p:sp>
      <p:sp>
        <p:nvSpPr>
          <p:cNvPr id="4" name="Slide Number Placeholder 3"/>
          <p:cNvSpPr>
            <a:spLocks noGrp="1"/>
          </p:cNvSpPr>
          <p:nvPr>
            <p:ph type="sldNum" sz="quarter" idx="5"/>
          </p:nvPr>
        </p:nvSpPr>
        <p:spPr/>
        <p:txBody>
          <a:bodyPr/>
          <a:lstStyle/>
          <a:p>
            <a:fld id="{25150319-4AB3-4BF6-AA4B-4982D48BAC06}" type="slidenum">
              <a:rPr lang="tr-TR" smtClean="0"/>
              <a:t>9</a:t>
            </a:fld>
            <a:endParaRPr lang="tr-TR"/>
          </a:p>
        </p:txBody>
      </p:sp>
    </p:spTree>
    <p:extLst>
      <p:ext uri="{BB962C8B-B14F-4D97-AF65-F5344CB8AC3E}">
        <p14:creationId xmlns:p14="http://schemas.microsoft.com/office/powerpoint/2010/main" val="21353134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704088" y="889820"/>
            <a:ext cx="9989574" cy="3598606"/>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704088"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D1D1EADE-8E88-4C7C-8AC5-FB148DE4940E}" type="datetime1">
              <a:rPr lang="en-US" smtClean="0"/>
              <a:t>6/29/2024</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748623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EC3C8B9C-477D-492A-96AD-1FC2CC997A73}" type="datetime1">
              <a:rPr lang="en-US" smtClean="0"/>
              <a:t>6/29/2024</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6503861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768927" y="997973"/>
            <a:ext cx="8473395" cy="49849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42D3AED5-E26D-4E29-B1B3-7847B6779594}" type="datetime1">
              <a:rPr lang="en-US" smtClean="0"/>
              <a:t>6/29/2024</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951488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157B6794-849E-4626-908B-D15793550EFB}" type="datetime1">
              <a:rPr lang="en-US" smtClean="0"/>
              <a:t>6/29/2024</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067541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63DB64E7-5594-42A3-ADBF-E95A7ACEAD64}" type="datetime1">
              <a:rPr lang="en-US" smtClean="0"/>
              <a:t>6/29/2024</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106799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14400"/>
            <a:ext cx="10691265" cy="1307592"/>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04088" y="2221992"/>
            <a:ext cx="5212080" cy="37398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81344" y="2221992"/>
            <a:ext cx="5212080" cy="37398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18462B0B-D248-4FFB-8695-AD7FA4B1284A}" type="datetime1">
              <a:rPr lang="en-US" smtClean="0"/>
              <a:t>6/29/2024</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9301717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704087" y="929147"/>
            <a:ext cx="10689336" cy="798451"/>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04088" y="1756538"/>
            <a:ext cx="5212080"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04088" y="2442702"/>
            <a:ext cx="5212080" cy="35191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81344" y="1756538"/>
            <a:ext cx="5212080"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81344" y="2442702"/>
            <a:ext cx="5212080" cy="35191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D0378EFB-9159-4510-B73F-4F0409ADE937}" type="datetime1">
              <a:rPr lang="en-US" smtClean="0"/>
              <a:t>6/29/2024</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8012405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89BC9412-2452-4BED-A324-9D8C115361AD}" type="datetime1">
              <a:rPr lang="en-US" smtClean="0"/>
              <a:t>6/29/2024</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792097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F5318F62-D251-40E8-A23C-F4CFE9FEAB41}" type="datetime1">
              <a:rPr lang="en-US" smtClean="0"/>
              <a:t>6/29/2024</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0331731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704088" y="1069848"/>
            <a:ext cx="4093599" cy="1316736"/>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1069848"/>
            <a:ext cx="6172200" cy="47912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704088" y="2551176"/>
            <a:ext cx="4093599" cy="33192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44F76144-149E-4874-93A5-554A0357CF82}" type="datetime1">
              <a:rPr lang="en-US" smtClean="0"/>
              <a:t>6/29/2024</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2496100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704088" y="1066800"/>
            <a:ext cx="4103431" cy="1317523"/>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704088"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50BA65D8-0540-4835-AE5C-25D29DBA01BE}" type="datetime1">
              <a:rPr lang="en-US" smtClean="0"/>
              <a:t>6/29/2024</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025336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14400"/>
            <a:ext cx="10691265" cy="130759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21992"/>
            <a:ext cx="10691265" cy="373989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49564" cy="365125"/>
          </a:xfrm>
          <a:prstGeom prst="rect">
            <a:avLst/>
          </a:prstGeom>
        </p:spPr>
        <p:txBody>
          <a:bodyPr vert="horz" lIns="91440" tIns="45720" rIns="91440" bIns="45720" rtlCol="0" anchor="ctr"/>
          <a:lstStyle>
            <a:lvl1pPr algn="r">
              <a:defRPr sz="1050">
                <a:solidFill>
                  <a:schemeClr val="tx1"/>
                </a:solidFill>
                <a:latin typeface="+mj-lt"/>
              </a:defRPr>
            </a:lvl1pPr>
          </a:lstStyle>
          <a:p>
            <a:fld id="{E31BA835-12AC-4E8F-955A-EA3F4DE2791F}" type="datetime1">
              <a:rPr lang="en-US" smtClean="0"/>
              <a:t>6/29/2024</a:t>
            </a:fld>
            <a:endParaRPr lang="en-US"/>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04088"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87E7843D-FF13-4365-9478-9625B70A2705}" type="slidenum">
              <a:rPr lang="en-US" smtClean="0"/>
              <a:t>‹#›</a:t>
            </a:fld>
            <a:endParaRPr lang="en-US"/>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31305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DEF92653-5D6D-47E6-8744-0DAF76E049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4DB0DF-093E-2B9E-DCEC-EE4D7D444961}"/>
              </a:ext>
            </a:extLst>
          </p:cNvPr>
          <p:cNvSpPr>
            <a:spLocks noGrp="1"/>
          </p:cNvSpPr>
          <p:nvPr>
            <p:ph type="ctrTitle"/>
          </p:nvPr>
        </p:nvSpPr>
        <p:spPr>
          <a:xfrm>
            <a:off x="800102" y="960594"/>
            <a:ext cx="5828114" cy="4936812"/>
          </a:xfrm>
        </p:spPr>
        <p:txBody>
          <a:bodyPr anchor="ctr">
            <a:normAutofit/>
          </a:bodyPr>
          <a:lstStyle/>
          <a:p>
            <a:pPr algn="r"/>
            <a:r>
              <a:rPr lang="tr-TR" sz="6000" dirty="0"/>
              <a:t>Logos Temsil ve Ağırlama Prosedürü Sunumu</a:t>
            </a:r>
          </a:p>
        </p:txBody>
      </p:sp>
      <p:cxnSp>
        <p:nvCxnSpPr>
          <p:cNvPr id="9" name="Straight Connector 8">
            <a:extLst>
              <a:ext uri="{FF2B5EF4-FFF2-40B4-BE49-F238E27FC236}">
                <a16:creationId xmlns:a16="http://schemas.microsoft.com/office/drawing/2014/main" id="{9CA98CE3-81A7-4FFE-A047-9AA65998D87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315200" y="1733549"/>
            <a:ext cx="0" cy="3390901"/>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9322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F710FDB-0919-493E-8539-8240C23F1E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C5F8F8-0AD0-8039-6DAE-F3D2EDC4C50B}"/>
              </a:ext>
            </a:extLst>
          </p:cNvPr>
          <p:cNvSpPr>
            <a:spLocks noGrp="1"/>
          </p:cNvSpPr>
          <p:nvPr>
            <p:ph type="title"/>
          </p:nvPr>
        </p:nvSpPr>
        <p:spPr>
          <a:xfrm>
            <a:off x="704087" y="559063"/>
            <a:ext cx="3306747" cy="5256025"/>
          </a:xfrm>
        </p:spPr>
        <p:txBody>
          <a:bodyPr>
            <a:normAutofit/>
          </a:bodyPr>
          <a:lstStyle/>
          <a:p>
            <a:r>
              <a:rPr lang="tr-TR" sz="3600"/>
              <a:t>Ağırlama Giderleri Detayları</a:t>
            </a:r>
          </a:p>
        </p:txBody>
      </p:sp>
      <p:sp>
        <p:nvSpPr>
          <p:cNvPr id="3" name="Content Placeholder 2">
            <a:extLst>
              <a:ext uri="{FF2B5EF4-FFF2-40B4-BE49-F238E27FC236}">
                <a16:creationId xmlns:a16="http://schemas.microsoft.com/office/drawing/2014/main" id="{D43C634C-03D3-D4CA-B132-A5C08058BCC2}"/>
              </a:ext>
            </a:extLst>
          </p:cNvPr>
          <p:cNvSpPr>
            <a:spLocks noGrp="1"/>
          </p:cNvSpPr>
          <p:nvPr>
            <p:ph idx="1"/>
          </p:nvPr>
        </p:nvSpPr>
        <p:spPr>
          <a:xfrm>
            <a:off x="4643022" y="622249"/>
            <a:ext cx="6844892" cy="5639712"/>
          </a:xfrm>
        </p:spPr>
        <p:txBody>
          <a:bodyPr>
            <a:normAutofit/>
          </a:bodyPr>
          <a:lstStyle/>
          <a:p>
            <a:r>
              <a:rPr lang="tr-TR"/>
              <a:t>İkram ve Hizmet Organizasyonu</a:t>
            </a:r>
          </a:p>
          <a:p>
            <a:pPr lvl="1"/>
            <a:r>
              <a:rPr lang="tr-TR"/>
              <a:t>İdari İşler Birimi'ne bir gün önceden bilgi verilir.</a:t>
            </a:r>
          </a:p>
          <a:p>
            <a:pPr lvl="1"/>
            <a:r>
              <a:rPr lang="tr-TR"/>
              <a:t>Bölüm Müdürü kontrolünde detaylar organize edilir.</a:t>
            </a:r>
          </a:p>
          <a:p>
            <a:r>
              <a:rPr lang="tr-TR"/>
              <a:t>Öğle Yemeği Kuralları</a:t>
            </a:r>
          </a:p>
          <a:p>
            <a:pPr lvl="1"/>
            <a:r>
              <a:rPr lang="tr-TR"/>
              <a:t>Fabrika yemekhanesi, kantini veya yakın restoranda yemek.</a:t>
            </a:r>
          </a:p>
          <a:p>
            <a:pPr lvl="1"/>
            <a:r>
              <a:rPr lang="tr-TR"/>
              <a:t>Lüks ve alkol içermeyen seçenekler tercih edilir.</a:t>
            </a:r>
          </a:p>
          <a:p>
            <a:pPr lvl="1"/>
            <a:r>
              <a:rPr lang="tr-TR"/>
              <a:t>Alkol tüketimi sadece misafir talebiyle ve sınırlı olmalıdır.</a:t>
            </a:r>
          </a:p>
          <a:p>
            <a:r>
              <a:rPr lang="tr-TR"/>
              <a:t>Akşam Yemeği Onayı</a:t>
            </a:r>
          </a:p>
          <a:p>
            <a:pPr lvl="1"/>
            <a:r>
              <a:rPr lang="tr-TR"/>
              <a:t>Genel Müdür veya Yardımcısının onayı gereklidir.</a:t>
            </a:r>
          </a:p>
          <a:p>
            <a:pPr lvl="1"/>
            <a:r>
              <a:rPr lang="tr-TR"/>
              <a:t>Lüks olmayan mekanlar tercih edilir.</a:t>
            </a:r>
          </a:p>
          <a:p>
            <a:r>
              <a:rPr lang="tr-TR"/>
              <a:t>İş Görüşmesi Adayları</a:t>
            </a:r>
          </a:p>
          <a:p>
            <a:r>
              <a:rPr lang="tr-TR"/>
              <a:t>İcra Kurulu Misafirleri</a:t>
            </a:r>
          </a:p>
        </p:txBody>
      </p:sp>
      <p:cxnSp>
        <p:nvCxnSpPr>
          <p:cNvPr id="10" name="Straight Connector 9">
            <a:extLst>
              <a:ext uri="{FF2B5EF4-FFF2-40B4-BE49-F238E27FC236}">
                <a16:creationId xmlns:a16="http://schemas.microsoft.com/office/drawing/2014/main" id="{0AFF0B6C-73E2-4B40-9280-938C14922C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223541" y="723900"/>
            <a:ext cx="15948" cy="545007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92373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F710FDB-0919-493E-8539-8240C23F1E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9C1E92-0043-E398-9234-1B12A8F5D254}"/>
              </a:ext>
            </a:extLst>
          </p:cNvPr>
          <p:cNvSpPr>
            <a:spLocks noGrp="1"/>
          </p:cNvSpPr>
          <p:nvPr>
            <p:ph type="title"/>
          </p:nvPr>
        </p:nvSpPr>
        <p:spPr>
          <a:xfrm>
            <a:off x="704087" y="559063"/>
            <a:ext cx="3306747" cy="5256025"/>
          </a:xfrm>
        </p:spPr>
        <p:txBody>
          <a:bodyPr>
            <a:normAutofit/>
          </a:bodyPr>
          <a:lstStyle/>
          <a:p>
            <a:r>
              <a:rPr lang="tr-TR" sz="3600"/>
              <a:t>Satınalma ve Masraf Bildirim Süreçleri</a:t>
            </a:r>
          </a:p>
        </p:txBody>
      </p:sp>
      <p:sp>
        <p:nvSpPr>
          <p:cNvPr id="3" name="Content Placeholder 2">
            <a:extLst>
              <a:ext uri="{FF2B5EF4-FFF2-40B4-BE49-F238E27FC236}">
                <a16:creationId xmlns:a16="http://schemas.microsoft.com/office/drawing/2014/main" id="{0A89370A-4379-8C79-64E0-171C15433299}"/>
              </a:ext>
            </a:extLst>
          </p:cNvPr>
          <p:cNvSpPr>
            <a:spLocks noGrp="1"/>
          </p:cNvSpPr>
          <p:nvPr>
            <p:ph idx="1"/>
          </p:nvPr>
        </p:nvSpPr>
        <p:spPr>
          <a:xfrm>
            <a:off x="4643022" y="622249"/>
            <a:ext cx="6844892" cy="5639712"/>
          </a:xfrm>
        </p:spPr>
        <p:txBody>
          <a:bodyPr>
            <a:normAutofit/>
          </a:bodyPr>
          <a:lstStyle/>
          <a:p>
            <a:r>
              <a:rPr lang="tr-TR"/>
              <a:t>Satınalma Gerektiren Giderler</a:t>
            </a:r>
          </a:p>
          <a:p>
            <a:pPr lvl="1"/>
            <a:r>
              <a:rPr lang="tr-TR"/>
              <a:t>Temsil ve ağırlama için yapılacak harcamalar satınalma prosedürüne tabidir.</a:t>
            </a:r>
          </a:p>
          <a:p>
            <a:r>
              <a:rPr lang="tr-TR"/>
              <a:t>Masraf Bildirim Süreci</a:t>
            </a:r>
          </a:p>
          <a:p>
            <a:pPr lvl="1"/>
            <a:r>
              <a:rPr lang="tr-TR"/>
              <a:t>Harcanan masraflar, Masraf Bildirim Formu (Ek-1) kullanılarak kaydedilir.</a:t>
            </a:r>
          </a:p>
          <a:p>
            <a:pPr lvl="1"/>
            <a:r>
              <a:rPr lang="tr-TR"/>
              <a:t>Muhasebe birimine formun iletilmesi gerekmektedir.</a:t>
            </a:r>
          </a:p>
        </p:txBody>
      </p:sp>
      <p:cxnSp>
        <p:nvCxnSpPr>
          <p:cNvPr id="10" name="Straight Connector 9">
            <a:extLst>
              <a:ext uri="{FF2B5EF4-FFF2-40B4-BE49-F238E27FC236}">
                <a16:creationId xmlns:a16="http://schemas.microsoft.com/office/drawing/2014/main" id="{0AFF0B6C-73E2-4B40-9280-938C14922C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223541" y="723900"/>
            <a:ext cx="15948" cy="545007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60235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68B2C62-7648-4430-90D5-AE0F252AF1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4BFD5B9F-5FB6-467D-83D5-DF82F190735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5240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3F01A20-D863-46FA-BBFD-61C43627858E}"/>
              </a:ext>
            </a:extLst>
          </p:cNvPr>
          <p:cNvSpPr>
            <a:spLocks noGrp="1"/>
          </p:cNvSpPr>
          <p:nvPr>
            <p:ph type="title"/>
          </p:nvPr>
        </p:nvSpPr>
        <p:spPr>
          <a:xfrm>
            <a:off x="704088" y="914400"/>
            <a:ext cx="3914776" cy="3977269"/>
          </a:xfrm>
        </p:spPr>
        <p:txBody>
          <a:bodyPr>
            <a:normAutofit/>
          </a:bodyPr>
          <a:lstStyle/>
          <a:p>
            <a:r>
              <a:rPr lang="tr-TR" sz="3700"/>
              <a:t>Yükümlülükler ve Kayıtlar: Yükümlülükler</a:t>
            </a:r>
          </a:p>
        </p:txBody>
      </p:sp>
      <p:graphicFrame>
        <p:nvGraphicFramePr>
          <p:cNvPr id="5" name="Content Placeholder 2">
            <a:extLst>
              <a:ext uri="{FF2B5EF4-FFF2-40B4-BE49-F238E27FC236}">
                <a16:creationId xmlns:a16="http://schemas.microsoft.com/office/drawing/2014/main" id="{F0B09C06-A12E-2AD4-E7C5-A2EDD22DE1DE}"/>
              </a:ext>
            </a:extLst>
          </p:cNvPr>
          <p:cNvGraphicFramePr>
            <a:graphicFrameLocks noGrp="1"/>
          </p:cNvGraphicFramePr>
          <p:nvPr>
            <p:ph idx="1"/>
            <p:extLst>
              <p:ext uri="{D42A27DB-BD31-4B8C-83A1-F6EECF244321}">
                <p14:modId xmlns:p14="http://schemas.microsoft.com/office/powerpoint/2010/main" val="80153718"/>
              </p:ext>
            </p:extLst>
          </p:nvPr>
        </p:nvGraphicFramePr>
        <p:xfrm>
          <a:off x="5219952" y="723900"/>
          <a:ext cx="6171948" cy="54991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315471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F710FDB-0919-493E-8539-8240C23F1E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03C9F6-BFBC-C3AA-30BA-9D4DF2322803}"/>
              </a:ext>
            </a:extLst>
          </p:cNvPr>
          <p:cNvSpPr>
            <a:spLocks noGrp="1"/>
          </p:cNvSpPr>
          <p:nvPr>
            <p:ph type="title"/>
          </p:nvPr>
        </p:nvSpPr>
        <p:spPr>
          <a:xfrm>
            <a:off x="704087" y="559063"/>
            <a:ext cx="3306747" cy="5256025"/>
          </a:xfrm>
        </p:spPr>
        <p:txBody>
          <a:bodyPr>
            <a:normAutofit/>
          </a:bodyPr>
          <a:lstStyle/>
          <a:p>
            <a:r>
              <a:rPr lang="tr-TR" sz="3300"/>
              <a:t>Yükümlülükler ve Kayıtlar: Kayıtlar</a:t>
            </a:r>
          </a:p>
        </p:txBody>
      </p:sp>
      <p:sp>
        <p:nvSpPr>
          <p:cNvPr id="3" name="Content Placeholder 2">
            <a:extLst>
              <a:ext uri="{FF2B5EF4-FFF2-40B4-BE49-F238E27FC236}">
                <a16:creationId xmlns:a16="http://schemas.microsoft.com/office/drawing/2014/main" id="{6EB967C0-2621-5B72-DA12-D81B9A4FB369}"/>
              </a:ext>
            </a:extLst>
          </p:cNvPr>
          <p:cNvSpPr>
            <a:spLocks noGrp="1"/>
          </p:cNvSpPr>
          <p:nvPr>
            <p:ph idx="1"/>
          </p:nvPr>
        </p:nvSpPr>
        <p:spPr>
          <a:xfrm>
            <a:off x="4643022" y="622249"/>
            <a:ext cx="6844892" cy="5639712"/>
          </a:xfrm>
        </p:spPr>
        <p:txBody>
          <a:bodyPr>
            <a:normAutofit/>
          </a:bodyPr>
          <a:lstStyle/>
          <a:p>
            <a:r>
              <a:rPr lang="tr-TR"/>
              <a:t>Kayıt Saklama Prosedürleri</a:t>
            </a:r>
          </a:p>
          <a:p>
            <a:pPr lvl="1"/>
            <a:r>
              <a:rPr lang="tr-TR"/>
              <a:t>PR.UNI-002 prosedürüne göre kayıtların saklanması</a:t>
            </a:r>
          </a:p>
          <a:p>
            <a:pPr lvl="1"/>
            <a:r>
              <a:rPr lang="tr-TR"/>
              <a:t>Kayıtların saklama yeri ve süresi belirtilmiş</a:t>
            </a:r>
          </a:p>
        </p:txBody>
      </p:sp>
      <p:cxnSp>
        <p:nvCxnSpPr>
          <p:cNvPr id="10" name="Straight Connector 9">
            <a:extLst>
              <a:ext uri="{FF2B5EF4-FFF2-40B4-BE49-F238E27FC236}">
                <a16:creationId xmlns:a16="http://schemas.microsoft.com/office/drawing/2014/main" id="{0AFF0B6C-73E2-4B40-9280-938C14922C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223541" y="723900"/>
            <a:ext cx="15948" cy="545007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09493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F710FDB-0919-493E-8539-8240C23F1E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CA552C-696E-F900-60CF-363C53F7BACD}"/>
              </a:ext>
            </a:extLst>
          </p:cNvPr>
          <p:cNvSpPr>
            <a:spLocks noGrp="1"/>
          </p:cNvSpPr>
          <p:nvPr>
            <p:ph type="title"/>
          </p:nvPr>
        </p:nvSpPr>
        <p:spPr>
          <a:xfrm>
            <a:off x="704087" y="559063"/>
            <a:ext cx="3306747" cy="5256025"/>
          </a:xfrm>
        </p:spPr>
        <p:txBody>
          <a:bodyPr>
            <a:normAutofit/>
          </a:bodyPr>
          <a:lstStyle/>
          <a:p>
            <a:r>
              <a:rPr lang="tr-TR" sz="3600"/>
              <a:t>İlgili Dokümanlar</a:t>
            </a:r>
          </a:p>
        </p:txBody>
      </p:sp>
      <p:sp>
        <p:nvSpPr>
          <p:cNvPr id="3" name="Content Placeholder 2">
            <a:extLst>
              <a:ext uri="{FF2B5EF4-FFF2-40B4-BE49-F238E27FC236}">
                <a16:creationId xmlns:a16="http://schemas.microsoft.com/office/drawing/2014/main" id="{32F0034D-BB21-3983-5EEA-433FA4C10D53}"/>
              </a:ext>
            </a:extLst>
          </p:cNvPr>
          <p:cNvSpPr>
            <a:spLocks noGrp="1"/>
          </p:cNvSpPr>
          <p:nvPr>
            <p:ph idx="1"/>
          </p:nvPr>
        </p:nvSpPr>
        <p:spPr>
          <a:xfrm>
            <a:off x="4643022" y="622249"/>
            <a:ext cx="6844892" cy="5639712"/>
          </a:xfrm>
        </p:spPr>
        <p:txBody>
          <a:bodyPr>
            <a:normAutofit/>
          </a:bodyPr>
          <a:lstStyle/>
          <a:p>
            <a:r>
              <a:rPr lang="tr-TR"/>
              <a:t>8. İLGİLİ DOKÜMANLAR</a:t>
            </a:r>
          </a:p>
          <a:p>
            <a:r>
              <a:rPr lang="tr-TR"/>
              <a:t>FR.UNI-013 Masraf Bildirim Formu</a:t>
            </a:r>
          </a:p>
        </p:txBody>
      </p:sp>
      <p:cxnSp>
        <p:nvCxnSpPr>
          <p:cNvPr id="10" name="Straight Connector 9">
            <a:extLst>
              <a:ext uri="{FF2B5EF4-FFF2-40B4-BE49-F238E27FC236}">
                <a16:creationId xmlns:a16="http://schemas.microsoft.com/office/drawing/2014/main" id="{0AFF0B6C-73E2-4B40-9280-938C14922C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223541" y="723900"/>
            <a:ext cx="15948" cy="545007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1457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F710FDB-0919-493E-8539-8240C23F1E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E4E6EB-FF21-F81E-B991-2CC22C21A8BD}"/>
              </a:ext>
            </a:extLst>
          </p:cNvPr>
          <p:cNvSpPr>
            <a:spLocks noGrp="1"/>
          </p:cNvSpPr>
          <p:nvPr>
            <p:ph type="title"/>
          </p:nvPr>
        </p:nvSpPr>
        <p:spPr>
          <a:xfrm>
            <a:off x="704087" y="559063"/>
            <a:ext cx="3306747" cy="5256025"/>
          </a:xfrm>
        </p:spPr>
        <p:txBody>
          <a:bodyPr>
            <a:normAutofit/>
          </a:bodyPr>
          <a:lstStyle/>
          <a:p>
            <a:r>
              <a:rPr lang="tr-TR" sz="3600"/>
              <a:t>Sonuç</a:t>
            </a:r>
          </a:p>
        </p:txBody>
      </p:sp>
      <p:sp>
        <p:nvSpPr>
          <p:cNvPr id="3" name="Content Placeholder 2">
            <a:extLst>
              <a:ext uri="{FF2B5EF4-FFF2-40B4-BE49-F238E27FC236}">
                <a16:creationId xmlns:a16="http://schemas.microsoft.com/office/drawing/2014/main" id="{55E16D10-F967-13B9-B42F-C61231CF8B7F}"/>
              </a:ext>
            </a:extLst>
          </p:cNvPr>
          <p:cNvSpPr>
            <a:spLocks noGrp="1"/>
          </p:cNvSpPr>
          <p:nvPr>
            <p:ph idx="1"/>
          </p:nvPr>
        </p:nvSpPr>
        <p:spPr>
          <a:xfrm>
            <a:off x="4643022" y="622249"/>
            <a:ext cx="6844892" cy="5639712"/>
          </a:xfrm>
        </p:spPr>
        <p:txBody>
          <a:bodyPr>
            <a:normAutofit/>
          </a:bodyPr>
          <a:lstStyle/>
          <a:p>
            <a:r>
              <a:rPr lang="tr-TR"/>
              <a:t>Prosedür Uygulama Sorumluluğu</a:t>
            </a:r>
          </a:p>
          <a:p>
            <a:pPr lvl="1"/>
            <a:r>
              <a:rPr lang="tr-TR"/>
              <a:t>Tüm çalışanlar temsil ve ağırlama prosedürüne uymalıdır.</a:t>
            </a:r>
          </a:p>
          <a:p>
            <a:r>
              <a:rPr lang="tr-TR"/>
              <a:t>Değişiklik ve Kontrol</a:t>
            </a:r>
          </a:p>
          <a:p>
            <a:pPr lvl="1"/>
            <a:r>
              <a:rPr lang="tr-TR"/>
              <a:t>İcra Kurulu değişikliklerden sorumludur.</a:t>
            </a:r>
          </a:p>
          <a:p>
            <a:pPr lvl="1"/>
            <a:r>
              <a:rPr lang="tr-TR"/>
              <a:t>Mali İşler Bölümü kontrolü sağlar.</a:t>
            </a:r>
          </a:p>
          <a:p>
            <a:r>
              <a:rPr lang="tr-TR"/>
              <a:t>Kayıt Saklama</a:t>
            </a:r>
          </a:p>
          <a:p>
            <a:pPr lvl="1"/>
            <a:r>
              <a:rPr lang="tr-TR"/>
              <a:t>Kayıtların saklanma süresi ve yeri belirlenmiştir.</a:t>
            </a:r>
          </a:p>
          <a:p>
            <a:r>
              <a:rPr lang="tr-TR"/>
              <a:t>İlgili Dokümanlar</a:t>
            </a:r>
          </a:p>
          <a:p>
            <a:pPr lvl="1"/>
            <a:r>
              <a:rPr lang="tr-TR"/>
              <a:t>Masraf Bildirim Formu dahildir.</a:t>
            </a:r>
          </a:p>
        </p:txBody>
      </p:sp>
      <p:cxnSp>
        <p:nvCxnSpPr>
          <p:cNvPr id="10" name="Straight Connector 9">
            <a:extLst>
              <a:ext uri="{FF2B5EF4-FFF2-40B4-BE49-F238E27FC236}">
                <a16:creationId xmlns:a16="http://schemas.microsoft.com/office/drawing/2014/main" id="{0AFF0B6C-73E2-4B40-9280-938C14922C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223541" y="723900"/>
            <a:ext cx="15948" cy="545007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5719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F710FDB-0919-493E-8539-8240C23F1E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725AD7-D4E7-05DA-A3F2-8980349E2017}"/>
              </a:ext>
            </a:extLst>
          </p:cNvPr>
          <p:cNvSpPr>
            <a:spLocks noGrp="1"/>
          </p:cNvSpPr>
          <p:nvPr>
            <p:ph type="title"/>
          </p:nvPr>
        </p:nvSpPr>
        <p:spPr>
          <a:xfrm>
            <a:off x="704087" y="559063"/>
            <a:ext cx="3306747" cy="5256025"/>
          </a:xfrm>
        </p:spPr>
        <p:txBody>
          <a:bodyPr>
            <a:normAutofit/>
          </a:bodyPr>
          <a:lstStyle/>
          <a:p>
            <a:r>
              <a:rPr lang="tr-TR" sz="3600"/>
              <a:t>Agenda</a:t>
            </a:r>
          </a:p>
        </p:txBody>
      </p:sp>
      <p:sp>
        <p:nvSpPr>
          <p:cNvPr id="3" name="Content Placeholder 2">
            <a:extLst>
              <a:ext uri="{FF2B5EF4-FFF2-40B4-BE49-F238E27FC236}">
                <a16:creationId xmlns:a16="http://schemas.microsoft.com/office/drawing/2014/main" id="{F07F0662-3760-6D30-4306-B4B5D86810BD}"/>
              </a:ext>
            </a:extLst>
          </p:cNvPr>
          <p:cNvSpPr>
            <a:spLocks noGrp="1"/>
          </p:cNvSpPr>
          <p:nvPr>
            <p:ph idx="1"/>
          </p:nvPr>
        </p:nvSpPr>
        <p:spPr>
          <a:xfrm>
            <a:off x="4643022" y="622249"/>
            <a:ext cx="6844892" cy="5639712"/>
          </a:xfrm>
        </p:spPr>
        <p:txBody>
          <a:bodyPr>
            <a:normAutofit/>
          </a:bodyPr>
          <a:lstStyle/>
          <a:p>
            <a:r>
              <a:rPr lang="tr-TR"/>
              <a:t>Giriş</a:t>
            </a:r>
          </a:p>
          <a:p>
            <a:r>
              <a:rPr lang="tr-TR"/>
              <a:t>Kapsam ve Sorumlular</a:t>
            </a:r>
          </a:p>
          <a:p>
            <a:r>
              <a:rPr lang="tr-TR"/>
              <a:t>Temsil ve Ağırlama Giderleri Tanımları</a:t>
            </a:r>
          </a:p>
          <a:p>
            <a:r>
              <a:rPr lang="tr-TR"/>
              <a:t>Uygulama Esasları</a:t>
            </a:r>
          </a:p>
          <a:p>
            <a:r>
              <a:rPr lang="tr-TR"/>
              <a:t>Temsil Giderleri Detayları</a:t>
            </a:r>
          </a:p>
          <a:p>
            <a:r>
              <a:rPr lang="tr-TR"/>
              <a:t>Ağırlama Giderleri Detayları</a:t>
            </a:r>
          </a:p>
          <a:p>
            <a:r>
              <a:rPr lang="tr-TR"/>
              <a:t>Satınalma ve Masraf Bildirim Süreçleri</a:t>
            </a:r>
          </a:p>
          <a:p>
            <a:r>
              <a:rPr lang="tr-TR"/>
              <a:t>Yükümlülükler ve Kayıtlar</a:t>
            </a:r>
          </a:p>
          <a:p>
            <a:r>
              <a:rPr lang="tr-TR"/>
              <a:t>İlgili Dokümanlar</a:t>
            </a:r>
          </a:p>
          <a:p>
            <a:r>
              <a:rPr lang="tr-TR"/>
              <a:t>Sonuç</a:t>
            </a:r>
          </a:p>
        </p:txBody>
      </p:sp>
      <p:cxnSp>
        <p:nvCxnSpPr>
          <p:cNvPr id="10" name="Straight Connector 9">
            <a:extLst>
              <a:ext uri="{FF2B5EF4-FFF2-40B4-BE49-F238E27FC236}">
                <a16:creationId xmlns:a16="http://schemas.microsoft.com/office/drawing/2014/main" id="{0AFF0B6C-73E2-4B40-9280-938C14922C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223541" y="723900"/>
            <a:ext cx="15948" cy="545007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5889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F710FDB-0919-493E-8539-8240C23F1E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78787D-981B-7AD6-8D36-EA3961EEB6C3}"/>
              </a:ext>
            </a:extLst>
          </p:cNvPr>
          <p:cNvSpPr>
            <a:spLocks noGrp="1"/>
          </p:cNvSpPr>
          <p:nvPr>
            <p:ph type="title"/>
          </p:nvPr>
        </p:nvSpPr>
        <p:spPr>
          <a:xfrm>
            <a:off x="704087" y="559063"/>
            <a:ext cx="3306747" cy="5256025"/>
          </a:xfrm>
        </p:spPr>
        <p:txBody>
          <a:bodyPr>
            <a:normAutofit/>
          </a:bodyPr>
          <a:lstStyle/>
          <a:p>
            <a:r>
              <a:rPr lang="tr-TR" sz="3600"/>
              <a:t>Giriş</a:t>
            </a:r>
          </a:p>
        </p:txBody>
      </p:sp>
      <p:sp>
        <p:nvSpPr>
          <p:cNvPr id="3" name="Content Placeholder 2">
            <a:extLst>
              <a:ext uri="{FF2B5EF4-FFF2-40B4-BE49-F238E27FC236}">
                <a16:creationId xmlns:a16="http://schemas.microsoft.com/office/drawing/2014/main" id="{E59820C4-073C-20EC-427B-5D99B04A713C}"/>
              </a:ext>
            </a:extLst>
          </p:cNvPr>
          <p:cNvSpPr>
            <a:spLocks noGrp="1"/>
          </p:cNvSpPr>
          <p:nvPr>
            <p:ph idx="1"/>
          </p:nvPr>
        </p:nvSpPr>
        <p:spPr>
          <a:xfrm>
            <a:off x="4643022" y="622249"/>
            <a:ext cx="6844892" cy="5639712"/>
          </a:xfrm>
        </p:spPr>
        <p:txBody>
          <a:bodyPr>
            <a:normAutofit/>
          </a:bodyPr>
          <a:lstStyle/>
          <a:p>
            <a:r>
              <a:rPr lang="tr-TR" dirty="0"/>
              <a:t>Yönetmelik Amacı</a:t>
            </a:r>
          </a:p>
          <a:p>
            <a:pPr lvl="1"/>
            <a:r>
              <a:rPr lang="tr-TR" dirty="0"/>
              <a:t>Logos ve bağlı şirketlerinin temsil ve ağırlama giderlerinin düzenlenmesi</a:t>
            </a:r>
          </a:p>
          <a:p>
            <a:pPr lvl="1"/>
            <a:r>
              <a:rPr lang="tr-TR" dirty="0"/>
              <a:t>Esas ve usullerin belirlenmesi</a:t>
            </a:r>
          </a:p>
        </p:txBody>
      </p:sp>
      <p:cxnSp>
        <p:nvCxnSpPr>
          <p:cNvPr id="10" name="Straight Connector 9">
            <a:extLst>
              <a:ext uri="{FF2B5EF4-FFF2-40B4-BE49-F238E27FC236}">
                <a16:creationId xmlns:a16="http://schemas.microsoft.com/office/drawing/2014/main" id="{0AFF0B6C-73E2-4B40-9280-938C14922C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223541" y="723900"/>
            <a:ext cx="15948" cy="545007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85088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F710FDB-0919-493E-8539-8240C23F1E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B8ECF1-2AC7-2B76-DE5E-1316AA7A22A8}"/>
              </a:ext>
            </a:extLst>
          </p:cNvPr>
          <p:cNvSpPr>
            <a:spLocks noGrp="1"/>
          </p:cNvSpPr>
          <p:nvPr>
            <p:ph type="title"/>
          </p:nvPr>
        </p:nvSpPr>
        <p:spPr>
          <a:xfrm>
            <a:off x="704087" y="559063"/>
            <a:ext cx="3306747" cy="5256025"/>
          </a:xfrm>
        </p:spPr>
        <p:txBody>
          <a:bodyPr>
            <a:normAutofit/>
          </a:bodyPr>
          <a:lstStyle/>
          <a:p>
            <a:r>
              <a:rPr lang="tr-TR" sz="3600"/>
              <a:t>Kapsam ve Sorumlular: Kapsam</a:t>
            </a:r>
          </a:p>
        </p:txBody>
      </p:sp>
      <p:sp>
        <p:nvSpPr>
          <p:cNvPr id="3" name="Content Placeholder 2">
            <a:extLst>
              <a:ext uri="{FF2B5EF4-FFF2-40B4-BE49-F238E27FC236}">
                <a16:creationId xmlns:a16="http://schemas.microsoft.com/office/drawing/2014/main" id="{F32DFA3C-97AD-134B-AC7D-C173B794345F}"/>
              </a:ext>
            </a:extLst>
          </p:cNvPr>
          <p:cNvSpPr>
            <a:spLocks noGrp="1"/>
          </p:cNvSpPr>
          <p:nvPr>
            <p:ph idx="1"/>
          </p:nvPr>
        </p:nvSpPr>
        <p:spPr>
          <a:xfrm>
            <a:off x="4643022" y="622249"/>
            <a:ext cx="6844892" cy="5639712"/>
          </a:xfrm>
        </p:spPr>
        <p:txBody>
          <a:bodyPr>
            <a:normAutofit/>
          </a:bodyPr>
          <a:lstStyle/>
          <a:p>
            <a:r>
              <a:rPr lang="tr-TR" dirty="0"/>
              <a:t>Prosedür Kapsamı</a:t>
            </a:r>
          </a:p>
          <a:p>
            <a:pPr lvl="1"/>
            <a:r>
              <a:rPr lang="tr-TR" dirty="0"/>
              <a:t>Logos'deki tüm çalışanlar dahildir</a:t>
            </a:r>
          </a:p>
          <a:p>
            <a:pPr lvl="1"/>
            <a:r>
              <a:rPr lang="tr-TR" dirty="0"/>
              <a:t>İcra Kurulu üyeleri hariçtir</a:t>
            </a:r>
          </a:p>
        </p:txBody>
      </p:sp>
      <p:cxnSp>
        <p:nvCxnSpPr>
          <p:cNvPr id="10" name="Straight Connector 9">
            <a:extLst>
              <a:ext uri="{FF2B5EF4-FFF2-40B4-BE49-F238E27FC236}">
                <a16:creationId xmlns:a16="http://schemas.microsoft.com/office/drawing/2014/main" id="{0AFF0B6C-73E2-4B40-9280-938C14922C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223541" y="723900"/>
            <a:ext cx="15948" cy="545007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59696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660EB578-C970-4186-B93C-45851BBC6E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Business man pushing starting gear for success">
            <a:extLst>
              <a:ext uri="{FF2B5EF4-FFF2-40B4-BE49-F238E27FC236}">
                <a16:creationId xmlns:a16="http://schemas.microsoft.com/office/drawing/2014/main" id="{A0B5CBBB-C31C-4747-AF52-7693732E4241}"/>
              </a:ext>
            </a:extLst>
          </p:cNvPr>
          <p:cNvPicPr>
            <a:picLocks noGrp="1" noChangeAspect="1"/>
          </p:cNvPicPr>
          <p:nvPr>
            <p:ph sz="half" idx="1"/>
          </p:nvPr>
        </p:nvPicPr>
        <p:blipFill rotWithShape="1">
          <a:blip r:embed="rId3"/>
          <a:srcRect l="22155" r="37012" b="2"/>
          <a:stretch/>
        </p:blipFill>
        <p:spPr>
          <a:xfrm>
            <a:off x="20" y="-17929"/>
            <a:ext cx="4206220" cy="6875929"/>
          </a:xfrm>
          <a:prstGeom prst="rect">
            <a:avLst/>
          </a:prstGeom>
        </p:spPr>
      </p:pic>
      <p:sp>
        <p:nvSpPr>
          <p:cNvPr id="2" name="Title 1">
            <a:extLst>
              <a:ext uri="{FF2B5EF4-FFF2-40B4-BE49-F238E27FC236}">
                <a16:creationId xmlns:a16="http://schemas.microsoft.com/office/drawing/2014/main" id="{2A97ACA5-0EC7-F022-E30A-0D4E63982DBD}"/>
              </a:ext>
            </a:extLst>
          </p:cNvPr>
          <p:cNvSpPr>
            <a:spLocks noGrp="1"/>
          </p:cNvSpPr>
          <p:nvPr>
            <p:ph type="title"/>
          </p:nvPr>
        </p:nvSpPr>
        <p:spPr>
          <a:xfrm>
            <a:off x="4866968" y="914400"/>
            <a:ext cx="6627924" cy="1307592"/>
          </a:xfrm>
        </p:spPr>
        <p:txBody>
          <a:bodyPr vert="horz" lIns="91440" tIns="45720" rIns="91440" bIns="45720" rtlCol="0" anchor="t">
            <a:normAutofit/>
          </a:bodyPr>
          <a:lstStyle/>
          <a:p>
            <a:pPr>
              <a:lnSpc>
                <a:spcPct val="90000"/>
              </a:lnSpc>
            </a:pPr>
            <a:r>
              <a:rPr lang="en-US"/>
              <a:t>Kapsam ve Sorumlular: Sorumlular</a:t>
            </a:r>
          </a:p>
        </p:txBody>
      </p:sp>
      <p:sp>
        <p:nvSpPr>
          <p:cNvPr id="4" name="Content Placeholder 3">
            <a:extLst>
              <a:ext uri="{FF2B5EF4-FFF2-40B4-BE49-F238E27FC236}">
                <a16:creationId xmlns:a16="http://schemas.microsoft.com/office/drawing/2014/main" id="{A4FFD6E5-6C4B-D6AF-2E32-8D6DF0C94DDD}"/>
              </a:ext>
            </a:extLst>
          </p:cNvPr>
          <p:cNvSpPr>
            <a:spLocks noGrp="1"/>
          </p:cNvSpPr>
          <p:nvPr>
            <p:ph sz="half" idx="2"/>
          </p:nvPr>
        </p:nvSpPr>
        <p:spPr>
          <a:xfrm>
            <a:off x="4866968" y="2221992"/>
            <a:ext cx="6627924" cy="3739896"/>
          </a:xfrm>
        </p:spPr>
        <p:txBody>
          <a:bodyPr vert="horz" lIns="91440" tIns="45720" rIns="91440" bIns="45720" rtlCol="0">
            <a:normAutofit/>
          </a:bodyPr>
          <a:lstStyle/>
          <a:p>
            <a:r>
              <a:rPr lang="en-US"/>
              <a:t>İnsan Kaynakları Bölümü</a:t>
            </a:r>
          </a:p>
          <a:p>
            <a:pPr lvl="1"/>
            <a:r>
              <a:rPr lang="en-US"/>
              <a:t>Prosedürün güncellenmesi, yayınlanması ve yürütülmesinden sorumludur.</a:t>
            </a:r>
          </a:p>
          <a:p>
            <a:r>
              <a:rPr lang="en-US"/>
              <a:t>Tüm Bölüm Yöneticileri/Müdürler</a:t>
            </a:r>
          </a:p>
          <a:p>
            <a:pPr lvl="1"/>
            <a:r>
              <a:rPr lang="en-US"/>
              <a:t>Bölümlerinde prosedürün doğru ve eksiksiz uygulanmasından sorumludur.</a:t>
            </a:r>
          </a:p>
        </p:txBody>
      </p:sp>
      <p:cxnSp>
        <p:nvCxnSpPr>
          <p:cNvPr id="16" name="Straight Connector 15">
            <a:extLst>
              <a:ext uri="{FF2B5EF4-FFF2-40B4-BE49-F238E27FC236}">
                <a16:creationId xmlns:a16="http://schemas.microsoft.com/office/drawing/2014/main" id="{CDF57B02-07BB-407B-BB36-06D9C64A67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17665" y="722376"/>
            <a:ext cx="6476356"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6855964-C920-48EB-8804-74291211C8A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17665" y="6144768"/>
            <a:ext cx="647635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58845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660EB578-C970-4186-B93C-45851BBC6E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Dolmabahce Mosque, Istanbul, Turkey">
            <a:extLst>
              <a:ext uri="{FF2B5EF4-FFF2-40B4-BE49-F238E27FC236}">
                <a16:creationId xmlns:a16="http://schemas.microsoft.com/office/drawing/2014/main" id="{DBE62D71-F1AF-4ECE-A11B-257574E4F1FB}"/>
              </a:ext>
            </a:extLst>
          </p:cNvPr>
          <p:cNvPicPr>
            <a:picLocks noGrp="1" noChangeAspect="1"/>
          </p:cNvPicPr>
          <p:nvPr>
            <p:ph sz="half" idx="1"/>
          </p:nvPr>
        </p:nvPicPr>
        <p:blipFill rotWithShape="1">
          <a:blip r:embed="rId3"/>
          <a:srcRect l="6122" r="485" b="1"/>
          <a:stretch/>
        </p:blipFill>
        <p:spPr>
          <a:xfrm>
            <a:off x="20" y="-17929"/>
            <a:ext cx="4206220" cy="6875929"/>
          </a:xfrm>
          <a:prstGeom prst="rect">
            <a:avLst/>
          </a:prstGeom>
        </p:spPr>
      </p:pic>
      <p:sp>
        <p:nvSpPr>
          <p:cNvPr id="2" name="Title 1">
            <a:extLst>
              <a:ext uri="{FF2B5EF4-FFF2-40B4-BE49-F238E27FC236}">
                <a16:creationId xmlns:a16="http://schemas.microsoft.com/office/drawing/2014/main" id="{CAD0F463-EEAE-9FE8-8F51-29317535318D}"/>
              </a:ext>
            </a:extLst>
          </p:cNvPr>
          <p:cNvSpPr>
            <a:spLocks noGrp="1"/>
          </p:cNvSpPr>
          <p:nvPr>
            <p:ph type="title"/>
          </p:nvPr>
        </p:nvSpPr>
        <p:spPr>
          <a:xfrm>
            <a:off x="4866968" y="914400"/>
            <a:ext cx="6627924" cy="1307592"/>
          </a:xfrm>
        </p:spPr>
        <p:txBody>
          <a:bodyPr vert="horz" lIns="91440" tIns="45720" rIns="91440" bIns="45720" rtlCol="0" anchor="t">
            <a:normAutofit/>
          </a:bodyPr>
          <a:lstStyle/>
          <a:p>
            <a:pPr>
              <a:lnSpc>
                <a:spcPct val="90000"/>
              </a:lnSpc>
            </a:pPr>
            <a:r>
              <a:rPr lang="en-US" sz="3400"/>
              <a:t>Temsil ve Ağırlama Giderleri Tanımları: Temsil Giderleri</a:t>
            </a:r>
          </a:p>
        </p:txBody>
      </p:sp>
      <p:sp>
        <p:nvSpPr>
          <p:cNvPr id="4" name="Content Placeholder 3">
            <a:extLst>
              <a:ext uri="{FF2B5EF4-FFF2-40B4-BE49-F238E27FC236}">
                <a16:creationId xmlns:a16="http://schemas.microsoft.com/office/drawing/2014/main" id="{2CC12093-516E-8BE5-0F3E-8ACA5A9CBF4B}"/>
              </a:ext>
            </a:extLst>
          </p:cNvPr>
          <p:cNvSpPr>
            <a:spLocks noGrp="1"/>
          </p:cNvSpPr>
          <p:nvPr>
            <p:ph sz="half" idx="2"/>
          </p:nvPr>
        </p:nvSpPr>
        <p:spPr>
          <a:xfrm>
            <a:off x="4866968" y="2221992"/>
            <a:ext cx="6627924" cy="3739896"/>
          </a:xfrm>
        </p:spPr>
        <p:txBody>
          <a:bodyPr vert="horz" lIns="91440" tIns="45720" rIns="91440" bIns="45720" rtlCol="0">
            <a:normAutofit/>
          </a:bodyPr>
          <a:lstStyle/>
          <a:p>
            <a:r>
              <a:rPr lang="en-US"/>
              <a:t>Müşteri ve İş Birliği Toplantıları</a:t>
            </a:r>
          </a:p>
          <a:p>
            <a:pPr lvl="1"/>
            <a:r>
              <a:rPr lang="en-US"/>
              <a:t>Şirket içi ve dışı toplantılar</a:t>
            </a:r>
          </a:p>
          <a:p>
            <a:pPr lvl="1"/>
            <a:r>
              <a:rPr lang="en-US"/>
              <a:t>Organizasyonlara hediye ve plaket gönderimi</a:t>
            </a:r>
          </a:p>
          <a:p>
            <a:r>
              <a:rPr lang="en-US"/>
              <a:t>Kongre ve Fuar Organizasyonları</a:t>
            </a:r>
          </a:p>
          <a:p>
            <a:pPr lvl="1"/>
            <a:r>
              <a:rPr lang="en-US"/>
              <a:t>Karşılama ve ağırlama hizmetleri</a:t>
            </a:r>
          </a:p>
          <a:p>
            <a:pPr lvl="1"/>
            <a:r>
              <a:rPr lang="en-US"/>
              <a:t>Organizasyon düzenleme</a:t>
            </a:r>
          </a:p>
          <a:p>
            <a:r>
              <a:rPr lang="en-US"/>
              <a:t>Hediye Gönderimi</a:t>
            </a:r>
          </a:p>
          <a:p>
            <a:pPr lvl="1"/>
            <a:r>
              <a:rPr lang="en-US"/>
              <a:t>İş ilişkileri kapsamında hediye gönderilmesi</a:t>
            </a:r>
          </a:p>
        </p:txBody>
      </p:sp>
      <p:cxnSp>
        <p:nvCxnSpPr>
          <p:cNvPr id="16" name="Straight Connector 15">
            <a:extLst>
              <a:ext uri="{FF2B5EF4-FFF2-40B4-BE49-F238E27FC236}">
                <a16:creationId xmlns:a16="http://schemas.microsoft.com/office/drawing/2014/main" id="{CDF57B02-07BB-407B-BB36-06D9C64A67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17665" y="722376"/>
            <a:ext cx="6476356"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6855964-C920-48EB-8804-74291211C8A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17665" y="6144768"/>
            <a:ext cx="647635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25136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F710FDB-0919-493E-8539-8240C23F1E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933518-ABB9-4E8A-31D7-C877F9A992EC}"/>
              </a:ext>
            </a:extLst>
          </p:cNvPr>
          <p:cNvSpPr>
            <a:spLocks noGrp="1"/>
          </p:cNvSpPr>
          <p:nvPr>
            <p:ph type="title"/>
          </p:nvPr>
        </p:nvSpPr>
        <p:spPr>
          <a:xfrm>
            <a:off x="704087" y="559063"/>
            <a:ext cx="3306747" cy="5256025"/>
          </a:xfrm>
        </p:spPr>
        <p:txBody>
          <a:bodyPr>
            <a:normAutofit/>
          </a:bodyPr>
          <a:lstStyle/>
          <a:p>
            <a:r>
              <a:rPr lang="tr-TR" sz="3600"/>
              <a:t>Temsil ve Ağırlama Giderleri Tanımları: Ağırlama Giderleri</a:t>
            </a:r>
          </a:p>
        </p:txBody>
      </p:sp>
      <p:sp>
        <p:nvSpPr>
          <p:cNvPr id="3" name="Content Placeholder 2">
            <a:extLst>
              <a:ext uri="{FF2B5EF4-FFF2-40B4-BE49-F238E27FC236}">
                <a16:creationId xmlns:a16="http://schemas.microsoft.com/office/drawing/2014/main" id="{9CD1DE81-B045-C5B1-69F4-AD6B93ADA9E6}"/>
              </a:ext>
            </a:extLst>
          </p:cNvPr>
          <p:cNvSpPr>
            <a:spLocks noGrp="1"/>
          </p:cNvSpPr>
          <p:nvPr>
            <p:ph idx="1"/>
          </p:nvPr>
        </p:nvSpPr>
        <p:spPr>
          <a:xfrm>
            <a:off x="4643022" y="622249"/>
            <a:ext cx="6844892" cy="5639712"/>
          </a:xfrm>
        </p:spPr>
        <p:txBody>
          <a:bodyPr>
            <a:normAutofit/>
          </a:bodyPr>
          <a:lstStyle/>
          <a:p>
            <a:r>
              <a:rPr lang="tr-TR"/>
              <a:t>Müşteri ve Tedarikçi Ağırlama</a:t>
            </a:r>
          </a:p>
          <a:p>
            <a:pPr lvl="1"/>
            <a:r>
              <a:rPr lang="tr-TR"/>
              <a:t>Şirket içi veya dışında müşteri ve tedarikçi misafirperverliği</a:t>
            </a:r>
          </a:p>
          <a:p>
            <a:r>
              <a:rPr lang="tr-TR"/>
              <a:t>İş Görüşmesi Ağırlamaları</a:t>
            </a:r>
          </a:p>
          <a:p>
            <a:pPr lvl="1"/>
            <a:r>
              <a:rPr lang="tr-TR"/>
              <a:t>İş görüşmesi için kişilerin konukseverliği</a:t>
            </a:r>
          </a:p>
          <a:p>
            <a:r>
              <a:rPr lang="tr-TR"/>
              <a:t>İcra Kurulu Misafir Ağırlama</a:t>
            </a:r>
          </a:p>
          <a:p>
            <a:pPr lvl="1"/>
            <a:r>
              <a:rPr lang="tr-TR"/>
              <a:t>İcra kurulu için gelen ziyaretçi ağırlanması</a:t>
            </a:r>
          </a:p>
          <a:p>
            <a:r>
              <a:rPr lang="tr-TR"/>
              <a:t>Bilgi Alışverişi İçin Davetliler</a:t>
            </a:r>
          </a:p>
          <a:p>
            <a:pPr lvl="1"/>
            <a:r>
              <a:rPr lang="tr-TR"/>
              <a:t>Diğer kurum ve kuruluşlardan bilgi alışverişi için gelen davetliler</a:t>
            </a:r>
          </a:p>
        </p:txBody>
      </p:sp>
      <p:cxnSp>
        <p:nvCxnSpPr>
          <p:cNvPr id="10" name="Straight Connector 9">
            <a:extLst>
              <a:ext uri="{FF2B5EF4-FFF2-40B4-BE49-F238E27FC236}">
                <a16:creationId xmlns:a16="http://schemas.microsoft.com/office/drawing/2014/main" id="{0AFF0B6C-73E2-4B40-9280-938C14922C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223541" y="723900"/>
            <a:ext cx="15948" cy="545007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9982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660EB578-C970-4186-B93C-45851BBC6E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Woman speaker at a business meeting giving a presentation,business colleagues in the foreground business colleagues.">
            <a:extLst>
              <a:ext uri="{FF2B5EF4-FFF2-40B4-BE49-F238E27FC236}">
                <a16:creationId xmlns:a16="http://schemas.microsoft.com/office/drawing/2014/main" id="{56DC923B-6978-4802-88DD-D4A02F752EAC}"/>
              </a:ext>
            </a:extLst>
          </p:cNvPr>
          <p:cNvPicPr>
            <a:picLocks noGrp="1" noChangeAspect="1"/>
          </p:cNvPicPr>
          <p:nvPr>
            <p:ph sz="half" idx="1"/>
          </p:nvPr>
        </p:nvPicPr>
        <p:blipFill rotWithShape="1">
          <a:blip r:embed="rId3"/>
          <a:srcRect l="6583" r="52584" b="2"/>
          <a:stretch/>
        </p:blipFill>
        <p:spPr>
          <a:xfrm>
            <a:off x="20" y="-17929"/>
            <a:ext cx="4206220" cy="6875929"/>
          </a:xfrm>
          <a:prstGeom prst="rect">
            <a:avLst/>
          </a:prstGeom>
        </p:spPr>
      </p:pic>
      <p:sp>
        <p:nvSpPr>
          <p:cNvPr id="2" name="Title 1">
            <a:extLst>
              <a:ext uri="{FF2B5EF4-FFF2-40B4-BE49-F238E27FC236}">
                <a16:creationId xmlns:a16="http://schemas.microsoft.com/office/drawing/2014/main" id="{931B3722-A89D-71BB-3037-D7A550E3FDA4}"/>
              </a:ext>
            </a:extLst>
          </p:cNvPr>
          <p:cNvSpPr>
            <a:spLocks noGrp="1"/>
          </p:cNvSpPr>
          <p:nvPr>
            <p:ph type="title"/>
          </p:nvPr>
        </p:nvSpPr>
        <p:spPr>
          <a:xfrm>
            <a:off x="4866968" y="914400"/>
            <a:ext cx="6627924" cy="1307592"/>
          </a:xfrm>
        </p:spPr>
        <p:txBody>
          <a:bodyPr vert="horz" lIns="91440" tIns="45720" rIns="91440" bIns="45720" rtlCol="0" anchor="t">
            <a:normAutofit/>
          </a:bodyPr>
          <a:lstStyle/>
          <a:p>
            <a:r>
              <a:rPr lang="en-US"/>
              <a:t>Uygulama Esasları</a:t>
            </a:r>
          </a:p>
        </p:txBody>
      </p:sp>
      <p:sp>
        <p:nvSpPr>
          <p:cNvPr id="4" name="Content Placeholder 3">
            <a:extLst>
              <a:ext uri="{FF2B5EF4-FFF2-40B4-BE49-F238E27FC236}">
                <a16:creationId xmlns:a16="http://schemas.microsoft.com/office/drawing/2014/main" id="{C0A7B06A-F543-DBC6-DB24-10F2024759DE}"/>
              </a:ext>
            </a:extLst>
          </p:cNvPr>
          <p:cNvSpPr>
            <a:spLocks noGrp="1"/>
          </p:cNvSpPr>
          <p:nvPr>
            <p:ph sz="half" idx="2"/>
          </p:nvPr>
        </p:nvSpPr>
        <p:spPr>
          <a:xfrm>
            <a:off x="4866968" y="2221992"/>
            <a:ext cx="6627924" cy="3739896"/>
          </a:xfrm>
        </p:spPr>
        <p:txBody>
          <a:bodyPr vert="horz" lIns="91440" tIns="45720" rIns="91440" bIns="45720" rtlCol="0">
            <a:normAutofit/>
          </a:bodyPr>
          <a:lstStyle/>
          <a:p>
            <a:pPr>
              <a:lnSpc>
                <a:spcPct val="100000"/>
              </a:lnSpc>
            </a:pPr>
            <a:r>
              <a:rPr lang="en-US"/>
              <a:t>Müşteri Gereklilikleri ve Etik Kurallar</a:t>
            </a:r>
          </a:p>
          <a:p>
            <a:pPr lvl="1">
              <a:lnSpc>
                <a:spcPct val="100000"/>
              </a:lnSpc>
            </a:pPr>
            <a:r>
              <a:rPr lang="en-US"/>
              <a:t>Müşterinin etik kuralları önceliklidir.</a:t>
            </a:r>
          </a:p>
          <a:p>
            <a:pPr lvl="1">
              <a:lnSpc>
                <a:spcPct val="100000"/>
              </a:lnSpc>
            </a:pPr>
            <a:r>
              <a:rPr lang="en-US"/>
              <a:t>3. şahıs ve kurumların etik kurallarına uyum.</a:t>
            </a:r>
          </a:p>
          <a:p>
            <a:pPr>
              <a:lnSpc>
                <a:spcPct val="100000"/>
              </a:lnSpc>
            </a:pPr>
            <a:r>
              <a:rPr lang="en-US"/>
              <a:t>Şirket Ziyaretçilerinin Karşılanması</a:t>
            </a:r>
          </a:p>
          <a:p>
            <a:pPr lvl="1">
              <a:lnSpc>
                <a:spcPct val="100000"/>
              </a:lnSpc>
            </a:pPr>
            <a:r>
              <a:rPr lang="en-US"/>
              <a:t>Randevu saatine dikkat edilerek bekletmeme.</a:t>
            </a:r>
          </a:p>
          <a:p>
            <a:pPr lvl="1">
              <a:lnSpc>
                <a:spcPct val="100000"/>
              </a:lnSpc>
            </a:pPr>
            <a:r>
              <a:rPr lang="en-US"/>
              <a:t>Üniteks'i en iyi şekilde temsil etme.</a:t>
            </a:r>
          </a:p>
          <a:p>
            <a:pPr>
              <a:lnSpc>
                <a:spcPct val="100000"/>
              </a:lnSpc>
            </a:pPr>
            <a:r>
              <a:rPr lang="en-US"/>
              <a:t>Müşteri Ziyaretleri ve Toplantı Organizasyonu</a:t>
            </a:r>
          </a:p>
          <a:p>
            <a:pPr lvl="1">
              <a:lnSpc>
                <a:spcPct val="100000"/>
              </a:lnSpc>
            </a:pPr>
            <a:r>
              <a:rPr lang="en-US"/>
              <a:t>Bölüm müdürleri ve çalışanlar tarafından önceden hazırlık yapılması.</a:t>
            </a:r>
          </a:p>
          <a:p>
            <a:pPr lvl="1">
              <a:lnSpc>
                <a:spcPct val="100000"/>
              </a:lnSpc>
            </a:pPr>
            <a:r>
              <a:rPr lang="en-US"/>
              <a:t>Toplantıda Üniteks'in temsili.</a:t>
            </a:r>
          </a:p>
        </p:txBody>
      </p:sp>
      <p:cxnSp>
        <p:nvCxnSpPr>
          <p:cNvPr id="16" name="Straight Connector 15">
            <a:extLst>
              <a:ext uri="{FF2B5EF4-FFF2-40B4-BE49-F238E27FC236}">
                <a16:creationId xmlns:a16="http://schemas.microsoft.com/office/drawing/2014/main" id="{CDF57B02-07BB-407B-BB36-06D9C64A67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17665" y="722376"/>
            <a:ext cx="6476356"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6855964-C920-48EB-8804-74291211C8A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17665" y="6144768"/>
            <a:ext cx="647635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26026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660EB578-C970-4186-B93C-45851BBC6E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Workspace table with tablet eyeglasses schedule calendar and cup">
            <a:extLst>
              <a:ext uri="{FF2B5EF4-FFF2-40B4-BE49-F238E27FC236}">
                <a16:creationId xmlns:a16="http://schemas.microsoft.com/office/drawing/2014/main" id="{D5470642-BDD9-4991-ABAD-3880002B1B32}"/>
              </a:ext>
            </a:extLst>
          </p:cNvPr>
          <p:cNvPicPr>
            <a:picLocks noGrp="1" noChangeAspect="1"/>
          </p:cNvPicPr>
          <p:nvPr>
            <p:ph sz="half" idx="1"/>
          </p:nvPr>
        </p:nvPicPr>
        <p:blipFill rotWithShape="1">
          <a:blip r:embed="rId3"/>
          <a:srcRect l="33943" r="25225" b="2"/>
          <a:stretch/>
        </p:blipFill>
        <p:spPr>
          <a:xfrm>
            <a:off x="20" y="-17929"/>
            <a:ext cx="4206220" cy="6875929"/>
          </a:xfrm>
          <a:prstGeom prst="rect">
            <a:avLst/>
          </a:prstGeom>
        </p:spPr>
      </p:pic>
      <p:sp>
        <p:nvSpPr>
          <p:cNvPr id="2" name="Title 1">
            <a:extLst>
              <a:ext uri="{FF2B5EF4-FFF2-40B4-BE49-F238E27FC236}">
                <a16:creationId xmlns:a16="http://schemas.microsoft.com/office/drawing/2014/main" id="{EEAFFC6A-250A-7CC7-0C44-5DE6624C33F7}"/>
              </a:ext>
            </a:extLst>
          </p:cNvPr>
          <p:cNvSpPr>
            <a:spLocks noGrp="1"/>
          </p:cNvSpPr>
          <p:nvPr>
            <p:ph type="title"/>
          </p:nvPr>
        </p:nvSpPr>
        <p:spPr>
          <a:xfrm>
            <a:off x="4866968" y="914400"/>
            <a:ext cx="6627924" cy="1307592"/>
          </a:xfrm>
        </p:spPr>
        <p:txBody>
          <a:bodyPr vert="horz" lIns="91440" tIns="45720" rIns="91440" bIns="45720" rtlCol="0" anchor="t">
            <a:normAutofit/>
          </a:bodyPr>
          <a:lstStyle/>
          <a:p>
            <a:pPr>
              <a:lnSpc>
                <a:spcPct val="90000"/>
              </a:lnSpc>
            </a:pPr>
            <a:r>
              <a:rPr lang="en-US"/>
              <a:t>Temsil Giderleri Detayları</a:t>
            </a:r>
          </a:p>
        </p:txBody>
      </p:sp>
      <p:sp>
        <p:nvSpPr>
          <p:cNvPr id="4" name="Content Placeholder 3">
            <a:extLst>
              <a:ext uri="{FF2B5EF4-FFF2-40B4-BE49-F238E27FC236}">
                <a16:creationId xmlns:a16="http://schemas.microsoft.com/office/drawing/2014/main" id="{B0C39911-53A2-4A2F-8152-4819A58F85EA}"/>
              </a:ext>
            </a:extLst>
          </p:cNvPr>
          <p:cNvSpPr>
            <a:spLocks noGrp="1"/>
          </p:cNvSpPr>
          <p:nvPr>
            <p:ph sz="half" idx="2"/>
          </p:nvPr>
        </p:nvSpPr>
        <p:spPr>
          <a:xfrm>
            <a:off x="4866968" y="2221992"/>
            <a:ext cx="6627924" cy="3739896"/>
          </a:xfrm>
        </p:spPr>
        <p:txBody>
          <a:bodyPr vert="horz" lIns="91440" tIns="45720" rIns="91440" bIns="45720" rtlCol="0">
            <a:normAutofit/>
          </a:bodyPr>
          <a:lstStyle/>
          <a:p>
            <a:r>
              <a:rPr lang="en-US"/>
              <a:t>Onay Süreçleri</a:t>
            </a:r>
          </a:p>
          <a:p>
            <a:pPr lvl="1"/>
            <a:r>
              <a:rPr lang="en-US"/>
              <a:t>Çiçek, plaket, çikolata gibi alımlar için Mali İşler Direktörü onayı şart.</a:t>
            </a:r>
          </a:p>
          <a:p>
            <a:r>
              <a:rPr lang="en-US"/>
              <a:t>Organizasyon İhtiyaçları</a:t>
            </a:r>
          </a:p>
          <a:p>
            <a:pPr lvl="1"/>
            <a:r>
              <a:rPr lang="en-US"/>
              <a:t>Kongre, seminer, fuar gibi etkinliklerde gerekli malzemeler satın alma talebi ile alınır.</a:t>
            </a:r>
          </a:p>
          <a:p>
            <a:r>
              <a:rPr lang="en-US"/>
              <a:t>Hediye Politikası</a:t>
            </a:r>
          </a:p>
          <a:p>
            <a:pPr lvl="1"/>
            <a:r>
              <a:rPr lang="en-US"/>
              <a:t>Hediye tutarı kişi başı yıllık 100 Euro ile sınırlı.</a:t>
            </a:r>
          </a:p>
          <a:p>
            <a:pPr lvl="1"/>
            <a:r>
              <a:rPr lang="en-US"/>
              <a:t>Limiti aşan durumlar için Mali İşler Direktörü onayı zorunlu.</a:t>
            </a:r>
          </a:p>
        </p:txBody>
      </p:sp>
      <p:cxnSp>
        <p:nvCxnSpPr>
          <p:cNvPr id="16" name="Straight Connector 15">
            <a:extLst>
              <a:ext uri="{FF2B5EF4-FFF2-40B4-BE49-F238E27FC236}">
                <a16:creationId xmlns:a16="http://schemas.microsoft.com/office/drawing/2014/main" id="{CDF57B02-07BB-407B-BB36-06D9C64A67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17665" y="722376"/>
            <a:ext cx="6476356"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6855964-C920-48EB-8804-74291211C8A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17665" y="6144768"/>
            <a:ext cx="647635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9132830"/>
      </p:ext>
    </p:extLst>
  </p:cSld>
  <p:clrMapOvr>
    <a:masterClrMapping/>
  </p:clrMapOvr>
</p:sld>
</file>

<file path=ppt/theme/theme1.xml><?xml version="1.0" encoding="utf-8"?>
<a:theme xmlns:a="http://schemas.openxmlformats.org/drawingml/2006/main" name="ChronicleVTI">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ChronicleVTI" id="{508E4D90-5116-4BF0-876B-3F422DD1F65F}" vid="{AA21DC3D-92A8-43A4-8358-ED428371CD5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TotalTime>
  <Words>1861</Words>
  <Application>Microsoft Office PowerPoint</Application>
  <PresentationFormat>Widescreen</PresentationFormat>
  <Paragraphs>134</Paragraphs>
  <Slides>15</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Aptos</vt:lpstr>
      <vt:lpstr>Arial</vt:lpstr>
      <vt:lpstr>Calisto MT</vt:lpstr>
      <vt:lpstr>Univers Condensed</vt:lpstr>
      <vt:lpstr>ChronicleVTI</vt:lpstr>
      <vt:lpstr>Logos Temsil ve Ağırlama Prosedürü Sunumu</vt:lpstr>
      <vt:lpstr>Agenda</vt:lpstr>
      <vt:lpstr>Giriş</vt:lpstr>
      <vt:lpstr>Kapsam ve Sorumlular: Kapsam</vt:lpstr>
      <vt:lpstr>Kapsam ve Sorumlular: Sorumlular</vt:lpstr>
      <vt:lpstr>Temsil ve Ağırlama Giderleri Tanımları: Temsil Giderleri</vt:lpstr>
      <vt:lpstr>Temsil ve Ağırlama Giderleri Tanımları: Ağırlama Giderleri</vt:lpstr>
      <vt:lpstr>Uygulama Esasları</vt:lpstr>
      <vt:lpstr>Temsil Giderleri Detayları</vt:lpstr>
      <vt:lpstr>Ağırlama Giderleri Detayları</vt:lpstr>
      <vt:lpstr>Satınalma ve Masraf Bildirim Süreçleri</vt:lpstr>
      <vt:lpstr>Yükümlülükler ve Kayıtlar: Yükümlülükler</vt:lpstr>
      <vt:lpstr>Yükümlülükler ve Kayıtlar: Kayıtlar</vt:lpstr>
      <vt:lpstr>İlgili Dokümanlar</vt:lpstr>
      <vt:lpstr>Sonuç</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Emre ÖZDEMİR ( UNITEKS )</dc:creator>
  <cp:lastModifiedBy>Emre ÖZDEMİR ( UNITEKS )</cp:lastModifiedBy>
  <cp:revision>1</cp:revision>
  <dcterms:created xsi:type="dcterms:W3CDTF">2024-06-29T13:09:37Z</dcterms:created>
  <dcterms:modified xsi:type="dcterms:W3CDTF">2024-06-29T13:15:51Z</dcterms:modified>
</cp:coreProperties>
</file>