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346" r:id="rId4"/>
    <p:sldId id="374" r:id="rId5"/>
    <p:sldId id="347" r:id="rId6"/>
    <p:sldId id="360" r:id="rId7"/>
    <p:sldId id="361" r:id="rId8"/>
    <p:sldId id="362" r:id="rId9"/>
    <p:sldId id="363" r:id="rId10"/>
    <p:sldId id="337" r:id="rId11"/>
    <p:sldId id="368" r:id="rId12"/>
    <p:sldId id="370" r:id="rId13"/>
    <p:sldId id="371" r:id="rId14"/>
    <p:sldId id="369" r:id="rId15"/>
    <p:sldId id="372" r:id="rId16"/>
    <p:sldId id="373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EE96B5-70A7-4801-B594-22D2B1CB5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DC500FE-F01A-4579-9160-49020EBD5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C1B6348-10F7-431A-B510-B0F8D86B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7862-E6E4-45BC-879D-ED7C4D8515CE}" type="datetimeFigureOut">
              <a:rPr lang="tr-TR" smtClean="0"/>
              <a:t>17.10.2020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34CFC2-ECB0-4C27-A475-EE0E1C61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B2D8AC-4647-41E9-81E4-881DEE10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13D-76EC-4606-8D1B-4295F763B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651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4FF751-981A-4499-809C-0E6F7F9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09A45E4-C957-47DE-800D-C93061EB7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AA7B49-64F0-4618-BAB3-187F959C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7862-E6E4-45BC-879D-ED7C4D8515CE}" type="datetimeFigureOut">
              <a:rPr lang="tr-TR" smtClean="0"/>
              <a:t>17.10.2020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79A02E2-B67B-40E2-88A8-196B55E0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E468317-C37A-4E44-A570-73A23D87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13D-76EC-4606-8D1B-4295F763B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402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BF2ED63-3DE9-4399-934F-79ED0556C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C8D882-2311-4359-B1AF-B17E6281D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246BA8-5721-4FD8-B2DB-A5D7689D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7862-E6E4-45BC-879D-ED7C4D8515CE}" type="datetimeFigureOut">
              <a:rPr lang="tr-TR" smtClean="0"/>
              <a:t>17.10.2020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8B10B5-0D25-4127-88C6-5EE99175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E85F970-8605-4A32-ADAB-4C66403F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13D-76EC-4606-8D1B-4295F763B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638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C7E7D4-AABE-43C0-9CA9-923B55DC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990A35-7BD8-4336-BA17-2D91B9BA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CDDC43-F8C1-4AF5-A9E8-4F15F8D8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7862-E6E4-45BC-879D-ED7C4D8515CE}" type="datetimeFigureOut">
              <a:rPr lang="tr-TR" smtClean="0"/>
              <a:t>17.10.2020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F4EDE8-0F50-47EF-AC22-B8067377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32C846-F3E4-4DC8-B785-24C762BF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13D-76EC-4606-8D1B-4295F763B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622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BA37D0-664D-4682-BA93-988F0D86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CB01B66-9188-43B4-99A5-5EA57F20B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8931E9-6897-4665-BF3D-CA0C1E8B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7862-E6E4-45BC-879D-ED7C4D8515CE}" type="datetimeFigureOut">
              <a:rPr lang="tr-TR" smtClean="0"/>
              <a:t>17.10.2020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0728947-9B73-48C3-B53D-072E0415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8A9B6E-E522-4174-B1AC-2341C146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13D-76EC-4606-8D1B-4295F763B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264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D24015-E300-447F-8425-69C5030E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B18F0B-F123-43B8-B568-BE0F3273D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48A5C23-C3DF-4173-B397-7B7BABA25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F9CA1FF-847A-429F-A45A-73241EDA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7862-E6E4-45BC-879D-ED7C4D8515CE}" type="datetimeFigureOut">
              <a:rPr lang="tr-TR" smtClean="0"/>
              <a:t>17.10.2020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70A3A84-9C43-4820-9DA8-195BDE22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D7C1AC3-916E-4271-9DD6-B4696DB9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13D-76EC-4606-8D1B-4295F763B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671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8E852B-6EEB-433E-A89B-9644E7DE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6AACDA7-5CF7-4541-BFCD-08ED476E7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6CE0E4F-96C1-44ED-AE9C-CA0EE2749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B3DDEFE-0456-4309-B3E8-7FE421D54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E477B46-E67A-4F0A-9213-2420F5B2E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8688C67-021E-4096-9BE1-5841488E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7862-E6E4-45BC-879D-ED7C4D8515CE}" type="datetimeFigureOut">
              <a:rPr lang="tr-TR" smtClean="0"/>
              <a:t>17.10.2020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0083B65-78EE-48F7-BAC4-A038AB58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F4C9461-F817-4AB5-A506-F350B842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13D-76EC-4606-8D1B-4295F763B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089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D788A0-8B4D-4CB9-B0C6-3408A155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09065FA-760F-40F1-A887-8DB110CD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7862-E6E4-45BC-879D-ED7C4D8515CE}" type="datetimeFigureOut">
              <a:rPr lang="tr-TR" smtClean="0"/>
              <a:t>17.10.2020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82D380D-5EA7-474F-ADA0-89A7ED62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BD3A5E3-FED1-4716-97CD-4E81480D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13D-76EC-4606-8D1B-4295F763B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612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649C80D-671D-405F-BFFC-5133A79F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7862-E6E4-45BC-879D-ED7C4D8515CE}" type="datetimeFigureOut">
              <a:rPr lang="tr-TR" smtClean="0"/>
              <a:t>17.10.2020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210A231-87B5-4035-8B39-CF89BC22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B32DDEB-46F4-4577-8E0F-F91FA98C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13D-76EC-4606-8D1B-4295F763B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145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E7ACD7-98A5-4D4D-86DD-A164E3A6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22F4CC-12B6-4253-A174-C68765507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A935CEE-A1F5-432F-8D7A-D0B2CC3FB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94522C8-AF87-49EF-B8FA-4139F569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7862-E6E4-45BC-879D-ED7C4D8515CE}" type="datetimeFigureOut">
              <a:rPr lang="tr-TR" smtClean="0"/>
              <a:t>17.10.2020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9E75263-F9AF-4A0B-A0AF-EB021A37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21AADC8-B87E-4808-ABFD-80F1BD42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13D-76EC-4606-8D1B-4295F763B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833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CDA99C-0CBE-45C7-99F4-FC0015E1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7ECBD98-6C17-4F91-875A-6630E8BBB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82D5621-A1D6-454B-A772-40EEA88FD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00D7279-360C-4D05-8862-BF015C8E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7862-E6E4-45BC-879D-ED7C4D8515CE}" type="datetimeFigureOut">
              <a:rPr lang="tr-TR" smtClean="0"/>
              <a:t>17.10.2020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8117F-D7B5-408B-84A5-DBB518B6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1EFF323-D848-4387-9A6B-C3B41C2B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13D-76EC-4606-8D1B-4295F763B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889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E8EA11D-1124-4DD7-9244-D9D46103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E3A4229-2BED-4E86-BCA7-1980990EA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59AF4B-D4E6-4C1D-A544-D43911F15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27862-E6E4-45BC-879D-ED7C4D8515CE}" type="datetimeFigureOut">
              <a:rPr lang="tr-TR" smtClean="0"/>
              <a:t>17.10.2020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BF6EF2-8DA4-4CDE-A20A-7C048225C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F33A4B5-A6D1-412D-8121-C81492FC3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A13D-76EC-4606-8D1B-4295F763B4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571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amazon.com/Hadoop-Definitive-Storage-Analysis-Internet/dp/1491901632/ref=sr_1_1?keywords=hadoop&amp;qid=1574316528&amp;s=books&amp;sr=1-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www.amazon.com/Hadoop-Quick-Start-Guide-Essentials-Addison-wesley/dp/0134049942/ref=sr_1_6?keywords=hadoop&amp;qid=1574316564&amp;s=books&amp;sr=1-6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amazon.com/Expert-Hadoop-Administration-Addison-Wesley-Analytics/dp/0134597192/ref=sr_1_7?keywords=hadoop&amp;qid=1574316564&amp;s=books&amp;sr=1-7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hyperlink" Target="https://www.amazon.com/Modern-Data-Processing-Hadoop-end-ebook/dp/B0787KY8RH/ref=sr_1_11?keywords=hadoop&amp;qid=1574316564&amp;s=books&amp;sr=1-1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amazon.com/Spark-Definitive-Guide-Processing-Simple/dp/1491912219/ref=sr_1_1?crid=3NOQTPN3E7VGA&amp;keywords=apache+spark&amp;qid=1574316451&amp;s=books&amp;sprefix=apache+spark%2Cstripbooks-intl-ship%2C275&amp;sr=1-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hyperlink" Target="https://www.amazon.com/High-Performance-Spark-Practices-Optimizing/dp/1491943203/ref=sr_1_3?crid=3NOQTPN3E7VGA&amp;keywords=apache+spark&amp;qid=1574316490&amp;s=books&amp;sprefix=apache+spark%2Cstripbooks-intl-ship%2C275&amp;sr=1-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amazon.com/Learning-Spark-Jules-Damji/dp/1492050040/ref=sr_1_3?dchild=1&amp;keywords=apache+spark&amp;qid=1602743341&amp;s=books&amp;sr=1-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hyperlink" Target="https://www.amazon.com/Kubernetes-Running-Dive-Future-Infrastructure/dp/1492046531/ref=sr_1_1?crid=2DGKSB33NFUME&amp;dchild=1&amp;keywords=kubernetes+up+%26+running&amp;qid=1602743410&amp;s=books&amp;sprefix=kubernetes+up%2Cstripbooks-intl-ship%2C262&amp;sr=1-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amazon.com/Linux-Command-Line-2nd-Introduction/dp/1593279523/ref=sr_1_1?dchild=1&amp;keywords=linux+command+line&amp;qid=1602743654&amp;s=books&amp;sr=1-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hyperlink" Target="https://www.amazon.com/PostgreSQL-Running-Practical-Advanced-Database/dp/1491963417/ref=sr_1_1?crid=3LN64IG3P0KF7&amp;dchild=1&amp;keywords=postgresql+up+and+running&amp;qid=1602743700&amp;s=books&amp;sprefix=postgresql+up%2Cstripbooks-intl-ship%2C289&amp;sr=1-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amazon.com/Jenkins-Creating-Automated-Cloud-Ready-Pipelines/dp/1098115449/ref=sr_1_9?dchild=1&amp;keywords=jenkins&amp;qid=1602743761&amp;s=books&amp;sr=1-9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hyperlink" Target="https://www.amazon.com/Continuous-Delivery-Docker-Jenkins-applications/dp/1838552189/ref=pd_sbs_14_1/144-1018333-6678621?_encoding=UTF8&amp;pd_rd_i=1838552189&amp;pd_rd_r=12c0ef29-9371-4b19-8f46-1c0aa05cdfb6&amp;pd_rd_w=4tmBE&amp;pd_rd_wg=rBEx1&amp;pf_rd_p=b65ee94e-1282-43fc-a8b1-8bf931f6dfab&amp;pf_rd_r=78TYYW6RNR0FCMQ22DN3&amp;psc=1&amp;refRID=78TYYW6RNR0FCMQ22DN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mfqm_Md5IDVz-IOfphw5PyKSmfGTW3SC?usp=sharing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60081B93-02FD-460E-B288-7FDEBA9CCC08}"/>
              </a:ext>
            </a:extLst>
          </p:cNvPr>
          <p:cNvSpPr/>
          <p:nvPr/>
        </p:nvSpPr>
        <p:spPr>
          <a:xfrm>
            <a:off x="386524" y="2376795"/>
            <a:ext cx="11413702" cy="193899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n w="6350">
                  <a:solidFill>
                    <a:schemeClr val="tx1"/>
                  </a:solidFill>
                </a:ln>
                <a:solidFill>
                  <a:srgbClr val="FF4D4D"/>
                </a:solidFill>
                <a:latin typeface="Roboto"/>
              </a:rPr>
              <a:t>Advanced Big Data </a:t>
            </a:r>
            <a:r>
              <a:rPr lang="tr-TR" sz="6000" b="1" dirty="0">
                <a:ln w="6350">
                  <a:solidFill>
                    <a:schemeClr val="tx1"/>
                  </a:solidFill>
                </a:ln>
                <a:solidFill>
                  <a:srgbClr val="FF4D4D"/>
                </a:solidFill>
                <a:latin typeface="Roboto"/>
              </a:rPr>
              <a:t>and</a:t>
            </a:r>
          </a:p>
          <a:p>
            <a:pPr algn="ctr"/>
            <a:r>
              <a:rPr lang="en-US" sz="6000" b="1" dirty="0">
                <a:ln w="6350">
                  <a:solidFill>
                    <a:schemeClr val="tx1"/>
                  </a:solidFill>
                </a:ln>
                <a:solidFill>
                  <a:srgbClr val="FF4D4D"/>
                </a:solidFill>
                <a:latin typeface="Roboto"/>
              </a:rPr>
              <a:t> Datascience At Scale Bootcamp</a:t>
            </a:r>
          </a:p>
        </p:txBody>
      </p:sp>
    </p:spTree>
    <p:extLst>
      <p:ext uri="{BB962C8B-B14F-4D97-AF65-F5344CB8AC3E}">
        <p14:creationId xmlns:p14="http://schemas.microsoft.com/office/powerpoint/2010/main" val="291821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242868" y="201282"/>
            <a:ext cx="6357853" cy="619433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Eğitim Konu Başlıkları</a:t>
            </a:r>
            <a:endParaRPr lang="en-US" sz="32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839441" y="1163178"/>
            <a:ext cx="8976852" cy="4824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Linux Basic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 err="1">
                <a:latin typeface="Roboto"/>
              </a:rPr>
              <a:t>Bash</a:t>
            </a:r>
            <a:r>
              <a:rPr lang="tr-TR" sz="2000" dirty="0">
                <a:latin typeface="Roboto"/>
              </a:rPr>
              <a:t> </a:t>
            </a:r>
            <a:r>
              <a:rPr lang="tr-TR" sz="2000" dirty="0" err="1">
                <a:latin typeface="Roboto"/>
              </a:rPr>
              <a:t>Script</a:t>
            </a:r>
            <a:endParaRPr lang="tr-TR" sz="2000" dirty="0">
              <a:latin typeface="Roboto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tr-TR" sz="2000" dirty="0">
                <a:latin typeface="Roboto"/>
              </a:rPr>
              <a:t>Git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tr-TR" sz="2000" dirty="0">
                <a:latin typeface="Roboto"/>
              </a:rPr>
              <a:t>Crontab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Docker &amp; Kubernetes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Postgresql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Apache Hadoop HDFS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Apache Hadoop YARN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Apache </a:t>
            </a:r>
            <a:r>
              <a:rPr lang="tr-TR" sz="2000" dirty="0" err="1">
                <a:latin typeface="Roboto"/>
              </a:rPr>
              <a:t>Hive</a:t>
            </a:r>
            <a:endParaRPr lang="tr-TR" sz="2000" dirty="0">
              <a:latin typeface="Roboto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tr-TR" sz="2000" dirty="0">
                <a:latin typeface="Roboto"/>
              </a:rPr>
              <a:t>Apache Sqoop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Data </a:t>
            </a:r>
            <a:r>
              <a:rPr lang="tr-TR" sz="2000" dirty="0" err="1">
                <a:latin typeface="Roboto"/>
              </a:rPr>
              <a:t>Generator</a:t>
            </a:r>
            <a:r>
              <a:rPr lang="tr-TR" sz="2000" dirty="0">
                <a:latin typeface="Roboto"/>
              </a:rPr>
              <a:t>: </a:t>
            </a:r>
            <a:r>
              <a:rPr lang="tr-TR" sz="2000" dirty="0" err="1">
                <a:latin typeface="Roboto"/>
              </a:rPr>
              <a:t>Stream</a:t>
            </a:r>
            <a:r>
              <a:rPr lang="tr-TR" sz="2000" dirty="0">
                <a:latin typeface="Roboto"/>
              </a:rPr>
              <a:t> </a:t>
            </a:r>
            <a:r>
              <a:rPr lang="tr-TR" sz="2000" dirty="0" err="1">
                <a:latin typeface="Roboto"/>
              </a:rPr>
              <a:t>Your</a:t>
            </a:r>
            <a:r>
              <a:rPr lang="tr-TR" sz="2000" dirty="0">
                <a:latin typeface="Roboto"/>
              </a:rPr>
              <a:t> Data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Apache Kafka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Apache Spark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CI/CD Jenkins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Mlflow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Model Deployment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tr-TR" sz="20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1903318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627085" y="304799"/>
            <a:ext cx="6778171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2050" name="Picture 2" descr="https://images-na.ssl-images-amazon.com/images/I/51O4qK-4mAL._SX379_BO1,204,203,200_.jpg">
            <a:hlinkClick r:id="rId2"/>
            <a:extLst>
              <a:ext uri="{FF2B5EF4-FFF2-40B4-BE49-F238E27FC236}">
                <a16:creationId xmlns:a16="http://schemas.microsoft.com/office/drawing/2014/main" id="{263F266A-7EDC-4E0F-A8A2-EFE4B348D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67" y="1052512"/>
            <a:ext cx="36290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ages-na.ssl-images-amazon.com/images/I/51qvOH2bXhL._SX382_BO1,204,203,200_.jpg">
            <a:hlinkClick r:id="rId4"/>
            <a:extLst>
              <a:ext uri="{FF2B5EF4-FFF2-40B4-BE49-F238E27FC236}">
                <a16:creationId xmlns:a16="http://schemas.microsoft.com/office/drawing/2014/main" id="{D8491DAE-EFEF-4F4A-B473-04768EFC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924232"/>
            <a:ext cx="36576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859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627085" y="304799"/>
            <a:ext cx="6778171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3074" name="Picture 2" descr="https://images-na.ssl-images-amazon.com/images/I/51L2X9PkXhL._SX381_BO1,204,203,200_.jpg">
            <a:hlinkClick r:id="rId2"/>
            <a:extLst>
              <a:ext uri="{FF2B5EF4-FFF2-40B4-BE49-F238E27FC236}">
                <a16:creationId xmlns:a16="http://schemas.microsoft.com/office/drawing/2014/main" id="{BB96BA81-6BFA-41E1-8FEE-2C8A9333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052512"/>
            <a:ext cx="36480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odern Big Data Processing with Hadoop: Expert techniques for architecting end-to-end Big Data solutions to get valuable insights by [Kumar, V Naresh, Shindgikar, Prashant]">
            <a:hlinkClick r:id="rId4"/>
            <a:extLst>
              <a:ext uri="{FF2B5EF4-FFF2-40B4-BE49-F238E27FC236}">
                <a16:creationId xmlns:a16="http://schemas.microsoft.com/office/drawing/2014/main" id="{9D3269D5-9142-4CDF-8E37-D67245336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88" y="1042987"/>
            <a:ext cx="38576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8026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627085" y="304799"/>
            <a:ext cx="6778171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1026" name="Picture 2" descr="https://images-na.ssl-images-amazon.com/images/I/51u80Ra18-L._SX379_BO1,204,203,200_.jpg">
            <a:hlinkClick r:id="rId2"/>
            <a:extLst>
              <a:ext uri="{FF2B5EF4-FFF2-40B4-BE49-F238E27FC236}">
                <a16:creationId xmlns:a16="http://schemas.microsoft.com/office/drawing/2014/main" id="{77187E4B-440D-4CA7-AAB5-FB170BF1B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230313"/>
            <a:ext cx="36290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na.ssl-images-amazon.com/images/I/51LNEgiJ9JL._SX379_BO1,204,203,200_.jpg">
            <a:hlinkClick r:id="rId4"/>
            <a:extLst>
              <a:ext uri="{FF2B5EF4-FFF2-40B4-BE49-F238E27FC236}">
                <a16:creationId xmlns:a16="http://schemas.microsoft.com/office/drawing/2014/main" id="{5E240909-7624-4C29-AB24-D0BBD2B0C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88" y="1230312"/>
            <a:ext cx="36290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5740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627085" y="304799"/>
            <a:ext cx="6778171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2" name="Picture 2">
            <a:hlinkClick r:id="rId2"/>
            <a:extLst>
              <a:ext uri="{FF2B5EF4-FFF2-40B4-BE49-F238E27FC236}">
                <a16:creationId xmlns:a16="http://schemas.microsoft.com/office/drawing/2014/main" id="{061CCA6D-4D25-4168-9CF0-B1F22272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46" y="1230311"/>
            <a:ext cx="36290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hlinkClick r:id="rId4"/>
            <a:extLst>
              <a:ext uri="{FF2B5EF4-FFF2-40B4-BE49-F238E27FC236}">
                <a16:creationId xmlns:a16="http://schemas.microsoft.com/office/drawing/2014/main" id="{3A251299-1B58-4E69-BBBB-BDFBF0C6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756" y="1230310"/>
            <a:ext cx="36290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07705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627085" y="304799"/>
            <a:ext cx="6778171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2050" name="Picture 2">
            <a:hlinkClick r:id="rId2"/>
            <a:extLst>
              <a:ext uri="{FF2B5EF4-FFF2-40B4-BE49-F238E27FC236}">
                <a16:creationId xmlns:a16="http://schemas.microsoft.com/office/drawing/2014/main" id="{913DBEFE-6685-43C8-BBC1-9BEBFEE3B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95" y="1230310"/>
            <a:ext cx="36004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hlinkClick r:id="rId4"/>
            <a:extLst>
              <a:ext uri="{FF2B5EF4-FFF2-40B4-BE49-F238E27FC236}">
                <a16:creationId xmlns:a16="http://schemas.microsoft.com/office/drawing/2014/main" id="{1F8CE47C-D9AC-4F63-8C7D-A9B1DBB50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743" y="1230310"/>
            <a:ext cx="36290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73332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627085" y="304799"/>
            <a:ext cx="6778171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Tavsiye Edilen Kaynaklar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pic>
        <p:nvPicPr>
          <p:cNvPr id="3076" name="Picture 4">
            <a:hlinkClick r:id="rId2"/>
            <a:extLst>
              <a:ext uri="{FF2B5EF4-FFF2-40B4-BE49-F238E27FC236}">
                <a16:creationId xmlns:a16="http://schemas.microsoft.com/office/drawing/2014/main" id="{C746BF27-4186-448A-8E51-7184987FC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73" y="1311820"/>
            <a:ext cx="36290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hlinkClick r:id="rId4"/>
            <a:extLst>
              <a:ext uri="{FF2B5EF4-FFF2-40B4-BE49-F238E27FC236}">
                <a16:creationId xmlns:a16="http://schemas.microsoft.com/office/drawing/2014/main" id="{D5FF4F8B-1864-4451-80D2-4B6BD23BB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876" y="1047750"/>
            <a:ext cx="3867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5134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3208" y="1909915"/>
            <a:ext cx="5043948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chemeClr val="accent1">
                    <a:lumMod val="75000"/>
                  </a:schemeClr>
                </a:solidFill>
                <a:latin typeface="Roboto"/>
                <a:ea typeface="+mn-ea"/>
                <a:cs typeface="+mn-cs"/>
              </a:rPr>
              <a:t>Eğitmen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2441283" y="2400208"/>
            <a:ext cx="7964129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3200" dirty="0">
                <a:latin typeface="Roboto"/>
              </a:rPr>
              <a:t>Cumartesi-Pazar	: 10:00 – 13:00</a:t>
            </a:r>
          </a:p>
        </p:txBody>
      </p:sp>
      <p:sp>
        <p:nvSpPr>
          <p:cNvPr id="4" name="Unvan 1">
            <a:extLst>
              <a:ext uri="{FF2B5EF4-FFF2-40B4-BE49-F238E27FC236}">
                <a16:creationId xmlns:a16="http://schemas.microsoft.com/office/drawing/2014/main" id="{2FDE2E2F-E28D-466F-A2D6-6880F7ADFBDA}"/>
              </a:ext>
            </a:extLst>
          </p:cNvPr>
          <p:cNvSpPr txBox="1">
            <a:spLocks/>
          </p:cNvSpPr>
          <p:nvPr/>
        </p:nvSpPr>
        <p:spPr>
          <a:xfrm>
            <a:off x="3901373" y="3329707"/>
            <a:ext cx="5043948" cy="6194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dirty="0">
                <a:solidFill>
                  <a:schemeClr val="accent1">
                    <a:lumMod val="75000"/>
                  </a:schemeClr>
                </a:solidFill>
                <a:latin typeface="Roboto"/>
                <a:ea typeface="+mn-ea"/>
                <a:cs typeface="+mn-cs"/>
              </a:rPr>
              <a:t>Eğitmen Yardımcıları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ABCF73D-5E71-47F0-8036-D1E95EAC5498}"/>
              </a:ext>
            </a:extLst>
          </p:cNvPr>
          <p:cNvSpPr txBox="1"/>
          <p:nvPr/>
        </p:nvSpPr>
        <p:spPr>
          <a:xfrm>
            <a:off x="2441284" y="3919450"/>
            <a:ext cx="7964128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3200" dirty="0">
                <a:latin typeface="Roboto"/>
              </a:rPr>
              <a:t>Cuma			: 20:00 – 22:00 </a:t>
            </a:r>
          </a:p>
        </p:txBody>
      </p:sp>
      <p:sp>
        <p:nvSpPr>
          <p:cNvPr id="6" name="Unvan 1">
            <a:extLst>
              <a:ext uri="{FF2B5EF4-FFF2-40B4-BE49-F238E27FC236}">
                <a16:creationId xmlns:a16="http://schemas.microsoft.com/office/drawing/2014/main" id="{32E33F30-BE9D-459D-B8D3-25FF3D491FE2}"/>
              </a:ext>
            </a:extLst>
          </p:cNvPr>
          <p:cNvSpPr txBox="1">
            <a:spLocks/>
          </p:cNvSpPr>
          <p:nvPr/>
        </p:nvSpPr>
        <p:spPr>
          <a:xfrm>
            <a:off x="3683208" y="456599"/>
            <a:ext cx="5043948" cy="6194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Zaman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3677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435368" y="287615"/>
            <a:ext cx="6687573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Yöntem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909851" y="920621"/>
            <a:ext cx="10372298" cy="460638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200" dirty="0">
                <a:latin typeface="Roboto"/>
              </a:rPr>
              <a:t>Eğitmen teorisini anlatır (Araç nedir niye var nasıl kullanılır)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200" dirty="0">
                <a:latin typeface="Roboto"/>
              </a:rPr>
              <a:t>Eğitmen uygulamalı örnek gösterir. Fazla kaynak gerektirdiği için bazı dersler sadece gösteri şeklinde işlenir.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200" dirty="0">
                <a:latin typeface="Roboto"/>
              </a:rPr>
              <a:t>Öğrenci basit alıştırmaları ders esnasında yeri geldikçe yapar.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200" dirty="0">
                <a:latin typeface="Roboto"/>
              </a:rPr>
              <a:t>Öğrenci işlenen konulara ait alıştırmaları kendisi ders dışında yapar.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200" dirty="0">
                <a:latin typeface="Roboto"/>
              </a:rPr>
              <a:t>Öğrenci haftalık büyük bir ödev yapar.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200" dirty="0">
                <a:latin typeface="Roboto"/>
              </a:rPr>
              <a:t>Alıştırmalar ve ödev cevapları eğitmen ve yardımcıları tarafından kontrol edilir.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200" dirty="0">
                <a:latin typeface="Roboto"/>
              </a:rPr>
              <a:t>Eğitim sonuna kadar onlarca alıştırma, ödev ve  üç proje bitirilmiş olur. 2 big data, 1 datascience.</a:t>
            </a:r>
          </a:p>
        </p:txBody>
      </p:sp>
    </p:spTree>
    <p:extLst>
      <p:ext uri="{BB962C8B-B14F-4D97-AF65-F5344CB8AC3E}">
        <p14:creationId xmlns:p14="http://schemas.microsoft.com/office/powerpoint/2010/main" val="1074362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435368" y="287615"/>
            <a:ext cx="6687573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Proje ve Ödev Örnekleri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909851" y="920621"/>
            <a:ext cx="10372298" cy="359072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Roboto"/>
              </a:rPr>
              <a:t>### Sample Exercise-1: Sort the most canceled product categories and cancellation amounts in descending order and write to disk in parquet format.  </a:t>
            </a:r>
            <a:endParaRPr lang="tr-TR" sz="2200" dirty="0"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Roboto"/>
              </a:rPr>
              <a:t>### Sample Exercise-</a:t>
            </a:r>
            <a:r>
              <a:rPr lang="tr-TR" sz="2200" dirty="0">
                <a:latin typeface="Roboto"/>
              </a:rPr>
              <a:t>2</a:t>
            </a:r>
            <a:r>
              <a:rPr lang="en-US" sz="2200" dirty="0">
                <a:latin typeface="Roboto"/>
              </a:rPr>
              <a:t>: </a:t>
            </a:r>
            <a:r>
              <a:rPr lang="tr-TR" sz="2200" dirty="0" err="1">
                <a:latin typeface="Roboto"/>
              </a:rPr>
              <a:t>Dockerize</a:t>
            </a:r>
            <a:r>
              <a:rPr lang="tr-TR" sz="2200" dirty="0">
                <a:latin typeface="Roboto"/>
              </a:rPr>
              <a:t> </a:t>
            </a:r>
            <a:r>
              <a:rPr lang="tr-TR" sz="2200" dirty="0" err="1">
                <a:latin typeface="Roboto"/>
              </a:rPr>
              <a:t>your</a:t>
            </a:r>
            <a:r>
              <a:rPr lang="tr-TR" sz="2200" dirty="0">
                <a:latin typeface="Roboto"/>
              </a:rPr>
              <a:t> python </a:t>
            </a:r>
            <a:r>
              <a:rPr lang="tr-TR" sz="2200" dirty="0" err="1">
                <a:latin typeface="Roboto"/>
              </a:rPr>
              <a:t>application</a:t>
            </a:r>
            <a:r>
              <a:rPr lang="tr-TR" sz="2200" dirty="0">
                <a:latin typeface="Roboto"/>
              </a:rPr>
              <a:t>.</a:t>
            </a:r>
            <a:endParaRPr lang="en-US" sz="2200" dirty="0"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Roboto"/>
              </a:rPr>
              <a:t>### Project-1: Visualize </a:t>
            </a:r>
            <a:r>
              <a:rPr lang="en-US" sz="2200" dirty="0" err="1">
                <a:latin typeface="Roboto"/>
              </a:rPr>
              <a:t>realtime</a:t>
            </a:r>
            <a:r>
              <a:rPr lang="en-US" sz="2200" dirty="0">
                <a:latin typeface="Roboto"/>
              </a:rPr>
              <a:t> your ml predictions on </a:t>
            </a:r>
            <a:r>
              <a:rPr lang="tr-TR" sz="2200" dirty="0">
                <a:latin typeface="Roboto"/>
              </a:rPr>
              <a:t>a </a:t>
            </a:r>
            <a:r>
              <a:rPr lang="tr-TR" sz="2200" dirty="0" err="1">
                <a:latin typeface="Roboto"/>
              </a:rPr>
              <a:t>visualization</a:t>
            </a:r>
            <a:r>
              <a:rPr lang="tr-TR" sz="2200" dirty="0">
                <a:latin typeface="Roboto"/>
              </a:rPr>
              <a:t> </a:t>
            </a:r>
            <a:r>
              <a:rPr lang="tr-TR" sz="2200" dirty="0" err="1">
                <a:latin typeface="Roboto"/>
              </a:rPr>
              <a:t>tool</a:t>
            </a:r>
            <a:r>
              <a:rPr lang="en-US" sz="2200" dirty="0">
                <a:latin typeface="Roboto"/>
              </a:rPr>
              <a:t> (spark ml model - generator - </a:t>
            </a:r>
            <a:r>
              <a:rPr lang="en-US" sz="2200" dirty="0" err="1">
                <a:latin typeface="Roboto"/>
              </a:rPr>
              <a:t>kafka</a:t>
            </a:r>
            <a:r>
              <a:rPr lang="en-US" sz="2200" dirty="0">
                <a:latin typeface="Roboto"/>
              </a:rPr>
              <a:t> - streaming – </a:t>
            </a:r>
            <a:r>
              <a:rPr lang="tr-TR" sz="2200" dirty="0" err="1">
                <a:latin typeface="Roboto"/>
              </a:rPr>
              <a:t>visualization</a:t>
            </a:r>
            <a:r>
              <a:rPr lang="tr-TR" sz="2200" dirty="0">
                <a:latin typeface="Roboto"/>
              </a:rPr>
              <a:t> platform</a:t>
            </a:r>
            <a:r>
              <a:rPr lang="en-US" sz="2200" dirty="0">
                <a:latin typeface="Robot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Roboto"/>
              </a:rPr>
              <a:t>### Project-2: Design and </a:t>
            </a:r>
            <a:r>
              <a:rPr lang="tr-TR" sz="2200" dirty="0" err="1">
                <a:latin typeface="Roboto"/>
              </a:rPr>
              <a:t>schedule</a:t>
            </a:r>
            <a:r>
              <a:rPr lang="tr-TR" sz="2200" dirty="0">
                <a:latin typeface="Roboto"/>
              </a:rPr>
              <a:t> </a:t>
            </a:r>
            <a:r>
              <a:rPr lang="tr-TR" sz="2200" dirty="0" err="1">
                <a:latin typeface="Roboto"/>
              </a:rPr>
              <a:t>your</a:t>
            </a:r>
            <a:r>
              <a:rPr lang="en-US" sz="2200" dirty="0">
                <a:latin typeface="Roboto"/>
              </a:rPr>
              <a:t> data pipeline (</a:t>
            </a:r>
            <a:r>
              <a:rPr lang="tr-TR" sz="2200" dirty="0" err="1">
                <a:latin typeface="Roboto"/>
              </a:rPr>
              <a:t>Postgresql</a:t>
            </a:r>
            <a:r>
              <a:rPr lang="tr-TR" sz="2200" dirty="0">
                <a:latin typeface="Roboto"/>
              </a:rPr>
              <a:t> – Sqoop - </a:t>
            </a:r>
            <a:r>
              <a:rPr lang="tr-TR" sz="2200" dirty="0" err="1">
                <a:latin typeface="Roboto"/>
              </a:rPr>
              <a:t>Hive</a:t>
            </a:r>
            <a:r>
              <a:rPr lang="en-US" sz="2200" dirty="0">
                <a:latin typeface="Robot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Roboto"/>
              </a:rPr>
              <a:t>### Project-3: ML Classification (</a:t>
            </a:r>
            <a:r>
              <a:rPr lang="tr-TR" sz="2200" dirty="0" err="1">
                <a:latin typeface="Roboto"/>
              </a:rPr>
              <a:t>Deploy</a:t>
            </a:r>
            <a:r>
              <a:rPr lang="tr-TR" sz="2200" dirty="0">
                <a:latin typeface="Roboto"/>
              </a:rPr>
              <a:t> </a:t>
            </a:r>
            <a:r>
              <a:rPr lang="tr-TR" sz="2200" dirty="0" err="1">
                <a:latin typeface="Roboto"/>
              </a:rPr>
              <a:t>your</a:t>
            </a:r>
            <a:r>
              <a:rPr lang="tr-TR" sz="2200" dirty="0">
                <a:latin typeface="Roboto"/>
              </a:rPr>
              <a:t> ml model</a:t>
            </a:r>
            <a:r>
              <a:rPr lang="en-US" sz="2200" dirty="0">
                <a:latin typeface="Roboto"/>
              </a:rPr>
              <a:t> with </a:t>
            </a:r>
            <a:r>
              <a:rPr lang="en-US" sz="2200" dirty="0" err="1">
                <a:latin typeface="Roboto"/>
              </a:rPr>
              <a:t>mlflow</a:t>
            </a:r>
            <a:r>
              <a:rPr lang="en-US" sz="2200" dirty="0">
                <a:latin typeface="Roboto"/>
              </a:rPr>
              <a:t>) </a:t>
            </a:r>
            <a:endParaRPr lang="tr-TR" sz="22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25973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435368" y="287615"/>
            <a:ext cx="6687573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Sertifika, Katılım Belgesi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419367" y="989370"/>
            <a:ext cx="9487886" cy="19595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800" dirty="0">
                <a:latin typeface="Roboto"/>
              </a:rPr>
              <a:t>Eğitimi tamamlayanlara verilecektir.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800" dirty="0">
                <a:latin typeface="Roboto"/>
              </a:rPr>
              <a:t>Sertifika için derslerin %70’inden daha fazlasına katılım zorunludur.</a:t>
            </a:r>
          </a:p>
        </p:txBody>
      </p:sp>
    </p:spTree>
    <p:extLst>
      <p:ext uri="{BB962C8B-B14F-4D97-AF65-F5344CB8AC3E}">
        <p14:creationId xmlns:p14="http://schemas.microsoft.com/office/powerpoint/2010/main" val="981667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435368" y="764612"/>
            <a:ext cx="6687573" cy="619433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Donanım Gereksinimleri ve Eğitim Hazırlıkları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352057" y="1494338"/>
            <a:ext cx="9487886" cy="43806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En az 8 GB RAM, 4 çekirdek işlemci ve 60 GB boş disk alanı olan bilgisayar.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İnternet bağlantısı.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Virtualbox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İşletim sistemi Windows 10 veya </a:t>
            </a:r>
            <a:r>
              <a:rPr lang="tr-TR" sz="2000" dirty="0" err="1">
                <a:latin typeface="Roboto"/>
              </a:rPr>
              <a:t>MacOS</a:t>
            </a:r>
            <a:r>
              <a:rPr lang="tr-TR" sz="2000" dirty="0">
                <a:latin typeface="Roboto"/>
              </a:rPr>
              <a:t> olabilir.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000" dirty="0">
                <a:latin typeface="Roboto"/>
              </a:rPr>
              <a:t>Şu bağlantıdan </a:t>
            </a:r>
          </a:p>
          <a:p>
            <a:pPr>
              <a:lnSpc>
                <a:spcPct val="150000"/>
              </a:lnSpc>
            </a:pPr>
            <a:r>
              <a:rPr lang="tr-TR" sz="1600" dirty="0">
                <a:latin typeface="Roboto"/>
                <a:hlinkClick r:id="rId2"/>
              </a:rPr>
              <a:t>https://drive.google.com/drive/folders/1mfqm_Md5IDVz-IOfphw5PyKSmfGTW3SC?usp=sharing</a:t>
            </a:r>
            <a:r>
              <a:rPr lang="tr-TR" sz="2800" dirty="0">
                <a:latin typeface="Roboto"/>
                <a:hlinkClick r:id="rId2"/>
              </a:rPr>
              <a:t> </a:t>
            </a:r>
            <a:r>
              <a:rPr lang="tr-TR" sz="2000" dirty="0" err="1">
                <a:latin typeface="Roboto"/>
              </a:rPr>
              <a:t>centostrain.ova</a:t>
            </a:r>
            <a:r>
              <a:rPr lang="tr-TR" sz="2000" dirty="0">
                <a:latin typeface="Roboto"/>
              </a:rPr>
              <a:t> sanal makine imajı indirilmelidir.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latin typeface="Roboto"/>
              </a:rPr>
              <a:t>6. Aynı bağlantının olduğu klasör içindeki  </a:t>
            </a:r>
            <a:r>
              <a:rPr lang="tr-TR" sz="2000" b="1" dirty="0">
                <a:latin typeface="Roboto"/>
              </a:rPr>
              <a:t>centos7_train_vm_user_guide </a:t>
            </a:r>
            <a:r>
              <a:rPr lang="tr-TR" sz="2000" dirty="0">
                <a:latin typeface="Roboto"/>
              </a:rPr>
              <a:t>dokümanına göre </a:t>
            </a:r>
            <a:r>
              <a:rPr lang="tr-TR" sz="2000" dirty="0" err="1">
                <a:latin typeface="Roboto"/>
              </a:rPr>
              <a:t>import</a:t>
            </a:r>
            <a:r>
              <a:rPr lang="tr-TR" sz="2000" dirty="0">
                <a:latin typeface="Roboto"/>
              </a:rPr>
              <a:t> ve test işlemleri yapılmalıdır.</a:t>
            </a:r>
          </a:p>
        </p:txBody>
      </p:sp>
    </p:spTree>
    <p:extLst>
      <p:ext uri="{BB962C8B-B14F-4D97-AF65-F5344CB8AC3E}">
        <p14:creationId xmlns:p14="http://schemas.microsoft.com/office/powerpoint/2010/main" val="767400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435368" y="287615"/>
            <a:ext cx="7735175" cy="1056597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Kullanılacak Programlama ve Sorgulama Dilleri, </a:t>
            </a:r>
            <a:r>
              <a:rPr lang="tr-TR" sz="3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Frameworks</a:t>
            </a:r>
            <a:r>
              <a:rPr lang="tr-TR" sz="3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, </a:t>
            </a:r>
            <a:r>
              <a:rPr lang="tr-TR" sz="3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Libs</a:t>
            </a:r>
            <a:endParaRPr lang="en-US" sz="32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352057" y="1344212"/>
            <a:ext cx="9487886" cy="454483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800" dirty="0">
                <a:latin typeface="Roboto"/>
              </a:rPr>
              <a:t>Python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800" dirty="0" err="1">
                <a:latin typeface="Roboto"/>
              </a:rPr>
              <a:t>Bash</a:t>
            </a:r>
            <a:r>
              <a:rPr lang="tr-TR" sz="2800" dirty="0">
                <a:latin typeface="Roboto"/>
              </a:rPr>
              <a:t> </a:t>
            </a:r>
            <a:r>
              <a:rPr lang="tr-TR" sz="2800" dirty="0" err="1">
                <a:latin typeface="Roboto"/>
              </a:rPr>
              <a:t>scripting</a:t>
            </a:r>
            <a:endParaRPr lang="tr-TR" sz="2800" dirty="0">
              <a:latin typeface="Roboto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800" dirty="0">
                <a:latin typeface="Roboto"/>
              </a:rPr>
              <a:t>SQL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800" dirty="0">
                <a:latin typeface="Roboto"/>
              </a:rPr>
              <a:t>HiveQL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800" dirty="0">
                <a:latin typeface="Roboto"/>
              </a:rPr>
              <a:t>Spark Dataframe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800" dirty="0">
                <a:latin typeface="Roboto"/>
              </a:rPr>
              <a:t>Spark ML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r-TR" sz="2800" dirty="0" err="1">
                <a:latin typeface="Roboto"/>
              </a:rPr>
              <a:t>Scikit-learn</a:t>
            </a:r>
            <a:endParaRPr lang="tr-TR" sz="2800" dirty="0">
              <a:latin typeface="Roboto"/>
            </a:endParaRPr>
          </a:p>
          <a:p>
            <a:pPr>
              <a:lnSpc>
                <a:spcPct val="150000"/>
              </a:lnSpc>
            </a:pPr>
            <a:endParaRPr lang="tr-TR" sz="28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04104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705970" y="287615"/>
            <a:ext cx="9133973" cy="749615"/>
          </a:xfrm>
        </p:spPr>
        <p:txBody>
          <a:bodyPr>
            <a:noAutofit/>
          </a:bodyPr>
          <a:lstStyle/>
          <a:p>
            <a:r>
              <a:rPr lang="tr-TR" sz="40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Sanal makine içinde Bulunan Araçlar</a:t>
            </a:r>
            <a:endParaRPr lang="en-US" sz="40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352057" y="1344212"/>
            <a:ext cx="9487886" cy="41960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CentOS7 (Desktop)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Java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Python 3.6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Spark 3.0.0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Kafka 2.5.0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Zookeeper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Intellij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PyCharm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Jupyter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Dbeaver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SQL Editor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PostgreSQL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Docker 19.03.12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Docker-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compose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1.25.4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Minikube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1.18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Hadoop 3.1.2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Hive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3.1.2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Jenkins</a:t>
            </a:r>
          </a:p>
          <a:p>
            <a:pPr>
              <a:lnSpc>
                <a:spcPct val="150000"/>
              </a:lnSpc>
            </a:pP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532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834788" y="343218"/>
            <a:ext cx="10522423" cy="749615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Kursiyerler Tarafından Kurulacaklar </a:t>
            </a:r>
            <a:r>
              <a:rPr lang="tr-TR" sz="3200" b="1" dirty="0" err="1">
                <a:solidFill>
                  <a:srgbClr val="FF4D4D"/>
                </a:solidFill>
                <a:latin typeface="Roboto"/>
                <a:ea typeface="+mn-ea"/>
                <a:cs typeface="+mn-cs"/>
              </a:rPr>
              <a:t>Guest</a:t>
            </a:r>
            <a:r>
              <a:rPr lang="tr-TR" sz="3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 OS (VM)</a:t>
            </a:r>
            <a:endParaRPr lang="en-US" sz="32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DC8A280-C738-452F-B627-12CB68E50CC1}"/>
              </a:ext>
            </a:extLst>
          </p:cNvPr>
          <p:cNvSpPr txBox="1"/>
          <p:nvPr/>
        </p:nvSpPr>
        <p:spPr>
          <a:xfrm>
            <a:off x="1352057" y="1262325"/>
            <a:ext cx="9487886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Presto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Gitea</a:t>
            </a: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Unvan 1">
            <a:extLst>
              <a:ext uri="{FF2B5EF4-FFF2-40B4-BE49-F238E27FC236}">
                <a16:creationId xmlns:a16="http://schemas.microsoft.com/office/drawing/2014/main" id="{B9EDA109-6E51-425E-8E85-AE185DF6DC65}"/>
              </a:ext>
            </a:extLst>
          </p:cNvPr>
          <p:cNvSpPr txBox="1">
            <a:spLocks/>
          </p:cNvSpPr>
          <p:nvPr/>
        </p:nvSpPr>
        <p:spPr>
          <a:xfrm>
            <a:off x="1831075" y="3097471"/>
            <a:ext cx="9133973" cy="7496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rgbClr val="FF4D4D"/>
                </a:solidFill>
                <a:latin typeface="Roboto"/>
                <a:ea typeface="+mn-ea"/>
                <a:cs typeface="+mn-cs"/>
              </a:rPr>
              <a:t>Kursiyerler Tarafından Kurulacaklar Host OS</a:t>
            </a:r>
            <a:endParaRPr lang="en-US" sz="3200" b="1" dirty="0">
              <a:solidFill>
                <a:srgbClr val="FF4D4D"/>
              </a:solidFill>
              <a:latin typeface="Roboto"/>
              <a:ea typeface="+mn-ea"/>
              <a:cs typeface="+mn-cs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530B916-61DC-4749-8BB1-55F04DEB71AB}"/>
              </a:ext>
            </a:extLst>
          </p:cNvPr>
          <p:cNvSpPr txBox="1"/>
          <p:nvPr/>
        </p:nvSpPr>
        <p:spPr>
          <a:xfrm>
            <a:off x="1477162" y="4072181"/>
            <a:ext cx="9487886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MobaXterm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(Windows kullanıcıları)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Postman</a:t>
            </a: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Visual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Studio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Code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or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2000" dirty="0" err="1">
                <a:latin typeface="Roboto" panose="02000000000000000000" pitchFamily="2" charset="0"/>
                <a:ea typeface="Roboto" panose="02000000000000000000" pitchFamily="2" charset="0"/>
              </a:rPr>
              <a:t>Notepad</a:t>
            </a:r>
            <a:r>
              <a:rPr lang="tr-TR" sz="2000" dirty="0">
                <a:latin typeface="Roboto" panose="02000000000000000000" pitchFamily="2" charset="0"/>
                <a:ea typeface="Roboto" panose="02000000000000000000" pitchFamily="2" charset="0"/>
              </a:rPr>
              <a:t>++</a:t>
            </a:r>
          </a:p>
          <a:p>
            <a:pPr>
              <a:lnSpc>
                <a:spcPct val="150000"/>
              </a:lnSpc>
            </a:pPr>
            <a:endParaRPr lang="tr-TR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8770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E3C13D569F524C986D907B01BD5D31" ma:contentTypeVersion="0" ma:contentTypeDescription="Create a new document." ma:contentTypeScope="" ma:versionID="ca7ed9566728528e869980df6baea08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7E7031-ED04-4F35-8F52-8B190D3D6B85}"/>
</file>

<file path=customXml/itemProps2.xml><?xml version="1.0" encoding="utf-8"?>
<ds:datastoreItem xmlns:ds="http://schemas.openxmlformats.org/officeDocument/2006/customXml" ds:itemID="{033C8289-8FAB-4053-90C2-45A048B252D5}"/>
</file>

<file path=customXml/itemProps3.xml><?xml version="1.0" encoding="utf-8"?>
<ds:datastoreItem xmlns:ds="http://schemas.openxmlformats.org/officeDocument/2006/customXml" ds:itemID="{D876E3C5-03A5-44FE-BA6E-3DDEEB49406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Geniş ekran</PresentationFormat>
  <Paragraphs>88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Office Teması</vt:lpstr>
      <vt:lpstr>PowerPoint Sunusu</vt:lpstr>
      <vt:lpstr>Eğitmen</vt:lpstr>
      <vt:lpstr>Yöntem</vt:lpstr>
      <vt:lpstr>Proje ve Ödev Örnekleri</vt:lpstr>
      <vt:lpstr>Sertifika, Katılım Belgesi</vt:lpstr>
      <vt:lpstr>Donanım Gereksinimleri ve Eğitim Hazırlıkları</vt:lpstr>
      <vt:lpstr>Kullanılacak Programlama ve Sorgulama Dilleri, Frameworks, Libs</vt:lpstr>
      <vt:lpstr>Sanal makine içinde Bulunan Araçlar</vt:lpstr>
      <vt:lpstr>Kursiyerler Tarafından Kurulacaklar Guest OS (VM)</vt:lpstr>
      <vt:lpstr>Eğitim Konu Başlıkları</vt:lpstr>
      <vt:lpstr>Tavsiye Edilen Kaynaklar</vt:lpstr>
      <vt:lpstr>Tavsiye Edilen Kaynaklar</vt:lpstr>
      <vt:lpstr>Tavsiye Edilen Kaynaklar</vt:lpstr>
      <vt:lpstr>Tavsiye Edilen Kaynaklar</vt:lpstr>
      <vt:lpstr>Tavsiye Edilen Kaynaklar</vt:lpstr>
      <vt:lpstr>Tavsiye Edilen 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Erkan ŞİRİN</dc:creator>
  <cp:lastModifiedBy>Erkan ŞİRİN</cp:lastModifiedBy>
  <cp:revision>2</cp:revision>
  <dcterms:created xsi:type="dcterms:W3CDTF">2020-10-17T10:49:23Z</dcterms:created>
  <dcterms:modified xsi:type="dcterms:W3CDTF">2020-10-17T15:00:51Z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0x01010048E3C13D569F524C986D907B01BD5D31</vt:lpwstr>
  </property>
</Properties>
</file>