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comments/comment2.xml" ContentType="application/vnd.openxmlformats-officedocument.presentationml.comments+xml"/>
  <Override PartName="/ppt/theme/theme1.xml" ContentType="application/vnd.openxmlformats-officedocument.theme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omments/comment3.xml" ContentType="application/vnd.openxmlformats-officedocument.presentationml.comment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6" r:id="rId2"/>
    <p:sldId id="299" r:id="rId3"/>
    <p:sldId id="300" r:id="rId4"/>
    <p:sldId id="307" r:id="rId5"/>
    <p:sldId id="308" r:id="rId6"/>
    <p:sldId id="306" r:id="rId7"/>
    <p:sldId id="301" r:id="rId8"/>
    <p:sldId id="303" r:id="rId9"/>
    <p:sldId id="304" r:id="rId10"/>
    <p:sldId id="259" r:id="rId11"/>
    <p:sldId id="298" r:id="rId12"/>
    <p:sldId id="294" r:id="rId13"/>
    <p:sldId id="295" r:id="rId14"/>
    <p:sldId id="290" r:id="rId15"/>
    <p:sldId id="309" r:id="rId16"/>
    <p:sldId id="310" r:id="rId17"/>
  </p:sldIdLst>
  <p:sldSz cx="9144000" cy="5143500" type="screen16x9"/>
  <p:notesSz cx="6858000" cy="9144000"/>
  <p:defaultTextStyle>
    <a:defPPr marL="0" marR="0" indent="0" algn="l" defTabSz="342874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675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91430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9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171438" algn="ctr" defTabSz="91430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9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342874" algn="ctr" defTabSz="91430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9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514311" algn="ctr" defTabSz="91430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9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685749" algn="ctr" defTabSz="91430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9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857186" algn="ctr" defTabSz="91430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9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1028622" algn="ctr" defTabSz="91430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9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1200060" algn="ctr" defTabSz="91430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9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1371498" algn="ctr" defTabSz="91430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9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Oytun Morgul" initials="OM" lastIdx="3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60606"/>
    <a:srgbClr val="066DA5"/>
    <a:srgbClr val="A6A6A6"/>
    <a:srgbClr val="CC3300"/>
    <a:srgbClr val="FF9933"/>
    <a:srgbClr val="3399FF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8"/>
  </p:normalViewPr>
  <p:slideViewPr>
    <p:cSldViewPr snapToGrid="0" snapToObjects="1">
      <p:cViewPr varScale="1">
        <p:scale>
          <a:sx n="138" d="100"/>
          <a:sy n="138" d="100"/>
        </p:scale>
        <p:origin x="75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customXml" Target="../customXml/item3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0-08-03T12:13:43.539" idx="1">
    <p:pos x="290" y="-3487"/>
    <p:text>Eğitim başlığı hem sayfaya, hem de solundaki noktaya, hem de miuul logusuna göre ortalanmış olarak şekilde büyük yazılacak. (Chromatica Regular, 96pt)
Modül 1-2-3 gibi yazmayalım ve söylemeyelim anlatırken. Eğitimler teker teker de satılacağı için, Path’den de bahsetmeyelim.
Ekran bazen gerekli yerlere zoom yapsın bilmeyenler de ogrensin. Vahitle erkan yapıyor bunu. 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0-08-03T12:11:02.498" idx="3">
    <p:pos x="-23" y="-2379"/>
    <p:text>Uygulama isimleri çift tırnak değil tek tırnak içinde yazılmalı. 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0-08-03T12:11:02.498" idx="3">
    <p:pos x="-23" y="-2379"/>
    <p:text>Uygulama isimleri çift tırnak değil tek tırnak içinde yazılmalı. </p:text>
    <p:extLst>
      <p:ext uri="{C676402C-5697-4E1C-873F-D02D1690AC5C}">
        <p15:threadingInfo xmlns:p15="http://schemas.microsoft.com/office/powerpoint/2012/main" timeZoneBias="-1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9" name="Shape 14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171438" latinLnBrk="0">
      <a:lnSpc>
        <a:spcPct val="117999"/>
      </a:lnSpc>
      <a:defRPr sz="825">
        <a:latin typeface="+mn-lt"/>
        <a:ea typeface="+mn-ea"/>
        <a:cs typeface="+mn-cs"/>
        <a:sym typeface="Helvetica Neue"/>
      </a:defRPr>
    </a:lvl1pPr>
    <a:lvl2pPr indent="85719" defTabSz="171438" latinLnBrk="0">
      <a:lnSpc>
        <a:spcPct val="117999"/>
      </a:lnSpc>
      <a:defRPr sz="825">
        <a:latin typeface="+mn-lt"/>
        <a:ea typeface="+mn-ea"/>
        <a:cs typeface="+mn-cs"/>
        <a:sym typeface="Helvetica Neue"/>
      </a:defRPr>
    </a:lvl2pPr>
    <a:lvl3pPr indent="171438" defTabSz="171438" latinLnBrk="0">
      <a:lnSpc>
        <a:spcPct val="117999"/>
      </a:lnSpc>
      <a:defRPr sz="825">
        <a:latin typeface="+mn-lt"/>
        <a:ea typeface="+mn-ea"/>
        <a:cs typeface="+mn-cs"/>
        <a:sym typeface="Helvetica Neue"/>
      </a:defRPr>
    </a:lvl3pPr>
    <a:lvl4pPr indent="257156" defTabSz="171438" latinLnBrk="0">
      <a:lnSpc>
        <a:spcPct val="117999"/>
      </a:lnSpc>
      <a:defRPr sz="825">
        <a:latin typeface="+mn-lt"/>
        <a:ea typeface="+mn-ea"/>
        <a:cs typeface="+mn-cs"/>
        <a:sym typeface="Helvetica Neue"/>
      </a:defRPr>
    </a:lvl4pPr>
    <a:lvl5pPr indent="342874" defTabSz="171438" latinLnBrk="0">
      <a:lnSpc>
        <a:spcPct val="117999"/>
      </a:lnSpc>
      <a:defRPr sz="825">
        <a:latin typeface="+mn-lt"/>
        <a:ea typeface="+mn-ea"/>
        <a:cs typeface="+mn-cs"/>
        <a:sym typeface="Helvetica Neue"/>
      </a:defRPr>
    </a:lvl5pPr>
    <a:lvl6pPr indent="428592" defTabSz="171438" latinLnBrk="0">
      <a:lnSpc>
        <a:spcPct val="117999"/>
      </a:lnSpc>
      <a:defRPr sz="825">
        <a:latin typeface="+mn-lt"/>
        <a:ea typeface="+mn-ea"/>
        <a:cs typeface="+mn-cs"/>
        <a:sym typeface="Helvetica Neue"/>
      </a:defRPr>
    </a:lvl6pPr>
    <a:lvl7pPr indent="514311" defTabSz="171438" latinLnBrk="0">
      <a:lnSpc>
        <a:spcPct val="117999"/>
      </a:lnSpc>
      <a:defRPr sz="825">
        <a:latin typeface="+mn-lt"/>
        <a:ea typeface="+mn-ea"/>
        <a:cs typeface="+mn-cs"/>
        <a:sym typeface="Helvetica Neue"/>
      </a:defRPr>
    </a:lvl7pPr>
    <a:lvl8pPr indent="600030" defTabSz="171438" latinLnBrk="0">
      <a:lnSpc>
        <a:spcPct val="117999"/>
      </a:lnSpc>
      <a:defRPr sz="825">
        <a:latin typeface="+mn-lt"/>
        <a:ea typeface="+mn-ea"/>
        <a:cs typeface="+mn-cs"/>
        <a:sym typeface="Helvetica Neue"/>
      </a:defRPr>
    </a:lvl8pPr>
    <a:lvl9pPr indent="685749" defTabSz="171438" latinLnBrk="0">
      <a:lnSpc>
        <a:spcPct val="117999"/>
      </a:lnSpc>
      <a:defRPr sz="825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TR" dirty="0"/>
              <a:t>16:9 oranda hazırlıyoruz sunumları. Sinematik olsun </a:t>
            </a:r>
            <a:r>
              <a:rPr lang="en-TR" dirty="0">
                <a:sym typeface="Wingdings" pitchFamily="2" charset="2"/>
              </a:rPr>
              <a:t> </a:t>
            </a:r>
            <a:r>
              <a:rPr lang="en-TR" dirty="0"/>
              <a:t>Eğitim başlığı ortalanıyor sayfa ortasına. 36pt</a:t>
            </a:r>
          </a:p>
        </p:txBody>
      </p:sp>
    </p:spTree>
    <p:extLst>
      <p:ext uri="{BB962C8B-B14F-4D97-AF65-F5344CB8AC3E}">
        <p14:creationId xmlns:p14="http://schemas.microsoft.com/office/powerpoint/2010/main" val="6611729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TR" dirty="0"/>
              <a:t>Modül adı sağ üst köşeye geçiyor. </a:t>
            </a:r>
          </a:p>
        </p:txBody>
      </p:sp>
    </p:spTree>
    <p:extLst>
      <p:ext uri="{BB962C8B-B14F-4D97-AF65-F5344CB8AC3E}">
        <p14:creationId xmlns:p14="http://schemas.microsoft.com/office/powerpoint/2010/main" val="3276262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TR" dirty="0"/>
              <a:t>Yazım örneği 1. Metinleri sola dayalı yazıyoruz. Metinler dikdörtgene ortalanmış olmalı.</a:t>
            </a:r>
          </a:p>
        </p:txBody>
      </p:sp>
    </p:spTree>
    <p:extLst>
      <p:ext uri="{BB962C8B-B14F-4D97-AF65-F5344CB8AC3E}">
        <p14:creationId xmlns:p14="http://schemas.microsoft.com/office/powerpoint/2010/main" val="27775668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TR" dirty="0"/>
              <a:t>16:9 oranda hazırlıyoruz sunumları. Sinematik olsun </a:t>
            </a:r>
            <a:r>
              <a:rPr lang="en-TR" dirty="0">
                <a:sym typeface="Wingdings" pitchFamily="2" charset="2"/>
              </a:rPr>
              <a:t> </a:t>
            </a:r>
            <a:r>
              <a:rPr lang="en-TR" dirty="0"/>
              <a:t>Eğitim başlığı ortalanıyor sayfa ortasına. 36pt</a:t>
            </a:r>
          </a:p>
        </p:txBody>
      </p:sp>
    </p:spTree>
    <p:extLst>
      <p:ext uri="{BB962C8B-B14F-4D97-AF65-F5344CB8AC3E}">
        <p14:creationId xmlns:p14="http://schemas.microsoft.com/office/powerpoint/2010/main" val="40659610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TR" dirty="0"/>
              <a:t>16:9 oranda hazırlıyoruz sunumları. Sinematik olsun </a:t>
            </a:r>
            <a:r>
              <a:rPr lang="en-TR" dirty="0">
                <a:sym typeface="Wingdings" pitchFamily="2" charset="2"/>
              </a:rPr>
              <a:t> </a:t>
            </a:r>
            <a:r>
              <a:rPr lang="en-TR" dirty="0"/>
              <a:t>Eğitim başlığı ortalanıyor sayfa ortasına. 36pt</a:t>
            </a:r>
          </a:p>
        </p:txBody>
      </p:sp>
    </p:spTree>
    <p:extLst>
      <p:ext uri="{BB962C8B-B14F-4D97-AF65-F5344CB8AC3E}">
        <p14:creationId xmlns:p14="http://schemas.microsoft.com/office/powerpoint/2010/main" val="37717895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TR" dirty="0"/>
              <a:t>Ünite adı solda, modül adı ile yatayda hizalı. Dersin adı veya alt başlıklar da en tepeye yazılıyor.</a:t>
            </a:r>
          </a:p>
        </p:txBody>
      </p:sp>
    </p:spTree>
    <p:extLst>
      <p:ext uri="{BB962C8B-B14F-4D97-AF65-F5344CB8AC3E}">
        <p14:creationId xmlns:p14="http://schemas.microsoft.com/office/powerpoint/2010/main" val="32242173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TR" dirty="0"/>
              <a:t>Yazım örneği 1. Metinleri sola dayalı yazıyoruz. Metinler dikdörtgene ortalanmış olmalı.</a:t>
            </a:r>
          </a:p>
        </p:txBody>
      </p:sp>
    </p:spTree>
    <p:extLst>
      <p:ext uri="{BB962C8B-B14F-4D97-AF65-F5344CB8AC3E}">
        <p14:creationId xmlns:p14="http://schemas.microsoft.com/office/powerpoint/2010/main" val="22340870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TR" dirty="0"/>
              <a:t>Yazım örneği 1. Metinleri sola dayalı yazıyoruz. Metinler dikdörtgene ortalanmış olmalı.</a:t>
            </a:r>
          </a:p>
        </p:txBody>
      </p:sp>
    </p:spTree>
    <p:extLst>
      <p:ext uri="{BB962C8B-B14F-4D97-AF65-F5344CB8AC3E}">
        <p14:creationId xmlns:p14="http://schemas.microsoft.com/office/powerpoint/2010/main" val="24079287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TR" dirty="0"/>
              <a:t>Yazım örneği 1. Metinleri sola dayalı yazıyoruz. Metinler dikdörtgene ortalanmış olmalı.</a:t>
            </a:r>
          </a:p>
        </p:txBody>
      </p:sp>
    </p:spTree>
    <p:extLst>
      <p:ext uri="{BB962C8B-B14F-4D97-AF65-F5344CB8AC3E}">
        <p14:creationId xmlns:p14="http://schemas.microsoft.com/office/powerpoint/2010/main" val="6110771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TR" dirty="0"/>
              <a:t>Yazım örneği 1. Metinleri sola dayalı yazıyoruz. Metinler dikdörtgene ortalanmış olmalı.</a:t>
            </a:r>
          </a:p>
        </p:txBody>
      </p:sp>
    </p:spTree>
    <p:extLst>
      <p:ext uri="{BB962C8B-B14F-4D97-AF65-F5344CB8AC3E}">
        <p14:creationId xmlns:p14="http://schemas.microsoft.com/office/powerpoint/2010/main" val="7057271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TR" dirty="0"/>
              <a:t>Yazım örneği 1. Metinleri sola dayalı yazıyoruz. Metinler dikdörtgene ortalanmış olmalı.</a:t>
            </a:r>
          </a:p>
        </p:txBody>
      </p:sp>
    </p:spTree>
    <p:extLst>
      <p:ext uri="{BB962C8B-B14F-4D97-AF65-F5344CB8AC3E}">
        <p14:creationId xmlns:p14="http://schemas.microsoft.com/office/powerpoint/2010/main" val="5217422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TR" dirty="0"/>
              <a:t>Yazım örneği 1. Metinleri sola dayalı yazıyoruz. Metinler dikdörtgene ortalanmış olmalı.</a:t>
            </a:r>
          </a:p>
        </p:txBody>
      </p:sp>
    </p:spTree>
    <p:extLst>
      <p:ext uri="{BB962C8B-B14F-4D97-AF65-F5344CB8AC3E}">
        <p14:creationId xmlns:p14="http://schemas.microsoft.com/office/powerpoint/2010/main" val="7309873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TR" dirty="0"/>
              <a:t>Yazım örneği 1. Metinleri sola dayalı yazıyoruz. Metinler dikdörtgene ortalanmış olmalı.</a:t>
            </a:r>
          </a:p>
        </p:txBody>
      </p:sp>
    </p:spTree>
    <p:extLst>
      <p:ext uri="{BB962C8B-B14F-4D97-AF65-F5344CB8AC3E}">
        <p14:creationId xmlns:p14="http://schemas.microsoft.com/office/powerpoint/2010/main" val="16186592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TR" dirty="0"/>
              <a:t>Yazım örneği 1. Metinleri sola dayalı yazıyoruz. Metinler dikdörtgene ortalanmış olmalı.</a:t>
            </a:r>
          </a:p>
        </p:txBody>
      </p:sp>
    </p:spTree>
    <p:extLst>
      <p:ext uri="{BB962C8B-B14F-4D97-AF65-F5344CB8AC3E}">
        <p14:creationId xmlns:p14="http://schemas.microsoft.com/office/powerpoint/2010/main" val="9723409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TR" dirty="0"/>
              <a:t>Yazım örneği 1. Metinleri sola dayalı yazıyoruz. Metinler dikdörtgene ortalanmış olmalı.</a:t>
            </a:r>
          </a:p>
        </p:txBody>
      </p:sp>
    </p:spTree>
    <p:extLst>
      <p:ext uri="{BB962C8B-B14F-4D97-AF65-F5344CB8AC3E}">
        <p14:creationId xmlns:p14="http://schemas.microsoft.com/office/powerpoint/2010/main" val="11501539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TR" dirty="0"/>
              <a:t>Yazım örneği 1. Metinleri sola dayalı yazıyoruz. Metinler dikdörtgene ortalanmış olmalı.</a:t>
            </a:r>
          </a:p>
        </p:txBody>
      </p:sp>
    </p:spTree>
    <p:extLst>
      <p:ext uri="{BB962C8B-B14F-4D97-AF65-F5344CB8AC3E}">
        <p14:creationId xmlns:p14="http://schemas.microsoft.com/office/powerpoint/2010/main" val="13418483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450504" y="4447452"/>
            <a:ext cx="8239126" cy="238867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309563">
              <a:lnSpc>
                <a:spcPct val="100000"/>
              </a:lnSpc>
              <a:spcBef>
                <a:spcPts val="0"/>
              </a:spcBef>
              <a:buSzTx/>
              <a:buNone/>
              <a:defRPr sz="1350" b="1"/>
            </a:lvl1pPr>
          </a:lstStyle>
          <a:p>
            <a:r>
              <a:t>Author and Date</a:t>
            </a:r>
          </a:p>
        </p:txBody>
      </p:sp>
      <p:sp>
        <p:nvSpPr>
          <p:cNvPr id="1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452439" y="965623"/>
            <a:ext cx="8239127" cy="1743075"/>
          </a:xfrm>
          <a:prstGeom prst="rect">
            <a:avLst/>
          </a:prstGeom>
        </p:spPr>
        <p:txBody>
          <a:bodyPr anchor="b"/>
          <a:lstStyle>
            <a:lvl1pPr>
              <a:defRPr sz="4350" spc="-87"/>
            </a:lvl1pPr>
          </a:lstStyle>
          <a:p>
            <a:r>
              <a:t>Presentation Title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0505" y="2708698"/>
            <a:ext cx="8239125" cy="714375"/>
          </a:xfrm>
          <a:prstGeom prst="rect">
            <a:avLst/>
          </a:prstGeom>
        </p:spPr>
        <p:txBody>
          <a:bodyPr/>
          <a:lstStyle>
            <a:lvl1pPr marL="0" indent="0" defTabSz="309563">
              <a:lnSpc>
                <a:spcPct val="100000"/>
              </a:lnSpc>
              <a:spcBef>
                <a:spcPts val="0"/>
              </a:spcBef>
              <a:buSzTx/>
              <a:buNone/>
              <a:defRPr sz="2063" b="1"/>
            </a:lvl1pPr>
            <a:lvl2pPr marL="0" indent="171450" defTabSz="309563">
              <a:lnSpc>
                <a:spcPct val="100000"/>
              </a:lnSpc>
              <a:spcBef>
                <a:spcPts val="0"/>
              </a:spcBef>
              <a:buSzTx/>
              <a:buNone/>
              <a:defRPr sz="2063" b="1"/>
            </a:lvl2pPr>
            <a:lvl3pPr marL="0" indent="342899" defTabSz="309563">
              <a:lnSpc>
                <a:spcPct val="100000"/>
              </a:lnSpc>
              <a:spcBef>
                <a:spcPts val="0"/>
              </a:spcBef>
              <a:buSzTx/>
              <a:buNone/>
              <a:defRPr sz="2063" b="1"/>
            </a:lvl3pPr>
            <a:lvl4pPr marL="0" indent="514349" defTabSz="309563">
              <a:lnSpc>
                <a:spcPct val="100000"/>
              </a:lnSpc>
              <a:spcBef>
                <a:spcPts val="0"/>
              </a:spcBef>
              <a:buSzTx/>
              <a:buNone/>
              <a:defRPr sz="2063" b="1"/>
            </a:lvl4pPr>
            <a:lvl5pPr marL="0" indent="685801" defTabSz="309563">
              <a:lnSpc>
                <a:spcPct val="100000"/>
              </a:lnSpc>
              <a:spcBef>
                <a:spcPts val="0"/>
              </a:spcBef>
              <a:buSzTx/>
              <a:buNone/>
              <a:defRPr sz="2063" b="1"/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452440" y="403473"/>
            <a:ext cx="8239125" cy="271559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9375" b="1" spc="-94"/>
            </a:lvl1pPr>
            <a:lvl2pPr marL="0" indent="171450" algn="ctr">
              <a:lnSpc>
                <a:spcPct val="80000"/>
              </a:lnSpc>
              <a:spcBef>
                <a:spcPts val="0"/>
              </a:spcBef>
              <a:buSzTx/>
              <a:buNone/>
              <a:defRPr sz="9375" b="1" spc="-94"/>
            </a:lvl2pPr>
            <a:lvl3pPr marL="0" indent="342899" algn="ctr">
              <a:lnSpc>
                <a:spcPct val="80000"/>
              </a:lnSpc>
              <a:spcBef>
                <a:spcPts val="0"/>
              </a:spcBef>
              <a:buSzTx/>
              <a:buNone/>
              <a:defRPr sz="9375" b="1" spc="-94"/>
            </a:lvl3pPr>
            <a:lvl4pPr marL="0" indent="514349" algn="ctr">
              <a:lnSpc>
                <a:spcPct val="80000"/>
              </a:lnSpc>
              <a:spcBef>
                <a:spcPts val="0"/>
              </a:spcBef>
              <a:buSzTx/>
              <a:buNone/>
              <a:defRPr sz="9375" b="1" spc="-94"/>
            </a:lvl4pPr>
            <a:lvl5pPr marL="0" indent="685801" algn="ctr">
              <a:lnSpc>
                <a:spcPct val="80000"/>
              </a:lnSpc>
              <a:spcBef>
                <a:spcPts val="0"/>
              </a:spcBef>
              <a:buSzTx/>
              <a:buNone/>
              <a:defRPr sz="9375" b="1" spc="-94"/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7" name="Fact informa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452440" y="3098320"/>
            <a:ext cx="8239125" cy="350543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309563">
              <a:lnSpc>
                <a:spcPct val="100000"/>
              </a:lnSpc>
              <a:spcBef>
                <a:spcPts val="0"/>
              </a:spcBef>
              <a:buSzTx/>
              <a:buNone/>
              <a:defRPr sz="2063" b="1"/>
            </a:lvl1pPr>
          </a:lstStyle>
          <a:p>
            <a:r>
              <a:t>Fact information</a:t>
            </a:r>
          </a:p>
        </p:txBody>
      </p:sp>
      <p:sp>
        <p:nvSpPr>
          <p:cNvPr id="1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911260" y="4003298"/>
            <a:ext cx="7575020" cy="238867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309563">
              <a:lnSpc>
                <a:spcPct val="100000"/>
              </a:lnSpc>
              <a:spcBef>
                <a:spcPts val="0"/>
              </a:spcBef>
              <a:buSzTx/>
              <a:buNone/>
              <a:defRPr sz="1350" b="1"/>
            </a:lvl1pPr>
          </a:lstStyle>
          <a:p>
            <a:r>
              <a:t>Attribution</a:t>
            </a:r>
          </a:p>
        </p:txBody>
      </p:sp>
      <p:sp>
        <p:nvSpPr>
          <p:cNvPr id="116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657722" y="1852450"/>
            <a:ext cx="7828558" cy="1438605"/>
          </a:xfrm>
          <a:prstGeom prst="rect">
            <a:avLst/>
          </a:prstGeom>
        </p:spPr>
        <p:txBody>
          <a:bodyPr/>
          <a:lstStyle>
            <a:lvl1pPr marL="239596" indent="-176213">
              <a:spcBef>
                <a:spcPts val="0"/>
              </a:spcBef>
              <a:buSzTx/>
              <a:buNone/>
              <a:defRPr sz="3188" spc="-64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239596" indent="-4763">
              <a:spcBef>
                <a:spcPts val="0"/>
              </a:spcBef>
              <a:buSzTx/>
              <a:buNone/>
              <a:defRPr sz="3188" spc="-64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239596" indent="166688">
              <a:spcBef>
                <a:spcPts val="0"/>
              </a:spcBef>
              <a:buSzTx/>
              <a:buNone/>
              <a:defRPr sz="3188" spc="-64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239596" indent="338138">
              <a:spcBef>
                <a:spcPts val="0"/>
              </a:spcBef>
              <a:buSzTx/>
              <a:buNone/>
              <a:defRPr sz="3188" spc="-64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239596" indent="509588">
              <a:spcBef>
                <a:spcPts val="0"/>
              </a:spcBef>
              <a:buSzTx/>
              <a:buNone/>
              <a:defRPr sz="3188" spc="-64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“Notable Quote”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Image"/>
          <p:cNvSpPr>
            <a:spLocks noGrp="1"/>
          </p:cNvSpPr>
          <p:nvPr>
            <p:ph type="pic" sz="quarter" idx="21"/>
          </p:nvPr>
        </p:nvSpPr>
        <p:spPr>
          <a:xfrm>
            <a:off x="5910264" y="381003"/>
            <a:ext cx="2789662" cy="223112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Image"/>
          <p:cNvSpPr>
            <a:spLocks noGrp="1"/>
          </p:cNvSpPr>
          <p:nvPr>
            <p:ph type="pic" sz="half" idx="22"/>
          </p:nvPr>
        </p:nvSpPr>
        <p:spPr>
          <a:xfrm>
            <a:off x="5062540" y="1491853"/>
            <a:ext cx="3914775" cy="455631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Image"/>
          <p:cNvSpPr>
            <a:spLocks noGrp="1"/>
          </p:cNvSpPr>
          <p:nvPr>
            <p:ph type="pic" idx="23"/>
          </p:nvPr>
        </p:nvSpPr>
        <p:spPr>
          <a:xfrm>
            <a:off x="-52388" y="185740"/>
            <a:ext cx="6229350" cy="467201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Image"/>
          <p:cNvSpPr>
            <a:spLocks noGrp="1"/>
          </p:cNvSpPr>
          <p:nvPr>
            <p:ph type="pic" idx="21"/>
          </p:nvPr>
        </p:nvSpPr>
        <p:spPr>
          <a:xfrm>
            <a:off x="-500063" y="-2071688"/>
            <a:ext cx="10144125" cy="81153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910457886_1434x1669.jpg"/>
          <p:cNvSpPr>
            <a:spLocks noGrp="1"/>
          </p:cNvSpPr>
          <p:nvPr>
            <p:ph type="pic" idx="21"/>
          </p:nvPr>
        </p:nvSpPr>
        <p:spPr>
          <a:xfrm>
            <a:off x="4114801" y="-76200"/>
            <a:ext cx="4554314" cy="530066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452440" y="476250"/>
            <a:ext cx="3667125" cy="2205852"/>
          </a:xfrm>
          <a:prstGeom prst="rect">
            <a:avLst/>
          </a:prstGeom>
        </p:spPr>
        <p:txBody>
          <a:bodyPr anchor="b"/>
          <a:lstStyle/>
          <a:p>
            <a:r>
              <a:t>Slide Title</a:t>
            </a:r>
          </a:p>
        </p:txBody>
      </p:sp>
      <p:sp>
        <p:nvSpPr>
          <p:cNvPr id="3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2440" y="2647716"/>
            <a:ext cx="3667125" cy="2019534"/>
          </a:xfrm>
          <a:prstGeom prst="rect">
            <a:avLst/>
          </a:prstGeom>
        </p:spPr>
        <p:txBody>
          <a:bodyPr/>
          <a:lstStyle>
            <a:lvl1pPr marL="0" indent="0" defTabSz="309563">
              <a:lnSpc>
                <a:spcPct val="100000"/>
              </a:lnSpc>
              <a:spcBef>
                <a:spcPts val="0"/>
              </a:spcBef>
              <a:buSzTx/>
              <a:buNone/>
              <a:defRPr sz="2063" b="1"/>
            </a:lvl1pPr>
            <a:lvl2pPr marL="0" indent="171450" defTabSz="309563">
              <a:lnSpc>
                <a:spcPct val="100000"/>
              </a:lnSpc>
              <a:spcBef>
                <a:spcPts val="0"/>
              </a:spcBef>
              <a:buSzTx/>
              <a:buNone/>
              <a:defRPr sz="2063" b="1"/>
            </a:lvl2pPr>
            <a:lvl3pPr marL="0" indent="342899" defTabSz="309563">
              <a:lnSpc>
                <a:spcPct val="100000"/>
              </a:lnSpc>
              <a:spcBef>
                <a:spcPts val="0"/>
              </a:spcBef>
              <a:buSzTx/>
              <a:buNone/>
              <a:defRPr sz="2063" b="1"/>
            </a:lvl3pPr>
            <a:lvl4pPr marL="0" indent="514349" defTabSz="309563">
              <a:lnSpc>
                <a:spcPct val="100000"/>
              </a:lnSpc>
              <a:spcBef>
                <a:spcPts val="0"/>
              </a:spcBef>
              <a:buSzTx/>
              <a:buNone/>
              <a:defRPr sz="2063" b="1"/>
            </a:lvl4pPr>
            <a:lvl5pPr marL="0" indent="685801" defTabSz="309563">
              <a:lnSpc>
                <a:spcPct val="100000"/>
              </a:lnSpc>
              <a:spcBef>
                <a:spcPts val="0"/>
              </a:spcBef>
              <a:buSzTx/>
              <a:buNone/>
              <a:defRPr sz="2063" b="1"/>
            </a:lvl5pPr>
          </a:lstStyle>
          <a:p>
            <a:r>
              <a:t>Slide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71875" y="4840972"/>
            <a:ext cx="195567" cy="206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43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452440" y="889864"/>
            <a:ext cx="8239125" cy="350543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309563">
              <a:lnSpc>
                <a:spcPct val="100000"/>
              </a:lnSpc>
              <a:spcBef>
                <a:spcPts val="0"/>
              </a:spcBef>
              <a:buSzTx/>
              <a:buNone/>
              <a:defRPr sz="2063" b="1"/>
            </a:lvl1pPr>
          </a:lstStyle>
          <a:p>
            <a:r>
              <a:t>Slide Subtitle</a:t>
            </a:r>
          </a:p>
        </p:txBody>
      </p:sp>
      <p:sp>
        <p:nvSpPr>
          <p:cNvPr id="44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452440" y="889864"/>
            <a:ext cx="3667125" cy="350543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309563">
              <a:lnSpc>
                <a:spcPct val="100000"/>
              </a:lnSpc>
              <a:spcBef>
                <a:spcPts val="0"/>
              </a:spcBef>
              <a:buSzTx/>
              <a:buNone/>
              <a:defRPr sz="2063" b="1"/>
            </a:lvl1pPr>
          </a:lstStyle>
          <a:p>
            <a:r>
              <a:t>Slide Subtitle</a:t>
            </a:r>
          </a:p>
        </p:txBody>
      </p:sp>
      <p:sp>
        <p:nvSpPr>
          <p:cNvPr id="61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2440" y="1593190"/>
            <a:ext cx="3667125" cy="3096236"/>
          </a:xfrm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2" name="660384004_1290x1720.jpg"/>
          <p:cNvSpPr>
            <a:spLocks noGrp="1"/>
          </p:cNvSpPr>
          <p:nvPr>
            <p:ph type="pic" idx="22"/>
          </p:nvPr>
        </p:nvSpPr>
        <p:spPr>
          <a:xfrm>
            <a:off x="4572000" y="-152723"/>
            <a:ext cx="4093828" cy="545843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452440" y="404815"/>
            <a:ext cx="3667125" cy="538163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>
            <a:spLocks noGrp="1"/>
          </p:cNvSpPr>
          <p:nvPr>
            <p:ph type="title" hasCustomPrompt="1"/>
          </p:nvPr>
        </p:nvSpPr>
        <p:spPr>
          <a:xfrm>
            <a:off x="452439" y="1700215"/>
            <a:ext cx="8239127" cy="1743075"/>
          </a:xfrm>
          <a:prstGeom prst="rect">
            <a:avLst/>
          </a:prstGeom>
        </p:spPr>
        <p:txBody>
          <a:bodyPr anchor="ctr"/>
          <a:lstStyle>
            <a:lvl1pPr>
              <a:defRPr sz="4350" b="0" spc="-87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Section Title</a:t>
            </a:r>
          </a:p>
        </p:txBody>
      </p:sp>
      <p:sp>
        <p:nvSpPr>
          <p:cNvPr id="7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71875" y="4840972"/>
            <a:ext cx="195567" cy="206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452440" y="404813"/>
            <a:ext cx="8239125" cy="538106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80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452440" y="889864"/>
            <a:ext cx="8239125" cy="350543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309563">
              <a:lnSpc>
                <a:spcPct val="100000"/>
              </a:lnSpc>
              <a:spcBef>
                <a:spcPts val="0"/>
              </a:spcBef>
              <a:buSzTx/>
              <a:buNone/>
              <a:defRPr sz="2063" b="1"/>
            </a:lvl1pPr>
          </a:lstStyle>
          <a:p>
            <a:r>
              <a:t>Slide Subtitle</a:t>
            </a:r>
          </a:p>
        </p:txBody>
      </p:sp>
      <p:sp>
        <p:nvSpPr>
          <p:cNvPr id="8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>
            <a:spLocks noGrp="1"/>
          </p:cNvSpPr>
          <p:nvPr>
            <p:ph type="title" hasCustomPrompt="1"/>
          </p:nvPr>
        </p:nvSpPr>
        <p:spPr>
          <a:xfrm>
            <a:off x="452440" y="404815"/>
            <a:ext cx="8239125" cy="538163"/>
          </a:xfrm>
          <a:prstGeom prst="rect">
            <a:avLst/>
          </a:prstGeom>
        </p:spPr>
        <p:txBody>
          <a:bodyPr/>
          <a:lstStyle/>
          <a:p>
            <a:r>
              <a:t>Agenda Title</a:t>
            </a:r>
          </a:p>
        </p:txBody>
      </p:sp>
      <p:sp>
        <p:nvSpPr>
          <p:cNvPr id="89" name="Agenda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452440" y="889864"/>
            <a:ext cx="8239125" cy="350543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309563">
              <a:lnSpc>
                <a:spcPct val="100000"/>
              </a:lnSpc>
              <a:spcBef>
                <a:spcPts val="0"/>
              </a:spcBef>
              <a:buSzTx/>
              <a:buNone/>
              <a:defRPr sz="2063" b="1"/>
            </a:lvl1pPr>
          </a:lstStyle>
          <a:p>
            <a:r>
              <a:t>Agenda Subtitle</a:t>
            </a:r>
          </a:p>
        </p:txBody>
      </p:sp>
      <p:sp>
        <p:nvSpPr>
          <p:cNvPr id="90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309563">
              <a:lnSpc>
                <a:spcPct val="100000"/>
              </a:lnSpc>
              <a:spcBef>
                <a:spcPts val="675"/>
              </a:spcBef>
              <a:buSzTx/>
              <a:buNone/>
              <a:defRPr sz="2063" spc="-21"/>
            </a:lvl1pPr>
            <a:lvl2pPr marL="0" indent="171450" defTabSz="309563">
              <a:lnSpc>
                <a:spcPct val="100000"/>
              </a:lnSpc>
              <a:spcBef>
                <a:spcPts val="675"/>
              </a:spcBef>
              <a:buSzTx/>
              <a:buNone/>
              <a:defRPr sz="2063" spc="-21"/>
            </a:lvl2pPr>
            <a:lvl3pPr marL="0" indent="342899" defTabSz="309563">
              <a:lnSpc>
                <a:spcPct val="100000"/>
              </a:lnSpc>
              <a:spcBef>
                <a:spcPts val="675"/>
              </a:spcBef>
              <a:buSzTx/>
              <a:buNone/>
              <a:defRPr sz="2063" spc="-21"/>
            </a:lvl3pPr>
            <a:lvl4pPr marL="0" indent="514349" defTabSz="309563">
              <a:lnSpc>
                <a:spcPct val="100000"/>
              </a:lnSpc>
              <a:spcBef>
                <a:spcPts val="675"/>
              </a:spcBef>
              <a:buSzTx/>
              <a:buNone/>
              <a:defRPr sz="2063" spc="-21"/>
            </a:lvl4pPr>
            <a:lvl5pPr marL="0" indent="685801" defTabSz="309563">
              <a:lnSpc>
                <a:spcPct val="100000"/>
              </a:lnSpc>
              <a:spcBef>
                <a:spcPts val="675"/>
              </a:spcBef>
              <a:buSzTx/>
              <a:buNone/>
              <a:defRPr sz="2063" spc="-21"/>
            </a:lvl5pPr>
          </a:lstStyle>
          <a:p>
            <a:r>
              <a:t>Agenda Topics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2440" y="1845317"/>
            <a:ext cx="8239125" cy="145286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4350" spc="-87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171450" algn="ctr">
              <a:lnSpc>
                <a:spcPct val="80000"/>
              </a:lnSpc>
              <a:spcBef>
                <a:spcPts val="0"/>
              </a:spcBef>
              <a:buSzTx/>
              <a:buNone/>
              <a:defRPr sz="4350" spc="-87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342899" algn="ctr">
              <a:lnSpc>
                <a:spcPct val="80000"/>
              </a:lnSpc>
              <a:spcBef>
                <a:spcPts val="0"/>
              </a:spcBef>
              <a:buSzTx/>
              <a:buNone/>
              <a:defRPr sz="4350" spc="-87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514349" algn="ctr">
              <a:lnSpc>
                <a:spcPct val="80000"/>
              </a:lnSpc>
              <a:spcBef>
                <a:spcPts val="0"/>
              </a:spcBef>
              <a:buSzTx/>
              <a:buNone/>
              <a:defRPr sz="4350" spc="-87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685801" algn="ctr">
              <a:lnSpc>
                <a:spcPct val="80000"/>
              </a:lnSpc>
              <a:spcBef>
                <a:spcPts val="0"/>
              </a:spcBef>
              <a:buSzTx/>
              <a:buNone/>
              <a:defRPr sz="4350" spc="-87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Statement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452440" y="404814"/>
            <a:ext cx="8239125" cy="5374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Title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452440" y="1593192"/>
            <a:ext cx="8239125" cy="30960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71875" y="4839385"/>
            <a:ext cx="195567" cy="206467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219076">
              <a:defRPr sz="675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</p:sldLayoutIdLst>
  <p:transition spd="med"/>
  <p:txStyles>
    <p:titleStyle>
      <a:lvl1pPr marL="0" marR="0" indent="0" algn="l" defTabSz="914376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188" b="1" i="0" u="none" strike="noStrike" cap="none" spc="-64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171450" algn="l" defTabSz="914376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188" b="1" i="0" u="none" strike="noStrike" cap="none" spc="-64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342899" algn="l" defTabSz="914376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188" b="1" i="0" u="none" strike="noStrike" cap="none" spc="-64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514349" algn="l" defTabSz="914376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188" b="1" i="0" u="none" strike="noStrike" cap="none" spc="-64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685801" algn="l" defTabSz="914376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188" b="1" i="0" u="none" strike="noStrike" cap="none" spc="-64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857251" algn="l" defTabSz="914376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188" b="1" i="0" u="none" strike="noStrike" cap="none" spc="-64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028700" algn="l" defTabSz="914376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188" b="1" i="0" u="none" strike="noStrike" cap="none" spc="-64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200150" algn="l" defTabSz="914376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188" b="1" i="0" u="none" strike="noStrike" cap="none" spc="-64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371600" algn="l" defTabSz="914376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188" b="1" i="0" u="none" strike="noStrike" cap="none" spc="-64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228600" marR="0" indent="-228600" algn="l" defTabSz="914376" rtl="0" latinLnBrk="0">
        <a:lnSpc>
          <a:spcPct val="90000"/>
        </a:lnSpc>
        <a:spcBef>
          <a:spcPts val="1688"/>
        </a:spcBef>
        <a:spcAft>
          <a:spcPts val="0"/>
        </a:spcAft>
        <a:buClrTx/>
        <a:buSzPct val="123000"/>
        <a:buFontTx/>
        <a:buChar char="•"/>
        <a:tabLst/>
        <a:defRPr sz="1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457201" marR="0" indent="-228600" algn="l" defTabSz="914376" rtl="0" latinLnBrk="0">
        <a:lnSpc>
          <a:spcPct val="90000"/>
        </a:lnSpc>
        <a:spcBef>
          <a:spcPts val="1688"/>
        </a:spcBef>
        <a:spcAft>
          <a:spcPts val="0"/>
        </a:spcAft>
        <a:buClrTx/>
        <a:buSzPct val="123000"/>
        <a:buFontTx/>
        <a:buChar char="•"/>
        <a:tabLst/>
        <a:defRPr sz="1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685801" marR="0" indent="-228600" algn="l" defTabSz="914376" rtl="0" latinLnBrk="0">
        <a:lnSpc>
          <a:spcPct val="90000"/>
        </a:lnSpc>
        <a:spcBef>
          <a:spcPts val="1688"/>
        </a:spcBef>
        <a:spcAft>
          <a:spcPts val="0"/>
        </a:spcAft>
        <a:buClrTx/>
        <a:buSzPct val="123000"/>
        <a:buFontTx/>
        <a:buChar char="•"/>
        <a:tabLst/>
        <a:defRPr sz="1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914400" marR="0" indent="-228600" algn="l" defTabSz="914376" rtl="0" latinLnBrk="0">
        <a:lnSpc>
          <a:spcPct val="90000"/>
        </a:lnSpc>
        <a:spcBef>
          <a:spcPts val="1688"/>
        </a:spcBef>
        <a:spcAft>
          <a:spcPts val="0"/>
        </a:spcAft>
        <a:buClrTx/>
        <a:buSzPct val="123000"/>
        <a:buFontTx/>
        <a:buChar char="•"/>
        <a:tabLst/>
        <a:defRPr sz="1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1142999" marR="0" indent="-228600" algn="l" defTabSz="914376" rtl="0" latinLnBrk="0">
        <a:lnSpc>
          <a:spcPct val="90000"/>
        </a:lnSpc>
        <a:spcBef>
          <a:spcPts val="1688"/>
        </a:spcBef>
        <a:spcAft>
          <a:spcPts val="0"/>
        </a:spcAft>
        <a:buClrTx/>
        <a:buSzPct val="123000"/>
        <a:buFontTx/>
        <a:buChar char="•"/>
        <a:tabLst/>
        <a:defRPr sz="1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1371600" marR="0" indent="-228600" algn="l" defTabSz="914376" rtl="0" latinLnBrk="0">
        <a:lnSpc>
          <a:spcPct val="90000"/>
        </a:lnSpc>
        <a:spcBef>
          <a:spcPts val="1688"/>
        </a:spcBef>
        <a:spcAft>
          <a:spcPts val="0"/>
        </a:spcAft>
        <a:buClrTx/>
        <a:buSzPct val="123000"/>
        <a:buFontTx/>
        <a:buChar char="•"/>
        <a:tabLst/>
        <a:defRPr sz="1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1600200" marR="0" indent="-228600" algn="l" defTabSz="914376" rtl="0" latinLnBrk="0">
        <a:lnSpc>
          <a:spcPct val="90000"/>
        </a:lnSpc>
        <a:spcBef>
          <a:spcPts val="1688"/>
        </a:spcBef>
        <a:spcAft>
          <a:spcPts val="0"/>
        </a:spcAft>
        <a:buClrTx/>
        <a:buSzPct val="123000"/>
        <a:buFontTx/>
        <a:buChar char="•"/>
        <a:tabLst/>
        <a:defRPr sz="1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1828800" marR="0" indent="-228600" algn="l" defTabSz="914376" rtl="0" latinLnBrk="0">
        <a:lnSpc>
          <a:spcPct val="90000"/>
        </a:lnSpc>
        <a:spcBef>
          <a:spcPts val="1688"/>
        </a:spcBef>
        <a:spcAft>
          <a:spcPts val="0"/>
        </a:spcAft>
        <a:buClrTx/>
        <a:buSzPct val="123000"/>
        <a:buFontTx/>
        <a:buChar char="•"/>
        <a:tabLst/>
        <a:defRPr sz="1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2057401" marR="0" indent="-228600" algn="l" defTabSz="914376" rtl="0" latinLnBrk="0">
        <a:lnSpc>
          <a:spcPct val="90000"/>
        </a:lnSpc>
        <a:spcBef>
          <a:spcPts val="1688"/>
        </a:spcBef>
        <a:spcAft>
          <a:spcPts val="0"/>
        </a:spcAft>
        <a:buClrTx/>
        <a:buSzPct val="123000"/>
        <a:buFontTx/>
        <a:buChar char="•"/>
        <a:tabLst/>
        <a:defRPr sz="1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21907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75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171450" algn="ctr" defTabSz="21907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75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342899" algn="ctr" defTabSz="21907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75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514349" algn="ctr" defTabSz="21907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75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685801" algn="ctr" defTabSz="21907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75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857251" algn="ctr" defTabSz="21907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75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028700" algn="ctr" defTabSz="21907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75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200150" algn="ctr" defTabSz="21907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75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371600" algn="ctr" defTabSz="21907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75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comments" Target="../comments/comment2.xml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comments" Target="../comments/comment3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en.wikipedia.org/wiki/Firefox" TargetMode="Externa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ython ile Veri Bilimi"/>
          <p:cNvSpPr txBox="1"/>
          <p:nvPr/>
        </p:nvSpPr>
        <p:spPr>
          <a:xfrm>
            <a:off x="3208421" y="3151072"/>
            <a:ext cx="3649580" cy="7155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9050" tIns="19050" rIns="19050" bIns="19050" anchor="ctr">
            <a:spAutoFit/>
          </a:bodyPr>
          <a:lstStyle>
            <a:lvl1pPr algn="l">
              <a:defRPr sz="9600">
                <a:solidFill>
                  <a:srgbClr val="333333"/>
                </a:solidFill>
                <a:latin typeface="Chromatica Regular"/>
                <a:ea typeface="Chromatica Regular"/>
                <a:cs typeface="Chromatica Regular"/>
                <a:sym typeface="Chromatica Regular"/>
              </a:defRPr>
            </a:lvl1pPr>
          </a:lstStyle>
          <a:p>
            <a:pPr algn="ctr"/>
            <a:r>
              <a:rPr lang="tr-TR" sz="4400" b="1" dirty="0" err="1">
                <a:solidFill>
                  <a:srgbClr val="066DA5"/>
                </a:solidFill>
                <a:latin typeface="Chromatica" panose="00000500000000000000" pitchFamily="50" charset="-94"/>
              </a:rPr>
              <a:t>Intro</a:t>
            </a:r>
            <a:endParaRPr sz="4400" b="1" dirty="0">
              <a:solidFill>
                <a:srgbClr val="066DA5"/>
              </a:solidFill>
              <a:latin typeface="Chromatica" panose="00000500000000000000" pitchFamily="50" charset="-94"/>
            </a:endParaRP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AEC8200C-E1AA-4F89-A3A6-AA09FAE093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3011" y="435439"/>
            <a:ext cx="3200400" cy="273367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B7C047CB-96D5-4157-BC25-1D4C53CC1DC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55" y="1300455"/>
            <a:ext cx="4831364" cy="2974476"/>
          </a:xfrm>
          <a:prstGeom prst="rect">
            <a:avLst/>
          </a:prstGeom>
        </p:spPr>
      </p:pic>
      <p:sp>
        <p:nvSpPr>
          <p:cNvPr id="7" name="Dikdörtgen 6">
            <a:extLst>
              <a:ext uri="{FF2B5EF4-FFF2-40B4-BE49-F238E27FC236}">
                <a16:creationId xmlns:a16="http://schemas.microsoft.com/office/drawing/2014/main" id="{89FD772A-0AAE-450D-9ED2-C0EFE951A3D4}"/>
              </a:ext>
            </a:extLst>
          </p:cNvPr>
          <p:cNvSpPr/>
          <p:nvPr/>
        </p:nvSpPr>
        <p:spPr>
          <a:xfrm>
            <a:off x="2541656" y="3496900"/>
            <a:ext cx="358219" cy="75414"/>
          </a:xfrm>
          <a:prstGeom prst="rect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4" name="Dikdörtgen 3">
            <a:extLst>
              <a:ext uri="{FF2B5EF4-FFF2-40B4-BE49-F238E27FC236}">
                <a16:creationId xmlns:a16="http://schemas.microsoft.com/office/drawing/2014/main" id="{1C8A4B75-1B4E-423F-8F39-11444632CB78}"/>
              </a:ext>
            </a:extLst>
          </p:cNvPr>
          <p:cNvSpPr/>
          <p:nvPr/>
        </p:nvSpPr>
        <p:spPr>
          <a:xfrm>
            <a:off x="1421190" y="1607372"/>
            <a:ext cx="25474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docker </a:t>
            </a:r>
            <a:r>
              <a:rPr lang="tr-T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</a:t>
            </a:r>
            <a:r>
              <a:rPr lang="tr-T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tr-T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hello-world</a:t>
            </a:r>
            <a:endParaRPr lang="tr-TR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Dikdörtgen: Köşeleri Yuvarlatılmış 4">
            <a:extLst>
              <a:ext uri="{FF2B5EF4-FFF2-40B4-BE49-F238E27FC236}">
                <a16:creationId xmlns:a16="http://schemas.microsoft.com/office/drawing/2014/main" id="{DBC946EA-36D9-45A4-A179-22A1C23DE979}"/>
              </a:ext>
            </a:extLst>
          </p:cNvPr>
          <p:cNvSpPr/>
          <p:nvPr/>
        </p:nvSpPr>
        <p:spPr>
          <a:xfrm>
            <a:off x="1825219" y="1922160"/>
            <a:ext cx="1706251" cy="351869"/>
          </a:xfrm>
          <a:prstGeom prst="roundRect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tr-TR" sz="1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docker cli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9" name="Dikdörtgen: Köşeleri Yuvarlatılmış 8">
            <a:extLst>
              <a:ext uri="{FF2B5EF4-FFF2-40B4-BE49-F238E27FC236}">
                <a16:creationId xmlns:a16="http://schemas.microsoft.com/office/drawing/2014/main" id="{111E2B83-D215-42FC-B828-DFB011260386}"/>
              </a:ext>
            </a:extLst>
          </p:cNvPr>
          <p:cNvSpPr/>
          <p:nvPr/>
        </p:nvSpPr>
        <p:spPr>
          <a:xfrm>
            <a:off x="1825218" y="2354705"/>
            <a:ext cx="1706251" cy="351869"/>
          </a:xfrm>
          <a:prstGeom prst="roundRect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tr-TR" sz="1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docker server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6" name="Akış Çizelgesi: Manyetik Disk 5">
            <a:extLst>
              <a:ext uri="{FF2B5EF4-FFF2-40B4-BE49-F238E27FC236}">
                <a16:creationId xmlns:a16="http://schemas.microsoft.com/office/drawing/2014/main" id="{4518AEA7-A39D-4A02-823A-66515F821D52}"/>
              </a:ext>
            </a:extLst>
          </p:cNvPr>
          <p:cNvSpPr/>
          <p:nvPr/>
        </p:nvSpPr>
        <p:spPr>
          <a:xfrm>
            <a:off x="1900631" y="2742325"/>
            <a:ext cx="1555423" cy="631765"/>
          </a:xfrm>
          <a:prstGeom prst="flowChartMagneticDisk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tr-TR" sz="1400" dirty="0" err="1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l</a:t>
            </a:r>
            <a:r>
              <a:rPr kumimoji="0" lang="tr-TR" sz="1400" b="0" i="0" u="none" strike="noStrike" cap="none" spc="0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ocal</a:t>
            </a:r>
            <a:r>
              <a:rPr kumimoji="0" lang="tr-TR" sz="1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 </a:t>
            </a:r>
            <a:r>
              <a:rPr kumimoji="0" lang="tr-TR" sz="1400" b="0" i="0" u="none" strike="noStrike" cap="none" spc="0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images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1026" name="Picture 2" descr="How to Manage Docker Hub Organizations and Teams">
            <a:extLst>
              <a:ext uri="{FF2B5EF4-FFF2-40B4-BE49-F238E27FC236}">
                <a16:creationId xmlns:a16="http://schemas.microsoft.com/office/drawing/2014/main" id="{5873BBA5-D5EF-4C06-89AA-3C25F8AE91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823" y="344670"/>
            <a:ext cx="2046806" cy="1135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İnternet Bağlantı Türleri Nelerdir? | Radore Veri Merkezi">
            <a:extLst>
              <a:ext uri="{FF2B5EF4-FFF2-40B4-BE49-F238E27FC236}">
                <a16:creationId xmlns:a16="http://schemas.microsoft.com/office/drawing/2014/main" id="{A9180A25-3193-4EDF-A236-2D5F8E5F84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497" y="2968071"/>
            <a:ext cx="2173744" cy="1811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Düz Ok Bağlayıcısı 11">
            <a:extLst>
              <a:ext uri="{FF2B5EF4-FFF2-40B4-BE49-F238E27FC236}">
                <a16:creationId xmlns:a16="http://schemas.microsoft.com/office/drawing/2014/main" id="{9CF5D82D-744F-4018-A834-4453A69CA4BF}"/>
              </a:ext>
            </a:extLst>
          </p:cNvPr>
          <p:cNvCxnSpPr>
            <a:stCxn id="9" idx="3"/>
            <a:endCxn id="1028" idx="1"/>
          </p:cNvCxnSpPr>
          <p:nvPr/>
        </p:nvCxnSpPr>
        <p:spPr>
          <a:xfrm>
            <a:off x="3531469" y="2530640"/>
            <a:ext cx="2625028" cy="1343158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9" name="Düz Ok Bağlayıcısı 18">
            <a:extLst>
              <a:ext uri="{FF2B5EF4-FFF2-40B4-BE49-F238E27FC236}">
                <a16:creationId xmlns:a16="http://schemas.microsoft.com/office/drawing/2014/main" id="{536A88AD-CA34-47AE-800F-F5FFC092EA1D}"/>
              </a:ext>
            </a:extLst>
          </p:cNvPr>
          <p:cNvCxnSpPr>
            <a:cxnSpLocks/>
            <a:stCxn id="1028" idx="0"/>
            <a:endCxn id="1026" idx="2"/>
          </p:cNvCxnSpPr>
          <p:nvPr/>
        </p:nvCxnSpPr>
        <p:spPr>
          <a:xfrm flipV="1">
            <a:off x="7243369" y="1480008"/>
            <a:ext cx="368857" cy="1488063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3" name="Düz Ok Bağlayıcısı 22">
            <a:extLst>
              <a:ext uri="{FF2B5EF4-FFF2-40B4-BE49-F238E27FC236}">
                <a16:creationId xmlns:a16="http://schemas.microsoft.com/office/drawing/2014/main" id="{BD6DF387-A668-4CD1-83F3-C9D86B65E89F}"/>
              </a:ext>
            </a:extLst>
          </p:cNvPr>
          <p:cNvCxnSpPr>
            <a:cxnSpLocks/>
          </p:cNvCxnSpPr>
          <p:nvPr/>
        </p:nvCxnSpPr>
        <p:spPr>
          <a:xfrm flipH="1">
            <a:off x="6996545" y="1480008"/>
            <a:ext cx="399224" cy="1578199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6" name="Düz Ok Bağlayıcısı 25">
            <a:extLst>
              <a:ext uri="{FF2B5EF4-FFF2-40B4-BE49-F238E27FC236}">
                <a16:creationId xmlns:a16="http://schemas.microsoft.com/office/drawing/2014/main" id="{1600970A-3CDA-4E37-A389-EA12A6D39A05}"/>
              </a:ext>
            </a:extLst>
          </p:cNvPr>
          <p:cNvCxnSpPr>
            <a:cxnSpLocks/>
            <a:endCxn id="6" idx="4"/>
          </p:cNvCxnSpPr>
          <p:nvPr/>
        </p:nvCxnSpPr>
        <p:spPr>
          <a:xfrm flipH="1" flipV="1">
            <a:off x="3456054" y="3058208"/>
            <a:ext cx="2796500" cy="954244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4" name="Dikdörtgen 23">
            <a:extLst>
              <a:ext uri="{FF2B5EF4-FFF2-40B4-BE49-F238E27FC236}">
                <a16:creationId xmlns:a16="http://schemas.microsoft.com/office/drawing/2014/main" id="{3D20DF71-B62C-41AE-A3D5-D90F8F416213}"/>
              </a:ext>
            </a:extLst>
          </p:cNvPr>
          <p:cNvSpPr/>
          <p:nvPr/>
        </p:nvSpPr>
        <p:spPr>
          <a:xfrm>
            <a:off x="506367" y="306952"/>
            <a:ext cx="4572000" cy="4524315"/>
          </a:xfrm>
          <a:prstGeom prst="rect">
            <a:avLst/>
          </a:prstGeom>
          <a:solidFill>
            <a:schemeClr val="tx1">
              <a:lumMod val="50000"/>
            </a:schemeClr>
          </a:solidFill>
        </p:spPr>
        <p:txBody>
          <a:bodyPr>
            <a:spAutoFit/>
          </a:bodyPr>
          <a:lstStyle/>
          <a:p>
            <a:pPr algn="l"/>
            <a:r>
              <a:rPr lang="tr-TR" dirty="0" err="1">
                <a:solidFill>
                  <a:schemeClr val="bg1"/>
                </a:solidFill>
                <a:latin typeface="Consolas" panose="020B0609020204030204" pitchFamily="49" charset="0"/>
              </a:rPr>
              <a:t>Unable</a:t>
            </a:r>
            <a:r>
              <a:rPr lang="tr-TR" dirty="0">
                <a:solidFill>
                  <a:schemeClr val="bg1"/>
                </a:solidFill>
                <a:latin typeface="Consolas" panose="020B0609020204030204" pitchFamily="49" charset="0"/>
              </a:rPr>
              <a:t> to </a:t>
            </a:r>
            <a:r>
              <a:rPr lang="tr-TR" dirty="0" err="1">
                <a:solidFill>
                  <a:schemeClr val="bg1"/>
                </a:solidFill>
                <a:latin typeface="Consolas" panose="020B0609020204030204" pitchFamily="49" charset="0"/>
              </a:rPr>
              <a:t>find</a:t>
            </a:r>
            <a:r>
              <a:rPr lang="tr-TR" dirty="0">
                <a:solidFill>
                  <a:schemeClr val="bg1"/>
                </a:solidFill>
                <a:latin typeface="Consolas" panose="020B0609020204030204" pitchFamily="49" charset="0"/>
              </a:rPr>
              <a:t> </a:t>
            </a:r>
            <a:r>
              <a:rPr lang="tr-TR" dirty="0" err="1">
                <a:solidFill>
                  <a:schemeClr val="bg1"/>
                </a:solidFill>
                <a:latin typeface="Consolas" panose="020B0609020204030204" pitchFamily="49" charset="0"/>
              </a:rPr>
              <a:t>image</a:t>
            </a:r>
            <a:r>
              <a:rPr lang="tr-TR" dirty="0">
                <a:solidFill>
                  <a:schemeClr val="bg1"/>
                </a:solidFill>
                <a:latin typeface="Consolas" panose="020B0609020204030204" pitchFamily="49" charset="0"/>
              </a:rPr>
              <a:t> '</a:t>
            </a:r>
            <a:r>
              <a:rPr lang="tr-TR" dirty="0" err="1">
                <a:solidFill>
                  <a:schemeClr val="bg1"/>
                </a:solidFill>
                <a:latin typeface="Consolas" panose="020B0609020204030204" pitchFamily="49" charset="0"/>
              </a:rPr>
              <a:t>hello-world:latest</a:t>
            </a:r>
            <a:r>
              <a:rPr lang="tr-TR" dirty="0">
                <a:solidFill>
                  <a:schemeClr val="bg1"/>
                </a:solidFill>
                <a:latin typeface="Consolas" panose="020B0609020204030204" pitchFamily="49" charset="0"/>
              </a:rPr>
              <a:t>' </a:t>
            </a:r>
            <a:r>
              <a:rPr lang="tr-TR" dirty="0" err="1">
                <a:solidFill>
                  <a:schemeClr val="bg1"/>
                </a:solidFill>
                <a:latin typeface="Consolas" panose="020B0609020204030204" pitchFamily="49" charset="0"/>
              </a:rPr>
              <a:t>locally</a:t>
            </a:r>
            <a:endParaRPr lang="tr-T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tr-TR" dirty="0" err="1">
                <a:solidFill>
                  <a:schemeClr val="bg1"/>
                </a:solidFill>
                <a:latin typeface="Consolas" panose="020B0609020204030204" pitchFamily="49" charset="0"/>
              </a:rPr>
              <a:t>latest</a:t>
            </a:r>
            <a:r>
              <a:rPr lang="tr-TR" dirty="0">
                <a:solidFill>
                  <a:schemeClr val="bg1"/>
                </a:solidFill>
                <a:latin typeface="Consolas" panose="020B0609020204030204" pitchFamily="49" charset="0"/>
              </a:rPr>
              <a:t>: </a:t>
            </a:r>
            <a:r>
              <a:rPr lang="tr-TR" dirty="0" err="1">
                <a:solidFill>
                  <a:schemeClr val="bg1"/>
                </a:solidFill>
                <a:latin typeface="Consolas" panose="020B0609020204030204" pitchFamily="49" charset="0"/>
              </a:rPr>
              <a:t>Pulling</a:t>
            </a:r>
            <a:r>
              <a:rPr lang="tr-TR" dirty="0">
                <a:solidFill>
                  <a:schemeClr val="bg1"/>
                </a:solidFill>
                <a:latin typeface="Consolas" panose="020B0609020204030204" pitchFamily="49" charset="0"/>
              </a:rPr>
              <a:t> </a:t>
            </a:r>
            <a:r>
              <a:rPr lang="tr-TR" dirty="0" err="1">
                <a:solidFill>
                  <a:schemeClr val="bg1"/>
                </a:solidFill>
                <a:latin typeface="Consolas" panose="020B0609020204030204" pitchFamily="49" charset="0"/>
              </a:rPr>
              <a:t>from</a:t>
            </a:r>
            <a:r>
              <a:rPr lang="tr-TR" dirty="0">
                <a:solidFill>
                  <a:schemeClr val="bg1"/>
                </a:solidFill>
                <a:latin typeface="Consolas" panose="020B0609020204030204" pitchFamily="49" charset="0"/>
              </a:rPr>
              <a:t> </a:t>
            </a:r>
            <a:r>
              <a:rPr lang="tr-TR" dirty="0" err="1">
                <a:solidFill>
                  <a:schemeClr val="bg1"/>
                </a:solidFill>
                <a:latin typeface="Consolas" panose="020B0609020204030204" pitchFamily="49" charset="0"/>
              </a:rPr>
              <a:t>library</a:t>
            </a:r>
            <a:r>
              <a:rPr lang="tr-TR" dirty="0">
                <a:solidFill>
                  <a:schemeClr val="bg1"/>
                </a:solidFill>
                <a:latin typeface="Consolas" panose="020B0609020204030204" pitchFamily="49" charset="0"/>
              </a:rPr>
              <a:t>/</a:t>
            </a:r>
            <a:r>
              <a:rPr lang="tr-TR" dirty="0" err="1">
                <a:solidFill>
                  <a:schemeClr val="bg1"/>
                </a:solidFill>
                <a:latin typeface="Consolas" panose="020B0609020204030204" pitchFamily="49" charset="0"/>
              </a:rPr>
              <a:t>hello-world</a:t>
            </a:r>
            <a:endParaRPr lang="tr-T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tr-TR" dirty="0">
                <a:solidFill>
                  <a:schemeClr val="bg1"/>
                </a:solidFill>
                <a:latin typeface="Consolas" panose="020B0609020204030204" pitchFamily="49" charset="0"/>
              </a:rPr>
              <a:t>0e03bdcc26d7: </a:t>
            </a:r>
            <a:r>
              <a:rPr lang="tr-TR" dirty="0" err="1">
                <a:solidFill>
                  <a:schemeClr val="bg1"/>
                </a:solidFill>
                <a:latin typeface="Consolas" panose="020B0609020204030204" pitchFamily="49" charset="0"/>
              </a:rPr>
              <a:t>Pull</a:t>
            </a:r>
            <a:r>
              <a:rPr lang="tr-TR" dirty="0">
                <a:solidFill>
                  <a:schemeClr val="bg1"/>
                </a:solidFill>
                <a:latin typeface="Consolas" panose="020B0609020204030204" pitchFamily="49" charset="0"/>
              </a:rPr>
              <a:t> </a:t>
            </a:r>
            <a:r>
              <a:rPr lang="tr-TR" dirty="0" err="1">
                <a:solidFill>
                  <a:schemeClr val="bg1"/>
                </a:solidFill>
                <a:latin typeface="Consolas" panose="020B0609020204030204" pitchFamily="49" charset="0"/>
              </a:rPr>
              <a:t>complete</a:t>
            </a:r>
            <a:endParaRPr lang="tr-T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tr-TR" dirty="0">
                <a:solidFill>
                  <a:schemeClr val="bg1"/>
                </a:solidFill>
                <a:latin typeface="Consolas" panose="020B0609020204030204" pitchFamily="49" charset="0"/>
              </a:rPr>
              <a:t>Digest: sha256:7f0a9f93b4aa3022c3a4c147a449bf11e0941a1fd0bf4a8e6c9408b2600777c5</a:t>
            </a:r>
          </a:p>
          <a:p>
            <a:pPr algn="l"/>
            <a:r>
              <a:rPr lang="tr-TR" dirty="0" err="1">
                <a:solidFill>
                  <a:schemeClr val="bg1"/>
                </a:solidFill>
                <a:latin typeface="Consolas" panose="020B0609020204030204" pitchFamily="49" charset="0"/>
              </a:rPr>
              <a:t>Status</a:t>
            </a:r>
            <a:r>
              <a:rPr lang="tr-TR" dirty="0">
                <a:solidFill>
                  <a:schemeClr val="bg1"/>
                </a:solidFill>
                <a:latin typeface="Consolas" panose="020B0609020204030204" pitchFamily="49" charset="0"/>
              </a:rPr>
              <a:t>: </a:t>
            </a:r>
            <a:r>
              <a:rPr lang="tr-TR" dirty="0" err="1">
                <a:solidFill>
                  <a:schemeClr val="bg1"/>
                </a:solidFill>
                <a:latin typeface="Consolas" panose="020B0609020204030204" pitchFamily="49" charset="0"/>
              </a:rPr>
              <a:t>Downloaded</a:t>
            </a:r>
            <a:r>
              <a:rPr lang="tr-TR" dirty="0">
                <a:solidFill>
                  <a:schemeClr val="bg1"/>
                </a:solidFill>
                <a:latin typeface="Consolas" panose="020B0609020204030204" pitchFamily="49" charset="0"/>
              </a:rPr>
              <a:t> </a:t>
            </a:r>
            <a:r>
              <a:rPr lang="tr-TR" dirty="0" err="1">
                <a:solidFill>
                  <a:schemeClr val="bg1"/>
                </a:solidFill>
                <a:latin typeface="Consolas" panose="020B0609020204030204" pitchFamily="49" charset="0"/>
              </a:rPr>
              <a:t>newer</a:t>
            </a:r>
            <a:r>
              <a:rPr lang="tr-TR" dirty="0">
                <a:solidFill>
                  <a:schemeClr val="bg1"/>
                </a:solidFill>
                <a:latin typeface="Consolas" panose="020B0609020204030204" pitchFamily="49" charset="0"/>
              </a:rPr>
              <a:t> </a:t>
            </a:r>
            <a:r>
              <a:rPr lang="tr-TR" dirty="0" err="1">
                <a:solidFill>
                  <a:schemeClr val="bg1"/>
                </a:solidFill>
                <a:latin typeface="Consolas" panose="020B0609020204030204" pitchFamily="49" charset="0"/>
              </a:rPr>
              <a:t>image</a:t>
            </a:r>
            <a:r>
              <a:rPr lang="tr-TR" dirty="0">
                <a:solidFill>
                  <a:schemeClr val="bg1"/>
                </a:solidFill>
                <a:latin typeface="Consolas" panose="020B0609020204030204" pitchFamily="49" charset="0"/>
              </a:rPr>
              <a:t> </a:t>
            </a:r>
            <a:r>
              <a:rPr lang="tr-TR" dirty="0" err="1">
                <a:solidFill>
                  <a:schemeClr val="bg1"/>
                </a:solidFill>
                <a:latin typeface="Consolas" panose="020B0609020204030204" pitchFamily="49" charset="0"/>
              </a:rPr>
              <a:t>for</a:t>
            </a:r>
            <a:r>
              <a:rPr lang="tr-TR" dirty="0">
                <a:solidFill>
                  <a:schemeClr val="bg1"/>
                </a:solidFill>
                <a:latin typeface="Consolas" panose="020B0609020204030204" pitchFamily="49" charset="0"/>
              </a:rPr>
              <a:t> </a:t>
            </a:r>
            <a:r>
              <a:rPr lang="tr-TR" dirty="0" err="1">
                <a:solidFill>
                  <a:schemeClr val="bg1"/>
                </a:solidFill>
                <a:latin typeface="Consolas" panose="020B0609020204030204" pitchFamily="49" charset="0"/>
              </a:rPr>
              <a:t>hello-world:latest</a:t>
            </a:r>
            <a:endParaRPr lang="tr-T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br>
              <a:rPr lang="tr-TR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tr-TR" dirty="0" err="1">
                <a:solidFill>
                  <a:schemeClr val="bg1"/>
                </a:solidFill>
                <a:latin typeface="Consolas" panose="020B0609020204030204" pitchFamily="49" charset="0"/>
              </a:rPr>
              <a:t>Hello</a:t>
            </a:r>
            <a:r>
              <a:rPr lang="tr-TR" dirty="0">
                <a:solidFill>
                  <a:schemeClr val="bg1"/>
                </a:solidFill>
                <a:latin typeface="Consolas" panose="020B0609020204030204" pitchFamily="49" charset="0"/>
              </a:rPr>
              <a:t> </a:t>
            </a:r>
            <a:r>
              <a:rPr lang="tr-TR" dirty="0" err="1">
                <a:solidFill>
                  <a:schemeClr val="bg1"/>
                </a:solidFill>
                <a:latin typeface="Consolas" panose="020B0609020204030204" pitchFamily="49" charset="0"/>
              </a:rPr>
              <a:t>from</a:t>
            </a:r>
            <a:r>
              <a:rPr lang="tr-TR" dirty="0">
                <a:solidFill>
                  <a:schemeClr val="bg1"/>
                </a:solidFill>
                <a:latin typeface="Consolas" panose="020B0609020204030204" pitchFamily="49" charset="0"/>
              </a:rPr>
              <a:t> Docker!</a:t>
            </a:r>
          </a:p>
          <a:p>
            <a:pPr algn="l"/>
            <a:r>
              <a:rPr lang="tr-TR" dirty="0" err="1">
                <a:solidFill>
                  <a:schemeClr val="bg1"/>
                </a:solidFill>
                <a:latin typeface="Consolas" panose="020B0609020204030204" pitchFamily="49" charset="0"/>
              </a:rPr>
              <a:t>This</a:t>
            </a:r>
            <a:r>
              <a:rPr lang="tr-TR" dirty="0">
                <a:solidFill>
                  <a:schemeClr val="bg1"/>
                </a:solidFill>
                <a:latin typeface="Consolas" panose="020B0609020204030204" pitchFamily="49" charset="0"/>
              </a:rPr>
              <a:t> </a:t>
            </a:r>
            <a:r>
              <a:rPr lang="tr-TR" dirty="0" err="1">
                <a:solidFill>
                  <a:schemeClr val="bg1"/>
                </a:solidFill>
                <a:latin typeface="Consolas" panose="020B0609020204030204" pitchFamily="49" charset="0"/>
              </a:rPr>
              <a:t>message</a:t>
            </a:r>
            <a:r>
              <a:rPr lang="tr-TR" dirty="0">
                <a:solidFill>
                  <a:schemeClr val="bg1"/>
                </a:solidFill>
                <a:latin typeface="Consolas" panose="020B0609020204030204" pitchFamily="49" charset="0"/>
              </a:rPr>
              <a:t> </a:t>
            </a:r>
            <a:r>
              <a:rPr lang="tr-TR" dirty="0" err="1">
                <a:solidFill>
                  <a:schemeClr val="bg1"/>
                </a:solidFill>
                <a:latin typeface="Consolas" panose="020B0609020204030204" pitchFamily="49" charset="0"/>
              </a:rPr>
              <a:t>shows</a:t>
            </a:r>
            <a:r>
              <a:rPr lang="tr-TR" dirty="0">
                <a:solidFill>
                  <a:schemeClr val="bg1"/>
                </a:solidFill>
                <a:latin typeface="Consolas" panose="020B0609020204030204" pitchFamily="49" charset="0"/>
              </a:rPr>
              <a:t> </a:t>
            </a:r>
            <a:r>
              <a:rPr lang="tr-TR" dirty="0" err="1">
                <a:solidFill>
                  <a:schemeClr val="bg1"/>
                </a:solidFill>
                <a:latin typeface="Consolas" panose="020B0609020204030204" pitchFamily="49" charset="0"/>
              </a:rPr>
              <a:t>that</a:t>
            </a:r>
            <a:r>
              <a:rPr lang="tr-TR" dirty="0">
                <a:solidFill>
                  <a:schemeClr val="bg1"/>
                </a:solidFill>
                <a:latin typeface="Consolas" panose="020B0609020204030204" pitchFamily="49" charset="0"/>
              </a:rPr>
              <a:t> </a:t>
            </a:r>
            <a:r>
              <a:rPr lang="tr-TR" dirty="0" err="1">
                <a:solidFill>
                  <a:schemeClr val="bg1"/>
                </a:solidFill>
                <a:latin typeface="Consolas" panose="020B0609020204030204" pitchFamily="49" charset="0"/>
              </a:rPr>
              <a:t>your</a:t>
            </a:r>
            <a:r>
              <a:rPr lang="tr-TR" dirty="0">
                <a:solidFill>
                  <a:schemeClr val="bg1"/>
                </a:solidFill>
                <a:latin typeface="Consolas" panose="020B0609020204030204" pitchFamily="49" charset="0"/>
              </a:rPr>
              <a:t> </a:t>
            </a:r>
            <a:r>
              <a:rPr lang="tr-TR" dirty="0" err="1">
                <a:solidFill>
                  <a:schemeClr val="bg1"/>
                </a:solidFill>
                <a:latin typeface="Consolas" panose="020B0609020204030204" pitchFamily="49" charset="0"/>
              </a:rPr>
              <a:t>installation</a:t>
            </a:r>
            <a:r>
              <a:rPr lang="tr-TR" dirty="0">
                <a:solidFill>
                  <a:schemeClr val="bg1"/>
                </a:solidFill>
                <a:latin typeface="Consolas" panose="020B0609020204030204" pitchFamily="49" charset="0"/>
              </a:rPr>
              <a:t> </a:t>
            </a:r>
            <a:r>
              <a:rPr lang="tr-TR" dirty="0" err="1">
                <a:solidFill>
                  <a:schemeClr val="bg1"/>
                </a:solidFill>
                <a:latin typeface="Consolas" panose="020B0609020204030204" pitchFamily="49" charset="0"/>
              </a:rPr>
              <a:t>appears</a:t>
            </a:r>
            <a:r>
              <a:rPr lang="tr-TR" dirty="0">
                <a:solidFill>
                  <a:schemeClr val="bg1"/>
                </a:solidFill>
                <a:latin typeface="Consolas" panose="020B0609020204030204" pitchFamily="49" charset="0"/>
              </a:rPr>
              <a:t> to be </a:t>
            </a:r>
            <a:r>
              <a:rPr lang="tr-TR" dirty="0" err="1">
                <a:solidFill>
                  <a:schemeClr val="bg1"/>
                </a:solidFill>
                <a:latin typeface="Consolas" panose="020B0609020204030204" pitchFamily="49" charset="0"/>
              </a:rPr>
              <a:t>working</a:t>
            </a:r>
            <a:r>
              <a:rPr lang="tr-TR" dirty="0">
                <a:solidFill>
                  <a:schemeClr val="bg1"/>
                </a:solidFill>
                <a:latin typeface="Consolas" panose="020B0609020204030204" pitchFamily="49" charset="0"/>
              </a:rPr>
              <a:t> </a:t>
            </a:r>
            <a:r>
              <a:rPr lang="tr-TR" dirty="0" err="1">
                <a:solidFill>
                  <a:schemeClr val="bg1"/>
                </a:solidFill>
                <a:latin typeface="Consolas" panose="020B0609020204030204" pitchFamily="49" charset="0"/>
              </a:rPr>
              <a:t>correctly</a:t>
            </a:r>
            <a:r>
              <a:rPr lang="tr-TR" dirty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</a:p>
          <a:p>
            <a:pPr algn="l"/>
            <a:br>
              <a:rPr lang="tr-TR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tr-TR" dirty="0">
                <a:solidFill>
                  <a:schemeClr val="bg1"/>
                </a:solidFill>
                <a:latin typeface="Consolas" panose="020B0609020204030204" pitchFamily="49" charset="0"/>
              </a:rPr>
              <a:t>To </a:t>
            </a:r>
            <a:r>
              <a:rPr lang="tr-TR" dirty="0" err="1">
                <a:solidFill>
                  <a:schemeClr val="bg1"/>
                </a:solidFill>
                <a:latin typeface="Consolas" panose="020B0609020204030204" pitchFamily="49" charset="0"/>
              </a:rPr>
              <a:t>generate</a:t>
            </a:r>
            <a:r>
              <a:rPr lang="tr-TR" dirty="0">
                <a:solidFill>
                  <a:schemeClr val="bg1"/>
                </a:solidFill>
                <a:latin typeface="Consolas" panose="020B0609020204030204" pitchFamily="49" charset="0"/>
              </a:rPr>
              <a:t> </a:t>
            </a:r>
            <a:r>
              <a:rPr lang="tr-TR" dirty="0" err="1">
                <a:solidFill>
                  <a:schemeClr val="bg1"/>
                </a:solidFill>
                <a:latin typeface="Consolas" panose="020B0609020204030204" pitchFamily="49" charset="0"/>
              </a:rPr>
              <a:t>this</a:t>
            </a:r>
            <a:r>
              <a:rPr lang="tr-TR" dirty="0">
                <a:solidFill>
                  <a:schemeClr val="bg1"/>
                </a:solidFill>
                <a:latin typeface="Consolas" panose="020B0609020204030204" pitchFamily="49" charset="0"/>
              </a:rPr>
              <a:t> </a:t>
            </a:r>
            <a:r>
              <a:rPr lang="tr-TR" dirty="0" err="1">
                <a:solidFill>
                  <a:schemeClr val="bg1"/>
                </a:solidFill>
                <a:latin typeface="Consolas" panose="020B0609020204030204" pitchFamily="49" charset="0"/>
              </a:rPr>
              <a:t>message</a:t>
            </a:r>
            <a:r>
              <a:rPr lang="tr-TR" dirty="0">
                <a:solidFill>
                  <a:schemeClr val="bg1"/>
                </a:solidFill>
                <a:latin typeface="Consolas" panose="020B0609020204030204" pitchFamily="49" charset="0"/>
              </a:rPr>
              <a:t>, Docker </a:t>
            </a:r>
            <a:r>
              <a:rPr lang="tr-TR" dirty="0" err="1">
                <a:solidFill>
                  <a:schemeClr val="bg1"/>
                </a:solidFill>
                <a:latin typeface="Consolas" panose="020B0609020204030204" pitchFamily="49" charset="0"/>
              </a:rPr>
              <a:t>took</a:t>
            </a:r>
            <a:r>
              <a:rPr lang="tr-TR" dirty="0">
                <a:solidFill>
                  <a:schemeClr val="bg1"/>
                </a:solidFill>
                <a:latin typeface="Consolas" panose="020B0609020204030204" pitchFamily="49" charset="0"/>
              </a:rPr>
              <a:t> </a:t>
            </a:r>
            <a:r>
              <a:rPr lang="tr-TR" dirty="0" err="1">
                <a:solidFill>
                  <a:schemeClr val="bg1"/>
                </a:solidFill>
                <a:latin typeface="Consolas" panose="020B0609020204030204" pitchFamily="49" charset="0"/>
              </a:rPr>
              <a:t>the</a:t>
            </a:r>
            <a:r>
              <a:rPr lang="tr-TR" dirty="0">
                <a:solidFill>
                  <a:schemeClr val="bg1"/>
                </a:solidFill>
                <a:latin typeface="Consolas" panose="020B0609020204030204" pitchFamily="49" charset="0"/>
              </a:rPr>
              <a:t> </a:t>
            </a:r>
            <a:r>
              <a:rPr lang="tr-TR" dirty="0" err="1">
                <a:solidFill>
                  <a:schemeClr val="bg1"/>
                </a:solidFill>
                <a:latin typeface="Consolas" panose="020B0609020204030204" pitchFamily="49" charset="0"/>
              </a:rPr>
              <a:t>following</a:t>
            </a:r>
            <a:r>
              <a:rPr lang="tr-TR" dirty="0">
                <a:solidFill>
                  <a:schemeClr val="bg1"/>
                </a:solidFill>
                <a:latin typeface="Consolas" panose="020B0609020204030204" pitchFamily="49" charset="0"/>
              </a:rPr>
              <a:t> </a:t>
            </a:r>
            <a:r>
              <a:rPr lang="tr-TR" dirty="0" err="1">
                <a:solidFill>
                  <a:schemeClr val="bg1"/>
                </a:solidFill>
                <a:latin typeface="Consolas" panose="020B0609020204030204" pitchFamily="49" charset="0"/>
              </a:rPr>
              <a:t>steps</a:t>
            </a:r>
            <a:r>
              <a:rPr lang="tr-TR" dirty="0">
                <a:solidFill>
                  <a:schemeClr val="bg1"/>
                </a:solidFill>
                <a:latin typeface="Consolas" panose="020B0609020204030204" pitchFamily="49" charset="0"/>
              </a:rPr>
              <a:t>:</a:t>
            </a:r>
          </a:p>
          <a:p>
            <a:pPr algn="l"/>
            <a:r>
              <a:rPr lang="tr-TR" dirty="0">
                <a:solidFill>
                  <a:schemeClr val="bg1"/>
                </a:solidFill>
                <a:latin typeface="Consolas" panose="020B0609020204030204" pitchFamily="49" charset="0"/>
              </a:rPr>
              <a:t> 1. </a:t>
            </a:r>
            <a:r>
              <a:rPr lang="tr-TR" dirty="0" err="1">
                <a:solidFill>
                  <a:schemeClr val="bg1"/>
                </a:solidFill>
                <a:latin typeface="Consolas" panose="020B0609020204030204" pitchFamily="49" charset="0"/>
              </a:rPr>
              <a:t>The</a:t>
            </a:r>
            <a:r>
              <a:rPr lang="tr-TR" dirty="0">
                <a:solidFill>
                  <a:schemeClr val="bg1"/>
                </a:solidFill>
                <a:latin typeface="Consolas" panose="020B0609020204030204" pitchFamily="49" charset="0"/>
              </a:rPr>
              <a:t> Docker </a:t>
            </a:r>
            <a:r>
              <a:rPr lang="tr-TR" dirty="0" err="1">
                <a:solidFill>
                  <a:schemeClr val="bg1"/>
                </a:solidFill>
                <a:latin typeface="Consolas" panose="020B0609020204030204" pitchFamily="49" charset="0"/>
              </a:rPr>
              <a:t>client</a:t>
            </a:r>
            <a:r>
              <a:rPr lang="tr-TR" dirty="0">
                <a:solidFill>
                  <a:schemeClr val="bg1"/>
                </a:solidFill>
                <a:latin typeface="Consolas" panose="020B0609020204030204" pitchFamily="49" charset="0"/>
              </a:rPr>
              <a:t> </a:t>
            </a:r>
            <a:r>
              <a:rPr lang="tr-TR" dirty="0" err="1">
                <a:solidFill>
                  <a:schemeClr val="bg1"/>
                </a:solidFill>
                <a:latin typeface="Consolas" panose="020B0609020204030204" pitchFamily="49" charset="0"/>
              </a:rPr>
              <a:t>contacted</a:t>
            </a:r>
            <a:r>
              <a:rPr lang="tr-TR" dirty="0">
                <a:solidFill>
                  <a:schemeClr val="bg1"/>
                </a:solidFill>
                <a:latin typeface="Consolas" panose="020B0609020204030204" pitchFamily="49" charset="0"/>
              </a:rPr>
              <a:t> </a:t>
            </a:r>
            <a:r>
              <a:rPr lang="tr-TR" dirty="0" err="1">
                <a:solidFill>
                  <a:schemeClr val="bg1"/>
                </a:solidFill>
                <a:latin typeface="Consolas" panose="020B0609020204030204" pitchFamily="49" charset="0"/>
              </a:rPr>
              <a:t>the</a:t>
            </a:r>
            <a:r>
              <a:rPr lang="tr-TR" dirty="0">
                <a:solidFill>
                  <a:schemeClr val="bg1"/>
                </a:solidFill>
                <a:latin typeface="Consolas" panose="020B0609020204030204" pitchFamily="49" charset="0"/>
              </a:rPr>
              <a:t> Docker </a:t>
            </a:r>
            <a:r>
              <a:rPr lang="tr-TR" dirty="0" err="1">
                <a:solidFill>
                  <a:schemeClr val="bg1"/>
                </a:solidFill>
                <a:latin typeface="Consolas" panose="020B0609020204030204" pitchFamily="49" charset="0"/>
              </a:rPr>
              <a:t>daemon</a:t>
            </a:r>
            <a:r>
              <a:rPr lang="tr-TR" dirty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</a:p>
          <a:p>
            <a:pPr algn="l"/>
            <a:r>
              <a:rPr lang="tr-TR" dirty="0">
                <a:solidFill>
                  <a:schemeClr val="bg1"/>
                </a:solidFill>
                <a:latin typeface="Consolas" panose="020B0609020204030204" pitchFamily="49" charset="0"/>
              </a:rPr>
              <a:t> 2. </a:t>
            </a:r>
            <a:r>
              <a:rPr lang="tr-TR" dirty="0" err="1">
                <a:solidFill>
                  <a:schemeClr val="bg1"/>
                </a:solidFill>
                <a:latin typeface="Consolas" panose="020B0609020204030204" pitchFamily="49" charset="0"/>
              </a:rPr>
              <a:t>The</a:t>
            </a:r>
            <a:r>
              <a:rPr lang="tr-TR" dirty="0">
                <a:solidFill>
                  <a:schemeClr val="bg1"/>
                </a:solidFill>
                <a:latin typeface="Consolas" panose="020B0609020204030204" pitchFamily="49" charset="0"/>
              </a:rPr>
              <a:t> Docker </a:t>
            </a:r>
            <a:r>
              <a:rPr lang="tr-TR" dirty="0" err="1">
                <a:solidFill>
                  <a:schemeClr val="bg1"/>
                </a:solidFill>
                <a:latin typeface="Consolas" panose="020B0609020204030204" pitchFamily="49" charset="0"/>
              </a:rPr>
              <a:t>daemon</a:t>
            </a:r>
            <a:r>
              <a:rPr lang="tr-TR" dirty="0">
                <a:solidFill>
                  <a:schemeClr val="bg1"/>
                </a:solidFill>
                <a:latin typeface="Consolas" panose="020B0609020204030204" pitchFamily="49" charset="0"/>
              </a:rPr>
              <a:t> </a:t>
            </a:r>
            <a:r>
              <a:rPr lang="tr-TR" dirty="0" err="1">
                <a:solidFill>
                  <a:schemeClr val="bg1"/>
                </a:solidFill>
                <a:latin typeface="Consolas" panose="020B0609020204030204" pitchFamily="49" charset="0"/>
              </a:rPr>
              <a:t>pulled</a:t>
            </a:r>
            <a:r>
              <a:rPr lang="tr-TR" dirty="0">
                <a:solidFill>
                  <a:schemeClr val="bg1"/>
                </a:solidFill>
                <a:latin typeface="Consolas" panose="020B0609020204030204" pitchFamily="49" charset="0"/>
              </a:rPr>
              <a:t> </a:t>
            </a:r>
            <a:r>
              <a:rPr lang="tr-TR" dirty="0" err="1">
                <a:solidFill>
                  <a:schemeClr val="bg1"/>
                </a:solidFill>
                <a:latin typeface="Consolas" panose="020B0609020204030204" pitchFamily="49" charset="0"/>
              </a:rPr>
              <a:t>the</a:t>
            </a:r>
            <a:r>
              <a:rPr lang="tr-TR" dirty="0">
                <a:solidFill>
                  <a:schemeClr val="bg1"/>
                </a:solidFill>
                <a:latin typeface="Consolas" panose="020B0609020204030204" pitchFamily="49" charset="0"/>
              </a:rPr>
              <a:t> "</a:t>
            </a:r>
            <a:r>
              <a:rPr lang="tr-TR" dirty="0" err="1">
                <a:solidFill>
                  <a:schemeClr val="bg1"/>
                </a:solidFill>
                <a:latin typeface="Consolas" panose="020B0609020204030204" pitchFamily="49" charset="0"/>
              </a:rPr>
              <a:t>hello-world</a:t>
            </a:r>
            <a:r>
              <a:rPr lang="tr-TR" dirty="0">
                <a:solidFill>
                  <a:schemeClr val="bg1"/>
                </a:solidFill>
                <a:latin typeface="Consolas" panose="020B0609020204030204" pitchFamily="49" charset="0"/>
              </a:rPr>
              <a:t>" </a:t>
            </a:r>
            <a:r>
              <a:rPr lang="tr-TR" dirty="0" err="1">
                <a:solidFill>
                  <a:schemeClr val="bg1"/>
                </a:solidFill>
                <a:latin typeface="Consolas" panose="020B0609020204030204" pitchFamily="49" charset="0"/>
              </a:rPr>
              <a:t>image</a:t>
            </a:r>
            <a:r>
              <a:rPr lang="tr-TR" dirty="0">
                <a:solidFill>
                  <a:schemeClr val="bg1"/>
                </a:solidFill>
                <a:latin typeface="Consolas" panose="020B0609020204030204" pitchFamily="49" charset="0"/>
              </a:rPr>
              <a:t> </a:t>
            </a:r>
            <a:r>
              <a:rPr lang="tr-TR" dirty="0" err="1">
                <a:solidFill>
                  <a:schemeClr val="bg1"/>
                </a:solidFill>
                <a:latin typeface="Consolas" panose="020B0609020204030204" pitchFamily="49" charset="0"/>
              </a:rPr>
              <a:t>from</a:t>
            </a:r>
            <a:r>
              <a:rPr lang="tr-TR" dirty="0">
                <a:solidFill>
                  <a:schemeClr val="bg1"/>
                </a:solidFill>
                <a:latin typeface="Consolas" panose="020B0609020204030204" pitchFamily="49" charset="0"/>
              </a:rPr>
              <a:t> </a:t>
            </a:r>
            <a:r>
              <a:rPr lang="tr-TR" dirty="0" err="1">
                <a:solidFill>
                  <a:schemeClr val="bg1"/>
                </a:solidFill>
                <a:latin typeface="Consolas" panose="020B0609020204030204" pitchFamily="49" charset="0"/>
              </a:rPr>
              <a:t>the</a:t>
            </a:r>
            <a:r>
              <a:rPr lang="tr-TR" dirty="0">
                <a:solidFill>
                  <a:schemeClr val="bg1"/>
                </a:solidFill>
                <a:latin typeface="Consolas" panose="020B0609020204030204" pitchFamily="49" charset="0"/>
              </a:rPr>
              <a:t> Docker </a:t>
            </a:r>
            <a:r>
              <a:rPr lang="tr-TR" dirty="0" err="1">
                <a:solidFill>
                  <a:schemeClr val="bg1"/>
                </a:solidFill>
                <a:latin typeface="Consolas" panose="020B0609020204030204" pitchFamily="49" charset="0"/>
              </a:rPr>
              <a:t>Hub</a:t>
            </a:r>
            <a:r>
              <a:rPr lang="tr-TR" dirty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</a:p>
          <a:p>
            <a:pPr algn="l"/>
            <a:r>
              <a:rPr lang="tr-TR" dirty="0">
                <a:solidFill>
                  <a:schemeClr val="bg1"/>
                </a:solidFill>
                <a:latin typeface="Consolas" panose="020B0609020204030204" pitchFamily="49" charset="0"/>
              </a:rPr>
              <a:t>    (amd64)</a:t>
            </a:r>
          </a:p>
          <a:p>
            <a:pPr algn="l"/>
            <a:r>
              <a:rPr lang="tr-TR" dirty="0">
                <a:solidFill>
                  <a:schemeClr val="bg1"/>
                </a:solidFill>
                <a:latin typeface="Consolas" panose="020B0609020204030204" pitchFamily="49" charset="0"/>
              </a:rPr>
              <a:t> 3. </a:t>
            </a:r>
            <a:r>
              <a:rPr lang="tr-TR" dirty="0" err="1">
                <a:solidFill>
                  <a:schemeClr val="bg1"/>
                </a:solidFill>
                <a:latin typeface="Consolas" panose="020B0609020204030204" pitchFamily="49" charset="0"/>
              </a:rPr>
              <a:t>The</a:t>
            </a:r>
            <a:r>
              <a:rPr lang="tr-TR" dirty="0">
                <a:solidFill>
                  <a:schemeClr val="bg1"/>
                </a:solidFill>
                <a:latin typeface="Consolas" panose="020B0609020204030204" pitchFamily="49" charset="0"/>
              </a:rPr>
              <a:t> Docker </a:t>
            </a:r>
            <a:r>
              <a:rPr lang="tr-TR" dirty="0" err="1">
                <a:solidFill>
                  <a:schemeClr val="bg1"/>
                </a:solidFill>
                <a:latin typeface="Consolas" panose="020B0609020204030204" pitchFamily="49" charset="0"/>
              </a:rPr>
              <a:t>daemon</a:t>
            </a:r>
            <a:r>
              <a:rPr lang="tr-TR" dirty="0">
                <a:solidFill>
                  <a:schemeClr val="bg1"/>
                </a:solidFill>
                <a:latin typeface="Consolas" panose="020B0609020204030204" pitchFamily="49" charset="0"/>
              </a:rPr>
              <a:t> </a:t>
            </a:r>
            <a:r>
              <a:rPr lang="tr-TR" dirty="0" err="1">
                <a:solidFill>
                  <a:schemeClr val="bg1"/>
                </a:solidFill>
                <a:latin typeface="Consolas" panose="020B0609020204030204" pitchFamily="49" charset="0"/>
              </a:rPr>
              <a:t>created</a:t>
            </a:r>
            <a:r>
              <a:rPr lang="tr-TR" dirty="0">
                <a:solidFill>
                  <a:schemeClr val="bg1"/>
                </a:solidFill>
                <a:latin typeface="Consolas" panose="020B0609020204030204" pitchFamily="49" charset="0"/>
              </a:rPr>
              <a:t> a </a:t>
            </a:r>
            <a:r>
              <a:rPr lang="tr-TR" dirty="0" err="1">
                <a:solidFill>
                  <a:schemeClr val="bg1"/>
                </a:solidFill>
                <a:latin typeface="Consolas" panose="020B0609020204030204" pitchFamily="49" charset="0"/>
              </a:rPr>
              <a:t>new</a:t>
            </a:r>
            <a:r>
              <a:rPr lang="tr-TR" dirty="0">
                <a:solidFill>
                  <a:schemeClr val="bg1"/>
                </a:solidFill>
                <a:latin typeface="Consolas" panose="020B0609020204030204" pitchFamily="49" charset="0"/>
              </a:rPr>
              <a:t> </a:t>
            </a:r>
            <a:r>
              <a:rPr lang="tr-TR" dirty="0" err="1">
                <a:solidFill>
                  <a:schemeClr val="bg1"/>
                </a:solidFill>
                <a:latin typeface="Consolas" panose="020B0609020204030204" pitchFamily="49" charset="0"/>
              </a:rPr>
              <a:t>container</a:t>
            </a:r>
            <a:r>
              <a:rPr lang="tr-TR" dirty="0">
                <a:solidFill>
                  <a:schemeClr val="bg1"/>
                </a:solidFill>
                <a:latin typeface="Consolas" panose="020B0609020204030204" pitchFamily="49" charset="0"/>
              </a:rPr>
              <a:t> </a:t>
            </a:r>
            <a:r>
              <a:rPr lang="tr-TR" dirty="0" err="1">
                <a:solidFill>
                  <a:schemeClr val="bg1"/>
                </a:solidFill>
                <a:latin typeface="Consolas" panose="020B0609020204030204" pitchFamily="49" charset="0"/>
              </a:rPr>
              <a:t>from</a:t>
            </a:r>
            <a:r>
              <a:rPr lang="tr-TR" dirty="0">
                <a:solidFill>
                  <a:schemeClr val="bg1"/>
                </a:solidFill>
                <a:latin typeface="Consolas" panose="020B0609020204030204" pitchFamily="49" charset="0"/>
              </a:rPr>
              <a:t> </a:t>
            </a:r>
            <a:r>
              <a:rPr lang="tr-TR" dirty="0" err="1">
                <a:solidFill>
                  <a:schemeClr val="bg1"/>
                </a:solidFill>
                <a:latin typeface="Consolas" panose="020B0609020204030204" pitchFamily="49" charset="0"/>
              </a:rPr>
              <a:t>that</a:t>
            </a:r>
            <a:r>
              <a:rPr lang="tr-TR" dirty="0">
                <a:solidFill>
                  <a:schemeClr val="bg1"/>
                </a:solidFill>
                <a:latin typeface="Consolas" panose="020B0609020204030204" pitchFamily="49" charset="0"/>
              </a:rPr>
              <a:t> </a:t>
            </a:r>
            <a:r>
              <a:rPr lang="tr-TR" dirty="0" err="1">
                <a:solidFill>
                  <a:schemeClr val="bg1"/>
                </a:solidFill>
                <a:latin typeface="Consolas" panose="020B0609020204030204" pitchFamily="49" charset="0"/>
              </a:rPr>
              <a:t>image</a:t>
            </a:r>
            <a:r>
              <a:rPr lang="tr-TR" dirty="0">
                <a:solidFill>
                  <a:schemeClr val="bg1"/>
                </a:solidFill>
                <a:latin typeface="Consolas" panose="020B0609020204030204" pitchFamily="49" charset="0"/>
              </a:rPr>
              <a:t> </a:t>
            </a:r>
            <a:r>
              <a:rPr lang="tr-TR" dirty="0" err="1">
                <a:solidFill>
                  <a:schemeClr val="bg1"/>
                </a:solidFill>
                <a:latin typeface="Consolas" panose="020B0609020204030204" pitchFamily="49" charset="0"/>
              </a:rPr>
              <a:t>which</a:t>
            </a:r>
            <a:r>
              <a:rPr lang="tr-TR" dirty="0">
                <a:solidFill>
                  <a:schemeClr val="bg1"/>
                </a:solidFill>
                <a:latin typeface="Consolas" panose="020B0609020204030204" pitchFamily="49" charset="0"/>
              </a:rPr>
              <a:t> </a:t>
            </a:r>
            <a:r>
              <a:rPr lang="tr-TR" dirty="0" err="1">
                <a:solidFill>
                  <a:schemeClr val="bg1"/>
                </a:solidFill>
                <a:latin typeface="Consolas" panose="020B0609020204030204" pitchFamily="49" charset="0"/>
              </a:rPr>
              <a:t>runs</a:t>
            </a:r>
            <a:r>
              <a:rPr lang="tr-TR" dirty="0">
                <a:solidFill>
                  <a:schemeClr val="bg1"/>
                </a:solidFill>
                <a:latin typeface="Consolas" panose="020B0609020204030204" pitchFamily="49" charset="0"/>
              </a:rPr>
              <a:t> </a:t>
            </a:r>
            <a:r>
              <a:rPr lang="tr-TR" dirty="0" err="1">
                <a:solidFill>
                  <a:schemeClr val="bg1"/>
                </a:solidFill>
                <a:latin typeface="Consolas" panose="020B0609020204030204" pitchFamily="49" charset="0"/>
              </a:rPr>
              <a:t>the</a:t>
            </a:r>
            <a:endParaRPr lang="tr-T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tr-TR" dirty="0">
                <a:solidFill>
                  <a:schemeClr val="bg1"/>
                </a:solidFill>
                <a:latin typeface="Consolas" panose="020B0609020204030204" pitchFamily="49" charset="0"/>
              </a:rPr>
              <a:t>    </a:t>
            </a:r>
            <a:r>
              <a:rPr lang="tr-TR" dirty="0" err="1">
                <a:solidFill>
                  <a:schemeClr val="bg1"/>
                </a:solidFill>
                <a:latin typeface="Consolas" panose="020B0609020204030204" pitchFamily="49" charset="0"/>
              </a:rPr>
              <a:t>executable</a:t>
            </a:r>
            <a:r>
              <a:rPr lang="tr-TR" dirty="0">
                <a:solidFill>
                  <a:schemeClr val="bg1"/>
                </a:solidFill>
                <a:latin typeface="Consolas" panose="020B0609020204030204" pitchFamily="49" charset="0"/>
              </a:rPr>
              <a:t> </a:t>
            </a:r>
            <a:r>
              <a:rPr lang="tr-TR" dirty="0" err="1">
                <a:solidFill>
                  <a:schemeClr val="bg1"/>
                </a:solidFill>
                <a:latin typeface="Consolas" panose="020B0609020204030204" pitchFamily="49" charset="0"/>
              </a:rPr>
              <a:t>that</a:t>
            </a:r>
            <a:r>
              <a:rPr lang="tr-TR" dirty="0">
                <a:solidFill>
                  <a:schemeClr val="bg1"/>
                </a:solidFill>
                <a:latin typeface="Consolas" panose="020B0609020204030204" pitchFamily="49" charset="0"/>
              </a:rPr>
              <a:t> </a:t>
            </a:r>
            <a:r>
              <a:rPr lang="tr-TR" dirty="0" err="1">
                <a:solidFill>
                  <a:schemeClr val="bg1"/>
                </a:solidFill>
                <a:latin typeface="Consolas" panose="020B0609020204030204" pitchFamily="49" charset="0"/>
              </a:rPr>
              <a:t>produces</a:t>
            </a:r>
            <a:r>
              <a:rPr lang="tr-TR" dirty="0">
                <a:solidFill>
                  <a:schemeClr val="bg1"/>
                </a:solidFill>
                <a:latin typeface="Consolas" panose="020B0609020204030204" pitchFamily="49" charset="0"/>
              </a:rPr>
              <a:t> </a:t>
            </a:r>
            <a:r>
              <a:rPr lang="tr-TR" dirty="0" err="1">
                <a:solidFill>
                  <a:schemeClr val="bg1"/>
                </a:solidFill>
                <a:latin typeface="Consolas" panose="020B0609020204030204" pitchFamily="49" charset="0"/>
              </a:rPr>
              <a:t>the</a:t>
            </a:r>
            <a:r>
              <a:rPr lang="tr-TR" dirty="0">
                <a:solidFill>
                  <a:schemeClr val="bg1"/>
                </a:solidFill>
                <a:latin typeface="Consolas" panose="020B0609020204030204" pitchFamily="49" charset="0"/>
              </a:rPr>
              <a:t> </a:t>
            </a:r>
            <a:r>
              <a:rPr lang="tr-TR" dirty="0" err="1">
                <a:solidFill>
                  <a:schemeClr val="bg1"/>
                </a:solidFill>
                <a:latin typeface="Consolas" panose="020B0609020204030204" pitchFamily="49" charset="0"/>
              </a:rPr>
              <a:t>output</a:t>
            </a:r>
            <a:r>
              <a:rPr lang="tr-TR" dirty="0">
                <a:solidFill>
                  <a:schemeClr val="bg1"/>
                </a:solidFill>
                <a:latin typeface="Consolas" panose="020B0609020204030204" pitchFamily="49" charset="0"/>
              </a:rPr>
              <a:t> </a:t>
            </a:r>
            <a:r>
              <a:rPr lang="tr-TR" dirty="0" err="1">
                <a:solidFill>
                  <a:schemeClr val="bg1"/>
                </a:solidFill>
                <a:latin typeface="Consolas" panose="020B0609020204030204" pitchFamily="49" charset="0"/>
              </a:rPr>
              <a:t>you</a:t>
            </a:r>
            <a:r>
              <a:rPr lang="tr-TR" dirty="0">
                <a:solidFill>
                  <a:schemeClr val="bg1"/>
                </a:solidFill>
                <a:latin typeface="Consolas" panose="020B0609020204030204" pitchFamily="49" charset="0"/>
              </a:rPr>
              <a:t> </a:t>
            </a:r>
            <a:r>
              <a:rPr lang="tr-TR" dirty="0" err="1">
                <a:solidFill>
                  <a:schemeClr val="bg1"/>
                </a:solidFill>
                <a:latin typeface="Consolas" panose="020B0609020204030204" pitchFamily="49" charset="0"/>
              </a:rPr>
              <a:t>are</a:t>
            </a:r>
            <a:r>
              <a:rPr lang="tr-TR" dirty="0">
                <a:solidFill>
                  <a:schemeClr val="bg1"/>
                </a:solidFill>
                <a:latin typeface="Consolas" panose="020B0609020204030204" pitchFamily="49" charset="0"/>
              </a:rPr>
              <a:t> </a:t>
            </a:r>
            <a:r>
              <a:rPr lang="tr-TR" dirty="0" err="1">
                <a:solidFill>
                  <a:schemeClr val="bg1"/>
                </a:solidFill>
                <a:latin typeface="Consolas" panose="020B0609020204030204" pitchFamily="49" charset="0"/>
              </a:rPr>
              <a:t>currently</a:t>
            </a:r>
            <a:r>
              <a:rPr lang="tr-TR" dirty="0">
                <a:solidFill>
                  <a:schemeClr val="bg1"/>
                </a:solidFill>
                <a:latin typeface="Consolas" panose="020B0609020204030204" pitchFamily="49" charset="0"/>
              </a:rPr>
              <a:t> </a:t>
            </a:r>
            <a:r>
              <a:rPr lang="tr-TR" dirty="0" err="1">
                <a:solidFill>
                  <a:schemeClr val="bg1"/>
                </a:solidFill>
                <a:latin typeface="Consolas" panose="020B0609020204030204" pitchFamily="49" charset="0"/>
              </a:rPr>
              <a:t>reading</a:t>
            </a:r>
            <a:r>
              <a:rPr lang="tr-TR" dirty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</a:p>
          <a:p>
            <a:pPr algn="l"/>
            <a:r>
              <a:rPr lang="tr-TR" dirty="0">
                <a:solidFill>
                  <a:schemeClr val="bg1"/>
                </a:solidFill>
                <a:latin typeface="Consolas" panose="020B0609020204030204" pitchFamily="49" charset="0"/>
              </a:rPr>
              <a:t> 4. </a:t>
            </a:r>
            <a:r>
              <a:rPr lang="tr-TR" dirty="0" err="1">
                <a:solidFill>
                  <a:schemeClr val="bg1"/>
                </a:solidFill>
                <a:latin typeface="Consolas" panose="020B0609020204030204" pitchFamily="49" charset="0"/>
              </a:rPr>
              <a:t>The</a:t>
            </a:r>
            <a:r>
              <a:rPr lang="tr-TR" dirty="0">
                <a:solidFill>
                  <a:schemeClr val="bg1"/>
                </a:solidFill>
                <a:latin typeface="Consolas" panose="020B0609020204030204" pitchFamily="49" charset="0"/>
              </a:rPr>
              <a:t> Docker </a:t>
            </a:r>
            <a:r>
              <a:rPr lang="tr-TR" dirty="0" err="1">
                <a:solidFill>
                  <a:schemeClr val="bg1"/>
                </a:solidFill>
                <a:latin typeface="Consolas" panose="020B0609020204030204" pitchFamily="49" charset="0"/>
              </a:rPr>
              <a:t>daemon</a:t>
            </a:r>
            <a:r>
              <a:rPr lang="tr-TR" dirty="0">
                <a:solidFill>
                  <a:schemeClr val="bg1"/>
                </a:solidFill>
                <a:latin typeface="Consolas" panose="020B0609020204030204" pitchFamily="49" charset="0"/>
              </a:rPr>
              <a:t> </a:t>
            </a:r>
            <a:r>
              <a:rPr lang="tr-TR" dirty="0" err="1">
                <a:solidFill>
                  <a:schemeClr val="bg1"/>
                </a:solidFill>
                <a:latin typeface="Consolas" panose="020B0609020204030204" pitchFamily="49" charset="0"/>
              </a:rPr>
              <a:t>streamed</a:t>
            </a:r>
            <a:r>
              <a:rPr lang="tr-TR" dirty="0">
                <a:solidFill>
                  <a:schemeClr val="bg1"/>
                </a:solidFill>
                <a:latin typeface="Consolas" panose="020B0609020204030204" pitchFamily="49" charset="0"/>
              </a:rPr>
              <a:t> </a:t>
            </a:r>
            <a:r>
              <a:rPr lang="tr-TR" dirty="0" err="1">
                <a:solidFill>
                  <a:schemeClr val="bg1"/>
                </a:solidFill>
                <a:latin typeface="Consolas" panose="020B0609020204030204" pitchFamily="49" charset="0"/>
              </a:rPr>
              <a:t>that</a:t>
            </a:r>
            <a:r>
              <a:rPr lang="tr-TR" dirty="0">
                <a:solidFill>
                  <a:schemeClr val="bg1"/>
                </a:solidFill>
                <a:latin typeface="Consolas" panose="020B0609020204030204" pitchFamily="49" charset="0"/>
              </a:rPr>
              <a:t> </a:t>
            </a:r>
            <a:r>
              <a:rPr lang="tr-TR" dirty="0" err="1">
                <a:solidFill>
                  <a:schemeClr val="bg1"/>
                </a:solidFill>
                <a:latin typeface="Consolas" panose="020B0609020204030204" pitchFamily="49" charset="0"/>
              </a:rPr>
              <a:t>output</a:t>
            </a:r>
            <a:r>
              <a:rPr lang="tr-TR" dirty="0">
                <a:solidFill>
                  <a:schemeClr val="bg1"/>
                </a:solidFill>
                <a:latin typeface="Consolas" panose="020B0609020204030204" pitchFamily="49" charset="0"/>
              </a:rPr>
              <a:t> to </a:t>
            </a:r>
            <a:r>
              <a:rPr lang="tr-TR" dirty="0" err="1">
                <a:solidFill>
                  <a:schemeClr val="bg1"/>
                </a:solidFill>
                <a:latin typeface="Consolas" panose="020B0609020204030204" pitchFamily="49" charset="0"/>
              </a:rPr>
              <a:t>the</a:t>
            </a:r>
            <a:r>
              <a:rPr lang="tr-TR" dirty="0">
                <a:solidFill>
                  <a:schemeClr val="bg1"/>
                </a:solidFill>
                <a:latin typeface="Consolas" panose="020B0609020204030204" pitchFamily="49" charset="0"/>
              </a:rPr>
              <a:t> Docker </a:t>
            </a:r>
            <a:r>
              <a:rPr lang="tr-TR" dirty="0" err="1">
                <a:solidFill>
                  <a:schemeClr val="bg1"/>
                </a:solidFill>
                <a:latin typeface="Consolas" panose="020B0609020204030204" pitchFamily="49" charset="0"/>
              </a:rPr>
              <a:t>client</a:t>
            </a:r>
            <a:r>
              <a:rPr lang="tr-TR" dirty="0">
                <a:solidFill>
                  <a:schemeClr val="bg1"/>
                </a:solidFill>
                <a:latin typeface="Consolas" panose="020B0609020204030204" pitchFamily="49" charset="0"/>
              </a:rPr>
              <a:t>, </a:t>
            </a:r>
            <a:r>
              <a:rPr lang="tr-TR" dirty="0" err="1">
                <a:solidFill>
                  <a:schemeClr val="bg1"/>
                </a:solidFill>
                <a:latin typeface="Consolas" panose="020B0609020204030204" pitchFamily="49" charset="0"/>
              </a:rPr>
              <a:t>which</a:t>
            </a:r>
            <a:r>
              <a:rPr lang="tr-TR" dirty="0">
                <a:solidFill>
                  <a:schemeClr val="bg1"/>
                </a:solidFill>
                <a:latin typeface="Consolas" panose="020B0609020204030204" pitchFamily="49" charset="0"/>
              </a:rPr>
              <a:t> sent it</a:t>
            </a:r>
          </a:p>
          <a:p>
            <a:pPr algn="l"/>
            <a:r>
              <a:rPr lang="tr-TR" dirty="0">
                <a:solidFill>
                  <a:schemeClr val="bg1"/>
                </a:solidFill>
                <a:latin typeface="Consolas" panose="020B0609020204030204" pitchFamily="49" charset="0"/>
              </a:rPr>
              <a:t>    to </a:t>
            </a:r>
            <a:r>
              <a:rPr lang="tr-TR" dirty="0" err="1">
                <a:solidFill>
                  <a:schemeClr val="bg1"/>
                </a:solidFill>
                <a:latin typeface="Consolas" panose="020B0609020204030204" pitchFamily="49" charset="0"/>
              </a:rPr>
              <a:t>your</a:t>
            </a:r>
            <a:r>
              <a:rPr lang="tr-TR" dirty="0">
                <a:solidFill>
                  <a:schemeClr val="bg1"/>
                </a:solidFill>
                <a:latin typeface="Consolas" panose="020B0609020204030204" pitchFamily="49" charset="0"/>
              </a:rPr>
              <a:t> terminal.</a:t>
            </a:r>
          </a:p>
          <a:p>
            <a:pPr algn="l"/>
            <a:br>
              <a:rPr lang="tr-TR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tr-TR" dirty="0">
                <a:solidFill>
                  <a:schemeClr val="bg1"/>
                </a:solidFill>
                <a:latin typeface="Consolas" panose="020B0609020204030204" pitchFamily="49" charset="0"/>
              </a:rPr>
              <a:t>To </a:t>
            </a:r>
            <a:r>
              <a:rPr lang="tr-TR" dirty="0" err="1">
                <a:solidFill>
                  <a:schemeClr val="bg1"/>
                </a:solidFill>
                <a:latin typeface="Consolas" panose="020B0609020204030204" pitchFamily="49" charset="0"/>
              </a:rPr>
              <a:t>try</a:t>
            </a:r>
            <a:r>
              <a:rPr lang="tr-TR" dirty="0">
                <a:solidFill>
                  <a:schemeClr val="bg1"/>
                </a:solidFill>
                <a:latin typeface="Consolas" panose="020B0609020204030204" pitchFamily="49" charset="0"/>
              </a:rPr>
              <a:t> </a:t>
            </a:r>
            <a:r>
              <a:rPr lang="tr-TR" dirty="0" err="1">
                <a:solidFill>
                  <a:schemeClr val="bg1"/>
                </a:solidFill>
                <a:latin typeface="Consolas" panose="020B0609020204030204" pitchFamily="49" charset="0"/>
              </a:rPr>
              <a:t>something</a:t>
            </a:r>
            <a:r>
              <a:rPr lang="tr-TR" dirty="0">
                <a:solidFill>
                  <a:schemeClr val="bg1"/>
                </a:solidFill>
                <a:latin typeface="Consolas" panose="020B0609020204030204" pitchFamily="49" charset="0"/>
              </a:rPr>
              <a:t> </a:t>
            </a:r>
            <a:r>
              <a:rPr lang="tr-TR" dirty="0" err="1">
                <a:solidFill>
                  <a:schemeClr val="bg1"/>
                </a:solidFill>
                <a:latin typeface="Consolas" panose="020B0609020204030204" pitchFamily="49" charset="0"/>
              </a:rPr>
              <a:t>more</a:t>
            </a:r>
            <a:r>
              <a:rPr lang="tr-TR" dirty="0">
                <a:solidFill>
                  <a:schemeClr val="bg1"/>
                </a:solidFill>
                <a:latin typeface="Consolas" panose="020B0609020204030204" pitchFamily="49" charset="0"/>
              </a:rPr>
              <a:t> </a:t>
            </a:r>
            <a:r>
              <a:rPr lang="tr-TR" dirty="0" err="1">
                <a:solidFill>
                  <a:schemeClr val="bg1"/>
                </a:solidFill>
                <a:latin typeface="Consolas" panose="020B0609020204030204" pitchFamily="49" charset="0"/>
              </a:rPr>
              <a:t>ambitious</a:t>
            </a:r>
            <a:r>
              <a:rPr lang="tr-TR" dirty="0">
                <a:solidFill>
                  <a:schemeClr val="bg1"/>
                </a:solidFill>
                <a:latin typeface="Consolas" panose="020B0609020204030204" pitchFamily="49" charset="0"/>
              </a:rPr>
              <a:t>, </a:t>
            </a:r>
            <a:r>
              <a:rPr lang="tr-TR" dirty="0" err="1">
                <a:solidFill>
                  <a:schemeClr val="bg1"/>
                </a:solidFill>
                <a:latin typeface="Consolas" panose="020B0609020204030204" pitchFamily="49" charset="0"/>
              </a:rPr>
              <a:t>you</a:t>
            </a:r>
            <a:r>
              <a:rPr lang="tr-TR" dirty="0">
                <a:solidFill>
                  <a:schemeClr val="bg1"/>
                </a:solidFill>
                <a:latin typeface="Consolas" panose="020B0609020204030204" pitchFamily="49" charset="0"/>
              </a:rPr>
              <a:t> can </a:t>
            </a:r>
            <a:r>
              <a:rPr lang="tr-TR" dirty="0" err="1">
                <a:solidFill>
                  <a:schemeClr val="bg1"/>
                </a:solidFill>
                <a:latin typeface="Consolas" panose="020B0609020204030204" pitchFamily="49" charset="0"/>
              </a:rPr>
              <a:t>run</a:t>
            </a:r>
            <a:r>
              <a:rPr lang="tr-TR" dirty="0">
                <a:solidFill>
                  <a:schemeClr val="bg1"/>
                </a:solidFill>
                <a:latin typeface="Consolas" panose="020B0609020204030204" pitchFamily="49" charset="0"/>
              </a:rPr>
              <a:t> an Ubuntu </a:t>
            </a:r>
            <a:r>
              <a:rPr lang="tr-TR" dirty="0" err="1">
                <a:solidFill>
                  <a:schemeClr val="bg1"/>
                </a:solidFill>
                <a:latin typeface="Consolas" panose="020B0609020204030204" pitchFamily="49" charset="0"/>
              </a:rPr>
              <a:t>container</a:t>
            </a:r>
            <a:r>
              <a:rPr lang="tr-TR" dirty="0">
                <a:solidFill>
                  <a:schemeClr val="bg1"/>
                </a:solidFill>
                <a:latin typeface="Consolas" panose="020B0609020204030204" pitchFamily="49" charset="0"/>
              </a:rPr>
              <a:t> </a:t>
            </a:r>
            <a:r>
              <a:rPr lang="tr-TR" dirty="0" err="1">
                <a:solidFill>
                  <a:schemeClr val="bg1"/>
                </a:solidFill>
                <a:latin typeface="Consolas" panose="020B0609020204030204" pitchFamily="49" charset="0"/>
              </a:rPr>
              <a:t>with</a:t>
            </a:r>
            <a:r>
              <a:rPr lang="tr-TR" dirty="0">
                <a:solidFill>
                  <a:schemeClr val="bg1"/>
                </a:solidFill>
                <a:latin typeface="Consolas" panose="020B0609020204030204" pitchFamily="49" charset="0"/>
              </a:rPr>
              <a:t>:</a:t>
            </a:r>
          </a:p>
          <a:p>
            <a:pPr algn="l"/>
            <a:r>
              <a:rPr lang="tr-TR" dirty="0">
                <a:solidFill>
                  <a:schemeClr val="bg1"/>
                </a:solidFill>
                <a:latin typeface="Consolas" panose="020B0609020204030204" pitchFamily="49" charset="0"/>
              </a:rPr>
              <a:t> $ docker </a:t>
            </a:r>
            <a:r>
              <a:rPr lang="tr-TR" dirty="0" err="1">
                <a:solidFill>
                  <a:schemeClr val="bg1"/>
                </a:solidFill>
                <a:latin typeface="Consolas" panose="020B0609020204030204" pitchFamily="49" charset="0"/>
              </a:rPr>
              <a:t>run</a:t>
            </a:r>
            <a:r>
              <a:rPr lang="tr-TR" dirty="0">
                <a:solidFill>
                  <a:schemeClr val="bg1"/>
                </a:solidFill>
                <a:latin typeface="Consolas" panose="020B0609020204030204" pitchFamily="49" charset="0"/>
              </a:rPr>
              <a:t> -it </a:t>
            </a:r>
            <a:r>
              <a:rPr lang="tr-TR" dirty="0" err="1">
                <a:solidFill>
                  <a:schemeClr val="bg1"/>
                </a:solidFill>
                <a:latin typeface="Consolas" panose="020B0609020204030204" pitchFamily="49" charset="0"/>
              </a:rPr>
              <a:t>ubuntu</a:t>
            </a:r>
            <a:r>
              <a:rPr lang="tr-TR" dirty="0">
                <a:solidFill>
                  <a:schemeClr val="bg1"/>
                </a:solidFill>
                <a:latin typeface="Consolas" panose="020B0609020204030204" pitchFamily="49" charset="0"/>
              </a:rPr>
              <a:t> </a:t>
            </a:r>
            <a:r>
              <a:rPr lang="tr-TR" dirty="0" err="1">
                <a:solidFill>
                  <a:schemeClr val="bg1"/>
                </a:solidFill>
                <a:latin typeface="Consolas" panose="020B0609020204030204" pitchFamily="49" charset="0"/>
              </a:rPr>
              <a:t>bash</a:t>
            </a:r>
            <a:endParaRPr lang="tr-T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br>
              <a:rPr lang="tr-TR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tr-TR" dirty="0" err="1">
                <a:solidFill>
                  <a:schemeClr val="bg1"/>
                </a:solidFill>
                <a:latin typeface="Consolas" panose="020B0609020204030204" pitchFamily="49" charset="0"/>
              </a:rPr>
              <a:t>Share</a:t>
            </a:r>
            <a:r>
              <a:rPr lang="tr-TR" dirty="0">
                <a:solidFill>
                  <a:schemeClr val="bg1"/>
                </a:solidFill>
                <a:latin typeface="Consolas" panose="020B0609020204030204" pitchFamily="49" charset="0"/>
              </a:rPr>
              <a:t> </a:t>
            </a:r>
            <a:r>
              <a:rPr lang="tr-TR" dirty="0" err="1">
                <a:solidFill>
                  <a:schemeClr val="bg1"/>
                </a:solidFill>
                <a:latin typeface="Consolas" panose="020B0609020204030204" pitchFamily="49" charset="0"/>
              </a:rPr>
              <a:t>images</a:t>
            </a:r>
            <a:r>
              <a:rPr lang="tr-TR" dirty="0">
                <a:solidFill>
                  <a:schemeClr val="bg1"/>
                </a:solidFill>
                <a:latin typeface="Consolas" panose="020B0609020204030204" pitchFamily="49" charset="0"/>
              </a:rPr>
              <a:t>, </a:t>
            </a:r>
            <a:r>
              <a:rPr lang="tr-TR" dirty="0" err="1">
                <a:solidFill>
                  <a:schemeClr val="bg1"/>
                </a:solidFill>
                <a:latin typeface="Consolas" panose="020B0609020204030204" pitchFamily="49" charset="0"/>
              </a:rPr>
              <a:t>automate</a:t>
            </a:r>
            <a:r>
              <a:rPr lang="tr-TR" dirty="0">
                <a:solidFill>
                  <a:schemeClr val="bg1"/>
                </a:solidFill>
                <a:latin typeface="Consolas" panose="020B0609020204030204" pitchFamily="49" charset="0"/>
              </a:rPr>
              <a:t> </a:t>
            </a:r>
            <a:r>
              <a:rPr lang="tr-TR" dirty="0" err="1">
                <a:solidFill>
                  <a:schemeClr val="bg1"/>
                </a:solidFill>
                <a:latin typeface="Consolas" panose="020B0609020204030204" pitchFamily="49" charset="0"/>
              </a:rPr>
              <a:t>workflows</a:t>
            </a:r>
            <a:r>
              <a:rPr lang="tr-TR" dirty="0">
                <a:solidFill>
                  <a:schemeClr val="bg1"/>
                </a:solidFill>
                <a:latin typeface="Consolas" panose="020B0609020204030204" pitchFamily="49" charset="0"/>
              </a:rPr>
              <a:t>, and </a:t>
            </a:r>
            <a:r>
              <a:rPr lang="tr-TR" dirty="0" err="1">
                <a:solidFill>
                  <a:schemeClr val="bg1"/>
                </a:solidFill>
                <a:latin typeface="Consolas" panose="020B0609020204030204" pitchFamily="49" charset="0"/>
              </a:rPr>
              <a:t>more</a:t>
            </a:r>
            <a:r>
              <a:rPr lang="tr-TR" dirty="0">
                <a:solidFill>
                  <a:schemeClr val="bg1"/>
                </a:solidFill>
                <a:latin typeface="Consolas" panose="020B0609020204030204" pitchFamily="49" charset="0"/>
              </a:rPr>
              <a:t> </a:t>
            </a:r>
            <a:r>
              <a:rPr lang="tr-TR" dirty="0" err="1">
                <a:solidFill>
                  <a:schemeClr val="bg1"/>
                </a:solidFill>
                <a:latin typeface="Consolas" panose="020B0609020204030204" pitchFamily="49" charset="0"/>
              </a:rPr>
              <a:t>with</a:t>
            </a:r>
            <a:r>
              <a:rPr lang="tr-TR" dirty="0">
                <a:solidFill>
                  <a:schemeClr val="bg1"/>
                </a:solidFill>
                <a:latin typeface="Consolas" panose="020B0609020204030204" pitchFamily="49" charset="0"/>
              </a:rPr>
              <a:t> a </a:t>
            </a:r>
            <a:r>
              <a:rPr lang="tr-TR" dirty="0" err="1">
                <a:solidFill>
                  <a:schemeClr val="bg1"/>
                </a:solidFill>
                <a:latin typeface="Consolas" panose="020B0609020204030204" pitchFamily="49" charset="0"/>
              </a:rPr>
              <a:t>free</a:t>
            </a:r>
            <a:r>
              <a:rPr lang="tr-TR" dirty="0">
                <a:solidFill>
                  <a:schemeClr val="bg1"/>
                </a:solidFill>
                <a:latin typeface="Consolas" panose="020B0609020204030204" pitchFamily="49" charset="0"/>
              </a:rPr>
              <a:t> Docker ID:</a:t>
            </a:r>
          </a:p>
          <a:p>
            <a:pPr algn="l"/>
            <a:r>
              <a:rPr lang="tr-TR" dirty="0">
                <a:solidFill>
                  <a:schemeClr val="bg1"/>
                </a:solidFill>
                <a:latin typeface="Consolas" panose="020B0609020204030204" pitchFamily="49" charset="0"/>
              </a:rPr>
              <a:t> https://hub.docker.com/</a:t>
            </a:r>
          </a:p>
          <a:p>
            <a:pPr algn="l"/>
            <a:br>
              <a:rPr lang="tr-TR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tr-TR" dirty="0" err="1">
                <a:solidFill>
                  <a:schemeClr val="bg1"/>
                </a:solidFill>
                <a:latin typeface="Consolas" panose="020B0609020204030204" pitchFamily="49" charset="0"/>
              </a:rPr>
              <a:t>For</a:t>
            </a:r>
            <a:r>
              <a:rPr lang="tr-TR" dirty="0">
                <a:solidFill>
                  <a:schemeClr val="bg1"/>
                </a:solidFill>
                <a:latin typeface="Consolas" panose="020B0609020204030204" pitchFamily="49" charset="0"/>
              </a:rPr>
              <a:t> </a:t>
            </a:r>
            <a:r>
              <a:rPr lang="tr-TR" dirty="0" err="1">
                <a:solidFill>
                  <a:schemeClr val="bg1"/>
                </a:solidFill>
                <a:latin typeface="Consolas" panose="020B0609020204030204" pitchFamily="49" charset="0"/>
              </a:rPr>
              <a:t>more</a:t>
            </a:r>
            <a:r>
              <a:rPr lang="tr-TR" dirty="0">
                <a:solidFill>
                  <a:schemeClr val="bg1"/>
                </a:solidFill>
                <a:latin typeface="Consolas" panose="020B0609020204030204" pitchFamily="49" charset="0"/>
              </a:rPr>
              <a:t> </a:t>
            </a:r>
            <a:r>
              <a:rPr lang="tr-TR" dirty="0" err="1">
                <a:solidFill>
                  <a:schemeClr val="bg1"/>
                </a:solidFill>
                <a:latin typeface="Consolas" panose="020B0609020204030204" pitchFamily="49" charset="0"/>
              </a:rPr>
              <a:t>examples</a:t>
            </a:r>
            <a:r>
              <a:rPr lang="tr-TR" dirty="0">
                <a:solidFill>
                  <a:schemeClr val="bg1"/>
                </a:solidFill>
                <a:latin typeface="Consolas" panose="020B0609020204030204" pitchFamily="49" charset="0"/>
              </a:rPr>
              <a:t> and </a:t>
            </a:r>
            <a:r>
              <a:rPr lang="tr-TR" dirty="0" err="1">
                <a:solidFill>
                  <a:schemeClr val="bg1"/>
                </a:solidFill>
                <a:latin typeface="Consolas" panose="020B0609020204030204" pitchFamily="49" charset="0"/>
              </a:rPr>
              <a:t>ideas</a:t>
            </a:r>
            <a:r>
              <a:rPr lang="tr-TR" dirty="0">
                <a:solidFill>
                  <a:schemeClr val="bg1"/>
                </a:solidFill>
                <a:latin typeface="Consolas" panose="020B0609020204030204" pitchFamily="49" charset="0"/>
              </a:rPr>
              <a:t>, </a:t>
            </a:r>
            <a:r>
              <a:rPr lang="tr-TR" dirty="0" err="1">
                <a:solidFill>
                  <a:schemeClr val="bg1"/>
                </a:solidFill>
                <a:latin typeface="Consolas" panose="020B0609020204030204" pitchFamily="49" charset="0"/>
              </a:rPr>
              <a:t>visit</a:t>
            </a:r>
            <a:r>
              <a:rPr lang="tr-TR" dirty="0">
                <a:solidFill>
                  <a:schemeClr val="bg1"/>
                </a:solidFill>
                <a:latin typeface="Consolas" panose="020B0609020204030204" pitchFamily="49" charset="0"/>
              </a:rPr>
              <a:t>:</a:t>
            </a:r>
          </a:p>
          <a:p>
            <a:pPr algn="l"/>
            <a:r>
              <a:rPr lang="tr-TR" dirty="0">
                <a:solidFill>
                  <a:schemeClr val="bg1"/>
                </a:solidFill>
                <a:latin typeface="Consolas" panose="020B0609020204030204" pitchFamily="49" charset="0"/>
              </a:rPr>
              <a:t> https://docs.docker.com/get-started/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"/>
                            </p:stCondLst>
                            <p:childTnLst>
                              <p:par>
                                <p:cTn id="4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9" grpId="0" animBg="1"/>
      <p:bldP spid="6" grpId="0" animBg="1"/>
      <p:bldP spid="2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Uygulama: ‘Market Sepet Analizi’">
            <a:extLst>
              <a:ext uri="{FF2B5EF4-FFF2-40B4-BE49-F238E27FC236}">
                <a16:creationId xmlns:a16="http://schemas.microsoft.com/office/drawing/2014/main" id="{8178CC16-28C0-6048-8B73-CD589DDA4CA1}"/>
              </a:ext>
            </a:extLst>
          </p:cNvPr>
          <p:cNvSpPr txBox="1"/>
          <p:nvPr/>
        </p:nvSpPr>
        <p:spPr>
          <a:xfrm>
            <a:off x="733709" y="438248"/>
            <a:ext cx="6590918" cy="4693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9050" tIns="19050" rIns="19050" bIns="19050" anchor="ctr">
            <a:spAutoFit/>
          </a:bodyPr>
          <a:lstStyle>
            <a:lvl1pPr algn="l">
              <a:defRPr sz="3600">
                <a:solidFill>
                  <a:srgbClr val="333333"/>
                </a:solidFill>
                <a:latin typeface="Chromatica Medium"/>
                <a:ea typeface="Chromatica Medium"/>
                <a:cs typeface="Chromatica Medium"/>
                <a:sym typeface="Chromatica Medium"/>
              </a:defRPr>
            </a:lvl1pPr>
          </a:lstStyle>
          <a:p>
            <a:r>
              <a:rPr lang="tr-TR" sz="2800" b="1" dirty="0">
                <a:latin typeface="Chromatica" panose="00000500000000000000" pitchFamily="50" charset="-94"/>
              </a:rPr>
              <a:t>Docker Engine?</a:t>
            </a:r>
            <a:endParaRPr sz="1350" dirty="0">
              <a:latin typeface="Chromatica" panose="00000500000000000000" pitchFamily="50" charset="-94"/>
            </a:endParaRPr>
          </a:p>
        </p:txBody>
      </p:sp>
      <p:sp>
        <p:nvSpPr>
          <p:cNvPr id="2" name="Metin kutusu 1">
            <a:extLst>
              <a:ext uri="{FF2B5EF4-FFF2-40B4-BE49-F238E27FC236}">
                <a16:creationId xmlns:a16="http://schemas.microsoft.com/office/drawing/2014/main" id="{00F18E82-935E-4AB2-B599-7E66BE51D86C}"/>
              </a:ext>
            </a:extLst>
          </p:cNvPr>
          <p:cNvSpPr txBox="1"/>
          <p:nvPr/>
        </p:nvSpPr>
        <p:spPr>
          <a:xfrm>
            <a:off x="556180" y="1114941"/>
            <a:ext cx="3846138" cy="15799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 defTabSz="2438338"/>
            <a:r>
              <a:rPr lang="en-US" sz="1600" dirty="0">
                <a:latin typeface="Chromatica" panose="00000500000000000000" pitchFamily="50" charset="-94"/>
              </a:rPr>
              <a:t>Docker Engine is a client-server </a:t>
            </a:r>
            <a:r>
              <a:rPr lang="en-US" sz="1600" b="1" dirty="0">
                <a:latin typeface="Chromatica" panose="00000500000000000000" pitchFamily="50" charset="-94"/>
              </a:rPr>
              <a:t>application</a:t>
            </a:r>
            <a:r>
              <a:rPr lang="en-US" sz="1600" dirty="0">
                <a:latin typeface="Chromatica" panose="00000500000000000000" pitchFamily="50" charset="-94"/>
              </a:rPr>
              <a:t> with these major components:</a:t>
            </a:r>
          </a:p>
          <a:p>
            <a:pPr marL="342900" indent="-342900" algn="l" defTabSz="2438338">
              <a:buFont typeface="+mj-lt"/>
              <a:buAutoNum type="arabicPeriod"/>
            </a:pPr>
            <a:r>
              <a:rPr lang="tr-TR" sz="1600" b="1" dirty="0">
                <a:latin typeface="Chromatica" panose="00000500000000000000" pitchFamily="50" charset="-94"/>
              </a:rPr>
              <a:t>server</a:t>
            </a:r>
            <a:r>
              <a:rPr lang="tr-TR" sz="1600" dirty="0">
                <a:latin typeface="Chromatica" panose="00000500000000000000" pitchFamily="50" charset="-94"/>
              </a:rPr>
              <a:t> </a:t>
            </a:r>
            <a:r>
              <a:rPr lang="tr-TR" sz="1600" b="1" dirty="0">
                <a:latin typeface="Chromatica" panose="00000500000000000000" pitchFamily="50" charset="-94"/>
              </a:rPr>
              <a:t>(</a:t>
            </a:r>
            <a:r>
              <a:rPr lang="tr-TR" sz="1600" b="1" dirty="0" err="1">
                <a:latin typeface="Chromatica" panose="00000500000000000000" pitchFamily="50" charset="-94"/>
              </a:rPr>
              <a:t>daemon</a:t>
            </a:r>
            <a:r>
              <a:rPr lang="tr-TR" sz="1600" b="1" dirty="0">
                <a:latin typeface="Chromatica" panose="00000500000000000000" pitchFamily="50" charset="-94"/>
              </a:rPr>
              <a:t> - </a:t>
            </a:r>
            <a:r>
              <a:rPr lang="tr-TR" sz="1600" b="1" dirty="0" err="1">
                <a:latin typeface="Chromatica" panose="00000500000000000000" pitchFamily="50" charset="-94"/>
              </a:rPr>
              <a:t>dockerd</a:t>
            </a:r>
            <a:r>
              <a:rPr lang="tr-TR" sz="1600" b="1" dirty="0">
                <a:latin typeface="Chromatica" panose="00000500000000000000" pitchFamily="50" charset="-94"/>
              </a:rPr>
              <a:t>)</a:t>
            </a:r>
          </a:p>
          <a:p>
            <a:pPr marL="342900" indent="-342900" algn="l" defTabSz="2438338">
              <a:buFont typeface="+mj-lt"/>
              <a:buAutoNum type="arabicPeriod"/>
            </a:pPr>
            <a:r>
              <a:rPr lang="tr-TR" sz="1600" b="1" dirty="0">
                <a:latin typeface="Chromatica" panose="00000500000000000000" pitchFamily="50" charset="-94"/>
              </a:rPr>
              <a:t>REST API </a:t>
            </a:r>
          </a:p>
          <a:p>
            <a:pPr marL="342900" indent="-342900" algn="l" defTabSz="2438338">
              <a:buFont typeface="+mj-lt"/>
              <a:buAutoNum type="arabicPeriod"/>
            </a:pPr>
            <a:r>
              <a:rPr lang="tr-TR" sz="1600" b="1" dirty="0">
                <a:latin typeface="Chromatica" panose="00000500000000000000" pitchFamily="50" charset="-94"/>
              </a:rPr>
              <a:t>cli (docker)</a:t>
            </a:r>
            <a:endParaRPr lang="en-US" sz="1600" dirty="0">
              <a:latin typeface="Chromatica" panose="00000500000000000000" pitchFamily="50" charset="-94"/>
            </a:endParaRP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0BC655C9-B867-4599-9243-AA7F11E938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3533" y="1082704"/>
            <a:ext cx="4264539" cy="3337088"/>
          </a:xfrm>
          <a:prstGeom prst="rect">
            <a:avLst/>
          </a:prstGeom>
        </p:spPr>
      </p:pic>
      <p:sp>
        <p:nvSpPr>
          <p:cNvPr id="4" name="Dikdörtgen 3">
            <a:extLst>
              <a:ext uri="{FF2B5EF4-FFF2-40B4-BE49-F238E27FC236}">
                <a16:creationId xmlns:a16="http://schemas.microsoft.com/office/drawing/2014/main" id="{71587F5E-6379-422C-A161-7F53C1187554}"/>
              </a:ext>
            </a:extLst>
          </p:cNvPr>
          <p:cNvSpPr/>
          <p:nvPr/>
        </p:nvSpPr>
        <p:spPr>
          <a:xfrm>
            <a:off x="5690205" y="4705252"/>
            <a:ext cx="326884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/>
              <a:t>Image </a:t>
            </a:r>
            <a:r>
              <a:rPr lang="tr-TR" dirty="0" err="1"/>
              <a:t>source</a:t>
            </a:r>
            <a:r>
              <a:rPr lang="tr-TR" dirty="0"/>
              <a:t>: </a:t>
            </a:r>
            <a:r>
              <a:rPr lang="en-US" dirty="0"/>
              <a:t>https://docs.docker.com/get-started/overview/</a:t>
            </a:r>
          </a:p>
        </p:txBody>
      </p:sp>
    </p:spTree>
    <p:extLst>
      <p:ext uri="{BB962C8B-B14F-4D97-AF65-F5344CB8AC3E}">
        <p14:creationId xmlns:p14="http://schemas.microsoft.com/office/powerpoint/2010/main" val="159024513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ikdörtgen 14">
            <a:extLst>
              <a:ext uri="{FF2B5EF4-FFF2-40B4-BE49-F238E27FC236}">
                <a16:creationId xmlns:a16="http://schemas.microsoft.com/office/drawing/2014/main" id="{077E95EF-CC51-449F-9203-F6045715CC4D}"/>
              </a:ext>
            </a:extLst>
          </p:cNvPr>
          <p:cNvSpPr/>
          <p:nvPr/>
        </p:nvSpPr>
        <p:spPr>
          <a:xfrm>
            <a:off x="724421" y="2087445"/>
            <a:ext cx="5163292" cy="595035"/>
          </a:xfrm>
          <a:prstGeom prst="rect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tr-TR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KERNEL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grpSp>
        <p:nvGrpSpPr>
          <p:cNvPr id="25" name="Grup 24">
            <a:extLst>
              <a:ext uri="{FF2B5EF4-FFF2-40B4-BE49-F238E27FC236}">
                <a16:creationId xmlns:a16="http://schemas.microsoft.com/office/drawing/2014/main" id="{7711C5EB-6E42-47B7-805B-DEFAEC4C255B}"/>
              </a:ext>
            </a:extLst>
          </p:cNvPr>
          <p:cNvGrpSpPr/>
          <p:nvPr/>
        </p:nvGrpSpPr>
        <p:grpSpPr>
          <a:xfrm>
            <a:off x="724421" y="1192511"/>
            <a:ext cx="5163292" cy="595035"/>
            <a:chOff x="1945472" y="1341561"/>
            <a:chExt cx="5163292" cy="595035"/>
          </a:xfrm>
        </p:grpSpPr>
        <p:sp>
          <p:nvSpPr>
            <p:cNvPr id="26" name="Dikdörtgen: Köşeleri Yuvarlatılmış 25">
              <a:extLst>
                <a:ext uri="{FF2B5EF4-FFF2-40B4-BE49-F238E27FC236}">
                  <a16:creationId xmlns:a16="http://schemas.microsoft.com/office/drawing/2014/main" id="{7AA6D72C-12E9-4140-8D9A-563137A5F883}"/>
                </a:ext>
              </a:extLst>
            </p:cNvPr>
            <p:cNvSpPr/>
            <p:nvPr/>
          </p:nvSpPr>
          <p:spPr>
            <a:xfrm>
              <a:off x="1945472" y="1341561"/>
              <a:ext cx="5163292" cy="595035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6" name="Dikdörtgen: Köşeleri Yuvarlatılmış 15">
              <a:extLst>
                <a:ext uri="{FF2B5EF4-FFF2-40B4-BE49-F238E27FC236}">
                  <a16:creationId xmlns:a16="http://schemas.microsoft.com/office/drawing/2014/main" id="{8787271B-7FE0-4BF8-9FB5-234604AE4160}"/>
                </a:ext>
              </a:extLst>
            </p:cNvPr>
            <p:cNvSpPr/>
            <p:nvPr/>
          </p:nvSpPr>
          <p:spPr>
            <a:xfrm>
              <a:off x="2624254" y="1357967"/>
              <a:ext cx="743414" cy="522129"/>
            </a:xfrm>
            <a:prstGeom prst="roundRect">
              <a:avLst/>
            </a:prstGeom>
            <a:solidFill>
              <a:srgbClr val="92D050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tr-TR" sz="1200" b="0" i="0" u="none" strike="noStrike" cap="none" spc="0" normalizeH="0" baseline="0" dirty="0" err="1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System</a:t>
              </a:r>
              <a:r>
                <a:rPr kumimoji="0" lang="tr-TR" sz="1200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 </a:t>
              </a:r>
              <a:r>
                <a:rPr kumimoji="0" lang="tr-TR" sz="1200" b="0" i="0" u="none" strike="noStrike" cap="none" spc="0" normalizeH="0" baseline="0" dirty="0" err="1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call</a:t>
              </a:r>
              <a:endParaRPr kumimoji="0" lang="en-US" sz="1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8" name="Dikdörtgen: Köşeleri Yuvarlatılmış 17">
              <a:extLst>
                <a:ext uri="{FF2B5EF4-FFF2-40B4-BE49-F238E27FC236}">
                  <a16:creationId xmlns:a16="http://schemas.microsoft.com/office/drawing/2014/main" id="{1995BF4B-8F72-45F8-9A80-4271AE36500C}"/>
                </a:ext>
              </a:extLst>
            </p:cNvPr>
            <p:cNvSpPr/>
            <p:nvPr/>
          </p:nvSpPr>
          <p:spPr>
            <a:xfrm>
              <a:off x="3938240" y="1357968"/>
              <a:ext cx="743414" cy="522129"/>
            </a:xfrm>
            <a:prstGeom prst="roundRect">
              <a:avLst/>
            </a:prstGeom>
            <a:solidFill>
              <a:srgbClr val="92D050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tr-TR" sz="1200" b="0" i="0" u="none" strike="noStrike" cap="none" spc="0" normalizeH="0" baseline="0" dirty="0" err="1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System</a:t>
              </a:r>
              <a:r>
                <a:rPr kumimoji="0" lang="tr-TR" sz="1200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 </a:t>
              </a:r>
              <a:r>
                <a:rPr kumimoji="0" lang="tr-TR" sz="1200" b="0" i="0" u="none" strike="noStrike" cap="none" spc="0" normalizeH="0" baseline="0" dirty="0" err="1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call</a:t>
              </a:r>
              <a:endParaRPr kumimoji="0" lang="en-US" sz="1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9" name="Dikdörtgen: Köşeleri Yuvarlatılmış 18">
              <a:extLst>
                <a:ext uri="{FF2B5EF4-FFF2-40B4-BE49-F238E27FC236}">
                  <a16:creationId xmlns:a16="http://schemas.microsoft.com/office/drawing/2014/main" id="{28C08717-0496-48DF-A653-2136511465E5}"/>
                </a:ext>
              </a:extLst>
            </p:cNvPr>
            <p:cNvSpPr/>
            <p:nvPr/>
          </p:nvSpPr>
          <p:spPr>
            <a:xfrm>
              <a:off x="5252227" y="1357968"/>
              <a:ext cx="743414" cy="522129"/>
            </a:xfrm>
            <a:prstGeom prst="roundRect">
              <a:avLst/>
            </a:prstGeom>
            <a:solidFill>
              <a:srgbClr val="92D050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tr-TR" sz="1200" b="0" i="0" u="none" strike="noStrike" cap="none" spc="0" normalizeH="0" baseline="0" dirty="0" err="1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System</a:t>
              </a:r>
              <a:r>
                <a:rPr kumimoji="0" lang="tr-TR" sz="1200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 </a:t>
              </a:r>
              <a:r>
                <a:rPr kumimoji="0" lang="tr-TR" sz="1200" b="0" i="0" u="none" strike="noStrike" cap="none" spc="0" normalizeH="0" baseline="0" dirty="0" err="1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call</a:t>
              </a:r>
              <a:endParaRPr kumimoji="0" lang="en-US" sz="1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</p:grpSp>
      <p:grpSp>
        <p:nvGrpSpPr>
          <p:cNvPr id="27" name="Grup 26">
            <a:extLst>
              <a:ext uri="{FF2B5EF4-FFF2-40B4-BE49-F238E27FC236}">
                <a16:creationId xmlns:a16="http://schemas.microsoft.com/office/drawing/2014/main" id="{4D5970A6-6A12-4299-BF18-A4626BB614FB}"/>
              </a:ext>
            </a:extLst>
          </p:cNvPr>
          <p:cNvGrpSpPr/>
          <p:nvPr/>
        </p:nvGrpSpPr>
        <p:grpSpPr>
          <a:xfrm>
            <a:off x="724421" y="393531"/>
            <a:ext cx="5163292" cy="595035"/>
            <a:chOff x="2077567" y="446049"/>
            <a:chExt cx="5163292" cy="595035"/>
          </a:xfrm>
        </p:grpSpPr>
        <p:sp>
          <p:nvSpPr>
            <p:cNvPr id="17" name="Dikdörtgen: Köşeleri Yuvarlatılmış 16">
              <a:extLst>
                <a:ext uri="{FF2B5EF4-FFF2-40B4-BE49-F238E27FC236}">
                  <a16:creationId xmlns:a16="http://schemas.microsoft.com/office/drawing/2014/main" id="{9A60924D-ECED-4AE2-AD45-A22A557D808A}"/>
                </a:ext>
              </a:extLst>
            </p:cNvPr>
            <p:cNvSpPr/>
            <p:nvPr/>
          </p:nvSpPr>
          <p:spPr>
            <a:xfrm>
              <a:off x="2077567" y="446049"/>
              <a:ext cx="5163292" cy="595035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20" name="Dikdörtgen: Köşeleri Yuvarlatılmış 19">
              <a:extLst>
                <a:ext uri="{FF2B5EF4-FFF2-40B4-BE49-F238E27FC236}">
                  <a16:creationId xmlns:a16="http://schemas.microsoft.com/office/drawing/2014/main" id="{2403F5DC-2E84-4BC7-BAAB-8F33D419BA3D}"/>
                </a:ext>
              </a:extLst>
            </p:cNvPr>
            <p:cNvSpPr/>
            <p:nvPr/>
          </p:nvSpPr>
          <p:spPr>
            <a:xfrm>
              <a:off x="2235774" y="595247"/>
              <a:ext cx="886520" cy="317818"/>
            </a:xfrm>
            <a:prstGeom prst="roundRect">
              <a:avLst/>
            </a:prstGeom>
            <a:solidFill>
              <a:srgbClr val="FF7C80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tr-TR" sz="1200" b="0" i="0" u="none" strike="noStrike" cap="none" spc="0" normalizeH="0" baseline="0" dirty="0" err="1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cassandra</a:t>
              </a:r>
              <a:endParaRPr kumimoji="0" lang="en-US" sz="1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21" name="Dikdörtgen: Köşeleri Yuvarlatılmış 20">
              <a:extLst>
                <a:ext uri="{FF2B5EF4-FFF2-40B4-BE49-F238E27FC236}">
                  <a16:creationId xmlns:a16="http://schemas.microsoft.com/office/drawing/2014/main" id="{C1E093D8-E7D1-42BC-A4C5-6BC88A40F203}"/>
                </a:ext>
              </a:extLst>
            </p:cNvPr>
            <p:cNvSpPr/>
            <p:nvPr/>
          </p:nvSpPr>
          <p:spPr>
            <a:xfrm>
              <a:off x="3448513" y="593659"/>
              <a:ext cx="886521" cy="317818"/>
            </a:xfrm>
            <a:prstGeom prst="roundRect">
              <a:avLst/>
            </a:prstGeom>
            <a:solidFill>
              <a:srgbClr val="FF7C80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tr-TR" sz="1200" b="0" i="0" u="none" strike="noStrike" cap="none" spc="0" normalizeH="0" baseline="0" dirty="0" err="1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postgresql</a:t>
              </a:r>
              <a:endParaRPr kumimoji="0" lang="en-US" sz="1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22" name="Dikdörtgen: Köşeleri Yuvarlatılmış 21">
              <a:extLst>
                <a:ext uri="{FF2B5EF4-FFF2-40B4-BE49-F238E27FC236}">
                  <a16:creationId xmlns:a16="http://schemas.microsoft.com/office/drawing/2014/main" id="{33975B0C-54C0-47A7-8519-B82E3CD66028}"/>
                </a:ext>
              </a:extLst>
            </p:cNvPr>
            <p:cNvSpPr/>
            <p:nvPr/>
          </p:nvSpPr>
          <p:spPr>
            <a:xfrm>
              <a:off x="4880520" y="598079"/>
              <a:ext cx="743414" cy="317818"/>
            </a:xfrm>
            <a:prstGeom prst="roundRect">
              <a:avLst/>
            </a:prstGeom>
            <a:solidFill>
              <a:srgbClr val="FF7C80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tr-TR" sz="1200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terminal</a:t>
              </a:r>
              <a:endParaRPr kumimoji="0" lang="en-US" sz="1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23" name="Dikdörtgen: Köşeleri Yuvarlatılmış 22">
              <a:extLst>
                <a:ext uri="{FF2B5EF4-FFF2-40B4-BE49-F238E27FC236}">
                  <a16:creationId xmlns:a16="http://schemas.microsoft.com/office/drawing/2014/main" id="{A4DDC42E-DB90-453B-A679-647A5F2659BD}"/>
                </a:ext>
              </a:extLst>
            </p:cNvPr>
            <p:cNvSpPr/>
            <p:nvPr/>
          </p:nvSpPr>
          <p:spPr>
            <a:xfrm>
              <a:off x="6268454" y="601724"/>
              <a:ext cx="743414" cy="317818"/>
            </a:xfrm>
            <a:prstGeom prst="roundRect">
              <a:avLst/>
            </a:prstGeom>
            <a:solidFill>
              <a:srgbClr val="FF7C80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tr-TR" sz="1200" b="0" i="0" u="none" strike="noStrike" cap="none" spc="0" normalizeH="0" baseline="0" dirty="0" err="1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httpd</a:t>
              </a:r>
              <a:endParaRPr kumimoji="0" lang="en-US" sz="1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</p:grpSp>
      <p:grpSp>
        <p:nvGrpSpPr>
          <p:cNvPr id="28" name="Grup 27">
            <a:extLst>
              <a:ext uri="{FF2B5EF4-FFF2-40B4-BE49-F238E27FC236}">
                <a16:creationId xmlns:a16="http://schemas.microsoft.com/office/drawing/2014/main" id="{3A7B25D6-E72F-49B1-BE43-C54399F478AA}"/>
              </a:ext>
            </a:extLst>
          </p:cNvPr>
          <p:cNvGrpSpPr/>
          <p:nvPr/>
        </p:nvGrpSpPr>
        <p:grpSpPr>
          <a:xfrm>
            <a:off x="724421" y="2909930"/>
            <a:ext cx="5163291" cy="1784196"/>
            <a:chOff x="2051454" y="3043744"/>
            <a:chExt cx="5163291" cy="1784196"/>
          </a:xfrm>
        </p:grpSpPr>
        <p:grpSp>
          <p:nvGrpSpPr>
            <p:cNvPr id="14" name="Grup 13">
              <a:extLst>
                <a:ext uri="{FF2B5EF4-FFF2-40B4-BE49-F238E27FC236}">
                  <a16:creationId xmlns:a16="http://schemas.microsoft.com/office/drawing/2014/main" id="{407C2079-B1F1-451A-9628-9B082CF306BF}"/>
                </a:ext>
              </a:extLst>
            </p:cNvPr>
            <p:cNvGrpSpPr/>
            <p:nvPr/>
          </p:nvGrpSpPr>
          <p:grpSpPr>
            <a:xfrm>
              <a:off x="2051454" y="3043744"/>
              <a:ext cx="5163291" cy="1784196"/>
              <a:chOff x="1138590" y="2765502"/>
              <a:chExt cx="5163291" cy="1784196"/>
            </a:xfrm>
          </p:grpSpPr>
          <p:sp>
            <p:nvSpPr>
              <p:cNvPr id="9" name="Dikdörtgen: Köşeleri Yuvarlatılmış 8">
                <a:extLst>
                  <a:ext uri="{FF2B5EF4-FFF2-40B4-BE49-F238E27FC236}">
                    <a16:creationId xmlns:a16="http://schemas.microsoft.com/office/drawing/2014/main" id="{36316824-313A-4660-AFA6-E449D2C60501}"/>
                  </a:ext>
                </a:extLst>
              </p:cNvPr>
              <p:cNvSpPr/>
              <p:nvPr/>
            </p:nvSpPr>
            <p:spPr>
              <a:xfrm>
                <a:off x="1138590" y="2765502"/>
                <a:ext cx="5163291" cy="1784196"/>
              </a:xfrm>
              <a:prstGeom prst="roundRect">
                <a:avLst/>
              </a:prstGeom>
              <a:solidFill>
                <a:srgbClr val="0070C0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Helvetica Neue Medium"/>
                  <a:ea typeface="Helvetica Neue Medium"/>
                  <a:cs typeface="Helvetica Neue Medium"/>
                  <a:sym typeface="Helvetica Neue Medium"/>
                </a:endParaRPr>
              </a:p>
            </p:txBody>
          </p:sp>
          <p:pic>
            <p:nvPicPr>
              <p:cNvPr id="6" name="Resim 5">
                <a:extLst>
                  <a:ext uri="{FF2B5EF4-FFF2-40B4-BE49-F238E27FC236}">
                    <a16:creationId xmlns:a16="http://schemas.microsoft.com/office/drawing/2014/main" id="{1C883B81-6F75-4ECF-ABB8-4DACD7F5425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59484" y="3212084"/>
                <a:ext cx="1076365" cy="1037135"/>
              </a:xfrm>
              <a:prstGeom prst="rect">
                <a:avLst/>
              </a:prstGeom>
            </p:spPr>
          </p:pic>
          <p:pic>
            <p:nvPicPr>
              <p:cNvPr id="11" name="Resim 10">
                <a:extLst>
                  <a:ext uri="{FF2B5EF4-FFF2-40B4-BE49-F238E27FC236}">
                    <a16:creationId xmlns:a16="http://schemas.microsoft.com/office/drawing/2014/main" id="{800110E2-54B9-42EB-901B-A7AF23A047E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05891" y="3065979"/>
                <a:ext cx="1482420" cy="1183241"/>
              </a:xfrm>
              <a:prstGeom prst="rect">
                <a:avLst/>
              </a:prstGeom>
            </p:spPr>
          </p:pic>
          <p:pic>
            <p:nvPicPr>
              <p:cNvPr id="13" name="Resim 12">
                <a:extLst>
                  <a:ext uri="{FF2B5EF4-FFF2-40B4-BE49-F238E27FC236}">
                    <a16:creationId xmlns:a16="http://schemas.microsoft.com/office/drawing/2014/main" id="{EC9175BB-2462-4D80-B4A7-722BDB5DF8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27119" y="3396572"/>
                <a:ext cx="1528572" cy="780953"/>
              </a:xfrm>
              <a:prstGeom prst="rect">
                <a:avLst/>
              </a:prstGeom>
            </p:spPr>
          </p:pic>
        </p:grpSp>
        <p:pic>
          <p:nvPicPr>
            <p:cNvPr id="29" name="Resim 28">
              <a:extLst>
                <a:ext uri="{FF2B5EF4-FFF2-40B4-BE49-F238E27FC236}">
                  <a16:creationId xmlns:a16="http://schemas.microsoft.com/office/drawing/2014/main" id="{7CC681FF-6D54-4941-A38A-9171B35DA7D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41352" y="3490326"/>
              <a:ext cx="1528572" cy="780953"/>
            </a:xfrm>
            <a:prstGeom prst="rect">
              <a:avLst/>
            </a:prstGeom>
          </p:spPr>
        </p:pic>
        <p:pic>
          <p:nvPicPr>
            <p:cNvPr id="30" name="Resim 29">
              <a:extLst>
                <a:ext uri="{FF2B5EF4-FFF2-40B4-BE49-F238E27FC236}">
                  <a16:creationId xmlns:a16="http://schemas.microsoft.com/office/drawing/2014/main" id="{923B18D1-0921-4694-9C0E-6A2604010B9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75595" y="3262876"/>
              <a:ext cx="1528572" cy="780953"/>
            </a:xfrm>
            <a:prstGeom prst="rect">
              <a:avLst/>
            </a:prstGeom>
          </p:spPr>
        </p:pic>
      </p:grpSp>
      <p:sp>
        <p:nvSpPr>
          <p:cNvPr id="31" name="Metin kutusu 30">
            <a:extLst>
              <a:ext uri="{FF2B5EF4-FFF2-40B4-BE49-F238E27FC236}">
                <a16:creationId xmlns:a16="http://schemas.microsoft.com/office/drawing/2014/main" id="{EF83F34B-8A34-424F-AD88-D21FC5C4310A}"/>
              </a:ext>
            </a:extLst>
          </p:cNvPr>
          <p:cNvSpPr txBox="1"/>
          <p:nvPr/>
        </p:nvSpPr>
        <p:spPr>
          <a:xfrm>
            <a:off x="6214946" y="3541253"/>
            <a:ext cx="1561171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tr-TR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Hardware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33" name="Metin kutusu 32">
            <a:extLst>
              <a:ext uri="{FF2B5EF4-FFF2-40B4-BE49-F238E27FC236}">
                <a16:creationId xmlns:a16="http://schemas.microsoft.com/office/drawing/2014/main" id="{77685694-65D1-406B-A13C-B1D5EA94419C}"/>
              </a:ext>
            </a:extLst>
          </p:cNvPr>
          <p:cNvSpPr txBox="1"/>
          <p:nvPr/>
        </p:nvSpPr>
        <p:spPr>
          <a:xfrm>
            <a:off x="6259962" y="464088"/>
            <a:ext cx="1561171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tr-TR" sz="2400" b="0" i="0" u="none" strike="noStrike" cap="none" spc="0" normalizeH="0" baseline="0" dirty="0" err="1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Processes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4215260739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ikdörtgen 14">
            <a:extLst>
              <a:ext uri="{FF2B5EF4-FFF2-40B4-BE49-F238E27FC236}">
                <a16:creationId xmlns:a16="http://schemas.microsoft.com/office/drawing/2014/main" id="{077E95EF-CC51-449F-9203-F6045715CC4D}"/>
              </a:ext>
            </a:extLst>
          </p:cNvPr>
          <p:cNvSpPr/>
          <p:nvPr/>
        </p:nvSpPr>
        <p:spPr>
          <a:xfrm>
            <a:off x="3660909" y="1976715"/>
            <a:ext cx="5163292" cy="595035"/>
          </a:xfrm>
          <a:prstGeom prst="rect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tr-TR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Chromatica" panose="00000500000000000000" pitchFamily="50" charset="-94"/>
                <a:ea typeface="Helvetica Neue Medium"/>
                <a:cs typeface="Helvetica Neue Medium"/>
                <a:sym typeface="Helvetica Neue Medium"/>
              </a:rPr>
              <a:t>KERNEL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Chromatica" panose="00000500000000000000" pitchFamily="50" charset="-94"/>
              <a:ea typeface="Helvetica Neue Medium"/>
              <a:cs typeface="Helvetica Neue Medium"/>
              <a:sym typeface="Helvetica Neue Medium"/>
            </a:endParaRPr>
          </a:p>
        </p:txBody>
      </p:sp>
      <p:grpSp>
        <p:nvGrpSpPr>
          <p:cNvPr id="25" name="Grup 24">
            <a:extLst>
              <a:ext uri="{FF2B5EF4-FFF2-40B4-BE49-F238E27FC236}">
                <a16:creationId xmlns:a16="http://schemas.microsoft.com/office/drawing/2014/main" id="{7711C5EB-6E42-47B7-805B-DEFAEC4C255B}"/>
              </a:ext>
            </a:extLst>
          </p:cNvPr>
          <p:cNvGrpSpPr/>
          <p:nvPr/>
        </p:nvGrpSpPr>
        <p:grpSpPr>
          <a:xfrm>
            <a:off x="3660909" y="1081781"/>
            <a:ext cx="5163292" cy="595035"/>
            <a:chOff x="1945472" y="1341561"/>
            <a:chExt cx="5163292" cy="595035"/>
          </a:xfrm>
        </p:grpSpPr>
        <p:sp>
          <p:nvSpPr>
            <p:cNvPr id="26" name="Dikdörtgen: Köşeleri Yuvarlatılmış 25">
              <a:extLst>
                <a:ext uri="{FF2B5EF4-FFF2-40B4-BE49-F238E27FC236}">
                  <a16:creationId xmlns:a16="http://schemas.microsoft.com/office/drawing/2014/main" id="{7AA6D72C-12E9-4140-8D9A-563137A5F883}"/>
                </a:ext>
              </a:extLst>
            </p:cNvPr>
            <p:cNvSpPr/>
            <p:nvPr/>
          </p:nvSpPr>
          <p:spPr>
            <a:xfrm>
              <a:off x="1945472" y="1341561"/>
              <a:ext cx="5163292" cy="595035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6" name="Dikdörtgen: Köşeleri Yuvarlatılmış 15">
              <a:extLst>
                <a:ext uri="{FF2B5EF4-FFF2-40B4-BE49-F238E27FC236}">
                  <a16:creationId xmlns:a16="http://schemas.microsoft.com/office/drawing/2014/main" id="{8787271B-7FE0-4BF8-9FB5-234604AE4160}"/>
                </a:ext>
              </a:extLst>
            </p:cNvPr>
            <p:cNvSpPr/>
            <p:nvPr/>
          </p:nvSpPr>
          <p:spPr>
            <a:xfrm>
              <a:off x="2624254" y="1460123"/>
              <a:ext cx="1141888" cy="317818"/>
            </a:xfrm>
            <a:prstGeom prst="roundRect">
              <a:avLst/>
            </a:prstGeom>
            <a:solidFill>
              <a:srgbClr val="92D050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tr-TR" sz="1200" b="0" i="0" u="none" strike="noStrike" cap="none" spc="0" normalizeH="0" baseline="0" dirty="0" err="1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Chromatica" panose="00000500000000000000" pitchFamily="50" charset="-94"/>
                  <a:ea typeface="Helvetica Neue Medium"/>
                  <a:cs typeface="Helvetica Neue Medium"/>
                  <a:sym typeface="Helvetica Neue Medium"/>
                </a:rPr>
                <a:t>System</a:t>
              </a:r>
              <a:r>
                <a:rPr kumimoji="0" lang="tr-TR" sz="1200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Chromatica" panose="00000500000000000000" pitchFamily="50" charset="-94"/>
                  <a:ea typeface="Helvetica Neue Medium"/>
                  <a:cs typeface="Helvetica Neue Medium"/>
                  <a:sym typeface="Helvetica Neue Medium"/>
                </a:rPr>
                <a:t> </a:t>
              </a:r>
              <a:r>
                <a:rPr kumimoji="0" lang="tr-TR" sz="1200" b="0" i="0" u="none" strike="noStrike" cap="none" spc="0" normalizeH="0" baseline="0" dirty="0" err="1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Chromatica" panose="00000500000000000000" pitchFamily="50" charset="-94"/>
                  <a:ea typeface="Helvetica Neue Medium"/>
                  <a:cs typeface="Helvetica Neue Medium"/>
                  <a:sym typeface="Helvetica Neue Medium"/>
                </a:rPr>
                <a:t>call</a:t>
              </a:r>
              <a:endParaRPr kumimoji="0" lang="en-US" sz="1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Chromatica" panose="00000500000000000000" pitchFamily="50" charset="-94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8" name="Dikdörtgen: Köşeleri Yuvarlatılmış 17">
              <a:extLst>
                <a:ext uri="{FF2B5EF4-FFF2-40B4-BE49-F238E27FC236}">
                  <a16:creationId xmlns:a16="http://schemas.microsoft.com/office/drawing/2014/main" id="{1995BF4B-8F72-45F8-9A80-4271AE36500C}"/>
                </a:ext>
              </a:extLst>
            </p:cNvPr>
            <p:cNvSpPr/>
            <p:nvPr/>
          </p:nvSpPr>
          <p:spPr>
            <a:xfrm>
              <a:off x="3938240" y="1460124"/>
              <a:ext cx="1141888" cy="317818"/>
            </a:xfrm>
            <a:prstGeom prst="roundRect">
              <a:avLst/>
            </a:prstGeom>
            <a:solidFill>
              <a:srgbClr val="92D050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tr-TR" sz="1200" b="0" i="0" u="none" strike="noStrike" cap="none" spc="0" normalizeH="0" baseline="0" dirty="0" err="1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Chromatica" panose="00000500000000000000" pitchFamily="50" charset="-94"/>
                  <a:ea typeface="Helvetica Neue Medium"/>
                  <a:cs typeface="Helvetica Neue Medium"/>
                  <a:sym typeface="Helvetica Neue Medium"/>
                </a:rPr>
                <a:t>System</a:t>
              </a:r>
              <a:r>
                <a:rPr kumimoji="0" lang="tr-TR" sz="1200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Chromatica" panose="00000500000000000000" pitchFamily="50" charset="-94"/>
                  <a:ea typeface="Helvetica Neue Medium"/>
                  <a:cs typeface="Helvetica Neue Medium"/>
                  <a:sym typeface="Helvetica Neue Medium"/>
                </a:rPr>
                <a:t> </a:t>
              </a:r>
              <a:r>
                <a:rPr kumimoji="0" lang="tr-TR" sz="1200" b="0" i="0" u="none" strike="noStrike" cap="none" spc="0" normalizeH="0" baseline="0" dirty="0" err="1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Chromatica" panose="00000500000000000000" pitchFamily="50" charset="-94"/>
                  <a:ea typeface="Helvetica Neue Medium"/>
                  <a:cs typeface="Helvetica Neue Medium"/>
                  <a:sym typeface="Helvetica Neue Medium"/>
                </a:rPr>
                <a:t>call</a:t>
              </a:r>
              <a:endParaRPr kumimoji="0" lang="en-US" sz="1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Chromatica" panose="00000500000000000000" pitchFamily="50" charset="-94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9" name="Dikdörtgen: Köşeleri Yuvarlatılmış 18">
              <a:extLst>
                <a:ext uri="{FF2B5EF4-FFF2-40B4-BE49-F238E27FC236}">
                  <a16:creationId xmlns:a16="http://schemas.microsoft.com/office/drawing/2014/main" id="{28C08717-0496-48DF-A653-2136511465E5}"/>
                </a:ext>
              </a:extLst>
            </p:cNvPr>
            <p:cNvSpPr/>
            <p:nvPr/>
          </p:nvSpPr>
          <p:spPr>
            <a:xfrm>
              <a:off x="5252227" y="1460124"/>
              <a:ext cx="1141888" cy="317818"/>
            </a:xfrm>
            <a:prstGeom prst="roundRect">
              <a:avLst/>
            </a:prstGeom>
            <a:solidFill>
              <a:srgbClr val="92D050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tr-TR" sz="1200" b="0" i="0" u="none" strike="noStrike" cap="none" spc="0" normalizeH="0" baseline="0" dirty="0" err="1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Chromatica" panose="00000500000000000000" pitchFamily="50" charset="-94"/>
                  <a:ea typeface="Helvetica Neue Medium"/>
                  <a:cs typeface="Helvetica Neue Medium"/>
                  <a:sym typeface="Helvetica Neue Medium"/>
                </a:rPr>
                <a:t>System</a:t>
              </a:r>
              <a:r>
                <a:rPr kumimoji="0" lang="tr-TR" sz="1200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Chromatica" panose="00000500000000000000" pitchFamily="50" charset="-94"/>
                  <a:ea typeface="Helvetica Neue Medium"/>
                  <a:cs typeface="Helvetica Neue Medium"/>
                  <a:sym typeface="Helvetica Neue Medium"/>
                </a:rPr>
                <a:t> </a:t>
              </a:r>
              <a:r>
                <a:rPr kumimoji="0" lang="tr-TR" sz="1200" b="0" i="0" u="none" strike="noStrike" cap="none" spc="0" normalizeH="0" baseline="0" dirty="0" err="1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Chromatica" panose="00000500000000000000" pitchFamily="50" charset="-94"/>
                  <a:ea typeface="Helvetica Neue Medium"/>
                  <a:cs typeface="Helvetica Neue Medium"/>
                  <a:sym typeface="Helvetica Neue Medium"/>
                </a:rPr>
                <a:t>call</a:t>
              </a:r>
              <a:endParaRPr kumimoji="0" lang="en-US" sz="1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Chromatica" panose="00000500000000000000" pitchFamily="50" charset="-94"/>
                <a:ea typeface="Helvetica Neue Medium"/>
                <a:cs typeface="Helvetica Neue Medium"/>
                <a:sym typeface="Helvetica Neue Medium"/>
              </a:endParaRPr>
            </a:p>
          </p:txBody>
        </p:sp>
      </p:grpSp>
      <p:grpSp>
        <p:nvGrpSpPr>
          <p:cNvPr id="27" name="Grup 26">
            <a:extLst>
              <a:ext uri="{FF2B5EF4-FFF2-40B4-BE49-F238E27FC236}">
                <a16:creationId xmlns:a16="http://schemas.microsoft.com/office/drawing/2014/main" id="{4D5970A6-6A12-4299-BF18-A4626BB614FB}"/>
              </a:ext>
            </a:extLst>
          </p:cNvPr>
          <p:cNvGrpSpPr/>
          <p:nvPr/>
        </p:nvGrpSpPr>
        <p:grpSpPr>
          <a:xfrm>
            <a:off x="3660909" y="282801"/>
            <a:ext cx="5163292" cy="595035"/>
            <a:chOff x="2077567" y="446049"/>
            <a:chExt cx="5163292" cy="595035"/>
          </a:xfrm>
        </p:grpSpPr>
        <p:sp>
          <p:nvSpPr>
            <p:cNvPr id="17" name="Dikdörtgen: Köşeleri Yuvarlatılmış 16">
              <a:extLst>
                <a:ext uri="{FF2B5EF4-FFF2-40B4-BE49-F238E27FC236}">
                  <a16:creationId xmlns:a16="http://schemas.microsoft.com/office/drawing/2014/main" id="{9A60924D-ECED-4AE2-AD45-A22A557D808A}"/>
                </a:ext>
              </a:extLst>
            </p:cNvPr>
            <p:cNvSpPr/>
            <p:nvPr/>
          </p:nvSpPr>
          <p:spPr>
            <a:xfrm>
              <a:off x="2077567" y="446049"/>
              <a:ext cx="5163292" cy="595035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20" name="Dikdörtgen: Köşeleri Yuvarlatılmış 19">
              <a:extLst>
                <a:ext uri="{FF2B5EF4-FFF2-40B4-BE49-F238E27FC236}">
                  <a16:creationId xmlns:a16="http://schemas.microsoft.com/office/drawing/2014/main" id="{2403F5DC-2E84-4BC7-BAAB-8F33D419BA3D}"/>
                </a:ext>
              </a:extLst>
            </p:cNvPr>
            <p:cNvSpPr/>
            <p:nvPr/>
          </p:nvSpPr>
          <p:spPr>
            <a:xfrm>
              <a:off x="2235774" y="603760"/>
              <a:ext cx="886520" cy="300792"/>
            </a:xfrm>
            <a:prstGeom prst="roundRect">
              <a:avLst/>
            </a:prstGeom>
            <a:solidFill>
              <a:srgbClr val="FF7C80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tr-TR" sz="1100" b="0" i="0" u="none" strike="noStrike" cap="none" spc="0" normalizeH="0" baseline="0" dirty="0" err="1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Chromatica" panose="00000500000000000000" pitchFamily="50" charset="-94"/>
                  <a:ea typeface="Helvetica Neue Medium"/>
                  <a:cs typeface="Helvetica Neue Medium"/>
                  <a:sym typeface="Helvetica Neue Medium"/>
                </a:rPr>
                <a:t>cassandra</a:t>
              </a:r>
              <a:endParaRPr kumimoji="0" lang="en-US" sz="11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Chromatica" panose="00000500000000000000" pitchFamily="50" charset="-94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21" name="Dikdörtgen: Köşeleri Yuvarlatılmış 20">
              <a:extLst>
                <a:ext uri="{FF2B5EF4-FFF2-40B4-BE49-F238E27FC236}">
                  <a16:creationId xmlns:a16="http://schemas.microsoft.com/office/drawing/2014/main" id="{C1E093D8-E7D1-42BC-A4C5-6BC88A40F203}"/>
                </a:ext>
              </a:extLst>
            </p:cNvPr>
            <p:cNvSpPr/>
            <p:nvPr/>
          </p:nvSpPr>
          <p:spPr>
            <a:xfrm>
              <a:off x="3635258" y="619523"/>
              <a:ext cx="886521" cy="300792"/>
            </a:xfrm>
            <a:prstGeom prst="roundRect">
              <a:avLst/>
            </a:prstGeom>
            <a:solidFill>
              <a:srgbClr val="FF7C80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tr-TR" sz="1100" b="0" i="0" u="none" strike="noStrike" cap="none" spc="0" normalizeH="0" baseline="0" dirty="0" err="1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Chromatica" panose="00000500000000000000" pitchFamily="50" charset="-94"/>
                  <a:ea typeface="Helvetica Neue Medium"/>
                  <a:cs typeface="Helvetica Neue Medium"/>
                  <a:sym typeface="Helvetica Neue Medium"/>
                </a:rPr>
                <a:t>postgresql</a:t>
              </a:r>
              <a:endParaRPr kumimoji="0" lang="tr-TR" sz="11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Chromatica" panose="00000500000000000000" pitchFamily="50" charset="-94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22" name="Dikdörtgen: Köşeleri Yuvarlatılmış 21">
              <a:extLst>
                <a:ext uri="{FF2B5EF4-FFF2-40B4-BE49-F238E27FC236}">
                  <a16:creationId xmlns:a16="http://schemas.microsoft.com/office/drawing/2014/main" id="{33975B0C-54C0-47A7-8519-B82E3CD66028}"/>
                </a:ext>
              </a:extLst>
            </p:cNvPr>
            <p:cNvSpPr/>
            <p:nvPr/>
          </p:nvSpPr>
          <p:spPr>
            <a:xfrm>
              <a:off x="4965039" y="610237"/>
              <a:ext cx="743414" cy="300792"/>
            </a:xfrm>
            <a:prstGeom prst="roundRect">
              <a:avLst/>
            </a:prstGeom>
            <a:solidFill>
              <a:srgbClr val="FF7C80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tr-TR" sz="1100" b="0" i="0" u="none" strike="noStrike" cap="none" spc="0" normalizeH="0" baseline="0" dirty="0" err="1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Chromatica" panose="00000500000000000000" pitchFamily="50" charset="-94"/>
                  <a:ea typeface="Helvetica Neue Medium"/>
                  <a:cs typeface="Helvetica Neue Medium"/>
                  <a:sym typeface="Helvetica Neue Medium"/>
                </a:rPr>
                <a:t>nodejs</a:t>
              </a:r>
              <a:endParaRPr kumimoji="0" lang="en-US" sz="11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Chromatica" panose="00000500000000000000" pitchFamily="50" charset="-94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23" name="Dikdörtgen: Köşeleri Yuvarlatılmış 22">
              <a:extLst>
                <a:ext uri="{FF2B5EF4-FFF2-40B4-BE49-F238E27FC236}">
                  <a16:creationId xmlns:a16="http://schemas.microsoft.com/office/drawing/2014/main" id="{A4DDC42E-DB90-453B-A679-647A5F2659BD}"/>
                </a:ext>
              </a:extLst>
            </p:cNvPr>
            <p:cNvSpPr/>
            <p:nvPr/>
          </p:nvSpPr>
          <p:spPr>
            <a:xfrm>
              <a:off x="6268454" y="610237"/>
              <a:ext cx="743414" cy="300792"/>
            </a:xfrm>
            <a:prstGeom prst="roundRect">
              <a:avLst/>
            </a:prstGeom>
            <a:solidFill>
              <a:srgbClr val="FF7C80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tr-TR" sz="1100" b="0" i="0" u="none" strike="noStrike" cap="none" spc="0" normalizeH="0" baseline="0" dirty="0" err="1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Chromatica" panose="00000500000000000000" pitchFamily="50" charset="-94"/>
                  <a:ea typeface="Helvetica Neue Medium"/>
                  <a:cs typeface="Helvetica Neue Medium"/>
                  <a:sym typeface="Helvetica Neue Medium"/>
                </a:rPr>
                <a:t>httpd</a:t>
              </a:r>
              <a:endParaRPr kumimoji="0" lang="en-US" sz="11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Chromatica" panose="00000500000000000000" pitchFamily="50" charset="-94"/>
                <a:ea typeface="Helvetica Neue Medium"/>
                <a:cs typeface="Helvetica Neue Medium"/>
                <a:sym typeface="Helvetica Neue Medium"/>
              </a:endParaRPr>
            </a:p>
          </p:txBody>
        </p:sp>
      </p:grpSp>
      <p:sp>
        <p:nvSpPr>
          <p:cNvPr id="9" name="Dikdörtgen: Köşeleri Yuvarlatılmış 8">
            <a:extLst>
              <a:ext uri="{FF2B5EF4-FFF2-40B4-BE49-F238E27FC236}">
                <a16:creationId xmlns:a16="http://schemas.microsoft.com/office/drawing/2014/main" id="{36316824-313A-4660-AFA6-E449D2C60501}"/>
              </a:ext>
            </a:extLst>
          </p:cNvPr>
          <p:cNvSpPr/>
          <p:nvPr/>
        </p:nvSpPr>
        <p:spPr>
          <a:xfrm>
            <a:off x="3660910" y="3103225"/>
            <a:ext cx="5163291" cy="1584000"/>
          </a:xfrm>
          <a:prstGeom prst="roundRect">
            <a:avLst>
              <a:gd name="adj" fmla="val 19531"/>
            </a:avLst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Chromatica" panose="00000500000000000000" pitchFamily="50" charset="-94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1C883B81-6F75-4ECF-ABB8-4DACD7F5425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602" y="3172728"/>
            <a:ext cx="1076365" cy="1037135"/>
          </a:xfrm>
          <a:prstGeom prst="rect">
            <a:avLst/>
          </a:prstGeom>
        </p:spPr>
      </p:pic>
      <p:sp>
        <p:nvSpPr>
          <p:cNvPr id="24" name="Metin kutusu 23">
            <a:extLst>
              <a:ext uri="{FF2B5EF4-FFF2-40B4-BE49-F238E27FC236}">
                <a16:creationId xmlns:a16="http://schemas.microsoft.com/office/drawing/2014/main" id="{A649FB11-58F5-4659-9A28-57197CC49C0C}"/>
              </a:ext>
            </a:extLst>
          </p:cNvPr>
          <p:cNvSpPr txBox="1"/>
          <p:nvPr/>
        </p:nvSpPr>
        <p:spPr>
          <a:xfrm>
            <a:off x="742183" y="3108787"/>
            <a:ext cx="2588112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tr-TR" sz="1400" b="0" i="0" u="none" strike="noStrike" cap="none" spc="0" normalizeH="0" baseline="0" dirty="0" err="1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Chromatica" panose="00000500000000000000" pitchFamily="50" charset="-94"/>
                <a:sym typeface="Helvetica Neue"/>
              </a:rPr>
              <a:t>Physically</a:t>
            </a:r>
            <a:r>
              <a:rPr kumimoji="0" lang="tr-TR" sz="1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Chromatica" panose="00000500000000000000" pitchFamily="50" charset="-94"/>
                <a:sym typeface="Helvetica Neue"/>
              </a:rPr>
              <a:t> python can </a:t>
            </a:r>
            <a:r>
              <a:rPr kumimoji="0" lang="tr-TR" sz="1400" b="0" i="0" u="none" strike="noStrike" cap="none" spc="0" normalizeH="0" baseline="0" dirty="0" err="1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Chromatica" panose="00000500000000000000" pitchFamily="50" charset="-94"/>
                <a:sym typeface="Helvetica Neue"/>
              </a:rPr>
              <a:t>point</a:t>
            </a:r>
            <a:r>
              <a:rPr kumimoji="0" lang="tr-TR" sz="1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Chromatica" panose="00000500000000000000" pitchFamily="50" charset="-94"/>
                <a:sym typeface="Helvetica Neue"/>
              </a:rPr>
              <a:t> to a </a:t>
            </a:r>
            <a:r>
              <a:rPr kumimoji="0" lang="tr-TR" sz="1400" b="0" i="0" u="none" strike="noStrike" cap="none" spc="0" normalizeH="0" baseline="0" dirty="0" err="1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Chromatica" panose="00000500000000000000" pitchFamily="50" charset="-94"/>
                <a:sym typeface="Helvetica Neue"/>
              </a:rPr>
              <a:t>single</a:t>
            </a:r>
            <a:r>
              <a:rPr kumimoji="0" lang="tr-TR" sz="1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Chromatica" panose="00000500000000000000" pitchFamily="50" charset="-94"/>
                <a:sym typeface="Helvetica Neue"/>
              </a:rPr>
              <a:t> python </a:t>
            </a:r>
            <a:r>
              <a:rPr kumimoji="0" lang="tr-TR" sz="1400" b="0" i="0" u="none" strike="noStrike" cap="none" spc="0" normalizeH="0" baseline="0" dirty="0" err="1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Chromatica" panose="00000500000000000000" pitchFamily="50" charset="-94"/>
                <a:sym typeface="Helvetica Neue"/>
              </a:rPr>
              <a:t>version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Chromatica" panose="00000500000000000000" pitchFamily="50" charset="-94"/>
              <a:sym typeface="Helvetica Neue"/>
            </a:endParaRPr>
          </a:p>
        </p:txBody>
      </p:sp>
      <p:sp>
        <p:nvSpPr>
          <p:cNvPr id="32" name="Metin kutusu 31">
            <a:extLst>
              <a:ext uri="{FF2B5EF4-FFF2-40B4-BE49-F238E27FC236}">
                <a16:creationId xmlns:a16="http://schemas.microsoft.com/office/drawing/2014/main" id="{3D1CCD9C-F456-42B2-8DDF-3D600F24A94E}"/>
              </a:ext>
            </a:extLst>
          </p:cNvPr>
          <p:cNvSpPr txBox="1"/>
          <p:nvPr/>
        </p:nvSpPr>
        <p:spPr>
          <a:xfrm>
            <a:off x="1280304" y="438476"/>
            <a:ext cx="1561171" cy="3180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tr-TR" sz="1400" b="0" i="0" u="none" strike="noStrike" cap="none" spc="0" normalizeH="0" baseline="0" dirty="0" err="1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Chromatica" panose="00000500000000000000" pitchFamily="50" charset="-94"/>
                <a:sym typeface="Helvetica Neue"/>
              </a:rPr>
              <a:t>Needs</a:t>
            </a:r>
            <a:r>
              <a:rPr kumimoji="0" lang="tr-TR" sz="1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Chromatica" panose="00000500000000000000" pitchFamily="50" charset="-94"/>
                <a:sym typeface="Helvetica Neue"/>
              </a:rPr>
              <a:t> Python 2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Chromatica" panose="00000500000000000000" pitchFamily="50" charset="-94"/>
              <a:sym typeface="Helvetica Neue"/>
            </a:endParaRPr>
          </a:p>
        </p:txBody>
      </p:sp>
      <p:cxnSp>
        <p:nvCxnSpPr>
          <p:cNvPr id="3" name="Düz Ok Bağlayıcısı 2">
            <a:extLst>
              <a:ext uri="{FF2B5EF4-FFF2-40B4-BE49-F238E27FC236}">
                <a16:creationId xmlns:a16="http://schemas.microsoft.com/office/drawing/2014/main" id="{F70B3AE7-B555-4C03-9AA6-005A054B812C}"/>
              </a:ext>
            </a:extLst>
          </p:cNvPr>
          <p:cNvCxnSpPr>
            <a:cxnSpLocks/>
            <a:stCxn id="20" idx="1"/>
            <a:endCxn id="32" idx="3"/>
          </p:cNvCxnSpPr>
          <p:nvPr/>
        </p:nvCxnSpPr>
        <p:spPr>
          <a:xfrm flipH="1">
            <a:off x="2841475" y="590908"/>
            <a:ext cx="977641" cy="6586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4" name="Metin kutusu 33">
            <a:extLst>
              <a:ext uri="{FF2B5EF4-FFF2-40B4-BE49-F238E27FC236}">
                <a16:creationId xmlns:a16="http://schemas.microsoft.com/office/drawing/2014/main" id="{29856859-FCD5-4B71-9244-9F630B2A239B}"/>
              </a:ext>
            </a:extLst>
          </p:cNvPr>
          <p:cNvSpPr txBox="1"/>
          <p:nvPr/>
        </p:nvSpPr>
        <p:spPr>
          <a:xfrm>
            <a:off x="1301495" y="962373"/>
            <a:ext cx="1561171" cy="3180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tr-TR" sz="1400" b="0" i="0" u="none" strike="noStrike" cap="none" spc="0" normalizeH="0" baseline="0" dirty="0" err="1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Chromatica" panose="00000500000000000000" pitchFamily="50" charset="-94"/>
                <a:sym typeface="Helvetica Neue"/>
              </a:rPr>
              <a:t>Needs</a:t>
            </a:r>
            <a:r>
              <a:rPr kumimoji="0" lang="tr-TR" sz="1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Chromatica" panose="00000500000000000000" pitchFamily="50" charset="-94"/>
                <a:sym typeface="Helvetica Neue"/>
              </a:rPr>
              <a:t> Python 3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Chromatica" panose="00000500000000000000" pitchFamily="50" charset="-94"/>
              <a:sym typeface="Helvetica Neue"/>
            </a:endParaRPr>
          </a:p>
        </p:txBody>
      </p:sp>
      <p:cxnSp>
        <p:nvCxnSpPr>
          <p:cNvPr id="35" name="Düz Ok Bağlayıcısı 34">
            <a:extLst>
              <a:ext uri="{FF2B5EF4-FFF2-40B4-BE49-F238E27FC236}">
                <a16:creationId xmlns:a16="http://schemas.microsoft.com/office/drawing/2014/main" id="{46355F06-AB1C-4BA4-B935-27A589D96186}"/>
              </a:ext>
            </a:extLst>
          </p:cNvPr>
          <p:cNvCxnSpPr>
            <a:cxnSpLocks/>
            <a:stCxn id="22" idx="1"/>
            <a:endCxn id="34" idx="3"/>
          </p:cNvCxnSpPr>
          <p:nvPr/>
        </p:nvCxnSpPr>
        <p:spPr>
          <a:xfrm flipH="1">
            <a:off x="2862666" y="597385"/>
            <a:ext cx="3685715" cy="524006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36" name="Resim 35">
            <a:extLst>
              <a:ext uri="{FF2B5EF4-FFF2-40B4-BE49-F238E27FC236}">
                <a16:creationId xmlns:a16="http://schemas.microsoft.com/office/drawing/2014/main" id="{EF0F4103-8BED-47D9-A52B-90937B6DBA5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7091" y="3172729"/>
            <a:ext cx="1076365" cy="1037135"/>
          </a:xfrm>
          <a:prstGeom prst="rect">
            <a:avLst/>
          </a:prstGeom>
        </p:spPr>
      </p:pic>
      <p:pic>
        <p:nvPicPr>
          <p:cNvPr id="37" name="Resim 36">
            <a:extLst>
              <a:ext uri="{FF2B5EF4-FFF2-40B4-BE49-F238E27FC236}">
                <a16:creationId xmlns:a16="http://schemas.microsoft.com/office/drawing/2014/main" id="{39C68C0E-A241-4E01-A634-4CA53B2CBA4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5494" y="3172730"/>
            <a:ext cx="1076365" cy="1037135"/>
          </a:xfrm>
          <a:prstGeom prst="rect">
            <a:avLst/>
          </a:prstGeom>
        </p:spPr>
      </p:pic>
      <p:pic>
        <p:nvPicPr>
          <p:cNvPr id="38" name="Resim 37">
            <a:extLst>
              <a:ext uri="{FF2B5EF4-FFF2-40B4-BE49-F238E27FC236}">
                <a16:creationId xmlns:a16="http://schemas.microsoft.com/office/drawing/2014/main" id="{797DDE36-277A-4BAE-9275-F5FA32C6C35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8112" y="3152061"/>
            <a:ext cx="1076365" cy="1037135"/>
          </a:xfrm>
          <a:prstGeom prst="rect">
            <a:avLst/>
          </a:prstGeom>
        </p:spPr>
      </p:pic>
      <p:sp>
        <p:nvSpPr>
          <p:cNvPr id="8" name="Dikdörtgen 7">
            <a:extLst>
              <a:ext uri="{FF2B5EF4-FFF2-40B4-BE49-F238E27FC236}">
                <a16:creationId xmlns:a16="http://schemas.microsoft.com/office/drawing/2014/main" id="{C8319540-7C72-414C-8A7E-C134D90F8A2D}"/>
              </a:ext>
            </a:extLst>
          </p:cNvPr>
          <p:cNvSpPr/>
          <p:nvPr/>
        </p:nvSpPr>
        <p:spPr>
          <a:xfrm>
            <a:off x="3770652" y="4245349"/>
            <a:ext cx="1229825" cy="2308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tr-TR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</a:rPr>
              <a:t>Python 2 segment</a:t>
            </a:r>
            <a:endParaRPr lang="en-US" dirty="0">
              <a:solidFill>
                <a:schemeClr val="bg2">
                  <a:lumMod val="10000"/>
                </a:schemeClr>
              </a:solidFill>
              <a:latin typeface="Chromatica" panose="00000500000000000000" pitchFamily="50" charset="-94"/>
            </a:endParaRPr>
          </a:p>
        </p:txBody>
      </p:sp>
      <p:sp>
        <p:nvSpPr>
          <p:cNvPr id="39" name="Dikdörtgen 38">
            <a:extLst>
              <a:ext uri="{FF2B5EF4-FFF2-40B4-BE49-F238E27FC236}">
                <a16:creationId xmlns:a16="http://schemas.microsoft.com/office/drawing/2014/main" id="{4BF48D85-5E72-4AFF-BA30-9EA7550A9B3E}"/>
              </a:ext>
            </a:extLst>
          </p:cNvPr>
          <p:cNvSpPr/>
          <p:nvPr/>
        </p:nvSpPr>
        <p:spPr>
          <a:xfrm>
            <a:off x="7320537" y="4282314"/>
            <a:ext cx="1229825" cy="2308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tr-TR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</a:rPr>
              <a:t>Python 3 segment</a:t>
            </a:r>
            <a:endParaRPr lang="en-US" dirty="0">
              <a:solidFill>
                <a:schemeClr val="bg2">
                  <a:lumMod val="10000"/>
                </a:schemeClr>
              </a:solidFill>
              <a:latin typeface="Chromatica" panose="00000500000000000000" pitchFamily="50" charset="-94"/>
            </a:endParaRPr>
          </a:p>
        </p:txBody>
      </p:sp>
      <p:sp>
        <p:nvSpPr>
          <p:cNvPr id="40" name="Metin kutusu 39">
            <a:extLst>
              <a:ext uri="{FF2B5EF4-FFF2-40B4-BE49-F238E27FC236}">
                <a16:creationId xmlns:a16="http://schemas.microsoft.com/office/drawing/2014/main" id="{213D9DF3-3DBB-4BF1-976A-DC5EB9CA6DCA}"/>
              </a:ext>
            </a:extLst>
          </p:cNvPr>
          <p:cNvSpPr txBox="1"/>
          <p:nvPr/>
        </p:nvSpPr>
        <p:spPr>
          <a:xfrm>
            <a:off x="570905" y="3803669"/>
            <a:ext cx="2588112" cy="9643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tr-TR" sz="1400" b="0" i="0" u="none" strike="noStrike" cap="none" spc="0" normalizeH="0" baseline="0" dirty="0" err="1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Chromatica" panose="00000500000000000000" pitchFamily="50" charset="-94"/>
                <a:sym typeface="Helvetica Neue"/>
              </a:rPr>
              <a:t>Kernel</a:t>
            </a:r>
            <a:r>
              <a:rPr kumimoji="0" lang="tr-TR" sz="1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Chromatica" panose="00000500000000000000" pitchFamily="50" charset="-94"/>
                <a:sym typeface="Helvetica Neue"/>
              </a:rPr>
              <a:t> </a:t>
            </a:r>
            <a:r>
              <a:rPr kumimoji="0" lang="tr-TR" sz="1400" b="0" i="0" u="none" strike="noStrike" cap="none" spc="0" normalizeH="0" baseline="0" dirty="0" err="1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Chromatica" panose="00000500000000000000" pitchFamily="50" charset="-94"/>
                <a:sym typeface="Helvetica Neue"/>
              </a:rPr>
              <a:t>will</a:t>
            </a:r>
            <a:r>
              <a:rPr kumimoji="0" lang="tr-TR" sz="1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Chromatica" panose="00000500000000000000" pitchFamily="50" charset="-94"/>
                <a:sym typeface="Helvetica Neue"/>
              </a:rPr>
              <a:t> </a:t>
            </a:r>
            <a:r>
              <a:rPr kumimoji="0" lang="tr-TR" sz="1400" b="0" i="0" u="none" strike="noStrike" cap="none" spc="0" normalizeH="0" baseline="0" dirty="0" err="1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Chromatica" panose="00000500000000000000" pitchFamily="50" charset="-94"/>
                <a:sym typeface="Helvetica Neue"/>
              </a:rPr>
              <a:t>route</a:t>
            </a:r>
            <a:r>
              <a:rPr kumimoji="0" lang="tr-TR" sz="1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Chromatica" panose="00000500000000000000" pitchFamily="50" charset="-94"/>
                <a:sym typeface="Helvetica Neue"/>
              </a:rPr>
              <a:t> </a:t>
            </a:r>
            <a:r>
              <a:rPr kumimoji="0" lang="tr-TR" sz="1400" b="0" i="0" u="none" strike="noStrike" cap="none" spc="0" normalizeH="0" baseline="0" dirty="0" err="1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Chromatica" panose="00000500000000000000" pitchFamily="50" charset="-94"/>
                <a:sym typeface="Helvetica Neue"/>
              </a:rPr>
              <a:t>cassandra</a:t>
            </a:r>
            <a:r>
              <a:rPr kumimoji="0" lang="tr-TR" sz="1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Chromatica" panose="00000500000000000000" pitchFamily="50" charset="-94"/>
                <a:sym typeface="Helvetica Neue"/>
              </a:rPr>
              <a:t> to v2 segment</a:t>
            </a:r>
            <a:r>
              <a:rPr kumimoji="0" lang="tr-TR" sz="1400" b="0" i="0" u="none" strike="noStrike" cap="none" spc="0" normalizeH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Chromatica" panose="00000500000000000000" pitchFamily="50" charset="-94"/>
                <a:sym typeface="Helvetica Neue"/>
              </a:rPr>
              <a:t> and </a:t>
            </a:r>
            <a:r>
              <a:rPr kumimoji="0" lang="tr-TR" sz="1400" b="0" i="0" u="none" strike="noStrike" cap="none" spc="0" normalizeH="0" dirty="0" err="1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Chromatica" panose="00000500000000000000" pitchFamily="50" charset="-94"/>
                <a:sym typeface="Helvetica Neue"/>
              </a:rPr>
              <a:t>nodejs</a:t>
            </a:r>
            <a:r>
              <a:rPr kumimoji="0" lang="tr-TR" sz="1400" b="0" i="0" u="none" strike="noStrike" cap="none" spc="0" normalizeH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Chromatica" panose="00000500000000000000" pitchFamily="50" charset="-94"/>
                <a:sym typeface="Helvetica Neue"/>
              </a:rPr>
              <a:t> to v3 segment (</a:t>
            </a:r>
            <a:r>
              <a:rPr kumimoji="0" lang="tr-TR" sz="1400" b="0" i="0" u="none" strike="noStrike" cap="none" spc="0" normalizeH="0" dirty="0" err="1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Chromatica" panose="00000500000000000000" pitchFamily="50" charset="-94"/>
                <a:sym typeface="Helvetica Neue"/>
              </a:rPr>
              <a:t>namespacing</a:t>
            </a:r>
            <a:r>
              <a:rPr kumimoji="0" lang="tr-TR" sz="1400" b="0" i="0" u="none" strike="noStrike" cap="none" spc="0" normalizeH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Chromatica" panose="00000500000000000000" pitchFamily="50" charset="-94"/>
                <a:sym typeface="Helvetica Neue"/>
              </a:rPr>
              <a:t>)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Chromatica" panose="00000500000000000000" pitchFamily="50" charset="-94"/>
              <a:sym typeface="Helvetica Neue"/>
            </a:endParaRPr>
          </a:p>
        </p:txBody>
      </p:sp>
      <p:cxnSp>
        <p:nvCxnSpPr>
          <p:cNvPr id="28" name="Düz Ok Bağlayıcısı 27">
            <a:extLst>
              <a:ext uri="{FF2B5EF4-FFF2-40B4-BE49-F238E27FC236}">
                <a16:creationId xmlns:a16="http://schemas.microsoft.com/office/drawing/2014/main" id="{A213D169-42F5-4075-BB93-51706EEF1E5A}"/>
              </a:ext>
            </a:extLst>
          </p:cNvPr>
          <p:cNvCxnSpPr>
            <a:cxnSpLocks/>
            <a:stCxn id="20" idx="2"/>
          </p:cNvCxnSpPr>
          <p:nvPr/>
        </p:nvCxnSpPr>
        <p:spPr>
          <a:xfrm>
            <a:off x="4262376" y="741304"/>
            <a:ext cx="173266" cy="3468561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0" name="Düz Ok Bağlayıcısı 29">
            <a:extLst>
              <a:ext uri="{FF2B5EF4-FFF2-40B4-BE49-F238E27FC236}">
                <a16:creationId xmlns:a16="http://schemas.microsoft.com/office/drawing/2014/main" id="{C85DDF19-8CE5-4B32-AD30-925F460D3622}"/>
              </a:ext>
            </a:extLst>
          </p:cNvPr>
          <p:cNvCxnSpPr>
            <a:cxnSpLocks/>
            <a:stCxn id="22" idx="2"/>
            <a:endCxn id="39" idx="0"/>
          </p:cNvCxnSpPr>
          <p:nvPr/>
        </p:nvCxnSpPr>
        <p:spPr>
          <a:xfrm>
            <a:off x="6920088" y="747781"/>
            <a:ext cx="1015362" cy="3534533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249987517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32" grpId="0"/>
      <p:bldP spid="34" grpId="0"/>
      <p:bldP spid="8" grpId="0" animBg="1"/>
      <p:bldP spid="39" grpId="0" animBg="1"/>
      <p:bldP spid="4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 1">
            <a:extLst>
              <a:ext uri="{FF2B5EF4-FFF2-40B4-BE49-F238E27FC236}">
                <a16:creationId xmlns:a16="http://schemas.microsoft.com/office/drawing/2014/main" id="{28D981FD-272F-4531-A590-1A3F0705A1C8}"/>
              </a:ext>
            </a:extLst>
          </p:cNvPr>
          <p:cNvGrpSpPr/>
          <p:nvPr/>
        </p:nvGrpSpPr>
        <p:grpSpPr>
          <a:xfrm>
            <a:off x="724422" y="3927525"/>
            <a:ext cx="3230133" cy="763148"/>
            <a:chOff x="2051454" y="3043744"/>
            <a:chExt cx="5163291" cy="1784196"/>
          </a:xfrm>
        </p:grpSpPr>
        <p:grpSp>
          <p:nvGrpSpPr>
            <p:cNvPr id="3" name="Grup 2">
              <a:extLst>
                <a:ext uri="{FF2B5EF4-FFF2-40B4-BE49-F238E27FC236}">
                  <a16:creationId xmlns:a16="http://schemas.microsoft.com/office/drawing/2014/main" id="{0C5E0CD8-7BC2-42D7-83C9-842CF9D79920}"/>
                </a:ext>
              </a:extLst>
            </p:cNvPr>
            <p:cNvGrpSpPr/>
            <p:nvPr/>
          </p:nvGrpSpPr>
          <p:grpSpPr>
            <a:xfrm>
              <a:off x="2051454" y="3043744"/>
              <a:ext cx="5163291" cy="1784196"/>
              <a:chOff x="1138590" y="2765502"/>
              <a:chExt cx="5163291" cy="1784196"/>
            </a:xfrm>
          </p:grpSpPr>
          <p:sp>
            <p:nvSpPr>
              <p:cNvPr id="6" name="Dikdörtgen: Köşeleri Yuvarlatılmış 5">
                <a:extLst>
                  <a:ext uri="{FF2B5EF4-FFF2-40B4-BE49-F238E27FC236}">
                    <a16:creationId xmlns:a16="http://schemas.microsoft.com/office/drawing/2014/main" id="{05A5C2BC-8941-4DAB-A67D-958E850AFB5B}"/>
                  </a:ext>
                </a:extLst>
              </p:cNvPr>
              <p:cNvSpPr/>
              <p:nvPr/>
            </p:nvSpPr>
            <p:spPr>
              <a:xfrm>
                <a:off x="1138590" y="2765502"/>
                <a:ext cx="5163291" cy="1784196"/>
              </a:xfrm>
              <a:prstGeom prst="roundRect">
                <a:avLst/>
              </a:prstGeom>
              <a:solidFill>
                <a:srgbClr val="0070C0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Helvetica Neue Medium"/>
                  <a:ea typeface="Helvetica Neue Medium"/>
                  <a:cs typeface="Helvetica Neue Medium"/>
                  <a:sym typeface="Helvetica Neue Medium"/>
                </a:endParaRPr>
              </a:p>
            </p:txBody>
          </p:sp>
          <p:pic>
            <p:nvPicPr>
              <p:cNvPr id="7" name="Resim 6">
                <a:extLst>
                  <a:ext uri="{FF2B5EF4-FFF2-40B4-BE49-F238E27FC236}">
                    <a16:creationId xmlns:a16="http://schemas.microsoft.com/office/drawing/2014/main" id="{53C35B0C-ACB4-44C1-BAC0-D51FEA28B14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59484" y="3212084"/>
                <a:ext cx="1076365" cy="1037135"/>
              </a:xfrm>
              <a:prstGeom prst="rect">
                <a:avLst/>
              </a:prstGeom>
            </p:spPr>
          </p:pic>
          <p:pic>
            <p:nvPicPr>
              <p:cNvPr id="8" name="Resim 7">
                <a:extLst>
                  <a:ext uri="{FF2B5EF4-FFF2-40B4-BE49-F238E27FC236}">
                    <a16:creationId xmlns:a16="http://schemas.microsoft.com/office/drawing/2014/main" id="{3A3D2A7E-6E64-4C1D-8566-7B20B3D042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05891" y="3065979"/>
                <a:ext cx="1482420" cy="1183241"/>
              </a:xfrm>
              <a:prstGeom prst="rect">
                <a:avLst/>
              </a:prstGeom>
            </p:spPr>
          </p:pic>
          <p:pic>
            <p:nvPicPr>
              <p:cNvPr id="9" name="Resim 8">
                <a:extLst>
                  <a:ext uri="{FF2B5EF4-FFF2-40B4-BE49-F238E27FC236}">
                    <a16:creationId xmlns:a16="http://schemas.microsoft.com/office/drawing/2014/main" id="{0DE83CB0-5D70-46FA-BE32-FAC920A6950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27119" y="3396572"/>
                <a:ext cx="1528572" cy="780953"/>
              </a:xfrm>
              <a:prstGeom prst="rect">
                <a:avLst/>
              </a:prstGeom>
            </p:spPr>
          </p:pic>
        </p:grpSp>
        <p:pic>
          <p:nvPicPr>
            <p:cNvPr id="4" name="Resim 3">
              <a:extLst>
                <a:ext uri="{FF2B5EF4-FFF2-40B4-BE49-F238E27FC236}">
                  <a16:creationId xmlns:a16="http://schemas.microsoft.com/office/drawing/2014/main" id="{FF5ADEAF-85C9-4EA0-8663-3CA7701BECE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41352" y="3490326"/>
              <a:ext cx="1528572" cy="780953"/>
            </a:xfrm>
            <a:prstGeom prst="rect">
              <a:avLst/>
            </a:prstGeom>
          </p:spPr>
        </p:pic>
        <p:pic>
          <p:nvPicPr>
            <p:cNvPr id="5" name="Resim 4">
              <a:extLst>
                <a:ext uri="{FF2B5EF4-FFF2-40B4-BE49-F238E27FC236}">
                  <a16:creationId xmlns:a16="http://schemas.microsoft.com/office/drawing/2014/main" id="{B1BDBE7F-3B9D-43B9-8873-9ABB683B647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75595" y="3262876"/>
              <a:ext cx="1528572" cy="780953"/>
            </a:xfrm>
            <a:prstGeom prst="rect">
              <a:avLst/>
            </a:prstGeom>
          </p:spPr>
        </p:pic>
      </p:grpSp>
      <p:grpSp>
        <p:nvGrpSpPr>
          <p:cNvPr id="10" name="Grup 9">
            <a:extLst>
              <a:ext uri="{FF2B5EF4-FFF2-40B4-BE49-F238E27FC236}">
                <a16:creationId xmlns:a16="http://schemas.microsoft.com/office/drawing/2014/main" id="{8738E02A-5818-4A9B-91A5-D87CAD81015D}"/>
              </a:ext>
            </a:extLst>
          </p:cNvPr>
          <p:cNvGrpSpPr/>
          <p:nvPr/>
        </p:nvGrpSpPr>
        <p:grpSpPr>
          <a:xfrm>
            <a:off x="5307419" y="3889366"/>
            <a:ext cx="3230133" cy="763148"/>
            <a:chOff x="2051454" y="3043744"/>
            <a:chExt cx="5163291" cy="1784196"/>
          </a:xfrm>
        </p:grpSpPr>
        <p:grpSp>
          <p:nvGrpSpPr>
            <p:cNvPr id="11" name="Grup 10">
              <a:extLst>
                <a:ext uri="{FF2B5EF4-FFF2-40B4-BE49-F238E27FC236}">
                  <a16:creationId xmlns:a16="http://schemas.microsoft.com/office/drawing/2014/main" id="{12DB01AD-90DD-4F14-866A-1EF8F81A9E93}"/>
                </a:ext>
              </a:extLst>
            </p:cNvPr>
            <p:cNvGrpSpPr/>
            <p:nvPr/>
          </p:nvGrpSpPr>
          <p:grpSpPr>
            <a:xfrm>
              <a:off x="2051454" y="3043744"/>
              <a:ext cx="5163291" cy="1784196"/>
              <a:chOff x="1138590" y="2765502"/>
              <a:chExt cx="5163291" cy="1784196"/>
            </a:xfrm>
          </p:grpSpPr>
          <p:sp>
            <p:nvSpPr>
              <p:cNvPr id="14" name="Dikdörtgen: Köşeleri Yuvarlatılmış 13">
                <a:extLst>
                  <a:ext uri="{FF2B5EF4-FFF2-40B4-BE49-F238E27FC236}">
                    <a16:creationId xmlns:a16="http://schemas.microsoft.com/office/drawing/2014/main" id="{A922CB14-FD1F-4A15-A021-EAC2F03CF508}"/>
                  </a:ext>
                </a:extLst>
              </p:cNvPr>
              <p:cNvSpPr/>
              <p:nvPr/>
            </p:nvSpPr>
            <p:spPr>
              <a:xfrm>
                <a:off x="1138590" y="2765502"/>
                <a:ext cx="5163291" cy="1784196"/>
              </a:xfrm>
              <a:prstGeom prst="roundRect">
                <a:avLst/>
              </a:prstGeom>
              <a:solidFill>
                <a:srgbClr val="0070C0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200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Helvetica Neue Medium"/>
                  <a:ea typeface="Helvetica Neue Medium"/>
                  <a:cs typeface="Helvetica Neue Medium"/>
                  <a:sym typeface="Helvetica Neue Medium"/>
                </a:endParaRPr>
              </a:p>
            </p:txBody>
          </p:sp>
          <p:pic>
            <p:nvPicPr>
              <p:cNvPr id="15" name="Resim 14">
                <a:extLst>
                  <a:ext uri="{FF2B5EF4-FFF2-40B4-BE49-F238E27FC236}">
                    <a16:creationId xmlns:a16="http://schemas.microsoft.com/office/drawing/2014/main" id="{2A25EC86-0A77-42E9-BA2B-725C3F9876C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59484" y="3212084"/>
                <a:ext cx="1076365" cy="1037135"/>
              </a:xfrm>
              <a:prstGeom prst="rect">
                <a:avLst/>
              </a:prstGeom>
            </p:spPr>
          </p:pic>
          <p:pic>
            <p:nvPicPr>
              <p:cNvPr id="16" name="Resim 15">
                <a:extLst>
                  <a:ext uri="{FF2B5EF4-FFF2-40B4-BE49-F238E27FC236}">
                    <a16:creationId xmlns:a16="http://schemas.microsoft.com/office/drawing/2014/main" id="{402DEBD3-0E09-4EF1-A516-B7931FC4AB3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05891" y="3065979"/>
                <a:ext cx="1482420" cy="1183241"/>
              </a:xfrm>
              <a:prstGeom prst="rect">
                <a:avLst/>
              </a:prstGeom>
            </p:spPr>
          </p:pic>
          <p:pic>
            <p:nvPicPr>
              <p:cNvPr id="17" name="Resim 16">
                <a:extLst>
                  <a:ext uri="{FF2B5EF4-FFF2-40B4-BE49-F238E27FC236}">
                    <a16:creationId xmlns:a16="http://schemas.microsoft.com/office/drawing/2014/main" id="{176BB840-68C5-4D4A-99C2-6B3060E31D7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27119" y="3396572"/>
                <a:ext cx="1528572" cy="780953"/>
              </a:xfrm>
              <a:prstGeom prst="rect">
                <a:avLst/>
              </a:prstGeom>
            </p:spPr>
          </p:pic>
        </p:grpSp>
        <p:pic>
          <p:nvPicPr>
            <p:cNvPr id="12" name="Resim 11">
              <a:extLst>
                <a:ext uri="{FF2B5EF4-FFF2-40B4-BE49-F238E27FC236}">
                  <a16:creationId xmlns:a16="http://schemas.microsoft.com/office/drawing/2014/main" id="{3BD58BF6-3B70-4590-AA87-4D01C5416F6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41352" y="3490326"/>
              <a:ext cx="1528572" cy="780953"/>
            </a:xfrm>
            <a:prstGeom prst="rect">
              <a:avLst/>
            </a:prstGeom>
          </p:spPr>
        </p:pic>
        <p:pic>
          <p:nvPicPr>
            <p:cNvPr id="13" name="Resim 12">
              <a:extLst>
                <a:ext uri="{FF2B5EF4-FFF2-40B4-BE49-F238E27FC236}">
                  <a16:creationId xmlns:a16="http://schemas.microsoft.com/office/drawing/2014/main" id="{8DE60665-8D5C-4531-84CF-9D3B63C7B11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75595" y="3262876"/>
              <a:ext cx="1528572" cy="780953"/>
            </a:xfrm>
            <a:prstGeom prst="rect">
              <a:avLst/>
            </a:prstGeom>
          </p:spPr>
        </p:pic>
      </p:grpSp>
      <p:cxnSp>
        <p:nvCxnSpPr>
          <p:cNvPr id="19" name="Düz Bağlayıcı 18">
            <a:extLst>
              <a:ext uri="{FF2B5EF4-FFF2-40B4-BE49-F238E27FC236}">
                <a16:creationId xmlns:a16="http://schemas.microsoft.com/office/drawing/2014/main" id="{CD53574C-6B8B-4FF5-84A0-C07AD20333C6}"/>
              </a:ext>
            </a:extLst>
          </p:cNvPr>
          <p:cNvCxnSpPr>
            <a:cxnSpLocks/>
          </p:cNvCxnSpPr>
          <p:nvPr/>
        </p:nvCxnSpPr>
        <p:spPr>
          <a:xfrm>
            <a:off x="4553536" y="0"/>
            <a:ext cx="0" cy="5085347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Metin kutusu 19">
            <a:extLst>
              <a:ext uri="{FF2B5EF4-FFF2-40B4-BE49-F238E27FC236}">
                <a16:creationId xmlns:a16="http://schemas.microsoft.com/office/drawing/2014/main" id="{52D13432-B238-4743-9825-3018203DA8F8}"/>
              </a:ext>
            </a:extLst>
          </p:cNvPr>
          <p:cNvSpPr txBox="1"/>
          <p:nvPr/>
        </p:nvSpPr>
        <p:spPr>
          <a:xfrm>
            <a:off x="1480462" y="109425"/>
            <a:ext cx="1561171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tr-TR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sym typeface="Helvetica Neue"/>
              </a:rPr>
              <a:t>Docker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sym typeface="Helvetica Neue"/>
            </a:endParaRPr>
          </a:p>
        </p:txBody>
      </p:sp>
      <p:sp>
        <p:nvSpPr>
          <p:cNvPr id="21" name="Metin kutusu 20">
            <a:extLst>
              <a:ext uri="{FF2B5EF4-FFF2-40B4-BE49-F238E27FC236}">
                <a16:creationId xmlns:a16="http://schemas.microsoft.com/office/drawing/2014/main" id="{3D65FCC2-EAF5-4C06-863E-98CF4521E87D}"/>
              </a:ext>
            </a:extLst>
          </p:cNvPr>
          <p:cNvSpPr txBox="1"/>
          <p:nvPr/>
        </p:nvSpPr>
        <p:spPr>
          <a:xfrm>
            <a:off x="6190339" y="109425"/>
            <a:ext cx="2001554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tr-TR" sz="2400" b="0" i="0" u="none" strike="noStrike" cap="none" spc="0" normalizeH="0" baseline="0" dirty="0" err="1">
                <a:ln>
                  <a:noFill/>
                </a:ln>
                <a:solidFill>
                  <a:srgbClr val="5E5E5E"/>
                </a:solidFill>
                <a:effectLst/>
                <a:uFillTx/>
                <a:sym typeface="Helvetica Neue"/>
              </a:rPr>
              <a:t>Virtualization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sym typeface="Helvetica Neue"/>
            </a:endParaRPr>
          </a:p>
        </p:txBody>
      </p:sp>
      <p:sp>
        <p:nvSpPr>
          <p:cNvPr id="23" name="Dikdörtgen: Köşeleri Yuvarlatılmış 22">
            <a:extLst>
              <a:ext uri="{FF2B5EF4-FFF2-40B4-BE49-F238E27FC236}">
                <a16:creationId xmlns:a16="http://schemas.microsoft.com/office/drawing/2014/main" id="{2EC5968C-016A-4426-8609-C66C6EC8D835}"/>
              </a:ext>
            </a:extLst>
          </p:cNvPr>
          <p:cNvSpPr/>
          <p:nvPr/>
        </p:nvSpPr>
        <p:spPr>
          <a:xfrm>
            <a:off x="724422" y="3240782"/>
            <a:ext cx="3230133" cy="658336"/>
          </a:xfrm>
          <a:prstGeom prst="roundRect">
            <a:avLst/>
          </a:prstGeom>
          <a:solidFill>
            <a:schemeClr val="bg2">
              <a:lumMod val="5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tr-TR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Host OS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4" name="Dikdörtgen: Köşeleri Yuvarlatılmış 23">
            <a:extLst>
              <a:ext uri="{FF2B5EF4-FFF2-40B4-BE49-F238E27FC236}">
                <a16:creationId xmlns:a16="http://schemas.microsoft.com/office/drawing/2014/main" id="{0A2CF03B-04A4-46D4-B577-E4F79BF95A11}"/>
              </a:ext>
            </a:extLst>
          </p:cNvPr>
          <p:cNvSpPr/>
          <p:nvPr/>
        </p:nvSpPr>
        <p:spPr>
          <a:xfrm>
            <a:off x="5275066" y="3205736"/>
            <a:ext cx="3230133" cy="658336"/>
          </a:xfrm>
          <a:prstGeom prst="roundRect">
            <a:avLst/>
          </a:prstGeom>
          <a:solidFill>
            <a:schemeClr val="bg2">
              <a:lumMod val="5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tr-TR" sz="3200" b="0" i="0" u="none" strike="noStrike" cap="none" spc="0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Hypervizor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5" name="Dikdörtgen: Köşeleri Yuvarlatılmış 24">
            <a:extLst>
              <a:ext uri="{FF2B5EF4-FFF2-40B4-BE49-F238E27FC236}">
                <a16:creationId xmlns:a16="http://schemas.microsoft.com/office/drawing/2014/main" id="{A74C0DD8-4489-41FC-8404-00AE4A4DB86A}"/>
              </a:ext>
            </a:extLst>
          </p:cNvPr>
          <p:cNvSpPr/>
          <p:nvPr/>
        </p:nvSpPr>
        <p:spPr>
          <a:xfrm>
            <a:off x="724422" y="2554039"/>
            <a:ext cx="3230133" cy="658336"/>
          </a:xfrm>
          <a:prstGeom prst="roundRect">
            <a:avLst/>
          </a:prstGeom>
          <a:solidFill>
            <a:schemeClr val="bg2">
              <a:lumMod val="5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tr-TR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Docker Engine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7" name="Dikdörtgen: Köşeleri Yuvarlatılmış 26">
            <a:extLst>
              <a:ext uri="{FF2B5EF4-FFF2-40B4-BE49-F238E27FC236}">
                <a16:creationId xmlns:a16="http://schemas.microsoft.com/office/drawing/2014/main" id="{9AD66687-A34E-48F0-8827-7A0579BB9460}"/>
              </a:ext>
            </a:extLst>
          </p:cNvPr>
          <p:cNvSpPr/>
          <p:nvPr/>
        </p:nvSpPr>
        <p:spPr>
          <a:xfrm>
            <a:off x="1901042" y="1814646"/>
            <a:ext cx="838986" cy="556181"/>
          </a:xfrm>
          <a:prstGeom prst="roundRect">
            <a:avLst/>
          </a:prstGeom>
          <a:solidFill>
            <a:srgbClr val="3399FF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defTabSz="825500"/>
            <a:r>
              <a:rPr lang="tr-TR" sz="1300" dirty="0" err="1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Bins</a:t>
            </a:r>
            <a:r>
              <a:rPr lang="tr-TR" sz="1300" dirty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/</a:t>
            </a:r>
            <a:r>
              <a:rPr lang="tr-TR" sz="1300" dirty="0" err="1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Libs</a:t>
            </a:r>
            <a:endParaRPr lang="en-US" sz="1300" dirty="0">
              <a:solidFill>
                <a:srgbClr val="FFFFFF"/>
              </a:solidFill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8" name="Dikdörtgen: Köşeleri Yuvarlatılmış 27">
            <a:extLst>
              <a:ext uri="{FF2B5EF4-FFF2-40B4-BE49-F238E27FC236}">
                <a16:creationId xmlns:a16="http://schemas.microsoft.com/office/drawing/2014/main" id="{CCDB07E8-D0D2-4383-B501-2596446AA537}"/>
              </a:ext>
            </a:extLst>
          </p:cNvPr>
          <p:cNvSpPr/>
          <p:nvPr/>
        </p:nvSpPr>
        <p:spPr>
          <a:xfrm>
            <a:off x="3113932" y="1811818"/>
            <a:ext cx="838986" cy="556181"/>
          </a:xfrm>
          <a:prstGeom prst="roundRect">
            <a:avLst/>
          </a:prstGeom>
          <a:solidFill>
            <a:srgbClr val="3399FF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defTabSz="825500"/>
            <a:r>
              <a:rPr lang="tr-TR" sz="1300" dirty="0" err="1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Bins</a:t>
            </a:r>
            <a:r>
              <a:rPr lang="tr-TR" sz="1300" dirty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/</a:t>
            </a:r>
            <a:r>
              <a:rPr lang="tr-TR" sz="1300" dirty="0" err="1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Libs</a:t>
            </a:r>
            <a:endParaRPr lang="en-US" sz="1300" dirty="0">
              <a:solidFill>
                <a:srgbClr val="FFFFFF"/>
              </a:solidFill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9" name="Dikdörtgen: Köşeleri Yuvarlatılmış 28">
            <a:extLst>
              <a:ext uri="{FF2B5EF4-FFF2-40B4-BE49-F238E27FC236}">
                <a16:creationId xmlns:a16="http://schemas.microsoft.com/office/drawing/2014/main" id="{B18A2F60-254E-4D25-AEB0-7B9A5A8D5103}"/>
              </a:ext>
            </a:extLst>
          </p:cNvPr>
          <p:cNvSpPr/>
          <p:nvPr/>
        </p:nvSpPr>
        <p:spPr>
          <a:xfrm>
            <a:off x="724422" y="1811818"/>
            <a:ext cx="838986" cy="556181"/>
          </a:xfrm>
          <a:prstGeom prst="roundRect">
            <a:avLst/>
          </a:prstGeom>
          <a:solidFill>
            <a:srgbClr val="3399FF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defTabSz="825500"/>
            <a:r>
              <a:rPr lang="tr-TR" sz="1300" dirty="0" err="1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Bins</a:t>
            </a:r>
            <a:r>
              <a:rPr lang="tr-TR" sz="1300" dirty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/</a:t>
            </a:r>
            <a:r>
              <a:rPr lang="tr-TR" sz="1300" dirty="0" err="1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Libs</a:t>
            </a:r>
            <a:endParaRPr lang="en-US" sz="1300" dirty="0">
              <a:solidFill>
                <a:srgbClr val="FFFFFF"/>
              </a:solidFill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0" name="Dikdörtgen: Köşeleri Yuvarlatılmış 29">
            <a:extLst>
              <a:ext uri="{FF2B5EF4-FFF2-40B4-BE49-F238E27FC236}">
                <a16:creationId xmlns:a16="http://schemas.microsoft.com/office/drawing/2014/main" id="{7ED2198C-56D4-4AFB-8A8D-43DC01D3B79C}"/>
              </a:ext>
            </a:extLst>
          </p:cNvPr>
          <p:cNvSpPr/>
          <p:nvPr/>
        </p:nvSpPr>
        <p:spPr>
          <a:xfrm>
            <a:off x="1901042" y="1454238"/>
            <a:ext cx="838986" cy="334843"/>
          </a:xfrm>
          <a:prstGeom prst="roundRect">
            <a:avLst/>
          </a:prstGeom>
          <a:solidFill>
            <a:srgbClr val="FF9933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defTabSz="825500"/>
            <a:r>
              <a:rPr lang="tr-TR" sz="1300" dirty="0" err="1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App</a:t>
            </a:r>
            <a:r>
              <a:rPr lang="tr-TR" sz="1300" dirty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 B</a:t>
            </a:r>
            <a:endParaRPr lang="en-US" sz="1300" dirty="0">
              <a:solidFill>
                <a:srgbClr val="FFFFFF"/>
              </a:solidFill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1" name="Dikdörtgen: Köşeleri Yuvarlatılmış 30">
            <a:extLst>
              <a:ext uri="{FF2B5EF4-FFF2-40B4-BE49-F238E27FC236}">
                <a16:creationId xmlns:a16="http://schemas.microsoft.com/office/drawing/2014/main" id="{F7E0D093-809A-4EBE-A9F6-3FEEFBB39794}"/>
              </a:ext>
            </a:extLst>
          </p:cNvPr>
          <p:cNvSpPr/>
          <p:nvPr/>
        </p:nvSpPr>
        <p:spPr>
          <a:xfrm>
            <a:off x="3113932" y="1451410"/>
            <a:ext cx="838986" cy="334843"/>
          </a:xfrm>
          <a:prstGeom prst="roundRect">
            <a:avLst/>
          </a:prstGeom>
          <a:solidFill>
            <a:srgbClr val="FF9933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defTabSz="825500"/>
            <a:r>
              <a:rPr lang="tr-TR" sz="1300" dirty="0" err="1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App</a:t>
            </a:r>
            <a:r>
              <a:rPr lang="tr-TR" sz="1300" dirty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 C</a:t>
            </a:r>
            <a:endParaRPr lang="en-US" sz="1300" dirty="0">
              <a:solidFill>
                <a:srgbClr val="FFFFFF"/>
              </a:solidFill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2" name="Dikdörtgen: Köşeleri Yuvarlatılmış 31">
            <a:extLst>
              <a:ext uri="{FF2B5EF4-FFF2-40B4-BE49-F238E27FC236}">
                <a16:creationId xmlns:a16="http://schemas.microsoft.com/office/drawing/2014/main" id="{FBAE06CD-65C5-4701-9EEE-BC8BD35D9AFE}"/>
              </a:ext>
            </a:extLst>
          </p:cNvPr>
          <p:cNvSpPr/>
          <p:nvPr/>
        </p:nvSpPr>
        <p:spPr>
          <a:xfrm>
            <a:off x="724422" y="1451410"/>
            <a:ext cx="838986" cy="334843"/>
          </a:xfrm>
          <a:prstGeom prst="roundRect">
            <a:avLst/>
          </a:prstGeom>
          <a:solidFill>
            <a:srgbClr val="FF9933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defTabSz="825500"/>
            <a:r>
              <a:rPr lang="tr-TR" sz="1300" dirty="0" err="1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App</a:t>
            </a:r>
            <a:r>
              <a:rPr lang="tr-TR" sz="1300" dirty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 A</a:t>
            </a:r>
            <a:endParaRPr lang="en-US" sz="1300" dirty="0">
              <a:solidFill>
                <a:srgbClr val="FFFFFF"/>
              </a:solidFill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3" name="Dikdörtgen: Köşeleri Yuvarlatılmış 32">
            <a:extLst>
              <a:ext uri="{FF2B5EF4-FFF2-40B4-BE49-F238E27FC236}">
                <a16:creationId xmlns:a16="http://schemas.microsoft.com/office/drawing/2014/main" id="{B5F81375-A2F5-4C05-81B0-F3ADDD73E35F}"/>
              </a:ext>
            </a:extLst>
          </p:cNvPr>
          <p:cNvSpPr/>
          <p:nvPr/>
        </p:nvSpPr>
        <p:spPr>
          <a:xfrm>
            <a:off x="6425323" y="1947892"/>
            <a:ext cx="838986" cy="556181"/>
          </a:xfrm>
          <a:prstGeom prst="roundRect">
            <a:avLst/>
          </a:prstGeom>
          <a:solidFill>
            <a:srgbClr val="3399FF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defTabSz="825500"/>
            <a:r>
              <a:rPr lang="tr-TR" sz="1300" dirty="0" err="1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Bins</a:t>
            </a:r>
            <a:r>
              <a:rPr lang="tr-TR" sz="1300" dirty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/</a:t>
            </a:r>
            <a:r>
              <a:rPr lang="tr-TR" sz="1300" dirty="0" err="1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Libs</a:t>
            </a:r>
            <a:endParaRPr lang="en-US" sz="1300" dirty="0">
              <a:solidFill>
                <a:srgbClr val="FFFFFF"/>
              </a:solidFill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4" name="Dikdörtgen: Köşeleri Yuvarlatılmış 33">
            <a:extLst>
              <a:ext uri="{FF2B5EF4-FFF2-40B4-BE49-F238E27FC236}">
                <a16:creationId xmlns:a16="http://schemas.microsoft.com/office/drawing/2014/main" id="{49B49440-236E-44B1-9FD3-815148E9374F}"/>
              </a:ext>
            </a:extLst>
          </p:cNvPr>
          <p:cNvSpPr/>
          <p:nvPr/>
        </p:nvSpPr>
        <p:spPr>
          <a:xfrm>
            <a:off x="7638213" y="1945064"/>
            <a:ext cx="838986" cy="556181"/>
          </a:xfrm>
          <a:prstGeom prst="roundRect">
            <a:avLst/>
          </a:prstGeom>
          <a:solidFill>
            <a:srgbClr val="3399FF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defTabSz="825500"/>
            <a:r>
              <a:rPr lang="tr-TR" sz="1300" dirty="0" err="1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Bins</a:t>
            </a:r>
            <a:r>
              <a:rPr lang="tr-TR" sz="1300" dirty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/</a:t>
            </a:r>
            <a:r>
              <a:rPr lang="tr-TR" sz="1300" dirty="0" err="1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Libs</a:t>
            </a:r>
            <a:endParaRPr lang="en-US" sz="1300" dirty="0">
              <a:solidFill>
                <a:srgbClr val="FFFFFF"/>
              </a:solidFill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5" name="Dikdörtgen: Köşeleri Yuvarlatılmış 34">
            <a:extLst>
              <a:ext uri="{FF2B5EF4-FFF2-40B4-BE49-F238E27FC236}">
                <a16:creationId xmlns:a16="http://schemas.microsoft.com/office/drawing/2014/main" id="{4E1DAA64-9244-4242-AADA-792F699C0DD9}"/>
              </a:ext>
            </a:extLst>
          </p:cNvPr>
          <p:cNvSpPr/>
          <p:nvPr/>
        </p:nvSpPr>
        <p:spPr>
          <a:xfrm>
            <a:off x="5248703" y="1945064"/>
            <a:ext cx="838986" cy="556181"/>
          </a:xfrm>
          <a:prstGeom prst="roundRect">
            <a:avLst/>
          </a:prstGeom>
          <a:solidFill>
            <a:srgbClr val="3399FF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defTabSz="825500"/>
            <a:r>
              <a:rPr lang="tr-TR" sz="1300" dirty="0" err="1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Bins</a:t>
            </a:r>
            <a:r>
              <a:rPr lang="tr-TR" sz="1300" dirty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/</a:t>
            </a:r>
            <a:r>
              <a:rPr lang="tr-TR" sz="1300" dirty="0" err="1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Libs</a:t>
            </a:r>
            <a:endParaRPr lang="en-US" sz="1300" dirty="0">
              <a:solidFill>
                <a:srgbClr val="FFFFFF"/>
              </a:solidFill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6" name="Dikdörtgen: Köşeleri Yuvarlatılmış 35">
            <a:extLst>
              <a:ext uri="{FF2B5EF4-FFF2-40B4-BE49-F238E27FC236}">
                <a16:creationId xmlns:a16="http://schemas.microsoft.com/office/drawing/2014/main" id="{D2962E00-EF1C-46CF-B4B7-CD123889E4E9}"/>
              </a:ext>
            </a:extLst>
          </p:cNvPr>
          <p:cNvSpPr/>
          <p:nvPr/>
        </p:nvSpPr>
        <p:spPr>
          <a:xfrm>
            <a:off x="6425323" y="1587484"/>
            <a:ext cx="838986" cy="334843"/>
          </a:xfrm>
          <a:prstGeom prst="roundRect">
            <a:avLst/>
          </a:prstGeom>
          <a:solidFill>
            <a:srgbClr val="FF9933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defTabSz="825500"/>
            <a:r>
              <a:rPr lang="tr-TR" sz="1300" dirty="0" err="1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App</a:t>
            </a:r>
            <a:r>
              <a:rPr lang="tr-TR" sz="1300" dirty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 B</a:t>
            </a:r>
            <a:endParaRPr lang="en-US" sz="1300" dirty="0">
              <a:solidFill>
                <a:srgbClr val="FFFFFF"/>
              </a:solidFill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7" name="Dikdörtgen: Köşeleri Yuvarlatılmış 36">
            <a:extLst>
              <a:ext uri="{FF2B5EF4-FFF2-40B4-BE49-F238E27FC236}">
                <a16:creationId xmlns:a16="http://schemas.microsoft.com/office/drawing/2014/main" id="{FEAABE07-1F9D-462B-A2B1-283DA5A71E4E}"/>
              </a:ext>
            </a:extLst>
          </p:cNvPr>
          <p:cNvSpPr/>
          <p:nvPr/>
        </p:nvSpPr>
        <p:spPr>
          <a:xfrm>
            <a:off x="7638213" y="1584656"/>
            <a:ext cx="838986" cy="334843"/>
          </a:xfrm>
          <a:prstGeom prst="roundRect">
            <a:avLst/>
          </a:prstGeom>
          <a:solidFill>
            <a:srgbClr val="FF9933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defTabSz="825500"/>
            <a:r>
              <a:rPr lang="tr-TR" sz="1300" dirty="0" err="1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App</a:t>
            </a:r>
            <a:r>
              <a:rPr lang="tr-TR" sz="1300" dirty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 C</a:t>
            </a:r>
            <a:endParaRPr lang="en-US" sz="1300" dirty="0">
              <a:solidFill>
                <a:srgbClr val="FFFFFF"/>
              </a:solidFill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8" name="Dikdörtgen: Köşeleri Yuvarlatılmış 37">
            <a:extLst>
              <a:ext uri="{FF2B5EF4-FFF2-40B4-BE49-F238E27FC236}">
                <a16:creationId xmlns:a16="http://schemas.microsoft.com/office/drawing/2014/main" id="{57A5896F-0D90-4742-9064-460784834600}"/>
              </a:ext>
            </a:extLst>
          </p:cNvPr>
          <p:cNvSpPr/>
          <p:nvPr/>
        </p:nvSpPr>
        <p:spPr>
          <a:xfrm>
            <a:off x="5248703" y="1584656"/>
            <a:ext cx="838986" cy="334843"/>
          </a:xfrm>
          <a:prstGeom prst="roundRect">
            <a:avLst/>
          </a:prstGeom>
          <a:solidFill>
            <a:srgbClr val="FF9933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defTabSz="825500"/>
            <a:r>
              <a:rPr lang="tr-TR" sz="1300" dirty="0" err="1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App</a:t>
            </a:r>
            <a:r>
              <a:rPr lang="tr-TR" sz="1300" dirty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 A</a:t>
            </a:r>
            <a:endParaRPr lang="en-US" sz="1300" dirty="0">
              <a:solidFill>
                <a:srgbClr val="FFFFFF"/>
              </a:solidFill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9" name="Dikdörtgen: Köşeleri Yuvarlatılmış 38">
            <a:extLst>
              <a:ext uri="{FF2B5EF4-FFF2-40B4-BE49-F238E27FC236}">
                <a16:creationId xmlns:a16="http://schemas.microsoft.com/office/drawing/2014/main" id="{1C73462F-1095-4EC9-B9FF-D48CB5C6FBC8}"/>
              </a:ext>
            </a:extLst>
          </p:cNvPr>
          <p:cNvSpPr/>
          <p:nvPr/>
        </p:nvSpPr>
        <p:spPr>
          <a:xfrm>
            <a:off x="6453323" y="2546034"/>
            <a:ext cx="838986" cy="556181"/>
          </a:xfrm>
          <a:prstGeom prst="roundRect">
            <a:avLst/>
          </a:prstGeom>
          <a:solidFill>
            <a:srgbClr val="CC33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defTabSz="825500"/>
            <a:r>
              <a:rPr lang="tr-TR" sz="1300" dirty="0" err="1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Guest</a:t>
            </a:r>
            <a:r>
              <a:rPr lang="tr-TR" sz="1300" dirty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 OS</a:t>
            </a:r>
            <a:endParaRPr lang="en-US" sz="1300" dirty="0">
              <a:solidFill>
                <a:srgbClr val="FFFFFF"/>
              </a:solidFill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40" name="Dikdörtgen: Köşeleri Yuvarlatılmış 39">
            <a:extLst>
              <a:ext uri="{FF2B5EF4-FFF2-40B4-BE49-F238E27FC236}">
                <a16:creationId xmlns:a16="http://schemas.microsoft.com/office/drawing/2014/main" id="{D8347C47-345B-457B-913F-FD08A1463BA8}"/>
              </a:ext>
            </a:extLst>
          </p:cNvPr>
          <p:cNvSpPr/>
          <p:nvPr/>
        </p:nvSpPr>
        <p:spPr>
          <a:xfrm>
            <a:off x="7666213" y="2543206"/>
            <a:ext cx="838986" cy="556181"/>
          </a:xfrm>
          <a:prstGeom prst="roundRect">
            <a:avLst/>
          </a:prstGeom>
          <a:solidFill>
            <a:srgbClr val="CC33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defTabSz="825500"/>
            <a:r>
              <a:rPr lang="tr-TR" sz="1300" dirty="0" err="1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Guest</a:t>
            </a:r>
            <a:r>
              <a:rPr lang="tr-TR" sz="1300" dirty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 OS</a:t>
            </a:r>
            <a:endParaRPr lang="en-US" sz="1300" dirty="0">
              <a:solidFill>
                <a:srgbClr val="FFFFFF"/>
              </a:solidFill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41" name="Dikdörtgen: Köşeleri Yuvarlatılmış 40">
            <a:extLst>
              <a:ext uri="{FF2B5EF4-FFF2-40B4-BE49-F238E27FC236}">
                <a16:creationId xmlns:a16="http://schemas.microsoft.com/office/drawing/2014/main" id="{573BB188-90C8-474D-9BAF-C1836111D0C6}"/>
              </a:ext>
            </a:extLst>
          </p:cNvPr>
          <p:cNvSpPr/>
          <p:nvPr/>
        </p:nvSpPr>
        <p:spPr>
          <a:xfrm>
            <a:off x="5276703" y="2543206"/>
            <a:ext cx="838986" cy="556181"/>
          </a:xfrm>
          <a:prstGeom prst="roundRect">
            <a:avLst/>
          </a:prstGeom>
          <a:solidFill>
            <a:srgbClr val="CC33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defTabSz="825500"/>
            <a:r>
              <a:rPr lang="tr-TR" sz="1300" dirty="0" err="1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Guest</a:t>
            </a:r>
            <a:r>
              <a:rPr lang="tr-TR" sz="1300" dirty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 OS</a:t>
            </a:r>
            <a:endParaRPr lang="en-US" sz="1300" dirty="0">
              <a:solidFill>
                <a:srgbClr val="FFFFFF"/>
              </a:solidFill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grpSp>
        <p:nvGrpSpPr>
          <p:cNvPr id="44" name="Grup 43">
            <a:extLst>
              <a:ext uri="{FF2B5EF4-FFF2-40B4-BE49-F238E27FC236}">
                <a16:creationId xmlns:a16="http://schemas.microsoft.com/office/drawing/2014/main" id="{AB632E36-1862-4253-B189-F74B3A8F6549}"/>
              </a:ext>
            </a:extLst>
          </p:cNvPr>
          <p:cNvGrpSpPr/>
          <p:nvPr/>
        </p:nvGrpSpPr>
        <p:grpSpPr>
          <a:xfrm>
            <a:off x="1754718" y="949683"/>
            <a:ext cx="1182582" cy="1551302"/>
            <a:chOff x="1725105" y="923827"/>
            <a:chExt cx="1182582" cy="1551302"/>
          </a:xfrm>
        </p:grpSpPr>
        <p:sp>
          <p:nvSpPr>
            <p:cNvPr id="42" name="Dikdörtgen 41">
              <a:extLst>
                <a:ext uri="{FF2B5EF4-FFF2-40B4-BE49-F238E27FC236}">
                  <a16:creationId xmlns:a16="http://schemas.microsoft.com/office/drawing/2014/main" id="{C20A4FF2-EB95-4245-850F-C68AC68FDB35}"/>
                </a:ext>
              </a:extLst>
            </p:cNvPr>
            <p:cNvSpPr/>
            <p:nvPr/>
          </p:nvSpPr>
          <p:spPr>
            <a:xfrm>
              <a:off x="1725105" y="923827"/>
              <a:ext cx="1182582" cy="1551302"/>
            </a:xfrm>
            <a:prstGeom prst="rect">
              <a:avLst/>
            </a:prstGeom>
            <a:solidFill>
              <a:srgbClr val="A6A6A6">
                <a:alpha val="36863"/>
              </a:srgbClr>
            </a:solidFill>
            <a:ln w="57150" cap="flat">
              <a:solidFill>
                <a:srgbClr val="FF000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43" name="Dikdörtgen: Köşeleri Yuvarlatılmış 42">
              <a:extLst>
                <a:ext uri="{FF2B5EF4-FFF2-40B4-BE49-F238E27FC236}">
                  <a16:creationId xmlns:a16="http://schemas.microsoft.com/office/drawing/2014/main" id="{0CA73956-1BF4-4CE9-825C-7723461A5130}"/>
                </a:ext>
              </a:extLst>
            </p:cNvPr>
            <p:cNvSpPr/>
            <p:nvPr/>
          </p:nvSpPr>
          <p:spPr>
            <a:xfrm>
              <a:off x="1901693" y="979124"/>
              <a:ext cx="838986" cy="334843"/>
            </a:xfrm>
            <a:prstGeom prst="round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defTabSz="825500"/>
              <a:r>
                <a:rPr lang="tr-TR" sz="1300" b="1" dirty="0">
                  <a:solidFill>
                    <a:srgbClr val="FF0000"/>
                  </a:solidFill>
                  <a:latin typeface="Chromatica" panose="00000500000000000000" pitchFamily="50" charset="-94"/>
                  <a:ea typeface="Helvetica Neue Medium"/>
                  <a:cs typeface="Helvetica Neue Medium"/>
                  <a:sym typeface="Helvetica Neue Medium"/>
                </a:rPr>
                <a:t>Docker</a:t>
              </a:r>
              <a:endParaRPr lang="en-US" sz="1300" b="1" dirty="0">
                <a:solidFill>
                  <a:srgbClr val="FF0000"/>
                </a:solidFill>
                <a:latin typeface="Chromatica" panose="00000500000000000000" pitchFamily="50" charset="-94"/>
                <a:ea typeface="Helvetica Neue Medium"/>
                <a:cs typeface="Helvetica Neue Medium"/>
                <a:sym typeface="Helvetica Neue Medium"/>
              </a:endParaRPr>
            </a:p>
          </p:txBody>
        </p:sp>
      </p:grpSp>
      <p:grpSp>
        <p:nvGrpSpPr>
          <p:cNvPr id="45" name="Grup 44">
            <a:extLst>
              <a:ext uri="{FF2B5EF4-FFF2-40B4-BE49-F238E27FC236}">
                <a16:creationId xmlns:a16="http://schemas.microsoft.com/office/drawing/2014/main" id="{00439D5E-591E-48CB-8182-D09C882ACC1C}"/>
              </a:ext>
            </a:extLst>
          </p:cNvPr>
          <p:cNvGrpSpPr/>
          <p:nvPr/>
        </p:nvGrpSpPr>
        <p:grpSpPr>
          <a:xfrm>
            <a:off x="6281525" y="993894"/>
            <a:ext cx="1182582" cy="2158668"/>
            <a:chOff x="1725105" y="923827"/>
            <a:chExt cx="1182582" cy="1551302"/>
          </a:xfrm>
        </p:grpSpPr>
        <p:sp>
          <p:nvSpPr>
            <p:cNvPr id="46" name="Dikdörtgen 45">
              <a:extLst>
                <a:ext uri="{FF2B5EF4-FFF2-40B4-BE49-F238E27FC236}">
                  <a16:creationId xmlns:a16="http://schemas.microsoft.com/office/drawing/2014/main" id="{E7A6DD9E-B03F-4AE1-B280-F7AABDB6CC3F}"/>
                </a:ext>
              </a:extLst>
            </p:cNvPr>
            <p:cNvSpPr/>
            <p:nvPr/>
          </p:nvSpPr>
          <p:spPr>
            <a:xfrm>
              <a:off x="1725105" y="923827"/>
              <a:ext cx="1182582" cy="1551302"/>
            </a:xfrm>
            <a:prstGeom prst="rect">
              <a:avLst/>
            </a:prstGeom>
            <a:solidFill>
              <a:srgbClr val="A6A6A6">
                <a:alpha val="36863"/>
              </a:srgbClr>
            </a:solidFill>
            <a:ln w="57150" cap="flat">
              <a:solidFill>
                <a:srgbClr val="FF000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47" name="Dikdörtgen: Köşeleri Yuvarlatılmış 46">
              <a:extLst>
                <a:ext uri="{FF2B5EF4-FFF2-40B4-BE49-F238E27FC236}">
                  <a16:creationId xmlns:a16="http://schemas.microsoft.com/office/drawing/2014/main" id="{DD6DF68A-369E-41A1-AC6F-7FA8E5E9C168}"/>
                </a:ext>
              </a:extLst>
            </p:cNvPr>
            <p:cNvSpPr/>
            <p:nvPr/>
          </p:nvSpPr>
          <p:spPr>
            <a:xfrm>
              <a:off x="1901693" y="1029235"/>
              <a:ext cx="838986" cy="234621"/>
            </a:xfrm>
            <a:prstGeom prst="round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defTabSz="825500"/>
              <a:r>
                <a:rPr lang="tr-TR" sz="1300" b="1" dirty="0">
                  <a:solidFill>
                    <a:srgbClr val="FF0000"/>
                  </a:solidFill>
                  <a:latin typeface="Chromatica" panose="00000500000000000000" pitchFamily="50" charset="-94"/>
                  <a:ea typeface="Helvetica Neue Medium"/>
                  <a:cs typeface="Helvetica Neue Medium"/>
                  <a:sym typeface="Helvetica Neue Medium"/>
                </a:rPr>
                <a:t>VM</a:t>
              </a:r>
              <a:endParaRPr lang="en-US" sz="1300" b="1" dirty="0">
                <a:solidFill>
                  <a:srgbClr val="FF0000"/>
                </a:solidFill>
                <a:latin typeface="Chromatica" panose="00000500000000000000" pitchFamily="50" charset="-94"/>
                <a:ea typeface="Helvetica Neue Medium"/>
                <a:cs typeface="Helvetica Neue Medium"/>
                <a:sym typeface="Helvetica Neue Medium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7173462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 5">
            <a:extLst>
              <a:ext uri="{FF2B5EF4-FFF2-40B4-BE49-F238E27FC236}">
                <a16:creationId xmlns:a16="http://schemas.microsoft.com/office/drawing/2014/main" id="{C43385FF-5C7F-46FD-B9A5-E20C10B57850}"/>
              </a:ext>
            </a:extLst>
          </p:cNvPr>
          <p:cNvGrpSpPr/>
          <p:nvPr/>
        </p:nvGrpSpPr>
        <p:grpSpPr>
          <a:xfrm>
            <a:off x="898358" y="513346"/>
            <a:ext cx="8007460" cy="4531895"/>
            <a:chOff x="1168625" y="513347"/>
            <a:chExt cx="6983214" cy="4299284"/>
          </a:xfrm>
        </p:grpSpPr>
        <p:pic>
          <p:nvPicPr>
            <p:cNvPr id="4" name="Resim 3">
              <a:extLst>
                <a:ext uri="{FF2B5EF4-FFF2-40B4-BE49-F238E27FC236}">
                  <a16:creationId xmlns:a16="http://schemas.microsoft.com/office/drawing/2014/main" id="{1B2671B6-0426-466C-A7AE-9E21A896F87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8625" y="513347"/>
              <a:ext cx="6983214" cy="4299284"/>
            </a:xfrm>
            <a:prstGeom prst="rect">
              <a:avLst/>
            </a:prstGeom>
          </p:spPr>
        </p:pic>
        <p:sp>
          <p:nvSpPr>
            <p:cNvPr id="5" name="Dikdörtgen 4">
              <a:extLst>
                <a:ext uri="{FF2B5EF4-FFF2-40B4-BE49-F238E27FC236}">
                  <a16:creationId xmlns:a16="http://schemas.microsoft.com/office/drawing/2014/main" id="{DA473DF7-0E69-45D8-9914-09D012F42368}"/>
                </a:ext>
              </a:extLst>
            </p:cNvPr>
            <p:cNvSpPr/>
            <p:nvPr/>
          </p:nvSpPr>
          <p:spPr>
            <a:xfrm>
              <a:off x="4271210" y="3633537"/>
              <a:ext cx="601579" cy="144000"/>
            </a:xfrm>
            <a:prstGeom prst="rect">
              <a:avLst/>
            </a:prstGeom>
            <a:solidFill>
              <a:srgbClr val="060606"/>
            </a:solidFill>
            <a:ln w="12700" cap="flat">
              <a:solidFill>
                <a:srgbClr val="060606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tr-TR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</p:grpSp>
      <p:grpSp>
        <p:nvGrpSpPr>
          <p:cNvPr id="17" name="Grup 16">
            <a:extLst>
              <a:ext uri="{FF2B5EF4-FFF2-40B4-BE49-F238E27FC236}">
                <a16:creationId xmlns:a16="http://schemas.microsoft.com/office/drawing/2014/main" id="{9A1567EB-B663-4934-857F-D2A2BAED0D99}"/>
              </a:ext>
            </a:extLst>
          </p:cNvPr>
          <p:cNvGrpSpPr/>
          <p:nvPr/>
        </p:nvGrpSpPr>
        <p:grpSpPr>
          <a:xfrm>
            <a:off x="3898232" y="1189356"/>
            <a:ext cx="3705726" cy="2412000"/>
            <a:chOff x="3898232" y="1189356"/>
            <a:chExt cx="3705726" cy="2412000"/>
          </a:xfrm>
        </p:grpSpPr>
        <p:sp>
          <p:nvSpPr>
            <p:cNvPr id="7" name="Bulut 6">
              <a:extLst>
                <a:ext uri="{FF2B5EF4-FFF2-40B4-BE49-F238E27FC236}">
                  <a16:creationId xmlns:a16="http://schemas.microsoft.com/office/drawing/2014/main" id="{EEB76ECC-F5E5-4332-9449-6D54139452AA}"/>
                </a:ext>
              </a:extLst>
            </p:cNvPr>
            <p:cNvSpPr/>
            <p:nvPr/>
          </p:nvSpPr>
          <p:spPr>
            <a:xfrm>
              <a:off x="3898232" y="1189356"/>
              <a:ext cx="3705726" cy="2412000"/>
            </a:xfrm>
            <a:prstGeom prst="cloud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tr-TR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1" name="Uygulama: ‘Market Sepet Analizi’">
              <a:extLst>
                <a:ext uri="{FF2B5EF4-FFF2-40B4-BE49-F238E27FC236}">
                  <a16:creationId xmlns:a16="http://schemas.microsoft.com/office/drawing/2014/main" id="{328B65E7-7BC2-47ED-9328-0B13837351BC}"/>
                </a:ext>
              </a:extLst>
            </p:cNvPr>
            <p:cNvSpPr txBox="1"/>
            <p:nvPr/>
          </p:nvSpPr>
          <p:spPr>
            <a:xfrm>
              <a:off x="4918250" y="1428446"/>
              <a:ext cx="2116214" cy="22313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19050" tIns="19050" rIns="19050" bIns="19050" anchor="ctr">
              <a:spAutoFit/>
            </a:bodyPr>
            <a:lstStyle>
              <a:lvl1pPr algn="l">
                <a:defRPr sz="3600">
                  <a:solidFill>
                    <a:srgbClr val="333333"/>
                  </a:solidFill>
                  <a:latin typeface="Chromatica Medium"/>
                  <a:ea typeface="Chromatica Medium"/>
                  <a:cs typeface="Chromatica Medium"/>
                  <a:sym typeface="Chromatica Medium"/>
                </a:defRPr>
              </a:lvl1pPr>
            </a:lstStyle>
            <a:p>
              <a:r>
                <a:rPr lang="tr-TR" sz="1200" b="1" dirty="0" err="1">
                  <a:latin typeface="Chromatica" panose="00000500000000000000" pitchFamily="50" charset="-94"/>
                </a:rPr>
                <a:t>Isolated</a:t>
              </a:r>
              <a:r>
                <a:rPr lang="tr-TR" sz="1200" b="1" dirty="0">
                  <a:latin typeface="Chromatica" panose="00000500000000000000" pitchFamily="50" charset="-94"/>
                </a:rPr>
                <a:t> Docker Network</a:t>
              </a:r>
              <a:endParaRPr sz="1200" dirty="0">
                <a:latin typeface="Chromatica" panose="00000500000000000000" pitchFamily="50" charset="-94"/>
              </a:endParaRPr>
            </a:p>
          </p:txBody>
        </p:sp>
      </p:grpSp>
      <p:pic>
        <p:nvPicPr>
          <p:cNvPr id="14" name="Resim 13">
            <a:extLst>
              <a:ext uri="{FF2B5EF4-FFF2-40B4-BE49-F238E27FC236}">
                <a16:creationId xmlns:a16="http://schemas.microsoft.com/office/drawing/2014/main" id="{D46A1B52-AE9A-4A54-8D09-D2C9F4F609A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8228" y="2034455"/>
            <a:ext cx="845342" cy="522777"/>
          </a:xfrm>
          <a:prstGeom prst="rect">
            <a:avLst/>
          </a:prstGeom>
        </p:spPr>
      </p:pic>
      <p:pic>
        <p:nvPicPr>
          <p:cNvPr id="15" name="Resim 14">
            <a:extLst>
              <a:ext uri="{FF2B5EF4-FFF2-40B4-BE49-F238E27FC236}">
                <a16:creationId xmlns:a16="http://schemas.microsoft.com/office/drawing/2014/main" id="{A350AD1D-6F4E-4348-B354-EFCB4BAD70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4455" y="2034457"/>
            <a:ext cx="845342" cy="522777"/>
          </a:xfrm>
          <a:prstGeom prst="rect">
            <a:avLst/>
          </a:prstGeom>
        </p:spPr>
      </p:pic>
      <p:pic>
        <p:nvPicPr>
          <p:cNvPr id="16" name="Resim 15">
            <a:extLst>
              <a:ext uri="{FF2B5EF4-FFF2-40B4-BE49-F238E27FC236}">
                <a16:creationId xmlns:a16="http://schemas.microsoft.com/office/drawing/2014/main" id="{E61C9C13-23E9-4C01-B890-BD486B3F26F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0682" y="2034456"/>
            <a:ext cx="845342" cy="522777"/>
          </a:xfrm>
          <a:prstGeom prst="rect">
            <a:avLst/>
          </a:prstGeom>
        </p:spPr>
      </p:pic>
      <p:cxnSp>
        <p:nvCxnSpPr>
          <p:cNvPr id="19" name="Bağlayıcı: Dirsek 18">
            <a:extLst>
              <a:ext uri="{FF2B5EF4-FFF2-40B4-BE49-F238E27FC236}">
                <a16:creationId xmlns:a16="http://schemas.microsoft.com/office/drawing/2014/main" id="{EF9EDE3F-5F99-4BCA-A41D-C88D1233173F}"/>
              </a:ext>
            </a:extLst>
          </p:cNvPr>
          <p:cNvCxnSpPr>
            <a:cxnSpLocks/>
            <a:stCxn id="14" idx="2"/>
            <a:endCxn id="16" idx="2"/>
          </p:cNvCxnSpPr>
          <p:nvPr/>
        </p:nvCxnSpPr>
        <p:spPr>
          <a:xfrm rot="5400000">
            <a:off x="5777126" y="1533459"/>
            <a:ext cx="1" cy="2047546"/>
          </a:xfrm>
          <a:prstGeom prst="bentConnector3">
            <a:avLst>
              <a:gd name="adj1" fmla="val 22860100000"/>
            </a:avLst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1" name="Düz Bağlayıcı 20">
            <a:extLst>
              <a:ext uri="{FF2B5EF4-FFF2-40B4-BE49-F238E27FC236}">
                <a16:creationId xmlns:a16="http://schemas.microsoft.com/office/drawing/2014/main" id="{06423C40-144C-43E6-904E-609B17F81438}"/>
              </a:ext>
            </a:extLst>
          </p:cNvPr>
          <p:cNvCxnSpPr>
            <a:cxnSpLocks/>
            <a:endCxn id="15" idx="2"/>
          </p:cNvCxnSpPr>
          <p:nvPr/>
        </p:nvCxnSpPr>
        <p:spPr>
          <a:xfrm flipV="1">
            <a:off x="5777126" y="2557234"/>
            <a:ext cx="0" cy="222059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24" name="Resim 23">
            <a:extLst>
              <a:ext uri="{FF2B5EF4-FFF2-40B4-BE49-F238E27FC236}">
                <a16:creationId xmlns:a16="http://schemas.microsoft.com/office/drawing/2014/main" id="{AE9C8AFF-11D9-46CF-967D-D970F415487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2413175" y="2137185"/>
            <a:ext cx="513346" cy="513346"/>
          </a:xfrm>
          <a:prstGeom prst="rect">
            <a:avLst/>
          </a:prstGeom>
        </p:spPr>
      </p:pic>
      <p:cxnSp>
        <p:nvCxnSpPr>
          <p:cNvPr id="27" name="Düz Ok Bağlayıcısı 26">
            <a:extLst>
              <a:ext uri="{FF2B5EF4-FFF2-40B4-BE49-F238E27FC236}">
                <a16:creationId xmlns:a16="http://schemas.microsoft.com/office/drawing/2014/main" id="{A9046AC7-0965-45CB-9F90-2C1CB65EB717}"/>
              </a:ext>
            </a:extLst>
          </p:cNvPr>
          <p:cNvCxnSpPr>
            <a:stCxn id="24" idx="3"/>
            <a:endCxn id="7" idx="2"/>
          </p:cNvCxnSpPr>
          <p:nvPr/>
        </p:nvCxnSpPr>
        <p:spPr>
          <a:xfrm>
            <a:off x="2926521" y="2393858"/>
            <a:ext cx="983206" cy="1498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9" name="Uygulama: ‘Market Sepet Analizi’">
            <a:extLst>
              <a:ext uri="{FF2B5EF4-FFF2-40B4-BE49-F238E27FC236}">
                <a16:creationId xmlns:a16="http://schemas.microsoft.com/office/drawing/2014/main" id="{2C8F816B-D480-47F1-997B-3077C2168CCA}"/>
              </a:ext>
            </a:extLst>
          </p:cNvPr>
          <p:cNvSpPr txBox="1"/>
          <p:nvPr/>
        </p:nvSpPr>
        <p:spPr>
          <a:xfrm>
            <a:off x="2966476" y="2189843"/>
            <a:ext cx="784989" cy="192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9050" tIns="19050" rIns="19050" bIns="19050" anchor="ctr">
            <a:spAutoFit/>
          </a:bodyPr>
          <a:lstStyle>
            <a:lvl1pPr algn="l">
              <a:defRPr sz="3600">
                <a:solidFill>
                  <a:srgbClr val="333333"/>
                </a:solidFill>
                <a:latin typeface="Chromatica Medium"/>
                <a:ea typeface="Chromatica Medium"/>
                <a:cs typeface="Chromatica Medium"/>
                <a:sym typeface="Chromatica Medium"/>
              </a:defRPr>
            </a:lvl1pPr>
          </a:lstStyle>
          <a:p>
            <a:r>
              <a:rPr lang="tr-TR" sz="1000" b="1" dirty="0">
                <a:latin typeface="Chromatica" panose="00000500000000000000" pitchFamily="50" charset="-94"/>
              </a:rPr>
              <a:t>port 3000</a:t>
            </a:r>
            <a:endParaRPr sz="1000" dirty="0">
              <a:latin typeface="Chromatica" panose="00000500000000000000" pitchFamily="50" charset="-94"/>
            </a:endParaRPr>
          </a:p>
        </p:txBody>
      </p:sp>
    </p:spTree>
    <p:extLst>
      <p:ext uri="{BB962C8B-B14F-4D97-AF65-F5344CB8AC3E}">
        <p14:creationId xmlns:p14="http://schemas.microsoft.com/office/powerpoint/2010/main" val="407397697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Uygulama: ‘Market Sepet Analizi’">
            <a:extLst>
              <a:ext uri="{FF2B5EF4-FFF2-40B4-BE49-F238E27FC236}">
                <a16:creationId xmlns:a16="http://schemas.microsoft.com/office/drawing/2014/main" id="{8178CC16-28C0-6048-8B73-CD589DDA4CA1}"/>
              </a:ext>
            </a:extLst>
          </p:cNvPr>
          <p:cNvSpPr txBox="1"/>
          <p:nvPr/>
        </p:nvSpPr>
        <p:spPr>
          <a:xfrm>
            <a:off x="802289" y="452042"/>
            <a:ext cx="3312511" cy="3462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9050" tIns="19050" rIns="19050" bIns="19050" anchor="ctr">
            <a:spAutoFit/>
          </a:bodyPr>
          <a:lstStyle>
            <a:lvl1pPr algn="l">
              <a:defRPr sz="3600">
                <a:solidFill>
                  <a:srgbClr val="333333"/>
                </a:solidFill>
                <a:latin typeface="Chromatica Medium"/>
                <a:ea typeface="Chromatica Medium"/>
                <a:cs typeface="Chromatica Medium"/>
                <a:sym typeface="Chromatica Medium"/>
              </a:defRPr>
            </a:lvl1pPr>
          </a:lstStyle>
          <a:p>
            <a:r>
              <a:rPr lang="tr-TR" sz="2000" b="1" dirty="0">
                <a:latin typeface="Chromatica" panose="00000500000000000000" pitchFamily="50" charset="-94"/>
              </a:rPr>
              <a:t>docker </a:t>
            </a:r>
            <a:r>
              <a:rPr lang="tr-TR" sz="2000" b="1" dirty="0" err="1">
                <a:latin typeface="Chromatica" panose="00000500000000000000" pitchFamily="50" charset="-94"/>
              </a:rPr>
              <a:t>run</a:t>
            </a:r>
            <a:endParaRPr sz="2000" dirty="0">
              <a:latin typeface="Chromatica" panose="00000500000000000000" pitchFamily="50" charset="-94"/>
            </a:endParaRPr>
          </a:p>
        </p:txBody>
      </p:sp>
      <p:sp>
        <p:nvSpPr>
          <p:cNvPr id="2" name="Metin kutusu 1">
            <a:extLst>
              <a:ext uri="{FF2B5EF4-FFF2-40B4-BE49-F238E27FC236}">
                <a16:creationId xmlns:a16="http://schemas.microsoft.com/office/drawing/2014/main" id="{00F18E82-935E-4AB2-B599-7E66BE51D86C}"/>
              </a:ext>
            </a:extLst>
          </p:cNvPr>
          <p:cNvSpPr txBox="1"/>
          <p:nvPr/>
        </p:nvSpPr>
        <p:spPr>
          <a:xfrm>
            <a:off x="549741" y="1120070"/>
            <a:ext cx="4412060" cy="290335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 defTabSz="2438338"/>
            <a:r>
              <a:rPr lang="tr-T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docker </a:t>
            </a:r>
            <a:r>
              <a:rPr lang="tr-T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</a:t>
            </a:r>
            <a:r>
              <a:rPr lang="tr-T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-d \</a:t>
            </a:r>
          </a:p>
          <a:p>
            <a:pPr algn="l" defTabSz="2438338"/>
            <a:endParaRPr lang="tr-T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defTabSz="2438338"/>
            <a:r>
              <a:rPr lang="tr-T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-p 27017:27017 \</a:t>
            </a:r>
          </a:p>
          <a:p>
            <a:pPr algn="l" defTabSz="2438338"/>
            <a:endParaRPr lang="tr-T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defTabSz="2438338"/>
            <a:r>
              <a:rPr lang="tr-T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--network </a:t>
            </a:r>
            <a:r>
              <a:rPr lang="tr-T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mongo</a:t>
            </a:r>
            <a:r>
              <a:rPr lang="tr-T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-network \</a:t>
            </a:r>
          </a:p>
          <a:p>
            <a:pPr algn="l" defTabSz="2438338"/>
            <a:endParaRPr lang="tr-T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defTabSz="2438338"/>
            <a:r>
              <a:rPr lang="tr-T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--name </a:t>
            </a:r>
            <a:r>
              <a:rPr lang="tr-T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mongodb</a:t>
            </a:r>
            <a:r>
              <a:rPr lang="tr-T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pPr algn="l" defTabSz="2438338"/>
            <a:endParaRPr lang="tr-T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defTabSz="2438338"/>
            <a:r>
              <a:rPr lang="tr-T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-e MONGO_INITDB_ROOT_USERNAME=</a:t>
            </a:r>
            <a:r>
              <a:rPr lang="tr-T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admin</a:t>
            </a:r>
            <a:r>
              <a:rPr lang="tr-T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pPr algn="l" defTabSz="2438338"/>
            <a:endParaRPr lang="tr-T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defTabSz="2438338"/>
            <a:r>
              <a:rPr lang="tr-T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-e MONGO_INITDB_ROOT_PASSWORD=Ankara06 \</a:t>
            </a:r>
          </a:p>
          <a:p>
            <a:pPr algn="l" defTabSz="2438338"/>
            <a:endParaRPr lang="tr-T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defTabSz="2438338"/>
            <a:r>
              <a:rPr lang="tr-T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mongo</a:t>
            </a:r>
            <a:endParaRPr kumimoji="0" lang="tr-TR" sz="1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Helvetica Neue"/>
            </a:endParaRPr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82455266-ED1C-43FA-A6A4-72BA2972B2FB}"/>
              </a:ext>
            </a:extLst>
          </p:cNvPr>
          <p:cNvSpPr txBox="1"/>
          <p:nvPr/>
        </p:nvSpPr>
        <p:spPr>
          <a:xfrm>
            <a:off x="5067220" y="815069"/>
            <a:ext cx="3832081" cy="376513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 defTabSz="2438338"/>
            <a:r>
              <a:rPr lang="tr-T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lang="tr-T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‘3’</a:t>
            </a:r>
          </a:p>
          <a:p>
            <a:pPr algn="l" defTabSz="2438338"/>
            <a:r>
              <a:rPr lang="tr-T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services</a:t>
            </a:r>
            <a:r>
              <a:rPr lang="tr-T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algn="l" defTabSz="2438338"/>
            <a:r>
              <a:rPr lang="tr-T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tr-TR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mongodb</a:t>
            </a:r>
            <a:r>
              <a:rPr lang="tr-T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algn="l" defTabSz="2438338"/>
            <a:r>
              <a:rPr lang="tr-T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tr-T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</a:t>
            </a:r>
            <a:r>
              <a:rPr lang="tr-T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tr-T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mongo</a:t>
            </a:r>
            <a:endParaRPr lang="tr-T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defTabSz="2438338"/>
            <a:r>
              <a:rPr lang="tr-T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tr-T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ports</a:t>
            </a:r>
            <a:r>
              <a:rPr lang="tr-T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algn="l" defTabSz="2438338"/>
            <a:r>
              <a:rPr lang="tr-T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- 27017:27017 (</a:t>
            </a:r>
            <a:r>
              <a:rPr lang="tr-T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host:container</a:t>
            </a:r>
            <a:r>
              <a:rPr lang="tr-T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 defTabSz="2438338"/>
            <a:r>
              <a:rPr lang="tr-T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tr-T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environment</a:t>
            </a:r>
            <a:r>
              <a:rPr lang="tr-T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algn="l" defTabSz="2438338"/>
            <a:r>
              <a:rPr lang="tr-T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- MONGO…NAME=</a:t>
            </a:r>
            <a:r>
              <a:rPr lang="tr-T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admin</a:t>
            </a:r>
            <a:endParaRPr lang="tr-T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defTabSz="2438338"/>
            <a:r>
              <a:rPr lang="tr-T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- MONGO…SWORD=Ankara06</a:t>
            </a:r>
          </a:p>
          <a:p>
            <a:pPr algn="l" defTabSz="2438338"/>
            <a:r>
              <a:rPr lang="tr-T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tr-TR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mongo-express</a:t>
            </a:r>
            <a:r>
              <a:rPr lang="tr-T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algn="l" defTabSz="2438338"/>
            <a:r>
              <a:rPr lang="tr-T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tr-T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</a:t>
            </a:r>
            <a:r>
              <a:rPr lang="tr-T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tr-T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mongo-express</a:t>
            </a:r>
            <a:endParaRPr lang="tr-T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defTabSz="2438338"/>
            <a:r>
              <a:rPr lang="tr-T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tr-T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ports</a:t>
            </a:r>
            <a:r>
              <a:rPr lang="tr-T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algn="l" defTabSz="2438338"/>
            <a:r>
              <a:rPr lang="tr-T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- 8081:8081</a:t>
            </a:r>
          </a:p>
          <a:p>
            <a:pPr algn="l" defTabSz="2438338"/>
            <a:r>
              <a:rPr lang="tr-T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tr-T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environment</a:t>
            </a:r>
            <a:r>
              <a:rPr lang="tr-T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algn="l" defTabSz="2438338"/>
            <a:r>
              <a:rPr lang="tr-T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- ME_MONGO…NAME=</a:t>
            </a:r>
            <a:r>
              <a:rPr lang="tr-T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admin</a:t>
            </a:r>
            <a:endParaRPr lang="tr-T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defTabSz="2438338"/>
            <a:r>
              <a:rPr lang="tr-T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- ME_MONGO…SWORD=Ankara06</a:t>
            </a:r>
          </a:p>
          <a:p>
            <a:pPr algn="l" defTabSz="2438338"/>
            <a:r>
              <a:rPr lang="tr-T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- ME_CONF…SERVER=</a:t>
            </a:r>
            <a:r>
              <a:rPr lang="tr-T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mongodb</a:t>
            </a:r>
            <a:endParaRPr lang="tr-T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Uygulama: ‘Market Sepet Analizi’">
            <a:extLst>
              <a:ext uri="{FF2B5EF4-FFF2-40B4-BE49-F238E27FC236}">
                <a16:creationId xmlns:a16="http://schemas.microsoft.com/office/drawing/2014/main" id="{3ED0DA9A-3E5B-4045-BC81-CB07C6FC6918}"/>
              </a:ext>
            </a:extLst>
          </p:cNvPr>
          <p:cNvSpPr txBox="1"/>
          <p:nvPr/>
        </p:nvSpPr>
        <p:spPr>
          <a:xfrm>
            <a:off x="4572000" y="452043"/>
            <a:ext cx="4327301" cy="3462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9050" tIns="19050" rIns="19050" bIns="19050" anchor="ctr">
            <a:spAutoFit/>
          </a:bodyPr>
          <a:lstStyle>
            <a:lvl1pPr algn="l">
              <a:defRPr sz="3600">
                <a:solidFill>
                  <a:srgbClr val="333333"/>
                </a:solidFill>
                <a:latin typeface="Chromatica Medium"/>
                <a:ea typeface="Chromatica Medium"/>
                <a:cs typeface="Chromatica Medium"/>
                <a:sym typeface="Chromatica Medium"/>
              </a:defRPr>
            </a:lvl1pPr>
          </a:lstStyle>
          <a:p>
            <a:r>
              <a:rPr lang="tr-TR" sz="2000" b="1" dirty="0">
                <a:latin typeface="Chromatica" panose="00000500000000000000" pitchFamily="50" charset="-94"/>
              </a:rPr>
              <a:t>docker-</a:t>
            </a:r>
            <a:r>
              <a:rPr lang="tr-TR" sz="2000" b="1" dirty="0" err="1">
                <a:latin typeface="Chromatica" panose="00000500000000000000" pitchFamily="50" charset="-94"/>
              </a:rPr>
              <a:t>compose.yaml</a:t>
            </a:r>
            <a:endParaRPr sz="2000" dirty="0">
              <a:latin typeface="Chromatica" panose="00000500000000000000" pitchFamily="50" charset="-94"/>
            </a:endParaRPr>
          </a:p>
        </p:txBody>
      </p:sp>
      <p:cxnSp>
        <p:nvCxnSpPr>
          <p:cNvPr id="8" name="Düz Ok Bağlayıcısı 7">
            <a:extLst>
              <a:ext uri="{FF2B5EF4-FFF2-40B4-BE49-F238E27FC236}">
                <a16:creationId xmlns:a16="http://schemas.microsoft.com/office/drawing/2014/main" id="{092F19FB-8015-4E0C-A94A-C242706F07CB}"/>
              </a:ext>
            </a:extLst>
          </p:cNvPr>
          <p:cNvCxnSpPr>
            <a:cxnSpLocks/>
          </p:cNvCxnSpPr>
          <p:nvPr/>
        </p:nvCxnSpPr>
        <p:spPr>
          <a:xfrm flipH="1">
            <a:off x="2170771" y="1457093"/>
            <a:ext cx="3129776" cy="1114657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" name="Düz Ok Bağlayıcısı 9">
            <a:extLst>
              <a:ext uri="{FF2B5EF4-FFF2-40B4-BE49-F238E27FC236}">
                <a16:creationId xmlns:a16="http://schemas.microsoft.com/office/drawing/2014/main" id="{B053F5DE-8003-481F-9579-E5BD386C88C0}"/>
              </a:ext>
            </a:extLst>
          </p:cNvPr>
          <p:cNvCxnSpPr>
            <a:cxnSpLocks/>
          </p:cNvCxnSpPr>
          <p:nvPr/>
        </p:nvCxnSpPr>
        <p:spPr>
          <a:xfrm flipH="1">
            <a:off x="1100254" y="1672683"/>
            <a:ext cx="5196469" cy="2178205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" name="Düz Ok Bağlayıcısı 11">
            <a:extLst>
              <a:ext uri="{FF2B5EF4-FFF2-40B4-BE49-F238E27FC236}">
                <a16:creationId xmlns:a16="http://schemas.microsoft.com/office/drawing/2014/main" id="{ECA5A74F-A40C-4D27-B670-36839F7F9FA5}"/>
              </a:ext>
            </a:extLst>
          </p:cNvPr>
          <p:cNvCxnSpPr>
            <a:cxnSpLocks/>
          </p:cNvCxnSpPr>
          <p:nvPr/>
        </p:nvCxnSpPr>
        <p:spPr>
          <a:xfrm flipH="1" flipV="1">
            <a:off x="2088995" y="1672683"/>
            <a:ext cx="3665034" cy="371707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" name="Düz Ok Bağlayıcısı 14">
            <a:extLst>
              <a:ext uri="{FF2B5EF4-FFF2-40B4-BE49-F238E27FC236}">
                <a16:creationId xmlns:a16="http://schemas.microsoft.com/office/drawing/2014/main" id="{D6194616-5257-40B4-9B28-467EF63218C6}"/>
              </a:ext>
            </a:extLst>
          </p:cNvPr>
          <p:cNvCxnSpPr>
            <a:cxnSpLocks/>
          </p:cNvCxnSpPr>
          <p:nvPr/>
        </p:nvCxnSpPr>
        <p:spPr>
          <a:xfrm flipH="1">
            <a:off x="802289" y="2319454"/>
            <a:ext cx="4713848" cy="698809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73743699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000"/>
                            </p:stCondLst>
                            <p:childTnLst>
                              <p:par>
                                <p:cTn id="2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7000"/>
                            </p:stCondLst>
                            <p:childTnLst>
                              <p:par>
                                <p:cTn id="2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9000"/>
                            </p:stCondLst>
                            <p:childTnLst>
                              <p:par>
                                <p:cTn id="2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0"/>
                            </p:stCondLst>
                            <p:childTnLst>
                              <p:par>
                                <p:cTn id="3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Uygulama: ‘Market Sepet Analizi’">
            <a:extLst>
              <a:ext uri="{FF2B5EF4-FFF2-40B4-BE49-F238E27FC236}">
                <a16:creationId xmlns:a16="http://schemas.microsoft.com/office/drawing/2014/main" id="{8178CC16-28C0-6048-8B73-CD589DDA4CA1}"/>
              </a:ext>
            </a:extLst>
          </p:cNvPr>
          <p:cNvSpPr txBox="1"/>
          <p:nvPr/>
        </p:nvSpPr>
        <p:spPr>
          <a:xfrm>
            <a:off x="733709" y="438248"/>
            <a:ext cx="6590918" cy="4693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9050" tIns="19050" rIns="19050" bIns="19050" anchor="ctr">
            <a:spAutoFit/>
          </a:bodyPr>
          <a:lstStyle>
            <a:lvl1pPr algn="l">
              <a:defRPr sz="3600">
                <a:solidFill>
                  <a:srgbClr val="333333"/>
                </a:solidFill>
                <a:latin typeface="Chromatica Medium"/>
                <a:ea typeface="Chromatica Medium"/>
                <a:cs typeface="Chromatica Medium"/>
                <a:sym typeface="Chromatica Medium"/>
              </a:defRPr>
            </a:lvl1pPr>
          </a:lstStyle>
          <a:p>
            <a:r>
              <a:rPr lang="tr-TR" sz="2800" b="1" dirty="0" err="1">
                <a:latin typeface="Chromatica" panose="00000500000000000000" pitchFamily="50" charset="-94"/>
              </a:rPr>
              <a:t>What</a:t>
            </a:r>
            <a:r>
              <a:rPr lang="tr-TR" sz="2800" b="1" dirty="0">
                <a:latin typeface="Chromatica" panose="00000500000000000000" pitchFamily="50" charset="-94"/>
              </a:rPr>
              <a:t> is Docker?</a:t>
            </a:r>
            <a:endParaRPr sz="1350" dirty="0">
              <a:latin typeface="Chromatica" panose="00000500000000000000" pitchFamily="50" charset="-94"/>
            </a:endParaRPr>
          </a:p>
        </p:txBody>
      </p:sp>
      <p:sp>
        <p:nvSpPr>
          <p:cNvPr id="2" name="Metin kutusu 1">
            <a:extLst>
              <a:ext uri="{FF2B5EF4-FFF2-40B4-BE49-F238E27FC236}">
                <a16:creationId xmlns:a16="http://schemas.microsoft.com/office/drawing/2014/main" id="{00F18E82-935E-4AB2-B599-7E66BE51D86C}"/>
              </a:ext>
            </a:extLst>
          </p:cNvPr>
          <p:cNvSpPr txBox="1"/>
          <p:nvPr/>
        </p:nvSpPr>
        <p:spPr>
          <a:xfrm>
            <a:off x="556180" y="1178345"/>
            <a:ext cx="8191893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 defTabSz="2438338"/>
            <a:r>
              <a:rPr lang="en-US" sz="1600" dirty="0">
                <a:latin typeface="Chromatica" panose="00000500000000000000" pitchFamily="50" charset="-94"/>
              </a:rPr>
              <a:t>Docker is an open </a:t>
            </a:r>
            <a:r>
              <a:rPr lang="en-US" sz="1600" b="1" dirty="0">
                <a:latin typeface="Chromatica" panose="00000500000000000000" pitchFamily="50" charset="-94"/>
              </a:rPr>
              <a:t>platform</a:t>
            </a:r>
            <a:r>
              <a:rPr lang="en-US" sz="1600" dirty="0">
                <a:latin typeface="Chromatica" panose="00000500000000000000" pitchFamily="50" charset="-94"/>
              </a:rPr>
              <a:t> for </a:t>
            </a:r>
            <a:r>
              <a:rPr lang="en-US" sz="1600" b="1" dirty="0">
                <a:latin typeface="Chromatica" panose="00000500000000000000" pitchFamily="50" charset="-94"/>
              </a:rPr>
              <a:t>developing, shipping, and running </a:t>
            </a:r>
            <a:r>
              <a:rPr lang="en-US" sz="1600" dirty="0">
                <a:latin typeface="Chromatica" panose="00000500000000000000" pitchFamily="50" charset="-94"/>
              </a:rPr>
              <a:t>applications. Docker enables you to </a:t>
            </a:r>
            <a:r>
              <a:rPr lang="en-US" sz="1600" b="1" dirty="0">
                <a:latin typeface="Chromatica" panose="00000500000000000000" pitchFamily="50" charset="-94"/>
              </a:rPr>
              <a:t>separate your applications from your infrastructure </a:t>
            </a:r>
            <a:r>
              <a:rPr lang="en-US" sz="1600" dirty="0">
                <a:latin typeface="Chromatica" panose="00000500000000000000" pitchFamily="50" charset="-94"/>
              </a:rPr>
              <a:t>so you can </a:t>
            </a:r>
            <a:r>
              <a:rPr lang="en-US" sz="1600" b="1" dirty="0">
                <a:latin typeface="Chromatica" panose="00000500000000000000" pitchFamily="50" charset="-94"/>
              </a:rPr>
              <a:t>deliver</a:t>
            </a:r>
            <a:r>
              <a:rPr lang="en-US" sz="1600" dirty="0">
                <a:latin typeface="Chromatica" panose="00000500000000000000" pitchFamily="50" charset="-94"/>
              </a:rPr>
              <a:t> software quickly.</a:t>
            </a:r>
            <a:r>
              <a:rPr lang="tr-TR" sz="1600" dirty="0">
                <a:latin typeface="Chromatica" panose="00000500000000000000" pitchFamily="50" charset="-94"/>
              </a:rPr>
              <a:t> </a:t>
            </a:r>
            <a:r>
              <a:rPr lang="en-US" sz="1600" b="1" dirty="0">
                <a:latin typeface="Chromatica" panose="00000500000000000000" pitchFamily="50" charset="-94"/>
              </a:rPr>
              <a:t>Apache 2.0 license</a:t>
            </a:r>
            <a:r>
              <a:rPr lang="en-US" sz="1600" dirty="0">
                <a:latin typeface="Chromatica" panose="00000500000000000000" pitchFamily="50" charset="-94"/>
              </a:rPr>
              <a:t>.</a:t>
            </a:r>
            <a:endParaRPr kumimoji="0" lang="tr-TR" sz="16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Chromatica" panose="00000500000000000000" pitchFamily="50" charset="-94"/>
              <a:sym typeface="Helvetica Neue"/>
            </a:endParaRPr>
          </a:p>
        </p:txBody>
      </p:sp>
      <p:sp>
        <p:nvSpPr>
          <p:cNvPr id="6" name="Uygulama: ‘Market Sepet Analizi’">
            <a:extLst>
              <a:ext uri="{FF2B5EF4-FFF2-40B4-BE49-F238E27FC236}">
                <a16:creationId xmlns:a16="http://schemas.microsoft.com/office/drawing/2014/main" id="{591E8270-2C47-4FF8-AA51-45C48F5F7049}"/>
              </a:ext>
            </a:extLst>
          </p:cNvPr>
          <p:cNvSpPr txBox="1"/>
          <p:nvPr/>
        </p:nvSpPr>
        <p:spPr>
          <a:xfrm>
            <a:off x="733709" y="2284748"/>
            <a:ext cx="6590918" cy="4693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9050" tIns="19050" rIns="19050" bIns="19050" anchor="ctr">
            <a:spAutoFit/>
          </a:bodyPr>
          <a:lstStyle>
            <a:lvl1pPr algn="l">
              <a:defRPr sz="3600">
                <a:solidFill>
                  <a:srgbClr val="333333"/>
                </a:solidFill>
                <a:latin typeface="Chromatica Medium"/>
                <a:ea typeface="Chromatica Medium"/>
                <a:cs typeface="Chromatica Medium"/>
                <a:sym typeface="Chromatica Medium"/>
              </a:defRPr>
            </a:lvl1pPr>
          </a:lstStyle>
          <a:p>
            <a:r>
              <a:rPr lang="tr-TR" sz="2800" b="1" dirty="0">
                <a:latin typeface="Chromatica" panose="00000500000000000000" pitchFamily="50" charset="-94"/>
              </a:rPr>
              <a:t>Docker </a:t>
            </a:r>
            <a:r>
              <a:rPr lang="tr-TR" sz="2800" b="1" dirty="0" err="1">
                <a:latin typeface="Chromatica" panose="00000500000000000000" pitchFamily="50" charset="-94"/>
              </a:rPr>
              <a:t>Container</a:t>
            </a:r>
            <a:r>
              <a:rPr lang="tr-TR" sz="2800" b="1" dirty="0">
                <a:latin typeface="Chromatica" panose="00000500000000000000" pitchFamily="50" charset="-94"/>
              </a:rPr>
              <a:t>?</a:t>
            </a:r>
            <a:endParaRPr sz="1350" dirty="0">
              <a:latin typeface="Chromatica" panose="00000500000000000000" pitchFamily="50" charset="-94"/>
            </a:endParaRPr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5F092465-31F2-4ECC-9312-E7C0CB30578B}"/>
              </a:ext>
            </a:extLst>
          </p:cNvPr>
          <p:cNvSpPr txBox="1"/>
          <p:nvPr/>
        </p:nvSpPr>
        <p:spPr>
          <a:xfrm>
            <a:off x="556180" y="2901735"/>
            <a:ext cx="8191893" cy="10874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 defTabSz="2438338"/>
            <a:r>
              <a:rPr lang="tr-TR" sz="1600" dirty="0">
                <a:latin typeface="Chromatica" panose="00000500000000000000" pitchFamily="50" charset="-94"/>
              </a:rPr>
              <a:t>A </a:t>
            </a:r>
            <a:r>
              <a:rPr lang="tr-TR" sz="1600" dirty="0" err="1">
                <a:latin typeface="Chromatica" panose="00000500000000000000" pitchFamily="50" charset="-94"/>
              </a:rPr>
              <a:t>way</a:t>
            </a:r>
            <a:r>
              <a:rPr lang="tr-TR" sz="1600" dirty="0">
                <a:latin typeface="Chromatica" panose="00000500000000000000" pitchFamily="50" charset="-94"/>
              </a:rPr>
              <a:t> to </a:t>
            </a:r>
            <a:r>
              <a:rPr lang="tr-TR" sz="1600" dirty="0" err="1">
                <a:latin typeface="Chromatica" panose="00000500000000000000" pitchFamily="50" charset="-94"/>
              </a:rPr>
              <a:t>package</a:t>
            </a:r>
            <a:r>
              <a:rPr lang="tr-TR" sz="1600" dirty="0">
                <a:latin typeface="Chromatica" panose="00000500000000000000" pitchFamily="50" charset="-94"/>
              </a:rPr>
              <a:t> </a:t>
            </a:r>
            <a:r>
              <a:rPr lang="tr-TR" sz="1600" dirty="0" err="1">
                <a:latin typeface="Chromatica" panose="00000500000000000000" pitchFamily="50" charset="-94"/>
              </a:rPr>
              <a:t>application</a:t>
            </a:r>
            <a:r>
              <a:rPr lang="tr-TR" sz="1600" dirty="0">
                <a:latin typeface="Chromatica" panose="00000500000000000000" pitchFamily="50" charset="-94"/>
              </a:rPr>
              <a:t> </a:t>
            </a:r>
            <a:r>
              <a:rPr lang="tr-TR" sz="1600" dirty="0" err="1">
                <a:latin typeface="Chromatica" panose="00000500000000000000" pitchFamily="50" charset="-94"/>
              </a:rPr>
              <a:t>with</a:t>
            </a:r>
            <a:r>
              <a:rPr lang="tr-TR" sz="1600" dirty="0">
                <a:latin typeface="Chromatica" panose="00000500000000000000" pitchFamily="50" charset="-94"/>
              </a:rPr>
              <a:t> </a:t>
            </a:r>
            <a:r>
              <a:rPr lang="tr-TR" sz="1600" dirty="0" err="1">
                <a:latin typeface="Chromatica" panose="00000500000000000000" pitchFamily="50" charset="-94"/>
              </a:rPr>
              <a:t>all</a:t>
            </a:r>
            <a:r>
              <a:rPr lang="tr-TR" sz="1600" dirty="0">
                <a:latin typeface="Chromatica" panose="00000500000000000000" pitchFamily="50" charset="-94"/>
              </a:rPr>
              <a:t> </a:t>
            </a:r>
            <a:r>
              <a:rPr lang="tr-TR" sz="1600" dirty="0" err="1">
                <a:latin typeface="Chromatica" panose="00000500000000000000" pitchFamily="50" charset="-94"/>
              </a:rPr>
              <a:t>the</a:t>
            </a:r>
            <a:r>
              <a:rPr lang="tr-TR" sz="1600" dirty="0">
                <a:latin typeface="Chromatica" panose="00000500000000000000" pitchFamily="50" charset="-94"/>
              </a:rPr>
              <a:t> </a:t>
            </a:r>
            <a:r>
              <a:rPr lang="tr-TR" sz="1600" dirty="0" err="1">
                <a:latin typeface="Chromatica" panose="00000500000000000000" pitchFamily="50" charset="-94"/>
              </a:rPr>
              <a:t>necessary</a:t>
            </a:r>
            <a:r>
              <a:rPr lang="tr-TR" sz="1600" dirty="0">
                <a:latin typeface="Chromatica" panose="00000500000000000000" pitchFamily="50" charset="-94"/>
              </a:rPr>
              <a:t> </a:t>
            </a:r>
            <a:r>
              <a:rPr lang="tr-TR" sz="1600" dirty="0" err="1">
                <a:latin typeface="Chromatica" panose="00000500000000000000" pitchFamily="50" charset="-94"/>
              </a:rPr>
              <a:t>dependencies</a:t>
            </a:r>
            <a:r>
              <a:rPr lang="tr-TR" sz="1600" dirty="0">
                <a:latin typeface="Chromatica" panose="00000500000000000000" pitchFamily="50" charset="-94"/>
              </a:rPr>
              <a:t> and </a:t>
            </a:r>
            <a:r>
              <a:rPr lang="tr-TR" sz="1600" dirty="0" err="1">
                <a:latin typeface="Chromatica" panose="00000500000000000000" pitchFamily="50" charset="-94"/>
              </a:rPr>
              <a:t>configurations</a:t>
            </a:r>
            <a:r>
              <a:rPr lang="tr-TR" sz="1600" dirty="0">
                <a:latin typeface="Chromatica" panose="00000500000000000000" pitchFamily="50" charset="-94"/>
              </a:rPr>
              <a:t>. </a:t>
            </a:r>
          </a:p>
          <a:p>
            <a:pPr algn="l" defTabSz="2438338"/>
            <a:r>
              <a:rPr lang="tr-TR" sz="1600" dirty="0" err="1">
                <a:latin typeface="Chromatica" panose="00000500000000000000" pitchFamily="50" charset="-94"/>
              </a:rPr>
              <a:t>Portable</a:t>
            </a:r>
            <a:r>
              <a:rPr lang="tr-TR" sz="1600" dirty="0">
                <a:latin typeface="Chromatica" panose="00000500000000000000" pitchFamily="50" charset="-94"/>
              </a:rPr>
              <a:t> and </a:t>
            </a:r>
            <a:r>
              <a:rPr lang="tr-TR" sz="1600" dirty="0" err="1">
                <a:latin typeface="Chromatica" panose="00000500000000000000" pitchFamily="50" charset="-94"/>
              </a:rPr>
              <a:t>easily</a:t>
            </a:r>
            <a:r>
              <a:rPr lang="tr-TR" sz="1600" dirty="0">
                <a:latin typeface="Chromatica" panose="00000500000000000000" pitchFamily="50" charset="-94"/>
              </a:rPr>
              <a:t> </a:t>
            </a:r>
            <a:r>
              <a:rPr lang="tr-TR" sz="1600" dirty="0" err="1">
                <a:latin typeface="Chromatica" panose="00000500000000000000" pitchFamily="50" charset="-94"/>
              </a:rPr>
              <a:t>shared</a:t>
            </a:r>
            <a:r>
              <a:rPr lang="tr-TR" sz="1600" dirty="0">
                <a:latin typeface="Chromatica" panose="00000500000000000000" pitchFamily="50" charset="-94"/>
              </a:rPr>
              <a:t>.</a:t>
            </a:r>
          </a:p>
          <a:p>
            <a:pPr algn="l" defTabSz="2438338"/>
            <a:r>
              <a:rPr lang="tr-TR" sz="1600" dirty="0">
                <a:latin typeface="Chromatica" panose="00000500000000000000" pitchFamily="50" charset="-94"/>
              </a:rPr>
              <a:t>Development and </a:t>
            </a:r>
            <a:r>
              <a:rPr lang="tr-TR" sz="1600" dirty="0" err="1">
                <a:latin typeface="Chromatica" panose="00000500000000000000" pitchFamily="50" charset="-94"/>
              </a:rPr>
              <a:t>deployment</a:t>
            </a:r>
            <a:r>
              <a:rPr lang="tr-TR" sz="1600" dirty="0">
                <a:latin typeface="Chromatica" panose="00000500000000000000" pitchFamily="50" charset="-94"/>
              </a:rPr>
              <a:t> is </a:t>
            </a:r>
            <a:r>
              <a:rPr lang="tr-TR" sz="1600" dirty="0" err="1">
                <a:latin typeface="Chromatica" panose="00000500000000000000" pitchFamily="50" charset="-94"/>
              </a:rPr>
              <a:t>easier</a:t>
            </a:r>
            <a:r>
              <a:rPr lang="tr-TR" sz="1600" dirty="0">
                <a:latin typeface="Chromatica" panose="00000500000000000000" pitchFamily="50" charset="-94"/>
              </a:rPr>
              <a:t> </a:t>
            </a:r>
            <a:r>
              <a:rPr lang="tr-TR" sz="1600" dirty="0" err="1">
                <a:latin typeface="Chromatica" panose="00000500000000000000" pitchFamily="50" charset="-94"/>
              </a:rPr>
              <a:t>with</a:t>
            </a:r>
            <a:r>
              <a:rPr lang="tr-TR" sz="1600" dirty="0">
                <a:latin typeface="Chromatica" panose="00000500000000000000" pitchFamily="50" charset="-94"/>
              </a:rPr>
              <a:t> </a:t>
            </a:r>
            <a:r>
              <a:rPr lang="tr-TR" sz="1600" dirty="0" err="1">
                <a:latin typeface="Chromatica" panose="00000500000000000000" pitchFamily="50" charset="-94"/>
              </a:rPr>
              <a:t>containers</a:t>
            </a:r>
            <a:r>
              <a:rPr lang="tr-TR" sz="1600" dirty="0">
                <a:latin typeface="Chromatica" panose="00000500000000000000" pitchFamily="50" charset="-94"/>
              </a:rPr>
              <a:t>.</a:t>
            </a:r>
          </a:p>
        </p:txBody>
      </p:sp>
      <p:pic>
        <p:nvPicPr>
          <p:cNvPr id="1026" name="Picture 2" descr="Docker loses its first-mover advantage to Kubernetes - now what?">
            <a:extLst>
              <a:ext uri="{FF2B5EF4-FFF2-40B4-BE49-F238E27FC236}">
                <a16:creationId xmlns:a16="http://schemas.microsoft.com/office/drawing/2014/main" id="{22C69A34-CF66-42D0-948D-651E15FAC0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0410" y="3293191"/>
            <a:ext cx="2157663" cy="1392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794392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" grpId="0"/>
      <p:bldP spid="6" grpId="0" animBg="1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Uygulama: ‘Market Sepet Analizi’">
            <a:extLst>
              <a:ext uri="{FF2B5EF4-FFF2-40B4-BE49-F238E27FC236}">
                <a16:creationId xmlns:a16="http://schemas.microsoft.com/office/drawing/2014/main" id="{8178CC16-28C0-6048-8B73-CD589DDA4CA1}"/>
              </a:ext>
            </a:extLst>
          </p:cNvPr>
          <p:cNvSpPr txBox="1"/>
          <p:nvPr/>
        </p:nvSpPr>
        <p:spPr>
          <a:xfrm>
            <a:off x="602091" y="438248"/>
            <a:ext cx="2549818" cy="4693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9050" tIns="19050" rIns="19050" bIns="19050" anchor="ctr">
            <a:spAutoFit/>
          </a:bodyPr>
          <a:lstStyle>
            <a:lvl1pPr algn="l">
              <a:defRPr sz="3600">
                <a:solidFill>
                  <a:srgbClr val="333333"/>
                </a:solidFill>
                <a:latin typeface="Chromatica Medium"/>
                <a:ea typeface="Chromatica Medium"/>
                <a:cs typeface="Chromatica Medium"/>
                <a:sym typeface="Chromatica Medium"/>
              </a:defRPr>
            </a:lvl1pPr>
          </a:lstStyle>
          <a:p>
            <a:r>
              <a:rPr lang="tr-TR" sz="2800" b="1" dirty="0" err="1">
                <a:latin typeface="Chromatica" panose="00000500000000000000" pitchFamily="50" charset="-94"/>
              </a:rPr>
              <a:t>Why</a:t>
            </a:r>
            <a:r>
              <a:rPr lang="tr-TR" sz="2800" b="1" dirty="0">
                <a:latin typeface="Chromatica" panose="00000500000000000000" pitchFamily="50" charset="-94"/>
              </a:rPr>
              <a:t> Docker?</a:t>
            </a:r>
            <a:endParaRPr sz="1350" dirty="0">
              <a:latin typeface="Chromatica" panose="00000500000000000000" pitchFamily="50" charset="-94"/>
            </a:endParaRPr>
          </a:p>
        </p:txBody>
      </p:sp>
      <p:sp>
        <p:nvSpPr>
          <p:cNvPr id="8" name="Uygulama: ‘Market Sepet Analizi’">
            <a:extLst>
              <a:ext uri="{FF2B5EF4-FFF2-40B4-BE49-F238E27FC236}">
                <a16:creationId xmlns:a16="http://schemas.microsoft.com/office/drawing/2014/main" id="{C4F4C8E4-7522-4ED3-A92A-E92A03B2A6C7}"/>
              </a:ext>
            </a:extLst>
          </p:cNvPr>
          <p:cNvSpPr txBox="1"/>
          <p:nvPr/>
        </p:nvSpPr>
        <p:spPr>
          <a:xfrm>
            <a:off x="5416781" y="389627"/>
            <a:ext cx="2829538" cy="6540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9050" tIns="19050" rIns="19050" bIns="19050" anchor="ctr">
            <a:spAutoFit/>
          </a:bodyPr>
          <a:lstStyle>
            <a:lvl1pPr algn="l">
              <a:defRPr sz="3600">
                <a:solidFill>
                  <a:srgbClr val="333333"/>
                </a:solidFill>
                <a:latin typeface="Chromatica Medium"/>
                <a:ea typeface="Chromatica Medium"/>
                <a:cs typeface="Chromatica Medium"/>
                <a:sym typeface="Chromatica Medium"/>
              </a:defRPr>
            </a:lvl1pPr>
          </a:lstStyle>
          <a:p>
            <a:pPr algn="ctr"/>
            <a:r>
              <a:rPr lang="tr-TR" sz="2000" b="1" dirty="0" err="1">
                <a:latin typeface="Chromatica" panose="00000500000000000000" pitchFamily="50" charset="-94"/>
              </a:rPr>
              <a:t>You</a:t>
            </a:r>
            <a:r>
              <a:rPr lang="tr-TR" sz="2000" b="1" dirty="0">
                <a:latin typeface="Chromatica" panose="00000500000000000000" pitchFamily="50" charset="-94"/>
              </a:rPr>
              <a:t> </a:t>
            </a:r>
            <a:r>
              <a:rPr lang="tr-TR" sz="2000" b="1" dirty="0" err="1">
                <a:latin typeface="Chromatica" panose="00000500000000000000" pitchFamily="50" charset="-94"/>
              </a:rPr>
              <a:t>nedd</a:t>
            </a:r>
            <a:r>
              <a:rPr lang="tr-TR" sz="2000" b="1" dirty="0">
                <a:latin typeface="Chromatica" panose="00000500000000000000" pitchFamily="50" charset="-94"/>
              </a:rPr>
              <a:t> to </a:t>
            </a:r>
            <a:r>
              <a:rPr lang="tr-TR" sz="2000" b="1" dirty="0" err="1">
                <a:latin typeface="Chromatica" panose="00000500000000000000" pitchFamily="50" charset="-94"/>
              </a:rPr>
              <a:t>install</a:t>
            </a:r>
            <a:r>
              <a:rPr lang="tr-TR" sz="2000" b="1" dirty="0">
                <a:latin typeface="Chromatica" panose="00000500000000000000" pitchFamily="50" charset="-94"/>
              </a:rPr>
              <a:t> a software</a:t>
            </a:r>
            <a:endParaRPr sz="2000" b="1" dirty="0">
              <a:latin typeface="Chromatica" panose="00000500000000000000" pitchFamily="50" charset="-94"/>
            </a:endParaRPr>
          </a:p>
        </p:txBody>
      </p:sp>
      <p:sp>
        <p:nvSpPr>
          <p:cNvPr id="10" name="Uygulama: ‘Market Sepet Analizi’">
            <a:extLst>
              <a:ext uri="{FF2B5EF4-FFF2-40B4-BE49-F238E27FC236}">
                <a16:creationId xmlns:a16="http://schemas.microsoft.com/office/drawing/2014/main" id="{F8FA851C-ABF7-4880-AA9E-6ED7CEB8AF3B}"/>
              </a:ext>
            </a:extLst>
          </p:cNvPr>
          <p:cNvSpPr txBox="1"/>
          <p:nvPr/>
        </p:nvSpPr>
        <p:spPr>
          <a:xfrm>
            <a:off x="5416781" y="1175532"/>
            <a:ext cx="2829538" cy="28469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9050" tIns="19050" rIns="19050" bIns="19050" anchor="ctr">
            <a:spAutoFit/>
          </a:bodyPr>
          <a:lstStyle>
            <a:lvl1pPr algn="l">
              <a:defRPr sz="3600">
                <a:solidFill>
                  <a:srgbClr val="333333"/>
                </a:solidFill>
                <a:latin typeface="Chromatica Medium"/>
                <a:ea typeface="Chromatica Medium"/>
                <a:cs typeface="Chromatica Medium"/>
                <a:sym typeface="Chromatica Medium"/>
              </a:defRPr>
            </a:lvl1pPr>
          </a:lstStyle>
          <a:p>
            <a:pPr algn="ctr"/>
            <a:r>
              <a:rPr lang="tr-TR" sz="1600" dirty="0" err="1">
                <a:latin typeface="Chromatica" panose="00000500000000000000" pitchFamily="50" charset="-94"/>
              </a:rPr>
              <a:t>Download</a:t>
            </a:r>
            <a:r>
              <a:rPr lang="tr-TR" sz="1600" dirty="0">
                <a:latin typeface="Chromatica" panose="00000500000000000000" pitchFamily="50" charset="-94"/>
              </a:rPr>
              <a:t> </a:t>
            </a:r>
            <a:r>
              <a:rPr lang="tr-TR" sz="1600" dirty="0" err="1">
                <a:latin typeface="Chromatica" panose="00000500000000000000" pitchFamily="50" charset="-94"/>
              </a:rPr>
              <a:t>installer</a:t>
            </a:r>
            <a:endParaRPr sz="1600" dirty="0">
              <a:latin typeface="Chromatica" panose="00000500000000000000" pitchFamily="50" charset="-94"/>
            </a:endParaRPr>
          </a:p>
        </p:txBody>
      </p:sp>
      <p:sp>
        <p:nvSpPr>
          <p:cNvPr id="11" name="Uygulama: ‘Market Sepet Analizi’">
            <a:extLst>
              <a:ext uri="{FF2B5EF4-FFF2-40B4-BE49-F238E27FC236}">
                <a16:creationId xmlns:a16="http://schemas.microsoft.com/office/drawing/2014/main" id="{97F567FF-6DE9-4CF1-B51D-7F4500DACBED}"/>
              </a:ext>
            </a:extLst>
          </p:cNvPr>
          <p:cNvSpPr txBox="1"/>
          <p:nvPr/>
        </p:nvSpPr>
        <p:spPr>
          <a:xfrm>
            <a:off x="5416781" y="1612625"/>
            <a:ext cx="2829538" cy="28469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9050" tIns="19050" rIns="19050" bIns="19050" anchor="ctr">
            <a:spAutoFit/>
          </a:bodyPr>
          <a:lstStyle>
            <a:lvl1pPr algn="l">
              <a:defRPr sz="3600">
                <a:solidFill>
                  <a:srgbClr val="333333"/>
                </a:solidFill>
                <a:latin typeface="Chromatica Medium"/>
                <a:ea typeface="Chromatica Medium"/>
                <a:cs typeface="Chromatica Medium"/>
                <a:sym typeface="Chromatica Medium"/>
              </a:defRPr>
            </a:lvl1pPr>
          </a:lstStyle>
          <a:p>
            <a:pPr algn="ctr"/>
            <a:r>
              <a:rPr lang="tr-TR" sz="1600" dirty="0">
                <a:latin typeface="Chromatica" panose="00000500000000000000" pitchFamily="50" charset="-94"/>
              </a:rPr>
              <a:t>Run </a:t>
            </a:r>
            <a:r>
              <a:rPr lang="tr-TR" sz="1600" dirty="0" err="1">
                <a:latin typeface="Chromatica" panose="00000500000000000000" pitchFamily="50" charset="-94"/>
              </a:rPr>
              <a:t>installer</a:t>
            </a:r>
            <a:endParaRPr sz="1600" dirty="0">
              <a:latin typeface="Chromatica" panose="00000500000000000000" pitchFamily="50" charset="-94"/>
            </a:endParaRPr>
          </a:p>
        </p:txBody>
      </p:sp>
      <p:sp>
        <p:nvSpPr>
          <p:cNvPr id="12" name="Uygulama: ‘Market Sepet Analizi’">
            <a:extLst>
              <a:ext uri="{FF2B5EF4-FFF2-40B4-BE49-F238E27FC236}">
                <a16:creationId xmlns:a16="http://schemas.microsoft.com/office/drawing/2014/main" id="{DD3BB752-7B50-43E5-A96B-DB15DA18DB38}"/>
              </a:ext>
            </a:extLst>
          </p:cNvPr>
          <p:cNvSpPr txBox="1"/>
          <p:nvPr/>
        </p:nvSpPr>
        <p:spPr>
          <a:xfrm>
            <a:off x="5416781" y="2049718"/>
            <a:ext cx="2829538" cy="7771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9050" tIns="19050" rIns="19050" bIns="19050" anchor="ctr">
            <a:spAutoFit/>
          </a:bodyPr>
          <a:lstStyle>
            <a:lvl1pPr algn="l">
              <a:defRPr sz="3600">
                <a:solidFill>
                  <a:srgbClr val="333333"/>
                </a:solidFill>
                <a:latin typeface="Chromatica Medium"/>
                <a:ea typeface="Chromatica Medium"/>
                <a:cs typeface="Chromatica Medium"/>
                <a:sym typeface="Chromatica Medium"/>
              </a:defRPr>
            </a:lvl1pPr>
          </a:lstStyle>
          <a:p>
            <a:pPr algn="ctr"/>
            <a:r>
              <a:rPr lang="tr-TR" sz="1600" dirty="0" err="1">
                <a:latin typeface="Chromatica" panose="00000500000000000000" pitchFamily="50" charset="-94"/>
              </a:rPr>
              <a:t>It</a:t>
            </a:r>
            <a:r>
              <a:rPr lang="tr-TR" sz="1600" dirty="0">
                <a:latin typeface="Chromatica" panose="00000500000000000000" pitchFamily="50" charset="-94"/>
              </a:rPr>
              <a:t> </a:t>
            </a:r>
            <a:r>
              <a:rPr lang="tr-TR" sz="1600" dirty="0" err="1">
                <a:latin typeface="Chromatica" panose="00000500000000000000" pitchFamily="50" charset="-94"/>
              </a:rPr>
              <a:t>says</a:t>
            </a:r>
            <a:r>
              <a:rPr lang="tr-TR" sz="1600" dirty="0">
                <a:latin typeface="Chromatica" panose="00000500000000000000" pitchFamily="50" charset="-94"/>
              </a:rPr>
              <a:t> I </a:t>
            </a:r>
            <a:r>
              <a:rPr lang="tr-TR" sz="1600" dirty="0" err="1">
                <a:latin typeface="Chromatica" panose="00000500000000000000" pitchFamily="50" charset="-94"/>
              </a:rPr>
              <a:t>have</a:t>
            </a:r>
            <a:r>
              <a:rPr lang="tr-TR" sz="1600" dirty="0">
                <a:latin typeface="Chromatica" panose="00000500000000000000" pitchFamily="50" charset="-94"/>
              </a:rPr>
              <a:t> </a:t>
            </a:r>
            <a:r>
              <a:rPr lang="tr-TR" sz="1600" dirty="0" err="1">
                <a:latin typeface="Chromatica" panose="00000500000000000000" pitchFamily="50" charset="-94"/>
              </a:rPr>
              <a:t>some</a:t>
            </a:r>
            <a:r>
              <a:rPr lang="tr-TR" sz="1600" dirty="0">
                <a:latin typeface="Chromatica" panose="00000500000000000000" pitchFamily="50" charset="-94"/>
              </a:rPr>
              <a:t> </a:t>
            </a:r>
            <a:r>
              <a:rPr lang="tr-TR" sz="1600" dirty="0" err="1">
                <a:latin typeface="Chromatica" panose="00000500000000000000" pitchFamily="50" charset="-94"/>
              </a:rPr>
              <a:t>dependencies</a:t>
            </a:r>
            <a:r>
              <a:rPr lang="tr-TR" sz="1600" dirty="0">
                <a:latin typeface="Chromatica" panose="00000500000000000000" pitchFamily="50" charset="-94"/>
              </a:rPr>
              <a:t>, </a:t>
            </a:r>
            <a:r>
              <a:rPr lang="tr-TR" sz="1600" dirty="0" err="1">
                <a:latin typeface="Chromatica" panose="00000500000000000000" pitchFamily="50" charset="-94"/>
              </a:rPr>
              <a:t>first</a:t>
            </a:r>
            <a:r>
              <a:rPr lang="tr-TR" sz="1600" dirty="0">
                <a:latin typeface="Chromatica" panose="00000500000000000000" pitchFamily="50" charset="-94"/>
              </a:rPr>
              <a:t> </a:t>
            </a:r>
            <a:r>
              <a:rPr lang="tr-TR" sz="1600" dirty="0" err="1">
                <a:latin typeface="Chromatica" panose="00000500000000000000" pitchFamily="50" charset="-94"/>
              </a:rPr>
              <a:t>you</a:t>
            </a:r>
            <a:r>
              <a:rPr lang="tr-TR" sz="1600" dirty="0">
                <a:latin typeface="Chromatica" panose="00000500000000000000" pitchFamily="50" charset="-94"/>
              </a:rPr>
              <a:t> </a:t>
            </a:r>
            <a:r>
              <a:rPr lang="tr-TR" sz="1600" dirty="0" err="1">
                <a:latin typeface="Chromatica" panose="00000500000000000000" pitchFamily="50" charset="-94"/>
              </a:rPr>
              <a:t>install</a:t>
            </a:r>
            <a:r>
              <a:rPr lang="tr-TR" sz="1600" dirty="0">
                <a:latin typeface="Chromatica" panose="00000500000000000000" pitchFamily="50" charset="-94"/>
              </a:rPr>
              <a:t> </a:t>
            </a:r>
            <a:r>
              <a:rPr lang="tr-TR" sz="1600" dirty="0" err="1">
                <a:latin typeface="Chromatica" panose="00000500000000000000" pitchFamily="50" charset="-94"/>
              </a:rPr>
              <a:t>them</a:t>
            </a:r>
            <a:r>
              <a:rPr lang="tr-TR" sz="1600" dirty="0">
                <a:latin typeface="Chromatica" panose="00000500000000000000" pitchFamily="50" charset="-94"/>
              </a:rPr>
              <a:t>.</a:t>
            </a:r>
            <a:endParaRPr sz="1600" dirty="0">
              <a:latin typeface="Chromatica" panose="00000500000000000000" pitchFamily="50" charset="-94"/>
            </a:endParaRPr>
          </a:p>
        </p:txBody>
      </p:sp>
      <p:sp>
        <p:nvSpPr>
          <p:cNvPr id="13" name="Uygulama: ‘Market Sepet Analizi’">
            <a:extLst>
              <a:ext uri="{FF2B5EF4-FFF2-40B4-BE49-F238E27FC236}">
                <a16:creationId xmlns:a16="http://schemas.microsoft.com/office/drawing/2014/main" id="{7DF8EAA3-48AA-4AC5-B1E1-6BF621644E93}"/>
              </a:ext>
            </a:extLst>
          </p:cNvPr>
          <p:cNvSpPr txBox="1"/>
          <p:nvPr/>
        </p:nvSpPr>
        <p:spPr>
          <a:xfrm>
            <a:off x="5416781" y="2979254"/>
            <a:ext cx="2829538" cy="284693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9050" tIns="19050" rIns="19050" bIns="19050" anchor="ctr">
            <a:spAutoFit/>
          </a:bodyPr>
          <a:lstStyle>
            <a:lvl1pPr algn="l">
              <a:defRPr sz="3600">
                <a:solidFill>
                  <a:srgbClr val="333333"/>
                </a:solidFill>
                <a:latin typeface="Chromatica Medium"/>
                <a:ea typeface="Chromatica Medium"/>
                <a:cs typeface="Chromatica Medium"/>
                <a:sym typeface="Chromatica Medium"/>
              </a:defRPr>
            </a:lvl1pPr>
          </a:lstStyle>
          <a:p>
            <a:pPr algn="ctr"/>
            <a:r>
              <a:rPr lang="tr-TR" sz="1600" dirty="0" err="1">
                <a:latin typeface="Chromatica" panose="00000500000000000000" pitchFamily="50" charset="-94"/>
              </a:rPr>
              <a:t>Get</a:t>
            </a:r>
            <a:r>
              <a:rPr lang="tr-TR" sz="1600" dirty="0">
                <a:latin typeface="Chromatica" panose="00000500000000000000" pitchFamily="50" charset="-94"/>
              </a:rPr>
              <a:t> </a:t>
            </a:r>
            <a:r>
              <a:rPr lang="tr-TR" sz="1600" dirty="0" err="1">
                <a:latin typeface="Chromatica" panose="00000500000000000000" pitchFamily="50" charset="-94"/>
              </a:rPr>
              <a:t>error</a:t>
            </a:r>
            <a:endParaRPr sz="1600" dirty="0">
              <a:latin typeface="Chromatica" panose="00000500000000000000" pitchFamily="50" charset="-94"/>
            </a:endParaRPr>
          </a:p>
        </p:txBody>
      </p:sp>
      <p:sp>
        <p:nvSpPr>
          <p:cNvPr id="14" name="Uygulama: ‘Market Sepet Analizi’">
            <a:extLst>
              <a:ext uri="{FF2B5EF4-FFF2-40B4-BE49-F238E27FC236}">
                <a16:creationId xmlns:a16="http://schemas.microsoft.com/office/drawing/2014/main" id="{D4EE44C0-6EDE-4FE4-8B96-42304A3C3D97}"/>
              </a:ext>
            </a:extLst>
          </p:cNvPr>
          <p:cNvSpPr txBox="1"/>
          <p:nvPr/>
        </p:nvSpPr>
        <p:spPr>
          <a:xfrm>
            <a:off x="5416781" y="3416347"/>
            <a:ext cx="2829538" cy="28469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9050" tIns="19050" rIns="19050" bIns="19050" anchor="ctr">
            <a:spAutoFit/>
          </a:bodyPr>
          <a:lstStyle>
            <a:lvl1pPr algn="l">
              <a:defRPr sz="3600">
                <a:solidFill>
                  <a:srgbClr val="333333"/>
                </a:solidFill>
                <a:latin typeface="Chromatica Medium"/>
                <a:ea typeface="Chromatica Medium"/>
                <a:cs typeface="Chromatica Medium"/>
                <a:sym typeface="Chromatica Medium"/>
              </a:defRPr>
            </a:lvl1pPr>
          </a:lstStyle>
          <a:p>
            <a:pPr algn="ctr"/>
            <a:r>
              <a:rPr lang="tr-TR" sz="1600" dirty="0" err="1">
                <a:latin typeface="Chromatica" panose="00000500000000000000" pitchFamily="50" charset="-94"/>
              </a:rPr>
              <a:t>Troubleshooting</a:t>
            </a:r>
            <a:endParaRPr sz="1600" dirty="0">
              <a:latin typeface="Chromatica" panose="00000500000000000000" pitchFamily="50" charset="-94"/>
            </a:endParaRPr>
          </a:p>
        </p:txBody>
      </p:sp>
      <p:sp>
        <p:nvSpPr>
          <p:cNvPr id="15" name="Uygulama: ‘Market Sepet Analizi’">
            <a:extLst>
              <a:ext uri="{FF2B5EF4-FFF2-40B4-BE49-F238E27FC236}">
                <a16:creationId xmlns:a16="http://schemas.microsoft.com/office/drawing/2014/main" id="{2A08CCA7-DC94-4A36-9C5F-33821287D94D}"/>
              </a:ext>
            </a:extLst>
          </p:cNvPr>
          <p:cNvSpPr txBox="1"/>
          <p:nvPr/>
        </p:nvSpPr>
        <p:spPr>
          <a:xfrm>
            <a:off x="5416781" y="3853440"/>
            <a:ext cx="2829538" cy="28469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9050" tIns="19050" rIns="19050" bIns="19050" anchor="ctr">
            <a:spAutoFit/>
          </a:bodyPr>
          <a:lstStyle>
            <a:lvl1pPr algn="l">
              <a:defRPr sz="3600">
                <a:solidFill>
                  <a:srgbClr val="333333"/>
                </a:solidFill>
                <a:latin typeface="Chromatica Medium"/>
                <a:ea typeface="Chromatica Medium"/>
                <a:cs typeface="Chromatica Medium"/>
                <a:sym typeface="Chromatica Medium"/>
              </a:defRPr>
            </a:lvl1pPr>
          </a:lstStyle>
          <a:p>
            <a:pPr algn="ctr"/>
            <a:r>
              <a:rPr lang="tr-TR" sz="1600" dirty="0" err="1">
                <a:latin typeface="Chromatica" panose="00000500000000000000" pitchFamily="50" charset="-94"/>
              </a:rPr>
              <a:t>Retry</a:t>
            </a:r>
            <a:endParaRPr sz="1600" dirty="0">
              <a:latin typeface="Chromatica" panose="00000500000000000000" pitchFamily="50" charset="-94"/>
            </a:endParaRPr>
          </a:p>
        </p:txBody>
      </p:sp>
      <p:sp>
        <p:nvSpPr>
          <p:cNvPr id="16" name="Uygulama: ‘Market Sepet Analizi’">
            <a:extLst>
              <a:ext uri="{FF2B5EF4-FFF2-40B4-BE49-F238E27FC236}">
                <a16:creationId xmlns:a16="http://schemas.microsoft.com/office/drawing/2014/main" id="{D40F251D-40F8-433B-BC04-87E3341A0036}"/>
              </a:ext>
            </a:extLst>
          </p:cNvPr>
          <p:cNvSpPr txBox="1"/>
          <p:nvPr/>
        </p:nvSpPr>
        <p:spPr>
          <a:xfrm>
            <a:off x="5416781" y="4290533"/>
            <a:ext cx="2829538" cy="284693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9050" tIns="19050" rIns="19050" bIns="19050" anchor="ctr">
            <a:spAutoFit/>
          </a:bodyPr>
          <a:lstStyle>
            <a:lvl1pPr algn="l">
              <a:defRPr sz="3600">
                <a:solidFill>
                  <a:srgbClr val="333333"/>
                </a:solidFill>
                <a:latin typeface="Chromatica Medium"/>
                <a:ea typeface="Chromatica Medium"/>
                <a:cs typeface="Chromatica Medium"/>
                <a:sym typeface="Chromatica Medium"/>
              </a:defRPr>
            </a:lvl1pPr>
          </a:lstStyle>
          <a:p>
            <a:pPr algn="ctr"/>
            <a:r>
              <a:rPr lang="tr-TR" sz="1600" dirty="0" err="1">
                <a:latin typeface="Chromatica" panose="00000500000000000000" pitchFamily="50" charset="-94"/>
              </a:rPr>
              <a:t>Get</a:t>
            </a:r>
            <a:r>
              <a:rPr lang="tr-TR" sz="1600" dirty="0">
                <a:latin typeface="Chromatica" panose="00000500000000000000" pitchFamily="50" charset="-94"/>
              </a:rPr>
              <a:t> </a:t>
            </a:r>
            <a:r>
              <a:rPr lang="tr-TR" sz="1600" dirty="0" err="1">
                <a:latin typeface="Chromatica" panose="00000500000000000000" pitchFamily="50" charset="-94"/>
              </a:rPr>
              <a:t>another</a:t>
            </a:r>
            <a:r>
              <a:rPr lang="tr-TR" sz="1600" dirty="0">
                <a:latin typeface="Chromatica" panose="00000500000000000000" pitchFamily="50" charset="-94"/>
              </a:rPr>
              <a:t> </a:t>
            </a:r>
            <a:r>
              <a:rPr lang="tr-TR" sz="1600" dirty="0" err="1">
                <a:latin typeface="Chromatica" panose="00000500000000000000" pitchFamily="50" charset="-94"/>
              </a:rPr>
              <a:t>error</a:t>
            </a:r>
            <a:endParaRPr sz="1600" dirty="0">
              <a:latin typeface="Chromatica" panose="00000500000000000000" pitchFamily="50" charset="-94"/>
            </a:endParaRPr>
          </a:p>
        </p:txBody>
      </p:sp>
      <p:cxnSp>
        <p:nvCxnSpPr>
          <p:cNvPr id="4" name="Düz Ok Bağlayıcısı 3">
            <a:extLst>
              <a:ext uri="{FF2B5EF4-FFF2-40B4-BE49-F238E27FC236}">
                <a16:creationId xmlns:a16="http://schemas.microsoft.com/office/drawing/2014/main" id="{A4DE293E-993A-4DD3-86A1-17FD2F61B344}"/>
              </a:ext>
            </a:extLst>
          </p:cNvPr>
          <p:cNvCxnSpPr>
            <a:cxnSpLocks/>
          </p:cNvCxnSpPr>
          <p:nvPr/>
        </p:nvCxnSpPr>
        <p:spPr>
          <a:xfrm>
            <a:off x="8704777" y="1175532"/>
            <a:ext cx="0" cy="3477178"/>
          </a:xfrm>
          <a:prstGeom prst="straightConnector1">
            <a:avLst/>
          </a:prstGeom>
          <a:noFill/>
          <a:ln w="76200" cap="flat">
            <a:solidFill>
              <a:schemeClr val="bg2">
                <a:lumMod val="50000"/>
              </a:scheme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" name="Düz Bağlayıcı 16">
            <a:extLst>
              <a:ext uri="{FF2B5EF4-FFF2-40B4-BE49-F238E27FC236}">
                <a16:creationId xmlns:a16="http://schemas.microsoft.com/office/drawing/2014/main" id="{629856B2-82CC-4EC5-9C84-8CCBF9250CC7}"/>
              </a:ext>
            </a:extLst>
          </p:cNvPr>
          <p:cNvCxnSpPr/>
          <p:nvPr/>
        </p:nvCxnSpPr>
        <p:spPr>
          <a:xfrm>
            <a:off x="5008350" y="1100436"/>
            <a:ext cx="3521573" cy="0"/>
          </a:xfrm>
          <a:prstGeom prst="line">
            <a:avLst/>
          </a:prstGeom>
          <a:noFill/>
          <a:ln w="38100" cap="flat">
            <a:solidFill>
              <a:schemeClr val="bg2">
                <a:lumMod val="5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" name="Bağlayıcı: Dirsek 19">
            <a:extLst>
              <a:ext uri="{FF2B5EF4-FFF2-40B4-BE49-F238E27FC236}">
                <a16:creationId xmlns:a16="http://schemas.microsoft.com/office/drawing/2014/main" id="{08B0151C-3308-4C0D-A731-7CDD02605193}"/>
              </a:ext>
            </a:extLst>
          </p:cNvPr>
          <p:cNvCxnSpPr>
            <a:stCxn id="16" idx="1"/>
            <a:endCxn id="14" idx="1"/>
          </p:cNvCxnSpPr>
          <p:nvPr/>
        </p:nvCxnSpPr>
        <p:spPr>
          <a:xfrm rot="10800000">
            <a:off x="5416781" y="3558694"/>
            <a:ext cx="12700" cy="874186"/>
          </a:xfrm>
          <a:prstGeom prst="bentConnector3">
            <a:avLst>
              <a:gd name="adj1" fmla="val 4120661"/>
            </a:avLst>
          </a:prstGeom>
          <a:noFill/>
          <a:ln w="38100" cap="flat">
            <a:solidFill>
              <a:schemeClr val="bg2">
                <a:lumMod val="50000"/>
              </a:scheme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2" name="Uygulama: ‘Market Sepet Analizi’">
            <a:extLst>
              <a:ext uri="{FF2B5EF4-FFF2-40B4-BE49-F238E27FC236}">
                <a16:creationId xmlns:a16="http://schemas.microsoft.com/office/drawing/2014/main" id="{4D2913FE-CA1C-4056-A8B3-498E08FAD132}"/>
              </a:ext>
            </a:extLst>
          </p:cNvPr>
          <p:cNvSpPr txBox="1"/>
          <p:nvPr/>
        </p:nvSpPr>
        <p:spPr>
          <a:xfrm>
            <a:off x="359014" y="2279332"/>
            <a:ext cx="4132775" cy="126957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9050" tIns="19050" rIns="19050" bIns="19050" anchor="ctr">
            <a:spAutoFit/>
          </a:bodyPr>
          <a:lstStyle>
            <a:lvl1pPr algn="l">
              <a:defRPr sz="3600">
                <a:solidFill>
                  <a:srgbClr val="333333"/>
                </a:solidFill>
                <a:latin typeface="Chromatica Medium"/>
                <a:ea typeface="Chromatica Medium"/>
                <a:cs typeface="Chromatica Medium"/>
                <a:sym typeface="Chromatica Medium"/>
              </a:defRPr>
            </a:lvl1pPr>
          </a:lstStyle>
          <a:p>
            <a:r>
              <a:rPr lang="tr-TR" sz="2000" dirty="0">
                <a:latin typeface="Chromatica" panose="00000500000000000000" pitchFamily="50" charset="-94"/>
              </a:rPr>
              <a:t>Docker </a:t>
            </a:r>
            <a:r>
              <a:rPr lang="tr-TR" sz="2000" dirty="0" err="1">
                <a:latin typeface="Chromatica" panose="00000500000000000000" pitchFamily="50" charset="-94"/>
              </a:rPr>
              <a:t>really</a:t>
            </a:r>
            <a:r>
              <a:rPr lang="tr-TR" sz="2000" dirty="0">
                <a:latin typeface="Chromatica" panose="00000500000000000000" pitchFamily="50" charset="-94"/>
              </a:rPr>
              <a:t> </a:t>
            </a:r>
            <a:r>
              <a:rPr lang="tr-TR" sz="2000" dirty="0" err="1">
                <a:latin typeface="Chromatica" panose="00000500000000000000" pitchFamily="50" charset="-94"/>
              </a:rPr>
              <a:t>makes</a:t>
            </a:r>
            <a:r>
              <a:rPr lang="tr-TR" sz="2000" dirty="0">
                <a:latin typeface="Chromatica" panose="00000500000000000000" pitchFamily="50" charset="-94"/>
              </a:rPr>
              <a:t> it </a:t>
            </a:r>
            <a:r>
              <a:rPr lang="tr-TR" sz="2000" dirty="0" err="1">
                <a:latin typeface="Chromatica" panose="00000500000000000000" pitchFamily="50" charset="-94"/>
              </a:rPr>
              <a:t>really</a:t>
            </a:r>
            <a:r>
              <a:rPr lang="tr-TR" sz="2000" dirty="0">
                <a:latin typeface="Chromatica" panose="00000500000000000000" pitchFamily="50" charset="-94"/>
              </a:rPr>
              <a:t> </a:t>
            </a:r>
            <a:r>
              <a:rPr lang="tr-TR" sz="2000" dirty="0" err="1">
                <a:latin typeface="Chromatica" panose="00000500000000000000" pitchFamily="50" charset="-94"/>
              </a:rPr>
              <a:t>easy</a:t>
            </a:r>
            <a:r>
              <a:rPr lang="tr-TR" sz="2000" dirty="0">
                <a:latin typeface="Chromatica" panose="00000500000000000000" pitchFamily="50" charset="-94"/>
              </a:rPr>
              <a:t> to </a:t>
            </a:r>
            <a:r>
              <a:rPr lang="tr-TR" sz="2000" dirty="0" err="1">
                <a:latin typeface="Chromatica" panose="00000500000000000000" pitchFamily="50" charset="-94"/>
              </a:rPr>
              <a:t>install</a:t>
            </a:r>
            <a:r>
              <a:rPr lang="tr-TR" sz="2000" dirty="0">
                <a:latin typeface="Chromatica" panose="00000500000000000000" pitchFamily="50" charset="-94"/>
              </a:rPr>
              <a:t> and </a:t>
            </a:r>
            <a:r>
              <a:rPr lang="tr-TR" sz="2000" dirty="0" err="1">
                <a:latin typeface="Chromatica" panose="00000500000000000000" pitchFamily="50" charset="-94"/>
              </a:rPr>
              <a:t>run</a:t>
            </a:r>
            <a:r>
              <a:rPr lang="tr-TR" sz="2000" dirty="0">
                <a:latin typeface="Chromatica" panose="00000500000000000000" pitchFamily="50" charset="-94"/>
              </a:rPr>
              <a:t> software </a:t>
            </a:r>
            <a:r>
              <a:rPr lang="tr-TR" sz="2000" dirty="0" err="1">
                <a:latin typeface="Chromatica" panose="00000500000000000000" pitchFamily="50" charset="-94"/>
              </a:rPr>
              <a:t>without</a:t>
            </a:r>
            <a:r>
              <a:rPr lang="tr-TR" sz="2000" dirty="0">
                <a:latin typeface="Chromatica" panose="00000500000000000000" pitchFamily="50" charset="-94"/>
              </a:rPr>
              <a:t> </a:t>
            </a:r>
            <a:r>
              <a:rPr lang="tr-TR" sz="2000" dirty="0" err="1">
                <a:latin typeface="Chromatica" panose="00000500000000000000" pitchFamily="50" charset="-94"/>
              </a:rPr>
              <a:t>worrying</a:t>
            </a:r>
            <a:r>
              <a:rPr lang="tr-TR" sz="2000" dirty="0">
                <a:latin typeface="Chromatica" panose="00000500000000000000" pitchFamily="50" charset="-94"/>
              </a:rPr>
              <a:t> </a:t>
            </a:r>
            <a:r>
              <a:rPr lang="tr-TR" sz="2000" dirty="0" err="1">
                <a:latin typeface="Chromatica" panose="00000500000000000000" pitchFamily="50" charset="-94"/>
              </a:rPr>
              <a:t>about</a:t>
            </a:r>
            <a:r>
              <a:rPr lang="tr-TR" sz="2000" dirty="0">
                <a:latin typeface="Chromatica" panose="00000500000000000000" pitchFamily="50" charset="-94"/>
              </a:rPr>
              <a:t> </a:t>
            </a:r>
            <a:r>
              <a:rPr lang="tr-TR" sz="2000" dirty="0" err="1">
                <a:latin typeface="Chromatica" panose="00000500000000000000" pitchFamily="50" charset="-94"/>
              </a:rPr>
              <a:t>setup</a:t>
            </a:r>
            <a:r>
              <a:rPr lang="tr-TR" sz="2000" dirty="0">
                <a:latin typeface="Chromatica" panose="00000500000000000000" pitchFamily="50" charset="-94"/>
              </a:rPr>
              <a:t> </a:t>
            </a:r>
            <a:r>
              <a:rPr lang="tr-TR" sz="2000" dirty="0" err="1">
                <a:latin typeface="Chromatica" panose="00000500000000000000" pitchFamily="50" charset="-94"/>
              </a:rPr>
              <a:t>or</a:t>
            </a:r>
            <a:r>
              <a:rPr lang="tr-TR" sz="2000" dirty="0">
                <a:latin typeface="Chromatica" panose="00000500000000000000" pitchFamily="50" charset="-94"/>
              </a:rPr>
              <a:t> </a:t>
            </a:r>
            <a:r>
              <a:rPr lang="tr-TR" sz="2000" dirty="0" err="1">
                <a:latin typeface="Chromatica" panose="00000500000000000000" pitchFamily="50" charset="-94"/>
              </a:rPr>
              <a:t>dependencies</a:t>
            </a:r>
            <a:r>
              <a:rPr lang="tr-TR" sz="2000" dirty="0">
                <a:latin typeface="Chromatica" panose="00000500000000000000" pitchFamily="50" charset="-94"/>
              </a:rPr>
              <a:t>.</a:t>
            </a:r>
            <a:endParaRPr sz="2000" dirty="0">
              <a:latin typeface="Chromatica" panose="00000500000000000000" pitchFamily="50" charset="-94"/>
            </a:endParaRPr>
          </a:p>
        </p:txBody>
      </p:sp>
    </p:spTree>
    <p:extLst>
      <p:ext uri="{BB962C8B-B14F-4D97-AF65-F5344CB8AC3E}">
        <p14:creationId xmlns:p14="http://schemas.microsoft.com/office/powerpoint/2010/main" val="370020066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2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Digging Into the “Works On My Machine” Problem">
            <a:extLst>
              <a:ext uri="{FF2B5EF4-FFF2-40B4-BE49-F238E27FC236}">
                <a16:creationId xmlns:a16="http://schemas.microsoft.com/office/drawing/2014/main" id="{EB575FFD-970E-4B0A-ABE4-63F73AFE9A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117" y="499268"/>
            <a:ext cx="9144000" cy="4144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ikdörtgen 1">
            <a:extLst>
              <a:ext uri="{FF2B5EF4-FFF2-40B4-BE49-F238E27FC236}">
                <a16:creationId xmlns:a16="http://schemas.microsoft.com/office/drawing/2014/main" id="{D19B6B96-8894-43E2-ACEC-8FD2EFE9EF48}"/>
              </a:ext>
            </a:extLst>
          </p:cNvPr>
          <p:cNvSpPr/>
          <p:nvPr/>
        </p:nvSpPr>
        <p:spPr>
          <a:xfrm>
            <a:off x="4341721" y="4774418"/>
            <a:ext cx="448712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/>
              <a:t>https://derickbailey.com/2017/02/08/digging-into-the-works-on-my-machine-problem/</a:t>
            </a:r>
          </a:p>
        </p:txBody>
      </p:sp>
      <p:sp>
        <p:nvSpPr>
          <p:cNvPr id="3" name="Bulut 2">
            <a:extLst>
              <a:ext uri="{FF2B5EF4-FFF2-40B4-BE49-F238E27FC236}">
                <a16:creationId xmlns:a16="http://schemas.microsoft.com/office/drawing/2014/main" id="{36B18F36-A483-4012-95FC-7121686503C0}"/>
              </a:ext>
            </a:extLst>
          </p:cNvPr>
          <p:cNvSpPr/>
          <p:nvPr/>
        </p:nvSpPr>
        <p:spPr>
          <a:xfrm>
            <a:off x="215589" y="307555"/>
            <a:ext cx="2170771" cy="1280597"/>
          </a:xfrm>
          <a:prstGeom prst="cloud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tr-TR" sz="24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Bende çalışıyor.</a:t>
            </a:r>
          </a:p>
        </p:txBody>
      </p:sp>
      <p:sp>
        <p:nvSpPr>
          <p:cNvPr id="6" name="Bulut 5">
            <a:extLst>
              <a:ext uri="{FF2B5EF4-FFF2-40B4-BE49-F238E27FC236}">
                <a16:creationId xmlns:a16="http://schemas.microsoft.com/office/drawing/2014/main" id="{C943B3D1-24D0-4A66-B036-92E64189D4A3}"/>
              </a:ext>
            </a:extLst>
          </p:cNvPr>
          <p:cNvSpPr/>
          <p:nvPr/>
        </p:nvSpPr>
        <p:spPr>
          <a:xfrm>
            <a:off x="6585284" y="717209"/>
            <a:ext cx="2170771" cy="1093192"/>
          </a:xfrm>
          <a:prstGeom prst="cloud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tr-TR" sz="2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Bende niye çalışmıyor</a:t>
            </a:r>
            <a:r>
              <a:rPr lang="tr-TR" sz="2000" dirty="0">
                <a:solidFill>
                  <a:schemeClr val="tx1">
                    <a:lumMod val="50000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?</a:t>
            </a:r>
            <a:endParaRPr kumimoji="0" lang="tr-TR" sz="2000" b="0" i="0" u="none" strike="noStrike" cap="none" spc="0" normalizeH="0" baseline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248277703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ikdörtgen 2">
            <a:extLst>
              <a:ext uri="{FF2B5EF4-FFF2-40B4-BE49-F238E27FC236}">
                <a16:creationId xmlns:a16="http://schemas.microsoft.com/office/drawing/2014/main" id="{F2C2C751-6F80-42ED-9922-9BCCDD822524}"/>
              </a:ext>
            </a:extLst>
          </p:cNvPr>
          <p:cNvSpPr/>
          <p:nvPr/>
        </p:nvSpPr>
        <p:spPr>
          <a:xfrm>
            <a:off x="7347283" y="4493681"/>
            <a:ext cx="1531722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/>
              <a:t>https://devrant.com/rants/116269/yes-it-works-on-my-machine</a:t>
            </a:r>
          </a:p>
        </p:txBody>
      </p:sp>
      <p:pic>
        <p:nvPicPr>
          <p:cNvPr id="2" name="Resim 1">
            <a:extLst>
              <a:ext uri="{FF2B5EF4-FFF2-40B4-BE49-F238E27FC236}">
                <a16:creationId xmlns:a16="http://schemas.microsoft.com/office/drawing/2014/main" id="{A2C1E249-AC28-4A18-AAA2-6D20EA143E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2877" y="248203"/>
            <a:ext cx="1377266" cy="1868831"/>
          </a:xfrm>
          <a:prstGeom prst="rect">
            <a:avLst/>
          </a:prstGeom>
        </p:spPr>
      </p:pic>
      <p:pic>
        <p:nvPicPr>
          <p:cNvPr id="4" name="Resim 3">
            <a:extLst>
              <a:ext uri="{FF2B5EF4-FFF2-40B4-BE49-F238E27FC236}">
                <a16:creationId xmlns:a16="http://schemas.microsoft.com/office/drawing/2014/main" id="{1A9D8F47-B0B5-48E2-96B0-A4DF0DD2D8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7301" y="248203"/>
            <a:ext cx="1377266" cy="1879721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94B5DE3D-86B5-4E90-95BC-32C31F3C17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22084" y="355737"/>
            <a:ext cx="1377266" cy="1903867"/>
          </a:xfrm>
          <a:prstGeom prst="rect">
            <a:avLst/>
          </a:prstGeom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8C9034E5-D398-45AD-B769-E9F8560A1B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72877" y="2529344"/>
            <a:ext cx="1404840" cy="1921931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A825FAAC-6CF3-4688-B291-653540A83F0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37301" y="2529343"/>
            <a:ext cx="1425200" cy="1921931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A483F97F-DD93-4329-BD0F-23DC8FD3A84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22084" y="2529344"/>
            <a:ext cx="1425199" cy="1964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28442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WORKED ON MY MACHINE OPS PROBLEM NOW - Disaster Girl | Meme Generator">
            <a:extLst>
              <a:ext uri="{FF2B5EF4-FFF2-40B4-BE49-F238E27FC236}">
                <a16:creationId xmlns:a16="http://schemas.microsoft.com/office/drawing/2014/main" id="{7E20BF48-6D6C-4AB6-BDE2-5C5740FB0D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5147" y="170716"/>
            <a:ext cx="6057148" cy="4540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ikdörtgen 1">
            <a:extLst>
              <a:ext uri="{FF2B5EF4-FFF2-40B4-BE49-F238E27FC236}">
                <a16:creationId xmlns:a16="http://schemas.microsoft.com/office/drawing/2014/main" id="{9964B060-18C6-4F3B-9AD7-F7F145CCD4C8}"/>
              </a:ext>
            </a:extLst>
          </p:cNvPr>
          <p:cNvSpPr/>
          <p:nvPr/>
        </p:nvSpPr>
        <p:spPr>
          <a:xfrm>
            <a:off x="4146885" y="4711115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dirty="0"/>
              <a:t>https://memegenerator.net/instance/44860936/disaster-girl-worked-on-my-machine-ops-problem-now</a:t>
            </a:r>
          </a:p>
        </p:txBody>
      </p:sp>
    </p:spTree>
    <p:extLst>
      <p:ext uri="{BB962C8B-B14F-4D97-AF65-F5344CB8AC3E}">
        <p14:creationId xmlns:p14="http://schemas.microsoft.com/office/powerpoint/2010/main" val="3157265724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Uygulama: ‘Market Sepet Analizi’">
            <a:extLst>
              <a:ext uri="{FF2B5EF4-FFF2-40B4-BE49-F238E27FC236}">
                <a16:creationId xmlns:a16="http://schemas.microsoft.com/office/drawing/2014/main" id="{8178CC16-28C0-6048-8B73-CD589DDA4CA1}"/>
              </a:ext>
            </a:extLst>
          </p:cNvPr>
          <p:cNvSpPr txBox="1"/>
          <p:nvPr/>
        </p:nvSpPr>
        <p:spPr>
          <a:xfrm>
            <a:off x="733709" y="438248"/>
            <a:ext cx="6590918" cy="4693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9050" tIns="19050" rIns="19050" bIns="19050" anchor="ctr">
            <a:spAutoFit/>
          </a:bodyPr>
          <a:lstStyle>
            <a:lvl1pPr algn="l">
              <a:defRPr sz="3600">
                <a:solidFill>
                  <a:srgbClr val="333333"/>
                </a:solidFill>
                <a:latin typeface="Chromatica Medium"/>
                <a:ea typeface="Chromatica Medium"/>
                <a:cs typeface="Chromatica Medium"/>
                <a:sym typeface="Chromatica Medium"/>
              </a:defRPr>
            </a:lvl1pPr>
          </a:lstStyle>
          <a:p>
            <a:r>
              <a:rPr lang="tr-TR" sz="2800" b="1" dirty="0">
                <a:latin typeface="Chromatica" panose="00000500000000000000" pitchFamily="50" charset="-94"/>
              </a:rPr>
              <a:t>Docker </a:t>
            </a:r>
            <a:r>
              <a:rPr lang="tr-TR" sz="2800" b="1" dirty="0" err="1">
                <a:latin typeface="Chromatica" panose="00000500000000000000" pitchFamily="50" charset="-94"/>
              </a:rPr>
              <a:t>Ecosystem</a:t>
            </a:r>
            <a:endParaRPr sz="1350" dirty="0">
              <a:latin typeface="Chromatica" panose="00000500000000000000" pitchFamily="50" charset="-94"/>
            </a:endParaRPr>
          </a:p>
        </p:txBody>
      </p:sp>
      <p:sp>
        <p:nvSpPr>
          <p:cNvPr id="2" name="Metin kutusu 1">
            <a:extLst>
              <a:ext uri="{FF2B5EF4-FFF2-40B4-BE49-F238E27FC236}">
                <a16:creationId xmlns:a16="http://schemas.microsoft.com/office/drawing/2014/main" id="{00F18E82-935E-4AB2-B599-7E66BE51D86C}"/>
              </a:ext>
            </a:extLst>
          </p:cNvPr>
          <p:cNvSpPr txBox="1"/>
          <p:nvPr/>
        </p:nvSpPr>
        <p:spPr>
          <a:xfrm>
            <a:off x="733710" y="1230257"/>
            <a:ext cx="3428716" cy="2318583"/>
          </a:xfrm>
          <a:prstGeom prst="rect">
            <a:avLst/>
          </a:prstGeom>
          <a:noFill/>
          <a:ln w="12700" cap="flat">
            <a:solidFill>
              <a:schemeClr val="bg2">
                <a:lumMod val="50000"/>
              </a:scheme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285750" indent="-285750" algn="l" defTabSz="243833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Chromatica" panose="00000500000000000000" pitchFamily="50" charset="-94"/>
              </a:rPr>
              <a:t>Docker Client</a:t>
            </a:r>
          </a:p>
          <a:p>
            <a:pPr marL="285750" indent="-285750" algn="l" defTabSz="243833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Chromatica" panose="00000500000000000000" pitchFamily="50" charset="-94"/>
              </a:rPr>
              <a:t>Docker Machine</a:t>
            </a:r>
          </a:p>
          <a:p>
            <a:pPr marL="285750" indent="-285750" algn="l" defTabSz="243833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Chromatica" panose="00000500000000000000" pitchFamily="50" charset="-94"/>
              </a:rPr>
              <a:t>Docker Hub</a:t>
            </a:r>
          </a:p>
          <a:p>
            <a:pPr marL="285750" indent="-285750" algn="l" defTabSz="243833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Chromatica" panose="00000500000000000000" pitchFamily="50" charset="-94"/>
              </a:rPr>
              <a:t>Docker Server</a:t>
            </a:r>
          </a:p>
          <a:p>
            <a:pPr marL="285750" indent="-285750" algn="l" defTabSz="243833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Chromatica" panose="00000500000000000000" pitchFamily="50" charset="-94"/>
              </a:rPr>
              <a:t>Docker Images</a:t>
            </a:r>
          </a:p>
          <a:p>
            <a:pPr marL="285750" indent="-285750" algn="l" defTabSz="243833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Chromatica" panose="00000500000000000000" pitchFamily="50" charset="-94"/>
              </a:rPr>
              <a:t>Docker Compose</a:t>
            </a:r>
            <a:endParaRPr kumimoji="0" lang="tr-TR" sz="16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Chromatica" panose="00000500000000000000" pitchFamily="50" charset="-94"/>
              <a:sym typeface="Helvetica Neue"/>
            </a:endParaRPr>
          </a:p>
        </p:txBody>
      </p:sp>
      <p:sp>
        <p:nvSpPr>
          <p:cNvPr id="3" name="Dikdörtgen 2">
            <a:extLst>
              <a:ext uri="{FF2B5EF4-FFF2-40B4-BE49-F238E27FC236}">
                <a16:creationId xmlns:a16="http://schemas.microsoft.com/office/drawing/2014/main" id="{7036D93B-EB41-49C7-AB77-6BBAB387B4D8}"/>
              </a:ext>
            </a:extLst>
          </p:cNvPr>
          <p:cNvSpPr/>
          <p:nvPr/>
        </p:nvSpPr>
        <p:spPr>
          <a:xfrm>
            <a:off x="5067300" y="1559325"/>
            <a:ext cx="301951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latin typeface="Chromatica" panose="00000500000000000000" pitchFamily="50" charset="-94"/>
              </a:rPr>
              <a:t>Docker is an open </a:t>
            </a:r>
            <a:r>
              <a:rPr lang="en-US" sz="1800" b="1" dirty="0">
                <a:latin typeface="Chromatica" panose="00000500000000000000" pitchFamily="50" charset="-94"/>
              </a:rPr>
              <a:t>platform</a:t>
            </a:r>
            <a:r>
              <a:rPr lang="en-US" sz="1800" dirty="0">
                <a:latin typeface="Chromatica" panose="00000500000000000000" pitchFamily="50" charset="-94"/>
              </a:rPr>
              <a:t> for </a:t>
            </a:r>
            <a:r>
              <a:rPr lang="en-US" sz="1800" b="1" dirty="0">
                <a:latin typeface="Chromatica" panose="00000500000000000000" pitchFamily="50" charset="-94"/>
              </a:rPr>
              <a:t>developing, shipping, and running </a:t>
            </a:r>
            <a:r>
              <a:rPr lang="en-US" sz="1800" dirty="0">
                <a:latin typeface="Chromatica" panose="00000500000000000000" pitchFamily="50" charset="-94"/>
              </a:rPr>
              <a:t>applications. </a:t>
            </a:r>
            <a:endParaRPr lang="tr-TR" sz="1800" dirty="0"/>
          </a:p>
        </p:txBody>
      </p:sp>
    </p:spTree>
    <p:extLst>
      <p:ext uri="{BB962C8B-B14F-4D97-AF65-F5344CB8AC3E}">
        <p14:creationId xmlns:p14="http://schemas.microsoft.com/office/powerpoint/2010/main" val="370106044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Uygulama: ‘Market Sepet Analizi’">
            <a:extLst>
              <a:ext uri="{FF2B5EF4-FFF2-40B4-BE49-F238E27FC236}">
                <a16:creationId xmlns:a16="http://schemas.microsoft.com/office/drawing/2014/main" id="{8178CC16-28C0-6048-8B73-CD589DDA4CA1}"/>
              </a:ext>
            </a:extLst>
          </p:cNvPr>
          <p:cNvSpPr txBox="1"/>
          <p:nvPr/>
        </p:nvSpPr>
        <p:spPr>
          <a:xfrm>
            <a:off x="242503" y="200898"/>
            <a:ext cx="2870991" cy="9002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9050" tIns="19050" rIns="19050" bIns="19050" anchor="ctr">
            <a:spAutoFit/>
          </a:bodyPr>
          <a:lstStyle>
            <a:lvl1pPr algn="l">
              <a:defRPr sz="3600">
                <a:solidFill>
                  <a:srgbClr val="333333"/>
                </a:solidFill>
                <a:latin typeface="Chromatica Medium"/>
                <a:ea typeface="Chromatica Medium"/>
                <a:cs typeface="Chromatica Medium"/>
                <a:sym typeface="Chromatica Medium"/>
              </a:defRPr>
            </a:lvl1pPr>
          </a:lstStyle>
          <a:p>
            <a:r>
              <a:rPr lang="tr-TR" sz="2800" b="1" dirty="0">
                <a:latin typeface="Chromatica" panose="00000500000000000000" pitchFamily="50" charset="-94"/>
              </a:rPr>
              <a:t>Docker Image </a:t>
            </a:r>
          </a:p>
          <a:p>
            <a:r>
              <a:rPr lang="tr-TR" sz="2800" b="1" dirty="0">
                <a:latin typeface="Chromatica" panose="00000500000000000000" pitchFamily="50" charset="-94"/>
              </a:rPr>
              <a:t>and </a:t>
            </a:r>
            <a:r>
              <a:rPr lang="tr-TR" sz="2800" b="1" dirty="0" err="1">
                <a:latin typeface="Chromatica" panose="00000500000000000000" pitchFamily="50" charset="-94"/>
              </a:rPr>
              <a:t>Container</a:t>
            </a:r>
            <a:endParaRPr sz="1350" dirty="0">
              <a:latin typeface="Chromatica" panose="00000500000000000000" pitchFamily="50" charset="-94"/>
            </a:endParaRPr>
          </a:p>
        </p:txBody>
      </p:sp>
      <p:sp>
        <p:nvSpPr>
          <p:cNvPr id="5" name="Dikdörtgen 4">
            <a:extLst>
              <a:ext uri="{FF2B5EF4-FFF2-40B4-BE49-F238E27FC236}">
                <a16:creationId xmlns:a16="http://schemas.microsoft.com/office/drawing/2014/main" id="{C5784BB6-677F-4F1C-A784-3275FD10E4DB}"/>
              </a:ext>
            </a:extLst>
          </p:cNvPr>
          <p:cNvSpPr/>
          <p:nvPr/>
        </p:nvSpPr>
        <p:spPr>
          <a:xfrm>
            <a:off x="152263" y="4823703"/>
            <a:ext cx="859307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tr-TR" sz="800" dirty="0">
                <a:latin typeface="Roboto" panose="02000000000000000000" pitchFamily="2" charset="0"/>
                <a:ea typeface="Roboto" panose="02000000000000000000" pitchFamily="2" charset="0"/>
              </a:rPr>
              <a:t>https://medium.com/devopsturkiye/docker-%C3%BCzerine-genel-bak%C4%B1%C5%9F-image-container-ve-registry-kullan%C4%B1m%C4%B1-c37eba74b203</a:t>
            </a:r>
          </a:p>
        </p:txBody>
      </p:sp>
      <p:sp>
        <p:nvSpPr>
          <p:cNvPr id="7" name="Dikdörtgen 6">
            <a:extLst>
              <a:ext uri="{FF2B5EF4-FFF2-40B4-BE49-F238E27FC236}">
                <a16:creationId xmlns:a16="http://schemas.microsoft.com/office/drawing/2014/main" id="{B5AF32B0-248F-473D-A3B3-72A28CF52363}"/>
              </a:ext>
            </a:extLst>
          </p:cNvPr>
          <p:cNvSpPr/>
          <p:nvPr/>
        </p:nvSpPr>
        <p:spPr>
          <a:xfrm>
            <a:off x="242503" y="1384711"/>
            <a:ext cx="301951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800" dirty="0" err="1">
                <a:latin typeface="Chromatica" panose="00000500000000000000" pitchFamily="50" charset="-94"/>
              </a:rPr>
              <a:t>We</a:t>
            </a:r>
            <a:r>
              <a:rPr lang="tr-TR" sz="1800" dirty="0">
                <a:latin typeface="Chromatica" panose="00000500000000000000" pitchFamily="50" charset="-94"/>
              </a:rPr>
              <a:t> can </a:t>
            </a:r>
            <a:r>
              <a:rPr lang="tr-TR" sz="1800" dirty="0" err="1">
                <a:latin typeface="Chromatica" panose="00000500000000000000" pitchFamily="50" charset="-94"/>
              </a:rPr>
              <a:t>create</a:t>
            </a:r>
            <a:r>
              <a:rPr lang="tr-TR" sz="1800" dirty="0">
                <a:latin typeface="Chromatica" panose="00000500000000000000" pitchFamily="50" charset="-94"/>
              </a:rPr>
              <a:t> </a:t>
            </a:r>
            <a:r>
              <a:rPr lang="tr-TR" sz="1800" dirty="0" err="1">
                <a:latin typeface="Chromatica" panose="00000500000000000000" pitchFamily="50" charset="-94"/>
              </a:rPr>
              <a:t>many</a:t>
            </a:r>
            <a:r>
              <a:rPr lang="tr-TR" sz="1800" dirty="0">
                <a:latin typeface="Chromatica" panose="00000500000000000000" pitchFamily="50" charset="-94"/>
              </a:rPr>
              <a:t> </a:t>
            </a:r>
            <a:r>
              <a:rPr lang="tr-TR" sz="1800" dirty="0" err="1">
                <a:latin typeface="Chromatica" panose="00000500000000000000" pitchFamily="50" charset="-94"/>
              </a:rPr>
              <a:t>containers</a:t>
            </a:r>
            <a:r>
              <a:rPr lang="tr-TR" sz="1800" dirty="0">
                <a:latin typeface="Chromatica" panose="00000500000000000000" pitchFamily="50" charset="-94"/>
              </a:rPr>
              <a:t> </a:t>
            </a:r>
            <a:r>
              <a:rPr lang="tr-TR" sz="1800" dirty="0" err="1">
                <a:latin typeface="Chromatica" panose="00000500000000000000" pitchFamily="50" charset="-94"/>
              </a:rPr>
              <a:t>from</a:t>
            </a:r>
            <a:r>
              <a:rPr lang="tr-TR" sz="1800" dirty="0">
                <a:latin typeface="Chromatica" panose="00000500000000000000" pitchFamily="50" charset="-94"/>
              </a:rPr>
              <a:t> an </a:t>
            </a:r>
            <a:r>
              <a:rPr lang="tr-TR" sz="1800" dirty="0" err="1">
                <a:latin typeface="Chromatica" panose="00000500000000000000" pitchFamily="50" charset="-94"/>
              </a:rPr>
              <a:t>image</a:t>
            </a:r>
            <a:r>
              <a:rPr lang="tr-TR" sz="1800" dirty="0">
                <a:latin typeface="Chromatica" panose="00000500000000000000" pitchFamily="50" charset="-94"/>
              </a:rPr>
              <a:t>. </a:t>
            </a:r>
            <a:r>
              <a:rPr lang="tr-TR" sz="1800" dirty="0" err="1">
                <a:latin typeface="Chromatica" panose="00000500000000000000" pitchFamily="50" charset="-94"/>
              </a:rPr>
              <a:t>Think</a:t>
            </a:r>
            <a:r>
              <a:rPr lang="tr-TR" sz="1800" dirty="0">
                <a:latin typeface="Chromatica" panose="00000500000000000000" pitchFamily="50" charset="-94"/>
              </a:rPr>
              <a:t> </a:t>
            </a:r>
            <a:r>
              <a:rPr lang="tr-TR" sz="1800" dirty="0" err="1">
                <a:latin typeface="Chromatica" panose="00000500000000000000" pitchFamily="50" charset="-94"/>
              </a:rPr>
              <a:t>images</a:t>
            </a:r>
            <a:r>
              <a:rPr lang="tr-TR" sz="1800" dirty="0">
                <a:latin typeface="Chromatica" panose="00000500000000000000" pitchFamily="50" charset="-94"/>
              </a:rPr>
              <a:t> as </a:t>
            </a:r>
            <a:r>
              <a:rPr lang="tr-TR" sz="1800" dirty="0" err="1">
                <a:latin typeface="Chromatica" panose="00000500000000000000" pitchFamily="50" charset="-94"/>
              </a:rPr>
              <a:t>tamplates</a:t>
            </a:r>
            <a:r>
              <a:rPr lang="tr-TR" sz="1800" dirty="0">
                <a:latin typeface="Chromatica" panose="00000500000000000000" pitchFamily="50" charset="-94"/>
              </a:rPr>
              <a:t>.</a:t>
            </a:r>
          </a:p>
          <a:p>
            <a:endParaRPr lang="tr-TR" sz="1800" dirty="0">
              <a:latin typeface="Chromatica" panose="00000500000000000000" pitchFamily="50" charset="-94"/>
            </a:endParaRPr>
          </a:p>
          <a:p>
            <a:r>
              <a:rPr lang="tr-TR" sz="1800" dirty="0" err="1">
                <a:latin typeface="Chromatica" panose="00000500000000000000" pitchFamily="50" charset="-94"/>
              </a:rPr>
              <a:t>Container</a:t>
            </a:r>
            <a:r>
              <a:rPr lang="tr-TR" sz="1800" dirty="0">
                <a:latin typeface="Chromatica" panose="00000500000000000000" pitchFamily="50" charset="-94"/>
              </a:rPr>
              <a:t> </a:t>
            </a:r>
            <a:r>
              <a:rPr lang="tr-TR" sz="1800" dirty="0" err="1">
                <a:latin typeface="Chromatica" panose="00000500000000000000" pitchFamily="50" charset="-94"/>
              </a:rPr>
              <a:t>consumes</a:t>
            </a:r>
            <a:r>
              <a:rPr lang="tr-TR" sz="1800" dirty="0">
                <a:latin typeface="Chromatica" panose="00000500000000000000" pitchFamily="50" charset="-94"/>
              </a:rPr>
              <a:t> ram and </a:t>
            </a:r>
            <a:r>
              <a:rPr lang="tr-TR" sz="1800" dirty="0" err="1">
                <a:latin typeface="Chromatica" panose="00000500000000000000" pitchFamily="50" charset="-94"/>
              </a:rPr>
              <a:t>cpu</a:t>
            </a:r>
            <a:r>
              <a:rPr lang="tr-TR" sz="1800" dirty="0">
                <a:latin typeface="Chromatica" panose="00000500000000000000" pitchFamily="50" charset="-94"/>
              </a:rPr>
              <a:t> and it is </a:t>
            </a:r>
            <a:r>
              <a:rPr lang="tr-TR" sz="1800" dirty="0" err="1">
                <a:latin typeface="Chromatica" panose="00000500000000000000" pitchFamily="50" charset="-94"/>
              </a:rPr>
              <a:t>really</a:t>
            </a:r>
            <a:r>
              <a:rPr lang="tr-TR" sz="1800" dirty="0">
                <a:latin typeface="Chromatica" panose="00000500000000000000" pitchFamily="50" charset="-94"/>
              </a:rPr>
              <a:t> an </a:t>
            </a:r>
            <a:r>
              <a:rPr lang="tr-TR" sz="1800" dirty="0" err="1">
                <a:latin typeface="Chromatica" panose="00000500000000000000" pitchFamily="50" charset="-94"/>
              </a:rPr>
              <a:t>application</a:t>
            </a:r>
            <a:r>
              <a:rPr lang="tr-TR" sz="1800" dirty="0">
                <a:latin typeface="Chromatica" panose="00000500000000000000" pitchFamily="50" charset="-94"/>
              </a:rPr>
              <a:t>.</a:t>
            </a:r>
            <a:endParaRPr lang="tr-TR" sz="1800" dirty="0"/>
          </a:p>
        </p:txBody>
      </p:sp>
      <p:grpSp>
        <p:nvGrpSpPr>
          <p:cNvPr id="4" name="Grup 3">
            <a:extLst>
              <a:ext uri="{FF2B5EF4-FFF2-40B4-BE49-F238E27FC236}">
                <a16:creationId xmlns:a16="http://schemas.microsoft.com/office/drawing/2014/main" id="{15740B3B-99D0-4DC3-B362-438191E623A2}"/>
              </a:ext>
            </a:extLst>
          </p:cNvPr>
          <p:cNvGrpSpPr/>
          <p:nvPr/>
        </p:nvGrpSpPr>
        <p:grpSpPr>
          <a:xfrm>
            <a:off x="3817507" y="154670"/>
            <a:ext cx="1040782" cy="1386835"/>
            <a:chOff x="3600315" y="471702"/>
            <a:chExt cx="867608" cy="1258883"/>
          </a:xfrm>
        </p:grpSpPr>
        <p:pic>
          <p:nvPicPr>
            <p:cNvPr id="2" name="Resim 1">
              <a:extLst>
                <a:ext uri="{FF2B5EF4-FFF2-40B4-BE49-F238E27FC236}">
                  <a16:creationId xmlns:a16="http://schemas.microsoft.com/office/drawing/2014/main" id="{951EAE9C-F854-45F7-9A84-13643AD0A0B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00315" y="471702"/>
              <a:ext cx="867608" cy="1258883"/>
            </a:xfrm>
            <a:prstGeom prst="rect">
              <a:avLst/>
            </a:prstGeom>
          </p:spPr>
        </p:pic>
        <p:sp>
          <p:nvSpPr>
            <p:cNvPr id="3" name="Dikdörtgen 2">
              <a:extLst>
                <a:ext uri="{FF2B5EF4-FFF2-40B4-BE49-F238E27FC236}">
                  <a16:creationId xmlns:a16="http://schemas.microsoft.com/office/drawing/2014/main" id="{A753F64F-66AD-45D0-B72E-4BA8F6BE60B1}"/>
                </a:ext>
              </a:extLst>
            </p:cNvPr>
            <p:cNvSpPr/>
            <p:nvPr/>
          </p:nvSpPr>
          <p:spPr>
            <a:xfrm>
              <a:off x="4319240" y="605883"/>
              <a:ext cx="148683" cy="572429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tr-TR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</p:grpSp>
      <p:pic>
        <p:nvPicPr>
          <p:cNvPr id="6" name="Resim 5">
            <a:extLst>
              <a:ext uri="{FF2B5EF4-FFF2-40B4-BE49-F238E27FC236}">
                <a16:creationId xmlns:a16="http://schemas.microsoft.com/office/drawing/2014/main" id="{344BD02C-0B0D-41CD-9F10-2781352195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225421">
            <a:off x="4718069" y="531101"/>
            <a:ext cx="1688462" cy="731967"/>
          </a:xfrm>
          <a:prstGeom prst="rect">
            <a:avLst/>
          </a:prstGeom>
        </p:spPr>
      </p:pic>
      <p:grpSp>
        <p:nvGrpSpPr>
          <p:cNvPr id="11" name="Grup 10">
            <a:extLst>
              <a:ext uri="{FF2B5EF4-FFF2-40B4-BE49-F238E27FC236}">
                <a16:creationId xmlns:a16="http://schemas.microsoft.com/office/drawing/2014/main" id="{9BC49EC1-E9F0-4EE5-AEDD-F0E2A15BC5FC}"/>
              </a:ext>
            </a:extLst>
          </p:cNvPr>
          <p:cNvGrpSpPr/>
          <p:nvPr/>
        </p:nvGrpSpPr>
        <p:grpSpPr>
          <a:xfrm>
            <a:off x="5931758" y="1356666"/>
            <a:ext cx="1575128" cy="1258883"/>
            <a:chOff x="6818024" y="551585"/>
            <a:chExt cx="1292040" cy="1029679"/>
          </a:xfrm>
        </p:grpSpPr>
        <p:pic>
          <p:nvPicPr>
            <p:cNvPr id="8" name="Resim 7">
              <a:extLst>
                <a:ext uri="{FF2B5EF4-FFF2-40B4-BE49-F238E27FC236}">
                  <a16:creationId xmlns:a16="http://schemas.microsoft.com/office/drawing/2014/main" id="{B3FBFB41-1B27-438C-B5E3-3CB2B64DFA8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894638" y="551585"/>
              <a:ext cx="1215426" cy="833126"/>
            </a:xfrm>
            <a:prstGeom prst="rect">
              <a:avLst/>
            </a:prstGeom>
          </p:spPr>
        </p:pic>
        <p:sp>
          <p:nvSpPr>
            <p:cNvPr id="10" name="İkizkenar Üçgen 9">
              <a:extLst>
                <a:ext uri="{FF2B5EF4-FFF2-40B4-BE49-F238E27FC236}">
                  <a16:creationId xmlns:a16="http://schemas.microsoft.com/office/drawing/2014/main" id="{A31CCF02-185C-4CE1-BD5C-14C855264EF7}"/>
                </a:ext>
              </a:extLst>
            </p:cNvPr>
            <p:cNvSpPr/>
            <p:nvPr/>
          </p:nvSpPr>
          <p:spPr>
            <a:xfrm rot="13596438">
              <a:off x="6713655" y="1212984"/>
              <a:ext cx="472649" cy="263912"/>
            </a:xfrm>
            <a:prstGeom prst="triangle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tr-TR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</p:grpSp>
      <p:pic>
        <p:nvPicPr>
          <p:cNvPr id="12" name="Resim 11">
            <a:extLst>
              <a:ext uri="{FF2B5EF4-FFF2-40B4-BE49-F238E27FC236}">
                <a16:creationId xmlns:a16="http://schemas.microsoft.com/office/drawing/2014/main" id="{644B524F-0563-4DFD-91B8-25077F24D1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1084961">
            <a:off x="5427607" y="2532983"/>
            <a:ext cx="1330032" cy="1945856"/>
          </a:xfrm>
          <a:prstGeom prst="rect">
            <a:avLst/>
          </a:prstGeom>
        </p:spPr>
      </p:pic>
      <p:pic>
        <p:nvPicPr>
          <p:cNvPr id="13" name="Resim 12">
            <a:extLst>
              <a:ext uri="{FF2B5EF4-FFF2-40B4-BE49-F238E27FC236}">
                <a16:creationId xmlns:a16="http://schemas.microsoft.com/office/drawing/2014/main" id="{2F73BDC4-988B-4F25-A326-966226446D7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20269261">
            <a:off x="6983405" y="2316019"/>
            <a:ext cx="1330032" cy="2003628"/>
          </a:xfrm>
          <a:prstGeom prst="rect">
            <a:avLst/>
          </a:prstGeom>
        </p:spPr>
      </p:pic>
      <p:pic>
        <p:nvPicPr>
          <p:cNvPr id="15" name="Resim 14">
            <a:extLst>
              <a:ext uri="{FF2B5EF4-FFF2-40B4-BE49-F238E27FC236}">
                <a16:creationId xmlns:a16="http://schemas.microsoft.com/office/drawing/2014/main" id="{EF475591-AE15-434F-ADAA-0E29CB4EF00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37898" y="2223573"/>
            <a:ext cx="1330032" cy="1945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27747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Uygulama: ‘Market Sepet Analizi’">
            <a:extLst>
              <a:ext uri="{FF2B5EF4-FFF2-40B4-BE49-F238E27FC236}">
                <a16:creationId xmlns:a16="http://schemas.microsoft.com/office/drawing/2014/main" id="{8178CC16-28C0-6048-8B73-CD589DDA4CA1}"/>
              </a:ext>
            </a:extLst>
          </p:cNvPr>
          <p:cNvSpPr txBox="1"/>
          <p:nvPr/>
        </p:nvSpPr>
        <p:spPr>
          <a:xfrm>
            <a:off x="394903" y="240886"/>
            <a:ext cx="6215447" cy="4693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9050" tIns="19050" rIns="19050" bIns="19050" anchor="ctr">
            <a:spAutoFit/>
          </a:bodyPr>
          <a:lstStyle>
            <a:lvl1pPr algn="l">
              <a:defRPr sz="3600">
                <a:solidFill>
                  <a:srgbClr val="333333"/>
                </a:solidFill>
                <a:latin typeface="Chromatica Medium"/>
                <a:ea typeface="Chromatica Medium"/>
                <a:cs typeface="Chromatica Medium"/>
                <a:sym typeface="Chromatica Medium"/>
              </a:defRPr>
            </a:lvl1pPr>
          </a:lstStyle>
          <a:p>
            <a:r>
              <a:rPr lang="tr-TR" sz="2800" b="1" dirty="0">
                <a:latin typeface="Chromatica" panose="00000500000000000000" pitchFamily="50" charset="-94"/>
              </a:rPr>
              <a:t>Image </a:t>
            </a:r>
            <a:r>
              <a:rPr lang="tr-TR" sz="2800" b="1" dirty="0" err="1">
                <a:latin typeface="Chromatica" panose="00000500000000000000" pitchFamily="50" charset="-94"/>
              </a:rPr>
              <a:t>Layers</a:t>
            </a:r>
            <a:endParaRPr sz="1350" dirty="0">
              <a:latin typeface="Chromatica" panose="00000500000000000000" pitchFamily="50" charset="-94"/>
            </a:endParaRPr>
          </a:p>
        </p:txBody>
      </p:sp>
      <p:sp>
        <p:nvSpPr>
          <p:cNvPr id="6" name="Uygulama: ‘Market Sepet Analizi’">
            <a:extLst>
              <a:ext uri="{FF2B5EF4-FFF2-40B4-BE49-F238E27FC236}">
                <a16:creationId xmlns:a16="http://schemas.microsoft.com/office/drawing/2014/main" id="{DADE838F-E21D-4870-BF93-591544263545}"/>
              </a:ext>
            </a:extLst>
          </p:cNvPr>
          <p:cNvSpPr txBox="1"/>
          <p:nvPr/>
        </p:nvSpPr>
        <p:spPr>
          <a:xfrm>
            <a:off x="4880232" y="4129115"/>
            <a:ext cx="2829538" cy="284693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9050" tIns="19050" rIns="19050" bIns="19050" anchor="ctr">
            <a:spAutoFit/>
          </a:bodyPr>
          <a:lstStyle>
            <a:lvl1pPr algn="l">
              <a:defRPr sz="3600">
                <a:solidFill>
                  <a:srgbClr val="333333"/>
                </a:solidFill>
                <a:latin typeface="Chromatica Medium"/>
                <a:ea typeface="Chromatica Medium"/>
                <a:cs typeface="Chromatica Medium"/>
                <a:sym typeface="Chromatica Medium"/>
              </a:defRPr>
            </a:lvl1pPr>
          </a:lstStyle>
          <a:p>
            <a:r>
              <a:rPr lang="tr-TR" sz="1600" dirty="0">
                <a:latin typeface="Chromatica" panose="00000500000000000000" pitchFamily="50" charset="-94"/>
              </a:rPr>
              <a:t>BASE IMAGE: CENTOS</a:t>
            </a:r>
            <a:endParaRPr sz="1600" dirty="0">
              <a:latin typeface="Chromatica" panose="00000500000000000000" pitchFamily="50" charset="-94"/>
            </a:endParaRPr>
          </a:p>
        </p:txBody>
      </p:sp>
      <p:sp>
        <p:nvSpPr>
          <p:cNvPr id="8" name="Uygulama: ‘Market Sepet Analizi’">
            <a:extLst>
              <a:ext uri="{FF2B5EF4-FFF2-40B4-BE49-F238E27FC236}">
                <a16:creationId xmlns:a16="http://schemas.microsoft.com/office/drawing/2014/main" id="{BBB81E57-4093-4750-A015-4D41AB9FDCD9}"/>
              </a:ext>
            </a:extLst>
          </p:cNvPr>
          <p:cNvSpPr txBox="1"/>
          <p:nvPr/>
        </p:nvSpPr>
        <p:spPr>
          <a:xfrm>
            <a:off x="4880232" y="3744966"/>
            <a:ext cx="2829538" cy="284693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9050" tIns="19050" rIns="19050" bIns="19050" anchor="ctr">
            <a:spAutoFit/>
          </a:bodyPr>
          <a:lstStyle>
            <a:lvl1pPr algn="l">
              <a:defRPr sz="3600">
                <a:solidFill>
                  <a:srgbClr val="333333"/>
                </a:solidFill>
                <a:latin typeface="Chromatica Medium"/>
                <a:ea typeface="Chromatica Medium"/>
                <a:cs typeface="Chromatica Medium"/>
                <a:sym typeface="Chromatica Medium"/>
              </a:defRPr>
            </a:lvl1pPr>
          </a:lstStyle>
          <a:p>
            <a:r>
              <a:rPr lang="tr-TR" sz="1600" dirty="0">
                <a:latin typeface="Chromatica" panose="00000500000000000000" pitchFamily="50" charset="-94"/>
              </a:rPr>
              <a:t>YUM UPDATE</a:t>
            </a:r>
            <a:endParaRPr sz="1600" dirty="0">
              <a:latin typeface="Chromatica" panose="00000500000000000000" pitchFamily="50" charset="-94"/>
            </a:endParaRPr>
          </a:p>
        </p:txBody>
      </p:sp>
      <p:sp>
        <p:nvSpPr>
          <p:cNvPr id="10" name="Uygulama: ‘Market Sepet Analizi’">
            <a:extLst>
              <a:ext uri="{FF2B5EF4-FFF2-40B4-BE49-F238E27FC236}">
                <a16:creationId xmlns:a16="http://schemas.microsoft.com/office/drawing/2014/main" id="{5B9DB2A2-76B8-4914-A610-4F00E9DBF603}"/>
              </a:ext>
            </a:extLst>
          </p:cNvPr>
          <p:cNvSpPr txBox="1"/>
          <p:nvPr/>
        </p:nvSpPr>
        <p:spPr>
          <a:xfrm>
            <a:off x="4880232" y="3360817"/>
            <a:ext cx="2829538" cy="284693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9050" tIns="19050" rIns="19050" bIns="19050" anchor="ctr">
            <a:spAutoFit/>
          </a:bodyPr>
          <a:lstStyle>
            <a:lvl1pPr algn="l">
              <a:defRPr sz="3600">
                <a:solidFill>
                  <a:srgbClr val="333333"/>
                </a:solidFill>
                <a:latin typeface="Chromatica Medium"/>
                <a:ea typeface="Chromatica Medium"/>
                <a:cs typeface="Chromatica Medium"/>
                <a:sym typeface="Chromatica Medium"/>
              </a:defRPr>
            </a:lvl1pPr>
          </a:lstStyle>
          <a:p>
            <a:r>
              <a:rPr lang="tr-TR" sz="1600" dirty="0">
                <a:latin typeface="Chromatica" panose="00000500000000000000" pitchFamily="50" charset="-94"/>
              </a:rPr>
              <a:t>INSTALL PYTHON</a:t>
            </a:r>
            <a:endParaRPr sz="1600" dirty="0">
              <a:latin typeface="Chromatica" panose="00000500000000000000" pitchFamily="50" charset="-94"/>
            </a:endParaRPr>
          </a:p>
        </p:txBody>
      </p:sp>
      <p:sp>
        <p:nvSpPr>
          <p:cNvPr id="11" name="Uygulama: ‘Market Sepet Analizi’">
            <a:extLst>
              <a:ext uri="{FF2B5EF4-FFF2-40B4-BE49-F238E27FC236}">
                <a16:creationId xmlns:a16="http://schemas.microsoft.com/office/drawing/2014/main" id="{A664E7D3-29E2-4982-92E8-0110E18D99C1}"/>
              </a:ext>
            </a:extLst>
          </p:cNvPr>
          <p:cNvSpPr txBox="1"/>
          <p:nvPr/>
        </p:nvSpPr>
        <p:spPr>
          <a:xfrm>
            <a:off x="4880232" y="2976668"/>
            <a:ext cx="2829538" cy="284693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9050" tIns="19050" rIns="19050" bIns="19050" anchor="ctr">
            <a:spAutoFit/>
          </a:bodyPr>
          <a:lstStyle>
            <a:lvl1pPr algn="l">
              <a:defRPr sz="3600">
                <a:solidFill>
                  <a:srgbClr val="333333"/>
                </a:solidFill>
                <a:latin typeface="Chromatica Medium"/>
                <a:ea typeface="Chromatica Medium"/>
                <a:cs typeface="Chromatica Medium"/>
                <a:sym typeface="Chromatica Medium"/>
              </a:defRPr>
            </a:lvl1pPr>
          </a:lstStyle>
          <a:p>
            <a:r>
              <a:rPr lang="tr-TR" sz="1600" dirty="0">
                <a:latin typeface="Chromatica" panose="00000500000000000000" pitchFamily="50" charset="-94"/>
              </a:rPr>
              <a:t>INSTALL PIP</a:t>
            </a:r>
            <a:endParaRPr sz="1600" dirty="0">
              <a:latin typeface="Chromatica" panose="00000500000000000000" pitchFamily="50" charset="-94"/>
            </a:endParaRPr>
          </a:p>
        </p:txBody>
      </p:sp>
      <p:sp>
        <p:nvSpPr>
          <p:cNvPr id="12" name="Uygulama: ‘Market Sepet Analizi’">
            <a:extLst>
              <a:ext uri="{FF2B5EF4-FFF2-40B4-BE49-F238E27FC236}">
                <a16:creationId xmlns:a16="http://schemas.microsoft.com/office/drawing/2014/main" id="{B0D7DBC1-4405-4E30-BC93-758B80E3C6B1}"/>
              </a:ext>
            </a:extLst>
          </p:cNvPr>
          <p:cNvSpPr txBox="1"/>
          <p:nvPr/>
        </p:nvSpPr>
        <p:spPr>
          <a:xfrm>
            <a:off x="4872674" y="2592519"/>
            <a:ext cx="2829538" cy="284693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9050" tIns="19050" rIns="19050" bIns="19050" anchor="ctr">
            <a:spAutoFit/>
          </a:bodyPr>
          <a:lstStyle>
            <a:lvl1pPr algn="l">
              <a:defRPr sz="3600">
                <a:solidFill>
                  <a:srgbClr val="333333"/>
                </a:solidFill>
                <a:latin typeface="Chromatica Medium"/>
                <a:ea typeface="Chromatica Medium"/>
                <a:cs typeface="Chromatica Medium"/>
                <a:sym typeface="Chromatica Medium"/>
              </a:defRPr>
            </a:lvl1pPr>
          </a:lstStyle>
          <a:p>
            <a:r>
              <a:rPr lang="tr-TR" sz="1600" dirty="0">
                <a:latin typeface="Chromatica" panose="00000500000000000000" pitchFamily="50" charset="-94"/>
              </a:rPr>
              <a:t>UPDATE PIP</a:t>
            </a:r>
            <a:endParaRPr sz="1600" dirty="0">
              <a:latin typeface="Chromatica" panose="00000500000000000000" pitchFamily="50" charset="-94"/>
            </a:endParaRPr>
          </a:p>
        </p:txBody>
      </p:sp>
      <p:sp>
        <p:nvSpPr>
          <p:cNvPr id="13" name="Uygulama: ‘Market Sepet Analizi’">
            <a:extLst>
              <a:ext uri="{FF2B5EF4-FFF2-40B4-BE49-F238E27FC236}">
                <a16:creationId xmlns:a16="http://schemas.microsoft.com/office/drawing/2014/main" id="{1DC1E8F2-74E7-465C-916D-CFF2F57EC9FF}"/>
              </a:ext>
            </a:extLst>
          </p:cNvPr>
          <p:cNvSpPr txBox="1"/>
          <p:nvPr/>
        </p:nvSpPr>
        <p:spPr>
          <a:xfrm>
            <a:off x="4880232" y="1962148"/>
            <a:ext cx="2829538" cy="53091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9050" tIns="19050" rIns="19050" bIns="19050" anchor="ctr">
            <a:spAutoFit/>
          </a:bodyPr>
          <a:lstStyle>
            <a:lvl1pPr algn="l">
              <a:defRPr sz="3600">
                <a:solidFill>
                  <a:srgbClr val="333333"/>
                </a:solidFill>
                <a:latin typeface="Chromatica Medium"/>
                <a:ea typeface="Chromatica Medium"/>
                <a:cs typeface="Chromatica Medium"/>
                <a:sym typeface="Chromatica Medium"/>
              </a:defRPr>
            </a:lvl1pPr>
          </a:lstStyle>
          <a:p>
            <a:r>
              <a:rPr lang="tr-TR" sz="1600" dirty="0">
                <a:latin typeface="Chromatica" panose="00000500000000000000" pitchFamily="50" charset="-94"/>
              </a:rPr>
              <a:t>PIP INSTALL PANDAS SKLEARN JUPYTER</a:t>
            </a:r>
            <a:endParaRPr sz="1600" dirty="0">
              <a:latin typeface="Chromatica" panose="00000500000000000000" pitchFamily="50" charset="-94"/>
            </a:endParaRPr>
          </a:p>
        </p:txBody>
      </p:sp>
      <p:sp>
        <p:nvSpPr>
          <p:cNvPr id="2" name="Dikdörtgen 1">
            <a:extLst>
              <a:ext uri="{FF2B5EF4-FFF2-40B4-BE49-F238E27FC236}">
                <a16:creationId xmlns:a16="http://schemas.microsoft.com/office/drawing/2014/main" id="{C5C7ECF2-EC49-4EAE-8A31-69E266793B6F}"/>
              </a:ext>
            </a:extLst>
          </p:cNvPr>
          <p:cNvSpPr/>
          <p:nvPr/>
        </p:nvSpPr>
        <p:spPr>
          <a:xfrm>
            <a:off x="4572000" y="1714500"/>
            <a:ext cx="3457575" cy="2943225"/>
          </a:xfrm>
          <a:prstGeom prst="rect">
            <a:avLst/>
          </a:prstGeom>
          <a:noFill/>
          <a:ln w="381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tr-TR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2DB59AB4-8CDF-4236-BA49-428E83BB71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73492">
            <a:off x="4118228" y="3132867"/>
            <a:ext cx="648942" cy="648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Uygulama: ‘Market Sepet Analizi’">
            <a:extLst>
              <a:ext uri="{FF2B5EF4-FFF2-40B4-BE49-F238E27FC236}">
                <a16:creationId xmlns:a16="http://schemas.microsoft.com/office/drawing/2014/main" id="{61174377-32B6-4224-B320-8A95CB2504ED}"/>
              </a:ext>
            </a:extLst>
          </p:cNvPr>
          <p:cNvSpPr txBox="1"/>
          <p:nvPr/>
        </p:nvSpPr>
        <p:spPr>
          <a:xfrm>
            <a:off x="4872674" y="1262325"/>
            <a:ext cx="2829538" cy="284693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9050" tIns="19050" rIns="19050" bIns="19050" anchor="ctr">
            <a:spAutoFit/>
          </a:bodyPr>
          <a:lstStyle>
            <a:lvl1pPr algn="l">
              <a:defRPr sz="3600">
                <a:solidFill>
                  <a:srgbClr val="333333"/>
                </a:solidFill>
                <a:latin typeface="Chromatica Medium"/>
                <a:ea typeface="Chromatica Medium"/>
                <a:cs typeface="Chromatica Medium"/>
                <a:sym typeface="Chromatica Medium"/>
              </a:defRPr>
            </a:lvl1pPr>
          </a:lstStyle>
          <a:p>
            <a:r>
              <a:rPr lang="tr-TR" sz="1600" dirty="0">
                <a:latin typeface="Chromatica" panose="00000500000000000000" pitchFamily="50" charset="-94"/>
              </a:rPr>
              <a:t>MUTABLE LAYER</a:t>
            </a:r>
            <a:endParaRPr sz="1600" dirty="0">
              <a:latin typeface="Chromatica" panose="00000500000000000000" pitchFamily="50" charset="-94"/>
            </a:endParaRPr>
          </a:p>
        </p:txBody>
      </p:sp>
      <p:sp>
        <p:nvSpPr>
          <p:cNvPr id="16" name="Uygulama: ‘Market Sepet Analizi’">
            <a:extLst>
              <a:ext uri="{FF2B5EF4-FFF2-40B4-BE49-F238E27FC236}">
                <a16:creationId xmlns:a16="http://schemas.microsoft.com/office/drawing/2014/main" id="{939E3010-C4D2-4488-99C3-2BEA34572B5D}"/>
              </a:ext>
            </a:extLst>
          </p:cNvPr>
          <p:cNvSpPr txBox="1"/>
          <p:nvPr/>
        </p:nvSpPr>
        <p:spPr>
          <a:xfrm>
            <a:off x="712131" y="2085258"/>
            <a:ext cx="2012019" cy="284693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9050" tIns="19050" rIns="19050" bIns="19050" anchor="ctr">
            <a:spAutoFit/>
          </a:bodyPr>
          <a:lstStyle>
            <a:lvl1pPr algn="l">
              <a:defRPr sz="3600">
                <a:solidFill>
                  <a:srgbClr val="333333"/>
                </a:solidFill>
                <a:latin typeface="Chromatica Medium"/>
                <a:ea typeface="Chromatica Medium"/>
                <a:cs typeface="Chromatica Medium"/>
                <a:sym typeface="Chromatica Medium"/>
              </a:defRPr>
            </a:lvl1pPr>
          </a:lstStyle>
          <a:p>
            <a:r>
              <a:rPr lang="tr-TR" sz="1600" dirty="0">
                <a:latin typeface="Chromatica" panose="00000500000000000000" pitchFamily="50" charset="-94"/>
              </a:rPr>
              <a:t>CONTAINER LAYER</a:t>
            </a:r>
            <a:endParaRPr sz="1600" dirty="0">
              <a:latin typeface="Chromatica" panose="00000500000000000000" pitchFamily="50" charset="-94"/>
            </a:endParaRPr>
          </a:p>
        </p:txBody>
      </p:sp>
      <p:cxnSp>
        <p:nvCxnSpPr>
          <p:cNvPr id="17" name="Düz Ok Bağlayıcısı 16">
            <a:extLst>
              <a:ext uri="{FF2B5EF4-FFF2-40B4-BE49-F238E27FC236}">
                <a16:creationId xmlns:a16="http://schemas.microsoft.com/office/drawing/2014/main" id="{AF36E968-9612-499D-99EB-BB445413BB60}"/>
              </a:ext>
            </a:extLst>
          </p:cNvPr>
          <p:cNvCxnSpPr>
            <a:cxnSpLocks/>
            <a:stCxn id="16" idx="3"/>
            <a:endCxn id="15" idx="1"/>
          </p:cNvCxnSpPr>
          <p:nvPr/>
        </p:nvCxnSpPr>
        <p:spPr>
          <a:xfrm flipV="1">
            <a:off x="2724150" y="1404672"/>
            <a:ext cx="2148524" cy="822933"/>
          </a:xfrm>
          <a:prstGeom prst="straightConnector1">
            <a:avLst/>
          </a:prstGeom>
          <a:noFill/>
          <a:ln w="76200" cap="flat">
            <a:solidFill>
              <a:schemeClr val="bg2">
                <a:lumMod val="50000"/>
              </a:scheme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23184744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0" grpId="0" animBg="1"/>
      <p:bldP spid="11" grpId="0" animBg="1"/>
      <p:bldP spid="12" grpId="0" animBg="1"/>
      <p:bldP spid="13" grpId="0" animBg="1"/>
      <p:bldP spid="2" grpId="0" animBg="1"/>
      <p:bldP spid="15" grpId="0" animBg="1"/>
      <p:bldP spid="16" grpId="0" animBg="1"/>
    </p:bldLst>
  </p:timing>
</p:sld>
</file>

<file path=ppt/theme/theme1.xml><?xml version="1.0" encoding="utf-8"?>
<a:theme xmlns:a="http://schemas.openxmlformats.org/drawingml/2006/main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8E3C13D569F524C986D907B01BD5D31" ma:contentTypeVersion="6" ma:contentTypeDescription="Create a new document." ma:contentTypeScope="" ma:versionID="2311329a058e44d094bd84e816bc914f">
  <xsd:schema xmlns:xsd="http://www.w3.org/2001/XMLSchema" xmlns:xs="http://www.w3.org/2001/XMLSchema" xmlns:p="http://schemas.microsoft.com/office/2006/metadata/properties" xmlns:ns2="67dd049d-8986-44f2-b002-33c946b3eccc" targetNamespace="http://schemas.microsoft.com/office/2006/metadata/properties" ma:root="true" ma:fieldsID="7e31921961f4f100574fac5919639480" ns2:_="">
    <xsd:import namespace="67dd049d-8986-44f2-b002-33c946b3ecc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dd049d-8986-44f2-b002-33c946b3ec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119AD38-C0D8-4A92-ADD6-8E515050576B}"/>
</file>

<file path=customXml/itemProps2.xml><?xml version="1.0" encoding="utf-8"?>
<ds:datastoreItem xmlns:ds="http://schemas.openxmlformats.org/officeDocument/2006/customXml" ds:itemID="{E12FA439-0D75-4280-BF5F-4990A80AFF15}"/>
</file>

<file path=customXml/itemProps3.xml><?xml version="1.0" encoding="utf-8"?>
<ds:datastoreItem xmlns:ds="http://schemas.openxmlformats.org/officeDocument/2006/customXml" ds:itemID="{DDBC0261-FE30-4C80-B713-8F7726FFCF4C}"/>
</file>

<file path=docProps/app.xml><?xml version="1.0" encoding="utf-8"?>
<Properties xmlns="http://schemas.openxmlformats.org/officeDocument/2006/extended-properties" xmlns:vt="http://schemas.openxmlformats.org/officeDocument/2006/docPropsVTypes">
  <TotalTime>3198</TotalTime>
  <Words>1002</Words>
  <Application>Microsoft Office PowerPoint</Application>
  <PresentationFormat>Ekran Gösterisi (16:9)</PresentationFormat>
  <Paragraphs>172</Paragraphs>
  <Slides>16</Slides>
  <Notes>16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7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16</vt:i4>
      </vt:variant>
    </vt:vector>
  </HeadingPairs>
  <TitlesOfParts>
    <vt:vector size="24" baseType="lpstr">
      <vt:lpstr>Arial</vt:lpstr>
      <vt:lpstr>Chromatica</vt:lpstr>
      <vt:lpstr>Consolas</vt:lpstr>
      <vt:lpstr>Courier New</vt:lpstr>
      <vt:lpstr>Helvetica Neue</vt:lpstr>
      <vt:lpstr>Helvetica Neue Medium</vt:lpstr>
      <vt:lpstr>Roboto</vt:lpstr>
      <vt:lpstr>21_BasicWhite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Erkan ŞİRİN</cp:lastModifiedBy>
  <cp:revision>62</cp:revision>
  <dcterms:modified xsi:type="dcterms:W3CDTF">2020-10-30T20:26:47Z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0x01010048E3C13D569F524C986D907B01BD5D31</vt:lpwstr>
  </property>
</Properties>
</file>