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7" r:id="rId3"/>
    <p:sldId id="303" r:id="rId4"/>
    <p:sldId id="301" r:id="rId5"/>
    <p:sldId id="300" r:id="rId6"/>
    <p:sldId id="304" r:id="rId7"/>
    <p:sldId id="306" r:id="rId8"/>
    <p:sldId id="305" r:id="rId9"/>
    <p:sldId id="307" r:id="rId10"/>
    <p:sldId id="308" r:id="rId11"/>
    <p:sldId id="309" r:id="rId12"/>
    <p:sldId id="323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9" r:id="rId22"/>
    <p:sldId id="320" r:id="rId23"/>
    <p:sldId id="321" r:id="rId24"/>
    <p:sldId id="322" r:id="rId25"/>
  </p:sldIdLst>
  <p:sldSz cx="9144000" cy="5143500" type="screen16x9"/>
  <p:notesSz cx="6858000" cy="9144000"/>
  <p:defaultTextStyle>
    <a:defPPr marL="0" marR="0" indent="0" algn="l" defTabSz="3428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17143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342874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514311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685749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857186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028622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20006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37149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ytun Morgul" initials="OM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3399FF"/>
    <a:srgbClr val="099CEC"/>
    <a:srgbClr val="A33C24"/>
    <a:srgbClr val="A13E25"/>
    <a:srgbClr val="373535"/>
    <a:srgbClr val="A6A6A6"/>
    <a:srgbClr val="CC3300"/>
    <a:srgbClr val="FF9933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05" d="100"/>
          <a:sy n="105" d="100"/>
        </p:scale>
        <p:origin x="13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3:43.539" idx="1">
    <p:pos x="290" y="-3487"/>
    <p:text>Eğitim başlığı hem sayfaya, hem de solundaki noktaya, hem de miuul logusuna göre ortalanmış olarak şekilde büyük yazılacak. (Chromatica Regular, 96pt)
Modül 1-2-3 gibi yazmayalım ve söylemeyelim anlatırken. Eğitimler teker teker de satılacağı için, Path’den de bahsetmeyelim.
Ekran bazen gerekli yerlere zoom yapsın bilmeyenler de ogrensin. Vahitle erkan yapıyor bunu.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1pPr>
    <a:lvl2pPr indent="8571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2pPr>
    <a:lvl3pPr indent="171438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3pPr>
    <a:lvl4pPr indent="257156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4pPr>
    <a:lvl5pPr indent="342874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5pPr>
    <a:lvl6pPr indent="428592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6pPr>
    <a:lvl7pPr indent="514311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7pPr>
    <a:lvl8pPr indent="600030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8pPr>
    <a:lvl9pPr indent="68574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16:9 oranda hazırlıyoruz sunumları. Sinematik olsun </a:t>
            </a:r>
            <a:r>
              <a:rPr lang="en-TR" dirty="0">
                <a:sym typeface="Wingdings" pitchFamily="2" charset="2"/>
              </a:rPr>
              <a:t> </a:t>
            </a:r>
            <a:r>
              <a:rPr lang="en-TR" dirty="0"/>
              <a:t>Eğitim başlığı ortalanıyor sayfa ortasına. 36pt</a:t>
            </a:r>
          </a:p>
        </p:txBody>
      </p:sp>
    </p:spTree>
    <p:extLst>
      <p:ext uri="{BB962C8B-B14F-4D97-AF65-F5344CB8AC3E}">
        <p14:creationId xmlns:p14="http://schemas.microsoft.com/office/powerpoint/2010/main" val="66117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81886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601174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610898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848169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496351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871351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301030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876606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010520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94838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491849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605602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746407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80651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5299271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4130062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87752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11457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3682855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413574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28484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2883616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Yazım örneği 1. Metinleri sola dayalı yazıyoruz. Metinler dikdörtgene ortalanmış olmalı.</a:t>
            </a:r>
          </a:p>
        </p:txBody>
      </p:sp>
    </p:spTree>
    <p:extLst>
      <p:ext uri="{BB962C8B-B14F-4D97-AF65-F5344CB8AC3E}">
        <p14:creationId xmlns:p14="http://schemas.microsoft.com/office/powerpoint/2010/main" val="18171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0504" y="4447452"/>
            <a:ext cx="8239126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965623"/>
            <a:ext cx="8239127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5" y="2708698"/>
            <a:ext cx="8239125" cy="714375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845317"/>
            <a:ext cx="8239125" cy="145286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403473"/>
            <a:ext cx="8239125" cy="271559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3098320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1260" y="4003298"/>
            <a:ext cx="7575020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57722" y="1852450"/>
            <a:ext cx="7828558" cy="1438605"/>
          </a:xfrm>
          <a:prstGeom prst="rect">
            <a:avLst/>
          </a:prstGeom>
        </p:spPr>
        <p:txBody>
          <a:bodyPr/>
          <a:lstStyle>
            <a:lvl1pPr marL="239596" indent="-17621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239596" indent="-476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239596" indent="1666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39596" indent="33813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39596" indent="5095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5910264" y="381003"/>
            <a:ext cx="2789662" cy="22311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5062540" y="1491853"/>
            <a:ext cx="3914775" cy="45563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52388" y="185740"/>
            <a:ext cx="6229350" cy="46720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500063" y="-2071688"/>
            <a:ext cx="10144125" cy="8115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433385" y="-485775"/>
            <a:ext cx="10029825" cy="6007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2671765"/>
            <a:ext cx="8239125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52887" y="414805"/>
            <a:ext cx="8238233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4353718"/>
            <a:ext cx="8239125" cy="418857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4114801" y="-76200"/>
            <a:ext cx="4554314" cy="5300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76250"/>
            <a:ext cx="3667125" cy="220585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2647716"/>
            <a:ext cx="3667125" cy="2019534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3667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593190"/>
            <a:ext cx="3667125" cy="3096236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4572000" y="-152723"/>
            <a:ext cx="4093828" cy="54584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3667125" cy="538163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1700215"/>
            <a:ext cx="8239127" cy="1743075"/>
          </a:xfrm>
          <a:prstGeom prst="rect">
            <a:avLst/>
          </a:prstGeom>
        </p:spPr>
        <p:txBody>
          <a:bodyPr anchor="ctr"/>
          <a:lstStyle>
            <a:lvl1pPr>
              <a:defRPr sz="4350" b="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3"/>
            <a:ext cx="8239125" cy="538106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8239125" cy="538163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1pPr>
            <a:lvl2pPr marL="0" indent="17145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2pPr>
            <a:lvl3pPr marL="0" indent="34289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3pPr>
            <a:lvl4pPr marL="0" indent="51434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4pPr>
            <a:lvl5pPr marL="0" indent="685801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4"/>
            <a:ext cx="8239125" cy="53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1593192"/>
            <a:ext cx="8239125" cy="309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39385"/>
            <a:ext cx="195567" cy="2064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19076">
              <a:defRPr sz="67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28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4572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6858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9144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142999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371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6002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18288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0574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ython ile Veri Bilimi"/>
          <p:cNvSpPr txBox="1"/>
          <p:nvPr/>
        </p:nvSpPr>
        <p:spPr>
          <a:xfrm>
            <a:off x="3256959" y="3140122"/>
            <a:ext cx="2630079" cy="715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9600">
                <a:solidFill>
                  <a:srgbClr val="333333"/>
                </a:solidFill>
                <a:latin typeface="Chromatica Regular"/>
                <a:ea typeface="Chromatica Regular"/>
                <a:cs typeface="Chromatica Regular"/>
                <a:sym typeface="Chromatica Regular"/>
              </a:defRPr>
            </a:lvl1pPr>
          </a:lstStyle>
          <a:p>
            <a:pPr algn="ctr"/>
            <a:r>
              <a:rPr lang="tr-TR" sz="4400" b="1" dirty="0" err="1">
                <a:solidFill>
                  <a:srgbClr val="373535"/>
                </a:solidFill>
              </a:rPr>
              <a:t>Intro</a:t>
            </a:r>
            <a:endParaRPr sz="4400" b="1" dirty="0">
              <a:solidFill>
                <a:srgbClr val="373535"/>
              </a:solidFill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1868079-F513-4843-BBF7-12700F102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5" y="769562"/>
            <a:ext cx="4162425" cy="21526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475719" y="2548284"/>
            <a:ext cx="8335765" cy="4693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solidFill>
                  <a:srgbClr val="222222"/>
                </a:solidFill>
                <a:latin typeface="Chromatica" panose="00000500000000000000" pitchFamily="50" charset="-94"/>
              </a:rPr>
              <a:t>Virtual Network</a:t>
            </a:r>
            <a:endParaRPr lang="tr-TR" sz="1350" b="1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951512" y="577602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4141396" y="577602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1082382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2226526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3435463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4708143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5852287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7061224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550049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609539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882047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353565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413055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5563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859069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31577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919053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978543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251051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7227621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7500129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176030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235520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08028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37620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50873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234005" y="4435705"/>
            <a:ext cx="366090" cy="272285"/>
          </a:xfrm>
          <a:prstGeom prst="rect">
            <a:avLst/>
          </a:prstGeom>
        </p:spPr>
      </p:pic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222861" y="1418888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396125" y="1412909"/>
            <a:ext cx="366090" cy="2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20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etcd</a:t>
            </a:r>
            <a:endParaRPr lang="tr-TR" sz="2800" b="1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440220" y="1874064"/>
            <a:ext cx="165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etcd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59171" y="1591164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32435" y="1585185"/>
            <a:ext cx="366090" cy="272285"/>
          </a:xfrm>
          <a:prstGeom prst="rect">
            <a:avLst/>
          </a:prstGeom>
        </p:spPr>
      </p:pic>
      <p:sp>
        <p:nvSpPr>
          <p:cNvPr id="153" name="Uygulama: ‘Market Sepet Analizi’">
            <a:extLst>
              <a:ext uri="{FF2B5EF4-FFF2-40B4-BE49-F238E27FC236}">
                <a16:creationId xmlns:a16="http://schemas.microsoft.com/office/drawing/2014/main" id="{F2A1D1C0-5A0E-4F79-B735-B5AECFF3DAA3}"/>
              </a:ext>
            </a:extLst>
          </p:cNvPr>
          <p:cNvSpPr txBox="1"/>
          <p:nvPr/>
        </p:nvSpPr>
        <p:spPr>
          <a:xfrm>
            <a:off x="3544392" y="1335350"/>
            <a:ext cx="2922819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Kubernetes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backing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store</a:t>
            </a:r>
            <a:endParaRPr sz="2000" dirty="0">
              <a:solidFill>
                <a:schemeClr val="tx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17139ED-EEDD-422C-A12A-97111C49F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838" y="1902135"/>
            <a:ext cx="265483" cy="274047"/>
          </a:xfrm>
          <a:prstGeom prst="rect">
            <a:avLst/>
          </a:prstGeom>
        </p:spPr>
      </p:pic>
      <p:pic>
        <p:nvPicPr>
          <p:cNvPr id="131" name="Resim 130">
            <a:extLst>
              <a:ext uri="{FF2B5EF4-FFF2-40B4-BE49-F238E27FC236}">
                <a16:creationId xmlns:a16="http://schemas.microsoft.com/office/drawing/2014/main" id="{45FFDC77-E8F6-4375-A403-F79B40B64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90" y="1922086"/>
            <a:ext cx="265483" cy="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1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Node</a:t>
            </a:r>
            <a:r>
              <a:rPr lang="tr-TR" sz="2800" b="1" dirty="0">
                <a:latin typeface="Chromatica" panose="00000500000000000000" pitchFamily="50" charset="-94"/>
              </a:rPr>
              <a:t> Components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26193" y="1135459"/>
            <a:ext cx="8091613" cy="28725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tr-TR" sz="2400" b="1" dirty="0" err="1">
                <a:latin typeface="Chromatica" panose="00000500000000000000" pitchFamily="50" charset="-94"/>
              </a:rPr>
              <a:t>kubelet</a:t>
            </a:r>
            <a:r>
              <a:rPr lang="tr-TR" sz="2400" b="1" dirty="0">
                <a:latin typeface="Chromatica" panose="00000500000000000000" pitchFamily="50" charset="-94"/>
              </a:rPr>
              <a:t>: </a:t>
            </a:r>
            <a:r>
              <a:rPr lang="tr-TR" sz="2400" dirty="0"/>
              <a:t>P</a:t>
            </a:r>
            <a:r>
              <a:rPr lang="en-US" sz="2400" dirty="0" err="1"/>
              <a:t>rimary</a:t>
            </a:r>
            <a:r>
              <a:rPr lang="en-US" sz="2400" dirty="0"/>
              <a:t> "node agent" that runs on each node</a:t>
            </a:r>
            <a:r>
              <a:rPr lang="tr-TR" sz="2400" dirty="0"/>
              <a:t>. </a:t>
            </a:r>
            <a:r>
              <a:rPr lang="tr-TR" sz="2400" dirty="0" err="1"/>
              <a:t>Captain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</a:t>
            </a:r>
            <a:r>
              <a:rPr lang="tr-TR" sz="2400" dirty="0" err="1"/>
              <a:t>node</a:t>
            </a:r>
            <a:r>
              <a:rPr lang="tr-TR" sz="2400" dirty="0"/>
              <a:t> on be </a:t>
            </a:r>
            <a:r>
              <a:rPr lang="tr-TR" sz="2400" dirty="0" err="1"/>
              <a:t>half</a:t>
            </a:r>
            <a:r>
              <a:rPr lang="tr-TR" sz="2400" dirty="0"/>
              <a:t> of </a:t>
            </a:r>
            <a:r>
              <a:rPr lang="tr-TR" sz="2400" dirty="0" err="1"/>
              <a:t>the</a:t>
            </a:r>
            <a:r>
              <a:rPr lang="tr-TR" sz="2400" dirty="0"/>
              <a:t> k8s.</a:t>
            </a:r>
          </a:p>
          <a:p>
            <a:pPr algn="l" defTabSz="2438338">
              <a:lnSpc>
                <a:spcPct val="150000"/>
              </a:lnSpc>
            </a:pP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kube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-Proxy: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Process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runs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on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each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node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. </a:t>
            </a:r>
            <a:r>
              <a:rPr kumimoji="0" lang="tr-TR" sz="240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Lat</a:t>
            </a:r>
            <a:r>
              <a:rPr kumimoji="0" lang="tr-TR" sz="24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4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the</a:t>
            </a:r>
            <a:r>
              <a:rPr kumimoji="0" lang="tr-TR" sz="24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4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pods</a:t>
            </a:r>
            <a:r>
              <a:rPr kumimoji="0" lang="tr-TR" sz="24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4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communicate</a:t>
            </a:r>
            <a:r>
              <a:rPr kumimoji="0" lang="tr-TR" sz="24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in </a:t>
            </a:r>
            <a:r>
              <a:rPr kumimoji="0" lang="tr-TR" sz="24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node</a:t>
            </a:r>
            <a:r>
              <a:rPr kumimoji="0" lang="tr-TR" sz="24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4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with</a:t>
            </a:r>
            <a:r>
              <a:rPr kumimoji="0" lang="tr-TR" sz="24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40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services</a:t>
            </a:r>
            <a:r>
              <a:rPr kumimoji="0" lang="tr-TR" sz="240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.</a:t>
            </a:r>
            <a:endParaRPr kumimoji="0" lang="tr-TR" sz="24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>
              <a:lnSpc>
                <a:spcPct val="150000"/>
              </a:lnSpc>
            </a:pPr>
            <a:r>
              <a:rPr lang="tr-TR" sz="2400" b="1" dirty="0" err="1">
                <a:latin typeface="Chromatica" panose="00000500000000000000" pitchFamily="50" charset="-94"/>
              </a:rPr>
              <a:t>c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ontainer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 </a:t>
            </a:r>
            <a:r>
              <a:rPr kumimoji="0" lang="tr-TR" sz="2400" b="1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runtime</a:t>
            </a:r>
            <a:r>
              <a:rPr kumimoji="0" lang="tr-TR" sz="2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: </a:t>
            </a:r>
            <a:r>
              <a:rPr kumimoji="0" lang="tr-TR" sz="240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0768784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311162"/>
            <a:ext cx="5021239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Pod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576533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28855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41" name="Grup 40">
            <a:extLst>
              <a:ext uri="{FF2B5EF4-FFF2-40B4-BE49-F238E27FC236}">
                <a16:creationId xmlns:a16="http://schemas.microsoft.com/office/drawing/2014/main" id="{6BCC41B1-F44F-41CA-836D-E81DBFE2DCF0}"/>
              </a:ext>
            </a:extLst>
          </p:cNvPr>
          <p:cNvGrpSpPr/>
          <p:nvPr/>
        </p:nvGrpSpPr>
        <p:grpSpPr>
          <a:xfrm>
            <a:off x="2075043" y="836080"/>
            <a:ext cx="2196628" cy="3570157"/>
            <a:chOff x="3358211" y="1311093"/>
            <a:chExt cx="848695" cy="1715915"/>
          </a:xfrm>
        </p:grpSpPr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1677104D-D470-4BD1-92C8-98D2EC3F8A4F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44" name="Yamuk 43">
                <a:extLst>
                  <a:ext uri="{FF2B5EF4-FFF2-40B4-BE49-F238E27FC236}">
                    <a16:creationId xmlns:a16="http://schemas.microsoft.com/office/drawing/2014/main" id="{26E8E787-FB4F-43E7-A4AA-F2345CC3EA92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4DFCF5C3-1208-4529-B0BC-3B12254DAE1A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kdörtgen 45">
                <a:extLst>
                  <a:ext uri="{FF2B5EF4-FFF2-40B4-BE49-F238E27FC236}">
                    <a16:creationId xmlns:a16="http://schemas.microsoft.com/office/drawing/2014/main" id="{F0ED695E-D986-4834-8491-A4CFDD6AC9A3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ABBFFD5-34BD-44CD-B860-934BD7278241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Yuvarlatılmış Dikdörtgen 96">
                <a:extLst>
                  <a:ext uri="{FF2B5EF4-FFF2-40B4-BE49-F238E27FC236}">
                    <a16:creationId xmlns:a16="http://schemas.microsoft.com/office/drawing/2014/main" id="{A4389809-FCAD-43BC-8DB1-16B37626F4B6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Düz Bağlayıcı 48">
                <a:extLst>
                  <a:ext uri="{FF2B5EF4-FFF2-40B4-BE49-F238E27FC236}">
                    <a16:creationId xmlns:a16="http://schemas.microsoft.com/office/drawing/2014/main" id="{725FB166-EE6E-45B7-A782-2222C73F540E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B83ABC8A-8084-4299-81F3-A78E74E26AF9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135275A4-D330-4F8A-908B-1C3DB6508CBD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Metin kutusu 42">
              <a:extLst>
                <a:ext uri="{FF2B5EF4-FFF2-40B4-BE49-F238E27FC236}">
                  <a16:creationId xmlns:a16="http://schemas.microsoft.com/office/drawing/2014/main" id="{527FC965-4657-4D47-BF8F-E8EE1D2C1BCF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F98BADAB-672C-480D-8E6B-3C79565B8541}"/>
              </a:ext>
            </a:extLst>
          </p:cNvPr>
          <p:cNvGrpSpPr/>
          <p:nvPr/>
        </p:nvGrpSpPr>
        <p:grpSpPr>
          <a:xfrm>
            <a:off x="2317933" y="2044007"/>
            <a:ext cx="887725" cy="1046018"/>
            <a:chOff x="1364672" y="1874314"/>
            <a:chExt cx="887725" cy="1046018"/>
          </a:xfrm>
        </p:grpSpPr>
        <p:sp>
          <p:nvSpPr>
            <p:cNvPr id="53" name="Dikdörtgen 52">
              <a:extLst>
                <a:ext uri="{FF2B5EF4-FFF2-40B4-BE49-F238E27FC236}">
                  <a16:creationId xmlns:a16="http://schemas.microsoft.com/office/drawing/2014/main" id="{72852E92-846C-4246-A280-17D63FC54F3B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54" name="Resim 53">
              <a:extLst>
                <a:ext uri="{FF2B5EF4-FFF2-40B4-BE49-F238E27FC236}">
                  <a16:creationId xmlns:a16="http://schemas.microsoft.com/office/drawing/2014/main" id="{20390C49-3171-4F07-A5E2-7BC0A425C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55" name="Metin kutusu 54">
              <a:extLst>
                <a:ext uri="{FF2B5EF4-FFF2-40B4-BE49-F238E27FC236}">
                  <a16:creationId xmlns:a16="http://schemas.microsoft.com/office/drawing/2014/main" id="{3022FECC-9F24-481D-8150-4C64ECE83B7B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my-app-3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56" name="Grup 55">
            <a:extLst>
              <a:ext uri="{FF2B5EF4-FFF2-40B4-BE49-F238E27FC236}">
                <a16:creationId xmlns:a16="http://schemas.microsoft.com/office/drawing/2014/main" id="{F5455D1B-DC61-4F95-AA0B-B969DDEA619B}"/>
              </a:ext>
            </a:extLst>
          </p:cNvPr>
          <p:cNvGrpSpPr/>
          <p:nvPr/>
        </p:nvGrpSpPr>
        <p:grpSpPr>
          <a:xfrm>
            <a:off x="3070255" y="2996511"/>
            <a:ext cx="887725" cy="1046018"/>
            <a:chOff x="1364672" y="1874314"/>
            <a:chExt cx="887725" cy="1046018"/>
          </a:xfrm>
        </p:grpSpPr>
        <p:sp>
          <p:nvSpPr>
            <p:cNvPr id="57" name="Dikdörtgen 56">
              <a:extLst>
                <a:ext uri="{FF2B5EF4-FFF2-40B4-BE49-F238E27FC236}">
                  <a16:creationId xmlns:a16="http://schemas.microsoft.com/office/drawing/2014/main" id="{6D43E2C7-8428-4E3D-805E-8CB5403B5902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58" name="Resim 57">
              <a:extLst>
                <a:ext uri="{FF2B5EF4-FFF2-40B4-BE49-F238E27FC236}">
                  <a16:creationId xmlns:a16="http://schemas.microsoft.com/office/drawing/2014/main" id="{A8BBB2C0-4401-4AA6-8420-E5A951D8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74866A1A-77B5-4D46-83C5-2590B78EE15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60" name="Grup 59">
            <a:extLst>
              <a:ext uri="{FF2B5EF4-FFF2-40B4-BE49-F238E27FC236}">
                <a16:creationId xmlns:a16="http://schemas.microsoft.com/office/drawing/2014/main" id="{6DF4908C-3340-4195-8FEC-E5D488865E4D}"/>
              </a:ext>
            </a:extLst>
          </p:cNvPr>
          <p:cNvGrpSpPr/>
          <p:nvPr/>
        </p:nvGrpSpPr>
        <p:grpSpPr>
          <a:xfrm>
            <a:off x="3786767" y="908522"/>
            <a:ext cx="2196628" cy="3570157"/>
            <a:chOff x="3358211" y="1311093"/>
            <a:chExt cx="848695" cy="1715915"/>
          </a:xfrm>
        </p:grpSpPr>
        <p:grpSp>
          <p:nvGrpSpPr>
            <p:cNvPr id="61" name="Grup 60">
              <a:extLst>
                <a:ext uri="{FF2B5EF4-FFF2-40B4-BE49-F238E27FC236}">
                  <a16:creationId xmlns:a16="http://schemas.microsoft.com/office/drawing/2014/main" id="{3C459B19-3A03-4724-8E66-56F4ECA26392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63" name="Yamuk 62">
                <a:extLst>
                  <a:ext uri="{FF2B5EF4-FFF2-40B4-BE49-F238E27FC236}">
                    <a16:creationId xmlns:a16="http://schemas.microsoft.com/office/drawing/2014/main" id="{C1F8AAB2-FC49-4973-A980-3C8391F29B94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Yamuk 63">
                <a:extLst>
                  <a:ext uri="{FF2B5EF4-FFF2-40B4-BE49-F238E27FC236}">
                    <a16:creationId xmlns:a16="http://schemas.microsoft.com/office/drawing/2014/main" id="{0DA7076B-973D-429C-9F9E-91EFF5235569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Dikdörtgen 64">
                <a:extLst>
                  <a:ext uri="{FF2B5EF4-FFF2-40B4-BE49-F238E27FC236}">
                    <a16:creationId xmlns:a16="http://schemas.microsoft.com/office/drawing/2014/main" id="{BECA65D3-FE20-4C69-B35A-9D5602B01DFB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Dikdörtgen 65">
                <a:extLst>
                  <a:ext uri="{FF2B5EF4-FFF2-40B4-BE49-F238E27FC236}">
                    <a16:creationId xmlns:a16="http://schemas.microsoft.com/office/drawing/2014/main" id="{53E12AD5-6915-4C9C-81C7-970B2212A5AC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Yuvarlatılmış Dikdörtgen 96">
                <a:extLst>
                  <a:ext uri="{FF2B5EF4-FFF2-40B4-BE49-F238E27FC236}">
                    <a16:creationId xmlns:a16="http://schemas.microsoft.com/office/drawing/2014/main" id="{C02B8194-E60A-4F3E-B1F4-4CEB1FFAF16B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Düz Bağlayıcı 67">
                <a:extLst>
                  <a:ext uri="{FF2B5EF4-FFF2-40B4-BE49-F238E27FC236}">
                    <a16:creationId xmlns:a16="http://schemas.microsoft.com/office/drawing/2014/main" id="{C0DAA0B6-495D-46AA-8248-6E2C7F86D301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Düz Bağlayıcı 68">
                <a:extLst>
                  <a:ext uri="{FF2B5EF4-FFF2-40B4-BE49-F238E27FC236}">
                    <a16:creationId xmlns:a16="http://schemas.microsoft.com/office/drawing/2014/main" id="{C441AB05-16AA-421E-8AF6-579C96950C02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Düz Bağlayıcı 69">
                <a:extLst>
                  <a:ext uri="{FF2B5EF4-FFF2-40B4-BE49-F238E27FC236}">
                    <a16:creationId xmlns:a16="http://schemas.microsoft.com/office/drawing/2014/main" id="{FFF69FA4-0B9A-466F-B023-92312C3EFE8C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E4586720-81F9-4C0D-BDF4-8097207D158D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Grup 70">
            <a:extLst>
              <a:ext uri="{FF2B5EF4-FFF2-40B4-BE49-F238E27FC236}">
                <a16:creationId xmlns:a16="http://schemas.microsoft.com/office/drawing/2014/main" id="{C50206CA-2A77-4A8A-894C-049046D3CD07}"/>
              </a:ext>
            </a:extLst>
          </p:cNvPr>
          <p:cNvGrpSpPr/>
          <p:nvPr/>
        </p:nvGrpSpPr>
        <p:grpSpPr>
          <a:xfrm>
            <a:off x="4029657" y="2116449"/>
            <a:ext cx="887725" cy="1046018"/>
            <a:chOff x="1364672" y="1874314"/>
            <a:chExt cx="887725" cy="1046018"/>
          </a:xfrm>
        </p:grpSpPr>
        <p:sp>
          <p:nvSpPr>
            <p:cNvPr id="72" name="Dikdörtgen 71">
              <a:extLst>
                <a:ext uri="{FF2B5EF4-FFF2-40B4-BE49-F238E27FC236}">
                  <a16:creationId xmlns:a16="http://schemas.microsoft.com/office/drawing/2014/main" id="{4DBDCD2E-828F-4CAC-8CD5-5CF1C1D7A368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73" name="Resim 72">
              <a:extLst>
                <a:ext uri="{FF2B5EF4-FFF2-40B4-BE49-F238E27FC236}">
                  <a16:creationId xmlns:a16="http://schemas.microsoft.com/office/drawing/2014/main" id="{066D95B0-BE16-4358-AED8-6D4B25CEC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74" name="Metin kutusu 73">
              <a:extLst>
                <a:ext uri="{FF2B5EF4-FFF2-40B4-BE49-F238E27FC236}">
                  <a16:creationId xmlns:a16="http://schemas.microsoft.com/office/drawing/2014/main" id="{3335F84F-D445-456F-9E5B-E45C6133DF59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D01ADD8A-C2E8-4617-A5CE-0A08A84B463A}"/>
              </a:ext>
            </a:extLst>
          </p:cNvPr>
          <p:cNvGrpSpPr/>
          <p:nvPr/>
        </p:nvGrpSpPr>
        <p:grpSpPr>
          <a:xfrm>
            <a:off x="4781979" y="3068953"/>
            <a:ext cx="887725" cy="1046018"/>
            <a:chOff x="1364672" y="1874314"/>
            <a:chExt cx="887725" cy="1046018"/>
          </a:xfrm>
        </p:grpSpPr>
        <p:sp>
          <p:nvSpPr>
            <p:cNvPr id="76" name="Dikdörtgen 75">
              <a:extLst>
                <a:ext uri="{FF2B5EF4-FFF2-40B4-BE49-F238E27FC236}">
                  <a16:creationId xmlns:a16="http://schemas.microsoft.com/office/drawing/2014/main" id="{7156AA1B-70B9-405F-9B3E-F86D2E4B33F8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77" name="Resim 76">
              <a:extLst>
                <a:ext uri="{FF2B5EF4-FFF2-40B4-BE49-F238E27FC236}">
                  <a16:creationId xmlns:a16="http://schemas.microsoft.com/office/drawing/2014/main" id="{0CD3F3A5-5A7B-43BB-B4F5-B65A210E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78" name="Metin kutusu 77">
              <a:extLst>
                <a:ext uri="{FF2B5EF4-FFF2-40B4-BE49-F238E27FC236}">
                  <a16:creationId xmlns:a16="http://schemas.microsoft.com/office/drawing/2014/main" id="{44128450-9710-4094-9067-667A839862CC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my-app-3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5947396" y="1882304"/>
            <a:ext cx="2936513" cy="18261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Smallest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unif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of K8s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Abstraction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over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container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Usually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contains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one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container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/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application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there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are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more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usually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second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container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auxiliary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Each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pod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have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an ip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F546C124-26BC-4AD6-A341-89F0E2F6F4EC}"/>
              </a:ext>
            </a:extLst>
          </p:cNvPr>
          <p:cNvSpPr/>
          <p:nvPr/>
        </p:nvSpPr>
        <p:spPr>
          <a:xfrm>
            <a:off x="772987" y="2988850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9AD218B6-F219-42CF-9F76-DD8DAA99C542}"/>
              </a:ext>
            </a:extLst>
          </p:cNvPr>
          <p:cNvSpPr/>
          <p:nvPr/>
        </p:nvSpPr>
        <p:spPr>
          <a:xfrm>
            <a:off x="1590723" y="3962694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2" name="Dikdörtgen 81">
            <a:extLst>
              <a:ext uri="{FF2B5EF4-FFF2-40B4-BE49-F238E27FC236}">
                <a16:creationId xmlns:a16="http://schemas.microsoft.com/office/drawing/2014/main" id="{A4B43164-B082-426F-A24B-30C984715A37}"/>
              </a:ext>
            </a:extLst>
          </p:cNvPr>
          <p:cNvSpPr/>
          <p:nvPr/>
        </p:nvSpPr>
        <p:spPr>
          <a:xfrm>
            <a:off x="2588353" y="3004377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3" name="Dikdörtgen 82">
            <a:extLst>
              <a:ext uri="{FF2B5EF4-FFF2-40B4-BE49-F238E27FC236}">
                <a16:creationId xmlns:a16="http://schemas.microsoft.com/office/drawing/2014/main" id="{C6809182-FB1F-44FD-A292-0CAC58613C16}"/>
              </a:ext>
            </a:extLst>
          </p:cNvPr>
          <p:cNvSpPr/>
          <p:nvPr/>
        </p:nvSpPr>
        <p:spPr>
          <a:xfrm>
            <a:off x="3287737" y="3949855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4" name="Dikdörtgen 83">
            <a:extLst>
              <a:ext uri="{FF2B5EF4-FFF2-40B4-BE49-F238E27FC236}">
                <a16:creationId xmlns:a16="http://schemas.microsoft.com/office/drawing/2014/main" id="{23422623-EF57-4146-9A67-88BBF97BCEC3}"/>
              </a:ext>
            </a:extLst>
          </p:cNvPr>
          <p:cNvSpPr/>
          <p:nvPr/>
        </p:nvSpPr>
        <p:spPr>
          <a:xfrm>
            <a:off x="4279178" y="3066982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5" name="Dikdörtgen 84">
            <a:extLst>
              <a:ext uri="{FF2B5EF4-FFF2-40B4-BE49-F238E27FC236}">
                <a16:creationId xmlns:a16="http://schemas.microsoft.com/office/drawing/2014/main" id="{3BF9627A-AE59-4CD1-AC94-661D5AD12DAB}"/>
              </a:ext>
            </a:extLst>
          </p:cNvPr>
          <p:cNvSpPr/>
          <p:nvPr/>
        </p:nvSpPr>
        <p:spPr>
          <a:xfrm>
            <a:off x="5034814" y="4006078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013817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311162"/>
            <a:ext cx="5523984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Service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576533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28855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4259768" y="1484273"/>
            <a:ext cx="3761782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Once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pod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dies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it is re-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created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with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different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ip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makes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sure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when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pod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get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re-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created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takes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same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ip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F546C124-26BC-4AD6-A341-89F0E2F6F4EC}"/>
              </a:ext>
            </a:extLst>
          </p:cNvPr>
          <p:cNvSpPr/>
          <p:nvPr/>
        </p:nvSpPr>
        <p:spPr>
          <a:xfrm>
            <a:off x="772987" y="2988850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9AD218B6-F219-42CF-9F76-DD8DAA99C542}"/>
              </a:ext>
            </a:extLst>
          </p:cNvPr>
          <p:cNvSpPr/>
          <p:nvPr/>
        </p:nvSpPr>
        <p:spPr>
          <a:xfrm>
            <a:off x="1590723" y="3962694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A06C7A94-9941-4E51-AC13-289AA03B5CE1}"/>
              </a:ext>
            </a:extLst>
          </p:cNvPr>
          <p:cNvSpPr/>
          <p:nvPr/>
        </p:nvSpPr>
        <p:spPr>
          <a:xfrm>
            <a:off x="725698" y="2988850"/>
            <a:ext cx="506838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CA6BD0FD-620D-43C4-B5DF-124ADC28EF72}"/>
              </a:ext>
            </a:extLst>
          </p:cNvPr>
          <p:cNvSpPr/>
          <p:nvPr/>
        </p:nvSpPr>
        <p:spPr>
          <a:xfrm>
            <a:off x="1543434" y="3962694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5877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0" grpId="1" animBg="1"/>
      <p:bldP spid="81" grpId="0" animBg="1"/>
      <p:bldP spid="81" grpId="1" animBg="1"/>
      <p:bldP spid="86" grpId="0" animBg="1"/>
      <p:bldP spid="8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311162"/>
            <a:ext cx="5523984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Ingress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576533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28855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4259768" y="1730494"/>
            <a:ext cx="376178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Ingress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exposes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the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apps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to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outside</a:t>
            </a:r>
            <a:r>
              <a:rPr kumimoji="0" lang="tr-TR" sz="16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</a:t>
            </a:r>
            <a:r>
              <a:rPr kumimoji="0" lang="tr-TR" sz="1600" b="0" i="0" u="none" strike="noStrike" cap="none" spc="0" normalizeH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world</a:t>
            </a:r>
            <a:r>
              <a:rPr kumimoji="0" lang="tr-TR" sz="1600" b="0" i="0" u="none" strike="noStrike" cap="none" spc="0" normalizeH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.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80" name="Dikdörtgen 79">
            <a:extLst>
              <a:ext uri="{FF2B5EF4-FFF2-40B4-BE49-F238E27FC236}">
                <a16:creationId xmlns:a16="http://schemas.microsoft.com/office/drawing/2014/main" id="{F546C124-26BC-4AD6-A341-89F0E2F6F4EC}"/>
              </a:ext>
            </a:extLst>
          </p:cNvPr>
          <p:cNvSpPr/>
          <p:nvPr/>
        </p:nvSpPr>
        <p:spPr>
          <a:xfrm>
            <a:off x="772987" y="2988850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Dikdörtgen 80">
            <a:extLst>
              <a:ext uri="{FF2B5EF4-FFF2-40B4-BE49-F238E27FC236}">
                <a16:creationId xmlns:a16="http://schemas.microsoft.com/office/drawing/2014/main" id="{9AD218B6-F219-42CF-9F76-DD8DAA99C542}"/>
              </a:ext>
            </a:extLst>
          </p:cNvPr>
          <p:cNvSpPr/>
          <p:nvPr/>
        </p:nvSpPr>
        <p:spPr>
          <a:xfrm>
            <a:off x="1590723" y="3962694"/>
            <a:ext cx="256103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ip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A06C7A94-9941-4E51-AC13-289AA03B5CE1}"/>
              </a:ext>
            </a:extLst>
          </p:cNvPr>
          <p:cNvSpPr/>
          <p:nvPr/>
        </p:nvSpPr>
        <p:spPr>
          <a:xfrm>
            <a:off x="725698" y="2988850"/>
            <a:ext cx="506838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CA6BD0FD-620D-43C4-B5DF-124ADC28EF72}"/>
              </a:ext>
            </a:extLst>
          </p:cNvPr>
          <p:cNvSpPr/>
          <p:nvPr/>
        </p:nvSpPr>
        <p:spPr>
          <a:xfrm>
            <a:off x="1543434" y="3962694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15EC84-8146-452F-9978-E4BECA8F1E95}"/>
              </a:ext>
            </a:extLst>
          </p:cNvPr>
          <p:cNvSpPr/>
          <p:nvPr/>
        </p:nvSpPr>
        <p:spPr>
          <a:xfrm>
            <a:off x="2213780" y="1887293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ingress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08560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0" grpId="1" animBg="1"/>
      <p:bldP spid="81" grpId="0" animBg="1"/>
      <p:bldP spid="81" grpId="1" animBg="1"/>
      <p:bldP spid="86" grpId="0" animBg="1"/>
      <p:bldP spid="87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291839" y="154629"/>
            <a:ext cx="4941586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ConfigMap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576533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28855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4967012" y="1497389"/>
            <a:ext cx="3761782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ConfigMap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is an API object used to store non-confidential data in key-value pairs. 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Pods can consume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ConfigMaps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as environment variables, command-line arguments, or as configuration files in a volume.</a:t>
            </a:r>
            <a:endParaRPr lang="tr-TR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Prevents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us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rebuild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, re-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create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object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even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slight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changes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such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as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database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A06C7A94-9941-4E51-AC13-289AA03B5CE1}"/>
              </a:ext>
            </a:extLst>
          </p:cNvPr>
          <p:cNvSpPr/>
          <p:nvPr/>
        </p:nvSpPr>
        <p:spPr>
          <a:xfrm>
            <a:off x="718913" y="3018825"/>
            <a:ext cx="506838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CA6BD0FD-620D-43C4-B5DF-124ADC28EF72}"/>
              </a:ext>
            </a:extLst>
          </p:cNvPr>
          <p:cNvSpPr/>
          <p:nvPr/>
        </p:nvSpPr>
        <p:spPr>
          <a:xfrm>
            <a:off x="1464258" y="3974321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15EC84-8146-452F-9978-E4BECA8F1E95}"/>
              </a:ext>
            </a:extLst>
          </p:cNvPr>
          <p:cNvSpPr/>
          <p:nvPr/>
        </p:nvSpPr>
        <p:spPr>
          <a:xfrm>
            <a:off x="2213780" y="1887293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ingress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F3C40EEF-F3A6-4C92-93A5-24E96003694D}"/>
              </a:ext>
            </a:extLst>
          </p:cNvPr>
          <p:cNvSpPr/>
          <p:nvPr/>
        </p:nvSpPr>
        <p:spPr>
          <a:xfrm>
            <a:off x="1260547" y="1478123"/>
            <a:ext cx="1033752" cy="31803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ConfigMap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2" name="Resim 41">
            <a:extLst>
              <a:ext uri="{FF2B5EF4-FFF2-40B4-BE49-F238E27FC236}">
                <a16:creationId xmlns:a16="http://schemas.microsoft.com/office/drawing/2014/main" id="{38B7C710-9A1F-45CF-B3F0-30944E911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391" y="1315749"/>
            <a:ext cx="3485431" cy="28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82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 animBg="1"/>
      <p:bldP spid="87" grpId="0" animBg="1"/>
      <p:bldP spid="41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291839" y="154629"/>
            <a:ext cx="4941586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Secrets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576533" y="2063672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28855" y="3016176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86" name="Dikdörtgen 85">
            <a:extLst>
              <a:ext uri="{FF2B5EF4-FFF2-40B4-BE49-F238E27FC236}">
                <a16:creationId xmlns:a16="http://schemas.microsoft.com/office/drawing/2014/main" id="{A06C7A94-9941-4E51-AC13-289AA03B5CE1}"/>
              </a:ext>
            </a:extLst>
          </p:cNvPr>
          <p:cNvSpPr/>
          <p:nvPr/>
        </p:nvSpPr>
        <p:spPr>
          <a:xfrm>
            <a:off x="718913" y="3018825"/>
            <a:ext cx="506838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Dikdörtgen 86">
            <a:extLst>
              <a:ext uri="{FF2B5EF4-FFF2-40B4-BE49-F238E27FC236}">
                <a16:creationId xmlns:a16="http://schemas.microsoft.com/office/drawing/2014/main" id="{CA6BD0FD-620D-43C4-B5DF-124ADC28EF72}"/>
              </a:ext>
            </a:extLst>
          </p:cNvPr>
          <p:cNvSpPr/>
          <p:nvPr/>
        </p:nvSpPr>
        <p:spPr>
          <a:xfrm>
            <a:off x="1464258" y="3974321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Dikdörtgen 40">
            <a:extLst>
              <a:ext uri="{FF2B5EF4-FFF2-40B4-BE49-F238E27FC236}">
                <a16:creationId xmlns:a16="http://schemas.microsoft.com/office/drawing/2014/main" id="{3415EC84-8146-452F-9978-E4BECA8F1E95}"/>
              </a:ext>
            </a:extLst>
          </p:cNvPr>
          <p:cNvSpPr/>
          <p:nvPr/>
        </p:nvSpPr>
        <p:spPr>
          <a:xfrm>
            <a:off x="2213780" y="1887293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ingress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F3C40EEF-F3A6-4C92-93A5-24E96003694D}"/>
              </a:ext>
            </a:extLst>
          </p:cNvPr>
          <p:cNvSpPr/>
          <p:nvPr/>
        </p:nvSpPr>
        <p:spPr>
          <a:xfrm>
            <a:off x="1260547" y="1478123"/>
            <a:ext cx="1033752" cy="31803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Secrets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2" name="Dikdörtgen 41">
            <a:extLst>
              <a:ext uri="{FF2B5EF4-FFF2-40B4-BE49-F238E27FC236}">
                <a16:creationId xmlns:a16="http://schemas.microsoft.com/office/drawing/2014/main" id="{76A521C8-3422-41A2-8AD0-2D432833F16E}"/>
              </a:ext>
            </a:extLst>
          </p:cNvPr>
          <p:cNvSpPr/>
          <p:nvPr/>
        </p:nvSpPr>
        <p:spPr>
          <a:xfrm>
            <a:off x="1132734" y="2002503"/>
            <a:ext cx="1033752" cy="31803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ConfigMap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5840213" y="1653516"/>
            <a:ext cx="3069587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Kubernetes Secrets let you store and manage sensitive information, such as passwords, OAuth tokens, and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ssh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keys.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Storing confidential information in a Secret is safer and more flexible than putting it verbatim in a Pod definition or in a container image.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EE5C48-D86E-41BB-9CDF-8AF61DEFD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944" y="1478123"/>
            <a:ext cx="3815178" cy="278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7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41" grpId="0" animBg="1"/>
      <p:bldP spid="2" grpId="0" animBg="1"/>
      <p:bldP spid="42" grpId="0" animBg="1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291839" y="154629"/>
            <a:ext cx="4941586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</a:t>
            </a:r>
            <a:r>
              <a:rPr lang="tr-TR" sz="2800" b="1" dirty="0" err="1">
                <a:latin typeface="Chromatica" panose="00000500000000000000" pitchFamily="50" charset="-94"/>
              </a:rPr>
              <a:t>Volumes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333643" y="855745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478181" y="2032123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421908" y="2041850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 err="1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database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5466042" y="1213307"/>
            <a:ext cx="3279352" cy="3118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hen a Container crashes,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</a:rPr>
              <a:t>kubelet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 will restart it, but the files will be lost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Kubernetes Volume abstraction solves both of these problems.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At its core, a volume is just a directory, possibly with some data in it, which is accessible to the Containers in a Pod. </a:t>
            </a:r>
            <a:endParaRPr lang="tr-T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Storage can be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local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remote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342900" indent="-342900" algn="l" defTabSz="2438338">
              <a:buFont typeface="Wingdings" panose="05000000000000000000" pitchFamily="2" charset="2"/>
              <a:buChar char="Ø"/>
            </a:pP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K8s cluster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doesn’t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manage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persistent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storage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just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use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available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400" dirty="0" err="1">
                <a:latin typeface="Roboto" panose="02000000000000000000" pitchFamily="2" charset="0"/>
                <a:ea typeface="Roboto" panose="02000000000000000000" pitchFamily="2" charset="0"/>
              </a:rPr>
              <a:t>ones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9FE3FD4-0D54-419E-B19C-2FBCAB77E0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94" y="3614801"/>
            <a:ext cx="580754" cy="681224"/>
          </a:xfrm>
          <a:prstGeom prst="rect">
            <a:avLst/>
          </a:prstGeom>
        </p:spPr>
      </p:pic>
      <p:sp>
        <p:nvSpPr>
          <p:cNvPr id="43" name="Dikdörtgen 42">
            <a:extLst>
              <a:ext uri="{FF2B5EF4-FFF2-40B4-BE49-F238E27FC236}">
                <a16:creationId xmlns:a16="http://schemas.microsoft.com/office/drawing/2014/main" id="{3CDD4AF1-5D8F-4E56-98FC-A980895A3FFC}"/>
              </a:ext>
            </a:extLst>
          </p:cNvPr>
          <p:cNvSpPr/>
          <p:nvPr/>
        </p:nvSpPr>
        <p:spPr>
          <a:xfrm>
            <a:off x="1587976" y="3007588"/>
            <a:ext cx="517946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volume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3E14AE52-A68A-4CF1-8051-F44F206BB2D7}"/>
              </a:ext>
            </a:extLst>
          </p:cNvPr>
          <p:cNvCxnSpPr>
            <a:cxnSpLocks/>
            <a:stCxn id="43" idx="2"/>
            <a:endCxn id="5" idx="0"/>
          </p:cNvCxnSpPr>
          <p:nvPr/>
        </p:nvCxnSpPr>
        <p:spPr>
          <a:xfrm flipH="1">
            <a:off x="1844471" y="3264068"/>
            <a:ext cx="2478" cy="35073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Düşünce Balonu: Bulut 10">
            <a:extLst>
              <a:ext uri="{FF2B5EF4-FFF2-40B4-BE49-F238E27FC236}">
                <a16:creationId xmlns:a16="http://schemas.microsoft.com/office/drawing/2014/main" id="{843A6DE6-F4D0-4B98-B116-F98725B1DE39}"/>
              </a:ext>
            </a:extLst>
          </p:cNvPr>
          <p:cNvSpPr/>
          <p:nvPr/>
        </p:nvSpPr>
        <p:spPr>
          <a:xfrm>
            <a:off x="3144644" y="3672327"/>
            <a:ext cx="1538868" cy="847634"/>
          </a:xfrm>
          <a:prstGeom prst="cloudCallout">
            <a:avLst>
              <a:gd name="adj1" fmla="val -16968"/>
              <a:gd name="adj2" fmla="val 21279"/>
            </a:avLst>
          </a:prstGeom>
          <a:solidFill>
            <a:srgbClr val="339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4" name="Resim 43">
            <a:extLst>
              <a:ext uri="{FF2B5EF4-FFF2-40B4-BE49-F238E27FC236}">
                <a16:creationId xmlns:a16="http://schemas.microsoft.com/office/drawing/2014/main" id="{A16CCA23-603F-4E9A-87E9-A486C06DD8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60" y="3912709"/>
            <a:ext cx="410820" cy="481892"/>
          </a:xfrm>
          <a:prstGeom prst="rect">
            <a:avLst/>
          </a:prstGeom>
        </p:spPr>
      </p:pic>
      <p:cxnSp>
        <p:nvCxnSpPr>
          <p:cNvPr id="45" name="Düz Ok Bağlayıcısı 44">
            <a:extLst>
              <a:ext uri="{FF2B5EF4-FFF2-40B4-BE49-F238E27FC236}">
                <a16:creationId xmlns:a16="http://schemas.microsoft.com/office/drawing/2014/main" id="{D324B3BE-92E4-48FC-A273-468673ACD8DA}"/>
              </a:ext>
            </a:extLst>
          </p:cNvPr>
          <p:cNvCxnSpPr>
            <a:cxnSpLocks/>
            <a:stCxn id="43" idx="2"/>
            <a:endCxn id="44" idx="1"/>
          </p:cNvCxnSpPr>
          <p:nvPr/>
        </p:nvCxnSpPr>
        <p:spPr>
          <a:xfrm>
            <a:off x="1846949" y="3264068"/>
            <a:ext cx="1831011" cy="88958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11870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43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061380" y="95719"/>
            <a:ext cx="5021239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Deployment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1EDE66-123B-47B9-9427-0A43B2D3AE61}"/>
              </a:ext>
            </a:extLst>
          </p:cNvPr>
          <p:cNvGrpSpPr/>
          <p:nvPr/>
        </p:nvGrpSpPr>
        <p:grpSpPr>
          <a:xfrm>
            <a:off x="269960" y="1172623"/>
            <a:ext cx="2196628" cy="3570157"/>
            <a:chOff x="3358211" y="1311093"/>
            <a:chExt cx="848695" cy="1715915"/>
          </a:xfrm>
        </p:grpSpPr>
        <p:grpSp>
          <p:nvGrpSpPr>
            <p:cNvPr id="27" name="Grup 26">
              <a:extLst>
                <a:ext uri="{FF2B5EF4-FFF2-40B4-BE49-F238E27FC236}">
                  <a16:creationId xmlns:a16="http://schemas.microsoft.com/office/drawing/2014/main" id="{5DCF7AF1-68E6-4436-8ECC-323D2A949329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29" name="Yamuk 28">
                <a:extLst>
                  <a:ext uri="{FF2B5EF4-FFF2-40B4-BE49-F238E27FC236}">
                    <a16:creationId xmlns:a16="http://schemas.microsoft.com/office/drawing/2014/main" id="{DF02E21F-1452-4E5C-A826-2135A161641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Yamuk 29">
                <a:extLst>
                  <a:ext uri="{FF2B5EF4-FFF2-40B4-BE49-F238E27FC236}">
                    <a16:creationId xmlns:a16="http://schemas.microsoft.com/office/drawing/2014/main" id="{1EC81551-567B-4949-B727-F626C4AAB1A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Dikdörtgen 30">
                <a:extLst>
                  <a:ext uri="{FF2B5EF4-FFF2-40B4-BE49-F238E27FC236}">
                    <a16:creationId xmlns:a16="http://schemas.microsoft.com/office/drawing/2014/main" id="{4DE836CC-35F4-4BA0-8896-4953D57BFD18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Dikdörtgen 31">
                <a:extLst>
                  <a:ext uri="{FF2B5EF4-FFF2-40B4-BE49-F238E27FC236}">
                    <a16:creationId xmlns:a16="http://schemas.microsoft.com/office/drawing/2014/main" id="{8F485F64-95C1-4DB5-8E32-8C704CC69716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Yuvarlatılmış Dikdörtgen 96">
                <a:extLst>
                  <a:ext uri="{FF2B5EF4-FFF2-40B4-BE49-F238E27FC236}">
                    <a16:creationId xmlns:a16="http://schemas.microsoft.com/office/drawing/2014/main" id="{118E811B-46BE-491B-A57B-A063170096E1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Düz Bağlayıcı 33">
                <a:extLst>
                  <a:ext uri="{FF2B5EF4-FFF2-40B4-BE49-F238E27FC236}">
                    <a16:creationId xmlns:a16="http://schemas.microsoft.com/office/drawing/2014/main" id="{99145C1D-DC7F-4C59-AE0C-9495334D0FA6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>
                <a:extLst>
                  <a:ext uri="{FF2B5EF4-FFF2-40B4-BE49-F238E27FC236}">
                    <a16:creationId xmlns:a16="http://schemas.microsoft.com/office/drawing/2014/main" id="{4DC2F23A-3B76-4F74-9B5D-85FD694F0E65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>
                <a:extLst>
                  <a:ext uri="{FF2B5EF4-FFF2-40B4-BE49-F238E27FC236}">
                    <a16:creationId xmlns:a16="http://schemas.microsoft.com/office/drawing/2014/main" id="{8D26ECA6-3A74-4618-BC75-65B436BC7BD3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38B86DDA-36B0-4888-884B-9A5D8441B34C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CF072744-561B-4EE9-8EE5-69FDE2009B85}"/>
              </a:ext>
            </a:extLst>
          </p:cNvPr>
          <p:cNvGrpSpPr/>
          <p:nvPr/>
        </p:nvGrpSpPr>
        <p:grpSpPr>
          <a:xfrm>
            <a:off x="433042" y="1786500"/>
            <a:ext cx="887725" cy="1046018"/>
            <a:chOff x="1364672" y="1874314"/>
            <a:chExt cx="887725" cy="1046018"/>
          </a:xfrm>
        </p:grpSpPr>
        <p:sp>
          <p:nvSpPr>
            <p:cNvPr id="23" name="Dikdörtgen 22">
              <a:extLst>
                <a:ext uri="{FF2B5EF4-FFF2-40B4-BE49-F238E27FC236}">
                  <a16:creationId xmlns:a16="http://schemas.microsoft.com/office/drawing/2014/main" id="{B69E0C83-D571-4A9C-8B4C-82F70CB0F3EA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2" name="Resim 21">
              <a:extLst>
                <a:ext uri="{FF2B5EF4-FFF2-40B4-BE49-F238E27FC236}">
                  <a16:creationId xmlns:a16="http://schemas.microsoft.com/office/drawing/2014/main" id="{D739B2E3-7220-453F-9E51-76E9B80D4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24" name="Metin kutusu 23">
              <a:extLst>
                <a:ext uri="{FF2B5EF4-FFF2-40B4-BE49-F238E27FC236}">
                  <a16:creationId xmlns:a16="http://schemas.microsoft.com/office/drawing/2014/main" id="{A76AF817-E79F-49C4-8945-B17C62E81EA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my-app-1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028DA5DB-9E0B-4FE2-AA46-EABC71736729}"/>
              </a:ext>
            </a:extLst>
          </p:cNvPr>
          <p:cNvGrpSpPr/>
          <p:nvPr/>
        </p:nvGrpSpPr>
        <p:grpSpPr>
          <a:xfrm>
            <a:off x="1376196" y="1795100"/>
            <a:ext cx="887725" cy="1046018"/>
            <a:chOff x="1364672" y="1874314"/>
            <a:chExt cx="887725" cy="1046018"/>
          </a:xfrm>
        </p:grpSpPr>
        <p:sp>
          <p:nvSpPr>
            <p:cNvPr id="38" name="Dikdörtgen 37">
              <a:extLst>
                <a:ext uri="{FF2B5EF4-FFF2-40B4-BE49-F238E27FC236}">
                  <a16:creationId xmlns:a16="http://schemas.microsoft.com/office/drawing/2014/main" id="{99F5A604-FFC1-4F49-854D-237C61003F37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382E9B68-BFD7-463A-B151-A7BA91C83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40" name="Metin kutusu 39">
              <a:extLst>
                <a:ext uri="{FF2B5EF4-FFF2-40B4-BE49-F238E27FC236}">
                  <a16:creationId xmlns:a16="http://schemas.microsoft.com/office/drawing/2014/main" id="{2CF5AD0C-B0AF-4480-8524-4FF9860E20FD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my-app-2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41" name="Grup 40">
            <a:extLst>
              <a:ext uri="{FF2B5EF4-FFF2-40B4-BE49-F238E27FC236}">
                <a16:creationId xmlns:a16="http://schemas.microsoft.com/office/drawing/2014/main" id="{6BCC41B1-F44F-41CA-836D-E81DBFE2DCF0}"/>
              </a:ext>
            </a:extLst>
          </p:cNvPr>
          <p:cNvGrpSpPr/>
          <p:nvPr/>
        </p:nvGrpSpPr>
        <p:grpSpPr>
          <a:xfrm>
            <a:off x="2579487" y="1161176"/>
            <a:ext cx="2196628" cy="3570157"/>
            <a:chOff x="3358211" y="1311093"/>
            <a:chExt cx="848695" cy="1715915"/>
          </a:xfrm>
        </p:grpSpPr>
        <p:grpSp>
          <p:nvGrpSpPr>
            <p:cNvPr id="42" name="Grup 41">
              <a:extLst>
                <a:ext uri="{FF2B5EF4-FFF2-40B4-BE49-F238E27FC236}">
                  <a16:creationId xmlns:a16="http://schemas.microsoft.com/office/drawing/2014/main" id="{1677104D-D470-4BD1-92C8-98D2EC3F8A4F}"/>
                </a:ext>
              </a:extLst>
            </p:cNvPr>
            <p:cNvGrpSpPr/>
            <p:nvPr/>
          </p:nvGrpSpPr>
          <p:grpSpPr>
            <a:xfrm>
              <a:off x="3389724" y="1511124"/>
              <a:ext cx="760295" cy="1515884"/>
              <a:chOff x="1991638" y="3990382"/>
              <a:chExt cx="814192" cy="1805724"/>
            </a:xfrm>
          </p:grpSpPr>
          <p:sp>
            <p:nvSpPr>
              <p:cNvPr id="44" name="Yamuk 43">
                <a:extLst>
                  <a:ext uri="{FF2B5EF4-FFF2-40B4-BE49-F238E27FC236}">
                    <a16:creationId xmlns:a16="http://schemas.microsoft.com/office/drawing/2014/main" id="{26E8E787-FB4F-43E7-A4AA-F2345CC3EA92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4DFCF5C3-1208-4529-B0BC-3B12254DAE1A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Dikdörtgen 45">
                <a:extLst>
                  <a:ext uri="{FF2B5EF4-FFF2-40B4-BE49-F238E27FC236}">
                    <a16:creationId xmlns:a16="http://schemas.microsoft.com/office/drawing/2014/main" id="{F0ED695E-D986-4834-8491-A4CFDD6AC9A3}"/>
                  </a:ext>
                </a:extLst>
              </p:cNvPr>
              <p:cNvSpPr/>
              <p:nvPr/>
            </p:nvSpPr>
            <p:spPr>
              <a:xfrm>
                <a:off x="1991638" y="3990382"/>
                <a:ext cx="814192" cy="1759066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ABBFFD5-34BD-44CD-B860-934BD7278241}"/>
                  </a:ext>
                </a:extLst>
              </p:cNvPr>
              <p:cNvSpPr/>
              <p:nvPr/>
            </p:nvSpPr>
            <p:spPr>
              <a:xfrm>
                <a:off x="2120900" y="5364666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Yuvarlatılmış Dikdörtgen 96">
                <a:extLst>
                  <a:ext uri="{FF2B5EF4-FFF2-40B4-BE49-F238E27FC236}">
                    <a16:creationId xmlns:a16="http://schemas.microsoft.com/office/drawing/2014/main" id="{A4389809-FCAD-43BC-8DB1-16B37626F4B6}"/>
                  </a:ext>
                </a:extLst>
              </p:cNvPr>
              <p:cNvSpPr/>
              <p:nvPr/>
            </p:nvSpPr>
            <p:spPr>
              <a:xfrm>
                <a:off x="2092325" y="4134552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Düz Bağlayıcı 48">
                <a:extLst>
                  <a:ext uri="{FF2B5EF4-FFF2-40B4-BE49-F238E27FC236}">
                    <a16:creationId xmlns:a16="http://schemas.microsoft.com/office/drawing/2014/main" id="{725FB166-EE6E-45B7-A782-2222C73F540E}"/>
                  </a:ext>
                </a:extLst>
              </p:cNvPr>
              <p:cNvCxnSpPr/>
              <p:nvPr/>
            </p:nvCxnSpPr>
            <p:spPr>
              <a:xfrm>
                <a:off x="2196164" y="419440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B83ABC8A-8084-4299-81F3-A78E74E26AF9}"/>
                  </a:ext>
                </a:extLst>
              </p:cNvPr>
              <p:cNvCxnSpPr/>
              <p:nvPr/>
            </p:nvCxnSpPr>
            <p:spPr>
              <a:xfrm>
                <a:off x="2196164" y="4264256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135275A4-D330-4F8A-908B-1C3DB6508CBD}"/>
                  </a:ext>
                </a:extLst>
              </p:cNvPr>
              <p:cNvCxnSpPr/>
              <p:nvPr/>
            </p:nvCxnSpPr>
            <p:spPr>
              <a:xfrm>
                <a:off x="2196163" y="4337752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Metin kutusu 42">
              <a:extLst>
                <a:ext uri="{FF2B5EF4-FFF2-40B4-BE49-F238E27FC236}">
                  <a16:creationId xmlns:a16="http://schemas.microsoft.com/office/drawing/2014/main" id="{527FC965-4657-4D47-BF8F-E8EE1D2C1BCF}"/>
                </a:ext>
              </a:extLst>
            </p:cNvPr>
            <p:cNvSpPr txBox="1"/>
            <p:nvPr/>
          </p:nvSpPr>
          <p:spPr>
            <a:xfrm>
              <a:off x="3358211" y="1311093"/>
              <a:ext cx="848695" cy="192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up 51">
            <a:extLst>
              <a:ext uri="{FF2B5EF4-FFF2-40B4-BE49-F238E27FC236}">
                <a16:creationId xmlns:a16="http://schemas.microsoft.com/office/drawing/2014/main" id="{F98BADAB-672C-480D-8E6B-3C79565B8541}"/>
              </a:ext>
            </a:extLst>
          </p:cNvPr>
          <p:cNvGrpSpPr/>
          <p:nvPr/>
        </p:nvGrpSpPr>
        <p:grpSpPr>
          <a:xfrm>
            <a:off x="2829207" y="1777927"/>
            <a:ext cx="887725" cy="1046018"/>
            <a:chOff x="1364672" y="1874314"/>
            <a:chExt cx="887725" cy="1046018"/>
          </a:xfrm>
        </p:grpSpPr>
        <p:sp>
          <p:nvSpPr>
            <p:cNvPr id="53" name="Dikdörtgen 52">
              <a:extLst>
                <a:ext uri="{FF2B5EF4-FFF2-40B4-BE49-F238E27FC236}">
                  <a16:creationId xmlns:a16="http://schemas.microsoft.com/office/drawing/2014/main" id="{72852E92-846C-4246-A280-17D63FC54F3B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54" name="Resim 53">
              <a:extLst>
                <a:ext uri="{FF2B5EF4-FFF2-40B4-BE49-F238E27FC236}">
                  <a16:creationId xmlns:a16="http://schemas.microsoft.com/office/drawing/2014/main" id="{20390C49-3171-4F07-A5E2-7BC0A425C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55" name="Metin kutusu 54">
              <a:extLst>
                <a:ext uri="{FF2B5EF4-FFF2-40B4-BE49-F238E27FC236}">
                  <a16:creationId xmlns:a16="http://schemas.microsoft.com/office/drawing/2014/main" id="{3022FECC-9F24-481D-8150-4C64ECE83B7B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my-app-3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grpSp>
        <p:nvGrpSpPr>
          <p:cNvPr id="56" name="Grup 55">
            <a:extLst>
              <a:ext uri="{FF2B5EF4-FFF2-40B4-BE49-F238E27FC236}">
                <a16:creationId xmlns:a16="http://schemas.microsoft.com/office/drawing/2014/main" id="{F5455D1B-DC61-4F95-AA0B-B969DDEA619B}"/>
              </a:ext>
            </a:extLst>
          </p:cNvPr>
          <p:cNvGrpSpPr/>
          <p:nvPr/>
        </p:nvGrpSpPr>
        <p:grpSpPr>
          <a:xfrm>
            <a:off x="982617" y="3451312"/>
            <a:ext cx="887725" cy="1046018"/>
            <a:chOff x="1364672" y="1874314"/>
            <a:chExt cx="887725" cy="1046018"/>
          </a:xfrm>
        </p:grpSpPr>
        <p:sp>
          <p:nvSpPr>
            <p:cNvPr id="57" name="Dikdörtgen 56">
              <a:extLst>
                <a:ext uri="{FF2B5EF4-FFF2-40B4-BE49-F238E27FC236}">
                  <a16:creationId xmlns:a16="http://schemas.microsoft.com/office/drawing/2014/main" id="{6D43E2C7-8428-4E3D-805E-8CB5403B5902}"/>
                </a:ext>
              </a:extLst>
            </p:cNvPr>
            <p:cNvSpPr/>
            <p:nvPr/>
          </p:nvSpPr>
          <p:spPr>
            <a:xfrm>
              <a:off x="1364672" y="1874314"/>
              <a:ext cx="887725" cy="104601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58" name="Resim 57">
              <a:extLst>
                <a:ext uri="{FF2B5EF4-FFF2-40B4-BE49-F238E27FC236}">
                  <a16:creationId xmlns:a16="http://schemas.microsoft.com/office/drawing/2014/main" id="{A8BBB2C0-4401-4AA6-8420-E5A951D8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785" y="2329917"/>
              <a:ext cx="522901" cy="446645"/>
            </a:xfrm>
            <a:prstGeom prst="rect">
              <a:avLst/>
            </a:prstGeom>
          </p:spPr>
        </p:pic>
        <p:sp>
          <p:nvSpPr>
            <p:cNvPr id="59" name="Metin kutusu 58">
              <a:extLst>
                <a:ext uri="{FF2B5EF4-FFF2-40B4-BE49-F238E27FC236}">
                  <a16:creationId xmlns:a16="http://schemas.microsoft.com/office/drawing/2014/main" id="{74866A1A-77B5-4D46-83C5-2590B78EE153}"/>
                </a:ext>
              </a:extLst>
            </p:cNvPr>
            <p:cNvSpPr txBox="1"/>
            <p:nvPr/>
          </p:nvSpPr>
          <p:spPr>
            <a:xfrm>
              <a:off x="1467774" y="1982628"/>
              <a:ext cx="681519" cy="25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000" b="1" i="0" u="none" strike="noStrike" cap="none" spc="0" normalizeH="0" baseline="0" dirty="0" err="1">
                  <a:ln>
                    <a:noFill/>
                  </a:ln>
                  <a:solidFill>
                    <a:srgbClr val="099CEC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Neue"/>
                </a:rPr>
                <a:t>database</a:t>
              </a:r>
              <a:endParaRPr kumimoji="0" lang="en-US" sz="1000" b="1" i="0" u="none" strike="noStrike" cap="none" spc="0" normalizeH="0" baseline="0" dirty="0">
                <a:ln>
                  <a:noFill/>
                </a:ln>
                <a:solidFill>
                  <a:srgbClr val="099CEC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</p:grpSp>
      <p:sp>
        <p:nvSpPr>
          <p:cNvPr id="79" name="Metin kutusu 78">
            <a:extLst>
              <a:ext uri="{FF2B5EF4-FFF2-40B4-BE49-F238E27FC236}">
                <a16:creationId xmlns:a16="http://schemas.microsoft.com/office/drawing/2014/main" id="{413EDED6-E051-4BA2-85E4-F519DE2E3F6F}"/>
              </a:ext>
            </a:extLst>
          </p:cNvPr>
          <p:cNvSpPr txBox="1"/>
          <p:nvPr/>
        </p:nvSpPr>
        <p:spPr>
          <a:xfrm>
            <a:off x="6196445" y="1109250"/>
            <a:ext cx="293651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Abstraction</a:t>
            </a: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 of </a:t>
            </a:r>
            <a:r>
              <a:rPr kumimoji="0" lang="tr-TR" sz="16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Roboto" panose="02000000000000000000" pitchFamily="2" charset="0"/>
                <a:ea typeface="Roboto" panose="02000000000000000000" pitchFamily="2" charset="0"/>
                <a:sym typeface="Helvetica Neue"/>
              </a:rPr>
              <a:t>pods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We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do </a:t>
            </a:r>
            <a:r>
              <a:rPr lang="tr-TR" sz="1600" dirty="0" err="1">
                <a:latin typeface="Roboto" panose="02000000000000000000" pitchFamily="2" charset="0"/>
                <a:ea typeface="Roboto" panose="02000000000000000000" pitchFamily="2" charset="0"/>
              </a:rPr>
              <a:t>use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tr-TR" sz="16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deployments</a:t>
            </a:r>
            <a:r>
              <a:rPr lang="tr-TR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not </a:t>
            </a:r>
            <a:r>
              <a:rPr lang="tr-TR" sz="16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Pods</a:t>
            </a:r>
            <a:r>
              <a:rPr lang="tr-TR" sz="1600" dirty="0">
                <a:latin typeface="Roboto" panose="02000000000000000000" pitchFamily="2" charset="0"/>
                <a:ea typeface="Roboto" panose="02000000000000000000" pitchFamily="2" charset="0"/>
              </a:rPr>
              <a:t> in general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86" name="Dikdörtgen 85">
            <a:extLst>
              <a:ext uri="{FF2B5EF4-FFF2-40B4-BE49-F238E27FC236}">
                <a16:creationId xmlns:a16="http://schemas.microsoft.com/office/drawing/2014/main" id="{8F49EB1A-E95B-41C4-A42D-18216332F536}"/>
              </a:ext>
            </a:extLst>
          </p:cNvPr>
          <p:cNvSpPr/>
          <p:nvPr/>
        </p:nvSpPr>
        <p:spPr>
          <a:xfrm>
            <a:off x="1529898" y="2985360"/>
            <a:ext cx="1967827" cy="256480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10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service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AC76BA-D1D2-4AD1-94B7-69C84F7BA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41" y="3585228"/>
            <a:ext cx="415778" cy="4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2E52A2-46E4-4B34-A211-622CB1F6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41" y="2849509"/>
            <a:ext cx="415778" cy="4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F78024-E469-40DF-A9E5-A575E55EF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432" y="2115491"/>
            <a:ext cx="415778" cy="4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Resim 86">
            <a:extLst>
              <a:ext uri="{FF2B5EF4-FFF2-40B4-BE49-F238E27FC236}">
                <a16:creationId xmlns:a16="http://schemas.microsoft.com/office/drawing/2014/main" id="{99FBAF75-AAC3-4CBE-A98D-B25A64B5A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180" y="4320947"/>
            <a:ext cx="522901" cy="446645"/>
          </a:xfrm>
          <a:prstGeom prst="rect">
            <a:avLst/>
          </a:prstGeom>
        </p:spPr>
      </p:pic>
      <p:sp>
        <p:nvSpPr>
          <p:cNvPr id="2" name="Ok: Sağ 1">
            <a:extLst>
              <a:ext uri="{FF2B5EF4-FFF2-40B4-BE49-F238E27FC236}">
                <a16:creationId xmlns:a16="http://schemas.microsoft.com/office/drawing/2014/main" id="{FA15B98F-23ED-4F93-AB3B-68B9CEAB2369}"/>
              </a:ext>
            </a:extLst>
          </p:cNvPr>
          <p:cNvSpPr/>
          <p:nvPr/>
        </p:nvSpPr>
        <p:spPr>
          <a:xfrm rot="16200000">
            <a:off x="5398516" y="3297349"/>
            <a:ext cx="2583495" cy="3569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9616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6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What</a:t>
            </a:r>
            <a:r>
              <a:rPr lang="tr-TR" sz="2800" b="1" dirty="0">
                <a:latin typeface="Chromatica" panose="00000500000000000000" pitchFamily="50" charset="-94"/>
              </a:rPr>
              <a:t> is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pic>
        <p:nvPicPr>
          <p:cNvPr id="1026" name="Picture 2" descr="Least Privilege Container Orchestration - Docker Blog">
            <a:extLst>
              <a:ext uri="{FF2B5EF4-FFF2-40B4-BE49-F238E27FC236}">
                <a16:creationId xmlns:a16="http://schemas.microsoft.com/office/drawing/2014/main" id="{5A050CCC-5E85-4431-932F-873AF471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966" y="1921573"/>
            <a:ext cx="4620578" cy="268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35746" y="2824736"/>
            <a:ext cx="4279771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600" b="1" dirty="0" err="1">
                <a:latin typeface="Chromatica" panose="00000500000000000000" pitchFamily="50" charset="-94"/>
              </a:rPr>
              <a:t>Originally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developed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by</a:t>
            </a:r>
            <a:r>
              <a:rPr lang="tr-TR" sz="1600" b="1" dirty="0">
                <a:latin typeface="Chromatica" panose="00000500000000000000" pitchFamily="50" charset="-94"/>
              </a:rPr>
              <a:t> Google and </a:t>
            </a:r>
            <a:r>
              <a:rPr lang="tr-TR" sz="1600" b="1" dirty="0" err="1">
                <a:latin typeface="Chromatica" panose="00000500000000000000" pitchFamily="50" charset="-94"/>
              </a:rPr>
              <a:t>later</a:t>
            </a:r>
            <a:r>
              <a:rPr lang="tr-TR" sz="1600" b="1" dirty="0">
                <a:latin typeface="Chromatica" panose="00000500000000000000" pitchFamily="50" charset="-94"/>
              </a:rPr>
              <a:t> on </a:t>
            </a:r>
            <a:r>
              <a:rPr lang="tr-TR" sz="1600" b="1" dirty="0" err="1">
                <a:latin typeface="Chromatica" panose="00000500000000000000" pitchFamily="50" charset="-94"/>
              </a:rPr>
              <a:t>open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sourced</a:t>
            </a:r>
            <a:r>
              <a:rPr lang="tr-TR" sz="1600" b="1" dirty="0">
                <a:latin typeface="Chromatica" panose="00000500000000000000" pitchFamily="50" charset="-94"/>
              </a:rPr>
              <a:t>.</a:t>
            </a:r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0835D463-BA66-45FA-A26E-DD8B16EAF5BC}"/>
              </a:ext>
            </a:extLst>
          </p:cNvPr>
          <p:cNvSpPr/>
          <p:nvPr/>
        </p:nvSpPr>
        <p:spPr>
          <a:xfrm>
            <a:off x="463532" y="2244606"/>
            <a:ext cx="46426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2438338"/>
            <a:r>
              <a:rPr lang="tr-TR" sz="1600" b="1" dirty="0">
                <a:latin typeface="Chromatica" panose="00000500000000000000" pitchFamily="50" charset="-94"/>
              </a:rPr>
              <a:t>Open </a:t>
            </a:r>
            <a:r>
              <a:rPr lang="tr-TR" sz="1600" b="1" dirty="0" err="1">
                <a:latin typeface="Chromatica" panose="00000500000000000000" pitchFamily="50" charset="-94"/>
              </a:rPr>
              <a:t>source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container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orchestration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tool</a:t>
            </a:r>
            <a:r>
              <a:rPr lang="tr-TR" sz="1600" b="1" dirty="0">
                <a:latin typeface="Chromatica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8905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ygulama: ‘Market Sepet Analizi’">
            <a:extLst>
              <a:ext uri="{FF2B5EF4-FFF2-40B4-BE49-F238E27FC236}">
                <a16:creationId xmlns:a16="http://schemas.microsoft.com/office/drawing/2014/main" id="{8DF807BF-DD98-4442-94D7-4855CFF05F80}"/>
              </a:ext>
            </a:extLst>
          </p:cNvPr>
          <p:cNvSpPr txBox="1"/>
          <p:nvPr/>
        </p:nvSpPr>
        <p:spPr>
          <a:xfrm>
            <a:off x="2061380" y="95719"/>
            <a:ext cx="5021239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Objects - Deployment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0AA264A5-FAB4-438A-B966-851FBD5DF6E1}"/>
              </a:ext>
            </a:extLst>
          </p:cNvPr>
          <p:cNvSpPr/>
          <p:nvPr/>
        </p:nvSpPr>
        <p:spPr>
          <a:xfrm>
            <a:off x="970156" y="81857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apps/v1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-deployment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replicas: 3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labels: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app: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name: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image: nginx:1.14.2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ports:</a:t>
            </a:r>
          </a:p>
          <a:p>
            <a:pPr algn="l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80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FC625F-C572-4F4D-BB22-10F37AC20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836" y="2081243"/>
            <a:ext cx="722495" cy="7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14F653DB-0112-43BA-9EA8-3BD7B107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672" y="926841"/>
            <a:ext cx="722495" cy="72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981D686-0DC9-47A1-AE7D-60ABC2B127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17" y="3192367"/>
            <a:ext cx="806761" cy="689109"/>
          </a:xfrm>
          <a:prstGeom prst="rect">
            <a:avLst/>
          </a:prstGeom>
        </p:spPr>
      </p:pic>
      <p:sp>
        <p:nvSpPr>
          <p:cNvPr id="12" name="Ok: Sağ 11">
            <a:extLst>
              <a:ext uri="{FF2B5EF4-FFF2-40B4-BE49-F238E27FC236}">
                <a16:creationId xmlns:a16="http://schemas.microsoft.com/office/drawing/2014/main" id="{4E1F52A4-D1CC-48B7-A266-1616AC0E3AD0}"/>
              </a:ext>
            </a:extLst>
          </p:cNvPr>
          <p:cNvSpPr/>
          <p:nvPr/>
        </p:nvSpPr>
        <p:spPr>
          <a:xfrm rot="20587682">
            <a:off x="3584252" y="3702980"/>
            <a:ext cx="2583495" cy="3569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Ok: Sağ 12">
            <a:extLst>
              <a:ext uri="{FF2B5EF4-FFF2-40B4-BE49-F238E27FC236}">
                <a16:creationId xmlns:a16="http://schemas.microsoft.com/office/drawing/2014/main" id="{40156AEB-8054-4E02-810D-1474E82AAF64}"/>
              </a:ext>
            </a:extLst>
          </p:cNvPr>
          <p:cNvSpPr/>
          <p:nvPr/>
        </p:nvSpPr>
        <p:spPr>
          <a:xfrm rot="20587682">
            <a:off x="2759610" y="2824085"/>
            <a:ext cx="3414360" cy="3569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Ok: Sağ 13">
            <a:extLst>
              <a:ext uri="{FF2B5EF4-FFF2-40B4-BE49-F238E27FC236}">
                <a16:creationId xmlns:a16="http://schemas.microsoft.com/office/drawing/2014/main" id="{3BDD93A9-CCD9-41AE-BCAD-494E0C865449}"/>
              </a:ext>
            </a:extLst>
          </p:cNvPr>
          <p:cNvSpPr/>
          <p:nvPr/>
        </p:nvSpPr>
        <p:spPr>
          <a:xfrm rot="20587682">
            <a:off x="2425429" y="1627149"/>
            <a:ext cx="3414360" cy="356992"/>
          </a:xfrm>
          <a:prstGeom prst="righ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B4A8B5D1-ABFA-4849-B97A-4376F993C3A5}"/>
              </a:ext>
            </a:extLst>
          </p:cNvPr>
          <p:cNvSpPr/>
          <p:nvPr/>
        </p:nvSpPr>
        <p:spPr>
          <a:xfrm>
            <a:off x="423746" y="545842"/>
            <a:ext cx="7129347" cy="4390431"/>
          </a:xfrm>
          <a:prstGeom prst="rect">
            <a:avLst/>
          </a:prstGeom>
          <a:solidFill>
            <a:srgbClr val="CCECFF">
              <a:alpha val="63922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24814F08-7EAB-4BE4-9A48-360962890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352" y="1716244"/>
            <a:ext cx="968983" cy="96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409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Managed</a:t>
            </a:r>
            <a:r>
              <a:rPr lang="tr-TR" sz="2800" b="1" dirty="0">
                <a:latin typeface="Chromatica" panose="00000500000000000000" pitchFamily="50" charset="-94"/>
              </a:rPr>
              <a:t> Kubernetes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56180" y="909503"/>
            <a:ext cx="819189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According to 451 Research, 76% of enterprises will standardize on Kubernetes within the</a:t>
            </a:r>
          </a:p>
          <a:p>
            <a:pPr algn="l" defTabSz="2438338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next 3 years because it promises a consistent set of capabilities across any infrastructure -</a:t>
            </a:r>
          </a:p>
          <a:p>
            <a:pPr algn="l" defTabSz="2438338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from datacenter to cloud to the edge.</a:t>
            </a: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kumimoji="0" lang="tr-TR" sz="80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Roboto" panose="02000000000000000000" pitchFamily="2" charset="0"/>
              <a:ea typeface="Roboto" panose="02000000000000000000" pitchFamily="2" charset="0"/>
              <a:sym typeface="Helvetica Neue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692FBE84-6C90-4CCB-BB77-432AA3AC6A2F}"/>
              </a:ext>
            </a:extLst>
          </p:cNvPr>
          <p:cNvSpPr/>
          <p:nvPr/>
        </p:nvSpPr>
        <p:spPr>
          <a:xfrm>
            <a:off x="3397405" y="4602165"/>
            <a:ext cx="5746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“Kubernetes and Beyond – Effective Implementation of Cloud Native Software in the Enterprise” by Jay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Lyman, Principal Analyst 451 Research – </a:t>
            </a:r>
            <a:r>
              <a:rPr lang="en-US" dirty="0">
                <a:solidFill>
                  <a:srgbClr val="0563C2"/>
                </a:solidFill>
                <a:latin typeface="Calibri" panose="020F0502020204030204" pitchFamily="34" charset="0"/>
              </a:rPr>
              <a:t>Download Whitepaper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437234" y="1811151"/>
            <a:ext cx="7926181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2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Google Kubernetes Engine (GKE)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Amazon </a:t>
            </a:r>
            <a:r>
              <a:rPr lang="tr-TR" sz="1600" b="1" dirty="0" err="1"/>
              <a:t>Elastic</a:t>
            </a:r>
            <a:r>
              <a:rPr lang="tr-TR" sz="1600" b="1" dirty="0"/>
              <a:t> </a:t>
            </a:r>
            <a:r>
              <a:rPr lang="tr-TR" sz="1600" b="1" dirty="0" err="1"/>
              <a:t>Container</a:t>
            </a:r>
            <a:r>
              <a:rPr lang="tr-TR" sz="1600" b="1" dirty="0"/>
              <a:t> Service (EKS) </a:t>
            </a:r>
            <a:r>
              <a:rPr lang="tr-TR" sz="1600" b="1" dirty="0" err="1"/>
              <a:t>for</a:t>
            </a:r>
            <a:r>
              <a:rPr lang="tr-TR" sz="1600" b="1" dirty="0"/>
              <a:t> Kubernetes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Azure</a:t>
            </a:r>
            <a:r>
              <a:rPr lang="tr-TR" sz="1600" b="1" dirty="0"/>
              <a:t> Kubernetes Service (AKS)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DigitalOcean</a:t>
            </a:r>
            <a:r>
              <a:rPr lang="tr-TR" sz="1600" b="1" dirty="0"/>
              <a:t> (DO)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Platform9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OpenShift</a:t>
            </a:r>
            <a:endParaRPr lang="tr-TR" sz="1600" b="1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IBM </a:t>
            </a:r>
            <a:r>
              <a:rPr lang="tr-TR" sz="1600" b="1" dirty="0" err="1"/>
              <a:t>Cloud</a:t>
            </a:r>
            <a:r>
              <a:rPr lang="tr-TR" sz="1600" b="1" dirty="0"/>
              <a:t> Kubernetes service 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Alibaba</a:t>
            </a:r>
            <a:r>
              <a:rPr lang="tr-TR" sz="1600" b="1" dirty="0"/>
              <a:t> </a:t>
            </a:r>
            <a:r>
              <a:rPr lang="tr-TR" sz="1600" b="1" dirty="0" err="1"/>
              <a:t>Cloud</a:t>
            </a:r>
            <a:endParaRPr lang="tr-TR" sz="1600" b="1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Rancher</a:t>
            </a:r>
            <a:endParaRPr lang="tr-TR" sz="1600" b="1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VMware</a:t>
            </a:r>
            <a:r>
              <a:rPr lang="tr-TR" sz="1600" b="1" dirty="0"/>
              <a:t> </a:t>
            </a:r>
            <a:r>
              <a:rPr lang="tr-TR" sz="1600" b="1" dirty="0" err="1"/>
              <a:t>Tanzu</a:t>
            </a:r>
            <a:endParaRPr lang="tr-TR" sz="1600" b="1" dirty="0"/>
          </a:p>
        </p:txBody>
      </p:sp>
    </p:spTree>
    <p:extLst>
      <p:ext uri="{BB962C8B-B14F-4D97-AF65-F5344CB8AC3E}">
        <p14:creationId xmlns:p14="http://schemas.microsoft.com/office/powerpoint/2010/main" val="390671386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Why </a:t>
            </a:r>
            <a:r>
              <a:rPr lang="tr-TR" sz="2800" b="1" dirty="0" err="1">
                <a:latin typeface="Chromatica" panose="00000500000000000000" pitchFamily="50" charset="-94"/>
              </a:rPr>
              <a:t>Managed</a:t>
            </a:r>
            <a:r>
              <a:rPr lang="tr-TR" sz="2800" b="1" dirty="0">
                <a:latin typeface="Chromatica" panose="00000500000000000000" pitchFamily="50" charset="-94"/>
              </a:rPr>
              <a:t> Kubernetes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63475" y="963438"/>
            <a:ext cx="819189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Vanilla Kubernetes installations are plagued by a lack of central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visibility, inconsistent security practices and complex management processes. Therefore,</a:t>
            </a:r>
            <a:r>
              <a:rPr lang="tr-TR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Kubernetes management platforms are adopted by enterprises to deliver: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DA9F667-781B-4B8D-8278-105A668878A4}"/>
              </a:ext>
            </a:extLst>
          </p:cNvPr>
          <p:cNvSpPr txBox="1"/>
          <p:nvPr/>
        </p:nvSpPr>
        <p:spPr>
          <a:xfrm>
            <a:off x="563475" y="1919021"/>
            <a:ext cx="7926181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Simplified Cluster Operations: </a:t>
            </a:r>
            <a:r>
              <a:rPr lang="en-US" sz="1600" dirty="0"/>
              <a:t>improved DevOps efficiencies with simplified cluster</a:t>
            </a:r>
            <a:r>
              <a:rPr lang="tr-TR" sz="1600" dirty="0"/>
              <a:t> </a:t>
            </a:r>
            <a:r>
              <a:rPr lang="en-US" sz="1600" dirty="0"/>
              <a:t>operations</a:t>
            </a:r>
            <a:endParaRPr lang="tr-TR" sz="1600" dirty="0"/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Consistent Security Policy &amp; User Management: </a:t>
            </a:r>
            <a:r>
              <a:rPr lang="en-US" sz="1600" dirty="0"/>
              <a:t>best practice security policy</a:t>
            </a:r>
            <a:r>
              <a:rPr lang="tr-TR" sz="1600" dirty="0"/>
              <a:t> </a:t>
            </a:r>
            <a:r>
              <a:rPr lang="en-US" sz="1600" dirty="0"/>
              <a:t>enforcement and advanced user management on any infrastructure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Access to Shared Tools &amp; Services: </a:t>
            </a:r>
            <a:r>
              <a:rPr lang="en-US" sz="1600" dirty="0"/>
              <a:t>a high level of reliability with easy, consistent</a:t>
            </a:r>
            <a:r>
              <a:rPr lang="tr-TR" sz="1600" dirty="0"/>
              <a:t> </a:t>
            </a:r>
            <a:r>
              <a:rPr lang="en-US" sz="1600" dirty="0"/>
              <a:t>access to shared tools and services</a:t>
            </a: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721107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318197"/>
            <a:ext cx="7183657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b="1" dirty="0">
                <a:latin typeface="Chromatica" panose="00000500000000000000" pitchFamily="50" charset="-94"/>
              </a:rPr>
              <a:t>Cloud Native Computing Foundation (CNCF) </a:t>
            </a:r>
            <a:endParaRPr sz="2400" dirty="0">
              <a:latin typeface="Chromatica" panose="00000500000000000000" pitchFamily="50" charset="-94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E020444-C189-40F9-8399-5D0C4A2C5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74" y="867701"/>
            <a:ext cx="8035373" cy="39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362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8" y="304517"/>
            <a:ext cx="7183657" cy="777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b="1" dirty="0">
                <a:latin typeface="Chromatica" panose="00000500000000000000" pitchFamily="50" charset="-94"/>
              </a:rPr>
              <a:t>Cloud Native Computing Foundation (CNCF)</a:t>
            </a:r>
            <a:endParaRPr lang="tr-TR" sz="2400" b="1" dirty="0">
              <a:latin typeface="Chromatica" panose="00000500000000000000" pitchFamily="50" charset="-94"/>
            </a:endParaRPr>
          </a:p>
          <a:p>
            <a:r>
              <a:rPr lang="tr-TR" sz="2400" b="1" dirty="0" err="1">
                <a:latin typeface="Chromatica" panose="00000500000000000000" pitchFamily="50" charset="-94"/>
              </a:rPr>
              <a:t>Certifications</a:t>
            </a:r>
            <a:r>
              <a:rPr lang="en-US" sz="2400" b="1" dirty="0">
                <a:latin typeface="Chromatica" panose="00000500000000000000" pitchFamily="50" charset="-94"/>
              </a:rPr>
              <a:t> </a:t>
            </a:r>
            <a:endParaRPr sz="2400" dirty="0">
              <a:latin typeface="Chromatica" panose="00000500000000000000" pitchFamily="50" charset="-94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08A73DB-A348-4E6C-9442-3D7073A1B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29" y="1445812"/>
            <a:ext cx="2743583" cy="2534004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888131B-946B-4589-973F-45C35EDDC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06" y="1445812"/>
            <a:ext cx="2534189" cy="25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943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438248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 err="1">
                <a:latin typeface="Chromatica" panose="00000500000000000000" pitchFamily="50" charset="-94"/>
              </a:rPr>
              <a:t>What</a:t>
            </a:r>
            <a:r>
              <a:rPr lang="tr-TR" sz="2800" b="1" dirty="0">
                <a:latin typeface="Chromatica" panose="00000500000000000000" pitchFamily="50" charset="-94"/>
              </a:rPr>
              <a:t> is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620587" y="1674789"/>
            <a:ext cx="4279771" cy="20723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600" b="1" dirty="0">
                <a:latin typeface="Chromatica" panose="00000500000000000000" pitchFamily="50" charset="-94"/>
              </a:rPr>
              <a:t>Physical Machines</a:t>
            </a:r>
          </a:p>
          <a:p>
            <a:pPr algn="l" defTabSz="2438338"/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/>
            <a:r>
              <a:rPr lang="tr-TR" sz="1600" b="1" dirty="0">
                <a:latin typeface="Chromatica" panose="00000500000000000000" pitchFamily="50" charset="-94"/>
              </a:rPr>
              <a:t>Virtual Machines</a:t>
            </a:r>
          </a:p>
          <a:p>
            <a:pPr algn="l" defTabSz="2438338"/>
            <a:endParaRPr lang="tr-TR" sz="1600" b="1" dirty="0">
              <a:latin typeface="Chromatica" panose="00000500000000000000" pitchFamily="50" charset="-94"/>
            </a:endParaRPr>
          </a:p>
          <a:p>
            <a:pPr algn="l" defTabSz="2438338"/>
            <a:r>
              <a:rPr lang="tr-TR" sz="1600" b="1" dirty="0" err="1">
                <a:latin typeface="Chromatica" panose="00000500000000000000" pitchFamily="50" charset="-94"/>
              </a:rPr>
              <a:t>Public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Cloud</a:t>
            </a:r>
            <a:endParaRPr lang="tr-TR" sz="1600" b="1" dirty="0">
              <a:latin typeface="Chromatica" panose="00000500000000000000" pitchFamily="50" charset="-94"/>
            </a:endParaRPr>
          </a:p>
          <a:p>
            <a:pPr algn="l" defTabSz="2438338"/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/>
            <a:r>
              <a:rPr lang="tr-TR" sz="1600" b="1" dirty="0" err="1">
                <a:latin typeface="Chromatica" panose="00000500000000000000" pitchFamily="50" charset="-94"/>
              </a:rPr>
              <a:t>Private</a:t>
            </a:r>
            <a:r>
              <a:rPr lang="tr-TR" sz="1600" b="1" dirty="0">
                <a:latin typeface="Chromatica" panose="00000500000000000000" pitchFamily="50" charset="-94"/>
              </a:rPr>
              <a:t> </a:t>
            </a:r>
            <a:r>
              <a:rPr lang="tr-TR" sz="1600" b="1" dirty="0" err="1">
                <a:latin typeface="Chromatica" panose="00000500000000000000" pitchFamily="50" charset="-94"/>
              </a:rPr>
              <a:t>Cloud</a:t>
            </a:r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algn="l" defTabSz="2438338"/>
            <a:endParaRPr kumimoji="0" lang="tr-TR" sz="1600" b="1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44A9D55F-7AEA-427F-9EA3-E2BF8003CAB8}"/>
              </a:ext>
            </a:extLst>
          </p:cNvPr>
          <p:cNvSpPr/>
          <p:nvPr/>
        </p:nvSpPr>
        <p:spPr>
          <a:xfrm>
            <a:off x="535746" y="1046136"/>
            <a:ext cx="73811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2438338"/>
            <a:r>
              <a:rPr lang="tr-TR" sz="1600" dirty="0">
                <a:latin typeface="Chromatica" panose="00000500000000000000" pitchFamily="50" charset="-94"/>
              </a:rPr>
              <a:t>Kubernetes </a:t>
            </a:r>
            <a:r>
              <a:rPr lang="tr-TR" sz="1600" dirty="0" err="1">
                <a:latin typeface="Chromatica" panose="00000500000000000000" pitchFamily="50" charset="-94"/>
              </a:rPr>
              <a:t>helps</a:t>
            </a:r>
            <a:r>
              <a:rPr lang="tr-TR" sz="1600" dirty="0">
                <a:latin typeface="Chromatica" panose="00000500000000000000" pitchFamily="50" charset="-94"/>
              </a:rPr>
              <a:t> us to </a:t>
            </a:r>
            <a:r>
              <a:rPr lang="tr-TR" sz="1600" dirty="0" err="1">
                <a:latin typeface="Chromatica" panose="00000500000000000000" pitchFamily="50" charset="-94"/>
              </a:rPr>
              <a:t>manage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containers</a:t>
            </a:r>
            <a:r>
              <a:rPr lang="tr-TR" sz="1600" dirty="0">
                <a:latin typeface="Chromatica" panose="00000500000000000000" pitchFamily="50" charset="-94"/>
              </a:rPr>
              <a:t> in </a:t>
            </a:r>
            <a:r>
              <a:rPr lang="tr-TR" sz="1600" dirty="0" err="1">
                <a:latin typeface="Chromatica" panose="00000500000000000000" pitchFamily="50" charset="-94"/>
              </a:rPr>
              <a:t>different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environmens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2294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733709" y="287419"/>
            <a:ext cx="6590918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Why Kubernetes?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556180" y="839483"/>
            <a:ext cx="8191893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In a production environment, you </a:t>
            </a:r>
            <a:r>
              <a:rPr lang="en-US" sz="1600" b="1" dirty="0">
                <a:latin typeface="Chromatica" panose="00000500000000000000" pitchFamily="50" charset="-94"/>
              </a:rPr>
              <a:t>need to manage the containers </a:t>
            </a:r>
            <a:r>
              <a:rPr lang="en-US" sz="1600" dirty="0">
                <a:latin typeface="Chromatica" panose="00000500000000000000" pitchFamily="50" charset="-94"/>
              </a:rPr>
              <a:t>that run the applications and ensure that there is </a:t>
            </a:r>
            <a:r>
              <a:rPr lang="en-US" sz="1600" b="1" dirty="0">
                <a:latin typeface="Chromatica" panose="00000500000000000000" pitchFamily="50" charset="-94"/>
              </a:rPr>
              <a:t>no downtime</a:t>
            </a:r>
            <a:r>
              <a:rPr lang="en-US" sz="1600" dirty="0">
                <a:latin typeface="Chromatica" panose="00000500000000000000" pitchFamily="50" charset="-94"/>
              </a:rPr>
              <a:t>. </a:t>
            </a:r>
            <a:endParaRPr lang="tr-TR" sz="1600" dirty="0">
              <a:latin typeface="Chromatica" panose="00000500000000000000" pitchFamily="50" charset="-94"/>
            </a:endParaRPr>
          </a:p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For example, if a container goes down, another container </a:t>
            </a:r>
            <a:r>
              <a:rPr lang="en-US" sz="1600" b="1" dirty="0">
                <a:latin typeface="Chromatica" panose="00000500000000000000" pitchFamily="50" charset="-94"/>
              </a:rPr>
              <a:t>needs to start</a:t>
            </a:r>
            <a:r>
              <a:rPr lang="en-US" sz="1600" dirty="0">
                <a:latin typeface="Chromatica" panose="00000500000000000000" pitchFamily="50" charset="-94"/>
              </a:rPr>
              <a:t>. Wouldn't it be easier if this behavior was </a:t>
            </a:r>
            <a:r>
              <a:rPr lang="en-US" sz="1600" b="1" dirty="0">
                <a:latin typeface="Chromatica" panose="00000500000000000000" pitchFamily="50" charset="-94"/>
              </a:rPr>
              <a:t>handled by </a:t>
            </a:r>
            <a:r>
              <a:rPr lang="tr-TR" sz="1600" b="1" dirty="0" err="1">
                <a:latin typeface="Chromatica" panose="00000500000000000000" pitchFamily="50" charset="-94"/>
              </a:rPr>
              <a:t>the</a:t>
            </a:r>
            <a:r>
              <a:rPr lang="en-US" sz="1600" b="1" dirty="0">
                <a:latin typeface="Chromatica" panose="00000500000000000000" pitchFamily="50" charset="-94"/>
              </a:rPr>
              <a:t> system</a:t>
            </a:r>
            <a:r>
              <a:rPr lang="en-US" sz="1600" dirty="0">
                <a:latin typeface="Chromatica" panose="00000500000000000000" pitchFamily="50" charset="-94"/>
              </a:rPr>
              <a:t>?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pic>
        <p:nvPicPr>
          <p:cNvPr id="2050" name="Picture 2" descr="Do Not Let the Cups Drive You - Enjoy your Coffee! | Live Best Skilled">
            <a:extLst>
              <a:ext uri="{FF2B5EF4-FFF2-40B4-BE49-F238E27FC236}">
                <a16:creationId xmlns:a16="http://schemas.microsoft.com/office/drawing/2014/main" id="{DBEAB916-5F9C-4CAD-9441-5CC53B4D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7" y="2693607"/>
            <a:ext cx="2673578" cy="244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42ED3B2C-682A-4608-9F58-E1ED08922979}"/>
              </a:ext>
            </a:extLst>
          </p:cNvPr>
          <p:cNvSpPr/>
          <p:nvPr/>
        </p:nvSpPr>
        <p:spPr>
          <a:xfrm>
            <a:off x="3713444" y="3564012"/>
            <a:ext cx="5144357" cy="1200329"/>
          </a:xfrm>
          <a:prstGeom prst="rect">
            <a:avLst/>
          </a:prstGeom>
          <a:solidFill>
            <a:srgbClr val="A33C24">
              <a:alpha val="38039"/>
            </a:srgbClr>
          </a:solidFill>
        </p:spPr>
        <p:txBody>
          <a:bodyPr wrap="none">
            <a:spAutoFit/>
          </a:bodyPr>
          <a:lstStyle/>
          <a:p>
            <a:r>
              <a:rPr lang="tr-TR" sz="3600" b="1" dirty="0" err="1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Enjoy</a:t>
            </a:r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 </a:t>
            </a:r>
            <a:r>
              <a:rPr lang="tr-TR" sz="3600" b="1" dirty="0" err="1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your</a:t>
            </a:r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 </a:t>
            </a:r>
            <a:r>
              <a:rPr lang="tr-TR" sz="3600" b="1" dirty="0" err="1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coffee</a:t>
            </a:r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.</a:t>
            </a:r>
          </a:p>
          <a:p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Kubernetes </a:t>
            </a:r>
            <a:r>
              <a:rPr lang="tr-TR" sz="3600" b="1" dirty="0" err="1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handles</a:t>
            </a:r>
            <a:r>
              <a:rPr lang="tr-TR" sz="3600" b="1" dirty="0">
                <a:solidFill>
                  <a:schemeClr val="bg2">
                    <a:lumMod val="25000"/>
                  </a:schemeClr>
                </a:solidFill>
                <a:latin typeface="Roboto Slab Medium" pitchFamily="2" charset="0"/>
                <a:ea typeface="Roboto Slab Medium" pitchFamily="2" charset="0"/>
              </a:rPr>
              <a:t> it!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16BBED1-1E0B-4999-A096-F83608C23D89}"/>
              </a:ext>
            </a:extLst>
          </p:cNvPr>
          <p:cNvSpPr txBox="1"/>
          <p:nvPr/>
        </p:nvSpPr>
        <p:spPr>
          <a:xfrm>
            <a:off x="665908" y="2018379"/>
            <a:ext cx="8191893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tr-TR" sz="1600" b="1" dirty="0">
                <a:latin typeface="Chromatica" panose="00000500000000000000" pitchFamily="50" charset="-94"/>
              </a:rPr>
              <a:t>R</a:t>
            </a:r>
            <a:r>
              <a:rPr lang="en-US" sz="1600" b="1" dirty="0" err="1">
                <a:latin typeface="Chromatica" panose="00000500000000000000" pitchFamily="50" charset="-94"/>
              </a:rPr>
              <a:t>olling</a:t>
            </a:r>
            <a:r>
              <a:rPr lang="en-US" sz="1600" b="1" dirty="0">
                <a:latin typeface="Chromatica" panose="00000500000000000000" pitchFamily="50" charset="-94"/>
              </a:rPr>
              <a:t> update</a:t>
            </a:r>
            <a:r>
              <a:rPr lang="en-US" sz="1600" dirty="0">
                <a:latin typeface="Chromatica" panose="00000500000000000000" pitchFamily="50" charset="-94"/>
              </a:rPr>
              <a:t>, update a running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application without any downtime and without losing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requests.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906332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5178458" y="304985"/>
            <a:ext cx="2743201" cy="900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800" b="1" dirty="0">
                <a:latin typeface="Chromatica" panose="00000500000000000000" pitchFamily="50" charset="-94"/>
              </a:rPr>
              <a:t>Benefits of Kubernetes</a:t>
            </a:r>
            <a:endParaRPr sz="1350" dirty="0">
              <a:latin typeface="Chromatica" panose="00000500000000000000" pitchFamily="50" charset="-94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18E82-935E-4AB2-B599-7E66BE51D86C}"/>
              </a:ext>
            </a:extLst>
          </p:cNvPr>
          <p:cNvSpPr txBox="1"/>
          <p:nvPr/>
        </p:nvSpPr>
        <p:spPr>
          <a:xfrm>
            <a:off x="4378751" y="1227792"/>
            <a:ext cx="4576713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Continuous development, integration, and deployment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Chromatica" panose="00000500000000000000" pitchFamily="50" charset="-94"/>
              </a:rPr>
              <a:t>Storage </a:t>
            </a:r>
            <a:r>
              <a:rPr lang="tr-TR" sz="1600" dirty="0" err="1">
                <a:latin typeface="Chromatica" panose="00000500000000000000" pitchFamily="50" charset="-94"/>
              </a:rPr>
              <a:t>orchestration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Chromatica" panose="00000500000000000000" pitchFamily="50" charset="-94"/>
              </a:rPr>
              <a:t>Automated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rollouts</a:t>
            </a:r>
            <a:r>
              <a:rPr lang="tr-TR" sz="1600" dirty="0">
                <a:latin typeface="Chromatica" panose="00000500000000000000" pitchFamily="50" charset="-94"/>
              </a:rPr>
              <a:t> and </a:t>
            </a:r>
            <a:r>
              <a:rPr lang="tr-TR" sz="1600" dirty="0" err="1">
                <a:latin typeface="Chromatica" panose="00000500000000000000" pitchFamily="50" charset="-94"/>
              </a:rPr>
              <a:t>rollbacks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Chromatica" panose="00000500000000000000" pitchFamily="50" charset="-94"/>
              </a:rPr>
              <a:t>Automatic</a:t>
            </a:r>
            <a:r>
              <a:rPr lang="tr-TR" sz="1600" dirty="0">
                <a:latin typeface="Chromatica" panose="00000500000000000000" pitchFamily="50" charset="-94"/>
              </a:rPr>
              <a:t> bin </a:t>
            </a:r>
            <a:r>
              <a:rPr lang="tr-TR" sz="1600" dirty="0" err="1">
                <a:latin typeface="Chromatica" panose="00000500000000000000" pitchFamily="50" charset="-94"/>
              </a:rPr>
              <a:t>packing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>
                <a:latin typeface="Chromatica" panose="00000500000000000000" pitchFamily="50" charset="-94"/>
              </a:rPr>
              <a:t>Self-</a:t>
            </a:r>
            <a:r>
              <a:rPr lang="tr-TR" sz="1600" dirty="0" err="1">
                <a:latin typeface="Chromatica" panose="00000500000000000000" pitchFamily="50" charset="-94"/>
              </a:rPr>
              <a:t>healing</a:t>
            </a:r>
            <a:endParaRPr lang="tr-TR" sz="16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600" dirty="0" err="1">
                <a:latin typeface="Chromatica" panose="00000500000000000000" pitchFamily="50" charset="-94"/>
              </a:rPr>
              <a:t>Secret</a:t>
            </a:r>
            <a:r>
              <a:rPr lang="tr-TR" sz="1600" dirty="0">
                <a:latin typeface="Chromatica" panose="00000500000000000000" pitchFamily="50" charset="-94"/>
              </a:rPr>
              <a:t> and </a:t>
            </a:r>
            <a:r>
              <a:rPr lang="tr-TR" sz="1600" dirty="0" err="1">
                <a:latin typeface="Chromatica" panose="00000500000000000000" pitchFamily="50" charset="-94"/>
              </a:rPr>
              <a:t>configuration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tr-TR" sz="1600" dirty="0" err="1">
                <a:latin typeface="Chromatica" panose="00000500000000000000" pitchFamily="50" charset="-94"/>
              </a:rPr>
              <a:t>management</a:t>
            </a:r>
            <a:endParaRPr kumimoji="0" lang="tr-TR" sz="16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pic>
        <p:nvPicPr>
          <p:cNvPr id="1026" name="Picture 2" descr="The Trade Desk | Benefits">
            <a:extLst>
              <a:ext uri="{FF2B5EF4-FFF2-40B4-BE49-F238E27FC236}">
                <a16:creationId xmlns:a16="http://schemas.microsoft.com/office/drawing/2014/main" id="{C255D619-8611-4AEA-8F5F-3B670B83E1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5" r="18166"/>
          <a:stretch/>
        </p:blipFill>
        <p:spPr bwMode="auto">
          <a:xfrm>
            <a:off x="413208" y="598789"/>
            <a:ext cx="355233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4E2BF10C-C547-4CDB-8EDE-C2AEC858839A}"/>
              </a:ext>
            </a:extLst>
          </p:cNvPr>
          <p:cNvSpPr/>
          <p:nvPr/>
        </p:nvSpPr>
        <p:spPr>
          <a:xfrm>
            <a:off x="4692850" y="4607683"/>
            <a:ext cx="39485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Source: </a:t>
            </a:r>
            <a:r>
              <a:rPr lang="en-US" dirty="0"/>
              <a:t>https://kubernetes.io/docs/concepts/overview/what-is-kubernetes/</a:t>
            </a:r>
          </a:p>
        </p:txBody>
      </p:sp>
    </p:spTree>
    <p:extLst>
      <p:ext uri="{BB962C8B-B14F-4D97-AF65-F5344CB8AC3E}">
        <p14:creationId xmlns:p14="http://schemas.microsoft.com/office/powerpoint/2010/main" val="20755184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Kubernetes Architecture</a:t>
            </a:r>
            <a:endParaRPr sz="1350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2744516" y="779734"/>
            <a:ext cx="2520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kube-apiserver</a:t>
            </a:r>
          </a:p>
        </p:txBody>
      </p:sp>
      <p:sp>
        <p:nvSpPr>
          <p:cNvPr id="147" name="Dikdörtgen 146">
            <a:extLst>
              <a:ext uri="{FF2B5EF4-FFF2-40B4-BE49-F238E27FC236}">
                <a16:creationId xmlns:a16="http://schemas.microsoft.com/office/drawing/2014/main" id="{7FEC6766-3BA2-4527-87F8-34F09000D8B9}"/>
              </a:ext>
            </a:extLst>
          </p:cNvPr>
          <p:cNvSpPr/>
          <p:nvPr/>
        </p:nvSpPr>
        <p:spPr>
          <a:xfrm>
            <a:off x="2744516" y="1185591"/>
            <a:ext cx="2520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etcd</a:t>
            </a:r>
          </a:p>
        </p:txBody>
      </p:sp>
      <p:sp>
        <p:nvSpPr>
          <p:cNvPr id="148" name="Dikdörtgen 147">
            <a:extLst>
              <a:ext uri="{FF2B5EF4-FFF2-40B4-BE49-F238E27FC236}">
                <a16:creationId xmlns:a16="http://schemas.microsoft.com/office/drawing/2014/main" id="{E37B1365-FB28-4384-9C0D-2AFF8333434A}"/>
              </a:ext>
            </a:extLst>
          </p:cNvPr>
          <p:cNvSpPr/>
          <p:nvPr/>
        </p:nvSpPr>
        <p:spPr>
          <a:xfrm>
            <a:off x="2744516" y="1587386"/>
            <a:ext cx="2520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kube-scheduler</a:t>
            </a:r>
          </a:p>
        </p:txBody>
      </p:sp>
      <p:sp>
        <p:nvSpPr>
          <p:cNvPr id="149" name="Dikdörtgen 148">
            <a:extLst>
              <a:ext uri="{FF2B5EF4-FFF2-40B4-BE49-F238E27FC236}">
                <a16:creationId xmlns:a16="http://schemas.microsoft.com/office/drawing/2014/main" id="{B512A023-D65C-478C-A3E8-C9DA31D448E8}"/>
              </a:ext>
            </a:extLst>
          </p:cNvPr>
          <p:cNvSpPr/>
          <p:nvPr/>
        </p:nvSpPr>
        <p:spPr>
          <a:xfrm>
            <a:off x="2752684" y="1989181"/>
            <a:ext cx="2520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kube-controller-manager</a:t>
            </a:r>
          </a:p>
        </p:txBody>
      </p:sp>
      <p:sp>
        <p:nvSpPr>
          <p:cNvPr id="150" name="Dikdörtgen 149">
            <a:extLst>
              <a:ext uri="{FF2B5EF4-FFF2-40B4-BE49-F238E27FC236}">
                <a16:creationId xmlns:a16="http://schemas.microsoft.com/office/drawing/2014/main" id="{9E8620D2-9314-43F5-9254-DFD8564C2819}"/>
              </a:ext>
            </a:extLst>
          </p:cNvPr>
          <p:cNvSpPr/>
          <p:nvPr/>
        </p:nvSpPr>
        <p:spPr>
          <a:xfrm>
            <a:off x="2752684" y="2390743"/>
            <a:ext cx="252024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cloud-controller-manager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0" name="Dikdörtgen 119">
            <a:extLst>
              <a:ext uri="{FF2B5EF4-FFF2-40B4-BE49-F238E27FC236}">
                <a16:creationId xmlns:a16="http://schemas.microsoft.com/office/drawing/2014/main" id="{A5433ABA-B212-4E11-B65C-2F496CCA89C2}"/>
              </a:ext>
            </a:extLst>
          </p:cNvPr>
          <p:cNvSpPr/>
          <p:nvPr/>
        </p:nvSpPr>
        <p:spPr>
          <a:xfrm>
            <a:off x="5839590" y="1176601"/>
            <a:ext cx="258917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Control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Plane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Components</a:t>
            </a:r>
          </a:p>
        </p:txBody>
      </p:sp>
      <p:sp>
        <p:nvSpPr>
          <p:cNvPr id="124" name="Dikdörtgen 123">
            <a:extLst>
              <a:ext uri="{FF2B5EF4-FFF2-40B4-BE49-F238E27FC236}">
                <a16:creationId xmlns:a16="http://schemas.microsoft.com/office/drawing/2014/main" id="{939B1511-31F9-4BE9-BFB3-29A6BDB31C92}"/>
              </a:ext>
            </a:extLst>
          </p:cNvPr>
          <p:cNvSpPr/>
          <p:nvPr/>
        </p:nvSpPr>
        <p:spPr>
          <a:xfrm>
            <a:off x="7047234" y="2922782"/>
            <a:ext cx="1843774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Node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3068104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2" grpId="0" animBg="1"/>
      <p:bldP spid="123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20" grpId="0" animBg="1"/>
      <p:bldP spid="1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Kube</a:t>
            </a:r>
            <a:r>
              <a:rPr lang="tr-TR" sz="2800" b="1" dirty="0">
                <a:latin typeface="Chromatica" panose="00000500000000000000" pitchFamily="50" charset="-94"/>
              </a:rPr>
              <a:t> </a:t>
            </a:r>
            <a:r>
              <a:rPr lang="tr-TR" sz="2800" b="1" dirty="0" err="1">
                <a:latin typeface="Chromatica" panose="00000500000000000000" pitchFamily="50" charset="-94"/>
              </a:rPr>
              <a:t>Api</a:t>
            </a:r>
            <a:r>
              <a:rPr lang="tr-TR" sz="2800" b="1" dirty="0">
                <a:latin typeface="Chromatica" panose="00000500000000000000" pitchFamily="50" charset="-94"/>
              </a:rPr>
              <a:t> Server</a:t>
            </a:r>
            <a:endParaRPr lang="tr-TR" sz="1350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440220" y="1874064"/>
            <a:ext cx="165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kube-apiserver</a:t>
            </a:r>
          </a:p>
        </p:txBody>
      </p:sp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59171" y="1591164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32435" y="1585185"/>
            <a:ext cx="366090" cy="272285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5F78C875-0DAA-4724-97EA-02E16F4593B9}"/>
              </a:ext>
            </a:extLst>
          </p:cNvPr>
          <p:cNvSpPr/>
          <p:nvPr/>
        </p:nvSpPr>
        <p:spPr>
          <a:xfrm>
            <a:off x="3127685" y="907995"/>
            <a:ext cx="470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tr-TR" sz="2000" dirty="0">
                <a:latin typeface="Chromatica" panose="00000500000000000000" pitchFamily="50" charset="-94"/>
              </a:rPr>
              <a:t>cli</a:t>
            </a:r>
            <a:endParaRPr lang="en-US" sz="2000" dirty="0"/>
          </a:p>
        </p:txBody>
      </p:sp>
      <p:sp>
        <p:nvSpPr>
          <p:cNvPr id="131" name="Dikdörtgen 130">
            <a:extLst>
              <a:ext uri="{FF2B5EF4-FFF2-40B4-BE49-F238E27FC236}">
                <a16:creationId xmlns:a16="http://schemas.microsoft.com/office/drawing/2014/main" id="{13F8DC2F-F45A-45C0-A021-1298782C267D}"/>
              </a:ext>
            </a:extLst>
          </p:cNvPr>
          <p:cNvSpPr/>
          <p:nvPr/>
        </p:nvSpPr>
        <p:spPr>
          <a:xfrm>
            <a:off x="3130057" y="2221097"/>
            <a:ext cx="58541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tr-TR" sz="2000" dirty="0" err="1">
                <a:latin typeface="Chromatica" panose="00000500000000000000" pitchFamily="50" charset="-94"/>
              </a:rPr>
              <a:t>api</a:t>
            </a:r>
            <a:endParaRPr lang="en-US" sz="2000" dirty="0"/>
          </a:p>
        </p:txBody>
      </p:sp>
      <p:sp>
        <p:nvSpPr>
          <p:cNvPr id="137" name="Dikdörtgen 136">
            <a:extLst>
              <a:ext uri="{FF2B5EF4-FFF2-40B4-BE49-F238E27FC236}">
                <a16:creationId xmlns:a16="http://schemas.microsoft.com/office/drawing/2014/main" id="{3F06DFA6-DBA8-45FE-99C7-6CCEFB1018FD}"/>
              </a:ext>
            </a:extLst>
          </p:cNvPr>
          <p:cNvSpPr/>
          <p:nvPr/>
        </p:nvSpPr>
        <p:spPr>
          <a:xfrm>
            <a:off x="4129875" y="1508322"/>
            <a:ext cx="41229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tr-TR" sz="2000" dirty="0" err="1">
                <a:latin typeface="Chromatica" panose="00000500000000000000" pitchFamily="50" charset="-94"/>
              </a:rPr>
              <a:t>ui</a:t>
            </a:r>
            <a:endParaRPr lang="en-US" sz="2000" dirty="0"/>
          </a:p>
        </p:txBody>
      </p:sp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B7085607-3E51-4170-A10E-9B284F9BA976}"/>
              </a:ext>
            </a:extLst>
          </p:cNvPr>
          <p:cNvCxnSpPr>
            <a:stCxn id="2" idx="1"/>
            <a:endCxn id="146" idx="0"/>
          </p:cNvCxnSpPr>
          <p:nvPr/>
        </p:nvCxnSpPr>
        <p:spPr>
          <a:xfrm flipH="1">
            <a:off x="1266412" y="1108050"/>
            <a:ext cx="1861273" cy="766014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Düz Ok Bağlayıcısı 150">
            <a:extLst>
              <a:ext uri="{FF2B5EF4-FFF2-40B4-BE49-F238E27FC236}">
                <a16:creationId xmlns:a16="http://schemas.microsoft.com/office/drawing/2014/main" id="{61CE6F7F-5751-4153-A308-6F5BFA28E658}"/>
              </a:ext>
            </a:extLst>
          </p:cNvPr>
          <p:cNvCxnSpPr>
            <a:cxnSpLocks/>
            <a:stCxn id="137" idx="1"/>
            <a:endCxn id="146" idx="3"/>
          </p:cNvCxnSpPr>
          <p:nvPr/>
        </p:nvCxnSpPr>
        <p:spPr>
          <a:xfrm flipH="1">
            <a:off x="2092604" y="1708377"/>
            <a:ext cx="2037271" cy="319576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Düz Ok Bağlayıcısı 151">
            <a:extLst>
              <a:ext uri="{FF2B5EF4-FFF2-40B4-BE49-F238E27FC236}">
                <a16:creationId xmlns:a16="http://schemas.microsoft.com/office/drawing/2014/main" id="{DE07BB91-DE5E-43BD-9472-EA5AC511B569}"/>
              </a:ext>
            </a:extLst>
          </p:cNvPr>
          <p:cNvCxnSpPr>
            <a:cxnSpLocks/>
            <a:stCxn id="131" idx="1"/>
            <a:endCxn id="146" idx="2"/>
          </p:cNvCxnSpPr>
          <p:nvPr/>
        </p:nvCxnSpPr>
        <p:spPr>
          <a:xfrm flipH="1" flipV="1">
            <a:off x="1266412" y="2181841"/>
            <a:ext cx="1863645" cy="239311"/>
          </a:xfrm>
          <a:prstGeom prst="straightConnector1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Uygulama: ‘Market Sepet Analizi’">
            <a:extLst>
              <a:ext uri="{FF2B5EF4-FFF2-40B4-BE49-F238E27FC236}">
                <a16:creationId xmlns:a16="http://schemas.microsoft.com/office/drawing/2014/main" id="{F2A1D1C0-5A0E-4F79-B735-B5AECFF3DAA3}"/>
              </a:ext>
            </a:extLst>
          </p:cNvPr>
          <p:cNvSpPr txBox="1"/>
          <p:nvPr/>
        </p:nvSpPr>
        <p:spPr>
          <a:xfrm>
            <a:off x="5372613" y="1591164"/>
            <a:ext cx="2922819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Entry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point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to cluster</a:t>
            </a:r>
            <a:endParaRPr sz="2000" dirty="0">
              <a:solidFill>
                <a:schemeClr val="tx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77478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2" grpId="0" animBg="1"/>
      <p:bldP spid="131" grpId="0" animBg="1"/>
      <p:bldP spid="137" grpId="0" animBg="1"/>
      <p:bldP spid="1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>
                <a:latin typeface="Chromatica" panose="00000500000000000000" pitchFamily="50" charset="-94"/>
              </a:rPr>
              <a:t>Control Manager</a:t>
            </a:r>
            <a:endParaRPr lang="tr-TR" sz="1350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440220" y="1874064"/>
            <a:ext cx="16523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kube-controller-manager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59171" y="1591164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32435" y="1585185"/>
            <a:ext cx="366090" cy="272285"/>
          </a:xfrm>
          <a:prstGeom prst="rect">
            <a:avLst/>
          </a:prstGeom>
        </p:spPr>
      </p:pic>
      <p:sp>
        <p:nvSpPr>
          <p:cNvPr id="153" name="Uygulama: ‘Market Sepet Analizi’">
            <a:extLst>
              <a:ext uri="{FF2B5EF4-FFF2-40B4-BE49-F238E27FC236}">
                <a16:creationId xmlns:a16="http://schemas.microsoft.com/office/drawing/2014/main" id="{F2A1D1C0-5A0E-4F79-B735-B5AECFF3DAA3}"/>
              </a:ext>
            </a:extLst>
          </p:cNvPr>
          <p:cNvSpPr txBox="1"/>
          <p:nvPr/>
        </p:nvSpPr>
        <p:spPr>
          <a:xfrm>
            <a:off x="3544392" y="1335350"/>
            <a:ext cx="2922819" cy="65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Keeps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track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what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is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happening</a:t>
            </a:r>
            <a:endParaRPr sz="2000" dirty="0">
              <a:solidFill>
                <a:schemeClr val="tx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501118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8178CC16-28C0-6048-8B73-CD589DDA4CA1}"/>
              </a:ext>
            </a:extLst>
          </p:cNvPr>
          <p:cNvSpPr txBox="1"/>
          <p:nvPr/>
        </p:nvSpPr>
        <p:spPr>
          <a:xfrm>
            <a:off x="2106925" y="242258"/>
            <a:ext cx="4878337" cy="46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800" b="1" dirty="0" err="1">
                <a:latin typeface="Chromatica" panose="00000500000000000000" pitchFamily="50" charset="-94"/>
              </a:rPr>
              <a:t>Scheduler</a:t>
            </a:r>
            <a:endParaRPr lang="tr-TR" sz="1350" dirty="0">
              <a:latin typeface="Chromatica" panose="00000500000000000000" pitchFamily="50" charset="-94"/>
            </a:endParaRPr>
          </a:p>
        </p:txBody>
      </p:sp>
      <p:grpSp>
        <p:nvGrpSpPr>
          <p:cNvPr id="20" name="Grup 19">
            <a:extLst>
              <a:ext uri="{FF2B5EF4-FFF2-40B4-BE49-F238E27FC236}">
                <a16:creationId xmlns:a16="http://schemas.microsoft.com/office/drawing/2014/main" id="{7C4EC81A-DFEF-4820-9A0E-0E2CAACAC4F8}"/>
              </a:ext>
            </a:extLst>
          </p:cNvPr>
          <p:cNvGrpSpPr/>
          <p:nvPr/>
        </p:nvGrpSpPr>
        <p:grpSpPr>
          <a:xfrm>
            <a:off x="287822" y="749878"/>
            <a:ext cx="848695" cy="1685686"/>
            <a:chOff x="3325981" y="1341323"/>
            <a:chExt cx="848695" cy="1685686"/>
          </a:xfrm>
        </p:grpSpPr>
        <p:grpSp>
          <p:nvGrpSpPr>
            <p:cNvPr id="21" name="Grup 20">
              <a:extLst>
                <a:ext uri="{FF2B5EF4-FFF2-40B4-BE49-F238E27FC236}">
                  <a16:creationId xmlns:a16="http://schemas.microsoft.com/office/drawing/2014/main" id="{28F23547-2426-423D-968D-26611E241853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23" name="Yamuk 22">
                <a:extLst>
                  <a:ext uri="{FF2B5EF4-FFF2-40B4-BE49-F238E27FC236}">
                    <a16:creationId xmlns:a16="http://schemas.microsoft.com/office/drawing/2014/main" id="{07BE6AEE-8149-432A-A97E-B8D9318E8E91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Yamuk 23">
                <a:extLst>
                  <a:ext uri="{FF2B5EF4-FFF2-40B4-BE49-F238E27FC236}">
                    <a16:creationId xmlns:a16="http://schemas.microsoft.com/office/drawing/2014/main" id="{5617F681-95C6-4804-9C84-8C905C636A9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ikdörtgen 24">
                <a:extLst>
                  <a:ext uri="{FF2B5EF4-FFF2-40B4-BE49-F238E27FC236}">
                    <a16:creationId xmlns:a16="http://schemas.microsoft.com/office/drawing/2014/main" id="{E99535AA-D990-4559-AAE0-7AE635D224C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F219B87C-4174-4AB3-89D3-F7189AF9563B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Yuvarlatılmış Dikdörtgen 96">
                <a:extLst>
                  <a:ext uri="{FF2B5EF4-FFF2-40B4-BE49-F238E27FC236}">
                    <a16:creationId xmlns:a16="http://schemas.microsoft.com/office/drawing/2014/main" id="{1930B00B-31EC-4F86-B2B5-3BF0E1DBB7BF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Düz Bağlayıcı 27">
                <a:extLst>
                  <a:ext uri="{FF2B5EF4-FFF2-40B4-BE49-F238E27FC236}">
                    <a16:creationId xmlns:a16="http://schemas.microsoft.com/office/drawing/2014/main" id="{9D10964A-BFB4-4A19-B758-7A4C2BD8E1D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>
                <a:extLst>
                  <a:ext uri="{FF2B5EF4-FFF2-40B4-BE49-F238E27FC236}">
                    <a16:creationId xmlns:a16="http://schemas.microsoft.com/office/drawing/2014/main" id="{103781D9-56CE-484D-B6C2-ADDA1311FCB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>
                <a:extLst>
                  <a:ext uri="{FF2B5EF4-FFF2-40B4-BE49-F238E27FC236}">
                    <a16:creationId xmlns:a16="http://schemas.microsoft.com/office/drawing/2014/main" id="{6B3FEE69-B4C8-4A15-ABAE-205965503651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67AFC7F7-AE43-4945-A025-508FAADFFC04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64F3F73A-6E8B-42A2-B8E3-D91F9F17CDF4}"/>
              </a:ext>
            </a:extLst>
          </p:cNvPr>
          <p:cNvGrpSpPr/>
          <p:nvPr/>
        </p:nvGrpSpPr>
        <p:grpSpPr>
          <a:xfrm>
            <a:off x="1477706" y="749878"/>
            <a:ext cx="848695" cy="1685686"/>
            <a:chOff x="3325981" y="1341323"/>
            <a:chExt cx="848695" cy="1685686"/>
          </a:xfrm>
        </p:grpSpPr>
        <p:grpSp>
          <p:nvGrpSpPr>
            <p:cNvPr id="32" name="Grup 31">
              <a:extLst>
                <a:ext uri="{FF2B5EF4-FFF2-40B4-BE49-F238E27FC236}">
                  <a16:creationId xmlns:a16="http://schemas.microsoft.com/office/drawing/2014/main" id="{A80D2703-B280-464F-AEC9-418AA559C6DF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34" name="Yamuk 33">
                <a:extLst>
                  <a:ext uri="{FF2B5EF4-FFF2-40B4-BE49-F238E27FC236}">
                    <a16:creationId xmlns:a16="http://schemas.microsoft.com/office/drawing/2014/main" id="{5F4F42DC-3A99-47BE-A5FF-10BA3BF56398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Yamuk 34">
                <a:extLst>
                  <a:ext uri="{FF2B5EF4-FFF2-40B4-BE49-F238E27FC236}">
                    <a16:creationId xmlns:a16="http://schemas.microsoft.com/office/drawing/2014/main" id="{299F264F-1A59-49C7-9D43-BBB9DF64379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Dikdörtgen 35">
                <a:extLst>
                  <a:ext uri="{FF2B5EF4-FFF2-40B4-BE49-F238E27FC236}">
                    <a16:creationId xmlns:a16="http://schemas.microsoft.com/office/drawing/2014/main" id="{223E07FE-7B83-4DBD-BF6E-AF86EF4E3FB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ikdörtgen 36">
                <a:extLst>
                  <a:ext uri="{FF2B5EF4-FFF2-40B4-BE49-F238E27FC236}">
                    <a16:creationId xmlns:a16="http://schemas.microsoft.com/office/drawing/2014/main" id="{29123A51-9D37-42B0-AEF5-DD5F5E5EB53C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Yuvarlatılmış Dikdörtgen 96">
                <a:extLst>
                  <a:ext uri="{FF2B5EF4-FFF2-40B4-BE49-F238E27FC236}">
                    <a16:creationId xmlns:a16="http://schemas.microsoft.com/office/drawing/2014/main" id="{0EB20FAB-8BA1-487D-8280-37F3374EF62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Düz Bağlayıcı 38">
                <a:extLst>
                  <a:ext uri="{FF2B5EF4-FFF2-40B4-BE49-F238E27FC236}">
                    <a16:creationId xmlns:a16="http://schemas.microsoft.com/office/drawing/2014/main" id="{4151BBE0-0C97-4D88-B00E-C41402B0291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Düz Bağlayıcı 39">
                <a:extLst>
                  <a:ext uri="{FF2B5EF4-FFF2-40B4-BE49-F238E27FC236}">
                    <a16:creationId xmlns:a16="http://schemas.microsoft.com/office/drawing/2014/main" id="{76B713ED-B1F4-43AD-A98F-EF7489FD8BC1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Düz Bağlayıcı 40">
                <a:extLst>
                  <a:ext uri="{FF2B5EF4-FFF2-40B4-BE49-F238E27FC236}">
                    <a16:creationId xmlns:a16="http://schemas.microsoft.com/office/drawing/2014/main" id="{75CA71DC-0EDD-403E-9F13-D3E28937451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6EFD7E5E-BD64-486F-9656-5F9944DBBB69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Master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up 41">
            <a:extLst>
              <a:ext uri="{FF2B5EF4-FFF2-40B4-BE49-F238E27FC236}">
                <a16:creationId xmlns:a16="http://schemas.microsoft.com/office/drawing/2014/main" id="{B48D4AE6-3CF9-475A-A935-ED6F3BF8C486}"/>
              </a:ext>
            </a:extLst>
          </p:cNvPr>
          <p:cNvGrpSpPr/>
          <p:nvPr/>
        </p:nvGrpSpPr>
        <p:grpSpPr>
          <a:xfrm>
            <a:off x="220990" y="3154013"/>
            <a:ext cx="848695" cy="1685686"/>
            <a:chOff x="3325981" y="1341323"/>
            <a:chExt cx="848695" cy="1685686"/>
          </a:xfrm>
        </p:grpSpPr>
        <p:grpSp>
          <p:nvGrpSpPr>
            <p:cNvPr id="43" name="Grup 42">
              <a:extLst>
                <a:ext uri="{FF2B5EF4-FFF2-40B4-BE49-F238E27FC236}">
                  <a16:creationId xmlns:a16="http://schemas.microsoft.com/office/drawing/2014/main" id="{EF90BCB5-8B23-49DF-B4F7-FE3E411BE621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45" name="Yamuk 44">
                <a:extLst>
                  <a:ext uri="{FF2B5EF4-FFF2-40B4-BE49-F238E27FC236}">
                    <a16:creationId xmlns:a16="http://schemas.microsoft.com/office/drawing/2014/main" id="{738AFA0C-7997-4675-8B46-4D5071E92EDA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Yamuk 45">
                <a:extLst>
                  <a:ext uri="{FF2B5EF4-FFF2-40B4-BE49-F238E27FC236}">
                    <a16:creationId xmlns:a16="http://schemas.microsoft.com/office/drawing/2014/main" id="{D47A5C4C-AF05-43A6-BEB7-8CDB544EE1D5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5412ECA9-DB73-4BB7-9070-26A0FAD530A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Dikdörtgen 47">
                <a:extLst>
                  <a:ext uri="{FF2B5EF4-FFF2-40B4-BE49-F238E27FC236}">
                    <a16:creationId xmlns:a16="http://schemas.microsoft.com/office/drawing/2014/main" id="{780D765A-68AF-4145-9F3C-9721DA37CD2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Yuvarlatılmış Dikdörtgen 96">
                <a:extLst>
                  <a:ext uri="{FF2B5EF4-FFF2-40B4-BE49-F238E27FC236}">
                    <a16:creationId xmlns:a16="http://schemas.microsoft.com/office/drawing/2014/main" id="{C6FC097A-7320-4876-B5E2-B0DF46133DFB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Düz Bağlayıcı 49">
                <a:extLst>
                  <a:ext uri="{FF2B5EF4-FFF2-40B4-BE49-F238E27FC236}">
                    <a16:creationId xmlns:a16="http://schemas.microsoft.com/office/drawing/2014/main" id="{1B3FC085-543F-4416-9CD8-B1C10ED234A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>
                <a:extLst>
                  <a:ext uri="{FF2B5EF4-FFF2-40B4-BE49-F238E27FC236}">
                    <a16:creationId xmlns:a16="http://schemas.microsoft.com/office/drawing/2014/main" id="{5854547A-A5A4-4EF6-B23F-E3231B21F147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>
                <a:extLst>
                  <a:ext uri="{FF2B5EF4-FFF2-40B4-BE49-F238E27FC236}">
                    <a16:creationId xmlns:a16="http://schemas.microsoft.com/office/drawing/2014/main" id="{5AA5AA63-9632-45EF-B5C4-BBA27A9DCF88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Metin kutusu 43">
              <a:extLst>
                <a:ext uri="{FF2B5EF4-FFF2-40B4-BE49-F238E27FC236}">
                  <a16:creationId xmlns:a16="http://schemas.microsoft.com/office/drawing/2014/main" id="{E5A0DE6F-2288-46A9-B951-5B8C39BCA02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Node-1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Grup 63">
            <a:extLst>
              <a:ext uri="{FF2B5EF4-FFF2-40B4-BE49-F238E27FC236}">
                <a16:creationId xmlns:a16="http://schemas.microsoft.com/office/drawing/2014/main" id="{631B7417-6935-4E08-B56B-6DCFA411B1C3}"/>
              </a:ext>
            </a:extLst>
          </p:cNvPr>
          <p:cNvGrpSpPr/>
          <p:nvPr/>
        </p:nvGrpSpPr>
        <p:grpSpPr>
          <a:xfrm>
            <a:off x="1365134" y="3147643"/>
            <a:ext cx="848695" cy="1685686"/>
            <a:chOff x="3325981" y="1341323"/>
            <a:chExt cx="848695" cy="1685686"/>
          </a:xfrm>
        </p:grpSpPr>
        <p:grpSp>
          <p:nvGrpSpPr>
            <p:cNvPr id="65" name="Grup 64">
              <a:extLst>
                <a:ext uri="{FF2B5EF4-FFF2-40B4-BE49-F238E27FC236}">
                  <a16:creationId xmlns:a16="http://schemas.microsoft.com/office/drawing/2014/main" id="{33698EA8-8BB5-411B-B420-ADC20D101EAE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67" name="Yamuk 66">
                <a:extLst>
                  <a:ext uri="{FF2B5EF4-FFF2-40B4-BE49-F238E27FC236}">
                    <a16:creationId xmlns:a16="http://schemas.microsoft.com/office/drawing/2014/main" id="{638DD39B-4874-4481-87D3-CEB6DB8A1FD3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Yamuk 67">
                <a:extLst>
                  <a:ext uri="{FF2B5EF4-FFF2-40B4-BE49-F238E27FC236}">
                    <a16:creationId xmlns:a16="http://schemas.microsoft.com/office/drawing/2014/main" id="{99613D1C-0E7A-4D8D-8D97-8013201029EB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Dikdörtgen 68">
                <a:extLst>
                  <a:ext uri="{FF2B5EF4-FFF2-40B4-BE49-F238E27FC236}">
                    <a16:creationId xmlns:a16="http://schemas.microsoft.com/office/drawing/2014/main" id="{C29AB2B9-C218-43E3-93AC-2B717AE52166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Dikdörtgen 69">
                <a:extLst>
                  <a:ext uri="{FF2B5EF4-FFF2-40B4-BE49-F238E27FC236}">
                    <a16:creationId xmlns:a16="http://schemas.microsoft.com/office/drawing/2014/main" id="{97E382F0-F66D-405C-BE02-CA89CE3AC012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Yuvarlatılmış Dikdörtgen 96">
                <a:extLst>
                  <a:ext uri="{FF2B5EF4-FFF2-40B4-BE49-F238E27FC236}">
                    <a16:creationId xmlns:a16="http://schemas.microsoft.com/office/drawing/2014/main" id="{CF90E17B-3189-4F3E-A97C-2E3B5CDA2CAA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Düz Bağlayıcı 71">
                <a:extLst>
                  <a:ext uri="{FF2B5EF4-FFF2-40B4-BE49-F238E27FC236}">
                    <a16:creationId xmlns:a16="http://schemas.microsoft.com/office/drawing/2014/main" id="{0E00B0B4-9957-40AA-8CDD-8F752764E42A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Düz Bağlayıcı 72">
                <a:extLst>
                  <a:ext uri="{FF2B5EF4-FFF2-40B4-BE49-F238E27FC236}">
                    <a16:creationId xmlns:a16="http://schemas.microsoft.com/office/drawing/2014/main" id="{DCB103F0-5DD6-4707-A59A-2FDD7700FD14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Düz Bağlayıcı 73">
                <a:extLst>
                  <a:ext uri="{FF2B5EF4-FFF2-40B4-BE49-F238E27FC236}">
                    <a16:creationId xmlns:a16="http://schemas.microsoft.com/office/drawing/2014/main" id="{B89A7D1C-55C5-4010-8252-FC4DA4F95F7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Metin kutusu 65">
              <a:extLst>
                <a:ext uri="{FF2B5EF4-FFF2-40B4-BE49-F238E27FC236}">
                  <a16:creationId xmlns:a16="http://schemas.microsoft.com/office/drawing/2014/main" id="{23BBB00C-46F1-44D5-9633-B6AFC7FD0015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Node-2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5" name="Grup 74">
            <a:extLst>
              <a:ext uri="{FF2B5EF4-FFF2-40B4-BE49-F238E27FC236}">
                <a16:creationId xmlns:a16="http://schemas.microsoft.com/office/drawing/2014/main" id="{E307A15D-E838-4B3E-8F63-CDC3F5FB0EB5}"/>
              </a:ext>
            </a:extLst>
          </p:cNvPr>
          <p:cNvGrpSpPr/>
          <p:nvPr/>
        </p:nvGrpSpPr>
        <p:grpSpPr>
          <a:xfrm>
            <a:off x="2574071" y="3162816"/>
            <a:ext cx="848695" cy="1685686"/>
            <a:chOff x="3325981" y="1341323"/>
            <a:chExt cx="848695" cy="1685686"/>
          </a:xfrm>
        </p:grpSpPr>
        <p:grpSp>
          <p:nvGrpSpPr>
            <p:cNvPr id="76" name="Grup 75">
              <a:extLst>
                <a:ext uri="{FF2B5EF4-FFF2-40B4-BE49-F238E27FC236}">
                  <a16:creationId xmlns:a16="http://schemas.microsoft.com/office/drawing/2014/main" id="{EB16FBB8-4436-4A3A-B9B6-BBDABB3432A2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78" name="Yamuk 77">
                <a:extLst>
                  <a:ext uri="{FF2B5EF4-FFF2-40B4-BE49-F238E27FC236}">
                    <a16:creationId xmlns:a16="http://schemas.microsoft.com/office/drawing/2014/main" id="{52A99E14-0108-45F8-B4C7-9C173956EE6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Yamuk 78">
                <a:extLst>
                  <a:ext uri="{FF2B5EF4-FFF2-40B4-BE49-F238E27FC236}">
                    <a16:creationId xmlns:a16="http://schemas.microsoft.com/office/drawing/2014/main" id="{F75FBD91-AA7B-47A0-AF26-69DBF8A5830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Dikdörtgen 79">
                <a:extLst>
                  <a:ext uri="{FF2B5EF4-FFF2-40B4-BE49-F238E27FC236}">
                    <a16:creationId xmlns:a16="http://schemas.microsoft.com/office/drawing/2014/main" id="{20CE43A1-0212-4A81-989B-ED9DF13C13E0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Dikdörtgen 80">
                <a:extLst>
                  <a:ext uri="{FF2B5EF4-FFF2-40B4-BE49-F238E27FC236}">
                    <a16:creationId xmlns:a16="http://schemas.microsoft.com/office/drawing/2014/main" id="{211A9431-DA46-4377-9B79-E8AF7657C6D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Yuvarlatılmış Dikdörtgen 96">
                <a:extLst>
                  <a:ext uri="{FF2B5EF4-FFF2-40B4-BE49-F238E27FC236}">
                    <a16:creationId xmlns:a16="http://schemas.microsoft.com/office/drawing/2014/main" id="{7B3C4D06-F39A-4D73-9BD0-B0741CFBB5E2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Düz Bağlayıcı 82">
                <a:extLst>
                  <a:ext uri="{FF2B5EF4-FFF2-40B4-BE49-F238E27FC236}">
                    <a16:creationId xmlns:a16="http://schemas.microsoft.com/office/drawing/2014/main" id="{D33F7EED-9A24-44D1-BABE-F31F78EC258D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Düz Bağlayıcı 83">
                <a:extLst>
                  <a:ext uri="{FF2B5EF4-FFF2-40B4-BE49-F238E27FC236}">
                    <a16:creationId xmlns:a16="http://schemas.microsoft.com/office/drawing/2014/main" id="{CF96C7B7-74FE-4C71-BABE-BBD26C524A3A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Düz Bağlayıcı 84">
                <a:extLst>
                  <a:ext uri="{FF2B5EF4-FFF2-40B4-BE49-F238E27FC236}">
                    <a16:creationId xmlns:a16="http://schemas.microsoft.com/office/drawing/2014/main" id="{16883C07-4670-4DED-B460-3EA86C37A6DE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Metin kutusu 76">
              <a:extLst>
                <a:ext uri="{FF2B5EF4-FFF2-40B4-BE49-F238E27FC236}">
                  <a16:creationId xmlns:a16="http://schemas.microsoft.com/office/drawing/2014/main" id="{DD2B2977-94D5-4562-8C48-021569AE2FF3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Node-3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up 85">
            <a:extLst>
              <a:ext uri="{FF2B5EF4-FFF2-40B4-BE49-F238E27FC236}">
                <a16:creationId xmlns:a16="http://schemas.microsoft.com/office/drawing/2014/main" id="{50A46186-B274-412B-B4A1-69DC4202D51C}"/>
              </a:ext>
            </a:extLst>
          </p:cNvPr>
          <p:cNvGrpSpPr/>
          <p:nvPr/>
        </p:nvGrpSpPr>
        <p:grpSpPr>
          <a:xfrm>
            <a:off x="3846751" y="3145734"/>
            <a:ext cx="848695" cy="1685686"/>
            <a:chOff x="3325981" y="1341323"/>
            <a:chExt cx="848695" cy="1685686"/>
          </a:xfrm>
        </p:grpSpPr>
        <p:grpSp>
          <p:nvGrpSpPr>
            <p:cNvPr id="87" name="Grup 86">
              <a:extLst>
                <a:ext uri="{FF2B5EF4-FFF2-40B4-BE49-F238E27FC236}">
                  <a16:creationId xmlns:a16="http://schemas.microsoft.com/office/drawing/2014/main" id="{06BB2515-F53D-4330-A345-62A5068456A5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89" name="Yamuk 88">
                <a:extLst>
                  <a:ext uri="{FF2B5EF4-FFF2-40B4-BE49-F238E27FC236}">
                    <a16:creationId xmlns:a16="http://schemas.microsoft.com/office/drawing/2014/main" id="{81BB33B5-1001-4403-9B5E-4E0C46EF0C1C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Yamuk 89">
                <a:extLst>
                  <a:ext uri="{FF2B5EF4-FFF2-40B4-BE49-F238E27FC236}">
                    <a16:creationId xmlns:a16="http://schemas.microsoft.com/office/drawing/2014/main" id="{4FB7EE0B-C7D4-4BD8-8F43-63A9B1AE8E32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Dikdörtgen 90">
                <a:extLst>
                  <a:ext uri="{FF2B5EF4-FFF2-40B4-BE49-F238E27FC236}">
                    <a16:creationId xmlns:a16="http://schemas.microsoft.com/office/drawing/2014/main" id="{B0C486BD-C21C-4D65-98DA-59ACABD2F5F2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Dikdörtgen 91">
                <a:extLst>
                  <a:ext uri="{FF2B5EF4-FFF2-40B4-BE49-F238E27FC236}">
                    <a16:creationId xmlns:a16="http://schemas.microsoft.com/office/drawing/2014/main" id="{09DCB053-66B7-418B-A086-69AA452D7BF7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Yuvarlatılmış Dikdörtgen 96">
                <a:extLst>
                  <a:ext uri="{FF2B5EF4-FFF2-40B4-BE49-F238E27FC236}">
                    <a16:creationId xmlns:a16="http://schemas.microsoft.com/office/drawing/2014/main" id="{A3D324C9-7A78-4D9B-8313-22D24BCA0BED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Düz Bağlayıcı 93">
                <a:extLst>
                  <a:ext uri="{FF2B5EF4-FFF2-40B4-BE49-F238E27FC236}">
                    <a16:creationId xmlns:a16="http://schemas.microsoft.com/office/drawing/2014/main" id="{6397E305-6F8B-4B6F-B050-33728F87EBDB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Düz Bağlayıcı 94">
                <a:extLst>
                  <a:ext uri="{FF2B5EF4-FFF2-40B4-BE49-F238E27FC236}">
                    <a16:creationId xmlns:a16="http://schemas.microsoft.com/office/drawing/2014/main" id="{27F6B6E3-4AD2-487C-8CE7-198F8E52F50C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Düz Bağlayıcı 95">
                <a:extLst>
                  <a:ext uri="{FF2B5EF4-FFF2-40B4-BE49-F238E27FC236}">
                    <a16:creationId xmlns:a16="http://schemas.microsoft.com/office/drawing/2014/main" id="{ACF605FC-8D03-4E7B-AC28-30D831318E46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9634CA69-6636-45FD-9F3B-52573241026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Node-4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up 96">
            <a:extLst>
              <a:ext uri="{FF2B5EF4-FFF2-40B4-BE49-F238E27FC236}">
                <a16:creationId xmlns:a16="http://schemas.microsoft.com/office/drawing/2014/main" id="{36AF8376-7400-4941-8506-1340536D435C}"/>
              </a:ext>
            </a:extLst>
          </p:cNvPr>
          <p:cNvGrpSpPr/>
          <p:nvPr/>
        </p:nvGrpSpPr>
        <p:grpSpPr>
          <a:xfrm>
            <a:off x="4990895" y="3139364"/>
            <a:ext cx="848695" cy="1685686"/>
            <a:chOff x="3325981" y="1341323"/>
            <a:chExt cx="848695" cy="1685686"/>
          </a:xfrm>
        </p:grpSpPr>
        <p:grpSp>
          <p:nvGrpSpPr>
            <p:cNvPr id="98" name="Grup 97">
              <a:extLst>
                <a:ext uri="{FF2B5EF4-FFF2-40B4-BE49-F238E27FC236}">
                  <a16:creationId xmlns:a16="http://schemas.microsoft.com/office/drawing/2014/main" id="{A951745E-EF7E-43EB-B324-EB83FB40B7EA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00" name="Yamuk 99">
                <a:extLst>
                  <a:ext uri="{FF2B5EF4-FFF2-40B4-BE49-F238E27FC236}">
                    <a16:creationId xmlns:a16="http://schemas.microsoft.com/office/drawing/2014/main" id="{9EA4164E-E29C-4629-8754-444C7EAEB61D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Yamuk 100">
                <a:extLst>
                  <a:ext uri="{FF2B5EF4-FFF2-40B4-BE49-F238E27FC236}">
                    <a16:creationId xmlns:a16="http://schemas.microsoft.com/office/drawing/2014/main" id="{4CE3C424-CD0F-4D4E-9447-95A672289587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Dikdörtgen 101">
                <a:extLst>
                  <a:ext uri="{FF2B5EF4-FFF2-40B4-BE49-F238E27FC236}">
                    <a16:creationId xmlns:a16="http://schemas.microsoft.com/office/drawing/2014/main" id="{DFB4B8EB-1A24-4369-937E-9BEE81280F4B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Dikdörtgen 102">
                <a:extLst>
                  <a:ext uri="{FF2B5EF4-FFF2-40B4-BE49-F238E27FC236}">
                    <a16:creationId xmlns:a16="http://schemas.microsoft.com/office/drawing/2014/main" id="{5D655983-D1DD-40D6-B42E-D90267B88F94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Yuvarlatılmış Dikdörtgen 96">
                <a:extLst>
                  <a:ext uri="{FF2B5EF4-FFF2-40B4-BE49-F238E27FC236}">
                    <a16:creationId xmlns:a16="http://schemas.microsoft.com/office/drawing/2014/main" id="{EC7F3222-EE27-4B36-9E7E-386F19344E86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Düz Bağlayıcı 104">
                <a:extLst>
                  <a:ext uri="{FF2B5EF4-FFF2-40B4-BE49-F238E27FC236}">
                    <a16:creationId xmlns:a16="http://schemas.microsoft.com/office/drawing/2014/main" id="{D06A7049-632B-49E6-9128-6D671A30FE12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Düz Bağlayıcı 105">
                <a:extLst>
                  <a:ext uri="{FF2B5EF4-FFF2-40B4-BE49-F238E27FC236}">
                    <a16:creationId xmlns:a16="http://schemas.microsoft.com/office/drawing/2014/main" id="{5D3C13AB-04B7-40B1-972F-CC017F77FA33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Düz Bağlayıcı 106">
                <a:extLst>
                  <a:ext uri="{FF2B5EF4-FFF2-40B4-BE49-F238E27FC236}">
                    <a16:creationId xmlns:a16="http://schemas.microsoft.com/office/drawing/2014/main" id="{7EF1C3A5-301E-4368-8D99-FFB3E94FC494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45AEE1BA-BF64-4A44-8B9E-BB918DE8A25A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Node-5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Grup 107">
            <a:extLst>
              <a:ext uri="{FF2B5EF4-FFF2-40B4-BE49-F238E27FC236}">
                <a16:creationId xmlns:a16="http://schemas.microsoft.com/office/drawing/2014/main" id="{BA44C38D-6B7E-44FD-B107-DCCF7482958A}"/>
              </a:ext>
            </a:extLst>
          </p:cNvPr>
          <p:cNvGrpSpPr/>
          <p:nvPr/>
        </p:nvGrpSpPr>
        <p:grpSpPr>
          <a:xfrm>
            <a:off x="6199832" y="3154537"/>
            <a:ext cx="848695" cy="1685686"/>
            <a:chOff x="3325981" y="1341323"/>
            <a:chExt cx="848695" cy="1685686"/>
          </a:xfrm>
        </p:grpSpPr>
        <p:grpSp>
          <p:nvGrpSpPr>
            <p:cNvPr id="109" name="Grup 108">
              <a:extLst>
                <a:ext uri="{FF2B5EF4-FFF2-40B4-BE49-F238E27FC236}">
                  <a16:creationId xmlns:a16="http://schemas.microsoft.com/office/drawing/2014/main" id="{118043D7-C0AA-4383-8FE1-011174E29A9D}"/>
                </a:ext>
              </a:extLst>
            </p:cNvPr>
            <p:cNvGrpSpPr/>
            <p:nvPr/>
          </p:nvGrpSpPr>
          <p:grpSpPr>
            <a:xfrm>
              <a:off x="3389724" y="1768046"/>
              <a:ext cx="760295" cy="1258963"/>
              <a:chOff x="1991638" y="4296427"/>
              <a:chExt cx="814192" cy="1499679"/>
            </a:xfrm>
          </p:grpSpPr>
          <p:sp>
            <p:nvSpPr>
              <p:cNvPr id="111" name="Yamuk 110">
                <a:extLst>
                  <a:ext uri="{FF2B5EF4-FFF2-40B4-BE49-F238E27FC236}">
                    <a16:creationId xmlns:a16="http://schemas.microsoft.com/office/drawing/2014/main" id="{79750BA9-F6DB-4E18-8411-2CDCB12F2FF0}"/>
                  </a:ext>
                </a:extLst>
              </p:cNvPr>
              <p:cNvSpPr/>
              <p:nvPr/>
            </p:nvSpPr>
            <p:spPr>
              <a:xfrm>
                <a:off x="1991638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Yamuk 111">
                <a:extLst>
                  <a:ext uri="{FF2B5EF4-FFF2-40B4-BE49-F238E27FC236}">
                    <a16:creationId xmlns:a16="http://schemas.microsoft.com/office/drawing/2014/main" id="{B51B3A65-247C-42F1-8E58-6A18F01994FC}"/>
                  </a:ext>
                </a:extLst>
              </p:cNvPr>
              <p:cNvSpPr/>
              <p:nvPr/>
            </p:nvSpPr>
            <p:spPr>
              <a:xfrm>
                <a:off x="2591812" y="5689008"/>
                <a:ext cx="209705" cy="107098"/>
              </a:xfrm>
              <a:prstGeom prst="trapezoid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Dikdörtgen 112">
                <a:extLst>
                  <a:ext uri="{FF2B5EF4-FFF2-40B4-BE49-F238E27FC236}">
                    <a16:creationId xmlns:a16="http://schemas.microsoft.com/office/drawing/2014/main" id="{7E0DBBE2-3E61-4704-8967-01B2886CC791}"/>
                  </a:ext>
                </a:extLst>
              </p:cNvPr>
              <p:cNvSpPr/>
              <p:nvPr/>
            </p:nvSpPr>
            <p:spPr>
              <a:xfrm>
                <a:off x="1991638" y="4296427"/>
                <a:ext cx="814192" cy="1453020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 prst="relaxedInset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Dikdörtgen 113">
                <a:extLst>
                  <a:ext uri="{FF2B5EF4-FFF2-40B4-BE49-F238E27FC236}">
                    <a16:creationId xmlns:a16="http://schemas.microsoft.com/office/drawing/2014/main" id="{5D7E0987-6F8C-4957-ACA8-1E26B2B28BB1}"/>
                  </a:ext>
                </a:extLst>
              </p:cNvPr>
              <p:cNvSpPr/>
              <p:nvPr/>
            </p:nvSpPr>
            <p:spPr>
              <a:xfrm>
                <a:off x="2120900" y="5273458"/>
                <a:ext cx="547190" cy="27557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Yuvarlatılmış Dikdörtgen 96">
                <a:extLst>
                  <a:ext uri="{FF2B5EF4-FFF2-40B4-BE49-F238E27FC236}">
                    <a16:creationId xmlns:a16="http://schemas.microsoft.com/office/drawing/2014/main" id="{30DB5FAD-4E6D-4322-BCE5-8C8247AC7945}"/>
                  </a:ext>
                </a:extLst>
              </p:cNvPr>
              <p:cNvSpPr/>
              <p:nvPr/>
            </p:nvSpPr>
            <p:spPr>
              <a:xfrm>
                <a:off x="2092325" y="4445000"/>
                <a:ext cx="604340" cy="2603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Düz Bağlayıcı 115">
                <a:extLst>
                  <a:ext uri="{FF2B5EF4-FFF2-40B4-BE49-F238E27FC236}">
                    <a16:creationId xmlns:a16="http://schemas.microsoft.com/office/drawing/2014/main" id="{2E786134-E4CE-4F0F-9A6C-D49097965EB6}"/>
                  </a:ext>
                </a:extLst>
              </p:cNvPr>
              <p:cNvCxnSpPr/>
              <p:nvPr/>
            </p:nvCxnSpPr>
            <p:spPr>
              <a:xfrm>
                <a:off x="2196164" y="450485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>
                <a:extLst>
                  <a:ext uri="{FF2B5EF4-FFF2-40B4-BE49-F238E27FC236}">
                    <a16:creationId xmlns:a16="http://schemas.microsoft.com/office/drawing/2014/main" id="{608A56E0-86E8-4FF9-AD62-F2BA36C4955B}"/>
                  </a:ext>
                </a:extLst>
              </p:cNvPr>
              <p:cNvCxnSpPr/>
              <p:nvPr/>
            </p:nvCxnSpPr>
            <p:spPr>
              <a:xfrm>
                <a:off x="2196164" y="4574704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>
                <a:extLst>
                  <a:ext uri="{FF2B5EF4-FFF2-40B4-BE49-F238E27FC236}">
                    <a16:creationId xmlns:a16="http://schemas.microsoft.com/office/drawing/2014/main" id="{12328504-588A-4B08-BCF7-21D1704709CB}"/>
                  </a:ext>
                </a:extLst>
              </p:cNvPr>
              <p:cNvCxnSpPr/>
              <p:nvPr/>
            </p:nvCxnSpPr>
            <p:spPr>
              <a:xfrm>
                <a:off x="2196163" y="4648200"/>
                <a:ext cx="396661" cy="0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Metin kutusu 109">
              <a:extLst>
                <a:ext uri="{FF2B5EF4-FFF2-40B4-BE49-F238E27FC236}">
                  <a16:creationId xmlns:a16="http://schemas.microsoft.com/office/drawing/2014/main" id="{B1F2011B-F681-4E97-88AF-497E4167D1AB}"/>
                </a:ext>
              </a:extLst>
            </p:cNvPr>
            <p:cNvSpPr txBox="1"/>
            <p:nvPr/>
          </p:nvSpPr>
          <p:spPr>
            <a:xfrm>
              <a:off x="3325981" y="1341323"/>
              <a:ext cx="8486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Worker Node-6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9" name="Düz Bağlayıcı 118">
            <a:extLst>
              <a:ext uri="{FF2B5EF4-FFF2-40B4-BE49-F238E27FC236}">
                <a16:creationId xmlns:a16="http://schemas.microsoft.com/office/drawing/2014/main" id="{9CB13A6C-9F75-4E1F-9D25-0D821DA78FC9}"/>
              </a:ext>
            </a:extLst>
          </p:cNvPr>
          <p:cNvCxnSpPr>
            <a:cxnSpLocks/>
          </p:cNvCxnSpPr>
          <p:nvPr/>
        </p:nvCxnSpPr>
        <p:spPr>
          <a:xfrm>
            <a:off x="370278" y="2828763"/>
            <a:ext cx="820131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Dikdörtgen 120">
            <a:extLst>
              <a:ext uri="{FF2B5EF4-FFF2-40B4-BE49-F238E27FC236}">
                <a16:creationId xmlns:a16="http://schemas.microsoft.com/office/drawing/2014/main" id="{437AF299-BB88-462F-91AA-38BB659BDD48}"/>
              </a:ext>
            </a:extLst>
          </p:cNvPr>
          <p:cNvSpPr/>
          <p:nvPr/>
        </p:nvSpPr>
        <p:spPr>
          <a:xfrm>
            <a:off x="7384463" y="3543293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kubelet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</a:p>
        </p:txBody>
      </p:sp>
      <p:sp>
        <p:nvSpPr>
          <p:cNvPr id="122" name="Dikdörtgen 121">
            <a:extLst>
              <a:ext uri="{FF2B5EF4-FFF2-40B4-BE49-F238E27FC236}">
                <a16:creationId xmlns:a16="http://schemas.microsoft.com/office/drawing/2014/main" id="{9A1A1867-DE3C-4E8F-A5B4-74EBA49E9F9D}"/>
              </a:ext>
            </a:extLst>
          </p:cNvPr>
          <p:cNvSpPr/>
          <p:nvPr/>
        </p:nvSpPr>
        <p:spPr>
          <a:xfrm>
            <a:off x="7384463" y="3949150"/>
            <a:ext cx="1427022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kube-proxy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sp>
        <p:nvSpPr>
          <p:cNvPr id="123" name="Dikdörtgen 122">
            <a:extLst>
              <a:ext uri="{FF2B5EF4-FFF2-40B4-BE49-F238E27FC236}">
                <a16:creationId xmlns:a16="http://schemas.microsoft.com/office/drawing/2014/main" id="{F4B83284-4C8E-4672-9887-29E5088846C7}"/>
              </a:ext>
            </a:extLst>
          </p:cNvPr>
          <p:cNvSpPr/>
          <p:nvPr/>
        </p:nvSpPr>
        <p:spPr>
          <a:xfrm>
            <a:off x="7384463" y="4350945"/>
            <a:ext cx="1427022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Container</a:t>
            </a:r>
            <a:r>
              <a:rPr lang="tr-TR" sz="1400" dirty="0">
                <a:solidFill>
                  <a:srgbClr val="222222"/>
                </a:solidFill>
                <a:latin typeface="Chromatica" panose="00000500000000000000" pitchFamily="50" charset="-94"/>
              </a:rPr>
              <a:t> </a:t>
            </a:r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runtime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5" name="Resim 124">
            <a:extLst>
              <a:ext uri="{FF2B5EF4-FFF2-40B4-BE49-F238E27FC236}">
                <a16:creationId xmlns:a16="http://schemas.microsoft.com/office/drawing/2014/main" id="{66BCE07D-9210-4E02-B163-BC6521875E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688657" y="4079748"/>
            <a:ext cx="366090" cy="272285"/>
          </a:xfrm>
          <a:prstGeom prst="rect">
            <a:avLst/>
          </a:prstGeom>
        </p:spPr>
      </p:pic>
      <p:pic>
        <p:nvPicPr>
          <p:cNvPr id="126" name="Resim 125">
            <a:extLst>
              <a:ext uri="{FF2B5EF4-FFF2-40B4-BE49-F238E27FC236}">
                <a16:creationId xmlns:a16="http://schemas.microsoft.com/office/drawing/2014/main" id="{6550AB46-0A9D-4218-8861-2069F76C50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2748147" y="4313359"/>
            <a:ext cx="366090" cy="272285"/>
          </a:xfrm>
          <a:prstGeom prst="rect">
            <a:avLst/>
          </a:prstGeom>
        </p:spPr>
      </p:pic>
      <p:pic>
        <p:nvPicPr>
          <p:cNvPr id="127" name="Resim 126">
            <a:extLst>
              <a:ext uri="{FF2B5EF4-FFF2-40B4-BE49-F238E27FC236}">
                <a16:creationId xmlns:a16="http://schemas.microsoft.com/office/drawing/2014/main" id="{255C7D36-BCB5-4D5B-B8DC-4E78AE127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020655" y="4035083"/>
            <a:ext cx="366090" cy="272285"/>
          </a:xfrm>
          <a:prstGeom prst="rect">
            <a:avLst/>
          </a:prstGeom>
        </p:spPr>
      </p:pic>
      <p:pic>
        <p:nvPicPr>
          <p:cNvPr id="128" name="Resim 127">
            <a:extLst>
              <a:ext uri="{FF2B5EF4-FFF2-40B4-BE49-F238E27FC236}">
                <a16:creationId xmlns:a16="http://schemas.microsoft.com/office/drawing/2014/main" id="{A907B665-8173-44E3-B9F9-2036AC7A3D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492173" y="4008914"/>
            <a:ext cx="366090" cy="272285"/>
          </a:xfrm>
          <a:prstGeom prst="rect">
            <a:avLst/>
          </a:prstGeom>
        </p:spPr>
      </p:pic>
      <p:pic>
        <p:nvPicPr>
          <p:cNvPr id="129" name="Resim 128">
            <a:extLst>
              <a:ext uri="{FF2B5EF4-FFF2-40B4-BE49-F238E27FC236}">
                <a16:creationId xmlns:a16="http://schemas.microsoft.com/office/drawing/2014/main" id="{FDE0DCD6-54D7-4B0F-B7E5-C358F1F49A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551663" y="4242525"/>
            <a:ext cx="366090" cy="272285"/>
          </a:xfrm>
          <a:prstGeom prst="rect">
            <a:avLst/>
          </a:prstGeom>
        </p:spPr>
      </p:pic>
      <p:pic>
        <p:nvPicPr>
          <p:cNvPr id="130" name="Resim 129">
            <a:extLst>
              <a:ext uri="{FF2B5EF4-FFF2-40B4-BE49-F238E27FC236}">
                <a16:creationId xmlns:a16="http://schemas.microsoft.com/office/drawing/2014/main" id="{415C1699-B47A-4CEE-B90B-C5CAD39BE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824171" y="3964249"/>
            <a:ext cx="366090" cy="272285"/>
          </a:xfrm>
          <a:prstGeom prst="rect">
            <a:avLst/>
          </a:prstGeom>
        </p:spPr>
      </p:pic>
      <p:pic>
        <p:nvPicPr>
          <p:cNvPr id="132" name="Resim 131">
            <a:extLst>
              <a:ext uri="{FF2B5EF4-FFF2-40B4-BE49-F238E27FC236}">
                <a16:creationId xmlns:a16="http://schemas.microsoft.com/office/drawing/2014/main" id="{9C229568-1855-4233-A711-E740E4D2A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997677" y="4208544"/>
            <a:ext cx="366090" cy="272285"/>
          </a:xfrm>
          <a:prstGeom prst="rect">
            <a:avLst/>
          </a:prstGeom>
        </p:spPr>
      </p:pic>
      <p:pic>
        <p:nvPicPr>
          <p:cNvPr id="133" name="Resim 132">
            <a:extLst>
              <a:ext uri="{FF2B5EF4-FFF2-40B4-BE49-F238E27FC236}">
                <a16:creationId xmlns:a16="http://schemas.microsoft.com/office/drawing/2014/main" id="{19FA3625-338F-48D4-8DB4-67A0CF35DF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4270185" y="3930268"/>
            <a:ext cx="366090" cy="272285"/>
          </a:xfrm>
          <a:prstGeom prst="rect">
            <a:avLst/>
          </a:prstGeom>
        </p:spPr>
      </p:pic>
      <p:pic>
        <p:nvPicPr>
          <p:cNvPr id="134" name="Resim 133">
            <a:extLst>
              <a:ext uri="{FF2B5EF4-FFF2-40B4-BE49-F238E27FC236}">
                <a16:creationId xmlns:a16="http://schemas.microsoft.com/office/drawing/2014/main" id="{7D067522-64A5-4E44-9D4D-A8DE68A36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057661" y="3977490"/>
            <a:ext cx="366090" cy="272285"/>
          </a:xfrm>
          <a:prstGeom prst="rect">
            <a:avLst/>
          </a:prstGeom>
        </p:spPr>
      </p:pic>
      <p:pic>
        <p:nvPicPr>
          <p:cNvPr id="135" name="Resim 134">
            <a:extLst>
              <a:ext uri="{FF2B5EF4-FFF2-40B4-BE49-F238E27FC236}">
                <a16:creationId xmlns:a16="http://schemas.microsoft.com/office/drawing/2014/main" id="{0244F271-5887-4D75-9352-F308E99B8B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117151" y="4211101"/>
            <a:ext cx="366090" cy="272285"/>
          </a:xfrm>
          <a:prstGeom prst="rect">
            <a:avLst/>
          </a:prstGeom>
        </p:spPr>
      </p:pic>
      <p:pic>
        <p:nvPicPr>
          <p:cNvPr id="136" name="Resim 135">
            <a:extLst>
              <a:ext uri="{FF2B5EF4-FFF2-40B4-BE49-F238E27FC236}">
                <a16:creationId xmlns:a16="http://schemas.microsoft.com/office/drawing/2014/main" id="{607B562B-8778-4AD8-B475-9BC55DEBAE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89659" y="3932825"/>
            <a:ext cx="366090" cy="272285"/>
          </a:xfrm>
          <a:prstGeom prst="rect">
            <a:avLst/>
          </a:prstGeom>
        </p:spPr>
      </p:pic>
      <p:pic>
        <p:nvPicPr>
          <p:cNvPr id="138" name="Resim 137">
            <a:extLst>
              <a:ext uri="{FF2B5EF4-FFF2-40B4-BE49-F238E27FC236}">
                <a16:creationId xmlns:a16="http://schemas.microsoft.com/office/drawing/2014/main" id="{AE82B619-564D-4211-8FB0-9BC2A78B3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366229" y="4291791"/>
            <a:ext cx="366090" cy="272285"/>
          </a:xfrm>
          <a:prstGeom prst="rect">
            <a:avLst/>
          </a:prstGeom>
        </p:spPr>
      </p:pic>
      <p:pic>
        <p:nvPicPr>
          <p:cNvPr id="139" name="Resim 138">
            <a:extLst>
              <a:ext uri="{FF2B5EF4-FFF2-40B4-BE49-F238E27FC236}">
                <a16:creationId xmlns:a16="http://schemas.microsoft.com/office/drawing/2014/main" id="{421FBA2E-9825-462C-B7CA-0C2BBC0D36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638737" y="4013515"/>
            <a:ext cx="366090" cy="272285"/>
          </a:xfrm>
          <a:prstGeom prst="rect">
            <a:avLst/>
          </a:prstGeom>
        </p:spPr>
      </p:pic>
      <p:pic>
        <p:nvPicPr>
          <p:cNvPr id="140" name="Resim 139">
            <a:extLst>
              <a:ext uri="{FF2B5EF4-FFF2-40B4-BE49-F238E27FC236}">
                <a16:creationId xmlns:a16="http://schemas.microsoft.com/office/drawing/2014/main" id="{7BBE41C5-67F5-4377-AB49-1BFDAB7976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14638" y="3968942"/>
            <a:ext cx="366090" cy="272285"/>
          </a:xfrm>
          <a:prstGeom prst="rect">
            <a:avLst/>
          </a:prstGeom>
        </p:spPr>
      </p:pic>
      <p:pic>
        <p:nvPicPr>
          <p:cNvPr id="141" name="Resim 140">
            <a:extLst>
              <a:ext uri="{FF2B5EF4-FFF2-40B4-BE49-F238E27FC236}">
                <a16:creationId xmlns:a16="http://schemas.microsoft.com/office/drawing/2014/main" id="{5EC503E7-95C6-4E92-BC11-0BE2FAC811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374128" y="4202553"/>
            <a:ext cx="366090" cy="272285"/>
          </a:xfrm>
          <a:prstGeom prst="rect">
            <a:avLst/>
          </a:prstGeom>
        </p:spPr>
      </p:pic>
      <p:pic>
        <p:nvPicPr>
          <p:cNvPr id="142" name="Resim 141">
            <a:extLst>
              <a:ext uri="{FF2B5EF4-FFF2-40B4-BE49-F238E27FC236}">
                <a16:creationId xmlns:a16="http://schemas.microsoft.com/office/drawing/2014/main" id="{14A3EE00-2E49-41D6-B7E0-56EA395B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46636" y="3924277"/>
            <a:ext cx="366090" cy="272285"/>
          </a:xfrm>
          <a:prstGeom prst="rect">
            <a:avLst/>
          </a:prstGeom>
        </p:spPr>
      </p:pic>
      <p:pic>
        <p:nvPicPr>
          <p:cNvPr id="143" name="Resim 142">
            <a:extLst>
              <a:ext uri="{FF2B5EF4-FFF2-40B4-BE49-F238E27FC236}">
                <a16:creationId xmlns:a16="http://schemas.microsoft.com/office/drawing/2014/main" id="{87EC7200-D7E0-4E7F-9B3E-E2C049B284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676228" y="4179673"/>
            <a:ext cx="366090" cy="272285"/>
          </a:xfrm>
          <a:prstGeom prst="rect">
            <a:avLst/>
          </a:prstGeom>
        </p:spPr>
      </p:pic>
      <p:pic>
        <p:nvPicPr>
          <p:cNvPr id="144" name="Resim 143">
            <a:extLst>
              <a:ext uri="{FF2B5EF4-FFF2-40B4-BE49-F238E27FC236}">
                <a16:creationId xmlns:a16="http://schemas.microsoft.com/office/drawing/2014/main" id="{2817F360-E51D-4043-A256-BE2DBA8516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89481" y="4407426"/>
            <a:ext cx="366090" cy="272285"/>
          </a:xfrm>
          <a:prstGeom prst="rect">
            <a:avLst/>
          </a:prstGeom>
        </p:spPr>
      </p:pic>
      <p:pic>
        <p:nvPicPr>
          <p:cNvPr id="145" name="Resim 144">
            <a:extLst>
              <a:ext uri="{FF2B5EF4-FFF2-40B4-BE49-F238E27FC236}">
                <a16:creationId xmlns:a16="http://schemas.microsoft.com/office/drawing/2014/main" id="{630581C8-94F6-4F9C-A5C8-4725FF1BCC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372613" y="4435705"/>
            <a:ext cx="366090" cy="272285"/>
          </a:xfrm>
          <a:prstGeom prst="rect">
            <a:avLst/>
          </a:prstGeom>
        </p:spPr>
      </p:pic>
      <p:sp>
        <p:nvSpPr>
          <p:cNvPr id="146" name="Dikdörtgen 145">
            <a:extLst>
              <a:ext uri="{FF2B5EF4-FFF2-40B4-BE49-F238E27FC236}">
                <a16:creationId xmlns:a16="http://schemas.microsoft.com/office/drawing/2014/main" id="{08CF508C-6578-4C33-AEEA-164500E90EB6}"/>
              </a:ext>
            </a:extLst>
          </p:cNvPr>
          <p:cNvSpPr/>
          <p:nvPr/>
        </p:nvSpPr>
        <p:spPr>
          <a:xfrm>
            <a:off x="440220" y="1874064"/>
            <a:ext cx="165238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222222"/>
                </a:solidFill>
                <a:latin typeface="Chromatica" panose="00000500000000000000" pitchFamily="50" charset="-94"/>
              </a:rPr>
              <a:t>kube-scheduler</a:t>
            </a:r>
            <a:endParaRPr lang="tr-TR" sz="1400" dirty="0">
              <a:solidFill>
                <a:srgbClr val="222222"/>
              </a:solidFill>
              <a:latin typeface="Chromatica" panose="00000500000000000000" pitchFamily="50" charset="-94"/>
            </a:endParaRPr>
          </a:p>
        </p:txBody>
      </p:sp>
      <p:pic>
        <p:nvPicPr>
          <p:cNvPr id="120" name="Resim 119">
            <a:extLst>
              <a:ext uri="{FF2B5EF4-FFF2-40B4-BE49-F238E27FC236}">
                <a16:creationId xmlns:a16="http://schemas.microsoft.com/office/drawing/2014/main" id="{9CA38E3B-6ED4-4FAA-9028-2820FE8D5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559171" y="1591164"/>
            <a:ext cx="366090" cy="272285"/>
          </a:xfrm>
          <a:prstGeom prst="rect">
            <a:avLst/>
          </a:prstGeom>
        </p:spPr>
      </p:pic>
      <p:pic>
        <p:nvPicPr>
          <p:cNvPr id="124" name="Resim 123">
            <a:extLst>
              <a:ext uri="{FF2B5EF4-FFF2-40B4-BE49-F238E27FC236}">
                <a16:creationId xmlns:a16="http://schemas.microsoft.com/office/drawing/2014/main" id="{5F5033F6-F39F-4712-AC63-6BCEE3EA3D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5" r="9317" b="36019"/>
          <a:stretch/>
        </p:blipFill>
        <p:spPr>
          <a:xfrm>
            <a:off x="1732435" y="1585185"/>
            <a:ext cx="366090" cy="272285"/>
          </a:xfrm>
          <a:prstGeom prst="rect">
            <a:avLst/>
          </a:prstGeom>
        </p:spPr>
      </p:pic>
      <p:sp>
        <p:nvSpPr>
          <p:cNvPr id="153" name="Uygulama: ‘Market Sepet Analizi’">
            <a:extLst>
              <a:ext uri="{FF2B5EF4-FFF2-40B4-BE49-F238E27FC236}">
                <a16:creationId xmlns:a16="http://schemas.microsoft.com/office/drawing/2014/main" id="{F2A1D1C0-5A0E-4F79-B735-B5AECFF3DAA3}"/>
              </a:ext>
            </a:extLst>
          </p:cNvPr>
          <p:cNvSpPr txBox="1"/>
          <p:nvPr/>
        </p:nvSpPr>
        <p:spPr>
          <a:xfrm>
            <a:off x="3544392" y="1489238"/>
            <a:ext cx="2922819" cy="34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Pods</a:t>
            </a:r>
            <a:r>
              <a:rPr lang="tr-TR" sz="2000" b="1" dirty="0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tr-TR" sz="2000" b="1" dirty="0" err="1">
                <a:solidFill>
                  <a:schemeClr val="tx1">
                    <a:lumMod val="75000"/>
                  </a:schemeClr>
                </a:solidFill>
                <a:latin typeface="Chromatica" panose="00000500000000000000" pitchFamily="50" charset="-94"/>
              </a:rPr>
              <a:t>placement</a:t>
            </a:r>
            <a:endParaRPr sz="2000" dirty="0">
              <a:solidFill>
                <a:schemeClr val="tx1">
                  <a:lumMod val="75000"/>
                </a:schemeClr>
              </a:solidFill>
              <a:latin typeface="Chromatica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9291010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53" grpId="0" animBg="1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E3C13D569F524C986D907B01BD5D31" ma:contentTypeVersion="6" ma:contentTypeDescription="Create a new document." ma:contentTypeScope="" ma:versionID="2311329a058e44d094bd84e816bc914f">
  <xsd:schema xmlns:xsd="http://www.w3.org/2001/XMLSchema" xmlns:xs="http://www.w3.org/2001/XMLSchema" xmlns:p="http://schemas.microsoft.com/office/2006/metadata/properties" xmlns:ns2="67dd049d-8986-44f2-b002-33c946b3eccc" targetNamespace="http://schemas.microsoft.com/office/2006/metadata/properties" ma:root="true" ma:fieldsID="7e31921961f4f100574fac5919639480" ns2:_="">
    <xsd:import namespace="67dd049d-8986-44f2-b002-33c946b3ec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d049d-8986-44f2-b002-33c946b3ec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7926FC-32C2-4741-8D71-0E29B043FB66}"/>
</file>

<file path=customXml/itemProps2.xml><?xml version="1.0" encoding="utf-8"?>
<ds:datastoreItem xmlns:ds="http://schemas.openxmlformats.org/officeDocument/2006/customXml" ds:itemID="{4D0F927C-A2D0-4304-BFF0-80ED83CC0AC1}"/>
</file>

<file path=customXml/itemProps3.xml><?xml version="1.0" encoding="utf-8"?>
<ds:datastoreItem xmlns:ds="http://schemas.openxmlformats.org/officeDocument/2006/customXml" ds:itemID="{CE8F76E2-F298-4CEC-8FAF-735308696A54}"/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1318</Words>
  <Application>Microsoft Office PowerPoint</Application>
  <PresentationFormat>Ekran Gösterisi (16:9)</PresentationFormat>
  <Paragraphs>271</Paragraphs>
  <Slides>24</Slides>
  <Notes>24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5" baseType="lpstr">
      <vt:lpstr>Arial</vt:lpstr>
      <vt:lpstr>Calibri</vt:lpstr>
      <vt:lpstr>Chromatica</vt:lpstr>
      <vt:lpstr>Chromatica Regular</vt:lpstr>
      <vt:lpstr>Courier New</vt:lpstr>
      <vt:lpstr>Helvetica Neue</vt:lpstr>
      <vt:lpstr>Helvetica Neue Medium</vt:lpstr>
      <vt:lpstr>Roboto</vt:lpstr>
      <vt:lpstr>Roboto Slab Medium</vt:lpstr>
      <vt:lpstr>Wingdings</vt:lpstr>
      <vt:lpstr>21_BasicWhite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Erkan ŞİRİN</cp:lastModifiedBy>
  <cp:revision>74</cp:revision>
  <dcterms:modified xsi:type="dcterms:W3CDTF">2020-11-01T06:49:37Z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0x01010048E3C13D569F524C986D907B01BD5D31</vt:lpwstr>
  </property>
</Properties>
</file>