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261" r:id="rId4"/>
    <p:sldId id="275" r:id="rId5"/>
    <p:sldId id="272" r:id="rId6"/>
    <p:sldId id="276" r:id="rId7"/>
    <p:sldId id="269" r:id="rId8"/>
    <p:sldId id="268" r:id="rId9"/>
    <p:sldId id="273" r:id="rId10"/>
    <p:sldId id="274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0066"/>
    <a:srgbClr val="171314"/>
    <a:srgbClr val="5647A0"/>
    <a:srgbClr val="6CC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0" autoAdjust="0"/>
    <p:restoredTop sz="81579" autoAdjust="0"/>
  </p:normalViewPr>
  <p:slideViewPr>
    <p:cSldViewPr snapToGrid="0">
      <p:cViewPr varScale="1">
        <p:scale>
          <a:sx n="90" d="100"/>
          <a:sy n="90" d="100"/>
        </p:scale>
        <p:origin x="125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03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Bir çok bilgisayarın işlemci, ana bellek ve depolama güçlerini</a:t>
            </a:r>
            <a:r>
              <a:rPr lang="tr-TR" baseline="0" dirty="0"/>
              <a:t> </a:t>
            </a:r>
            <a:r>
              <a:rPr lang="tr-TR" baseline="0"/>
              <a:t>birleştirip kullanması.</a:t>
            </a:r>
          </a:p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66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Architecting-Modern-Data-Platforms-Enterprise/dp/149196927X/ref=sr_1_4?keywords=Hadoop&amp;qid=1574651333&amp;s=books&amp;sr=1-4" TargetMode="Externa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1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7.png"/><Relationship Id="rId5" Type="http://schemas.openxmlformats.org/officeDocument/2006/relationships/image" Target="../media/image13.png"/><Relationship Id="rId15" Type="http://schemas.openxmlformats.org/officeDocument/2006/relationships/image" Target="../media/image8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" t="22423" r="4397" b="26617"/>
          <a:stretch/>
        </p:blipFill>
        <p:spPr>
          <a:xfrm>
            <a:off x="3095297" y="1723884"/>
            <a:ext cx="6001406" cy="1828800"/>
          </a:xfrm>
          <a:prstGeom prst="rect">
            <a:avLst/>
          </a:prstGeom>
        </p:spPr>
      </p:pic>
      <p:sp>
        <p:nvSpPr>
          <p:cNvPr id="17" name="Unvan 1"/>
          <p:cNvSpPr>
            <a:spLocks noGrp="1"/>
          </p:cNvSpPr>
          <p:nvPr>
            <p:ph type="ctrTitle"/>
          </p:nvPr>
        </p:nvSpPr>
        <p:spPr>
          <a:xfrm>
            <a:off x="1524000" y="3879131"/>
            <a:ext cx="9144000" cy="95673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Hadoop Distributed File System</a:t>
            </a:r>
            <a:endParaRPr lang="en-US" sz="42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Unvan 1"/>
          <p:cNvSpPr txBox="1">
            <a:spLocks/>
          </p:cNvSpPr>
          <p:nvPr/>
        </p:nvSpPr>
        <p:spPr>
          <a:xfrm>
            <a:off x="3084657" y="546837"/>
            <a:ext cx="6022686" cy="690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tr-TR" sz="3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HDFS Erişim Yöntemleri</a:t>
            </a:r>
            <a:endParaRPr lang="en-US" sz="32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5" name="Dikdörtgen 54"/>
          <p:cNvSpPr/>
          <p:nvPr/>
        </p:nvSpPr>
        <p:spPr>
          <a:xfrm>
            <a:off x="2046694" y="1499218"/>
            <a:ext cx="7706906" cy="34086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 err="1">
                <a:latin typeface="Chromatica" panose="00000500000000000000" pitchFamily="50" charset="-94"/>
                <a:cs typeface="Arial" panose="020B0604020202020204" pitchFamily="34" charset="0"/>
              </a:rPr>
              <a:t>Ambari</a:t>
            </a:r>
            <a:r>
              <a:rPr lang="tr-TR" sz="2000" dirty="0">
                <a:latin typeface="Chromatica" panose="00000500000000000000" pitchFamily="50" charset="-94"/>
                <a:cs typeface="Arial" panose="020B0604020202020204" pitchFamily="34" charset="0"/>
              </a:rPr>
              <a:t>/Cloudera Manager Web </a:t>
            </a:r>
            <a:r>
              <a:rPr lang="tr-TR" sz="2000" dirty="0" err="1">
                <a:latin typeface="Chromatica" panose="00000500000000000000" pitchFamily="50" charset="-94"/>
                <a:cs typeface="Arial" panose="020B0604020202020204" pitchFamily="34" charset="0"/>
              </a:rPr>
              <a:t>Arayüzü</a:t>
            </a:r>
            <a:endParaRPr lang="tr-TR" sz="2000" dirty="0">
              <a:latin typeface="Chromatica" panose="00000500000000000000" pitchFamily="50" charset="-94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>
                <a:latin typeface="Chromatica" panose="00000500000000000000" pitchFamily="50" charset="-94"/>
                <a:cs typeface="Arial" panose="020B0604020202020204" pitchFamily="34" charset="0"/>
              </a:rPr>
              <a:t>Komut satırı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>
                <a:latin typeface="Chromatica" panose="00000500000000000000" pitchFamily="50" charset="-94"/>
                <a:cs typeface="Arial" panose="020B0604020202020204" pitchFamily="34" charset="0"/>
              </a:rPr>
              <a:t>HTTP/HDFS vekil sunucuları (</a:t>
            </a:r>
            <a:r>
              <a:rPr lang="tr-TR" sz="2000" dirty="0" err="1">
                <a:latin typeface="Chromatica" panose="00000500000000000000" pitchFamily="50" charset="-94"/>
                <a:cs typeface="Arial" panose="020B0604020202020204" pitchFamily="34" charset="0"/>
              </a:rPr>
              <a:t>Proxies</a:t>
            </a:r>
            <a:r>
              <a:rPr lang="tr-TR" sz="2000" dirty="0">
                <a:latin typeface="Chromatica" panose="00000500000000000000" pitchFamily="50" charset="-94"/>
                <a:cs typeface="Arial" panose="020B060402020202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>
                <a:latin typeface="Chromatica" panose="00000500000000000000" pitchFamily="50" charset="-94"/>
                <a:cs typeface="Arial" panose="020B0604020202020204" pitchFamily="34" charset="0"/>
              </a:rPr>
              <a:t>Java </a:t>
            </a:r>
            <a:r>
              <a:rPr lang="tr-TR" sz="2000" dirty="0" err="1">
                <a:latin typeface="Chromatica" panose="00000500000000000000" pitchFamily="50" charset="-94"/>
                <a:cs typeface="Arial" panose="020B0604020202020204" pitchFamily="34" charset="0"/>
              </a:rPr>
              <a:t>interface</a:t>
            </a:r>
            <a:endParaRPr lang="tr-TR" sz="2000" dirty="0">
              <a:latin typeface="Chromatica" panose="00000500000000000000" pitchFamily="50" charset="-94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000" dirty="0">
                <a:latin typeface="Chromatica" panose="00000500000000000000" pitchFamily="50" charset="-94"/>
                <a:cs typeface="Arial" panose="020B0604020202020204" pitchFamily="34" charset="0"/>
              </a:rPr>
              <a:t>NFS Gateway (</a:t>
            </a:r>
            <a:r>
              <a:rPr lang="tr-TR" dirty="0" err="1">
                <a:latin typeface="Chromatica" panose="00000500000000000000" pitchFamily="50" charset="-94"/>
              </a:rPr>
              <a:t>legacy</a:t>
            </a:r>
            <a:r>
              <a:rPr lang="tr-TR" dirty="0">
                <a:latin typeface="Chromatica" panose="00000500000000000000" pitchFamily="50" charset="-94"/>
              </a:rPr>
              <a:t> </a:t>
            </a:r>
            <a:r>
              <a:rPr lang="tr-TR" dirty="0" err="1">
                <a:latin typeface="Chromatica" panose="00000500000000000000" pitchFamily="50" charset="-94"/>
              </a:rPr>
              <a:t>applerin</a:t>
            </a:r>
            <a:r>
              <a:rPr lang="tr-TR" dirty="0">
                <a:latin typeface="Chromatica" panose="00000500000000000000" pitchFamily="50" charset="-94"/>
              </a:rPr>
              <a:t> entegrasyonu haricinde çok tercih edilmeyen performans, güvenlik ve </a:t>
            </a:r>
            <a:r>
              <a:rPr lang="tr-TR" dirty="0" err="1">
                <a:latin typeface="Chromatica" panose="00000500000000000000" pitchFamily="50" charset="-94"/>
              </a:rPr>
              <a:t>stabilite</a:t>
            </a:r>
            <a:r>
              <a:rPr lang="tr-TR" dirty="0">
                <a:latin typeface="Chromatica" panose="00000500000000000000" pitchFamily="50" charset="-94"/>
              </a:rPr>
              <a:t> bakımından tatmin edici olmayan bir yöntem.)</a:t>
            </a:r>
            <a:endParaRPr lang="en-US" sz="2000" dirty="0">
              <a:latin typeface="Chromatica" panose="00000500000000000000" pitchFamily="50" charset="-9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03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1136218" y="1806318"/>
            <a:ext cx="103211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Çok büyük hacimli verileri depolamak için </a:t>
            </a:r>
            <a:r>
              <a:rPr lang="tr-TR" sz="2400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java</a:t>
            </a:r>
            <a:r>
              <a:rPr lang="tr-TR" sz="24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 tabanlı dağıtık bir dosya sistemidir.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Hatalara karşı dayanıklıdır.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Ölçeklenebilir.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Düşük maliyetlidir.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</a:rPr>
              <a:t>Büyük veri için idealdir.</a:t>
            </a:r>
          </a:p>
        </p:txBody>
      </p: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547723" y="654848"/>
            <a:ext cx="9144000" cy="95673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HDFS Nedir?</a:t>
            </a:r>
            <a:endParaRPr lang="en-US" sz="42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20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194219" y="134453"/>
            <a:ext cx="9144000" cy="956733"/>
          </a:xfrm>
        </p:spPr>
        <p:txBody>
          <a:bodyPr>
            <a:normAutofit/>
          </a:bodyPr>
          <a:lstStyle/>
          <a:p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HDFS Nasıl Çalışır?</a:t>
            </a:r>
            <a:endParaRPr lang="en-US" sz="38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Düz Ok Bağlayıcısı 25"/>
          <p:cNvCxnSpPr>
            <a:stCxn id="69" idx="0"/>
            <a:endCxn id="39" idx="2"/>
          </p:cNvCxnSpPr>
          <p:nvPr/>
        </p:nvCxnSpPr>
        <p:spPr>
          <a:xfrm flipV="1">
            <a:off x="5461936" y="2916047"/>
            <a:ext cx="1777768" cy="154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/>
          <p:cNvCxnSpPr>
            <a:stCxn id="67" idx="0"/>
            <a:endCxn id="39" idx="2"/>
          </p:cNvCxnSpPr>
          <p:nvPr/>
        </p:nvCxnSpPr>
        <p:spPr>
          <a:xfrm flipV="1">
            <a:off x="6743420" y="2916047"/>
            <a:ext cx="496284" cy="159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/>
          <p:cNvCxnSpPr>
            <a:stCxn id="24" idx="1"/>
            <a:endCxn id="39" idx="3"/>
          </p:cNvCxnSpPr>
          <p:nvPr/>
        </p:nvCxnSpPr>
        <p:spPr>
          <a:xfrm flipH="1">
            <a:off x="7592129" y="2479502"/>
            <a:ext cx="2513804" cy="181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/>
          <p:cNvCxnSpPr>
            <a:stCxn id="68" idx="3"/>
            <a:endCxn id="39" idx="1"/>
          </p:cNvCxnSpPr>
          <p:nvPr/>
        </p:nvCxnSpPr>
        <p:spPr>
          <a:xfrm>
            <a:off x="4916584" y="2468585"/>
            <a:ext cx="1970695" cy="19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/>
          <p:cNvCxnSpPr>
            <a:stCxn id="23" idx="1"/>
            <a:endCxn id="39" idx="3"/>
          </p:cNvCxnSpPr>
          <p:nvPr/>
        </p:nvCxnSpPr>
        <p:spPr>
          <a:xfrm flipH="1" flipV="1">
            <a:off x="7592129" y="2661371"/>
            <a:ext cx="2527901" cy="1270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Ok Bağlayıcısı 30"/>
          <p:cNvCxnSpPr>
            <a:stCxn id="25" idx="1"/>
            <a:endCxn id="39" idx="3"/>
          </p:cNvCxnSpPr>
          <p:nvPr/>
        </p:nvCxnSpPr>
        <p:spPr>
          <a:xfrm flipH="1">
            <a:off x="7592129" y="1426490"/>
            <a:ext cx="1397536" cy="123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 52"/>
          <p:cNvGrpSpPr/>
          <p:nvPr/>
        </p:nvGrpSpPr>
        <p:grpSpPr>
          <a:xfrm>
            <a:off x="9839067" y="3056348"/>
            <a:ext cx="1609217" cy="1522814"/>
            <a:chOff x="5746181" y="3773633"/>
            <a:chExt cx="1609217" cy="1522814"/>
          </a:xfrm>
        </p:grpSpPr>
        <p:pic>
          <p:nvPicPr>
            <p:cNvPr id="23" name="Resim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5" name="Metin kutusu 34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DataNode-03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up 51"/>
          <p:cNvGrpSpPr/>
          <p:nvPr/>
        </p:nvGrpSpPr>
        <p:grpSpPr>
          <a:xfrm>
            <a:off x="9839067" y="1608666"/>
            <a:ext cx="1609217" cy="1518536"/>
            <a:chOff x="6902457" y="3413220"/>
            <a:chExt cx="1609217" cy="1518536"/>
          </a:xfrm>
        </p:grpSpPr>
        <p:pic>
          <p:nvPicPr>
            <p:cNvPr id="24" name="Resim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9323" y="3636356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6" name="Metin kutusu 35"/>
            <p:cNvSpPr txBox="1"/>
            <p:nvPr/>
          </p:nvSpPr>
          <p:spPr>
            <a:xfrm>
              <a:off x="6902457" y="3413220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Grup 50"/>
          <p:cNvGrpSpPr/>
          <p:nvPr/>
        </p:nvGrpSpPr>
        <p:grpSpPr>
          <a:xfrm>
            <a:off x="8711312" y="485320"/>
            <a:ext cx="1609217" cy="1588870"/>
            <a:chOff x="7909038" y="2838147"/>
            <a:chExt cx="1609217" cy="1588870"/>
          </a:xfrm>
        </p:grpSpPr>
        <p:pic>
          <p:nvPicPr>
            <p:cNvPr id="25" name="Resim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7391" y="313161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7" name="Metin kutusu 36"/>
            <p:cNvSpPr txBox="1"/>
            <p:nvPr/>
          </p:nvSpPr>
          <p:spPr>
            <a:xfrm>
              <a:off x="7909038" y="2838147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9" name="Resim 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2" t="-1" r="9200" b="13481"/>
          <a:stretch/>
        </p:blipFill>
        <p:spPr>
          <a:xfrm>
            <a:off x="6887279" y="2406695"/>
            <a:ext cx="704850" cy="509352"/>
          </a:xfrm>
          <a:prstGeom prst="rect">
            <a:avLst/>
          </a:prstGeom>
        </p:spPr>
      </p:pic>
      <p:grpSp>
        <p:nvGrpSpPr>
          <p:cNvPr id="57" name="Grup 56"/>
          <p:cNvGrpSpPr/>
          <p:nvPr/>
        </p:nvGrpSpPr>
        <p:grpSpPr>
          <a:xfrm>
            <a:off x="8722876" y="4176977"/>
            <a:ext cx="1609217" cy="1522814"/>
            <a:chOff x="5746181" y="3773633"/>
            <a:chExt cx="1609217" cy="1522814"/>
          </a:xfrm>
        </p:grpSpPr>
        <p:pic>
          <p:nvPicPr>
            <p:cNvPr id="58" name="Resim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59" name="Metin kutusu 58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DataNode-04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0" name="Düz Ok Bağlayıcısı 59"/>
          <p:cNvCxnSpPr>
            <a:stCxn id="58" idx="1"/>
            <a:endCxn id="39" idx="3"/>
          </p:cNvCxnSpPr>
          <p:nvPr/>
        </p:nvCxnSpPr>
        <p:spPr>
          <a:xfrm flipH="1" flipV="1">
            <a:off x="7592129" y="2661371"/>
            <a:ext cx="1411710" cy="239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up 71"/>
          <p:cNvGrpSpPr/>
          <p:nvPr/>
        </p:nvGrpSpPr>
        <p:grpSpPr>
          <a:xfrm>
            <a:off x="6317239" y="4157421"/>
            <a:ext cx="1658446" cy="1673894"/>
            <a:chOff x="4281604" y="3899192"/>
            <a:chExt cx="1658446" cy="1673894"/>
          </a:xfrm>
        </p:grpSpPr>
        <p:sp>
          <p:nvSpPr>
            <p:cNvPr id="33" name="Metin kutusu 32"/>
            <p:cNvSpPr txBox="1"/>
            <p:nvPr/>
          </p:nvSpPr>
          <p:spPr>
            <a:xfrm>
              <a:off x="4372808" y="3899192"/>
              <a:ext cx="15672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Secondary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Standby</a:t>
              </a:r>
              <a:b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7" name="Resim 6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604" y="4255851"/>
              <a:ext cx="852361" cy="1317235"/>
            </a:xfrm>
            <a:prstGeom prst="rect">
              <a:avLst/>
            </a:prstGeom>
          </p:spPr>
        </p:pic>
      </p:grpSp>
      <p:grpSp>
        <p:nvGrpSpPr>
          <p:cNvPr id="76" name="Grup 75"/>
          <p:cNvGrpSpPr/>
          <p:nvPr/>
        </p:nvGrpSpPr>
        <p:grpSpPr>
          <a:xfrm>
            <a:off x="3672956" y="1539219"/>
            <a:ext cx="1612768" cy="1587983"/>
            <a:chOff x="1627553" y="2074190"/>
            <a:chExt cx="1612768" cy="1587983"/>
          </a:xfrm>
        </p:grpSpPr>
        <p:sp>
          <p:nvSpPr>
            <p:cNvPr id="34" name="Metin kutusu 33"/>
            <p:cNvSpPr txBox="1"/>
            <p:nvPr/>
          </p:nvSpPr>
          <p:spPr>
            <a:xfrm>
              <a:off x="1627553" y="2074190"/>
              <a:ext cx="16127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8" name="Resim 6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8820" y="2344938"/>
              <a:ext cx="852361" cy="1317235"/>
            </a:xfrm>
            <a:prstGeom prst="rect">
              <a:avLst/>
            </a:prstGeom>
          </p:spPr>
        </p:pic>
      </p:grpSp>
      <p:grpSp>
        <p:nvGrpSpPr>
          <p:cNvPr id="70" name="Grup 69"/>
          <p:cNvGrpSpPr/>
          <p:nvPr/>
        </p:nvGrpSpPr>
        <p:grpSpPr>
          <a:xfrm>
            <a:off x="5035755" y="4248972"/>
            <a:ext cx="968761" cy="1531105"/>
            <a:chOff x="2800853" y="3965093"/>
            <a:chExt cx="968761" cy="1531105"/>
          </a:xfrm>
        </p:grpSpPr>
        <p:sp>
          <p:nvSpPr>
            <p:cNvPr id="32" name="Metin kutusu 31"/>
            <p:cNvSpPr txBox="1"/>
            <p:nvPr/>
          </p:nvSpPr>
          <p:spPr>
            <a:xfrm>
              <a:off x="2920919" y="3965093"/>
              <a:ext cx="8486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9" name="Resim 6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0853" y="4178963"/>
              <a:ext cx="852361" cy="1317235"/>
            </a:xfrm>
            <a:prstGeom prst="rect">
              <a:avLst/>
            </a:prstGeom>
          </p:spPr>
        </p:pic>
      </p:grpSp>
      <p:sp>
        <p:nvSpPr>
          <p:cNvPr id="2" name="Akış Çizelgesi: Belge 1"/>
          <p:cNvSpPr/>
          <p:nvPr/>
        </p:nvSpPr>
        <p:spPr>
          <a:xfrm>
            <a:off x="697654" y="1047591"/>
            <a:ext cx="1063867" cy="1130607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kış Çizelgesi: Belge 46"/>
          <p:cNvSpPr/>
          <p:nvPr/>
        </p:nvSpPr>
        <p:spPr>
          <a:xfrm>
            <a:off x="662285" y="2406695"/>
            <a:ext cx="1063867" cy="1130607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kış Çizelgesi: Belge 47"/>
          <p:cNvSpPr/>
          <p:nvPr/>
        </p:nvSpPr>
        <p:spPr>
          <a:xfrm>
            <a:off x="662284" y="3751593"/>
            <a:ext cx="1063867" cy="1130607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kış Çizelgesi: Belge 48"/>
          <p:cNvSpPr/>
          <p:nvPr/>
        </p:nvSpPr>
        <p:spPr>
          <a:xfrm>
            <a:off x="4658196" y="2074190"/>
            <a:ext cx="124763" cy="114212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kış Çizelgesi: Belge 49"/>
          <p:cNvSpPr/>
          <p:nvPr/>
        </p:nvSpPr>
        <p:spPr>
          <a:xfrm>
            <a:off x="4658195" y="2389663"/>
            <a:ext cx="124763" cy="114212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kış Çizelgesi: Belge 53"/>
          <p:cNvSpPr/>
          <p:nvPr/>
        </p:nvSpPr>
        <p:spPr>
          <a:xfrm>
            <a:off x="4658195" y="2697218"/>
            <a:ext cx="124763" cy="114212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kış Çizelgesi: Belge 54"/>
          <p:cNvSpPr/>
          <p:nvPr/>
        </p:nvSpPr>
        <p:spPr>
          <a:xfrm>
            <a:off x="4469915" y="2116173"/>
            <a:ext cx="124763" cy="114212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kış Çizelgesi: Belge 55"/>
          <p:cNvSpPr/>
          <p:nvPr/>
        </p:nvSpPr>
        <p:spPr>
          <a:xfrm>
            <a:off x="4469914" y="2431646"/>
            <a:ext cx="124763" cy="114212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kış Çizelgesi: Belge 60"/>
          <p:cNvSpPr/>
          <p:nvPr/>
        </p:nvSpPr>
        <p:spPr>
          <a:xfrm>
            <a:off x="4469914" y="2739201"/>
            <a:ext cx="124763" cy="114212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kış Çizelgesi: Belge 61"/>
          <p:cNvSpPr/>
          <p:nvPr/>
        </p:nvSpPr>
        <p:spPr>
          <a:xfrm>
            <a:off x="4570456" y="2091646"/>
            <a:ext cx="124763" cy="114212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kış Çizelgesi: Belge 62"/>
          <p:cNvSpPr/>
          <p:nvPr/>
        </p:nvSpPr>
        <p:spPr>
          <a:xfrm>
            <a:off x="4570455" y="2407119"/>
            <a:ext cx="124763" cy="114212"/>
          </a:xfrm>
          <a:prstGeom prst="flowChart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kış Çizelgesi: Belge 63"/>
          <p:cNvSpPr/>
          <p:nvPr/>
        </p:nvSpPr>
        <p:spPr>
          <a:xfrm>
            <a:off x="4570455" y="2714674"/>
            <a:ext cx="124763" cy="114212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784 0.12153 " pathEditMode="relative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7773 -0.06458 " pathEditMode="relative" ptsTypes="AA">
                                      <p:cBhvr>
                                        <p:cTn id="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615 -0.27547 " pathEditMode="relative" ptsTypes="AA">
                                      <p:cBhvr>
                                        <p:cTn id="1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0.0007 L 0.03204 0.04491 L 0.19115 0.07268 L 0.25287 0.0743 L 0.36667 -0.11042 L 0.42357 -0.09584 " pathEditMode="relative" ptsTypes="AAAAAA">
                                      <p:cBhvr>
                                        <p:cTn id="4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7 L 0.02382 0.04676 L 0.18541 0.07476 L 0.24961 0.07476 L 0.45729 0.04537 L 0.50521 0.07176 " pathEditMode="relative" ptsTypes="AAAAAA">
                                      <p:cBhvr>
                                        <p:cTn id="43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59259E-6 L 0.01472 0.04977 L 0.18047 0.07754 L 0.23321 0.08055 L 0.44492 0.26666 L 0.50352 0.27986 " pathEditMode="relative" ptsTypes="AAAAAA">
                                      <p:cBhvr>
                                        <p:cTn id="4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6.2963E-6 L 0.03295 0.0014 L 0.19532 0.02778 L 0.25209 0.03218 L 0.45977 6.2963E-6 L 0.51511 0.04978 " pathEditMode="relative" ptsTypes="AAAAAA">
                                      <p:cBhvr>
                                        <p:cTn id="4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59259E-6 L 0.18619 0.02777 L 0.24635 0.02916 L 0.45065 0.21527 L 0.51341 0.26365 " pathEditMode="relative" ptsTypes="AAAAA">
                                      <p:cBhvr>
                                        <p:cTn id="49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0.178 0.03356 L 0.23737 0.03356 L 0.35846 0.40856 L 0.4138 0.41458 " pathEditMode="relative" ptsTypes="AAAAA">
                                      <p:cBhvr>
                                        <p:cTn id="5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5.18519E-6 L 0.03203 -0.04815 L 0.19284 -0.02339 L 0.25052 -0.02038 L 0.4944 0.19212 L 0.53242 0.20092 " pathEditMode="relative" ptsTypes="AAAAAA">
                                      <p:cBhvr>
                                        <p:cTn id="5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22222E-6 L 0.02304 -0.04097 L 0.18698 -0.01042 L 0.24232 -0.0088 L 0.45403 -0.04097 L 0.51679 -2.22222E-6 " pathEditMode="relative" ptsTypes="AAAAAA">
                                      <p:cBhvr>
                                        <p:cTn id="5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0.01393 -0.04259 L 0.17721 -0.0162 L 0.23893 -0.0088 L 0.35521 -0.2037 L 0.41628 -0.14514 " pathEditMode="relative" ptsTypes="AAAAAA">
                                      <p:cBhvr>
                                        <p:cTn id="5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7" grpId="0" animBg="1"/>
      <p:bldP spid="48" grpId="0" animBg="1"/>
      <p:bldP spid="49" grpId="0" animBg="1"/>
      <p:bldP spid="49" grpId="1" animBg="1"/>
      <p:bldP spid="50" grpId="0" animBg="1"/>
      <p:bldP spid="50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937438" y="92773"/>
            <a:ext cx="9144000" cy="677085"/>
          </a:xfrm>
        </p:spPr>
        <p:txBody>
          <a:bodyPr>
            <a:normAutofit/>
          </a:bodyPr>
          <a:lstStyle/>
          <a:p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Name </a:t>
            </a:r>
            <a:r>
              <a:rPr lang="tr-TR" sz="38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Node</a:t>
            </a:r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ve </a:t>
            </a:r>
            <a:r>
              <a:rPr lang="tr-TR" sz="38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DataNode</a:t>
            </a:r>
            <a:endParaRPr lang="en-US" sz="38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Düz Ok Bağlayıcısı 25"/>
          <p:cNvCxnSpPr>
            <a:stCxn id="69" idx="0"/>
            <a:endCxn id="39" idx="2"/>
          </p:cNvCxnSpPr>
          <p:nvPr/>
        </p:nvCxnSpPr>
        <p:spPr>
          <a:xfrm flipV="1">
            <a:off x="5461936" y="2916047"/>
            <a:ext cx="1777768" cy="154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/>
          <p:cNvCxnSpPr>
            <a:stCxn id="67" idx="0"/>
            <a:endCxn id="39" idx="2"/>
          </p:cNvCxnSpPr>
          <p:nvPr/>
        </p:nvCxnSpPr>
        <p:spPr>
          <a:xfrm flipV="1">
            <a:off x="6743420" y="2916047"/>
            <a:ext cx="496284" cy="159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/>
          <p:cNvCxnSpPr>
            <a:stCxn id="24" idx="1"/>
            <a:endCxn id="39" idx="3"/>
          </p:cNvCxnSpPr>
          <p:nvPr/>
        </p:nvCxnSpPr>
        <p:spPr>
          <a:xfrm flipH="1">
            <a:off x="7592129" y="2479502"/>
            <a:ext cx="2513804" cy="181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/>
          <p:cNvCxnSpPr>
            <a:stCxn id="68" idx="3"/>
            <a:endCxn id="39" idx="1"/>
          </p:cNvCxnSpPr>
          <p:nvPr/>
        </p:nvCxnSpPr>
        <p:spPr>
          <a:xfrm>
            <a:off x="4895105" y="2081427"/>
            <a:ext cx="1992174" cy="579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/>
          <p:cNvCxnSpPr>
            <a:stCxn id="23" idx="1"/>
            <a:endCxn id="39" idx="3"/>
          </p:cNvCxnSpPr>
          <p:nvPr/>
        </p:nvCxnSpPr>
        <p:spPr>
          <a:xfrm flipH="1" flipV="1">
            <a:off x="7592129" y="2661371"/>
            <a:ext cx="2527901" cy="1270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Ok Bağlayıcısı 30"/>
          <p:cNvCxnSpPr>
            <a:stCxn id="25" idx="1"/>
            <a:endCxn id="39" idx="3"/>
          </p:cNvCxnSpPr>
          <p:nvPr/>
        </p:nvCxnSpPr>
        <p:spPr>
          <a:xfrm flipH="1">
            <a:off x="7592129" y="1426490"/>
            <a:ext cx="1397536" cy="123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 52"/>
          <p:cNvGrpSpPr/>
          <p:nvPr/>
        </p:nvGrpSpPr>
        <p:grpSpPr>
          <a:xfrm>
            <a:off x="9839067" y="3056348"/>
            <a:ext cx="1609217" cy="1522814"/>
            <a:chOff x="5746181" y="3773633"/>
            <a:chExt cx="1609217" cy="1522814"/>
          </a:xfrm>
        </p:grpSpPr>
        <p:pic>
          <p:nvPicPr>
            <p:cNvPr id="23" name="Resim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5" name="Metin kutusu 34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DataNode-03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up 51"/>
          <p:cNvGrpSpPr/>
          <p:nvPr/>
        </p:nvGrpSpPr>
        <p:grpSpPr>
          <a:xfrm>
            <a:off x="9839067" y="1608666"/>
            <a:ext cx="1609217" cy="1518536"/>
            <a:chOff x="6902457" y="3413220"/>
            <a:chExt cx="1609217" cy="1518536"/>
          </a:xfrm>
        </p:grpSpPr>
        <p:pic>
          <p:nvPicPr>
            <p:cNvPr id="24" name="Resim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9323" y="3636356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6" name="Metin kutusu 35"/>
            <p:cNvSpPr txBox="1"/>
            <p:nvPr/>
          </p:nvSpPr>
          <p:spPr>
            <a:xfrm>
              <a:off x="6902457" y="3413220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Grup 50"/>
          <p:cNvGrpSpPr/>
          <p:nvPr/>
        </p:nvGrpSpPr>
        <p:grpSpPr>
          <a:xfrm>
            <a:off x="8711312" y="485320"/>
            <a:ext cx="1609217" cy="1588870"/>
            <a:chOff x="7909038" y="2838147"/>
            <a:chExt cx="1609217" cy="1588870"/>
          </a:xfrm>
        </p:grpSpPr>
        <p:pic>
          <p:nvPicPr>
            <p:cNvPr id="25" name="Resim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7391" y="313161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7" name="Metin kutusu 36"/>
            <p:cNvSpPr txBox="1"/>
            <p:nvPr/>
          </p:nvSpPr>
          <p:spPr>
            <a:xfrm>
              <a:off x="7909038" y="2838147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9" name="Resim 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2" t="-1" r="9200" b="13481"/>
          <a:stretch/>
        </p:blipFill>
        <p:spPr>
          <a:xfrm>
            <a:off x="6887279" y="2406695"/>
            <a:ext cx="704850" cy="509352"/>
          </a:xfrm>
          <a:prstGeom prst="rect">
            <a:avLst/>
          </a:prstGeom>
        </p:spPr>
      </p:pic>
      <p:grpSp>
        <p:nvGrpSpPr>
          <p:cNvPr id="57" name="Grup 56"/>
          <p:cNvGrpSpPr/>
          <p:nvPr/>
        </p:nvGrpSpPr>
        <p:grpSpPr>
          <a:xfrm>
            <a:off x="8722876" y="4176977"/>
            <a:ext cx="1609217" cy="1522814"/>
            <a:chOff x="5746181" y="3773633"/>
            <a:chExt cx="1609217" cy="1522814"/>
          </a:xfrm>
        </p:grpSpPr>
        <p:pic>
          <p:nvPicPr>
            <p:cNvPr id="58" name="Resim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59" name="Metin kutusu 58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DataNode-04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0" name="Düz Ok Bağlayıcısı 59"/>
          <p:cNvCxnSpPr>
            <a:stCxn id="58" idx="1"/>
            <a:endCxn id="39" idx="3"/>
          </p:cNvCxnSpPr>
          <p:nvPr/>
        </p:nvCxnSpPr>
        <p:spPr>
          <a:xfrm flipH="1" flipV="1">
            <a:off x="7592129" y="2661371"/>
            <a:ext cx="1411710" cy="239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Resim 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97486" y="1558158"/>
            <a:ext cx="1079297" cy="1048857"/>
          </a:xfrm>
          <a:prstGeom prst="rect">
            <a:avLst/>
          </a:prstGeom>
        </p:spPr>
      </p:pic>
      <p:grpSp>
        <p:nvGrpSpPr>
          <p:cNvPr id="72" name="Grup 71"/>
          <p:cNvGrpSpPr/>
          <p:nvPr/>
        </p:nvGrpSpPr>
        <p:grpSpPr>
          <a:xfrm>
            <a:off x="6317239" y="4157421"/>
            <a:ext cx="1658446" cy="1673894"/>
            <a:chOff x="4281604" y="3899192"/>
            <a:chExt cx="1658446" cy="1673894"/>
          </a:xfrm>
        </p:grpSpPr>
        <p:sp>
          <p:nvSpPr>
            <p:cNvPr id="33" name="Metin kutusu 32"/>
            <p:cNvSpPr txBox="1"/>
            <p:nvPr/>
          </p:nvSpPr>
          <p:spPr>
            <a:xfrm>
              <a:off x="4372808" y="3899192"/>
              <a:ext cx="15672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Secondary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Standby</a:t>
              </a:r>
              <a:b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7" name="Resim 6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604" y="4255851"/>
              <a:ext cx="852361" cy="1317235"/>
            </a:xfrm>
            <a:prstGeom prst="rect">
              <a:avLst/>
            </a:prstGeom>
          </p:spPr>
        </p:pic>
      </p:grpSp>
      <p:grpSp>
        <p:nvGrpSpPr>
          <p:cNvPr id="76" name="Grup 75"/>
          <p:cNvGrpSpPr/>
          <p:nvPr/>
        </p:nvGrpSpPr>
        <p:grpSpPr>
          <a:xfrm>
            <a:off x="3651477" y="1152061"/>
            <a:ext cx="1612768" cy="1587983"/>
            <a:chOff x="1627553" y="2074190"/>
            <a:chExt cx="1612768" cy="1587983"/>
          </a:xfrm>
        </p:grpSpPr>
        <p:sp>
          <p:nvSpPr>
            <p:cNvPr id="34" name="Metin kutusu 33"/>
            <p:cNvSpPr txBox="1"/>
            <p:nvPr/>
          </p:nvSpPr>
          <p:spPr>
            <a:xfrm>
              <a:off x="1627553" y="2074190"/>
              <a:ext cx="16127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8" name="Resim 6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8820" y="2344938"/>
              <a:ext cx="852361" cy="1317235"/>
            </a:xfrm>
            <a:prstGeom prst="rect">
              <a:avLst/>
            </a:prstGeom>
          </p:spPr>
        </p:pic>
      </p:grpSp>
      <p:grpSp>
        <p:nvGrpSpPr>
          <p:cNvPr id="70" name="Grup 69"/>
          <p:cNvGrpSpPr/>
          <p:nvPr/>
        </p:nvGrpSpPr>
        <p:grpSpPr>
          <a:xfrm>
            <a:off x="5035755" y="4248972"/>
            <a:ext cx="968761" cy="1531105"/>
            <a:chOff x="2800853" y="3965093"/>
            <a:chExt cx="968761" cy="1531105"/>
          </a:xfrm>
        </p:grpSpPr>
        <p:sp>
          <p:nvSpPr>
            <p:cNvPr id="32" name="Metin kutusu 31"/>
            <p:cNvSpPr txBox="1"/>
            <p:nvPr/>
          </p:nvSpPr>
          <p:spPr>
            <a:xfrm>
              <a:off x="2920919" y="3965093"/>
              <a:ext cx="8486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9" name="Resim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0853" y="4178963"/>
              <a:ext cx="852361" cy="1317235"/>
            </a:xfrm>
            <a:prstGeom prst="rect">
              <a:avLst/>
            </a:prstGeom>
          </p:spPr>
        </p:pic>
      </p:grpSp>
      <p:cxnSp>
        <p:nvCxnSpPr>
          <p:cNvPr id="77" name="Düz Ok Bağlayıcısı 76"/>
          <p:cNvCxnSpPr>
            <a:stCxn id="65" idx="1"/>
            <a:endCxn id="68" idx="1"/>
          </p:cNvCxnSpPr>
          <p:nvPr/>
        </p:nvCxnSpPr>
        <p:spPr>
          <a:xfrm flipV="1">
            <a:off x="3476783" y="2081427"/>
            <a:ext cx="565961" cy="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ikdörtgen 73"/>
          <p:cNvSpPr/>
          <p:nvPr/>
        </p:nvSpPr>
        <p:spPr>
          <a:xfrm>
            <a:off x="161360" y="274004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err="1"/>
              <a:t>Metadata</a:t>
            </a:r>
            <a:r>
              <a:rPr lang="tr-TR" dirty="0"/>
              <a:t>, dosya sistemi, blok adresleri</a:t>
            </a:r>
          </a:p>
          <a:p>
            <a:r>
              <a:rPr lang="tr-TR" dirty="0"/>
              <a:t>Kullanıcı erişim yetki kontrolü</a:t>
            </a:r>
            <a:endParaRPr lang="en-US" dirty="0"/>
          </a:p>
          <a:p>
            <a:r>
              <a:rPr lang="tr-TR" dirty="0"/>
              <a:t>Dosya sistemi operasyonlarını yönetmek (okuma, yazma, yaratma, taşıma vs.)</a:t>
            </a:r>
          </a:p>
          <a:p>
            <a:r>
              <a:rPr lang="tr-TR" dirty="0" err="1"/>
              <a:t>DataNode’ları</a:t>
            </a:r>
            <a:r>
              <a:rPr lang="tr-TR" dirty="0"/>
              <a:t> kayıt etmek, nabızlarını tutmak</a:t>
            </a:r>
            <a:endParaRPr lang="en-US" dirty="0"/>
          </a:p>
          <a:p>
            <a:r>
              <a:rPr lang="tr-TR" dirty="0" err="1"/>
              <a:t>Replikasyon</a:t>
            </a:r>
            <a:r>
              <a:rPr lang="tr-TR" dirty="0"/>
              <a:t> talimatı vermek</a:t>
            </a:r>
            <a:endParaRPr lang="en-US" dirty="0"/>
          </a:p>
          <a:p>
            <a:r>
              <a:rPr lang="tr-TR" dirty="0" err="1"/>
              <a:t>DataNode’lardan</a:t>
            </a:r>
            <a:r>
              <a:rPr lang="tr-TR" dirty="0"/>
              <a:t> gelen blok raporlarını işlemek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40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uild="p" advAuto="50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62574" y="71952"/>
            <a:ext cx="9144000" cy="956733"/>
          </a:xfrm>
        </p:spPr>
        <p:txBody>
          <a:bodyPr>
            <a:normAutofit/>
          </a:bodyPr>
          <a:lstStyle/>
          <a:p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HDFS Veri Okuma</a:t>
            </a:r>
            <a:endParaRPr lang="en-US" sz="38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rup 52"/>
          <p:cNvGrpSpPr/>
          <p:nvPr/>
        </p:nvGrpSpPr>
        <p:grpSpPr>
          <a:xfrm>
            <a:off x="9839067" y="3056348"/>
            <a:ext cx="1609217" cy="1522814"/>
            <a:chOff x="5746181" y="3773633"/>
            <a:chExt cx="1609217" cy="1522814"/>
          </a:xfrm>
        </p:grpSpPr>
        <p:pic>
          <p:nvPicPr>
            <p:cNvPr id="23" name="Resim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5" name="Metin kutusu 34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DataNode-03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up 51"/>
          <p:cNvGrpSpPr/>
          <p:nvPr/>
        </p:nvGrpSpPr>
        <p:grpSpPr>
          <a:xfrm>
            <a:off x="9839067" y="1608666"/>
            <a:ext cx="1609217" cy="1518536"/>
            <a:chOff x="6902457" y="3413220"/>
            <a:chExt cx="1609217" cy="1518536"/>
          </a:xfrm>
        </p:grpSpPr>
        <p:pic>
          <p:nvPicPr>
            <p:cNvPr id="24" name="Resim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9323" y="3636356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6" name="Metin kutusu 35"/>
            <p:cNvSpPr txBox="1"/>
            <p:nvPr/>
          </p:nvSpPr>
          <p:spPr>
            <a:xfrm>
              <a:off x="6902457" y="3413220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Grup 50"/>
          <p:cNvGrpSpPr/>
          <p:nvPr/>
        </p:nvGrpSpPr>
        <p:grpSpPr>
          <a:xfrm>
            <a:off x="8711312" y="485320"/>
            <a:ext cx="1609217" cy="1588870"/>
            <a:chOff x="7909038" y="2838147"/>
            <a:chExt cx="1609217" cy="1588870"/>
          </a:xfrm>
        </p:grpSpPr>
        <p:pic>
          <p:nvPicPr>
            <p:cNvPr id="25" name="Resim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7391" y="313161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7" name="Metin kutusu 36"/>
            <p:cNvSpPr txBox="1"/>
            <p:nvPr/>
          </p:nvSpPr>
          <p:spPr>
            <a:xfrm>
              <a:off x="7909038" y="2838147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9" name="Resim 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2" t="-1" r="9200" b="13481"/>
          <a:stretch/>
        </p:blipFill>
        <p:spPr>
          <a:xfrm>
            <a:off x="5061369" y="2003910"/>
            <a:ext cx="704850" cy="509352"/>
          </a:xfrm>
          <a:prstGeom prst="rect">
            <a:avLst/>
          </a:prstGeom>
        </p:spPr>
      </p:pic>
      <p:grpSp>
        <p:nvGrpSpPr>
          <p:cNvPr id="57" name="Grup 56"/>
          <p:cNvGrpSpPr/>
          <p:nvPr/>
        </p:nvGrpSpPr>
        <p:grpSpPr>
          <a:xfrm>
            <a:off x="8722876" y="4176977"/>
            <a:ext cx="1609217" cy="1522814"/>
            <a:chOff x="5746181" y="3773633"/>
            <a:chExt cx="1609217" cy="1522814"/>
          </a:xfrm>
        </p:grpSpPr>
        <p:pic>
          <p:nvPicPr>
            <p:cNvPr id="58" name="Resim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59" name="Metin kutusu 58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DataNode-04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5" name="Resim 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2550" y="1792622"/>
            <a:ext cx="1079297" cy="1048857"/>
          </a:xfrm>
          <a:prstGeom prst="rect">
            <a:avLst/>
          </a:prstGeom>
        </p:spPr>
      </p:pic>
      <p:grpSp>
        <p:nvGrpSpPr>
          <p:cNvPr id="72" name="Grup 71"/>
          <p:cNvGrpSpPr/>
          <p:nvPr/>
        </p:nvGrpSpPr>
        <p:grpSpPr>
          <a:xfrm>
            <a:off x="4419475" y="3887549"/>
            <a:ext cx="1658446" cy="1673894"/>
            <a:chOff x="4281604" y="3899192"/>
            <a:chExt cx="1658446" cy="1673894"/>
          </a:xfrm>
        </p:grpSpPr>
        <p:sp>
          <p:nvSpPr>
            <p:cNvPr id="33" name="Metin kutusu 32"/>
            <p:cNvSpPr txBox="1"/>
            <p:nvPr/>
          </p:nvSpPr>
          <p:spPr>
            <a:xfrm>
              <a:off x="4372808" y="3899192"/>
              <a:ext cx="15672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Secondary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Standby</a:t>
              </a:r>
              <a:b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7" name="Resim 6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604" y="4255851"/>
              <a:ext cx="852361" cy="1317235"/>
            </a:xfrm>
            <a:prstGeom prst="rect">
              <a:avLst/>
            </a:prstGeom>
          </p:spPr>
        </p:pic>
      </p:grpSp>
      <p:grpSp>
        <p:nvGrpSpPr>
          <p:cNvPr id="76" name="Grup 75"/>
          <p:cNvGrpSpPr/>
          <p:nvPr/>
        </p:nvGrpSpPr>
        <p:grpSpPr>
          <a:xfrm>
            <a:off x="2692292" y="1347609"/>
            <a:ext cx="1612768" cy="1587983"/>
            <a:chOff x="1627553" y="2074190"/>
            <a:chExt cx="1612768" cy="1587983"/>
          </a:xfrm>
        </p:grpSpPr>
        <p:sp>
          <p:nvSpPr>
            <p:cNvPr id="34" name="Metin kutusu 33"/>
            <p:cNvSpPr txBox="1"/>
            <p:nvPr/>
          </p:nvSpPr>
          <p:spPr>
            <a:xfrm>
              <a:off x="1627553" y="2074190"/>
              <a:ext cx="16127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8" name="Resim 6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8820" y="2344938"/>
              <a:ext cx="852361" cy="1317235"/>
            </a:xfrm>
            <a:prstGeom prst="rect">
              <a:avLst/>
            </a:prstGeom>
          </p:spPr>
        </p:pic>
      </p:grpSp>
      <p:grpSp>
        <p:nvGrpSpPr>
          <p:cNvPr id="70" name="Grup 69"/>
          <p:cNvGrpSpPr/>
          <p:nvPr/>
        </p:nvGrpSpPr>
        <p:grpSpPr>
          <a:xfrm>
            <a:off x="2164234" y="3860234"/>
            <a:ext cx="1511909" cy="1596960"/>
            <a:chOff x="2174522" y="3899238"/>
            <a:chExt cx="1511909" cy="1596960"/>
          </a:xfrm>
        </p:grpSpPr>
        <p:sp>
          <p:nvSpPr>
            <p:cNvPr id="32" name="Metin kutusu 31"/>
            <p:cNvSpPr txBox="1"/>
            <p:nvPr/>
          </p:nvSpPr>
          <p:spPr>
            <a:xfrm>
              <a:off x="2174522" y="3899238"/>
              <a:ext cx="15119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9" name="Resim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0853" y="4178963"/>
              <a:ext cx="852361" cy="1317235"/>
            </a:xfrm>
            <a:prstGeom prst="rect">
              <a:avLst/>
            </a:prstGeom>
          </p:spPr>
        </p:pic>
      </p:grpSp>
      <p:pic>
        <p:nvPicPr>
          <p:cNvPr id="45" name="Resim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694" y="1306358"/>
            <a:ext cx="304209" cy="302308"/>
          </a:xfrm>
          <a:prstGeom prst="rect">
            <a:avLst/>
          </a:prstGeom>
        </p:spPr>
      </p:pic>
      <p:pic>
        <p:nvPicPr>
          <p:cNvPr id="46" name="Resim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487" y="1545681"/>
            <a:ext cx="298286" cy="298286"/>
          </a:xfrm>
          <a:prstGeom prst="rect">
            <a:avLst/>
          </a:prstGeom>
        </p:spPr>
      </p:pic>
      <p:pic>
        <p:nvPicPr>
          <p:cNvPr id="47" name="Resim 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615" y="1745160"/>
            <a:ext cx="238843" cy="249589"/>
          </a:xfrm>
          <a:prstGeom prst="rect">
            <a:avLst/>
          </a:prstGeom>
        </p:spPr>
      </p:pic>
      <p:pic>
        <p:nvPicPr>
          <p:cNvPr id="48" name="Resim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574" y="2352252"/>
            <a:ext cx="304209" cy="302308"/>
          </a:xfrm>
          <a:prstGeom prst="rect">
            <a:avLst/>
          </a:prstGeom>
        </p:spPr>
      </p:pic>
      <p:pic>
        <p:nvPicPr>
          <p:cNvPr id="49" name="Resim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367" y="2591575"/>
            <a:ext cx="298286" cy="298286"/>
          </a:xfrm>
          <a:prstGeom prst="rect">
            <a:avLst/>
          </a:prstGeom>
        </p:spPr>
      </p:pic>
      <p:pic>
        <p:nvPicPr>
          <p:cNvPr id="50" name="Resim 4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081" y="4054962"/>
            <a:ext cx="298286" cy="298286"/>
          </a:xfrm>
          <a:prstGeom prst="rect">
            <a:avLst/>
          </a:prstGeom>
        </p:spPr>
      </p:pic>
      <p:pic>
        <p:nvPicPr>
          <p:cNvPr id="54" name="Resim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209" y="4254441"/>
            <a:ext cx="238843" cy="249589"/>
          </a:xfrm>
          <a:prstGeom prst="rect">
            <a:avLst/>
          </a:prstGeom>
        </p:spPr>
      </p:pic>
      <p:pic>
        <p:nvPicPr>
          <p:cNvPr id="55" name="Resim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981" y="4948568"/>
            <a:ext cx="304209" cy="302308"/>
          </a:xfrm>
          <a:prstGeom prst="rect">
            <a:avLst/>
          </a:prstGeom>
        </p:spPr>
      </p:pic>
      <p:pic>
        <p:nvPicPr>
          <p:cNvPr id="56" name="Resim 5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902" y="5387370"/>
            <a:ext cx="238843" cy="249589"/>
          </a:xfrm>
          <a:prstGeom prst="rect">
            <a:avLst/>
          </a:prstGeom>
        </p:spPr>
      </p:pic>
      <p:grpSp>
        <p:nvGrpSpPr>
          <p:cNvPr id="9" name="Grup 8"/>
          <p:cNvGrpSpPr/>
          <p:nvPr/>
        </p:nvGrpSpPr>
        <p:grpSpPr>
          <a:xfrm>
            <a:off x="1458637" y="2036622"/>
            <a:ext cx="345944" cy="315630"/>
            <a:chOff x="1818290" y="2740718"/>
            <a:chExt cx="345944" cy="315630"/>
          </a:xfrm>
        </p:grpSpPr>
        <p:sp>
          <p:nvSpPr>
            <p:cNvPr id="3" name="Dikey Kaydırma 2"/>
            <p:cNvSpPr/>
            <p:nvPr/>
          </p:nvSpPr>
          <p:spPr>
            <a:xfrm>
              <a:off x="1818290" y="2740718"/>
              <a:ext cx="345944" cy="315630"/>
            </a:xfrm>
            <a:prstGeom prst="verticalScroll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Resim 6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0375" y="2808498"/>
              <a:ext cx="213986" cy="21264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pic>
      </p:grpSp>
      <p:sp>
        <p:nvSpPr>
          <p:cNvPr id="17" name="Dikey Kaydırma 16"/>
          <p:cNvSpPr/>
          <p:nvPr/>
        </p:nvSpPr>
        <p:spPr>
          <a:xfrm>
            <a:off x="2730394" y="4360478"/>
            <a:ext cx="1130985" cy="691613"/>
          </a:xfrm>
          <a:prstGeom prst="verticalScroll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r-TR" sz="1000" dirty="0">
                <a:solidFill>
                  <a:srgbClr val="0070C0"/>
                </a:solidFill>
              </a:rPr>
              <a:t>DataNode-01</a:t>
            </a:r>
          </a:p>
          <a:p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Disk-1-Blok-1:Portakal</a:t>
            </a:r>
          </a:p>
        </p:txBody>
      </p:sp>
      <p:pic>
        <p:nvPicPr>
          <p:cNvPr id="62" name="Resim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160" y="1294986"/>
            <a:ext cx="304209" cy="302308"/>
          </a:xfrm>
          <a:prstGeom prst="rect">
            <a:avLst/>
          </a:prstGeom>
        </p:spPr>
      </p:pic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4DFB2D26-EC1B-40AA-B088-21499CF7D315}"/>
              </a:ext>
            </a:extLst>
          </p:cNvPr>
          <p:cNvCxnSpPr>
            <a:cxnSpLocks/>
            <a:stCxn id="68" idx="1"/>
            <a:endCxn id="65" idx="1"/>
          </p:cNvCxnSpPr>
          <p:nvPr/>
        </p:nvCxnSpPr>
        <p:spPr>
          <a:xfrm flipH="1">
            <a:off x="1661847" y="2276975"/>
            <a:ext cx="1421712" cy="40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Düz Bağlayıcı 62">
            <a:extLst>
              <a:ext uri="{FF2B5EF4-FFF2-40B4-BE49-F238E27FC236}">
                <a16:creationId xmlns:a16="http://schemas.microsoft.com/office/drawing/2014/main" id="{013BEC29-CD06-431E-8A3B-A54DDFBC90E0}"/>
              </a:ext>
            </a:extLst>
          </p:cNvPr>
          <p:cNvCxnSpPr>
            <a:cxnSpLocks/>
            <a:stCxn id="39" idx="1"/>
            <a:endCxn id="68" idx="3"/>
          </p:cNvCxnSpPr>
          <p:nvPr/>
        </p:nvCxnSpPr>
        <p:spPr>
          <a:xfrm flipH="1">
            <a:off x="3935920" y="2258586"/>
            <a:ext cx="1125449" cy="18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Düz Bağlayıcı 63">
            <a:extLst>
              <a:ext uri="{FF2B5EF4-FFF2-40B4-BE49-F238E27FC236}">
                <a16:creationId xmlns:a16="http://schemas.microsoft.com/office/drawing/2014/main" id="{FDEB39C9-939A-4FEF-9893-EAB3B06586DD}"/>
              </a:ext>
            </a:extLst>
          </p:cNvPr>
          <p:cNvCxnSpPr>
            <a:cxnSpLocks/>
            <a:stCxn id="25" idx="1"/>
            <a:endCxn id="39" idx="3"/>
          </p:cNvCxnSpPr>
          <p:nvPr/>
        </p:nvCxnSpPr>
        <p:spPr>
          <a:xfrm flipH="1">
            <a:off x="5766219" y="1426490"/>
            <a:ext cx="3223446" cy="832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Düz Bağlayıcı 65">
            <a:extLst>
              <a:ext uri="{FF2B5EF4-FFF2-40B4-BE49-F238E27FC236}">
                <a16:creationId xmlns:a16="http://schemas.microsoft.com/office/drawing/2014/main" id="{1EF557CC-F387-4A6F-A102-AE5560775563}"/>
              </a:ext>
            </a:extLst>
          </p:cNvPr>
          <p:cNvCxnSpPr>
            <a:cxnSpLocks/>
            <a:stCxn id="24" idx="1"/>
            <a:endCxn id="39" idx="3"/>
          </p:cNvCxnSpPr>
          <p:nvPr/>
        </p:nvCxnSpPr>
        <p:spPr>
          <a:xfrm flipH="1" flipV="1">
            <a:off x="5766219" y="2258586"/>
            <a:ext cx="4339714" cy="220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Düz Bağlayıcı 70">
            <a:extLst>
              <a:ext uri="{FF2B5EF4-FFF2-40B4-BE49-F238E27FC236}">
                <a16:creationId xmlns:a16="http://schemas.microsoft.com/office/drawing/2014/main" id="{D6B70C5F-960C-44B8-BE9F-93205936F6D7}"/>
              </a:ext>
            </a:extLst>
          </p:cNvPr>
          <p:cNvCxnSpPr>
            <a:cxnSpLocks/>
            <a:stCxn id="23" idx="1"/>
            <a:endCxn id="39" idx="3"/>
          </p:cNvCxnSpPr>
          <p:nvPr/>
        </p:nvCxnSpPr>
        <p:spPr>
          <a:xfrm flipH="1" flipV="1">
            <a:off x="5766219" y="2258586"/>
            <a:ext cx="4353811" cy="167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Düz Bağlayıcı 72">
            <a:extLst>
              <a:ext uri="{FF2B5EF4-FFF2-40B4-BE49-F238E27FC236}">
                <a16:creationId xmlns:a16="http://schemas.microsoft.com/office/drawing/2014/main" id="{F69FCA8F-64C4-4115-95DD-B1A709EE2B6C}"/>
              </a:ext>
            </a:extLst>
          </p:cNvPr>
          <p:cNvCxnSpPr>
            <a:cxnSpLocks/>
            <a:stCxn id="58" idx="1"/>
            <a:endCxn id="39" idx="3"/>
          </p:cNvCxnSpPr>
          <p:nvPr/>
        </p:nvCxnSpPr>
        <p:spPr>
          <a:xfrm flipH="1" flipV="1">
            <a:off x="5766219" y="2258586"/>
            <a:ext cx="3237620" cy="2793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Düz Bağlayıcı 73">
            <a:extLst>
              <a:ext uri="{FF2B5EF4-FFF2-40B4-BE49-F238E27FC236}">
                <a16:creationId xmlns:a16="http://schemas.microsoft.com/office/drawing/2014/main" id="{9D0FF548-0FAD-4DD2-AF28-6DF0DBB92EBF}"/>
              </a:ext>
            </a:extLst>
          </p:cNvPr>
          <p:cNvCxnSpPr>
            <a:cxnSpLocks/>
            <a:stCxn id="67" idx="0"/>
            <a:endCxn id="39" idx="2"/>
          </p:cNvCxnSpPr>
          <p:nvPr/>
        </p:nvCxnSpPr>
        <p:spPr>
          <a:xfrm flipV="1">
            <a:off x="4845656" y="2513262"/>
            <a:ext cx="568138" cy="1730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Düz Bağlayıcı 74">
            <a:extLst>
              <a:ext uri="{FF2B5EF4-FFF2-40B4-BE49-F238E27FC236}">
                <a16:creationId xmlns:a16="http://schemas.microsoft.com/office/drawing/2014/main" id="{F4034F3C-B3D0-4911-9DE6-27D0462FF40B}"/>
              </a:ext>
            </a:extLst>
          </p:cNvPr>
          <p:cNvCxnSpPr>
            <a:cxnSpLocks/>
            <a:stCxn id="39" idx="2"/>
            <a:endCxn id="69" idx="0"/>
          </p:cNvCxnSpPr>
          <p:nvPr/>
        </p:nvCxnSpPr>
        <p:spPr>
          <a:xfrm flipH="1">
            <a:off x="3216746" y="2513262"/>
            <a:ext cx="2197048" cy="1626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38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7.40741E-7 L 0.31237 -7.40741E-7 L 0.30873 0.03912 L 0.13229 0.27592 L 0.12969 0.36227 " pathEditMode="relative" ptsTypes="AAAAA">
                                      <p:cBhvr>
                                        <p:cTn id="6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-0.00169 -0.09815 L 0.17565 -0.33102 L 0.17812 -0.38078 L 0.14427 -0.36782 L 0.05365 -0.36782 L -0.15326 -0.3794 " pathEditMode="relative" ptsTypes="AAAAAAA">
                                      <p:cBhvr>
                                        <p:cTn id="9" dur="4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-0.04792 -0.00579 L -0.31003 0.11574 L -0.37513 0.11875 L -0.46745 0.12315 L -0.67422 0.11574 " pathEditMode="relative" ptsTypes="AAAAAA">
                                      <p:cBhvr>
                                        <p:cTn id="13" dur="5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62574" y="71952"/>
            <a:ext cx="9144000" cy="956733"/>
          </a:xfrm>
        </p:spPr>
        <p:txBody>
          <a:bodyPr>
            <a:normAutofit/>
          </a:bodyPr>
          <a:lstStyle/>
          <a:p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HDFS Veri Okuma</a:t>
            </a:r>
            <a:endParaRPr lang="en-US" sz="38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9796788D-6A2E-4256-A1D8-8CB45C224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74" y="1182249"/>
            <a:ext cx="7248451" cy="4493501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884AFE63-EB09-42E0-BB0A-B9EDAB71D65E}"/>
              </a:ext>
            </a:extLst>
          </p:cNvPr>
          <p:cNvSpPr/>
          <p:nvPr/>
        </p:nvSpPr>
        <p:spPr>
          <a:xfrm>
            <a:off x="6095999" y="636207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111111"/>
                </a:solidFill>
                <a:latin typeface="Amazon Ember"/>
                <a:hlinkClick r:id="rId3"/>
              </a:rPr>
              <a:t>Architecting Modern Data Platforms: A Guide to Enterprise Hadoop at Scale</a:t>
            </a:r>
            <a:r>
              <a:rPr lang="tr-TR" sz="1200" dirty="0">
                <a:solidFill>
                  <a:srgbClr val="111111"/>
                </a:solidFill>
                <a:latin typeface="Amazon Ember"/>
              </a:rPr>
              <a:t>, </a:t>
            </a:r>
            <a:r>
              <a:rPr lang="tr-TR" sz="1200" dirty="0" err="1">
                <a:solidFill>
                  <a:srgbClr val="111111"/>
                </a:solidFill>
                <a:latin typeface="Amazon Ember"/>
              </a:rPr>
              <a:t>O’Reilly</a:t>
            </a:r>
            <a:r>
              <a:rPr lang="tr-TR" sz="1200" dirty="0">
                <a:solidFill>
                  <a:srgbClr val="111111"/>
                </a:solidFill>
                <a:latin typeface="Amazon Ember"/>
              </a:rPr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4149784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62574" y="71952"/>
            <a:ext cx="9144000" cy="956733"/>
          </a:xfrm>
        </p:spPr>
        <p:txBody>
          <a:bodyPr>
            <a:normAutofit/>
          </a:bodyPr>
          <a:lstStyle/>
          <a:p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HDFS Veri Yazma</a:t>
            </a:r>
            <a:endParaRPr lang="en-US" sz="38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rup 52"/>
          <p:cNvGrpSpPr/>
          <p:nvPr/>
        </p:nvGrpSpPr>
        <p:grpSpPr>
          <a:xfrm>
            <a:off x="9839067" y="3056348"/>
            <a:ext cx="1609217" cy="1522814"/>
            <a:chOff x="5746181" y="3773633"/>
            <a:chExt cx="1609217" cy="1522814"/>
          </a:xfrm>
        </p:grpSpPr>
        <p:pic>
          <p:nvPicPr>
            <p:cNvPr id="23" name="Resim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5" name="Metin kutusu 34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DataNode-03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up 51"/>
          <p:cNvGrpSpPr/>
          <p:nvPr/>
        </p:nvGrpSpPr>
        <p:grpSpPr>
          <a:xfrm>
            <a:off x="9839067" y="1608666"/>
            <a:ext cx="1609217" cy="1518536"/>
            <a:chOff x="6902457" y="3413220"/>
            <a:chExt cx="1609217" cy="1518536"/>
          </a:xfrm>
        </p:grpSpPr>
        <p:pic>
          <p:nvPicPr>
            <p:cNvPr id="24" name="Resim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9323" y="3636356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6" name="Metin kutusu 35"/>
            <p:cNvSpPr txBox="1"/>
            <p:nvPr/>
          </p:nvSpPr>
          <p:spPr>
            <a:xfrm>
              <a:off x="6902457" y="3413220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Grup 50"/>
          <p:cNvGrpSpPr/>
          <p:nvPr/>
        </p:nvGrpSpPr>
        <p:grpSpPr>
          <a:xfrm>
            <a:off x="8711312" y="485320"/>
            <a:ext cx="1609217" cy="1588870"/>
            <a:chOff x="7909038" y="2838147"/>
            <a:chExt cx="1609217" cy="1588870"/>
          </a:xfrm>
        </p:grpSpPr>
        <p:pic>
          <p:nvPicPr>
            <p:cNvPr id="25" name="Resim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7391" y="313161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37" name="Metin kutusu 36"/>
            <p:cNvSpPr txBox="1"/>
            <p:nvPr/>
          </p:nvSpPr>
          <p:spPr>
            <a:xfrm>
              <a:off x="7909038" y="2838147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9" name="Resim 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2" t="-1" r="9200" b="13481"/>
          <a:stretch/>
        </p:blipFill>
        <p:spPr>
          <a:xfrm>
            <a:off x="5061369" y="2003910"/>
            <a:ext cx="704850" cy="509352"/>
          </a:xfrm>
          <a:prstGeom prst="rect">
            <a:avLst/>
          </a:prstGeom>
        </p:spPr>
      </p:pic>
      <p:grpSp>
        <p:nvGrpSpPr>
          <p:cNvPr id="57" name="Grup 56"/>
          <p:cNvGrpSpPr/>
          <p:nvPr/>
        </p:nvGrpSpPr>
        <p:grpSpPr>
          <a:xfrm>
            <a:off x="8722876" y="4176977"/>
            <a:ext cx="1609217" cy="1522814"/>
            <a:chOff x="5746181" y="3773633"/>
            <a:chExt cx="1609217" cy="1522814"/>
          </a:xfrm>
        </p:grpSpPr>
        <p:pic>
          <p:nvPicPr>
            <p:cNvPr id="58" name="Resim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144" y="4001047"/>
              <a:ext cx="1052512" cy="1295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59" name="Metin kutusu 58"/>
            <p:cNvSpPr txBox="1"/>
            <p:nvPr/>
          </p:nvSpPr>
          <p:spPr>
            <a:xfrm>
              <a:off x="5746181" y="3773633"/>
              <a:ext cx="16092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DataNode-04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5" name="Resim 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356" y="1751302"/>
            <a:ext cx="1079297" cy="1048857"/>
          </a:xfrm>
          <a:prstGeom prst="rect">
            <a:avLst/>
          </a:prstGeom>
        </p:spPr>
      </p:pic>
      <p:grpSp>
        <p:nvGrpSpPr>
          <p:cNvPr id="72" name="Grup 71"/>
          <p:cNvGrpSpPr/>
          <p:nvPr/>
        </p:nvGrpSpPr>
        <p:grpSpPr>
          <a:xfrm>
            <a:off x="4419475" y="3887549"/>
            <a:ext cx="1658446" cy="1673894"/>
            <a:chOff x="4281604" y="3899192"/>
            <a:chExt cx="1658446" cy="1673894"/>
          </a:xfrm>
        </p:grpSpPr>
        <p:sp>
          <p:nvSpPr>
            <p:cNvPr id="33" name="Metin kutusu 32"/>
            <p:cNvSpPr txBox="1"/>
            <p:nvPr/>
          </p:nvSpPr>
          <p:spPr>
            <a:xfrm>
              <a:off x="4372808" y="3899192"/>
              <a:ext cx="15672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Secondary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Standby</a:t>
              </a:r>
              <a:b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7" name="Resim 6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1604" y="4255851"/>
              <a:ext cx="852361" cy="1317235"/>
            </a:xfrm>
            <a:prstGeom prst="rect">
              <a:avLst/>
            </a:prstGeom>
          </p:spPr>
        </p:pic>
      </p:grpSp>
      <p:grpSp>
        <p:nvGrpSpPr>
          <p:cNvPr id="76" name="Grup 75"/>
          <p:cNvGrpSpPr/>
          <p:nvPr/>
        </p:nvGrpSpPr>
        <p:grpSpPr>
          <a:xfrm>
            <a:off x="2692292" y="1347609"/>
            <a:ext cx="1612768" cy="1587983"/>
            <a:chOff x="1627553" y="2074190"/>
            <a:chExt cx="1612768" cy="1587983"/>
          </a:xfrm>
        </p:grpSpPr>
        <p:sp>
          <p:nvSpPr>
            <p:cNvPr id="34" name="Metin kutusu 33"/>
            <p:cNvSpPr txBox="1"/>
            <p:nvPr/>
          </p:nvSpPr>
          <p:spPr>
            <a:xfrm>
              <a:off x="1627553" y="2074190"/>
              <a:ext cx="16127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8" name="Resim 6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8820" y="2344938"/>
              <a:ext cx="852361" cy="1317235"/>
            </a:xfrm>
            <a:prstGeom prst="rect">
              <a:avLst/>
            </a:prstGeom>
          </p:spPr>
        </p:pic>
      </p:grpSp>
      <p:grpSp>
        <p:nvGrpSpPr>
          <p:cNvPr id="70" name="Grup 69"/>
          <p:cNvGrpSpPr/>
          <p:nvPr/>
        </p:nvGrpSpPr>
        <p:grpSpPr>
          <a:xfrm>
            <a:off x="2164234" y="3860234"/>
            <a:ext cx="1511909" cy="1596960"/>
            <a:chOff x="2174522" y="3899238"/>
            <a:chExt cx="1511909" cy="1596960"/>
          </a:xfrm>
        </p:grpSpPr>
        <p:sp>
          <p:nvSpPr>
            <p:cNvPr id="32" name="Metin kutusu 31"/>
            <p:cNvSpPr txBox="1"/>
            <p:nvPr/>
          </p:nvSpPr>
          <p:spPr>
            <a:xfrm>
              <a:off x="2174522" y="3899238"/>
              <a:ext cx="15119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9" name="Resim 6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0853" y="4178963"/>
              <a:ext cx="852361" cy="1317235"/>
            </a:xfrm>
            <a:prstGeom prst="rect">
              <a:avLst/>
            </a:prstGeom>
          </p:spPr>
        </p:pic>
      </p:grpSp>
      <p:pic>
        <p:nvPicPr>
          <p:cNvPr id="45" name="Resim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694" y="1306358"/>
            <a:ext cx="304209" cy="302308"/>
          </a:xfrm>
          <a:prstGeom prst="rect">
            <a:avLst/>
          </a:prstGeom>
        </p:spPr>
      </p:pic>
      <p:pic>
        <p:nvPicPr>
          <p:cNvPr id="46" name="Resim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487" y="1545681"/>
            <a:ext cx="298286" cy="298286"/>
          </a:xfrm>
          <a:prstGeom prst="rect">
            <a:avLst/>
          </a:prstGeom>
        </p:spPr>
      </p:pic>
      <p:pic>
        <p:nvPicPr>
          <p:cNvPr id="47" name="Resim 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615" y="1745160"/>
            <a:ext cx="238843" cy="249589"/>
          </a:xfrm>
          <a:prstGeom prst="rect">
            <a:avLst/>
          </a:prstGeom>
        </p:spPr>
      </p:pic>
      <p:pic>
        <p:nvPicPr>
          <p:cNvPr id="49" name="Resim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367" y="2591575"/>
            <a:ext cx="298286" cy="298286"/>
          </a:xfrm>
          <a:prstGeom prst="rect">
            <a:avLst/>
          </a:prstGeom>
        </p:spPr>
      </p:pic>
      <p:pic>
        <p:nvPicPr>
          <p:cNvPr id="50" name="Resim 4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081" y="4054962"/>
            <a:ext cx="298286" cy="298286"/>
          </a:xfrm>
          <a:prstGeom prst="rect">
            <a:avLst/>
          </a:prstGeom>
        </p:spPr>
      </p:pic>
      <p:pic>
        <p:nvPicPr>
          <p:cNvPr id="54" name="Resim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209" y="4254441"/>
            <a:ext cx="238843" cy="249589"/>
          </a:xfrm>
          <a:prstGeom prst="rect">
            <a:avLst/>
          </a:prstGeom>
        </p:spPr>
      </p:pic>
      <p:pic>
        <p:nvPicPr>
          <p:cNvPr id="56" name="Resim 5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902" y="5387370"/>
            <a:ext cx="238843" cy="249589"/>
          </a:xfrm>
          <a:prstGeom prst="rect">
            <a:avLst/>
          </a:prstGeom>
        </p:spPr>
      </p:pic>
      <p:grpSp>
        <p:nvGrpSpPr>
          <p:cNvPr id="9" name="Grup 8"/>
          <p:cNvGrpSpPr/>
          <p:nvPr/>
        </p:nvGrpSpPr>
        <p:grpSpPr>
          <a:xfrm>
            <a:off x="1458637" y="2036622"/>
            <a:ext cx="345944" cy="315630"/>
            <a:chOff x="1818290" y="2740718"/>
            <a:chExt cx="345944" cy="315630"/>
          </a:xfrm>
        </p:grpSpPr>
        <p:sp>
          <p:nvSpPr>
            <p:cNvPr id="3" name="Dikey Kaydırma 2"/>
            <p:cNvSpPr/>
            <p:nvPr/>
          </p:nvSpPr>
          <p:spPr>
            <a:xfrm>
              <a:off x="1818290" y="2740718"/>
              <a:ext cx="345944" cy="315630"/>
            </a:xfrm>
            <a:prstGeom prst="verticalScroll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Resim 6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0375" y="2808498"/>
              <a:ext cx="213986" cy="21264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pic>
      </p:grpSp>
      <p:sp>
        <p:nvSpPr>
          <p:cNvPr id="17" name="Dikey Kaydırma 16"/>
          <p:cNvSpPr/>
          <p:nvPr/>
        </p:nvSpPr>
        <p:spPr>
          <a:xfrm>
            <a:off x="2730394" y="4360478"/>
            <a:ext cx="1130985" cy="691613"/>
          </a:xfrm>
          <a:prstGeom prst="verticalScroll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r-TR" sz="1000" dirty="0">
                <a:solidFill>
                  <a:srgbClr val="0070C0"/>
                </a:solidFill>
              </a:rPr>
              <a:t>DataNode-01</a:t>
            </a:r>
          </a:p>
          <a:p>
            <a:r>
              <a:rPr lang="tr-T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Disk-1-Blok-1:Portakal</a:t>
            </a:r>
          </a:p>
        </p:txBody>
      </p:sp>
      <p:pic>
        <p:nvPicPr>
          <p:cNvPr id="62" name="Resim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160" y="1294986"/>
            <a:ext cx="304209" cy="302308"/>
          </a:xfrm>
          <a:prstGeom prst="rect">
            <a:avLst/>
          </a:prstGeom>
        </p:spPr>
      </p:pic>
      <p:grpSp>
        <p:nvGrpSpPr>
          <p:cNvPr id="63" name="Grup 62"/>
          <p:cNvGrpSpPr/>
          <p:nvPr/>
        </p:nvGrpSpPr>
        <p:grpSpPr>
          <a:xfrm>
            <a:off x="1465686" y="2036622"/>
            <a:ext cx="345944" cy="315630"/>
            <a:chOff x="1818290" y="2740718"/>
            <a:chExt cx="345944" cy="315630"/>
          </a:xfrm>
        </p:grpSpPr>
        <p:sp>
          <p:nvSpPr>
            <p:cNvPr id="64" name="Dikey Kaydırma 63"/>
            <p:cNvSpPr/>
            <p:nvPr/>
          </p:nvSpPr>
          <p:spPr>
            <a:xfrm>
              <a:off x="1818290" y="2740718"/>
              <a:ext cx="345944" cy="315630"/>
            </a:xfrm>
            <a:prstGeom prst="verticalScroll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Resim 6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0375" y="2808498"/>
              <a:ext cx="213986" cy="21264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pic>
      </p:grpSp>
      <p:pic>
        <p:nvPicPr>
          <p:cNvPr id="71" name="Resim 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169" y="1316049"/>
            <a:ext cx="304209" cy="302308"/>
          </a:xfrm>
          <a:prstGeom prst="rect">
            <a:avLst/>
          </a:prstGeom>
        </p:spPr>
      </p:pic>
      <p:pic>
        <p:nvPicPr>
          <p:cNvPr id="73" name="Resim 7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703" y="1312342"/>
            <a:ext cx="304209" cy="302308"/>
          </a:xfrm>
          <a:prstGeom prst="rect">
            <a:avLst/>
          </a:prstGeom>
        </p:spPr>
      </p:pic>
      <p:cxnSp>
        <p:nvCxnSpPr>
          <p:cNvPr id="55" name="Düz Bağlayıcı 54">
            <a:extLst>
              <a:ext uri="{FF2B5EF4-FFF2-40B4-BE49-F238E27FC236}">
                <a16:creationId xmlns:a16="http://schemas.microsoft.com/office/drawing/2014/main" id="{680B83F2-E933-425B-A542-9F04C71FC15E}"/>
              </a:ext>
            </a:extLst>
          </p:cNvPr>
          <p:cNvCxnSpPr>
            <a:cxnSpLocks/>
            <a:stCxn id="58" idx="1"/>
            <a:endCxn id="39" idx="3"/>
          </p:cNvCxnSpPr>
          <p:nvPr/>
        </p:nvCxnSpPr>
        <p:spPr>
          <a:xfrm flipH="1" flipV="1">
            <a:off x="5766219" y="2258586"/>
            <a:ext cx="3237620" cy="2793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Düz Bağlayıcı 73">
            <a:extLst>
              <a:ext uri="{FF2B5EF4-FFF2-40B4-BE49-F238E27FC236}">
                <a16:creationId xmlns:a16="http://schemas.microsoft.com/office/drawing/2014/main" id="{15034325-73C0-4A20-8493-7D83F8800323}"/>
              </a:ext>
            </a:extLst>
          </p:cNvPr>
          <p:cNvCxnSpPr>
            <a:cxnSpLocks/>
            <a:stCxn id="23" idx="1"/>
            <a:endCxn id="39" idx="3"/>
          </p:cNvCxnSpPr>
          <p:nvPr/>
        </p:nvCxnSpPr>
        <p:spPr>
          <a:xfrm flipH="1" flipV="1">
            <a:off x="5766219" y="2258586"/>
            <a:ext cx="4353811" cy="167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Düz Bağlayıcı 74">
            <a:extLst>
              <a:ext uri="{FF2B5EF4-FFF2-40B4-BE49-F238E27FC236}">
                <a16:creationId xmlns:a16="http://schemas.microsoft.com/office/drawing/2014/main" id="{E4E34BA8-8638-4D46-A747-31197D919D9A}"/>
              </a:ext>
            </a:extLst>
          </p:cNvPr>
          <p:cNvCxnSpPr>
            <a:cxnSpLocks/>
            <a:stCxn id="24" idx="1"/>
            <a:endCxn id="39" idx="3"/>
          </p:cNvCxnSpPr>
          <p:nvPr/>
        </p:nvCxnSpPr>
        <p:spPr>
          <a:xfrm flipH="1" flipV="1">
            <a:off x="5766219" y="2258586"/>
            <a:ext cx="4339714" cy="220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Düz Bağlayıcı 77">
            <a:extLst>
              <a:ext uri="{FF2B5EF4-FFF2-40B4-BE49-F238E27FC236}">
                <a16:creationId xmlns:a16="http://schemas.microsoft.com/office/drawing/2014/main" id="{5B8CD1BD-41BA-4352-A100-430AC6CC9A43}"/>
              </a:ext>
            </a:extLst>
          </p:cNvPr>
          <p:cNvCxnSpPr>
            <a:cxnSpLocks/>
            <a:stCxn id="25" idx="1"/>
            <a:endCxn id="39" idx="3"/>
          </p:cNvCxnSpPr>
          <p:nvPr/>
        </p:nvCxnSpPr>
        <p:spPr>
          <a:xfrm flipH="1">
            <a:off x="5766219" y="1426490"/>
            <a:ext cx="3223446" cy="832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Düz Bağlayıcı 78">
            <a:extLst>
              <a:ext uri="{FF2B5EF4-FFF2-40B4-BE49-F238E27FC236}">
                <a16:creationId xmlns:a16="http://schemas.microsoft.com/office/drawing/2014/main" id="{C80398BC-D73C-49B1-A872-F7565A3357E4}"/>
              </a:ext>
            </a:extLst>
          </p:cNvPr>
          <p:cNvCxnSpPr>
            <a:cxnSpLocks/>
            <a:stCxn id="67" idx="0"/>
            <a:endCxn id="39" idx="2"/>
          </p:cNvCxnSpPr>
          <p:nvPr/>
        </p:nvCxnSpPr>
        <p:spPr>
          <a:xfrm flipV="1">
            <a:off x="4845656" y="2513262"/>
            <a:ext cx="568138" cy="1730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Düz Bağlayıcı 79">
            <a:extLst>
              <a:ext uri="{FF2B5EF4-FFF2-40B4-BE49-F238E27FC236}">
                <a16:creationId xmlns:a16="http://schemas.microsoft.com/office/drawing/2014/main" id="{60526A8B-9219-403C-8622-C6BBF5899215}"/>
              </a:ext>
            </a:extLst>
          </p:cNvPr>
          <p:cNvCxnSpPr>
            <a:cxnSpLocks/>
            <a:stCxn id="69" idx="0"/>
            <a:endCxn id="39" idx="2"/>
          </p:cNvCxnSpPr>
          <p:nvPr/>
        </p:nvCxnSpPr>
        <p:spPr>
          <a:xfrm flipV="1">
            <a:off x="3216746" y="2513262"/>
            <a:ext cx="2197048" cy="1626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Düz Bağlayıcı 80">
            <a:extLst>
              <a:ext uri="{FF2B5EF4-FFF2-40B4-BE49-F238E27FC236}">
                <a16:creationId xmlns:a16="http://schemas.microsoft.com/office/drawing/2014/main" id="{B906C2EE-46B1-4E4C-90E2-CB861BF42576}"/>
              </a:ext>
            </a:extLst>
          </p:cNvPr>
          <p:cNvCxnSpPr>
            <a:cxnSpLocks/>
            <a:stCxn id="68" idx="1"/>
            <a:endCxn id="65" idx="1"/>
          </p:cNvCxnSpPr>
          <p:nvPr/>
        </p:nvCxnSpPr>
        <p:spPr>
          <a:xfrm flipH="1" flipV="1">
            <a:off x="1548653" y="2275731"/>
            <a:ext cx="1534906" cy="1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Düz Bağlayıcı 81">
            <a:extLst>
              <a:ext uri="{FF2B5EF4-FFF2-40B4-BE49-F238E27FC236}">
                <a16:creationId xmlns:a16="http://schemas.microsoft.com/office/drawing/2014/main" id="{969A77F7-FC22-41D6-9E46-398E68643865}"/>
              </a:ext>
            </a:extLst>
          </p:cNvPr>
          <p:cNvCxnSpPr>
            <a:cxnSpLocks/>
            <a:stCxn id="39" idx="1"/>
            <a:endCxn id="68" idx="3"/>
          </p:cNvCxnSpPr>
          <p:nvPr/>
        </p:nvCxnSpPr>
        <p:spPr>
          <a:xfrm flipH="1">
            <a:off x="3935920" y="2258586"/>
            <a:ext cx="1125449" cy="18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0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2 0.00417 L 0.1125 0.01274 L 0.18177 0.01274 L 0.30378 0.00834 L 0.30287 0.05093 L 0.12487 0.2838 L 0.12331 0.36459 " pathEditMode="relative" rAng="0" ptsTypes="AAAAAAA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43" y="1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7 -0.09398 L 0.178 -0.32547 L 0.17891 -0.36783 L 0.14753 -0.36204 L 0.0569 -0.35764 L -0.14166 -0.36204 " pathEditMode="relative" ptsTypes="AAAAAAA"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59259E-6 L 0.11368 0.01921 L 0.27605 0.01759 L 0.33698 0.01759 L 0.628 -0.11412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93" y="-474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"/>
                                            </p:cond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07407E-6 L -0.05351 -0.00857 L -0.3164 0.10995 L 0.08998 0.14953 " pathEditMode="relative" rAng="0" ptsTypes="AAAA">
                                      <p:cBhvr>
                                        <p:cTn id="24" dur="4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28" y="703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7.40741E-7 L -0.05026 -7.40741E-7 L -0.33203 0.12014 L -0.30899 0.12593 L -0.04701 0.52454 L 0.00989 0.53634 " pathEditMode="relative" ptsTypes="AAAAAA">
                                      <p:cBhvr>
                                        <p:cTn id="26" dur="4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up 76"/>
          <p:cNvGrpSpPr/>
          <p:nvPr/>
        </p:nvGrpSpPr>
        <p:grpSpPr>
          <a:xfrm rot="5400000">
            <a:off x="4280871" y="-1470436"/>
            <a:ext cx="4562731" cy="9482282"/>
            <a:chOff x="7649703" y="-1086310"/>
            <a:chExt cx="3995626" cy="7297007"/>
          </a:xfrm>
        </p:grpSpPr>
        <p:pic>
          <p:nvPicPr>
            <p:cNvPr id="58" name="Resim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221691" y="-1231783"/>
              <a:ext cx="1267688" cy="1558633"/>
            </a:xfrm>
            <a:prstGeom prst="rect">
              <a:avLst/>
            </a:prstGeom>
          </p:spPr>
        </p:pic>
        <p:pic>
          <p:nvPicPr>
            <p:cNvPr id="59" name="Resim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87368" y="4797536"/>
              <a:ext cx="1267688" cy="1558633"/>
            </a:xfrm>
            <a:prstGeom prst="rect">
              <a:avLst/>
            </a:prstGeom>
          </p:spPr>
        </p:pic>
        <p:pic>
          <p:nvPicPr>
            <p:cNvPr id="60" name="Resim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87367" y="809856"/>
              <a:ext cx="1267688" cy="1558633"/>
            </a:xfrm>
            <a:prstGeom prst="rect">
              <a:avLst/>
            </a:prstGeom>
          </p:spPr>
        </p:pic>
        <p:pic>
          <p:nvPicPr>
            <p:cNvPr id="61" name="Resim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232169" y="2818779"/>
              <a:ext cx="1267688" cy="1558633"/>
            </a:xfrm>
            <a:prstGeom prst="rect">
              <a:avLst/>
            </a:prstGeom>
          </p:spPr>
        </p:pic>
        <p:pic>
          <p:nvPicPr>
            <p:cNvPr id="62" name="Resim 6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29" t="21786" r="5357" b="47500"/>
            <a:stretch/>
          </p:blipFill>
          <p:spPr>
            <a:xfrm rot="16200000">
              <a:off x="7144819" y="-225282"/>
              <a:ext cx="1514824" cy="505056"/>
            </a:xfrm>
            <a:prstGeom prst="rect">
              <a:avLst/>
            </a:prstGeom>
          </p:spPr>
        </p:pic>
        <p:cxnSp>
          <p:nvCxnSpPr>
            <p:cNvPr id="63" name="Düz Bağlayıcı 62"/>
            <p:cNvCxnSpPr>
              <a:stCxn id="62" idx="2"/>
              <a:endCxn id="58" idx="0"/>
            </p:cNvCxnSpPr>
            <p:nvPr/>
          </p:nvCxnSpPr>
          <p:spPr>
            <a:xfrm rot="16200000">
              <a:off x="8875632" y="-1173340"/>
              <a:ext cx="479713" cy="192145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Düz Bağlayıcı 65"/>
            <p:cNvCxnSpPr>
              <a:stCxn id="62" idx="2"/>
              <a:endCxn id="60" idx="0"/>
            </p:cNvCxnSpPr>
            <p:nvPr/>
          </p:nvCxnSpPr>
          <p:spPr>
            <a:xfrm rot="16200000" flipH="1">
              <a:off x="8317364" y="-135359"/>
              <a:ext cx="1561926" cy="188713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Düz Bağlayıcı 66"/>
            <p:cNvCxnSpPr>
              <a:stCxn id="62" idx="2"/>
              <a:endCxn id="61" idx="0"/>
            </p:cNvCxnSpPr>
            <p:nvPr/>
          </p:nvCxnSpPr>
          <p:spPr>
            <a:xfrm rot="16200000" flipH="1">
              <a:off x="7335303" y="846702"/>
              <a:ext cx="3570850" cy="193193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Düz Bağlayıcı 67"/>
            <p:cNvCxnSpPr>
              <a:stCxn id="62" idx="2"/>
              <a:endCxn id="59" idx="0"/>
            </p:cNvCxnSpPr>
            <p:nvPr/>
          </p:nvCxnSpPr>
          <p:spPr>
            <a:xfrm rot="16200000" flipH="1">
              <a:off x="6323524" y="1858481"/>
              <a:ext cx="5549607" cy="188713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4" name="Grup 63"/>
          <p:cNvGrpSpPr/>
          <p:nvPr/>
        </p:nvGrpSpPr>
        <p:grpSpPr>
          <a:xfrm>
            <a:off x="2804988" y="4875806"/>
            <a:ext cx="8149385" cy="506217"/>
            <a:chOff x="2804988" y="4875806"/>
            <a:chExt cx="8149385" cy="506217"/>
          </a:xfrm>
        </p:grpSpPr>
        <p:pic>
          <p:nvPicPr>
            <p:cNvPr id="52" name="Resim 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4988" y="5099521"/>
              <a:ext cx="226079" cy="236251"/>
            </a:xfrm>
            <a:prstGeom prst="rect">
              <a:avLst/>
            </a:prstGeom>
          </p:spPr>
        </p:pic>
        <p:pic>
          <p:nvPicPr>
            <p:cNvPr id="76" name="Resim 7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6782" y="5144192"/>
              <a:ext cx="227591" cy="237831"/>
            </a:xfrm>
            <a:prstGeom prst="rect">
              <a:avLst/>
            </a:prstGeom>
          </p:spPr>
        </p:pic>
        <p:pic>
          <p:nvPicPr>
            <p:cNvPr id="85" name="Resim 8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815" y="4875806"/>
              <a:ext cx="260986" cy="272729"/>
            </a:xfrm>
            <a:prstGeom prst="rect">
              <a:avLst/>
            </a:prstGeom>
          </p:spPr>
        </p:pic>
      </p:grpSp>
      <p:grpSp>
        <p:nvGrpSpPr>
          <p:cNvPr id="55" name="Grup 54"/>
          <p:cNvGrpSpPr/>
          <p:nvPr/>
        </p:nvGrpSpPr>
        <p:grpSpPr>
          <a:xfrm>
            <a:off x="2960304" y="4564380"/>
            <a:ext cx="7814061" cy="362431"/>
            <a:chOff x="2960304" y="4564380"/>
            <a:chExt cx="7814061" cy="362431"/>
          </a:xfrm>
        </p:grpSpPr>
        <p:pic>
          <p:nvPicPr>
            <p:cNvPr id="50" name="Resim 4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0304" y="4564380"/>
              <a:ext cx="304209" cy="302308"/>
            </a:xfrm>
            <a:prstGeom prst="rect">
              <a:avLst/>
            </a:prstGeom>
          </p:spPr>
        </p:pic>
        <p:pic>
          <p:nvPicPr>
            <p:cNvPr id="74" name="Resim 7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3094" y="4657281"/>
              <a:ext cx="261271" cy="259639"/>
            </a:xfrm>
            <a:prstGeom prst="rect">
              <a:avLst/>
            </a:prstGeom>
          </p:spPr>
        </p:pic>
        <p:pic>
          <p:nvPicPr>
            <p:cNvPr id="86" name="Resim 8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163" y="4644791"/>
              <a:ext cx="283793" cy="282020"/>
            </a:xfrm>
            <a:prstGeom prst="rect">
              <a:avLst/>
            </a:prstGeom>
          </p:spPr>
        </p:pic>
      </p:grpSp>
      <p:grpSp>
        <p:nvGrpSpPr>
          <p:cNvPr id="56" name="Grup 55"/>
          <p:cNvGrpSpPr/>
          <p:nvPr/>
        </p:nvGrpSpPr>
        <p:grpSpPr>
          <a:xfrm>
            <a:off x="2473432" y="4579875"/>
            <a:ext cx="5563688" cy="549236"/>
            <a:chOff x="2473432" y="4579875"/>
            <a:chExt cx="5563688" cy="549236"/>
          </a:xfrm>
        </p:grpSpPr>
        <p:pic>
          <p:nvPicPr>
            <p:cNvPr id="51" name="Resim 5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3432" y="4827543"/>
              <a:ext cx="298286" cy="298286"/>
            </a:xfrm>
            <a:prstGeom prst="rect">
              <a:avLst/>
            </a:prstGeom>
          </p:spPr>
        </p:pic>
        <p:pic>
          <p:nvPicPr>
            <p:cNvPr id="80" name="Resim 7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3496" y="4579875"/>
              <a:ext cx="303624" cy="303624"/>
            </a:xfrm>
            <a:prstGeom prst="rect">
              <a:avLst/>
            </a:prstGeom>
          </p:spPr>
        </p:pic>
        <p:pic>
          <p:nvPicPr>
            <p:cNvPr id="88" name="Resim 8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3011" y="4861030"/>
              <a:ext cx="268081" cy="268081"/>
            </a:xfrm>
            <a:prstGeom prst="rect">
              <a:avLst/>
            </a:prstGeom>
          </p:spPr>
        </p:pic>
      </p:grpSp>
      <p:pic>
        <p:nvPicPr>
          <p:cNvPr id="54" name="Resim 5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033" y="3807869"/>
            <a:ext cx="1805361" cy="1805361"/>
          </a:xfrm>
          <a:prstGeom prst="rect">
            <a:avLst/>
          </a:prstGeom>
        </p:spPr>
      </p:pic>
      <p:pic>
        <p:nvPicPr>
          <p:cNvPr id="95" name="Resim 9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988" y="5087843"/>
            <a:ext cx="238843" cy="249589"/>
          </a:xfrm>
          <a:prstGeom prst="rect">
            <a:avLst/>
          </a:prstGeom>
        </p:spPr>
      </p:pic>
      <p:pic>
        <p:nvPicPr>
          <p:cNvPr id="96" name="Resim 9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714" y="4657281"/>
            <a:ext cx="281838" cy="280077"/>
          </a:xfrm>
          <a:prstGeom prst="rect">
            <a:avLst/>
          </a:prstGeom>
        </p:spPr>
      </p:pic>
      <p:sp>
        <p:nvSpPr>
          <p:cNvPr id="40" name="Metin kutusu 39"/>
          <p:cNvSpPr txBox="1"/>
          <p:nvPr/>
        </p:nvSpPr>
        <p:spPr>
          <a:xfrm>
            <a:off x="1214949" y="2428098"/>
            <a:ext cx="1511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err="1">
                <a:latin typeface="Arial" panose="020B0604020202020204" pitchFamily="34" charset="0"/>
                <a:cs typeface="Arial" panose="020B0604020202020204" pitchFamily="34" charset="0"/>
              </a:rPr>
              <a:t>NameNode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Resim 4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42" y="1117857"/>
            <a:ext cx="852361" cy="1317235"/>
          </a:xfrm>
          <a:prstGeom prst="rect">
            <a:avLst/>
          </a:prstGeom>
        </p:spPr>
      </p:pic>
      <p:cxnSp>
        <p:nvCxnSpPr>
          <p:cNvPr id="42" name="Düz Bağlayıcı 41"/>
          <p:cNvCxnSpPr>
            <a:stCxn id="62" idx="2"/>
            <a:endCxn id="41" idx="3"/>
          </p:cNvCxnSpPr>
          <p:nvPr/>
        </p:nvCxnSpPr>
        <p:spPr>
          <a:xfrm flipH="1">
            <a:off x="2443003" y="1566079"/>
            <a:ext cx="7413336" cy="2103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Metin kutusu 44"/>
          <p:cNvSpPr txBox="1"/>
          <p:nvPr/>
        </p:nvSpPr>
        <p:spPr>
          <a:xfrm>
            <a:off x="1471842" y="5374670"/>
            <a:ext cx="1511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>
                <a:latin typeface="Arial" panose="020B0604020202020204" pitchFamily="34" charset="0"/>
                <a:cs typeface="Arial" panose="020B0604020202020204" pitchFamily="34" charset="0"/>
              </a:rPr>
              <a:t>DataNode-01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Metin kutusu 45"/>
          <p:cNvSpPr txBox="1"/>
          <p:nvPr/>
        </p:nvSpPr>
        <p:spPr>
          <a:xfrm>
            <a:off x="4047234" y="5404247"/>
            <a:ext cx="1511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>
                <a:latin typeface="Arial" panose="020B0604020202020204" pitchFamily="34" charset="0"/>
                <a:cs typeface="Arial" panose="020B0604020202020204" pitchFamily="34" charset="0"/>
              </a:rPr>
              <a:t>DataNode-02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Metin kutusu 46"/>
          <p:cNvSpPr txBox="1"/>
          <p:nvPr/>
        </p:nvSpPr>
        <p:spPr>
          <a:xfrm>
            <a:off x="6881412" y="5413573"/>
            <a:ext cx="1511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>
                <a:latin typeface="Arial" panose="020B0604020202020204" pitchFamily="34" charset="0"/>
                <a:cs typeface="Arial" panose="020B0604020202020204" pitchFamily="34" charset="0"/>
              </a:rPr>
              <a:t>DataNode-03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Metin kutusu 47"/>
          <p:cNvSpPr txBox="1"/>
          <p:nvPr/>
        </p:nvSpPr>
        <p:spPr>
          <a:xfrm>
            <a:off x="9556485" y="5445418"/>
            <a:ext cx="1511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>
                <a:latin typeface="Arial" panose="020B0604020202020204" pitchFamily="34" charset="0"/>
                <a:cs typeface="Arial" panose="020B0604020202020204" pitchFamily="34" charset="0"/>
              </a:rPr>
              <a:t>DataNode-04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Akış Çizelgesi: Belge 17"/>
          <p:cNvSpPr/>
          <p:nvPr/>
        </p:nvSpPr>
        <p:spPr>
          <a:xfrm>
            <a:off x="2470386" y="736309"/>
            <a:ext cx="3364615" cy="1929308"/>
          </a:xfrm>
          <a:prstGeom prst="flowChartDocumen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tr-TR" sz="1200" dirty="0">
                <a:solidFill>
                  <a:srgbClr val="0070C0"/>
                </a:solidFill>
              </a:rPr>
              <a:t>DataNode-01</a:t>
            </a:r>
          </a:p>
          <a:p>
            <a:r>
              <a:rPr lang="tr-T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Disk-1-Blok-1:Portakal</a:t>
            </a:r>
          </a:p>
          <a:p>
            <a:r>
              <a:rPr lang="tr-T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Disk-2 Blok-2:Elma</a:t>
            </a:r>
          </a:p>
          <a:p>
            <a:r>
              <a:rPr lang="tr-T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Disk-2-Blok-3:Kiraz</a:t>
            </a:r>
          </a:p>
          <a:p>
            <a:r>
              <a:rPr lang="tr-TR" sz="1200" dirty="0">
                <a:solidFill>
                  <a:srgbClr val="0070C0"/>
                </a:solidFill>
              </a:rPr>
              <a:t>DataNode-02</a:t>
            </a:r>
          </a:p>
          <a:p>
            <a:r>
              <a:rPr lang="tr-T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Disk-1-Blok-1:Portakal</a:t>
            </a:r>
          </a:p>
          <a:p>
            <a:r>
              <a:rPr lang="tr-T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Disk-2 Blok-2:Elma</a:t>
            </a:r>
          </a:p>
          <a:p>
            <a:endParaRPr lang="tr-T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tr-TR" sz="1200" dirty="0">
                <a:solidFill>
                  <a:srgbClr val="0070C0"/>
                </a:solidFill>
              </a:rPr>
              <a:t>DataNode-03</a:t>
            </a:r>
          </a:p>
          <a:p>
            <a:r>
              <a:rPr lang="tr-T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Disk-1-Blok-1:Elma</a:t>
            </a:r>
          </a:p>
          <a:p>
            <a:r>
              <a:rPr lang="tr-T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Disk-2 Blok-2:Kiraz</a:t>
            </a:r>
          </a:p>
          <a:p>
            <a:r>
              <a:rPr lang="tr-TR" sz="1200" dirty="0">
                <a:solidFill>
                  <a:srgbClr val="0070C0"/>
                </a:solidFill>
              </a:rPr>
              <a:t>DataNode-04</a:t>
            </a:r>
          </a:p>
          <a:p>
            <a:r>
              <a:rPr lang="tr-T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Disk-1-Blok-1:Portakal</a:t>
            </a:r>
          </a:p>
          <a:p>
            <a:r>
              <a:rPr lang="tr-T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Disk-2 Blok-3:Kiraz</a:t>
            </a:r>
          </a:p>
          <a:p>
            <a:endParaRPr lang="tr-T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3" name="Unvan 1"/>
          <p:cNvSpPr>
            <a:spLocks noGrp="1"/>
          </p:cNvSpPr>
          <p:nvPr>
            <p:ph type="ctrTitle"/>
          </p:nvPr>
        </p:nvSpPr>
        <p:spPr>
          <a:xfrm>
            <a:off x="1630365" y="109652"/>
            <a:ext cx="9144000" cy="690758"/>
          </a:xfrm>
        </p:spPr>
        <p:txBody>
          <a:bodyPr>
            <a:normAutofit/>
          </a:bodyPr>
          <a:lstStyle/>
          <a:p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HDFS </a:t>
            </a:r>
            <a:r>
              <a:rPr lang="tr-TR" sz="3800" b="1" dirty="0" err="1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Fault</a:t>
            </a:r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 Tolerance</a:t>
            </a:r>
            <a:endParaRPr lang="en-US" sz="38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84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81481E-6 L -0.02917 -0.15555 L 0.34895 -0.47778 L 0.18333 -0.15926 L 0.22708 0.05926 " pathEditMode="relative" ptsTypes="AAAAA">
                                      <p:cBhvr>
                                        <p:cTn id="23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7.03704E-6 L -0.02083 -0.22407 L 0.56875 -0.53703 L 0.19167 -0.21666 L 0.22396 0.00371 " pathEditMode="relative" ptsTypes="AAAAA">
                                      <p:cBhvr>
                                        <p:cTn id="25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Dikdörtgen: Köşeleri Yuvarlatılmış 161">
            <a:extLst>
              <a:ext uri="{FF2B5EF4-FFF2-40B4-BE49-F238E27FC236}">
                <a16:creationId xmlns:a16="http://schemas.microsoft.com/office/drawing/2014/main" id="{809F9D27-77B8-47F3-91A8-068969AC1F0F}"/>
              </a:ext>
            </a:extLst>
          </p:cNvPr>
          <p:cNvSpPr/>
          <p:nvPr/>
        </p:nvSpPr>
        <p:spPr>
          <a:xfrm>
            <a:off x="6586410" y="3977656"/>
            <a:ext cx="3298932" cy="2021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Dikdörtgen: Köşeleri Yuvarlatılmış 22">
            <a:extLst>
              <a:ext uri="{FF2B5EF4-FFF2-40B4-BE49-F238E27FC236}">
                <a16:creationId xmlns:a16="http://schemas.microsoft.com/office/drawing/2014/main" id="{6CB5CE89-351E-4D21-88D2-E0CB964FD2C1}"/>
              </a:ext>
            </a:extLst>
          </p:cNvPr>
          <p:cNvSpPr/>
          <p:nvPr/>
        </p:nvSpPr>
        <p:spPr>
          <a:xfrm>
            <a:off x="200752" y="3429000"/>
            <a:ext cx="3298932" cy="2463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Unvan 1"/>
          <p:cNvSpPr txBox="1">
            <a:spLocks/>
          </p:cNvSpPr>
          <p:nvPr/>
        </p:nvSpPr>
        <p:spPr>
          <a:xfrm>
            <a:off x="3075394" y="174698"/>
            <a:ext cx="6022686" cy="690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tr-TR" sz="3800" b="1" dirty="0">
                <a:solidFill>
                  <a:schemeClr val="bg2">
                    <a:lumMod val="10000"/>
                  </a:schemeClr>
                </a:solidFill>
                <a:latin typeface="Chromatica" panose="00000500000000000000" pitchFamily="50" charset="-94"/>
                <a:ea typeface="Verdana" panose="020B0604030504040204" pitchFamily="34" charset="0"/>
                <a:cs typeface="Arial" panose="020B0604020202020204" pitchFamily="34" charset="0"/>
              </a:rPr>
              <a:t>HDFS High Availability (HA)</a:t>
            </a:r>
            <a:endParaRPr lang="en-US" sz="3800" b="1" dirty="0">
              <a:solidFill>
                <a:schemeClr val="bg2">
                  <a:lumMod val="10000"/>
                </a:schemeClr>
              </a:solidFill>
              <a:latin typeface="Chromatica" panose="00000500000000000000" pitchFamily="50" charset="-94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68" name="Grup 67"/>
          <p:cNvGrpSpPr/>
          <p:nvPr/>
        </p:nvGrpSpPr>
        <p:grpSpPr>
          <a:xfrm>
            <a:off x="3244678" y="1260264"/>
            <a:ext cx="2094785" cy="2016103"/>
            <a:chOff x="1328766" y="3780003"/>
            <a:chExt cx="2094785" cy="2016103"/>
          </a:xfrm>
        </p:grpSpPr>
        <p:grpSp>
          <p:nvGrpSpPr>
            <p:cNvPr id="66" name="Grup 65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64" name="Yamuk 63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Yamuk 64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Dikdörtgen 2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Dikdörtgen 17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Yuvarlatılmış Dikdörtgen 1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Düz Bağlayıcı 60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Düz Bağlayıcı 61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Düz Bağlayıcı 62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Metin kutusu 66"/>
            <p:cNvSpPr txBox="1"/>
            <p:nvPr/>
          </p:nvSpPr>
          <p:spPr>
            <a:xfrm>
              <a:off x="1328766" y="3780003"/>
              <a:ext cx="20947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 /</a:t>
              </a:r>
              <a:r>
                <a:rPr lang="tr-T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Quorum</a:t>
              </a:r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tr-T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Journal</a:t>
              </a:r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tr-T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manager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9" name="Grup 68"/>
          <p:cNvGrpSpPr/>
          <p:nvPr/>
        </p:nvGrpSpPr>
        <p:grpSpPr>
          <a:xfrm>
            <a:off x="9124918" y="1445495"/>
            <a:ext cx="2254623" cy="1967406"/>
            <a:chOff x="1231214" y="3828700"/>
            <a:chExt cx="2254623" cy="1967406"/>
          </a:xfrm>
        </p:grpSpPr>
        <p:grpSp>
          <p:nvGrpSpPr>
            <p:cNvPr id="70" name="Grup 69"/>
            <p:cNvGrpSpPr/>
            <p:nvPr/>
          </p:nvGrpSpPr>
          <p:grpSpPr>
            <a:xfrm>
              <a:off x="1991638" y="4296427"/>
              <a:ext cx="814192" cy="1499679"/>
              <a:chOff x="1991638" y="4296427"/>
              <a:chExt cx="814192" cy="1499679"/>
            </a:xfrm>
          </p:grpSpPr>
          <p:sp>
            <p:nvSpPr>
              <p:cNvPr id="72" name="Yamuk 71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Yamuk 72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Dikdörtgen 73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Dikdörtgen 74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Yuvarlatılmış Dikdörtgen 75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Düz Bağlayıcı 76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Düz Bağlayıcı 77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Düz Bağlayıcı 78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Metin kutusu 70"/>
            <p:cNvSpPr txBox="1"/>
            <p:nvPr/>
          </p:nvSpPr>
          <p:spPr>
            <a:xfrm>
              <a:off x="1231214" y="3828700"/>
              <a:ext cx="22546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Standby</a:t>
              </a:r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tr-T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NameNode</a:t>
              </a:r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 /</a:t>
              </a:r>
              <a:r>
                <a:rPr lang="tr-T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Quorum</a:t>
              </a:r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tr-T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Journal</a:t>
              </a:r>
              <a:r>
                <a:rPr lang="tr-TR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tr-T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manager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3" name="Grup 112"/>
          <p:cNvGrpSpPr/>
          <p:nvPr/>
        </p:nvGrpSpPr>
        <p:grpSpPr>
          <a:xfrm>
            <a:off x="6709185" y="4100949"/>
            <a:ext cx="3198728" cy="1842567"/>
            <a:chOff x="2297192" y="3927509"/>
            <a:chExt cx="3198728" cy="1842567"/>
          </a:xfrm>
        </p:grpSpPr>
        <p:grpSp>
          <p:nvGrpSpPr>
            <p:cNvPr id="80" name="Grup 79"/>
            <p:cNvGrpSpPr/>
            <p:nvPr/>
          </p:nvGrpSpPr>
          <p:grpSpPr>
            <a:xfrm>
              <a:off x="2297192" y="3927509"/>
              <a:ext cx="1122572" cy="1838596"/>
              <a:chOff x="1833207" y="3957510"/>
              <a:chExt cx="1122572" cy="1838596"/>
            </a:xfrm>
          </p:grpSpPr>
          <p:grpSp>
            <p:nvGrpSpPr>
              <p:cNvPr id="81" name="Grup 80"/>
              <p:cNvGrpSpPr/>
              <p:nvPr/>
            </p:nvGrpSpPr>
            <p:grpSpPr>
              <a:xfrm>
                <a:off x="1991638" y="4296427"/>
                <a:ext cx="814192" cy="1499679"/>
                <a:chOff x="1991638" y="4296427"/>
                <a:chExt cx="814192" cy="1499679"/>
              </a:xfrm>
            </p:grpSpPr>
            <p:sp>
              <p:nvSpPr>
                <p:cNvPr id="83" name="Yamuk 82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Yamuk 83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Dikdörtgen 84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Dikdörtgen 85"/>
                <p:cNvSpPr/>
                <p:nvPr/>
              </p:nvSpPr>
              <p:spPr>
                <a:xfrm>
                  <a:off x="2120900" y="5273458"/>
                  <a:ext cx="547190" cy="27557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Yuvarlatılmış Dikdörtgen 86"/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8" name="Düz Bağlayıcı 87"/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Düz Bağlayıcı 88"/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Düz Bağlayıcı 89"/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Metin kutusu 81"/>
              <p:cNvSpPr txBox="1"/>
              <p:nvPr/>
            </p:nvSpPr>
            <p:spPr>
              <a:xfrm>
                <a:off x="1833207" y="3957510"/>
                <a:ext cx="11225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Zookeeper-1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1" name="Grup 90"/>
            <p:cNvGrpSpPr/>
            <p:nvPr/>
          </p:nvGrpSpPr>
          <p:grpSpPr>
            <a:xfrm>
              <a:off x="3337436" y="3931480"/>
              <a:ext cx="1122572" cy="1838596"/>
              <a:chOff x="1845341" y="3957510"/>
              <a:chExt cx="1122572" cy="1838596"/>
            </a:xfrm>
          </p:grpSpPr>
          <p:grpSp>
            <p:nvGrpSpPr>
              <p:cNvPr id="92" name="Grup 91"/>
              <p:cNvGrpSpPr/>
              <p:nvPr/>
            </p:nvGrpSpPr>
            <p:grpSpPr>
              <a:xfrm>
                <a:off x="1991638" y="4296427"/>
                <a:ext cx="814192" cy="1499679"/>
                <a:chOff x="1991638" y="4296427"/>
                <a:chExt cx="814192" cy="1499679"/>
              </a:xfrm>
            </p:grpSpPr>
            <p:sp>
              <p:nvSpPr>
                <p:cNvPr id="94" name="Yamuk 93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Yamuk 94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Dikdörtgen 95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Dikdörtgen 96"/>
                <p:cNvSpPr/>
                <p:nvPr/>
              </p:nvSpPr>
              <p:spPr>
                <a:xfrm>
                  <a:off x="2120900" y="5273458"/>
                  <a:ext cx="547190" cy="27557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Yuvarlatılmış Dikdörtgen 97"/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Düz Bağlayıcı 98"/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Düz Bağlayıcı 99"/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Düz Bağlayıcı 100"/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Metin kutusu 92"/>
              <p:cNvSpPr txBox="1"/>
              <p:nvPr/>
            </p:nvSpPr>
            <p:spPr>
              <a:xfrm>
                <a:off x="1845341" y="3957510"/>
                <a:ext cx="11225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Zookeeper-2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2" name="Grup 101"/>
            <p:cNvGrpSpPr/>
            <p:nvPr/>
          </p:nvGrpSpPr>
          <p:grpSpPr>
            <a:xfrm>
              <a:off x="4373348" y="3936608"/>
              <a:ext cx="1122572" cy="1829497"/>
              <a:chOff x="1856586" y="3966609"/>
              <a:chExt cx="1122572" cy="1829497"/>
            </a:xfrm>
          </p:grpSpPr>
          <p:grpSp>
            <p:nvGrpSpPr>
              <p:cNvPr id="103" name="Grup 102"/>
              <p:cNvGrpSpPr/>
              <p:nvPr/>
            </p:nvGrpSpPr>
            <p:grpSpPr>
              <a:xfrm>
                <a:off x="1991638" y="4296427"/>
                <a:ext cx="814192" cy="1499679"/>
                <a:chOff x="1991638" y="4296427"/>
                <a:chExt cx="814192" cy="1499679"/>
              </a:xfrm>
            </p:grpSpPr>
            <p:sp>
              <p:nvSpPr>
                <p:cNvPr id="105" name="Yamuk 104"/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Yamuk 105"/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Dikdörtgen 106"/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Dikdörtgen 107"/>
                <p:cNvSpPr/>
                <p:nvPr/>
              </p:nvSpPr>
              <p:spPr>
                <a:xfrm>
                  <a:off x="2120900" y="5273458"/>
                  <a:ext cx="547190" cy="27557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Yuvarlatılmış Dikdörtgen 108"/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0" name="Düz Bağlayıcı 109"/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Düz Bağlayıcı 110"/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Düz Bağlayıcı 111"/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Metin kutusu 103"/>
              <p:cNvSpPr txBox="1"/>
              <p:nvPr/>
            </p:nvSpPr>
            <p:spPr>
              <a:xfrm>
                <a:off x="1856586" y="3966609"/>
                <a:ext cx="11225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Zookeeper-3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118" name="Düz Ok Bağlayıcısı 117"/>
          <p:cNvCxnSpPr>
            <a:cxnSpLocks/>
            <a:stCxn id="3" idx="3"/>
            <a:endCxn id="4" idx="1"/>
          </p:cNvCxnSpPr>
          <p:nvPr/>
        </p:nvCxnSpPr>
        <p:spPr>
          <a:xfrm flipV="1">
            <a:off x="4721742" y="1731609"/>
            <a:ext cx="1461554" cy="77158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Düz Ok Bağlayıcısı 119"/>
          <p:cNvCxnSpPr>
            <a:cxnSpLocks/>
            <a:stCxn id="116" idx="3"/>
            <a:endCxn id="74" idx="1"/>
          </p:cNvCxnSpPr>
          <p:nvPr/>
        </p:nvCxnSpPr>
        <p:spPr>
          <a:xfrm>
            <a:off x="7782893" y="2087320"/>
            <a:ext cx="2102449" cy="55241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Düz Ok Bağlayıcısı 124"/>
          <p:cNvCxnSpPr>
            <a:cxnSpLocks/>
            <a:stCxn id="162" idx="0"/>
            <a:endCxn id="74" idx="2"/>
          </p:cNvCxnSpPr>
          <p:nvPr/>
        </p:nvCxnSpPr>
        <p:spPr>
          <a:xfrm flipV="1">
            <a:off x="8235876" y="3366242"/>
            <a:ext cx="2056562" cy="61141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Düz Ok Bağlayıcısı 125"/>
          <p:cNvCxnSpPr>
            <a:cxnSpLocks/>
            <a:stCxn id="3" idx="2"/>
            <a:endCxn id="162" idx="0"/>
          </p:cNvCxnSpPr>
          <p:nvPr/>
        </p:nvCxnSpPr>
        <p:spPr>
          <a:xfrm>
            <a:off x="4314646" y="3229708"/>
            <a:ext cx="3921230" cy="74794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 4">
            <a:extLst>
              <a:ext uri="{FF2B5EF4-FFF2-40B4-BE49-F238E27FC236}">
                <a16:creationId xmlns:a16="http://schemas.microsoft.com/office/drawing/2014/main" id="{F918600B-CB6A-4F71-9A41-1A94056FB8F2}"/>
              </a:ext>
            </a:extLst>
          </p:cNvPr>
          <p:cNvGrpSpPr/>
          <p:nvPr/>
        </p:nvGrpSpPr>
        <p:grpSpPr>
          <a:xfrm>
            <a:off x="6183296" y="1523967"/>
            <a:ext cx="1766342" cy="1114755"/>
            <a:chOff x="3795696" y="1433830"/>
            <a:chExt cx="1766342" cy="1114755"/>
          </a:xfrm>
        </p:grpSpPr>
        <p:sp>
          <p:nvSpPr>
            <p:cNvPr id="4" name="Dikdörtgen: Köşeleri Yuvarlatılmış 3">
              <a:extLst>
                <a:ext uri="{FF2B5EF4-FFF2-40B4-BE49-F238E27FC236}">
                  <a16:creationId xmlns:a16="http://schemas.microsoft.com/office/drawing/2014/main" id="{C3342AB2-120A-48F6-83B6-9D8B44963867}"/>
                </a:ext>
              </a:extLst>
            </p:cNvPr>
            <p:cNvSpPr/>
            <p:nvPr/>
          </p:nvSpPr>
          <p:spPr>
            <a:xfrm>
              <a:off x="3795696" y="1433830"/>
              <a:ext cx="1447423" cy="4152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JournalNode</a:t>
              </a:r>
            </a:p>
          </p:txBody>
        </p:sp>
        <p:sp>
          <p:nvSpPr>
            <p:cNvPr id="116" name="Dikdörtgen: Köşeleri Yuvarlatılmış 115">
              <a:extLst>
                <a:ext uri="{FF2B5EF4-FFF2-40B4-BE49-F238E27FC236}">
                  <a16:creationId xmlns:a16="http://schemas.microsoft.com/office/drawing/2014/main" id="{DB7B420A-472F-4B21-994A-E0B2499E3342}"/>
                </a:ext>
              </a:extLst>
            </p:cNvPr>
            <p:cNvSpPr/>
            <p:nvPr/>
          </p:nvSpPr>
          <p:spPr>
            <a:xfrm>
              <a:off x="3947870" y="1789541"/>
              <a:ext cx="1447423" cy="4152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JournalNode</a:t>
              </a:r>
            </a:p>
          </p:txBody>
        </p:sp>
        <p:sp>
          <p:nvSpPr>
            <p:cNvPr id="117" name="Dikdörtgen: Köşeleri Yuvarlatılmış 116">
              <a:extLst>
                <a:ext uri="{FF2B5EF4-FFF2-40B4-BE49-F238E27FC236}">
                  <a16:creationId xmlns:a16="http://schemas.microsoft.com/office/drawing/2014/main" id="{8EE832DD-D415-4292-8C71-E03A0233A545}"/>
                </a:ext>
              </a:extLst>
            </p:cNvPr>
            <p:cNvSpPr/>
            <p:nvPr/>
          </p:nvSpPr>
          <p:spPr>
            <a:xfrm>
              <a:off x="4114615" y="2133301"/>
              <a:ext cx="1447423" cy="41528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JournalNode</a:t>
              </a:r>
            </a:p>
          </p:txBody>
        </p:sp>
      </p:grpSp>
      <p:cxnSp>
        <p:nvCxnSpPr>
          <p:cNvPr id="119" name="Düz Ok Bağlayıcısı 118">
            <a:extLst>
              <a:ext uri="{FF2B5EF4-FFF2-40B4-BE49-F238E27FC236}">
                <a16:creationId xmlns:a16="http://schemas.microsoft.com/office/drawing/2014/main" id="{E94592D6-9932-429D-959C-4029E07DF336}"/>
              </a:ext>
            </a:extLst>
          </p:cNvPr>
          <p:cNvCxnSpPr>
            <a:cxnSpLocks/>
            <a:stCxn id="3" idx="3"/>
            <a:endCxn id="116" idx="1"/>
          </p:cNvCxnSpPr>
          <p:nvPr/>
        </p:nvCxnSpPr>
        <p:spPr>
          <a:xfrm flipV="1">
            <a:off x="4721742" y="2087320"/>
            <a:ext cx="1613728" cy="41587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Düz Ok Bağlayıcısı 120">
            <a:extLst>
              <a:ext uri="{FF2B5EF4-FFF2-40B4-BE49-F238E27FC236}">
                <a16:creationId xmlns:a16="http://schemas.microsoft.com/office/drawing/2014/main" id="{9A013F37-1B61-4AAC-AB6F-24EDF6A04FE4}"/>
              </a:ext>
            </a:extLst>
          </p:cNvPr>
          <p:cNvCxnSpPr>
            <a:cxnSpLocks/>
            <a:stCxn id="3" idx="3"/>
            <a:endCxn id="117" idx="1"/>
          </p:cNvCxnSpPr>
          <p:nvPr/>
        </p:nvCxnSpPr>
        <p:spPr>
          <a:xfrm flipV="1">
            <a:off x="4721742" y="2431080"/>
            <a:ext cx="1780473" cy="7211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Düz Ok Bağlayıcısı 121">
            <a:extLst>
              <a:ext uri="{FF2B5EF4-FFF2-40B4-BE49-F238E27FC236}">
                <a16:creationId xmlns:a16="http://schemas.microsoft.com/office/drawing/2014/main" id="{D1B87A20-5B0C-4011-A340-BB6C0E335B1F}"/>
              </a:ext>
            </a:extLst>
          </p:cNvPr>
          <p:cNvCxnSpPr>
            <a:cxnSpLocks/>
            <a:stCxn id="4" idx="3"/>
            <a:endCxn id="74" idx="1"/>
          </p:cNvCxnSpPr>
          <p:nvPr/>
        </p:nvCxnSpPr>
        <p:spPr>
          <a:xfrm>
            <a:off x="7630719" y="1731609"/>
            <a:ext cx="2254623" cy="90812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Düz Ok Bağlayıcısı 122">
            <a:extLst>
              <a:ext uri="{FF2B5EF4-FFF2-40B4-BE49-F238E27FC236}">
                <a16:creationId xmlns:a16="http://schemas.microsoft.com/office/drawing/2014/main" id="{112EC050-A361-4363-806F-4A99D15E9883}"/>
              </a:ext>
            </a:extLst>
          </p:cNvPr>
          <p:cNvCxnSpPr>
            <a:cxnSpLocks/>
            <a:stCxn id="117" idx="3"/>
            <a:endCxn id="74" idx="1"/>
          </p:cNvCxnSpPr>
          <p:nvPr/>
        </p:nvCxnSpPr>
        <p:spPr>
          <a:xfrm>
            <a:off x="7949638" y="2431080"/>
            <a:ext cx="1935704" cy="20865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up 123">
            <a:extLst>
              <a:ext uri="{FF2B5EF4-FFF2-40B4-BE49-F238E27FC236}">
                <a16:creationId xmlns:a16="http://schemas.microsoft.com/office/drawing/2014/main" id="{49AC84AB-89B0-4A0C-9420-F1472EF71DE8}"/>
              </a:ext>
            </a:extLst>
          </p:cNvPr>
          <p:cNvGrpSpPr/>
          <p:nvPr/>
        </p:nvGrpSpPr>
        <p:grpSpPr>
          <a:xfrm>
            <a:off x="200752" y="3762111"/>
            <a:ext cx="3198728" cy="1842567"/>
            <a:chOff x="2297192" y="3927509"/>
            <a:chExt cx="3198728" cy="1842567"/>
          </a:xfrm>
        </p:grpSpPr>
        <p:grpSp>
          <p:nvGrpSpPr>
            <p:cNvPr id="127" name="Grup 126">
              <a:extLst>
                <a:ext uri="{FF2B5EF4-FFF2-40B4-BE49-F238E27FC236}">
                  <a16:creationId xmlns:a16="http://schemas.microsoft.com/office/drawing/2014/main" id="{112A08A9-5D04-4B53-8C22-0EF96DA7C28F}"/>
                </a:ext>
              </a:extLst>
            </p:cNvPr>
            <p:cNvGrpSpPr/>
            <p:nvPr/>
          </p:nvGrpSpPr>
          <p:grpSpPr>
            <a:xfrm>
              <a:off x="2297192" y="3927509"/>
              <a:ext cx="1122572" cy="1838596"/>
              <a:chOff x="1833207" y="3957510"/>
              <a:chExt cx="1122572" cy="1838596"/>
            </a:xfrm>
          </p:grpSpPr>
          <p:grpSp>
            <p:nvGrpSpPr>
              <p:cNvPr id="150" name="Grup 149">
                <a:extLst>
                  <a:ext uri="{FF2B5EF4-FFF2-40B4-BE49-F238E27FC236}">
                    <a16:creationId xmlns:a16="http://schemas.microsoft.com/office/drawing/2014/main" id="{1D47BF05-127A-4EE1-B881-B0C32AD53199}"/>
                  </a:ext>
                </a:extLst>
              </p:cNvPr>
              <p:cNvGrpSpPr/>
              <p:nvPr/>
            </p:nvGrpSpPr>
            <p:grpSpPr>
              <a:xfrm>
                <a:off x="1991638" y="4296427"/>
                <a:ext cx="814192" cy="1499679"/>
                <a:chOff x="1991638" y="4296427"/>
                <a:chExt cx="814192" cy="1499679"/>
              </a:xfrm>
            </p:grpSpPr>
            <p:sp>
              <p:nvSpPr>
                <p:cNvPr id="152" name="Yamuk 151">
                  <a:extLst>
                    <a:ext uri="{FF2B5EF4-FFF2-40B4-BE49-F238E27FC236}">
                      <a16:creationId xmlns:a16="http://schemas.microsoft.com/office/drawing/2014/main" id="{07D7A790-E50C-4374-AA02-BE8CCD275F98}"/>
                    </a:ext>
                  </a:extLst>
                </p:cNvPr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Yamuk 152">
                  <a:extLst>
                    <a:ext uri="{FF2B5EF4-FFF2-40B4-BE49-F238E27FC236}">
                      <a16:creationId xmlns:a16="http://schemas.microsoft.com/office/drawing/2014/main" id="{3C870D97-9082-401E-8BB1-C69792750CBF}"/>
                    </a:ext>
                  </a:extLst>
                </p:cNvPr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Dikdörtgen 153">
                  <a:extLst>
                    <a:ext uri="{FF2B5EF4-FFF2-40B4-BE49-F238E27FC236}">
                      <a16:creationId xmlns:a16="http://schemas.microsoft.com/office/drawing/2014/main" id="{81A26BDE-7003-4AEC-9B22-B9BFF098BA61}"/>
                    </a:ext>
                  </a:extLst>
                </p:cNvPr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Dikdörtgen 154">
                  <a:extLst>
                    <a:ext uri="{FF2B5EF4-FFF2-40B4-BE49-F238E27FC236}">
                      <a16:creationId xmlns:a16="http://schemas.microsoft.com/office/drawing/2014/main" id="{2A1E7F0B-359C-497A-B208-AFC880F0E1A3}"/>
                    </a:ext>
                  </a:extLst>
                </p:cNvPr>
                <p:cNvSpPr/>
                <p:nvPr/>
              </p:nvSpPr>
              <p:spPr>
                <a:xfrm>
                  <a:off x="2120900" y="5273458"/>
                  <a:ext cx="547190" cy="27557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Yuvarlatılmış Dikdörtgen 86">
                  <a:extLst>
                    <a:ext uri="{FF2B5EF4-FFF2-40B4-BE49-F238E27FC236}">
                      <a16:creationId xmlns:a16="http://schemas.microsoft.com/office/drawing/2014/main" id="{05E8C46D-8D5E-4FFB-9F2F-37C84BF14491}"/>
                    </a:ext>
                  </a:extLst>
                </p:cNvPr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7" name="Düz Bağlayıcı 156">
                  <a:extLst>
                    <a:ext uri="{FF2B5EF4-FFF2-40B4-BE49-F238E27FC236}">
                      <a16:creationId xmlns:a16="http://schemas.microsoft.com/office/drawing/2014/main" id="{C046DF30-7C57-4A6F-9E3C-80AF32F5A05B}"/>
                    </a:ext>
                  </a:extLst>
                </p:cNvPr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Düz Bağlayıcı 157">
                  <a:extLst>
                    <a:ext uri="{FF2B5EF4-FFF2-40B4-BE49-F238E27FC236}">
                      <a16:creationId xmlns:a16="http://schemas.microsoft.com/office/drawing/2014/main" id="{ECF51B38-5AA7-4DB3-B5BA-42E8886641C5}"/>
                    </a:ext>
                  </a:extLst>
                </p:cNvPr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Düz Bağlayıcı 158">
                  <a:extLst>
                    <a:ext uri="{FF2B5EF4-FFF2-40B4-BE49-F238E27FC236}">
                      <a16:creationId xmlns:a16="http://schemas.microsoft.com/office/drawing/2014/main" id="{6EC7E37C-4B0F-41B0-90CE-846EC4484BBA}"/>
                    </a:ext>
                  </a:extLst>
                </p:cNvPr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1" name="Metin kutusu 150">
                <a:extLst>
                  <a:ext uri="{FF2B5EF4-FFF2-40B4-BE49-F238E27FC236}">
                    <a16:creationId xmlns:a16="http://schemas.microsoft.com/office/drawing/2014/main" id="{BAC6080C-032E-469D-BFCF-002BAF468BB4}"/>
                  </a:ext>
                </a:extLst>
              </p:cNvPr>
              <p:cNvSpPr txBox="1"/>
              <p:nvPr/>
            </p:nvSpPr>
            <p:spPr>
              <a:xfrm>
                <a:off x="1833207" y="3957510"/>
                <a:ext cx="11225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DataNod-1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8" name="Grup 127">
              <a:extLst>
                <a:ext uri="{FF2B5EF4-FFF2-40B4-BE49-F238E27FC236}">
                  <a16:creationId xmlns:a16="http://schemas.microsoft.com/office/drawing/2014/main" id="{08EE6DFC-DC3C-4BDF-A149-F45DD5247431}"/>
                </a:ext>
              </a:extLst>
            </p:cNvPr>
            <p:cNvGrpSpPr/>
            <p:nvPr/>
          </p:nvGrpSpPr>
          <p:grpSpPr>
            <a:xfrm>
              <a:off x="3337436" y="3931480"/>
              <a:ext cx="1122572" cy="1838596"/>
              <a:chOff x="1845341" y="3957510"/>
              <a:chExt cx="1122572" cy="1838596"/>
            </a:xfrm>
          </p:grpSpPr>
          <p:grpSp>
            <p:nvGrpSpPr>
              <p:cNvPr id="140" name="Grup 139">
                <a:extLst>
                  <a:ext uri="{FF2B5EF4-FFF2-40B4-BE49-F238E27FC236}">
                    <a16:creationId xmlns:a16="http://schemas.microsoft.com/office/drawing/2014/main" id="{F0304329-E71D-4650-BAF4-D39FF2F4E7D4}"/>
                  </a:ext>
                </a:extLst>
              </p:cNvPr>
              <p:cNvGrpSpPr/>
              <p:nvPr/>
            </p:nvGrpSpPr>
            <p:grpSpPr>
              <a:xfrm>
                <a:off x="1991638" y="4296427"/>
                <a:ext cx="814192" cy="1499679"/>
                <a:chOff x="1991638" y="4296427"/>
                <a:chExt cx="814192" cy="1499679"/>
              </a:xfrm>
            </p:grpSpPr>
            <p:sp>
              <p:nvSpPr>
                <p:cNvPr id="142" name="Yamuk 141">
                  <a:extLst>
                    <a:ext uri="{FF2B5EF4-FFF2-40B4-BE49-F238E27FC236}">
                      <a16:creationId xmlns:a16="http://schemas.microsoft.com/office/drawing/2014/main" id="{989FFB1B-5504-4707-A689-E60EF3698DEE}"/>
                    </a:ext>
                  </a:extLst>
                </p:cNvPr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Yamuk 142">
                  <a:extLst>
                    <a:ext uri="{FF2B5EF4-FFF2-40B4-BE49-F238E27FC236}">
                      <a16:creationId xmlns:a16="http://schemas.microsoft.com/office/drawing/2014/main" id="{81181CB1-6E5F-40B3-8F2E-70C5750C73B8}"/>
                    </a:ext>
                  </a:extLst>
                </p:cNvPr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Dikdörtgen 143">
                  <a:extLst>
                    <a:ext uri="{FF2B5EF4-FFF2-40B4-BE49-F238E27FC236}">
                      <a16:creationId xmlns:a16="http://schemas.microsoft.com/office/drawing/2014/main" id="{2F212544-6E96-42D4-B005-1BECF9FE9443}"/>
                    </a:ext>
                  </a:extLst>
                </p:cNvPr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Dikdörtgen 144">
                  <a:extLst>
                    <a:ext uri="{FF2B5EF4-FFF2-40B4-BE49-F238E27FC236}">
                      <a16:creationId xmlns:a16="http://schemas.microsoft.com/office/drawing/2014/main" id="{5639C368-222A-4DF4-9F27-998B1DD9AA0C}"/>
                    </a:ext>
                  </a:extLst>
                </p:cNvPr>
                <p:cNvSpPr/>
                <p:nvPr/>
              </p:nvSpPr>
              <p:spPr>
                <a:xfrm>
                  <a:off x="2120900" y="5273458"/>
                  <a:ext cx="547190" cy="27557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Yuvarlatılmış Dikdörtgen 97">
                  <a:extLst>
                    <a:ext uri="{FF2B5EF4-FFF2-40B4-BE49-F238E27FC236}">
                      <a16:creationId xmlns:a16="http://schemas.microsoft.com/office/drawing/2014/main" id="{7DC9AA83-F99A-4222-A9A3-8C9D36CA292A}"/>
                    </a:ext>
                  </a:extLst>
                </p:cNvPr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7" name="Düz Bağlayıcı 146">
                  <a:extLst>
                    <a:ext uri="{FF2B5EF4-FFF2-40B4-BE49-F238E27FC236}">
                      <a16:creationId xmlns:a16="http://schemas.microsoft.com/office/drawing/2014/main" id="{1A521C8D-1EA0-4CE4-98F8-6F48D6807049}"/>
                    </a:ext>
                  </a:extLst>
                </p:cNvPr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Düz Bağlayıcı 147">
                  <a:extLst>
                    <a:ext uri="{FF2B5EF4-FFF2-40B4-BE49-F238E27FC236}">
                      <a16:creationId xmlns:a16="http://schemas.microsoft.com/office/drawing/2014/main" id="{41FB487E-CD14-455A-AA5B-CF4DBCD06D06}"/>
                    </a:ext>
                  </a:extLst>
                </p:cNvPr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Düz Bağlayıcı 148">
                  <a:extLst>
                    <a:ext uri="{FF2B5EF4-FFF2-40B4-BE49-F238E27FC236}">
                      <a16:creationId xmlns:a16="http://schemas.microsoft.com/office/drawing/2014/main" id="{FDB65184-E1C0-4A59-8C18-A51996ACF80A}"/>
                    </a:ext>
                  </a:extLst>
                </p:cNvPr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1" name="Metin kutusu 140">
                <a:extLst>
                  <a:ext uri="{FF2B5EF4-FFF2-40B4-BE49-F238E27FC236}">
                    <a16:creationId xmlns:a16="http://schemas.microsoft.com/office/drawing/2014/main" id="{DCC2C8CA-670F-40F8-AFE4-B58D5916D6FB}"/>
                  </a:ext>
                </a:extLst>
              </p:cNvPr>
              <p:cNvSpPr txBox="1"/>
              <p:nvPr/>
            </p:nvSpPr>
            <p:spPr>
              <a:xfrm>
                <a:off x="1845341" y="3957510"/>
                <a:ext cx="11225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DataNode-2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9" name="Grup 128">
              <a:extLst>
                <a:ext uri="{FF2B5EF4-FFF2-40B4-BE49-F238E27FC236}">
                  <a16:creationId xmlns:a16="http://schemas.microsoft.com/office/drawing/2014/main" id="{CFC2517A-1094-4A63-B354-B8B214FC34F4}"/>
                </a:ext>
              </a:extLst>
            </p:cNvPr>
            <p:cNvGrpSpPr/>
            <p:nvPr/>
          </p:nvGrpSpPr>
          <p:grpSpPr>
            <a:xfrm>
              <a:off x="4373348" y="3936608"/>
              <a:ext cx="1122572" cy="1829497"/>
              <a:chOff x="1856586" y="3966609"/>
              <a:chExt cx="1122572" cy="1829497"/>
            </a:xfrm>
          </p:grpSpPr>
          <p:grpSp>
            <p:nvGrpSpPr>
              <p:cNvPr id="130" name="Grup 129">
                <a:extLst>
                  <a:ext uri="{FF2B5EF4-FFF2-40B4-BE49-F238E27FC236}">
                    <a16:creationId xmlns:a16="http://schemas.microsoft.com/office/drawing/2014/main" id="{CC1B49DD-F768-4D7F-999C-253559F64BFC}"/>
                  </a:ext>
                </a:extLst>
              </p:cNvPr>
              <p:cNvGrpSpPr/>
              <p:nvPr/>
            </p:nvGrpSpPr>
            <p:grpSpPr>
              <a:xfrm>
                <a:off x="1991638" y="4296427"/>
                <a:ext cx="814192" cy="1499679"/>
                <a:chOff x="1991638" y="4296427"/>
                <a:chExt cx="814192" cy="1499679"/>
              </a:xfrm>
            </p:grpSpPr>
            <p:sp>
              <p:nvSpPr>
                <p:cNvPr id="132" name="Yamuk 131">
                  <a:extLst>
                    <a:ext uri="{FF2B5EF4-FFF2-40B4-BE49-F238E27FC236}">
                      <a16:creationId xmlns:a16="http://schemas.microsoft.com/office/drawing/2014/main" id="{1A2CB273-FBAD-40BE-8410-83EBED0AF0F2}"/>
                    </a:ext>
                  </a:extLst>
                </p:cNvPr>
                <p:cNvSpPr/>
                <p:nvPr/>
              </p:nvSpPr>
              <p:spPr>
                <a:xfrm>
                  <a:off x="1991638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Yamuk 132">
                  <a:extLst>
                    <a:ext uri="{FF2B5EF4-FFF2-40B4-BE49-F238E27FC236}">
                      <a16:creationId xmlns:a16="http://schemas.microsoft.com/office/drawing/2014/main" id="{AD0913F5-05C7-4AC4-AB62-79106EA61060}"/>
                    </a:ext>
                  </a:extLst>
                </p:cNvPr>
                <p:cNvSpPr/>
                <p:nvPr/>
              </p:nvSpPr>
              <p:spPr>
                <a:xfrm>
                  <a:off x="2591812" y="5689008"/>
                  <a:ext cx="209705" cy="107098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Dikdörtgen 133">
                  <a:extLst>
                    <a:ext uri="{FF2B5EF4-FFF2-40B4-BE49-F238E27FC236}">
                      <a16:creationId xmlns:a16="http://schemas.microsoft.com/office/drawing/2014/main" id="{8917E5E7-770B-4FE5-B259-C790AFF957A3}"/>
                    </a:ext>
                  </a:extLst>
                </p:cNvPr>
                <p:cNvSpPr/>
                <p:nvPr/>
              </p:nvSpPr>
              <p:spPr>
                <a:xfrm>
                  <a:off x="1991638" y="4296427"/>
                  <a:ext cx="814192" cy="145302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Dikdörtgen 134">
                  <a:extLst>
                    <a:ext uri="{FF2B5EF4-FFF2-40B4-BE49-F238E27FC236}">
                      <a16:creationId xmlns:a16="http://schemas.microsoft.com/office/drawing/2014/main" id="{E9AA8CCE-811F-48FC-8CC7-465F4AEF0FCB}"/>
                    </a:ext>
                  </a:extLst>
                </p:cNvPr>
                <p:cNvSpPr/>
                <p:nvPr/>
              </p:nvSpPr>
              <p:spPr>
                <a:xfrm>
                  <a:off x="2120900" y="5273458"/>
                  <a:ext cx="547190" cy="27557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Yuvarlatılmış Dikdörtgen 108">
                  <a:extLst>
                    <a:ext uri="{FF2B5EF4-FFF2-40B4-BE49-F238E27FC236}">
                      <a16:creationId xmlns:a16="http://schemas.microsoft.com/office/drawing/2014/main" id="{766CE8CC-7F50-4F72-AF1C-7AD11428C76F}"/>
                    </a:ext>
                  </a:extLst>
                </p:cNvPr>
                <p:cNvSpPr/>
                <p:nvPr/>
              </p:nvSpPr>
              <p:spPr>
                <a:xfrm>
                  <a:off x="2092325" y="4445000"/>
                  <a:ext cx="604340" cy="260350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7" name="Düz Bağlayıcı 136">
                  <a:extLst>
                    <a:ext uri="{FF2B5EF4-FFF2-40B4-BE49-F238E27FC236}">
                      <a16:creationId xmlns:a16="http://schemas.microsoft.com/office/drawing/2014/main" id="{D7675417-90B1-494E-9826-B4E9FF663F5D}"/>
                    </a:ext>
                  </a:extLst>
                </p:cNvPr>
                <p:cNvCxnSpPr/>
                <p:nvPr/>
              </p:nvCxnSpPr>
              <p:spPr>
                <a:xfrm>
                  <a:off x="2196164" y="450485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Düz Bağlayıcı 137">
                  <a:extLst>
                    <a:ext uri="{FF2B5EF4-FFF2-40B4-BE49-F238E27FC236}">
                      <a16:creationId xmlns:a16="http://schemas.microsoft.com/office/drawing/2014/main" id="{53E13449-A23C-4696-9A03-E55E93754EB0}"/>
                    </a:ext>
                  </a:extLst>
                </p:cNvPr>
                <p:cNvCxnSpPr/>
                <p:nvPr/>
              </p:nvCxnSpPr>
              <p:spPr>
                <a:xfrm>
                  <a:off x="2196164" y="4574704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Düz Bağlayıcı 138">
                  <a:extLst>
                    <a:ext uri="{FF2B5EF4-FFF2-40B4-BE49-F238E27FC236}">
                      <a16:creationId xmlns:a16="http://schemas.microsoft.com/office/drawing/2014/main" id="{FB5EDFF2-D6FD-43F0-8490-2234B59DCC4E}"/>
                    </a:ext>
                  </a:extLst>
                </p:cNvPr>
                <p:cNvCxnSpPr/>
                <p:nvPr/>
              </p:nvCxnSpPr>
              <p:spPr>
                <a:xfrm>
                  <a:off x="2196163" y="4648200"/>
                  <a:ext cx="396661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1" name="Metin kutusu 130">
                <a:extLst>
                  <a:ext uri="{FF2B5EF4-FFF2-40B4-BE49-F238E27FC236}">
                    <a16:creationId xmlns:a16="http://schemas.microsoft.com/office/drawing/2014/main" id="{FFCBCBC2-2A36-4C12-A722-58008DEB68B3}"/>
                  </a:ext>
                </a:extLst>
              </p:cNvPr>
              <p:cNvSpPr txBox="1"/>
              <p:nvPr/>
            </p:nvSpPr>
            <p:spPr>
              <a:xfrm>
                <a:off x="1856586" y="3966609"/>
                <a:ext cx="11225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DataNode</a:t>
                </a:r>
                <a:r>
                  <a:rPr lang="tr-T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-N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160" name="Düz Ok Bağlayıcısı 159">
            <a:extLst>
              <a:ext uri="{FF2B5EF4-FFF2-40B4-BE49-F238E27FC236}">
                <a16:creationId xmlns:a16="http://schemas.microsoft.com/office/drawing/2014/main" id="{13CF4BB2-B842-4761-80B2-5C0789A90424}"/>
              </a:ext>
            </a:extLst>
          </p:cNvPr>
          <p:cNvCxnSpPr>
            <a:cxnSpLocks/>
            <a:stCxn id="23" idx="3"/>
            <a:endCxn id="3" idx="2"/>
          </p:cNvCxnSpPr>
          <p:nvPr/>
        </p:nvCxnSpPr>
        <p:spPr>
          <a:xfrm flipV="1">
            <a:off x="3499684" y="3229708"/>
            <a:ext cx="814962" cy="143123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Düz Ok Bağlayıcısı 160">
            <a:extLst>
              <a:ext uri="{FF2B5EF4-FFF2-40B4-BE49-F238E27FC236}">
                <a16:creationId xmlns:a16="http://schemas.microsoft.com/office/drawing/2014/main" id="{6A6427FE-D070-4B6A-99C6-BC02B1C1B330}"/>
              </a:ext>
            </a:extLst>
          </p:cNvPr>
          <p:cNvCxnSpPr>
            <a:cxnSpLocks/>
            <a:stCxn id="23" idx="3"/>
            <a:endCxn id="74" idx="1"/>
          </p:cNvCxnSpPr>
          <p:nvPr/>
        </p:nvCxnSpPr>
        <p:spPr>
          <a:xfrm flipV="1">
            <a:off x="3499684" y="2639732"/>
            <a:ext cx="6385658" cy="202121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335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E3C13D569F524C986D907B01BD5D31" ma:contentTypeVersion="6" ma:contentTypeDescription="Create a new document." ma:contentTypeScope="" ma:versionID="2311329a058e44d094bd84e816bc914f">
  <xsd:schema xmlns:xsd="http://www.w3.org/2001/XMLSchema" xmlns:xs="http://www.w3.org/2001/XMLSchema" xmlns:p="http://schemas.microsoft.com/office/2006/metadata/properties" xmlns:ns2="67dd049d-8986-44f2-b002-33c946b3eccc" targetNamespace="http://schemas.microsoft.com/office/2006/metadata/properties" ma:root="true" ma:fieldsID="7e31921961f4f100574fac5919639480" ns2:_="">
    <xsd:import namespace="67dd049d-8986-44f2-b002-33c946b3ec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dd049d-8986-44f2-b002-33c946b3ec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8B49BF-69A0-4B9D-BF16-26EA12A028BE}"/>
</file>

<file path=customXml/itemProps2.xml><?xml version="1.0" encoding="utf-8"?>
<ds:datastoreItem xmlns:ds="http://schemas.openxmlformats.org/officeDocument/2006/customXml" ds:itemID="{54BF4F4A-B993-4289-848E-7EB1F1B53941}"/>
</file>

<file path=customXml/itemProps3.xml><?xml version="1.0" encoding="utf-8"?>
<ds:datastoreItem xmlns:ds="http://schemas.openxmlformats.org/officeDocument/2006/customXml" ds:itemID="{7AFDA5CD-0295-46B6-B498-D689C985A531}"/>
</file>

<file path=docProps/app.xml><?xml version="1.0" encoding="utf-8"?>
<Properties xmlns="http://schemas.openxmlformats.org/officeDocument/2006/extended-properties" xmlns:vt="http://schemas.openxmlformats.org/officeDocument/2006/docPropsVTypes">
  <TotalTime>5092</TotalTime>
  <Words>289</Words>
  <Application>Microsoft Office PowerPoint</Application>
  <PresentationFormat>Geniş ekran</PresentationFormat>
  <Paragraphs>92</Paragraphs>
  <Slides>10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7" baseType="lpstr">
      <vt:lpstr>Amazon Ember</vt:lpstr>
      <vt:lpstr>Arial</vt:lpstr>
      <vt:lpstr>Calibri</vt:lpstr>
      <vt:lpstr>Calibri Light</vt:lpstr>
      <vt:lpstr>Chromatica</vt:lpstr>
      <vt:lpstr>Wingdings</vt:lpstr>
      <vt:lpstr>Office Teması</vt:lpstr>
      <vt:lpstr>Hadoop Distributed File System</vt:lpstr>
      <vt:lpstr>HDFS Nedir?</vt:lpstr>
      <vt:lpstr>HDFS Nasıl Çalışır?</vt:lpstr>
      <vt:lpstr>Name Node ve DataNode</vt:lpstr>
      <vt:lpstr>HDFS Veri Okuma</vt:lpstr>
      <vt:lpstr>HDFS Veri Okuma</vt:lpstr>
      <vt:lpstr>HDFS Veri Yazma</vt:lpstr>
      <vt:lpstr>HDFS Fault Tolerance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68</cp:revision>
  <dcterms:created xsi:type="dcterms:W3CDTF">2018-03-04T09:30:49Z</dcterms:created>
  <dcterms:modified xsi:type="dcterms:W3CDTF">2020-09-15T12:51:04Z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0x01010048E3C13D569F524C986D907B01BD5D31</vt:lpwstr>
  </property>
</Properties>
</file>