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28865"/>
            <a:ext cx="2057400" cy="4876271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28865"/>
            <a:ext cx="6019800" cy="4876271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 lIns="91424" tIns="91424" rIns="91424" bIns="91424" anchor="b"/>
          <a:lstStyle/>
          <a:p>
            <a:r>
              <a:t>Click to add title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600"/>
              </a:spcBef>
              <a:buClr>
                <a:srgbClr val="000000"/>
              </a:buClr>
              <a:buFont typeface="Trebuchet MS"/>
            </a:lvl1pPr>
          </a:lstStyle>
          <a:p>
            <a:r>
              <a:t>Click to add text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 lIns="91424" tIns="91424" rIns="91424" bIns="91424" anchor="b"/>
          <a:lstStyle/>
          <a:p>
            <a:r>
              <a:t>Click to add title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3672416"/>
            <a:ext cx="7772401" cy="1135064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377163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279260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6" y="1279260"/>
            <a:ext cx="4041776" cy="533136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1" y="227541"/>
            <a:ext cx="3008314" cy="96837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200" y="1195916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13144" y="5316967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b-engines.com/en/system/Neo4j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474/" TargetMode="External"/><Relationship Id="rId2" Type="http://schemas.openxmlformats.org/officeDocument/2006/relationships/hyperlink" Target="http://neo4j.com/download/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rozzi.it/cgi-bin/CSA/tw7/I/en_US/NoSQL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ctrTitle"/>
          </p:nvPr>
        </p:nvSpPr>
        <p:spPr>
          <a:xfrm>
            <a:off x="328449" y="2216475"/>
            <a:ext cx="8678402" cy="1167600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defRPr sz="2400"/>
            </a:lvl1pPr>
          </a:lstStyle>
          <a:p>
            <a:r>
              <a:t>NoSQL and Graph Databases: Principles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ubTitle" sz="half" idx="1"/>
          </p:nvPr>
        </p:nvSpPr>
        <p:spPr>
          <a:xfrm>
            <a:off x="685800" y="3490612"/>
            <a:ext cx="7772400" cy="18420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0"/>
              </a:spcBef>
              <a:defRPr sz="2400"/>
            </a:lvl1pPr>
          </a:lstStyle>
          <a:p>
            <a:br/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Basic Characteristics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Different</a:t>
            </a:r>
            <a:r>
              <a:rPr>
                <a:solidFill>
                  <a:srgbClr val="000000"/>
                </a:solidFill>
              </a:rPr>
              <a:t> types of </a:t>
            </a:r>
            <a:r>
              <a:t>relationships</a:t>
            </a:r>
            <a:r>
              <a:rPr>
                <a:solidFill>
                  <a:srgbClr val="000000"/>
                </a:solidFill>
              </a:rPr>
              <a:t> between nodes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To represent </a:t>
            </a:r>
            <a:r>
              <a:rPr>
                <a:solidFill>
                  <a:srgbClr val="990000"/>
                </a:solidFill>
              </a:rPr>
              <a:t>relationships</a:t>
            </a:r>
            <a:r>
              <a:t> between </a:t>
            </a:r>
            <a:r>
              <a:rPr>
                <a:solidFill>
                  <a:srgbClr val="990000"/>
                </a:solidFill>
              </a:rPr>
              <a:t>domain</a:t>
            </a:r>
            <a:r>
              <a:t> entities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Or to model any kind of </a:t>
            </a:r>
            <a:r>
              <a:rPr>
                <a:solidFill>
                  <a:srgbClr val="990000"/>
                </a:solidFill>
              </a:rPr>
              <a:t>secondary </a:t>
            </a:r>
            <a:r>
              <a:t>relationships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Category, path, time-trees..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No limit</a:t>
            </a:r>
            <a:r>
              <a:rPr>
                <a:solidFill>
                  <a:srgbClr val="000000"/>
                </a:solidFill>
              </a:rPr>
              <a:t> to the number and kind of relationships</a:t>
            </a:r>
            <a:br>
              <a:rPr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Relationships</a:t>
            </a:r>
            <a:r>
              <a:rPr>
                <a:solidFill>
                  <a:srgbClr val="000000"/>
                </a:solidFill>
              </a:rPr>
              <a:t> have: type, start node, end node, own properties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e.g., “since when” did they become friends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Relationship Properties: Example</a:t>
            </a:r>
          </a:p>
        </p:txBody>
      </p:sp>
      <p:sp>
        <p:nvSpPr>
          <p:cNvPr id="164" name="Shape 164"/>
          <p:cNvSpPr/>
          <p:nvPr/>
        </p:nvSpPr>
        <p:spPr>
          <a:xfrm>
            <a:off x="5466474" y="5357774"/>
            <a:ext cx="3646500" cy="35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Sadalage &amp; Fowler: NoSQL Distilled, 2012</a:t>
            </a:r>
          </a:p>
        </p:txBody>
      </p:sp>
      <p:pic>
        <p:nvPicPr>
          <p:cNvPr id="16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824" y="1002024"/>
            <a:ext cx="6700852" cy="4343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 Bit of a Theory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t>Data: a </a:t>
            </a:r>
            <a:r>
              <a:rPr>
                <a:solidFill>
                  <a:srgbClr val="990000"/>
                </a:solidFill>
              </a:rPr>
              <a:t>set</a:t>
            </a:r>
            <a:r>
              <a:t> of entities and their </a:t>
            </a:r>
            <a:r>
              <a:rPr>
                <a:solidFill>
                  <a:srgbClr val="990000"/>
                </a:solidFill>
              </a:rPr>
              <a:t>relationships</a:t>
            </a:r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t>=&gt; we need to </a:t>
            </a:r>
            <a:r>
              <a:rPr>
                <a:solidFill>
                  <a:srgbClr val="0B5394"/>
                </a:solidFill>
              </a:rPr>
              <a:t>efficiently represent graphs</a:t>
            </a:r>
            <a:endParaRPr sz="2772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t>Basic </a:t>
            </a:r>
            <a:r>
              <a:rPr>
                <a:solidFill>
                  <a:srgbClr val="990000"/>
                </a:solidFill>
              </a:rPr>
              <a:t>operations</a:t>
            </a:r>
            <a:r>
              <a:t>: </a:t>
            </a:r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/>
            </a:pPr>
            <a:r>
              <a:t>finding the </a:t>
            </a:r>
            <a:r>
              <a:rPr>
                <a:solidFill>
                  <a:srgbClr val="990000"/>
                </a:solidFill>
              </a:rPr>
              <a:t>neighbours</a:t>
            </a:r>
            <a:r>
              <a:t> of a node, </a:t>
            </a:r>
            <a:endParaRPr sz="1782"/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>
                <a:solidFill>
                  <a:srgbClr val="990000"/>
                </a:solidFill>
              </a:defRPr>
            </a:pPr>
            <a:r>
              <a:t>checking </a:t>
            </a:r>
            <a:r>
              <a:rPr>
                <a:solidFill>
                  <a:srgbClr val="000000"/>
                </a:solidFill>
              </a:rPr>
              <a:t>if two nodes are connected by an edge,</a:t>
            </a:r>
            <a:endParaRPr sz="1782"/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>
                <a:solidFill>
                  <a:srgbClr val="990000"/>
                </a:solidFill>
              </a:defRPr>
            </a:pPr>
            <a:r>
              <a:t>updating</a:t>
            </a:r>
            <a:r>
              <a:rPr>
                <a:solidFill>
                  <a:srgbClr val="000000"/>
                </a:solidFill>
              </a:rPr>
              <a:t> the graph structure, …</a:t>
            </a:r>
            <a:endParaRPr sz="1782"/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t>=&gt; we need </a:t>
            </a:r>
            <a:r>
              <a:rPr>
                <a:solidFill>
                  <a:srgbClr val="0B5394"/>
                </a:solidFill>
              </a:rPr>
              <a:t>efficient graph operations</a:t>
            </a:r>
            <a:endParaRPr sz="2772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t>graph </a:t>
            </a:r>
            <a:r>
              <a:rPr i="1">
                <a:solidFill>
                  <a:srgbClr val="0B5394"/>
                </a:solidFill>
              </a:rPr>
              <a:t>G = (V, E)</a:t>
            </a:r>
            <a:r>
              <a:t> is commonly </a:t>
            </a:r>
            <a:r>
              <a:rPr>
                <a:solidFill>
                  <a:srgbClr val="990000"/>
                </a:solidFill>
              </a:rPr>
              <a:t>modelled</a:t>
            </a:r>
            <a:r>
              <a:t> as</a:t>
            </a:r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t>set of </a:t>
            </a:r>
            <a:r>
              <a:rPr>
                <a:solidFill>
                  <a:srgbClr val="990000"/>
                </a:solidFill>
              </a:rPr>
              <a:t>nodes</a:t>
            </a:r>
            <a:r>
              <a:t> (vertices) </a:t>
            </a:r>
            <a:r>
              <a:rPr i="1">
                <a:solidFill>
                  <a:srgbClr val="0B5394"/>
                </a:solidFill>
              </a:rPr>
              <a:t>V</a:t>
            </a:r>
            <a:endParaRPr sz="2772"/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t>set of </a:t>
            </a:r>
            <a:r>
              <a:rPr>
                <a:solidFill>
                  <a:srgbClr val="990000"/>
                </a:solidFill>
              </a:rPr>
              <a:t>edges</a:t>
            </a:r>
            <a:r>
              <a:t> </a:t>
            </a:r>
            <a:r>
              <a:rPr i="1">
                <a:solidFill>
                  <a:srgbClr val="0B5394"/>
                </a:solidFill>
              </a:rPr>
              <a:t>E</a:t>
            </a:r>
            <a:endParaRPr sz="2772"/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 i="1">
                <a:solidFill>
                  <a:srgbClr val="0B5394"/>
                </a:solidFill>
              </a:defRPr>
            </a:pPr>
            <a:r>
              <a:t>n = </a:t>
            </a:r>
            <a:r>
              <a:rPr i="0"/>
              <a:t>|</a:t>
            </a:r>
            <a:r>
              <a:t>V</a:t>
            </a:r>
            <a:r>
              <a:rPr i="0"/>
              <a:t>|</a:t>
            </a:r>
            <a:r>
              <a:rPr i="0">
                <a:solidFill>
                  <a:srgbClr val="000000"/>
                </a:solidFill>
              </a:rPr>
              <a:t>, </a:t>
            </a:r>
            <a:r>
              <a:t>m = </a:t>
            </a:r>
            <a:r>
              <a:rPr i="0"/>
              <a:t>|</a:t>
            </a:r>
            <a:r>
              <a:t>E</a:t>
            </a:r>
            <a:r>
              <a:rPr i="0"/>
              <a:t>|</a:t>
            </a:r>
            <a:endParaRPr sz="2772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t>Which </a:t>
            </a:r>
            <a:r>
              <a:rPr>
                <a:solidFill>
                  <a:srgbClr val="990000"/>
                </a:solidFill>
              </a:rPr>
              <a:t>data structure</a:t>
            </a:r>
            <a:r>
              <a:t> to use?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Data Structure: Adjacency Matrix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350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Two-dimensional </a:t>
            </a:r>
            <a:r>
              <a:rPr>
                <a:solidFill>
                  <a:srgbClr val="990000"/>
                </a:solidFill>
              </a:rPr>
              <a:t>array</a:t>
            </a:r>
            <a:r>
              <a:t> </a:t>
            </a:r>
            <a:r>
              <a:rPr i="1">
                <a:solidFill>
                  <a:srgbClr val="0B5394"/>
                </a:solidFill>
              </a:rPr>
              <a:t>A</a:t>
            </a:r>
            <a:r>
              <a:t> of </a:t>
            </a:r>
            <a:r>
              <a:rPr i="1">
                <a:solidFill>
                  <a:srgbClr val="0B5394"/>
                </a:solidFill>
              </a:rPr>
              <a:t>n ⨉ n</a:t>
            </a:r>
            <a:r>
              <a:t> Boolean values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Indexes</a:t>
            </a:r>
            <a:r>
              <a:rPr>
                <a:solidFill>
                  <a:srgbClr val="000000"/>
                </a:solidFill>
              </a:rPr>
              <a:t> of the array = </a:t>
            </a:r>
            <a:r>
              <a:t>node</a:t>
            </a:r>
            <a:r>
              <a:rPr>
                <a:solidFill>
                  <a:srgbClr val="000000"/>
                </a:solidFill>
              </a:rPr>
              <a:t> identifiers of the graph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Boolean value </a:t>
            </a:r>
            <a:r>
              <a:rPr i="1">
                <a:solidFill>
                  <a:srgbClr val="0B5394"/>
                </a:solidFill>
              </a:rPr>
              <a:t>A</a:t>
            </a:r>
            <a:r>
              <a:rPr i="1" baseline="-25000">
                <a:solidFill>
                  <a:srgbClr val="0B5394"/>
                </a:solidFill>
              </a:rPr>
              <a:t>ij</a:t>
            </a:r>
            <a:r>
              <a:t> indicates whether nodes </a:t>
            </a:r>
            <a:r>
              <a:rPr i="1">
                <a:solidFill>
                  <a:srgbClr val="0B5394"/>
                </a:solidFill>
              </a:rPr>
              <a:t>i</a:t>
            </a:r>
            <a:r>
              <a:t>,</a:t>
            </a:r>
            <a:r>
              <a:rPr i="1"/>
              <a:t> </a:t>
            </a:r>
            <a:r>
              <a:rPr i="1">
                <a:solidFill>
                  <a:srgbClr val="0B5394"/>
                </a:solidFill>
              </a:rPr>
              <a:t>j</a:t>
            </a:r>
            <a:r>
              <a:t> are </a:t>
            </a:r>
            <a:r>
              <a:rPr>
                <a:solidFill>
                  <a:srgbClr val="990000"/>
                </a:solidFill>
              </a:rPr>
              <a:t>connected</a:t>
            </a:r>
            <a:endParaRPr sz="2800"/>
          </a:p>
          <a:p>
            <a:pPr>
              <a:spcBef>
                <a:spcPts val="0"/>
              </a:spcBef>
              <a:buSzTx/>
              <a:buNone/>
              <a:defRPr sz="2400"/>
            </a:pPr>
            <a:endParaRPr sz="280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Variants</a:t>
            </a:r>
            <a:r>
              <a:rPr>
                <a:solidFill>
                  <a:srgbClr val="000000"/>
                </a:solidFill>
              </a:rPr>
              <a:t>: 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(Un)directed graphs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Weighted graphs…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Adjacency Matrix: Example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3802700" y="1038399"/>
            <a:ext cx="5109300" cy="4434601"/>
          </a:xfrm>
          <a:prstGeom prst="rect">
            <a:avLst/>
          </a:prstGeom>
        </p:spPr>
        <p:txBody>
          <a:bodyPr/>
          <a:lstStyle/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t>Pros: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Adding/removing </a:t>
            </a:r>
            <a:r>
              <a:rPr>
                <a:solidFill>
                  <a:srgbClr val="990000"/>
                </a:solidFill>
              </a:rPr>
              <a:t>edges</a:t>
            </a:r>
            <a:r>
              <a:t> </a:t>
            </a:r>
            <a:endParaRPr sz="2716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t>Checking </a:t>
            </a:r>
            <a:r>
              <a:rPr>
                <a:solidFill>
                  <a:srgbClr val="000000"/>
                </a:solidFill>
              </a:rPr>
              <a:t>if 2 nodes are connected</a:t>
            </a:r>
            <a:br>
              <a:rPr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t>Cons: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Quadratic </a:t>
            </a:r>
            <a:r>
              <a:rPr>
                <a:solidFill>
                  <a:srgbClr val="990000"/>
                </a:solidFill>
              </a:rPr>
              <a:t>space</a:t>
            </a:r>
            <a:r>
              <a:t>: </a:t>
            </a:r>
            <a:r>
              <a:rPr i="1">
                <a:solidFill>
                  <a:srgbClr val="0B5394"/>
                </a:solidFill>
              </a:rPr>
              <a:t>O(n</a:t>
            </a:r>
            <a:r>
              <a:rPr i="1" baseline="29938">
                <a:solidFill>
                  <a:srgbClr val="0B5394"/>
                </a:solidFill>
              </a:rPr>
              <a:t>2</a:t>
            </a:r>
            <a:r>
              <a:rPr i="1">
                <a:solidFill>
                  <a:srgbClr val="0B5394"/>
                </a:solidFill>
              </a:rPr>
              <a:t>)</a:t>
            </a:r>
            <a:endParaRPr sz="2716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We usually have </a:t>
            </a:r>
            <a:r>
              <a:rPr>
                <a:solidFill>
                  <a:srgbClr val="990000"/>
                </a:solidFill>
              </a:rPr>
              <a:t>sparse</a:t>
            </a:r>
            <a:r>
              <a:t> graphs</a:t>
            </a:r>
            <a:endParaRPr sz="2716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t>Adding nodes</a:t>
            </a:r>
            <a:r>
              <a:rPr>
                <a:solidFill>
                  <a:srgbClr val="000000"/>
                </a:solidFill>
              </a:rPr>
              <a:t> is expensive</a:t>
            </a:r>
            <a:endParaRPr sz="2716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Retrieval of </a:t>
            </a:r>
            <a:r>
              <a:rPr>
                <a:solidFill>
                  <a:srgbClr val="990000"/>
                </a:solidFill>
              </a:rPr>
              <a:t>all</a:t>
            </a:r>
            <a:r>
              <a:t> the </a:t>
            </a:r>
            <a:r>
              <a:rPr>
                <a:solidFill>
                  <a:srgbClr val="990000"/>
                </a:solidFill>
              </a:rPr>
              <a:t>neighbouring</a:t>
            </a:r>
            <a:r>
              <a:t> </a:t>
            </a:r>
            <a:r>
              <a:rPr>
                <a:solidFill>
                  <a:srgbClr val="990000"/>
                </a:solidFill>
              </a:rPr>
              <a:t>nodes </a:t>
            </a:r>
            <a:r>
              <a:t>takes linear time: </a:t>
            </a:r>
            <a:r>
              <a:rPr i="1">
                <a:solidFill>
                  <a:srgbClr val="0B5394"/>
                </a:solidFill>
              </a:rPr>
              <a:t>O(n)</a:t>
            </a:r>
          </a:p>
        </p:txBody>
      </p:sp>
      <p:pic>
        <p:nvPicPr>
          <p:cNvPr id="17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450" y="1101275"/>
            <a:ext cx="2952751" cy="2428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3375" y="3758274"/>
            <a:ext cx="2154049" cy="1183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Data Structure: Adjacency List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367002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A </a:t>
            </a:r>
            <a:r>
              <a:rPr>
                <a:solidFill>
                  <a:srgbClr val="990000"/>
                </a:solidFill>
              </a:rPr>
              <a:t>set</a:t>
            </a:r>
            <a:r>
              <a:t> of </a:t>
            </a:r>
            <a:r>
              <a:rPr>
                <a:solidFill>
                  <a:srgbClr val="990000"/>
                </a:solidFill>
              </a:rPr>
              <a:t>lists</a:t>
            </a:r>
            <a:r>
              <a:t>, each enumerating </a:t>
            </a:r>
            <a:r>
              <a:rPr>
                <a:solidFill>
                  <a:srgbClr val="990000"/>
                </a:solidFill>
              </a:rPr>
              <a:t>neighbours</a:t>
            </a:r>
            <a:r>
              <a:t> of one </a:t>
            </a:r>
            <a:r>
              <a:rPr>
                <a:solidFill>
                  <a:srgbClr val="990000"/>
                </a:solidFill>
              </a:rPr>
              <a:t>node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A vector of </a:t>
            </a:r>
            <a:r>
              <a:rPr i="1">
                <a:solidFill>
                  <a:srgbClr val="0B5394"/>
                </a:solidFill>
              </a:rPr>
              <a:t>n</a:t>
            </a:r>
            <a:r>
              <a:t> pointers to adjacency lists</a:t>
            </a:r>
            <a:br/>
            <a:endParaRPr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Undirected</a:t>
            </a:r>
            <a:r>
              <a:rPr>
                <a:solidFill>
                  <a:srgbClr val="000000"/>
                </a:solidFill>
              </a:rPr>
              <a:t> graph: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An edge connects nodes </a:t>
            </a:r>
            <a:r>
              <a:rPr i="1">
                <a:solidFill>
                  <a:srgbClr val="1155CC"/>
                </a:solidFill>
              </a:rPr>
              <a:t>i</a:t>
            </a:r>
            <a:r>
              <a:t> and </a:t>
            </a:r>
            <a:r>
              <a:rPr i="1">
                <a:solidFill>
                  <a:srgbClr val="1155CC"/>
                </a:solidFill>
              </a:rPr>
              <a:t>j</a:t>
            </a:r>
            <a:r>
              <a:t> 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=&gt; the adjacency list of </a:t>
            </a:r>
            <a:r>
              <a:rPr i="1">
                <a:solidFill>
                  <a:srgbClr val="0B5394"/>
                </a:solidFill>
              </a:rPr>
              <a:t>i</a:t>
            </a:r>
            <a:r>
              <a:t> contains node </a:t>
            </a:r>
            <a:r>
              <a:rPr i="1">
                <a:solidFill>
                  <a:srgbClr val="1155CC"/>
                </a:solidFill>
              </a:rPr>
              <a:t>j</a:t>
            </a:r>
            <a:r>
              <a:t> and </a:t>
            </a:r>
            <a:r>
              <a:rPr>
                <a:solidFill>
                  <a:srgbClr val="990000"/>
                </a:solidFill>
              </a:rPr>
              <a:t>vice versa</a:t>
            </a:r>
            <a:br>
              <a:rPr>
                <a:solidFill>
                  <a:srgbClr val="990000"/>
                </a:solidFill>
              </a:rPr>
            </a:br>
            <a:endParaRPr>
              <a:solidFill>
                <a:srgbClr val="99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Often </a:t>
            </a:r>
            <a:r>
              <a:rPr>
                <a:solidFill>
                  <a:srgbClr val="990000"/>
                </a:solidFill>
              </a:rPr>
              <a:t>compressed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Exploiting </a:t>
            </a:r>
            <a:r>
              <a:rPr>
                <a:solidFill>
                  <a:srgbClr val="990000"/>
                </a:solidFill>
              </a:rPr>
              <a:t>regularities</a:t>
            </a:r>
            <a:r>
              <a:t> in graphs, </a:t>
            </a:r>
            <a:r>
              <a:rPr>
                <a:solidFill>
                  <a:srgbClr val="990000"/>
                </a:solidFill>
              </a:rPr>
              <a:t>difference</a:t>
            </a:r>
            <a:r>
              <a:t> from other nodes,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Adjacency List: Example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3554550" y="1038399"/>
            <a:ext cx="5313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Pros: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Getting the neighbours of a node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Cheap </a:t>
            </a:r>
            <a:r>
              <a:rPr>
                <a:solidFill>
                  <a:srgbClr val="990000"/>
                </a:solidFill>
              </a:rPr>
              <a:t>addition</a:t>
            </a:r>
            <a:r>
              <a:t> of </a:t>
            </a:r>
            <a:r>
              <a:rPr>
                <a:solidFill>
                  <a:srgbClr val="990000"/>
                </a:solidFill>
              </a:rPr>
              <a:t>nodes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More </a:t>
            </a:r>
            <a:r>
              <a:rPr>
                <a:solidFill>
                  <a:srgbClr val="990000"/>
                </a:solidFill>
              </a:rPr>
              <a:t>compact</a:t>
            </a:r>
            <a:r>
              <a:t> representation of </a:t>
            </a:r>
            <a:r>
              <a:rPr>
                <a:solidFill>
                  <a:srgbClr val="990000"/>
                </a:solidFill>
              </a:rPr>
              <a:t>sparse</a:t>
            </a:r>
            <a:r>
              <a:t> graphs</a:t>
            </a:r>
            <a:br/>
            <a:endParaRPr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Cons: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Checking</a:t>
            </a:r>
            <a:r>
              <a:rPr>
                <a:solidFill>
                  <a:srgbClr val="000000"/>
                </a:solidFill>
              </a:rPr>
              <a:t> if there is an </a:t>
            </a:r>
            <a:r>
              <a:t>edge</a:t>
            </a:r>
            <a:r>
              <a:rPr>
                <a:solidFill>
                  <a:srgbClr val="000000"/>
                </a:solidFill>
              </a:rPr>
              <a:t> between two nodes</a:t>
            </a:r>
          </a:p>
        </p:txBody>
      </p:sp>
      <p:pic>
        <p:nvPicPr>
          <p:cNvPr id="183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99" y="3625800"/>
            <a:ext cx="1508526" cy="1880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450" y="1101275"/>
            <a:ext cx="2952751" cy="2428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Graphs relationships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Single-relational</a:t>
            </a:r>
            <a:r>
              <a:rPr>
                <a:solidFill>
                  <a:srgbClr val="000000"/>
                </a:solidFill>
              </a:rPr>
              <a:t> graphs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Edges are </a:t>
            </a:r>
            <a:r>
              <a:rPr>
                <a:solidFill>
                  <a:srgbClr val="990000"/>
                </a:solidFill>
              </a:rPr>
              <a:t>homogeneous</a:t>
            </a:r>
            <a:r>
              <a:t> in meaning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e.g., all edges represent friendship</a:t>
            </a:r>
            <a:br/>
            <a:endParaRPr/>
          </a:p>
        </p:txBody>
      </p:sp>
      <p:pic>
        <p:nvPicPr>
          <p:cNvPr id="188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9908" y="2336320"/>
            <a:ext cx="3309170" cy="2683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Graphs Relationships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Multi-relational</a:t>
            </a:r>
            <a:r>
              <a:rPr>
                <a:solidFill>
                  <a:srgbClr val="000000"/>
                </a:solidFill>
              </a:rPr>
              <a:t> (property) graphs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Edges</a:t>
            </a:r>
            <a:r>
              <a:rPr>
                <a:solidFill>
                  <a:srgbClr val="000000"/>
                </a:solidFill>
              </a:rPr>
              <a:t> are </a:t>
            </a:r>
            <a:r>
              <a:t>typed</a:t>
            </a:r>
            <a:r>
              <a:rPr>
                <a:solidFill>
                  <a:srgbClr val="000000"/>
                </a:solidFill>
              </a:rPr>
              <a:t> or labeled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e.g., friendship, business, communication</a:t>
            </a:r>
            <a:endParaRPr sz="1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Vertices and edges maintain a </a:t>
            </a:r>
            <a:r>
              <a:rPr>
                <a:solidFill>
                  <a:srgbClr val="990000"/>
                </a:solidFill>
              </a:rPr>
              <a:t>set</a:t>
            </a:r>
            <a:r>
              <a:t> of key/value pairs 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Representation of non-graphical data (</a:t>
            </a:r>
            <a:r>
              <a:rPr>
                <a:solidFill>
                  <a:srgbClr val="990000"/>
                </a:solidFill>
              </a:rPr>
              <a:t>properties</a:t>
            </a:r>
            <a:r>
              <a:t>)</a:t>
            </a:r>
            <a:endParaRPr sz="1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e.g., name of a vertex, the weight of an edge</a:t>
            </a:r>
          </a:p>
        </p:txBody>
      </p:sp>
      <p:pic>
        <p:nvPicPr>
          <p:cNvPr id="19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8011" y="3438583"/>
            <a:ext cx="3610773" cy="2034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Neo4j: Data Model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Fundamental units: </a:t>
            </a:r>
            <a:r>
              <a:rPr>
                <a:solidFill>
                  <a:srgbClr val="0B5394"/>
                </a:solidFill>
              </a:rPr>
              <a:t>nodes</a:t>
            </a:r>
            <a:r>
              <a:t> + </a:t>
            </a:r>
            <a:r>
              <a:rPr>
                <a:solidFill>
                  <a:srgbClr val="0B5394"/>
                </a:solidFill>
              </a:rPr>
              <a:t>relationships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Both can contain </a:t>
            </a:r>
            <a:r>
              <a:rPr>
                <a:solidFill>
                  <a:srgbClr val="0B5394"/>
                </a:solidFill>
              </a:rPr>
              <a:t>properties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t>Key-value</a:t>
            </a:r>
            <a:r>
              <a:rPr>
                <a:solidFill>
                  <a:srgbClr val="000000"/>
                </a:solidFill>
              </a:rPr>
              <a:t> pairs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Value can be of primitive type </a:t>
            </a:r>
            <a:br/>
            <a:r>
              <a:t>or an array of primitive type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t>null</a:t>
            </a:r>
            <a:r>
              <a:rPr>
                <a:solidFill>
                  <a:srgbClr val="000000"/>
                </a:solidFill>
              </a:rPr>
              <a:t> is </a:t>
            </a:r>
            <a:r>
              <a:rPr>
                <a:solidFill>
                  <a:srgbClr val="990000"/>
                </a:solidFill>
              </a:rPr>
              <a:t>not</a:t>
            </a:r>
            <a:r>
              <a:rPr>
                <a:solidFill>
                  <a:srgbClr val="000000"/>
                </a:solidFill>
              </a:rPr>
              <a:t> a </a:t>
            </a:r>
            <a:r>
              <a:rPr>
                <a:solidFill>
                  <a:srgbClr val="990000"/>
                </a:solidFill>
              </a:rPr>
              <a:t>valid</a:t>
            </a:r>
            <a:r>
              <a:rPr>
                <a:solidFill>
                  <a:srgbClr val="000000"/>
                </a:solidFill>
              </a:rPr>
              <a:t> property value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nulls can be modelled by </a:t>
            </a:r>
            <a:br/>
            <a:r>
              <a:t>the absence of a key</a:t>
            </a:r>
          </a:p>
        </p:txBody>
      </p:sp>
      <p:pic>
        <p:nvPicPr>
          <p:cNvPr id="196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8525" y="1673474"/>
            <a:ext cx="2982799" cy="3671127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Arial"/>
                <a:hlinkClick r:id="rId3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/>
              </a:rPr>
              <a:t>http://db-engines.com/en/system/Neo4j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Agenda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buFont typeface="Arial"/>
              <a:buChar char="●"/>
              <a:defRPr sz="1800"/>
            </a:pPr>
            <a:r>
              <a:t>Graph Databases: </a:t>
            </a:r>
            <a:r>
              <a:rPr>
                <a:solidFill>
                  <a:srgbClr val="990000"/>
                </a:solidFill>
              </a:rPr>
              <a:t>Mission</a:t>
            </a:r>
            <a:r>
              <a:t>, Data, Example</a:t>
            </a:r>
          </a:p>
          <a:p>
            <a:pPr marL="457200" indent="-419100">
              <a:buFont typeface="Arial"/>
              <a:buChar char="●"/>
              <a:defRPr sz="1800"/>
            </a:pPr>
            <a:r>
              <a:t>A Bit of </a:t>
            </a:r>
            <a:r>
              <a:rPr>
                <a:solidFill>
                  <a:srgbClr val="990000"/>
                </a:solidFill>
              </a:rPr>
              <a:t>Graph Theory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Graph </a:t>
            </a:r>
            <a:r>
              <a:rPr>
                <a:solidFill>
                  <a:srgbClr val="990000"/>
                </a:solidFill>
              </a:rPr>
              <a:t>Representations</a:t>
            </a:r>
            <a:endParaRPr sz="280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Improving Data </a:t>
            </a:r>
            <a:r>
              <a:rPr>
                <a:solidFill>
                  <a:srgbClr val="990000"/>
                </a:solidFill>
              </a:rPr>
              <a:t>Locality</a:t>
            </a:r>
            <a:r>
              <a:t> (efficient storage)</a:t>
            </a:r>
            <a:endParaRPr sz="280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Graph </a:t>
            </a:r>
            <a:r>
              <a:rPr>
                <a:solidFill>
                  <a:srgbClr val="990000"/>
                </a:solidFill>
              </a:rPr>
              <a:t>Partitioning </a:t>
            </a:r>
            <a:r>
              <a:t>and </a:t>
            </a:r>
            <a:r>
              <a:rPr>
                <a:solidFill>
                  <a:srgbClr val="990000"/>
                </a:solidFill>
              </a:rPr>
              <a:t>Traversal </a:t>
            </a:r>
            <a:r>
              <a:t>Algorithm</a:t>
            </a:r>
            <a:endParaRPr sz="280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Types of </a:t>
            </a:r>
            <a:r>
              <a:rPr>
                <a:solidFill>
                  <a:srgbClr val="990000"/>
                </a:solidFill>
              </a:rPr>
              <a:t>Queries</a:t>
            </a:r>
            <a:endParaRPr sz="2800"/>
          </a:p>
          <a:p>
            <a:pPr marL="457200" indent="-419100">
              <a:buFont typeface="Arial"/>
              <a:buChar char="●"/>
              <a:defRPr sz="1800"/>
            </a:pPr>
            <a:r>
              <a:t>Graph Databases</a:t>
            </a:r>
          </a:p>
          <a:p>
            <a:pPr marL="457200" indent="-419100">
              <a:buFont typeface="Arial"/>
              <a:buChar char="●"/>
              <a:defRPr sz="1800">
                <a:solidFill>
                  <a:srgbClr val="0B5394"/>
                </a:solidFill>
              </a:defRPr>
            </a:pPr>
            <a:r>
              <a:t>Neo4j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Data </a:t>
            </a:r>
            <a:r>
              <a:rPr>
                <a:solidFill>
                  <a:srgbClr val="990000"/>
                </a:solidFill>
              </a:rPr>
              <a:t>model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t>Traversal </a:t>
            </a:r>
            <a:r>
              <a:rPr>
                <a:solidFill>
                  <a:srgbClr val="000000"/>
                </a:solidFill>
              </a:rPr>
              <a:t>of the graph</a:t>
            </a:r>
            <a:endParaRPr sz="280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t>Cypher</a:t>
            </a:r>
            <a:r>
              <a:rPr>
                <a:solidFill>
                  <a:srgbClr val="000000"/>
                </a:solidFill>
              </a:rPr>
              <a:t> query </a:t>
            </a:r>
            <a:r>
              <a:t>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8525" y="2547299"/>
            <a:ext cx="5675475" cy="31677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Data Model: Relationships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0B5394"/>
                </a:solidFill>
              </a:defRPr>
            </a:pPr>
            <a:r>
              <a:t>Directed relationships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Incoming and outgoing </a:t>
            </a:r>
            <a:r>
              <a:rPr>
                <a:solidFill>
                  <a:srgbClr val="990000"/>
                </a:solidFill>
              </a:rPr>
              <a:t>edge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Equally </a:t>
            </a:r>
            <a:r>
              <a:rPr>
                <a:solidFill>
                  <a:srgbClr val="990000"/>
                </a:solidFill>
              </a:rPr>
              <a:t>efficient traversal</a:t>
            </a:r>
            <a:r>
              <a:t> in both directions</a:t>
            </a:r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Direction </a:t>
            </a:r>
            <a:r>
              <a:rPr>
                <a:solidFill>
                  <a:srgbClr val="990000"/>
                </a:solidFill>
              </a:rPr>
              <a:t>can</a:t>
            </a:r>
            <a:r>
              <a:t> be </a:t>
            </a:r>
            <a:r>
              <a:rPr>
                <a:solidFill>
                  <a:srgbClr val="990000"/>
                </a:solidFill>
              </a:rPr>
              <a:t>ignored </a:t>
            </a:r>
            <a:br>
              <a:rPr>
                <a:solidFill>
                  <a:srgbClr val="990000"/>
                </a:solidFill>
              </a:rPr>
            </a:br>
            <a:r>
              <a:t>when not needed by applications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Always have start </a:t>
            </a:r>
            <a:br/>
            <a:r>
              <a:t>and end node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Can be recursive</a:t>
            </a:r>
          </a:p>
        </p:txBody>
      </p:sp>
      <p:pic>
        <p:nvPicPr>
          <p:cNvPr id="202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899" y="4401375"/>
            <a:ext cx="1910411" cy="73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Data Model: Properties</a:t>
            </a:r>
          </a:p>
        </p:txBody>
      </p:sp>
      <p:graphicFrame>
        <p:nvGraphicFramePr>
          <p:cNvPr id="205" name="Table 205"/>
          <p:cNvGraphicFramePr/>
          <p:nvPr/>
        </p:nvGraphicFramePr>
        <p:xfrm>
          <a:off x="4756196" y="883226"/>
          <a:ext cx="3701929" cy="448727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4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>
                          <a:sym typeface="Calibri"/>
                        </a:rPr>
                        <a:t>Type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>
                          <a:sym typeface="Calibri"/>
                        </a:rPr>
                        <a:t>Description</a:t>
                      </a:r>
                    </a:p>
                  </a:txBody>
                  <a:tcPr marL="91425" marR="91425" marT="91425" marB="91425" horzOverflow="overflow">
                    <a:lnL w="19050"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boolean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 true/false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byte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8-bit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short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16-bit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int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32-bit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long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64-bit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float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32-bit IEEE 754 floating-point number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double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64-bit IEEE 754 floating-point number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908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char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16-bit unsigned integers representing Unicode characters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String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sequence of Unicode characters 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06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17475"/>
            <a:ext cx="2924625" cy="4897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Graphs (Neo4j) vs. RDBMS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224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RDBMS</a:t>
            </a:r>
            <a:r>
              <a:rPr>
                <a:solidFill>
                  <a:srgbClr val="000000"/>
                </a:solidFill>
              </a:rPr>
              <a:t> designed for a </a:t>
            </a:r>
            <a:r>
              <a:t>single</a:t>
            </a:r>
            <a:r>
              <a:rPr>
                <a:solidFill>
                  <a:srgbClr val="000000"/>
                </a:solidFill>
              </a:rPr>
              <a:t> type of </a:t>
            </a:r>
            <a:r>
              <a:t>relationship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“Who is my manager”</a:t>
            </a:r>
            <a:endParaRPr sz="280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Adding</a:t>
            </a:r>
            <a:r>
              <a:rPr>
                <a:solidFill>
                  <a:srgbClr val="000000"/>
                </a:solidFill>
              </a:rPr>
              <a:t> another relationship usually means a lot of </a:t>
            </a:r>
            <a:r>
              <a:t>schema changes</a:t>
            </a:r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/>
            </a:pPr>
            <a:r>
              <a:t>In RDBMS </a:t>
            </a:r>
            <a:r>
              <a:rPr>
                <a:solidFill>
                  <a:srgbClr val="990000"/>
                </a:solidFill>
              </a:rPr>
              <a:t>we model</a:t>
            </a:r>
            <a:r>
              <a:t> the graph </a:t>
            </a:r>
            <a:r>
              <a:rPr>
                <a:solidFill>
                  <a:srgbClr val="990000"/>
                </a:solidFill>
              </a:rPr>
              <a:t>beforehand</a:t>
            </a:r>
            <a:r>
              <a:t> based on the </a:t>
            </a:r>
            <a:r>
              <a:rPr>
                <a:solidFill>
                  <a:srgbClr val="990000"/>
                </a:solidFill>
              </a:rPr>
              <a:t>traversal</a:t>
            </a:r>
            <a:r>
              <a:t> we want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If the traversal changes, the data will have to change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Graph DBs:</a:t>
            </a:r>
            <a:r>
              <a:rPr>
                <a:solidFill>
                  <a:srgbClr val="000000"/>
                </a:solidFill>
              </a:rPr>
              <a:t> the relationship is not calculated but persisted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Graphs (Neo4j) vs. RDBMS (2)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RDBMS</a:t>
            </a:r>
            <a:r>
              <a:rPr>
                <a:solidFill>
                  <a:srgbClr val="000000"/>
                </a:solidFill>
              </a:rPr>
              <a:t> is optimized for </a:t>
            </a:r>
            <a:r>
              <a:rPr>
                <a:solidFill>
                  <a:srgbClr val="990000"/>
                </a:solidFill>
              </a:rPr>
              <a:t>aggregated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Neo4j</a:t>
            </a:r>
            <a:r>
              <a:rPr>
                <a:solidFill>
                  <a:srgbClr val="000000"/>
                </a:solidFill>
              </a:rPr>
              <a:t> is optimized for </a:t>
            </a:r>
            <a:r>
              <a:rPr>
                <a:solidFill>
                  <a:srgbClr val="990000"/>
                </a:solidFill>
              </a:rPr>
              <a:t>highly connected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 marL="857250" lvl="1" indent="-419100">
              <a:spcBef>
                <a:spcPts val="0"/>
              </a:spcBef>
              <a:buClr>
                <a:srgbClr val="000000"/>
              </a:buClr>
              <a:buChar char="●"/>
              <a:defRPr sz="2000"/>
            </a:pPr>
            <a:r>
              <a:t>It uses adjacency list as a data structure</a:t>
            </a:r>
          </a:p>
        </p:txBody>
      </p:sp>
      <p:pic>
        <p:nvPicPr>
          <p:cNvPr id="213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349" y="2739400"/>
            <a:ext cx="2333626" cy="2495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6300" y="3375092"/>
            <a:ext cx="5703300" cy="1171207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http://neo4j.com/docs/stable/</a:t>
            </a:r>
          </a:p>
        </p:txBody>
      </p:sp>
      <p:sp>
        <p:nvSpPr>
          <p:cNvPr id="216" name="Shape 216"/>
          <p:cNvSpPr/>
          <p:nvPr/>
        </p:nvSpPr>
        <p:spPr>
          <a:xfrm>
            <a:off x="1138132" y="2516038"/>
            <a:ext cx="129031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Relational data</a:t>
            </a:r>
          </a:p>
        </p:txBody>
      </p:sp>
      <p:sp>
        <p:nvSpPr>
          <p:cNvPr id="217" name="Shape 217"/>
          <p:cNvSpPr/>
          <p:nvPr/>
        </p:nvSpPr>
        <p:spPr>
          <a:xfrm>
            <a:off x="4684315" y="2823815"/>
            <a:ext cx="123397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Graph data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 DBs: Suitable Use Cases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56899" cy="4434601"/>
          </a:xfrm>
          <a:prstGeom prst="rect">
            <a:avLst/>
          </a:prstGeom>
        </p:spPr>
        <p:txBody>
          <a:bodyPr/>
          <a:lstStyle/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/>
            </a:pPr>
            <a:r>
              <a:t>Connected Data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990000"/>
                </a:solidFill>
              </a:defRPr>
            </a:pPr>
            <a:r>
              <a:t>Social</a:t>
            </a:r>
            <a:r>
              <a:rPr>
                <a:solidFill>
                  <a:srgbClr val="000000"/>
                </a:solidFill>
              </a:rPr>
              <a:t> networks</a:t>
            </a:r>
            <a:endParaRPr sz="2660"/>
          </a:p>
          <a:p>
            <a:pPr marL="868680" lvl="1" indent="-361950" defTabSz="43434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Any link-rich domain is well suited for graph databases</a:t>
            </a:r>
            <a:endParaRPr sz="2660"/>
          </a:p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/>
            </a:pPr>
            <a:r>
              <a:t>Routing, Dispatch, and Location-Based Services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Node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location</a:t>
            </a:r>
            <a:r>
              <a:rPr>
                <a:solidFill>
                  <a:srgbClr val="000000"/>
                </a:solidFill>
              </a:rPr>
              <a:t> or address that has a delivery</a:t>
            </a:r>
            <a:endParaRPr sz="2660"/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Graph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nodes</a:t>
            </a:r>
            <a:r>
              <a:rPr>
                <a:solidFill>
                  <a:srgbClr val="000000"/>
                </a:solidFill>
              </a:rPr>
              <a:t> where a delivery has to be made</a:t>
            </a:r>
            <a:endParaRPr sz="2660"/>
          </a:p>
          <a:p>
            <a:pPr marL="868680" lvl="1" indent="-361950" defTabSz="43434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Relationships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distance</a:t>
            </a:r>
            <a:endParaRPr sz="2660"/>
          </a:p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>
                <a:solidFill>
                  <a:srgbClr val="990000"/>
                </a:solidFill>
              </a:defRPr>
            </a:pPr>
            <a:r>
              <a:t>Recommendation</a:t>
            </a:r>
            <a:r>
              <a:rPr>
                <a:solidFill>
                  <a:srgbClr val="000000"/>
                </a:solidFill>
              </a:rPr>
              <a:t> Engines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“your friends also bought this product”</a:t>
            </a:r>
            <a:endParaRPr sz="2660"/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“when buying this item, these others are usually bought”</a:t>
            </a:r>
            <a:endParaRPr sz="2660"/>
          </a:p>
          <a:p>
            <a:pPr marL="325754" indent="-325754" defTabSz="434340">
              <a:spcBef>
                <a:spcPts val="0"/>
              </a:spcBef>
              <a:buSzTx/>
              <a:buNone/>
              <a:defRPr sz="2280"/>
            </a:pPr>
            <a: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 DBs: When Not to Use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462099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If we want to </a:t>
            </a:r>
            <a:r>
              <a:rPr>
                <a:solidFill>
                  <a:srgbClr val="990000"/>
                </a:solidFill>
              </a:rPr>
              <a:t>update</a:t>
            </a:r>
            <a:r>
              <a:t> all or a </a:t>
            </a:r>
            <a:r>
              <a:rPr>
                <a:solidFill>
                  <a:srgbClr val="990000"/>
                </a:solidFill>
              </a:rPr>
              <a:t>subset</a:t>
            </a:r>
            <a:r>
              <a:t> of entities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Changing a property on many nodes is not straightforward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e.g., analytics solution where all entities may need to be updated with a changed property</a:t>
            </a:r>
            <a:br/>
            <a:endParaRPr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Some</a:t>
            </a:r>
            <a:r>
              <a:rPr>
                <a:solidFill>
                  <a:srgbClr val="000000"/>
                </a:solidFill>
              </a:rPr>
              <a:t> graph databases may be </a:t>
            </a:r>
            <a:r>
              <a:t>unable </a:t>
            </a:r>
            <a:r>
              <a:rPr>
                <a:solidFill>
                  <a:srgbClr val="000000"/>
                </a:solidFill>
              </a:rPr>
              <a:t>to handle </a:t>
            </a:r>
            <a:r>
              <a:t>lots</a:t>
            </a:r>
            <a:r>
              <a:rPr>
                <a:solidFill>
                  <a:srgbClr val="000000"/>
                </a:solidFill>
              </a:rPr>
              <a:t> of data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Distribution </a:t>
            </a:r>
            <a:r>
              <a:rPr>
                <a:solidFill>
                  <a:srgbClr val="000000"/>
                </a:solidFill>
              </a:rPr>
              <a:t>of a graph is </a:t>
            </a:r>
            <a:r>
              <a:t>difficult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Neo4j: Basic Info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Open source</a:t>
            </a:r>
            <a:r>
              <a:rPr>
                <a:solidFill>
                  <a:srgbClr val="000000"/>
                </a:solidFill>
              </a:rPr>
              <a:t> graph database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Initial release: 2007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Written in: </a:t>
            </a:r>
            <a:r>
              <a:rPr>
                <a:solidFill>
                  <a:srgbClr val="990000"/>
                </a:solidFill>
              </a:rPr>
              <a:t>Java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OS: cross-platform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Full </a:t>
            </a:r>
            <a:r>
              <a:rPr>
                <a:solidFill>
                  <a:srgbClr val="990000"/>
                </a:solidFill>
              </a:rPr>
              <a:t>transactions</a:t>
            </a:r>
            <a:r>
              <a:t> (ACID)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Partitioning: None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Replication</a:t>
            </a:r>
            <a:r>
              <a:rPr>
                <a:solidFill>
                  <a:srgbClr val="000000"/>
                </a:solidFill>
              </a:rPr>
              <a:t>: Master-slave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Eventual consistency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Neo4j in Server mode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Two</a:t>
            </a:r>
            <a:r>
              <a:rPr>
                <a:solidFill>
                  <a:srgbClr val="000000"/>
                </a:solidFill>
              </a:rPr>
              <a:t> ways to </a:t>
            </a:r>
            <a:r>
              <a:t>use</a:t>
            </a:r>
            <a:r>
              <a:rPr>
                <a:solidFill>
                  <a:srgbClr val="000000"/>
                </a:solidFill>
              </a:rPr>
              <a:t> Neo4j: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t>Self-standing</a:t>
            </a:r>
            <a:r>
              <a:rPr>
                <a:solidFill>
                  <a:srgbClr val="000000"/>
                </a:solidFill>
              </a:rPr>
              <a:t> server + connections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t>Embeded</a:t>
            </a:r>
            <a:r>
              <a:rPr>
                <a:solidFill>
                  <a:srgbClr val="000000"/>
                </a:solidFill>
              </a:rPr>
              <a:t>: Used directly within a Java application</a:t>
            </a:r>
            <a:br>
              <a:rPr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Server mode: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t>download</a:t>
            </a:r>
            <a:r>
              <a:rPr>
                <a:solidFill>
                  <a:srgbClr val="000000"/>
                </a:solidFill>
              </a:rPr>
              <a:t>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http://neo4j.com/download/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extract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neo4j-community-X.Y.Z.tar.gz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./bin/neo4j start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go to: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http://localhost:7474/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Cypher: Clauses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5716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MATCH</a:t>
            </a:r>
            <a:r>
              <a:rPr b="0"/>
              <a:t>: The graph </a:t>
            </a:r>
            <a:r>
              <a:rPr b="0">
                <a:solidFill>
                  <a:srgbClr val="990000"/>
                </a:solidFill>
              </a:rPr>
              <a:t>pattern</a:t>
            </a:r>
            <a:r>
              <a:rPr b="0"/>
              <a:t> to match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WHERE</a:t>
            </a:r>
            <a:r>
              <a:rPr b="0"/>
              <a:t>: </a:t>
            </a:r>
            <a:r>
              <a:rPr b="0">
                <a:solidFill>
                  <a:srgbClr val="990000"/>
                </a:solidFill>
              </a:rPr>
              <a:t>Filtering</a:t>
            </a:r>
            <a:r>
              <a:rPr b="0"/>
              <a:t> criteria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RETURN</a:t>
            </a:r>
            <a:r>
              <a:rPr b="0"/>
              <a:t>: What to return 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CREATE</a:t>
            </a:r>
            <a:r>
              <a:rPr b="0"/>
              <a:t>: Creates nodes and relationships. 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DELETE</a:t>
            </a:r>
            <a:r>
              <a:rPr b="0"/>
              <a:t>: Remove nodes, relationships, properties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SET</a:t>
            </a:r>
            <a:r>
              <a:rPr b="0"/>
              <a:t>: Set values to </a:t>
            </a:r>
            <a:r>
              <a:rPr b="0">
                <a:solidFill>
                  <a:srgbClr val="990000"/>
                </a:solidFill>
              </a:rPr>
              <a:t>properties</a:t>
            </a:r>
          </a:p>
          <a:p>
            <a:pPr marL="457200" indent="-419100">
              <a:lnSpc>
                <a:spcPct val="115000"/>
              </a:lnSpc>
              <a:spcBef>
                <a:spcPts val="0"/>
              </a:spcBef>
              <a:buFont typeface="Arial"/>
              <a:buChar char="●"/>
              <a:defRPr sz="1800" b="1"/>
            </a:pPr>
            <a:r>
              <a:t>WITH</a:t>
            </a:r>
            <a:r>
              <a:rPr b="0"/>
              <a:t>: Divides a query into multiple parts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START</a:t>
            </a:r>
            <a:r>
              <a:rPr b="0"/>
              <a:t>: Starting </a:t>
            </a:r>
            <a:r>
              <a:rPr b="0">
                <a:solidFill>
                  <a:srgbClr val="990000"/>
                </a:solidFill>
              </a:rPr>
              <a:t>points</a:t>
            </a:r>
            <a:r>
              <a:rPr b="0"/>
              <a:t> in the graph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by explicit index lookups or by node IDs (both </a:t>
            </a:r>
            <a:r>
              <a:rPr>
                <a:solidFill>
                  <a:srgbClr val="990000"/>
                </a:solidFill>
              </a:rPr>
              <a:t>deprecated</a:t>
            </a: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Cypher: Creating Nodes (Examples)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457200" y="1012700"/>
            <a:ext cx="4514099" cy="14529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t>CREATE</a:t>
            </a:r>
            <a:r>
              <a:rPr b="0"/>
              <a:t> n;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t>(create a node, assign to var </a:t>
            </a:r>
            <a:r>
              <a:rPr b="1"/>
              <a:t>n</a:t>
            </a:r>
            <a:r>
              <a:t>)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Created 1 node, returned 0 rows</a:t>
            </a:r>
          </a:p>
        </p:txBody>
      </p:sp>
      <p:sp>
        <p:nvSpPr>
          <p:cNvPr id="236" name="Shape 236"/>
          <p:cNvSpPr/>
          <p:nvPr/>
        </p:nvSpPr>
        <p:spPr>
          <a:xfrm>
            <a:off x="3479800" y="2998788"/>
            <a:ext cx="5664200" cy="239871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t>CREATE </a:t>
            </a:r>
            <a:r>
              <a:rPr b="0"/>
              <a:t>(a: Person {name : 'David'})</a:t>
            </a:r>
            <a:endParaRPr sz="3200"/>
          </a:p>
          <a:p>
            <a:pPr marL="342900" indent="-342900" defTabSz="457200">
              <a:defRPr sz="1800" b="1"/>
            </a:pPr>
            <a:r>
              <a:t>RETURN </a:t>
            </a:r>
            <a:r>
              <a:rPr b="0"/>
              <a:t>a;</a:t>
            </a:r>
            <a:endParaRPr sz="3200"/>
          </a:p>
          <a:p>
            <a:pPr marL="342900" indent="-342900" defTabSz="457200">
              <a:defRPr sz="1800" i="1"/>
            </a:pPr>
            <a:r>
              <a:t>(create a node with label ‘Person’ and  ‘name’ property ‘David’)</a:t>
            </a:r>
            <a:endParaRPr sz="3200"/>
          </a:p>
          <a:p>
            <a:pPr marL="342900" indent="-342900" defTabSz="457200"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Created 1 node, set 1 property, returned 1 row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57200" y="228850"/>
            <a:ext cx="8523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RDBMS recap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4321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RDBMS are </a:t>
            </a:r>
            <a:r>
              <a:rPr>
                <a:solidFill>
                  <a:srgbClr val="990000"/>
                </a:solidFill>
              </a:rPr>
              <a:t>predominant</a:t>
            </a:r>
            <a:r>
              <a:t> database technologies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Since 1970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endParaRPr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Data modeled as relations (</a:t>
            </a:r>
            <a:r>
              <a:rPr>
                <a:solidFill>
                  <a:srgbClr val="990000"/>
                </a:solidFill>
              </a:rPr>
              <a:t>tables</a:t>
            </a:r>
            <a:r>
              <a:t>)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object = </a:t>
            </a:r>
            <a:r>
              <a:rPr>
                <a:solidFill>
                  <a:srgbClr val="990000"/>
                </a:solidFill>
              </a:rPr>
              <a:t>tuple</a:t>
            </a:r>
            <a:r>
              <a:t> of attribute values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tables </a:t>
            </a:r>
            <a:r>
              <a:rPr>
                <a:solidFill>
                  <a:srgbClr val="000000"/>
                </a:solidFill>
              </a:rPr>
              <a:t>contain objects of the </a:t>
            </a:r>
            <a:r>
              <a:t>same type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tables interconnected via </a:t>
            </a:r>
            <a:r>
              <a:rPr>
                <a:solidFill>
                  <a:srgbClr val="990000"/>
                </a:solidFill>
              </a:rPr>
              <a:t>foreign keys</a:t>
            </a:r>
            <a:br>
              <a:rPr>
                <a:solidFill>
                  <a:srgbClr val="990000"/>
                </a:solidFill>
              </a:rPr>
            </a:br>
            <a:endParaRPr>
              <a:solidFill>
                <a:srgbClr val="99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Use </a:t>
            </a:r>
            <a:r>
              <a:rPr>
                <a:solidFill>
                  <a:srgbClr val="990000"/>
                </a:solidFill>
              </a:rPr>
              <a:t>SQL</a:t>
            </a:r>
            <a:r>
              <a:t> query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Cypher: Changing Properties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57199" y="1012700"/>
            <a:ext cx="8090401" cy="41664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t>MATCH </a:t>
            </a:r>
            <a:r>
              <a:rPr b="0"/>
              <a:t>(n: Person {name: 'Andres'})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t>SET</a:t>
            </a:r>
            <a:r>
              <a:rPr b="0"/>
              <a:t> n.surname = 'Taylor'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t>RETURN </a:t>
            </a:r>
            <a:r>
              <a:rPr b="0"/>
              <a:t>n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t>(find a node with name ‘Andres’ and set it surname ‘Taylor’)</a:t>
            </a:r>
            <a:br/>
            <a:r>
              <a:t>	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                                        Node[0]{name:"Andres",surname:"Taylor"} 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row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Properties set: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Cypher: Delete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sz="half" idx="1"/>
          </p:nvPr>
        </p:nvSpPr>
        <p:spPr>
          <a:xfrm>
            <a:off x="457199" y="1012700"/>
            <a:ext cx="8343601" cy="21723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t>MATCH </a:t>
            </a:r>
            <a:r>
              <a:rPr b="0"/>
              <a:t>(n: Person {name: 'Andres'})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t>DELETE </a:t>
            </a:r>
            <a:r>
              <a:rPr b="0"/>
              <a:t>n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t>(delete all Persons with name ‘Andres’)	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Nodes deleted: 2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TransactionFailureException: Unable to commit transaction</a:t>
            </a:r>
          </a:p>
        </p:txBody>
      </p:sp>
      <p:sp>
        <p:nvSpPr>
          <p:cNvPr id="243" name="Shape 243"/>
          <p:cNvSpPr/>
          <p:nvPr/>
        </p:nvSpPr>
        <p:spPr>
          <a:xfrm>
            <a:off x="682625" y="3375025"/>
            <a:ext cx="8461375" cy="2171700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t>MATCH </a:t>
            </a:r>
            <a:r>
              <a:rPr b="0"/>
              <a:t>(n: Person {name: 'Andres'}), (n-[r]-())</a:t>
            </a:r>
            <a:endParaRPr sz="3200"/>
          </a:p>
          <a:p>
            <a:pPr marL="342900" indent="-342900" defTabSz="457200">
              <a:defRPr sz="1800" b="1"/>
            </a:pPr>
            <a:r>
              <a:t>DELETE </a:t>
            </a:r>
            <a:r>
              <a:rPr b="0"/>
              <a:t>r,n</a:t>
            </a:r>
            <a:endParaRPr sz="3200"/>
          </a:p>
          <a:p>
            <a:pPr marL="342900" indent="-342900" defTabSz="457200">
              <a:lnSpc>
                <a:spcPct val="115000"/>
              </a:lnSpc>
              <a:defRPr sz="1800" i="1"/>
            </a:pPr>
            <a:r>
              <a:t>(first, we must delete all relationships of node with name ‘Andres’)</a:t>
            </a:r>
            <a:endParaRPr sz="3200"/>
          </a:p>
          <a:p>
            <a:pPr marL="342900" indent="-342900" defTabSz="457200"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Nodes deleted: 1</a:t>
            </a:r>
            <a:endParaRPr sz="3200"/>
          </a:p>
          <a:p>
            <a:pPr marL="342900" indent="-342900" defTabSz="457200"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Relationships deleted: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Cypher: Queries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sz="half" idx="1"/>
          </p:nvPr>
        </p:nvSpPr>
        <p:spPr>
          <a:xfrm>
            <a:off x="400199" y="3349674"/>
            <a:ext cx="8343601" cy="213660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t>MATCH (</a:t>
            </a:r>
            <a:r>
              <a:rPr b="0"/>
              <a:t>user: Person {name: 'Andres'})-[:friend]-&gt;(follower)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t>RETURN </a:t>
            </a:r>
            <a:r>
              <a:rPr b="0"/>
              <a:t>user.name, follower.name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t>(find all ‘friends’ of 'Andres')</a:t>
            </a:r>
          </a:p>
        </p:txBody>
      </p:sp>
      <p:sp>
        <p:nvSpPr>
          <p:cNvPr id="247" name="Shape 247"/>
          <p:cNvSpPr/>
          <p:nvPr/>
        </p:nvSpPr>
        <p:spPr>
          <a:xfrm>
            <a:off x="0" y="1193800"/>
            <a:ext cx="8343900" cy="1851025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t>MATCH (</a:t>
            </a:r>
            <a:r>
              <a:rPr b="0"/>
              <a:t>p: Person)</a:t>
            </a:r>
            <a:endParaRPr sz="3200"/>
          </a:p>
          <a:p>
            <a:pPr marL="342900" indent="-342900" defTabSz="457200">
              <a:defRPr sz="1800" b="1"/>
            </a:pPr>
            <a:r>
              <a:t>WHERE</a:t>
            </a:r>
            <a:r>
              <a:rPr b="0"/>
              <a:t> p.age &gt; 18 </a:t>
            </a:r>
            <a:r>
              <a:t>AND</a:t>
            </a:r>
            <a:r>
              <a:rPr b="0"/>
              <a:t> p.age &lt; 30</a:t>
            </a:r>
            <a:endParaRPr sz="3200"/>
          </a:p>
          <a:p>
            <a:pPr marL="342900" indent="-342900" defTabSz="457200">
              <a:defRPr sz="1800" b="1"/>
            </a:pPr>
            <a:r>
              <a:t>RETURN </a:t>
            </a:r>
            <a:r>
              <a:rPr b="0"/>
              <a:t>p.name</a:t>
            </a:r>
            <a:endParaRPr sz="3200"/>
          </a:p>
          <a:p>
            <a:pPr marL="342900" indent="-342900" defTabSz="457200">
              <a:lnSpc>
                <a:spcPct val="115000"/>
              </a:lnSpc>
              <a:defRPr sz="1800" i="1"/>
            </a:pPr>
            <a:r>
              <a:t>(return names of all adult people under 30)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1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Cypher: Queries (2)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sz="half" idx="1"/>
          </p:nvPr>
        </p:nvSpPr>
        <p:spPr>
          <a:xfrm>
            <a:off x="400199" y="1182649"/>
            <a:ext cx="8343601" cy="1565102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t>MATCH (</a:t>
            </a:r>
            <a:r>
              <a:rPr b="0"/>
              <a:t>andres: Person {name: 'Andres'})-[*1..3]-(node)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t>RETURN </a:t>
            </a:r>
            <a:r>
              <a:rPr b="0"/>
              <a:t>andres, node ;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t>(find all ‘nodes’ within three hops from ‘Andres’)</a:t>
            </a:r>
          </a:p>
        </p:txBody>
      </p:sp>
      <p:sp>
        <p:nvSpPr>
          <p:cNvPr id="251" name="Shape 251"/>
          <p:cNvSpPr/>
          <p:nvPr/>
        </p:nvSpPr>
        <p:spPr>
          <a:xfrm>
            <a:off x="0" y="3236913"/>
            <a:ext cx="8343900" cy="230187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t>MATCH </a:t>
            </a:r>
            <a:r>
              <a:rPr b="0"/>
              <a:t>p=shortestPath(</a:t>
            </a:r>
            <a:endParaRPr sz="3200"/>
          </a:p>
          <a:p>
            <a:pPr marL="342900" indent="-342900" defTabSz="457200">
              <a:defRPr sz="1800"/>
            </a:pPr>
            <a:r>
              <a:t>  (andres:Person {name: 'Andres'})-[*]-(david {name:'David'})</a:t>
            </a:r>
            <a:endParaRPr sz="3200"/>
          </a:p>
          <a:p>
            <a:pPr marL="342900" indent="-342900" defTabSz="457200">
              <a:defRPr sz="1800"/>
            </a:pPr>
            <a:r>
              <a:t>)</a:t>
            </a:r>
            <a:endParaRPr sz="3200"/>
          </a:p>
          <a:p>
            <a:pPr marL="342900" indent="-342900" defTabSz="457200">
              <a:defRPr sz="1800" b="1"/>
            </a:pPr>
            <a:r>
              <a:t>RETURN </a:t>
            </a:r>
            <a:r>
              <a:rPr b="0"/>
              <a:t>p ;</a:t>
            </a:r>
            <a:endParaRPr sz="3200"/>
          </a:p>
          <a:p>
            <a:pPr marL="342900" indent="-342900" defTabSz="457200">
              <a:lnSpc>
                <a:spcPct val="115000"/>
              </a:lnSpc>
              <a:defRPr sz="1800" i="1"/>
            </a:pPr>
            <a:r>
              <a:t>(find the shortest connection between ‘Andres’ and ‘David’)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t>Guidelines on Data model Transformation (Relational -&gt; graph )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defRPr sz="1600"/>
            </a:pPr>
            <a:r>
              <a:t>Each entity table is represented by a label on nodes</a:t>
            </a:r>
          </a:p>
          <a:p>
            <a:pPr marL="285750" indent="-285750">
              <a:buFont typeface="Arial"/>
              <a:defRPr sz="1600"/>
            </a:pPr>
            <a:r>
              <a:t>Each row in a entity table is a node</a:t>
            </a:r>
          </a:p>
          <a:p>
            <a:pPr marL="285750" indent="-285750">
              <a:buFont typeface="Arial"/>
              <a:defRPr sz="1600"/>
            </a:pPr>
            <a:r>
              <a:t>Columns on those tables become node properties.</a:t>
            </a:r>
          </a:p>
          <a:p>
            <a:pPr marL="285750" indent="-285750">
              <a:buFont typeface="Arial"/>
              <a:defRPr sz="1600"/>
            </a:pPr>
            <a:r>
              <a:t>Replace foreign keys with relationships to the other table, remove them afterwards</a:t>
            </a:r>
          </a:p>
          <a:p>
            <a:pPr marL="285750" indent="-285750">
              <a:buFont typeface="Arial"/>
              <a:defRPr sz="1600"/>
            </a:pPr>
            <a:r>
              <a:t>Remove data with default values, no need to store those</a:t>
            </a:r>
          </a:p>
          <a:p>
            <a:pPr marL="285750" indent="-285750">
              <a:buFont typeface="Arial"/>
              <a:defRPr sz="1600"/>
            </a:pPr>
            <a:r>
              <a:t>Indexed column names, might indicate an array property (like email1, email2, email3)</a:t>
            </a:r>
          </a:p>
          <a:p>
            <a:pPr marL="285750" indent="-285750">
              <a:buFont typeface="Arial"/>
              <a:defRPr sz="1600"/>
            </a:pPr>
            <a:r>
              <a:t>Join tables are transformed into relationships, columns on those tables become relationship properties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457200" y="358445"/>
            <a:ext cx="8229600" cy="5114556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2000" b="1"/>
            </a:pPr>
            <a:r>
              <a:t>Table translation</a:t>
            </a:r>
          </a:p>
          <a:p>
            <a:pPr marL="0" indent="0" algn="ctr">
              <a:buSzTx/>
              <a:buNone/>
              <a:defRPr sz="2000"/>
            </a:pPr>
            <a:endParaRPr/>
          </a:p>
          <a:p>
            <a:pPr>
              <a:defRPr sz="2000"/>
            </a:pPr>
            <a:r>
              <a:t>You cannot translate tables directly.</a:t>
            </a:r>
            <a:endParaRPr u="sng"/>
          </a:p>
          <a:p>
            <a:pPr>
              <a:defRPr sz="2000"/>
            </a:pPr>
            <a:r>
              <a:t>In a RDBMS you define the structure of the table.</a:t>
            </a:r>
          </a:p>
          <a:p>
            <a:pPr>
              <a:defRPr sz="2000"/>
            </a:pPr>
            <a:r>
              <a:t>In a Graph DB you insert the data as nodes and you give them a </a:t>
            </a:r>
            <a:r>
              <a:rPr u="sng"/>
              <a:t>type</a:t>
            </a:r>
          </a:p>
          <a:p>
            <a:pPr>
              <a:defRPr sz="2000" u="sng"/>
            </a:pPr>
            <a:endParaRPr u="sng"/>
          </a:p>
          <a:p>
            <a:pPr>
              <a:defRPr sz="2000" u="sng"/>
            </a:pPr>
            <a:endParaRPr u="sng"/>
          </a:p>
          <a:p>
            <a:pPr>
              <a:defRPr sz="2000" u="sng"/>
            </a:pPr>
            <a:endParaRPr u="sng"/>
          </a:p>
          <a:p>
            <a:pPr>
              <a:defRPr sz="2000"/>
            </a:pPr>
            <a:r>
              <a:t>CREATE (p:Person{name :‘Jim Raynor’, address:’Mar Sara’,job:’Marshal’,married:false})</a:t>
            </a:r>
            <a:br/>
            <a:r>
              <a:t>RETURN p;</a:t>
            </a:r>
          </a:p>
        </p:txBody>
      </p:sp>
      <p:pic>
        <p:nvPicPr>
          <p:cNvPr id="257" name="image1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3467" y="2619770"/>
            <a:ext cx="4532196" cy="723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457200" y="358445"/>
            <a:ext cx="8229600" cy="5114556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2000" b="1"/>
            </a:pPr>
            <a:r>
              <a:t>Join table translation</a:t>
            </a:r>
          </a:p>
          <a:p>
            <a:pPr marL="0" indent="0" algn="ctr">
              <a:buSzTx/>
              <a:buNone/>
              <a:defRPr sz="2000"/>
            </a:pPr>
            <a:endParaRPr/>
          </a:p>
          <a:p>
            <a:pPr>
              <a:defRPr sz="2000"/>
            </a:pPr>
            <a:r>
              <a:t>In a RDBMS you model relationship as tables.</a:t>
            </a:r>
          </a:p>
          <a:p>
            <a:pPr>
              <a:defRPr sz="2000"/>
            </a:pPr>
            <a:r>
              <a:t>The relationship is modelled as data with PK-FK connections.</a:t>
            </a:r>
          </a:p>
          <a:p>
            <a:pPr>
              <a:defRPr sz="2000"/>
            </a:pPr>
            <a:r>
              <a:t>In a Graph DB you can type the edges and use them as relationships.</a:t>
            </a:r>
          </a:p>
        </p:txBody>
      </p:sp>
      <p:grpSp>
        <p:nvGrpSpPr>
          <p:cNvPr id="262" name="Group 262"/>
          <p:cNvGrpSpPr/>
          <p:nvPr/>
        </p:nvGrpSpPr>
        <p:grpSpPr>
          <a:xfrm>
            <a:off x="3852471" y="2735840"/>
            <a:ext cx="1566473" cy="936885"/>
            <a:chOff x="0" y="0"/>
            <a:chExt cx="1566472" cy="936883"/>
          </a:xfrm>
        </p:grpSpPr>
        <p:sp>
          <p:nvSpPr>
            <p:cNvPr id="260" name="Shape 260"/>
            <p:cNvSpPr/>
            <p:nvPr/>
          </p:nvSpPr>
          <p:spPr>
            <a:xfrm>
              <a:off x="-1" y="0"/>
              <a:ext cx="1566474" cy="936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91617" y="219521"/>
              <a:ext cx="783238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Works for</a:t>
              </a:r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1066800" y="2803295"/>
            <a:ext cx="1439055" cy="801975"/>
            <a:chOff x="0" y="0"/>
            <a:chExt cx="1439054" cy="801974"/>
          </a:xfrm>
        </p:grpSpPr>
        <p:sp>
          <p:nvSpPr>
            <p:cNvPr id="263" name="Shape 263"/>
            <p:cNvSpPr/>
            <p:nvPr/>
          </p:nvSpPr>
          <p:spPr>
            <a:xfrm>
              <a:off x="0" y="-1"/>
              <a:ext cx="1439055" cy="80197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0" y="253667"/>
              <a:ext cx="1439055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Person</a:t>
              </a:r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6695606" y="2803295"/>
            <a:ext cx="1439056" cy="801975"/>
            <a:chOff x="0" y="0"/>
            <a:chExt cx="1439054" cy="801974"/>
          </a:xfrm>
        </p:grpSpPr>
        <p:sp>
          <p:nvSpPr>
            <p:cNvPr id="266" name="Shape 266"/>
            <p:cNvSpPr/>
            <p:nvPr/>
          </p:nvSpPr>
          <p:spPr>
            <a:xfrm>
              <a:off x="0" y="-1"/>
              <a:ext cx="1439055" cy="80197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253667"/>
              <a:ext cx="1439055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Employer</a:t>
              </a:r>
            </a:p>
          </p:txBody>
        </p:sp>
      </p:grpSp>
      <p:sp>
        <p:nvSpPr>
          <p:cNvPr id="277" name="Shape 277"/>
          <p:cNvSpPr/>
          <p:nvPr/>
        </p:nvSpPr>
        <p:spPr>
          <a:xfrm>
            <a:off x="2510631" y="3204282"/>
            <a:ext cx="133690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423869" y="3204282"/>
            <a:ext cx="126697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3115454" y="2849901"/>
            <a:ext cx="3147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*</a:t>
            </a:r>
          </a:p>
        </p:txBody>
      </p:sp>
      <p:sp>
        <p:nvSpPr>
          <p:cNvPr id="272" name="Shape 272"/>
          <p:cNvSpPr/>
          <p:nvPr/>
        </p:nvSpPr>
        <p:spPr>
          <a:xfrm>
            <a:off x="5841167" y="2849901"/>
            <a:ext cx="3147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*</a:t>
            </a:r>
          </a:p>
        </p:txBody>
      </p:sp>
      <p:grpSp>
        <p:nvGrpSpPr>
          <p:cNvPr id="275" name="Group 275"/>
          <p:cNvGrpSpPr/>
          <p:nvPr/>
        </p:nvGrpSpPr>
        <p:grpSpPr>
          <a:xfrm>
            <a:off x="5418944" y="3676608"/>
            <a:ext cx="1291655" cy="547007"/>
            <a:chOff x="0" y="0"/>
            <a:chExt cx="1291654" cy="547006"/>
          </a:xfrm>
        </p:grpSpPr>
        <p:sp>
          <p:nvSpPr>
            <p:cNvPr id="273" name="Shape 273"/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89158" y="126182"/>
              <a:ext cx="913337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Full-time</a:t>
              </a:r>
            </a:p>
          </p:txBody>
        </p:sp>
      </p:grpSp>
      <p:sp>
        <p:nvSpPr>
          <p:cNvPr id="279" name="Shape 279"/>
          <p:cNvSpPr/>
          <p:nvPr/>
        </p:nvSpPr>
        <p:spPr>
          <a:xfrm>
            <a:off x="5059048" y="3425224"/>
            <a:ext cx="593070" cy="309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911">
              <a:defRPr sz="3743"/>
            </a:lvl1pPr>
          </a:lstStyle>
          <a:p>
            <a:r>
              <a:rPr lang="it-IT" dirty="0"/>
              <a:t>ERD implementation in Graph DB</a:t>
            </a:r>
            <a:endParaRPr dirty="0"/>
          </a:p>
        </p:txBody>
      </p:sp>
      <p:sp>
        <p:nvSpPr>
          <p:cNvPr id="282" name="Shape 282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2500" dirty="0"/>
              <a:t>Each entity in an entity set becomes a node. The attributes become fields of the node.</a:t>
            </a:r>
          </a:p>
          <a:p>
            <a:r>
              <a:rPr lang="it-IT" sz="2500" dirty="0"/>
              <a:t>Each </a:t>
            </a:r>
            <a:r>
              <a:rPr lang="it-IT" sz="2500" u="sng" dirty="0"/>
              <a:t>binary</a:t>
            </a:r>
            <a:r>
              <a:rPr lang="it-IT" sz="2500" dirty="0"/>
              <a:t> relationship in a relationship set becomes a link in the graph. Each relationship attribute becomes a field in the link.</a:t>
            </a:r>
          </a:p>
          <a:p>
            <a:r>
              <a:rPr lang="it-IT" sz="2500" dirty="0"/>
              <a:t>Each relationship which is not binary (ternary, quaternary, …) becomes a node in the graph. All the attributes of the relationship are stored in the node. </a:t>
            </a:r>
            <a:r>
              <a:rPr lang="it-IT" sz="2500"/>
              <a:t>All entities participating in the relationship are linked to this node.</a:t>
            </a:r>
            <a:endParaRPr sz="2500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228850"/>
            <a:ext cx="8523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Advantages of Relational Databases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4321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A (mostly) </a:t>
            </a:r>
            <a:r>
              <a:rPr>
                <a:solidFill>
                  <a:srgbClr val="990000"/>
                </a:solidFill>
              </a:rPr>
              <a:t>standard</a:t>
            </a:r>
            <a:r>
              <a:t> data model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Many well </a:t>
            </a:r>
            <a:r>
              <a:rPr>
                <a:solidFill>
                  <a:srgbClr val="990000"/>
                </a:solidFill>
              </a:rPr>
              <a:t>developed</a:t>
            </a:r>
            <a:r>
              <a:t> technologies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physical organization of the data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search indexes: B</a:t>
            </a:r>
            <a:r>
              <a:rPr baseline="30000"/>
              <a:t>+</a:t>
            </a:r>
            <a:r>
              <a:t>-Trees, hash indexes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query optimization, search operator implementations</a:t>
            </a:r>
            <a:endParaRPr sz="280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Reliable </a:t>
            </a:r>
            <a:r>
              <a:rPr>
                <a:solidFill>
                  <a:srgbClr val="990000"/>
                </a:solidFill>
              </a:rPr>
              <a:t>concurrency</a:t>
            </a:r>
            <a:r>
              <a:t> control (ACID)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transactions</a:t>
            </a:r>
            <a:r>
              <a:rPr>
                <a:solidFill>
                  <a:srgbClr val="000000"/>
                </a:solidFill>
              </a:rPr>
              <a:t>: atomicity, consistency, isolation, durability</a:t>
            </a:r>
            <a:endParaRPr sz="280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Many reliable </a:t>
            </a:r>
            <a:r>
              <a:rPr>
                <a:solidFill>
                  <a:srgbClr val="990000"/>
                </a:solidFill>
              </a:rPr>
              <a:t>integration</a:t>
            </a:r>
            <a:r>
              <a:t> mechanisms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“shared database integration” of applications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NoSQL Databases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038399"/>
            <a:ext cx="8686800" cy="2063101"/>
          </a:xfrm>
          <a:prstGeom prst="rect">
            <a:avLst/>
          </a:prstGeom>
        </p:spPr>
        <p:txBody>
          <a:bodyPr/>
          <a:lstStyle/>
          <a:p>
            <a:pPr marL="393192" indent="-360426" defTabSz="393192">
              <a:spcBef>
                <a:spcPts val="0"/>
              </a:spcBef>
              <a:buFont typeface="Arial"/>
              <a:buChar char="●"/>
              <a:defRPr sz="2064">
                <a:solidFill>
                  <a:srgbClr val="990000"/>
                </a:solidFill>
              </a:defRPr>
            </a:pPr>
            <a:r>
              <a:t>What is</a:t>
            </a:r>
            <a:r>
              <a:rPr>
                <a:solidFill>
                  <a:srgbClr val="000000"/>
                </a:solidFill>
              </a:rPr>
              <a:t> “NoSQL”?</a:t>
            </a:r>
          </a:p>
          <a:p>
            <a:pPr marL="786384" lvl="1" indent="-327660" defTabSz="393192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064"/>
            </a:pPr>
            <a:r>
              <a:t>term used in late 90s for a different type of technology:      Carlo Strozzi: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http://www.strozzi.it/cgi-bin/CSA/tw7/I/en_US/NoSQL/</a:t>
            </a:r>
            <a:endParaRPr sz="2408"/>
          </a:p>
          <a:p>
            <a:pPr marL="786384" lvl="1" indent="-327660" defTabSz="393192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064"/>
            </a:pPr>
            <a:r>
              <a:t>“Not Only SQL”?</a:t>
            </a:r>
            <a:endParaRPr sz="2408"/>
          </a:p>
          <a:p>
            <a:pPr marL="1179576" lvl="2" indent="-294894" defTabSz="393192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064"/>
            </a:pPr>
            <a:r>
              <a:t>but many RDBMS are also “not just SQL”</a:t>
            </a:r>
          </a:p>
        </p:txBody>
      </p:sp>
      <p:sp>
        <p:nvSpPr>
          <p:cNvPr id="143" name="Shape 143"/>
          <p:cNvSpPr/>
          <p:nvPr/>
        </p:nvSpPr>
        <p:spPr>
          <a:xfrm>
            <a:off x="609599" y="5128424"/>
            <a:ext cx="4846801" cy="44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800">
                <a:solidFill>
                  <a:srgbClr val="666666"/>
                </a:solidFill>
              </a:defRPr>
            </a:lvl1pPr>
          </a:lstStyle>
          <a:p>
            <a:r>
              <a:t>[Sadalage &amp; Fowler: NoSQL Distilled, 2012]</a:t>
            </a:r>
          </a:p>
        </p:txBody>
      </p:sp>
      <p:sp>
        <p:nvSpPr>
          <p:cNvPr id="144" name="Shape 144"/>
          <p:cNvSpPr/>
          <p:nvPr/>
        </p:nvSpPr>
        <p:spPr>
          <a:xfrm>
            <a:off x="457200" y="3101500"/>
            <a:ext cx="8686800" cy="196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2400"/>
            </a:pPr>
            <a:r>
              <a:t>“NoSQL is an accidental term with no precise definition”</a:t>
            </a:r>
            <a:endParaRPr sz="320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first used</a:t>
            </a:r>
            <a:r>
              <a:rPr>
                <a:solidFill>
                  <a:srgbClr val="000000"/>
                </a:solidFill>
              </a:rPr>
              <a:t> at an informal meetup in </a:t>
            </a:r>
            <a:r>
              <a:t>2009</a:t>
            </a:r>
            <a:r>
              <a:rPr>
                <a:solidFill>
                  <a:srgbClr val="000000"/>
                </a:solidFill>
              </a:rPr>
              <a:t> in San Francisco (presentations from Voldemort, Cassandra, Dynomite,    HBase, Hypertable, CouchDB, and MongoDB)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2" animBg="1" advAuto="0"/>
      <p:bldP spid="144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NoSQL Databases (cont.)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457199" y="1038400"/>
            <a:ext cx="8497501" cy="2805599"/>
          </a:xfrm>
          <a:prstGeom prst="rect">
            <a:avLst/>
          </a:prstGeom>
        </p:spPr>
        <p:txBody>
          <a:bodyPr/>
          <a:lstStyle/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t>NoSQL: Database technologies that are (mostly):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t>Not using</a:t>
            </a:r>
            <a:r>
              <a:rPr>
                <a:solidFill>
                  <a:srgbClr val="000000"/>
                </a:solidFill>
              </a:rPr>
              <a:t> the </a:t>
            </a:r>
            <a:r>
              <a:t>relational</a:t>
            </a:r>
            <a:r>
              <a:rPr>
                <a:solidFill>
                  <a:srgbClr val="000000"/>
                </a:solidFill>
              </a:rPr>
              <a:t> model (nor the SQL language)</a:t>
            </a:r>
            <a:endParaRPr sz="2716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Designed to run on </a:t>
            </a:r>
            <a:r>
              <a:rPr>
                <a:solidFill>
                  <a:srgbClr val="990000"/>
                </a:solidFill>
              </a:rPr>
              <a:t>large clusters </a:t>
            </a:r>
            <a:r>
              <a:t>(horizontally scalable)</a:t>
            </a:r>
            <a:endParaRPr sz="2716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t>No schema</a:t>
            </a:r>
            <a:r>
              <a:rPr>
                <a:solidFill>
                  <a:srgbClr val="000000"/>
                </a:solidFill>
              </a:rPr>
              <a:t> - fields can be freely added to any record</a:t>
            </a:r>
            <a:endParaRPr sz="2716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Open source</a:t>
            </a:r>
            <a:endParaRPr sz="2716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Based on the needs of 21st century web estates</a:t>
            </a:r>
            <a:endParaRPr sz="2716"/>
          </a:p>
          <a:p>
            <a:pPr marL="332613" indent="-332613" defTabSz="443484">
              <a:spcBef>
                <a:spcPts val="0"/>
              </a:spcBef>
              <a:buSzTx/>
              <a:buNone/>
              <a:defRPr sz="2328">
                <a:solidFill>
                  <a:srgbClr val="666666"/>
                </a:solidFill>
              </a:defRPr>
            </a:pPr>
            <a:r>
              <a:t>[Sadalage &amp; Fowler: NoSQL Distilled, 2012]</a:t>
            </a:r>
          </a:p>
        </p:txBody>
      </p:sp>
      <p:sp>
        <p:nvSpPr>
          <p:cNvPr id="148" name="Shape 148"/>
          <p:cNvSpPr/>
          <p:nvPr/>
        </p:nvSpPr>
        <p:spPr>
          <a:xfrm>
            <a:off x="457199" y="3781600"/>
            <a:ext cx="8497501" cy="196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457200" indent="-419100" defTabSz="457200">
              <a:buClr>
                <a:srgbClr val="000000"/>
              </a:buClr>
              <a:buSzPct val="100000"/>
              <a:buFont typeface="Arial"/>
              <a:buChar char="●"/>
              <a:defRPr sz="2400"/>
            </a:pPr>
            <a:r>
              <a:t>Other characteristics (often true):</a:t>
            </a:r>
            <a:endParaRPr sz="320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easy </a:t>
            </a:r>
            <a:r>
              <a:rPr>
                <a:solidFill>
                  <a:srgbClr val="990000"/>
                </a:solidFill>
              </a:rPr>
              <a:t>replication</a:t>
            </a:r>
            <a:r>
              <a:t> support (fault-tolerance, query efficiency)</a:t>
            </a:r>
            <a:endParaRPr sz="280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simple</a:t>
            </a:r>
            <a:r>
              <a:rPr>
                <a:solidFill>
                  <a:srgbClr val="000000"/>
                </a:solidFill>
              </a:rPr>
              <a:t> API</a:t>
            </a:r>
            <a:endParaRPr sz="280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eventually</a:t>
            </a:r>
            <a:r>
              <a:rPr>
                <a:solidFill>
                  <a:srgbClr val="000000"/>
                </a:solidFill>
              </a:rPr>
              <a:t> consistent (not ACID)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400"/>
            </a:lvl1pPr>
          </a:lstStyle>
          <a:p>
            <a:r>
              <a:t>Four Basic Types of NoSQL Databases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Key-value</a:t>
            </a:r>
            <a:r>
              <a:rPr>
                <a:solidFill>
                  <a:srgbClr val="000000"/>
                </a:solidFill>
              </a:rPr>
              <a:t> stores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Document</a:t>
            </a:r>
            <a:r>
              <a:rPr>
                <a:solidFill>
                  <a:srgbClr val="000000"/>
                </a:solidFill>
              </a:rPr>
              <a:t> databases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Column-family</a:t>
            </a:r>
            <a:r>
              <a:rPr>
                <a:solidFill>
                  <a:srgbClr val="000000"/>
                </a:solidFill>
              </a:rPr>
              <a:t> stores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Graph</a:t>
            </a:r>
            <a:r>
              <a:rPr>
                <a:solidFill>
                  <a:srgbClr val="000000"/>
                </a:solidFill>
              </a:rPr>
              <a:t> databases</a:t>
            </a:r>
          </a:p>
          <a:p>
            <a:pPr>
              <a:spcBef>
                <a:spcPts val="0"/>
              </a:spcBef>
              <a:buSzTx/>
              <a:buNone/>
              <a:defRPr sz="2400"/>
            </a:pPr>
            <a:endParaRPr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SzTx/>
              <a:buNone/>
              <a:defRPr sz="2400"/>
            </a:pPr>
            <a:r>
              <a:t>In this course we will discuss only graph databases and document databases in details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 Databases: Example</a:t>
            </a:r>
          </a:p>
        </p:txBody>
      </p:sp>
      <p:pic>
        <p:nvPicPr>
          <p:cNvPr id="15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9692" y="964149"/>
            <a:ext cx="5997356" cy="475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5466474" y="5357774"/>
            <a:ext cx="3646500" cy="35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Sadalage &amp; Fowler: NoSQL Distilled,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 Databases: Mission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560501" cy="4542601"/>
          </a:xfrm>
          <a:prstGeom prst="rect">
            <a:avLst/>
          </a:prstGeom>
        </p:spPr>
        <p:txBody>
          <a:bodyPr/>
          <a:lstStyle/>
          <a:p>
            <a:pPr marL="457200" indent="-419100">
              <a:buFont typeface="Arial"/>
              <a:buChar char="●"/>
              <a:defRPr sz="2400"/>
            </a:pPr>
            <a:r>
              <a:t>To store </a:t>
            </a:r>
            <a:r>
              <a:rPr>
                <a:solidFill>
                  <a:srgbClr val="990000"/>
                </a:solidFill>
              </a:rPr>
              <a:t>entities</a:t>
            </a:r>
            <a:r>
              <a:t> and </a:t>
            </a:r>
            <a:r>
              <a:rPr>
                <a:solidFill>
                  <a:srgbClr val="990000"/>
                </a:solidFill>
              </a:rPr>
              <a:t>relationships</a:t>
            </a:r>
            <a:r>
              <a:t> between them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Nodes</a:t>
            </a:r>
            <a:r>
              <a:rPr>
                <a:solidFill>
                  <a:srgbClr val="000000"/>
                </a:solidFill>
              </a:rPr>
              <a:t> are instances of objects</a:t>
            </a:r>
            <a:endParaRPr sz="280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Nodes have </a:t>
            </a:r>
            <a:r>
              <a:rPr>
                <a:solidFill>
                  <a:srgbClr val="990000"/>
                </a:solidFill>
              </a:rPr>
              <a:t>properties</a:t>
            </a:r>
            <a:r>
              <a:t>,  e.g., name</a:t>
            </a:r>
            <a:endParaRPr sz="280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Edges</a:t>
            </a:r>
            <a:r>
              <a:rPr>
                <a:solidFill>
                  <a:srgbClr val="000000"/>
                </a:solidFill>
              </a:rPr>
              <a:t> connect nodes and have </a:t>
            </a:r>
            <a:r>
              <a:t>directional</a:t>
            </a:r>
            <a:r>
              <a:rPr>
                <a:solidFill>
                  <a:srgbClr val="000000"/>
                </a:solidFill>
              </a:rPr>
              <a:t> significance</a:t>
            </a:r>
            <a:endParaRPr sz="280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Edges have </a:t>
            </a:r>
            <a:r>
              <a:rPr>
                <a:solidFill>
                  <a:srgbClr val="990000"/>
                </a:solidFill>
              </a:rPr>
              <a:t>types</a:t>
            </a:r>
            <a:r>
              <a:t> e.g., likes, friend, …</a:t>
            </a:r>
            <a:br/>
            <a:endParaRPr/>
          </a:p>
          <a:p>
            <a:pPr marL="457200" indent="-419100">
              <a:buFont typeface="Arial"/>
              <a:buChar char="●"/>
              <a:defRPr sz="2400"/>
            </a:pPr>
            <a:r>
              <a:t>Nodes are organized by </a:t>
            </a:r>
            <a:r>
              <a:rPr>
                <a:solidFill>
                  <a:srgbClr val="990000"/>
                </a:solidFill>
              </a:rPr>
              <a:t>relationships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Allow to </a:t>
            </a:r>
            <a:r>
              <a:rPr>
                <a:solidFill>
                  <a:srgbClr val="990000"/>
                </a:solidFill>
              </a:rPr>
              <a:t>find</a:t>
            </a:r>
            <a:r>
              <a:t> interesting </a:t>
            </a:r>
            <a:r>
              <a:rPr>
                <a:solidFill>
                  <a:srgbClr val="990000"/>
                </a:solidFill>
              </a:rPr>
              <a:t>patterns</a:t>
            </a:r>
            <a:endParaRPr sz="280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 b="1"/>
            </a:pPr>
            <a:r>
              <a:t>example:</a:t>
            </a:r>
            <a:r>
              <a:rPr b="0"/>
              <a:t> Get all nodes that are “employee” of “Big Company” and that “likes” “NoSQL Distilled”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</Words>
  <Application>Microsoft Office PowerPoint</Application>
  <PresentationFormat>On-screen Show (16:10)</PresentationFormat>
  <Paragraphs>309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Trebuchet MS</vt:lpstr>
      <vt:lpstr>Wingdings</vt:lpstr>
      <vt:lpstr>Office Theme</vt:lpstr>
      <vt:lpstr>NoSQL and Graph Databases: Principles</vt:lpstr>
      <vt:lpstr>Agenda</vt:lpstr>
      <vt:lpstr>RDBMS recap</vt:lpstr>
      <vt:lpstr>Advantages of Relational Databases</vt:lpstr>
      <vt:lpstr>NoSQL Databases</vt:lpstr>
      <vt:lpstr>NoSQL Databases (cont.)</vt:lpstr>
      <vt:lpstr>Four Basic Types of NoSQL Databases</vt:lpstr>
      <vt:lpstr>Graph Databases: Example</vt:lpstr>
      <vt:lpstr>Graph Databases: Mission</vt:lpstr>
      <vt:lpstr>Basic Characteristics</vt:lpstr>
      <vt:lpstr>Relationship Properties: Example</vt:lpstr>
      <vt:lpstr>A Bit of a Theory</vt:lpstr>
      <vt:lpstr>Data Structure: Adjacency Matrix</vt:lpstr>
      <vt:lpstr>Adjacency Matrix: Example</vt:lpstr>
      <vt:lpstr>Data Structure: Adjacency List</vt:lpstr>
      <vt:lpstr>Adjacency List: Example</vt:lpstr>
      <vt:lpstr>Graphs relationships</vt:lpstr>
      <vt:lpstr>Graphs Relationships</vt:lpstr>
      <vt:lpstr>Neo4j: Data Model</vt:lpstr>
      <vt:lpstr>Data Model: Relationships</vt:lpstr>
      <vt:lpstr>Data Model: Properties</vt:lpstr>
      <vt:lpstr>Graphs (Neo4j) vs. RDBMS</vt:lpstr>
      <vt:lpstr>Graphs (Neo4j) vs. RDBMS (2)</vt:lpstr>
      <vt:lpstr>Graph DBs: Suitable Use Cases</vt:lpstr>
      <vt:lpstr>Graph DBs: When Not to Use</vt:lpstr>
      <vt:lpstr>Neo4j: Basic Info</vt:lpstr>
      <vt:lpstr>Neo4j in Server mode</vt:lpstr>
      <vt:lpstr>Cypher: Clauses</vt:lpstr>
      <vt:lpstr>Cypher: Creating Nodes (Examples)</vt:lpstr>
      <vt:lpstr>Cypher: Changing Properties</vt:lpstr>
      <vt:lpstr>Cypher: Delete</vt:lpstr>
      <vt:lpstr>Cypher: Queries</vt:lpstr>
      <vt:lpstr>Cypher: Queries (2)</vt:lpstr>
      <vt:lpstr>Guidelines on Data model Transformation (Relational -&gt; graph )</vt:lpstr>
      <vt:lpstr>PowerPoint Presentation</vt:lpstr>
      <vt:lpstr>PowerPoint Presentation</vt:lpstr>
      <vt:lpstr>ERD implementation in Graph 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and Graph Databases: Principles</dc:title>
  <cp:lastModifiedBy>Francesco Di Giacomo</cp:lastModifiedBy>
  <cp:revision>1</cp:revision>
  <dcterms:modified xsi:type="dcterms:W3CDTF">2016-09-26T13:51:28Z</dcterms:modified>
</cp:coreProperties>
</file>