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47"/>
  </p:notesMasterIdLst>
  <p:sldIdLst>
    <p:sldId id="256" r:id="rId2"/>
    <p:sldId id="312" r:id="rId3"/>
    <p:sldId id="303" r:id="rId4"/>
    <p:sldId id="304" r:id="rId5"/>
    <p:sldId id="305" r:id="rId6"/>
    <p:sldId id="306" r:id="rId7"/>
    <p:sldId id="308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7" r:id="rId19"/>
    <p:sldId id="278" r:id="rId20"/>
    <p:sldId id="286" r:id="rId21"/>
    <p:sldId id="318" r:id="rId22"/>
    <p:sldId id="315" r:id="rId23"/>
    <p:sldId id="316" r:id="rId24"/>
    <p:sldId id="317" r:id="rId25"/>
    <p:sldId id="295" r:id="rId26"/>
    <p:sldId id="296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7" r:id="rId43"/>
    <p:sldId id="336" r:id="rId44"/>
    <p:sldId id="297" r:id="rId45"/>
    <p:sldId id="298" r:id="rId46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717" autoAdjust="0"/>
  </p:normalViewPr>
  <p:slideViewPr>
    <p:cSldViewPr snapToGrid="0" snapToObjects="1">
      <p:cViewPr varScale="1">
        <p:scale>
          <a:sx n="93" d="100"/>
          <a:sy n="93" d="100"/>
        </p:scale>
        <p:origin x="-960" y="-10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73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686002" y="685800"/>
            <a:ext cx="54866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31014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77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9898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6798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28861"/>
            <a:ext cx="8229600" cy="733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229600" cy="4434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Font typeface="Calibri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30347"/>
            <a:ext cx="8229600" cy="733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7395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43097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094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49006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5046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1852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9989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61608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EF297-321A-3D46-89C2-05040921A9FF}" type="datetimeFigureOut">
              <a:rPr lang="en-US" smtClean="0"/>
              <a:t>12/10/15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A6CC0-76B0-084A-B058-A62BD2374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932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db-engines.com/en/system/Neo4j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neo4j.com/download/" TargetMode="External"/><Relationship Id="rId4" Type="http://schemas.openxmlformats.org/officeDocument/2006/relationships/hyperlink" Target="http://localhost:7474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strozzi.it/cgi-bin/CSA/tw7/I/en_US/NoSQ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28450" y="2216475"/>
            <a:ext cx="8678400" cy="1167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err="1" smtClean="0"/>
              <a:t>NoSQL</a:t>
            </a:r>
            <a:r>
              <a:rPr lang="en-US" sz="2400" dirty="0" smtClean="0"/>
              <a:t> and </a:t>
            </a:r>
            <a:r>
              <a:rPr lang="en" sz="2400" dirty="0" smtClean="0"/>
              <a:t>Graph </a:t>
            </a:r>
            <a:r>
              <a:rPr lang="en" sz="2400" dirty="0"/>
              <a:t>Databases: Principles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85800" y="3490612"/>
            <a:ext cx="7772400" cy="18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/>
            </a:r>
            <a:br>
              <a:rPr lang="en" sz="2400" dirty="0"/>
            </a:br>
            <a:endParaRPr lang="en"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58" name="Shape 58"/>
          <p:cNvSpPr txBox="1"/>
          <p:nvPr/>
        </p:nvSpPr>
        <p:spPr>
          <a:xfrm>
            <a:off x="457200" y="5322150"/>
            <a:ext cx="8229600" cy="31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Basic Characteristics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990000"/>
                </a:solidFill>
              </a:rPr>
              <a:t>Different</a:t>
            </a:r>
            <a:r>
              <a:rPr lang="en" sz="2400" dirty="0"/>
              <a:t> types of </a:t>
            </a:r>
            <a:r>
              <a:rPr lang="en" sz="2400" dirty="0">
                <a:solidFill>
                  <a:srgbClr val="990000"/>
                </a:solidFill>
              </a:rPr>
              <a:t>relationships</a:t>
            </a:r>
            <a:r>
              <a:rPr lang="en" sz="2400" dirty="0"/>
              <a:t> between nodes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To represent </a:t>
            </a:r>
            <a:r>
              <a:rPr lang="en" sz="2400" dirty="0">
                <a:solidFill>
                  <a:srgbClr val="990000"/>
                </a:solidFill>
              </a:rPr>
              <a:t>relationships</a:t>
            </a:r>
            <a:r>
              <a:rPr lang="en" sz="2400" dirty="0"/>
              <a:t> between </a:t>
            </a:r>
            <a:r>
              <a:rPr lang="en" sz="2400" dirty="0">
                <a:solidFill>
                  <a:srgbClr val="990000"/>
                </a:solidFill>
              </a:rPr>
              <a:t>domain</a:t>
            </a:r>
            <a:r>
              <a:rPr lang="en" sz="2400" dirty="0"/>
              <a:t> entities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Or to model any kind of </a:t>
            </a:r>
            <a:r>
              <a:rPr lang="en" sz="2400" dirty="0">
                <a:solidFill>
                  <a:srgbClr val="990000"/>
                </a:solidFill>
              </a:rPr>
              <a:t>secondary </a:t>
            </a:r>
            <a:r>
              <a:rPr lang="en" sz="2400" dirty="0"/>
              <a:t>relationships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 dirty="0"/>
              <a:t>Category, path, </a:t>
            </a:r>
            <a:r>
              <a:rPr lang="en" sz="2400" dirty="0" smtClean="0"/>
              <a:t>time-trees</a:t>
            </a:r>
            <a:r>
              <a:rPr lang="en-US" sz="2400" dirty="0" smtClean="0"/>
              <a:t>..</a:t>
            </a:r>
            <a:endParaRPr lang="en" sz="2400" dirty="0" smtClean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>
                <a:solidFill>
                  <a:srgbClr val="990000"/>
                </a:solidFill>
              </a:rPr>
              <a:t>No limit</a:t>
            </a:r>
            <a:r>
              <a:rPr lang="en" sz="2400" dirty="0" smtClean="0"/>
              <a:t> to the number and kind of relationships</a:t>
            </a:r>
            <a:br>
              <a:rPr lang="en" sz="2400" dirty="0" smtClean="0"/>
            </a:br>
            <a:endParaRPr lang="en" sz="2400" dirty="0" smtClean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>
                <a:solidFill>
                  <a:srgbClr val="990000"/>
                </a:solidFill>
              </a:rPr>
              <a:t>Relationships</a:t>
            </a:r>
            <a:r>
              <a:rPr lang="en" sz="2400" dirty="0" smtClean="0"/>
              <a:t> </a:t>
            </a:r>
            <a:r>
              <a:rPr lang="en" sz="2400" dirty="0"/>
              <a:t>have: type, start node, end node, own properties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e.g., “since when” did they become friends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Relationship Properties: Example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466475" y="5357775"/>
            <a:ext cx="3646499" cy="31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source: Sadalage &amp; Fowler: NoSQL Distilled, 2012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825" y="1002024"/>
            <a:ext cx="6700851" cy="434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/>
              <a:t>Implicit schema within application </a:t>
            </a:r>
            <a:r>
              <a:rPr lang="en" sz="2400" dirty="0" smtClean="0"/>
              <a:t>Example</a:t>
            </a:r>
            <a:r>
              <a:rPr lang="en" sz="2400" dirty="0"/>
              <a:t>: Neo4j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5715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>
                <a:latin typeface="Arial"/>
                <a:ea typeface="Courier New"/>
                <a:cs typeface="Arial"/>
                <a:sym typeface="Courier New"/>
              </a:rPr>
              <a:t>Node </a:t>
            </a:r>
            <a:r>
              <a:rPr lang="en" sz="1800" dirty="0">
                <a:latin typeface="Arial"/>
                <a:ea typeface="Courier New"/>
                <a:cs typeface="Arial"/>
                <a:sym typeface="Courier New"/>
              </a:rPr>
              <a:t>martin = graphDb.</a:t>
            </a:r>
            <a:r>
              <a:rPr lang="en" sz="1800" dirty="0">
                <a:solidFill>
                  <a:srgbClr val="0B5394"/>
                </a:solidFill>
                <a:latin typeface="Arial"/>
                <a:ea typeface="Courier New"/>
                <a:cs typeface="Arial"/>
                <a:sym typeface="Courier New"/>
              </a:rPr>
              <a:t>createNode</a:t>
            </a:r>
            <a:r>
              <a:rPr lang="en" sz="1800" dirty="0">
                <a:latin typeface="Arial"/>
                <a:ea typeface="Courier New"/>
                <a:cs typeface="Arial"/>
                <a:sym typeface="Courier New"/>
              </a:rPr>
              <a:t>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Arial"/>
                <a:ea typeface="Courier New"/>
                <a:cs typeface="Arial"/>
                <a:sym typeface="Courier New"/>
              </a:rPr>
              <a:t>martin.</a:t>
            </a:r>
            <a:r>
              <a:rPr lang="en" sz="1800" dirty="0">
                <a:solidFill>
                  <a:srgbClr val="0B5394"/>
                </a:solidFill>
                <a:latin typeface="Arial"/>
                <a:ea typeface="Courier New"/>
                <a:cs typeface="Arial"/>
                <a:sym typeface="Courier New"/>
              </a:rPr>
              <a:t>setProperty</a:t>
            </a:r>
            <a:r>
              <a:rPr lang="en" sz="1800" dirty="0">
                <a:latin typeface="Arial"/>
                <a:ea typeface="Courier New"/>
                <a:cs typeface="Arial"/>
                <a:sym typeface="Courier New"/>
              </a:rPr>
              <a:t>("name", "Martin");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Arial"/>
                <a:ea typeface="Courier New"/>
                <a:cs typeface="Arial"/>
                <a:sym typeface="Courier New"/>
              </a:rPr>
              <a:t>Node pramod = graphDb.</a:t>
            </a:r>
            <a:r>
              <a:rPr lang="en" sz="1800" dirty="0">
                <a:solidFill>
                  <a:srgbClr val="0B5394"/>
                </a:solidFill>
                <a:latin typeface="Arial"/>
                <a:ea typeface="Courier New"/>
                <a:cs typeface="Arial"/>
                <a:sym typeface="Courier New"/>
              </a:rPr>
              <a:t>createNode</a:t>
            </a:r>
            <a:r>
              <a:rPr lang="en" sz="1800" dirty="0">
                <a:latin typeface="Arial"/>
                <a:ea typeface="Courier New"/>
                <a:cs typeface="Arial"/>
                <a:sym typeface="Courier New"/>
              </a:rPr>
              <a:t>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Arial"/>
                <a:ea typeface="Courier New"/>
                <a:cs typeface="Arial"/>
                <a:sym typeface="Courier New"/>
              </a:rPr>
              <a:t>pramod.</a:t>
            </a:r>
            <a:r>
              <a:rPr lang="en" sz="1800" dirty="0">
                <a:solidFill>
                  <a:srgbClr val="0B5394"/>
                </a:solidFill>
                <a:latin typeface="Arial"/>
                <a:ea typeface="Courier New"/>
                <a:cs typeface="Arial"/>
                <a:sym typeface="Courier New"/>
              </a:rPr>
              <a:t>setProperty</a:t>
            </a:r>
            <a:r>
              <a:rPr lang="en" sz="1800" dirty="0">
                <a:latin typeface="Arial"/>
                <a:ea typeface="Courier New"/>
                <a:cs typeface="Arial"/>
                <a:sym typeface="Courier New"/>
              </a:rPr>
              <a:t>("name", "Pramod");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latin typeface="Arial"/>
              <a:ea typeface="Courier New"/>
              <a:cs typeface="Arial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800" dirty="0">
                <a:latin typeface="Arial"/>
                <a:ea typeface="Courier New"/>
                <a:cs typeface="Arial"/>
                <a:sym typeface="Courier New"/>
              </a:rPr>
              <a:t>Relationship m2p = martin.</a:t>
            </a:r>
            <a:r>
              <a:rPr lang="en" sz="1800" dirty="0">
                <a:solidFill>
                  <a:srgbClr val="0B5394"/>
                </a:solidFill>
                <a:latin typeface="Arial"/>
                <a:ea typeface="Courier New"/>
                <a:cs typeface="Arial"/>
                <a:sym typeface="Courier New"/>
              </a:rPr>
              <a:t>createRelationshipTo</a:t>
            </a:r>
            <a:r>
              <a:rPr lang="en" sz="1800" dirty="0">
                <a:latin typeface="Arial"/>
                <a:ea typeface="Courier New"/>
                <a:cs typeface="Arial"/>
                <a:sym typeface="Courier New"/>
              </a:rPr>
              <a:t>(pramod, FRIEND);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Arial"/>
                <a:ea typeface="Courier New"/>
                <a:cs typeface="Arial"/>
                <a:sym typeface="Courier New"/>
              </a:rPr>
              <a:t>Relationship p2m = pramod.</a:t>
            </a:r>
            <a:r>
              <a:rPr lang="en" sz="1800" dirty="0">
                <a:solidFill>
                  <a:srgbClr val="0B5394"/>
                </a:solidFill>
                <a:latin typeface="Arial"/>
                <a:ea typeface="Courier New"/>
                <a:cs typeface="Arial"/>
                <a:sym typeface="Courier New"/>
              </a:rPr>
              <a:t>createRelationshipTo</a:t>
            </a:r>
            <a:r>
              <a:rPr lang="en" sz="1800" dirty="0">
                <a:latin typeface="Arial"/>
                <a:ea typeface="Courier New"/>
                <a:cs typeface="Arial"/>
                <a:sym typeface="Courier New"/>
              </a:rPr>
              <a:t>(martin, FRIEND</a:t>
            </a:r>
            <a:r>
              <a:rPr lang="en" sz="1800" dirty="0" smtClean="0">
                <a:latin typeface="Arial"/>
                <a:ea typeface="Courier New"/>
                <a:cs typeface="Arial"/>
                <a:sym typeface="Courier New"/>
              </a:rPr>
              <a:t>);</a:t>
            </a:r>
            <a:endParaRPr lang="en-US" sz="1800" dirty="0" smtClean="0">
              <a:latin typeface="Arial"/>
              <a:ea typeface="Courier New"/>
              <a:cs typeface="Arial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Arial"/>
              <a:ea typeface="Courier New"/>
              <a:cs typeface="Arial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Arial"/>
                <a:ea typeface="Courier New"/>
                <a:cs typeface="Arial"/>
                <a:sym typeface="Courier New"/>
              </a:rPr>
              <a:t>m2p.</a:t>
            </a:r>
            <a:r>
              <a:rPr lang="en" sz="1800" dirty="0">
                <a:solidFill>
                  <a:srgbClr val="0B5394"/>
                </a:solidFill>
                <a:latin typeface="Arial"/>
                <a:ea typeface="Courier New"/>
                <a:cs typeface="Arial"/>
                <a:sym typeface="Courier New"/>
              </a:rPr>
              <a:t>setProperty</a:t>
            </a:r>
            <a:r>
              <a:rPr lang="en" sz="1800" dirty="0">
                <a:latin typeface="Arial"/>
                <a:ea typeface="Courier New"/>
                <a:cs typeface="Arial"/>
                <a:sym typeface="Courier New"/>
              </a:rPr>
              <a:t>("quality", "a good one");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latin typeface="Arial"/>
                <a:ea typeface="Courier New"/>
                <a:cs typeface="Arial"/>
                <a:sym typeface="Courier New"/>
              </a:rPr>
              <a:t>m2p.</a:t>
            </a:r>
            <a:r>
              <a:rPr lang="en" sz="1800" dirty="0">
                <a:solidFill>
                  <a:srgbClr val="0B5394"/>
                </a:solidFill>
                <a:latin typeface="Arial"/>
                <a:ea typeface="Courier New"/>
                <a:cs typeface="Arial"/>
                <a:sym typeface="Courier New"/>
              </a:rPr>
              <a:t>setProperty</a:t>
            </a:r>
            <a:r>
              <a:rPr lang="en" sz="1800" dirty="0">
                <a:latin typeface="Arial"/>
                <a:ea typeface="Courier New"/>
                <a:cs typeface="Arial"/>
                <a:sym typeface="Courier New"/>
              </a:rPr>
              <a:t>("quality", "a good one</a:t>
            </a:r>
            <a:r>
              <a:rPr lang="en" sz="1800" dirty="0" smtClean="0">
                <a:latin typeface="Arial"/>
                <a:ea typeface="Courier New"/>
                <a:cs typeface="Arial"/>
                <a:sym typeface="Courier New"/>
              </a:rPr>
              <a:t>");</a:t>
            </a:r>
            <a:endParaRPr lang="en-US" sz="1800" dirty="0">
              <a:latin typeface="Arial"/>
              <a:ea typeface="Courier New"/>
              <a:cs typeface="Arial"/>
              <a:sym typeface="Courier New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endParaRPr lang="en" sz="1800" dirty="0">
              <a:latin typeface="Arial"/>
              <a:ea typeface="Courier New"/>
              <a:cs typeface="Arial"/>
              <a:sym typeface="Courier New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 smtClean="0">
                <a:solidFill>
                  <a:srgbClr val="990000"/>
                </a:solidFill>
                <a:latin typeface="Arial"/>
                <a:cs typeface="Arial"/>
              </a:rPr>
              <a:t>Undirected</a:t>
            </a:r>
            <a:r>
              <a:rPr lang="en" sz="1800" dirty="0" smtClean="0">
                <a:latin typeface="Arial"/>
                <a:cs typeface="Arial"/>
              </a:rPr>
              <a:t> edge: </a:t>
            </a:r>
            <a:endParaRPr lang="en" sz="1400" dirty="0" smtClean="0">
              <a:latin typeface="Arial"/>
              <a:cs typeface="Arial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 smtClean="0">
                <a:latin typeface="Arial"/>
                <a:cs typeface="Arial"/>
              </a:rPr>
              <a:t>Relationship between the nodes in </a:t>
            </a:r>
            <a:r>
              <a:rPr lang="en" sz="1800" dirty="0" smtClean="0">
                <a:solidFill>
                  <a:srgbClr val="990000"/>
                </a:solidFill>
                <a:latin typeface="Arial"/>
                <a:cs typeface="Arial"/>
              </a:rPr>
              <a:t>both directions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b="1" dirty="0" smtClean="0">
                <a:latin typeface="Arial"/>
                <a:cs typeface="Arial"/>
              </a:rPr>
              <a:t>INCOMING</a:t>
            </a:r>
            <a:r>
              <a:rPr lang="en" sz="1800" dirty="0" smtClean="0">
                <a:latin typeface="Arial"/>
                <a:cs typeface="Arial"/>
              </a:rPr>
              <a:t> and </a:t>
            </a:r>
            <a:r>
              <a:rPr lang="en" sz="1800" b="1" dirty="0" smtClean="0">
                <a:latin typeface="Arial"/>
                <a:cs typeface="Arial"/>
              </a:rPr>
              <a:t>OUTGOING</a:t>
            </a:r>
            <a:r>
              <a:rPr lang="en" sz="1800" dirty="0" smtClean="0">
                <a:latin typeface="Arial"/>
                <a:cs typeface="Arial"/>
              </a:rPr>
              <a:t> </a:t>
            </a:r>
            <a:r>
              <a:rPr lang="en" sz="1800" dirty="0" smtClean="0">
                <a:solidFill>
                  <a:srgbClr val="990000"/>
                </a:solidFill>
                <a:latin typeface="Arial"/>
                <a:cs typeface="Arial"/>
              </a:rPr>
              <a:t>relationships</a:t>
            </a:r>
            <a:r>
              <a:rPr lang="en" sz="1800" dirty="0" smtClean="0">
                <a:latin typeface="Arial"/>
                <a:cs typeface="Arial"/>
              </a:rPr>
              <a:t> from a node</a:t>
            </a:r>
            <a:endParaRPr lang="en"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A Bit of a Theory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Data: a </a:t>
            </a:r>
            <a:r>
              <a:rPr lang="en" sz="2400">
                <a:solidFill>
                  <a:srgbClr val="990000"/>
                </a:solidFill>
              </a:rPr>
              <a:t>set</a:t>
            </a:r>
            <a:r>
              <a:rPr lang="en" sz="2400"/>
              <a:t> of entities and their </a:t>
            </a:r>
            <a:r>
              <a:rPr lang="en" sz="2400">
                <a:solidFill>
                  <a:srgbClr val="990000"/>
                </a:solidFill>
              </a:rPr>
              <a:t>relationships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=&gt; we need to </a:t>
            </a:r>
            <a:r>
              <a:rPr lang="en" sz="2400">
                <a:solidFill>
                  <a:srgbClr val="0B5394"/>
                </a:solidFill>
              </a:rPr>
              <a:t>efficiently represent graphs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Basic </a:t>
            </a:r>
            <a:r>
              <a:rPr lang="en" sz="2400">
                <a:solidFill>
                  <a:srgbClr val="990000"/>
                </a:solidFill>
              </a:rPr>
              <a:t>operations</a:t>
            </a:r>
            <a:r>
              <a:rPr lang="en" sz="2400"/>
              <a:t>: 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/>
              <a:t>finding the </a:t>
            </a:r>
            <a:r>
              <a:rPr lang="en" sz="2400">
                <a:solidFill>
                  <a:srgbClr val="990000"/>
                </a:solidFill>
              </a:rPr>
              <a:t>neighbours</a:t>
            </a:r>
            <a:r>
              <a:rPr lang="en" sz="2400"/>
              <a:t> of a node, 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>
                <a:solidFill>
                  <a:srgbClr val="990000"/>
                </a:solidFill>
              </a:rPr>
              <a:t>checking </a:t>
            </a:r>
            <a:r>
              <a:rPr lang="en" sz="2400"/>
              <a:t>if two nodes are connected by an edge,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>
                <a:solidFill>
                  <a:srgbClr val="990000"/>
                </a:solidFill>
              </a:rPr>
              <a:t>updating</a:t>
            </a:r>
            <a:r>
              <a:rPr lang="en" sz="2400"/>
              <a:t> the graph structure, …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=&gt; we need </a:t>
            </a:r>
            <a:r>
              <a:rPr lang="en" sz="2400">
                <a:solidFill>
                  <a:srgbClr val="0B5394"/>
                </a:solidFill>
              </a:rPr>
              <a:t>efficient graph operations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</a:rPr>
              <a:t>graph </a:t>
            </a:r>
            <a:r>
              <a:rPr lang="en" sz="2400" i="1">
                <a:solidFill>
                  <a:srgbClr val="0B5394"/>
                </a:solidFill>
              </a:rPr>
              <a:t>G = (V, E)</a:t>
            </a:r>
            <a:r>
              <a:rPr lang="en" sz="2400"/>
              <a:t> is commonly </a:t>
            </a:r>
            <a:r>
              <a:rPr lang="en" sz="2400">
                <a:solidFill>
                  <a:srgbClr val="990000"/>
                </a:solidFill>
              </a:rPr>
              <a:t>modelled</a:t>
            </a:r>
            <a:r>
              <a:rPr lang="en" sz="2400"/>
              <a:t> as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set of </a:t>
            </a:r>
            <a:r>
              <a:rPr lang="en" sz="2400">
                <a:solidFill>
                  <a:srgbClr val="990000"/>
                </a:solidFill>
              </a:rPr>
              <a:t>nodes</a:t>
            </a:r>
            <a:r>
              <a:rPr lang="en" sz="2400"/>
              <a:t> (vertices) </a:t>
            </a:r>
            <a:r>
              <a:rPr lang="en" sz="2400" i="1">
                <a:solidFill>
                  <a:srgbClr val="0B5394"/>
                </a:solidFill>
              </a:rPr>
              <a:t>V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set of </a:t>
            </a:r>
            <a:r>
              <a:rPr lang="en" sz="2400">
                <a:solidFill>
                  <a:srgbClr val="990000"/>
                </a:solidFill>
              </a:rPr>
              <a:t>edges</a:t>
            </a:r>
            <a:r>
              <a:rPr lang="en" sz="2400"/>
              <a:t> </a:t>
            </a:r>
            <a:r>
              <a:rPr lang="en" sz="2400" i="1">
                <a:solidFill>
                  <a:srgbClr val="0B5394"/>
                </a:solidFill>
              </a:rPr>
              <a:t>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i="1">
                <a:solidFill>
                  <a:srgbClr val="0B5394"/>
                </a:solidFill>
              </a:rPr>
              <a:t>n = </a:t>
            </a:r>
            <a:r>
              <a:rPr lang="en" sz="2400">
                <a:solidFill>
                  <a:srgbClr val="0B5394"/>
                </a:solidFill>
              </a:rPr>
              <a:t>|</a:t>
            </a:r>
            <a:r>
              <a:rPr lang="en" sz="2400" i="1">
                <a:solidFill>
                  <a:srgbClr val="0B5394"/>
                </a:solidFill>
              </a:rPr>
              <a:t>V</a:t>
            </a:r>
            <a:r>
              <a:rPr lang="en" sz="2400">
                <a:solidFill>
                  <a:srgbClr val="0B5394"/>
                </a:solidFill>
              </a:rPr>
              <a:t>|</a:t>
            </a:r>
            <a:r>
              <a:rPr lang="en" sz="2400"/>
              <a:t>, </a:t>
            </a:r>
            <a:r>
              <a:rPr lang="en" sz="2400" i="1">
                <a:solidFill>
                  <a:srgbClr val="0B5394"/>
                </a:solidFill>
              </a:rPr>
              <a:t>m = </a:t>
            </a:r>
            <a:r>
              <a:rPr lang="en" sz="2400">
                <a:solidFill>
                  <a:srgbClr val="0B5394"/>
                </a:solidFill>
              </a:rPr>
              <a:t>|</a:t>
            </a:r>
            <a:r>
              <a:rPr lang="en" sz="2400" i="1">
                <a:solidFill>
                  <a:srgbClr val="0B5394"/>
                </a:solidFill>
              </a:rPr>
              <a:t>E</a:t>
            </a:r>
            <a:r>
              <a:rPr lang="en" sz="2400">
                <a:solidFill>
                  <a:srgbClr val="0B5394"/>
                </a:solidFill>
              </a:rPr>
              <a:t>|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Which </a:t>
            </a:r>
            <a:r>
              <a:rPr lang="en" sz="2400">
                <a:solidFill>
                  <a:srgbClr val="990000"/>
                </a:solidFill>
              </a:rPr>
              <a:t>data structure</a:t>
            </a:r>
            <a:r>
              <a:rPr lang="en" sz="2400"/>
              <a:t> to use?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Data Structure: Adjacency Matrix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535000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Two-dimensional </a:t>
            </a:r>
            <a:r>
              <a:rPr lang="en" sz="2400" dirty="0">
                <a:solidFill>
                  <a:srgbClr val="990000"/>
                </a:solidFill>
              </a:rPr>
              <a:t>array</a:t>
            </a:r>
            <a:r>
              <a:rPr lang="en" sz="2400" dirty="0"/>
              <a:t> </a:t>
            </a:r>
            <a:r>
              <a:rPr lang="en" sz="2400" i="1" dirty="0">
                <a:solidFill>
                  <a:srgbClr val="0B5394"/>
                </a:solidFill>
              </a:rPr>
              <a:t>A</a:t>
            </a:r>
            <a:r>
              <a:rPr lang="en" sz="2400" dirty="0"/>
              <a:t> of </a:t>
            </a:r>
            <a:r>
              <a:rPr lang="en" sz="2400" i="1" dirty="0">
                <a:solidFill>
                  <a:srgbClr val="0B5394"/>
                </a:solidFill>
              </a:rPr>
              <a:t>n ⨉ n</a:t>
            </a:r>
            <a:r>
              <a:rPr lang="en" sz="2400" dirty="0"/>
              <a:t> Boolean values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990000"/>
                </a:solidFill>
              </a:rPr>
              <a:t>Indexes</a:t>
            </a:r>
            <a:r>
              <a:rPr lang="en" sz="2400" dirty="0"/>
              <a:t> of the array = </a:t>
            </a:r>
            <a:r>
              <a:rPr lang="en" sz="2400" dirty="0">
                <a:solidFill>
                  <a:srgbClr val="990000"/>
                </a:solidFill>
              </a:rPr>
              <a:t>node</a:t>
            </a:r>
            <a:r>
              <a:rPr lang="en" sz="2400" dirty="0"/>
              <a:t> identifiers of the graph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Boolean value </a:t>
            </a:r>
            <a:r>
              <a:rPr lang="en" sz="2400" i="1" dirty="0">
                <a:solidFill>
                  <a:srgbClr val="0B5394"/>
                </a:solidFill>
              </a:rPr>
              <a:t>A</a:t>
            </a:r>
            <a:r>
              <a:rPr lang="en" sz="2400" i="1" baseline="-25000" dirty="0">
                <a:solidFill>
                  <a:srgbClr val="0B5394"/>
                </a:solidFill>
              </a:rPr>
              <a:t>ij</a:t>
            </a:r>
            <a:r>
              <a:rPr lang="en" sz="2400" dirty="0"/>
              <a:t> indicates whether nodes </a:t>
            </a:r>
            <a:r>
              <a:rPr lang="en" sz="2400" i="1" dirty="0">
                <a:solidFill>
                  <a:srgbClr val="0B5394"/>
                </a:solidFill>
              </a:rPr>
              <a:t>i</a:t>
            </a:r>
            <a:r>
              <a:rPr lang="en" sz="2400" dirty="0"/>
              <a:t>,</a:t>
            </a:r>
            <a:r>
              <a:rPr lang="en" sz="2400" i="1" dirty="0"/>
              <a:t> </a:t>
            </a:r>
            <a:r>
              <a:rPr lang="en" sz="2400" i="1" dirty="0">
                <a:solidFill>
                  <a:srgbClr val="0B5394"/>
                </a:solidFill>
              </a:rPr>
              <a:t>j</a:t>
            </a:r>
            <a:r>
              <a:rPr lang="en" sz="2400" dirty="0"/>
              <a:t> are </a:t>
            </a:r>
            <a:r>
              <a:rPr lang="en" sz="2400" dirty="0">
                <a:solidFill>
                  <a:srgbClr val="990000"/>
                </a:solidFill>
              </a:rPr>
              <a:t>connected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990000"/>
                </a:solidFill>
              </a:rPr>
              <a:t>Variants</a:t>
            </a:r>
            <a:r>
              <a:rPr lang="en" sz="2400" dirty="0"/>
              <a:t>: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(Un)directed graphs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Weighted graphs…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Adjacency Matrix: Example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802700" y="1038400"/>
            <a:ext cx="51092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Pros: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Adding/removing </a:t>
            </a:r>
            <a:r>
              <a:rPr lang="en" sz="2400">
                <a:solidFill>
                  <a:srgbClr val="990000"/>
                </a:solidFill>
              </a:rPr>
              <a:t>edges</a:t>
            </a:r>
            <a:r>
              <a:rPr lang="en" sz="2400"/>
              <a:t>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>
                <a:solidFill>
                  <a:srgbClr val="990000"/>
                </a:solidFill>
              </a:rPr>
              <a:t>Checking </a:t>
            </a:r>
            <a:r>
              <a:rPr lang="en" sz="2400"/>
              <a:t>if 2 nodes are connected</a:t>
            </a:r>
            <a:br>
              <a:rPr lang="en" sz="2400"/>
            </a:br>
            <a:endParaRPr lang="en" sz="240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Cons: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Quadratic </a:t>
            </a:r>
            <a:r>
              <a:rPr lang="en" sz="2400">
                <a:solidFill>
                  <a:srgbClr val="990000"/>
                </a:solidFill>
              </a:rPr>
              <a:t>space</a:t>
            </a:r>
            <a:r>
              <a:rPr lang="en" sz="2400"/>
              <a:t>: </a:t>
            </a:r>
            <a:r>
              <a:rPr lang="en" sz="2400" i="1">
                <a:solidFill>
                  <a:srgbClr val="0B5394"/>
                </a:solidFill>
              </a:rPr>
              <a:t>O(n</a:t>
            </a:r>
            <a:r>
              <a:rPr lang="en" sz="2400" i="1" baseline="30000">
                <a:solidFill>
                  <a:srgbClr val="0B5394"/>
                </a:solidFill>
              </a:rPr>
              <a:t>2</a:t>
            </a:r>
            <a:r>
              <a:rPr lang="en" sz="2400" i="1">
                <a:solidFill>
                  <a:srgbClr val="0B5394"/>
                </a:solidFill>
              </a:rPr>
              <a:t>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We usually have </a:t>
            </a:r>
            <a:r>
              <a:rPr lang="en" sz="2400">
                <a:solidFill>
                  <a:srgbClr val="990000"/>
                </a:solidFill>
              </a:rPr>
              <a:t>sparse</a:t>
            </a:r>
            <a:r>
              <a:rPr lang="en" sz="2400"/>
              <a:t> graphs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>
                <a:solidFill>
                  <a:srgbClr val="990000"/>
                </a:solidFill>
              </a:rPr>
              <a:t>Adding nodes</a:t>
            </a:r>
            <a:r>
              <a:rPr lang="en" sz="2400"/>
              <a:t> is expensive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Retrieval of </a:t>
            </a:r>
            <a:r>
              <a:rPr lang="en" sz="2400">
                <a:solidFill>
                  <a:srgbClr val="990000"/>
                </a:solidFill>
              </a:rPr>
              <a:t>all</a:t>
            </a:r>
            <a:r>
              <a:rPr lang="en" sz="2400"/>
              <a:t> the </a:t>
            </a:r>
            <a:r>
              <a:rPr lang="en" sz="2400">
                <a:solidFill>
                  <a:srgbClr val="990000"/>
                </a:solidFill>
              </a:rPr>
              <a:t>neighbouring</a:t>
            </a:r>
            <a:r>
              <a:rPr lang="en" sz="2400"/>
              <a:t> </a:t>
            </a:r>
            <a:r>
              <a:rPr lang="en" sz="2400">
                <a:solidFill>
                  <a:srgbClr val="990000"/>
                </a:solidFill>
              </a:rPr>
              <a:t>nodes </a:t>
            </a:r>
            <a:r>
              <a:rPr lang="en" sz="2400"/>
              <a:t>takes linear time: </a:t>
            </a:r>
            <a:r>
              <a:rPr lang="en" sz="2400" i="1">
                <a:solidFill>
                  <a:srgbClr val="0B5394"/>
                </a:solidFill>
              </a:rPr>
              <a:t>O(n)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50" y="1101275"/>
            <a:ext cx="295275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375" y="3758275"/>
            <a:ext cx="2154049" cy="11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Data Structure: Adjacency List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367000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A </a:t>
            </a:r>
            <a:r>
              <a:rPr lang="en" sz="2400">
                <a:solidFill>
                  <a:srgbClr val="990000"/>
                </a:solidFill>
              </a:rPr>
              <a:t>set</a:t>
            </a:r>
            <a:r>
              <a:rPr lang="en" sz="2400"/>
              <a:t> of </a:t>
            </a:r>
            <a:r>
              <a:rPr lang="en" sz="2400">
                <a:solidFill>
                  <a:srgbClr val="990000"/>
                </a:solidFill>
              </a:rPr>
              <a:t>lists</a:t>
            </a:r>
            <a:r>
              <a:rPr lang="en" sz="2400"/>
              <a:t>, each enumerating </a:t>
            </a:r>
            <a:r>
              <a:rPr lang="en" sz="2400">
                <a:solidFill>
                  <a:srgbClr val="990000"/>
                </a:solidFill>
              </a:rPr>
              <a:t>neighbours</a:t>
            </a:r>
            <a:r>
              <a:rPr lang="en" sz="2400"/>
              <a:t> of one </a:t>
            </a:r>
            <a:r>
              <a:rPr lang="en" sz="2400">
                <a:solidFill>
                  <a:srgbClr val="990000"/>
                </a:solidFill>
              </a:rPr>
              <a:t>node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A vector of </a:t>
            </a:r>
            <a:r>
              <a:rPr lang="en" sz="2400" i="1">
                <a:solidFill>
                  <a:srgbClr val="0B5394"/>
                </a:solidFill>
              </a:rPr>
              <a:t>n</a:t>
            </a:r>
            <a:r>
              <a:rPr lang="en" sz="2400"/>
              <a:t> pointers to adjacency lists</a:t>
            </a:r>
            <a:br>
              <a:rPr lang="en" sz="2400"/>
            </a:br>
            <a:endParaRPr lang="en" sz="240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990000"/>
                </a:solidFill>
              </a:rPr>
              <a:t>Undirected</a:t>
            </a:r>
            <a:r>
              <a:rPr lang="en" sz="2400"/>
              <a:t> graph: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An edge connects nodes </a:t>
            </a:r>
            <a:r>
              <a:rPr lang="en" sz="2400" i="1">
                <a:solidFill>
                  <a:srgbClr val="1155CC"/>
                </a:solidFill>
              </a:rPr>
              <a:t>i</a:t>
            </a:r>
            <a:r>
              <a:rPr lang="en" sz="2400"/>
              <a:t> and </a:t>
            </a:r>
            <a:r>
              <a:rPr lang="en" sz="2400" i="1">
                <a:solidFill>
                  <a:srgbClr val="1155CC"/>
                </a:solidFill>
              </a:rPr>
              <a:t>j</a:t>
            </a:r>
            <a:r>
              <a:rPr lang="en" sz="2400"/>
              <a:t>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=&gt; the adjacency list of </a:t>
            </a:r>
            <a:r>
              <a:rPr lang="en" sz="2400" i="1">
                <a:solidFill>
                  <a:srgbClr val="0B5394"/>
                </a:solidFill>
              </a:rPr>
              <a:t>i</a:t>
            </a:r>
            <a:r>
              <a:rPr lang="en" sz="2400"/>
              <a:t> contains node </a:t>
            </a:r>
            <a:r>
              <a:rPr lang="en" sz="2400" i="1">
                <a:solidFill>
                  <a:srgbClr val="1155CC"/>
                </a:solidFill>
              </a:rPr>
              <a:t>j</a:t>
            </a:r>
            <a:r>
              <a:rPr lang="en" sz="2400"/>
              <a:t> and </a:t>
            </a:r>
            <a:r>
              <a:rPr lang="en" sz="2400">
                <a:solidFill>
                  <a:srgbClr val="990000"/>
                </a:solidFill>
              </a:rPr>
              <a:t>vice versa</a:t>
            </a:r>
            <a:br>
              <a:rPr lang="en" sz="2400">
                <a:solidFill>
                  <a:srgbClr val="990000"/>
                </a:solidFill>
              </a:rPr>
            </a:br>
            <a:endParaRPr lang="en" sz="2400">
              <a:solidFill>
                <a:srgbClr val="990000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Often </a:t>
            </a:r>
            <a:r>
              <a:rPr lang="en" sz="2400">
                <a:solidFill>
                  <a:srgbClr val="990000"/>
                </a:solidFill>
              </a:rPr>
              <a:t>compressed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Exploiting </a:t>
            </a:r>
            <a:r>
              <a:rPr lang="en" sz="2400">
                <a:solidFill>
                  <a:srgbClr val="990000"/>
                </a:solidFill>
              </a:rPr>
              <a:t>regularities</a:t>
            </a:r>
            <a:r>
              <a:rPr lang="en" sz="2400"/>
              <a:t> in graphs, </a:t>
            </a:r>
            <a:r>
              <a:rPr lang="en" sz="2400">
                <a:solidFill>
                  <a:srgbClr val="990000"/>
                </a:solidFill>
              </a:rPr>
              <a:t>difference</a:t>
            </a:r>
            <a:r>
              <a:rPr lang="en" sz="2400"/>
              <a:t> from other nodes, …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Adjacency List: Example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554550" y="1038400"/>
            <a:ext cx="53135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Pros: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Getting the neighbours of a node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Cheap </a:t>
            </a:r>
            <a:r>
              <a:rPr lang="en" sz="2400">
                <a:solidFill>
                  <a:srgbClr val="990000"/>
                </a:solidFill>
              </a:rPr>
              <a:t>addition</a:t>
            </a:r>
            <a:r>
              <a:rPr lang="en" sz="2400"/>
              <a:t> of </a:t>
            </a:r>
            <a:r>
              <a:rPr lang="en" sz="2400">
                <a:solidFill>
                  <a:srgbClr val="990000"/>
                </a:solidFill>
              </a:rPr>
              <a:t>nodes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More </a:t>
            </a:r>
            <a:r>
              <a:rPr lang="en" sz="2400">
                <a:solidFill>
                  <a:srgbClr val="990000"/>
                </a:solidFill>
              </a:rPr>
              <a:t>compact</a:t>
            </a:r>
            <a:r>
              <a:rPr lang="en" sz="2400"/>
              <a:t> representation of </a:t>
            </a:r>
            <a:r>
              <a:rPr lang="en" sz="2400">
                <a:solidFill>
                  <a:srgbClr val="990000"/>
                </a:solidFill>
              </a:rPr>
              <a:t>sparse</a:t>
            </a:r>
            <a:r>
              <a:rPr lang="en" sz="2400"/>
              <a:t> graphs</a:t>
            </a:r>
            <a:br>
              <a:rPr lang="en" sz="2400"/>
            </a:br>
            <a:endParaRPr lang="en" sz="240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Cons: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>
                <a:solidFill>
                  <a:srgbClr val="990000"/>
                </a:solidFill>
              </a:rPr>
              <a:t>Checking</a:t>
            </a:r>
            <a:r>
              <a:rPr lang="en" sz="2400"/>
              <a:t> if there is an </a:t>
            </a:r>
            <a:r>
              <a:rPr lang="en" sz="2400">
                <a:solidFill>
                  <a:srgbClr val="990000"/>
                </a:solidFill>
              </a:rPr>
              <a:t>edge</a:t>
            </a:r>
            <a:r>
              <a:rPr lang="en" sz="2400"/>
              <a:t> between two nodes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>
                <a:solidFill>
                  <a:srgbClr val="990000"/>
                </a:solidFill>
              </a:rPr>
              <a:t>Optimization</a:t>
            </a:r>
            <a:r>
              <a:rPr lang="en" sz="2400"/>
              <a:t>: sorted lists =&gt; logarithmic scan, but also logarithmic insertion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800" y="3625800"/>
            <a:ext cx="1508525" cy="188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450" y="1101275"/>
            <a:ext cx="29527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/>
              <a:t>Bandwidth of a </a:t>
            </a:r>
            <a:r>
              <a:rPr lang="en" sz="2400" dirty="0" smtClean="0"/>
              <a:t>Matrix</a:t>
            </a:r>
            <a:r>
              <a:rPr lang="en-US" sz="2400" dirty="0" smtClean="0"/>
              <a:t> (optimization)</a:t>
            </a:r>
            <a:endParaRPr lang="en" sz="2400" dirty="0"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469300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990000"/>
                </a:solidFill>
              </a:rPr>
              <a:t>Graphs</a:t>
            </a:r>
            <a:r>
              <a:rPr lang="en" sz="2400" dirty="0"/>
              <a:t> may be seen as matrices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Adjacency </a:t>
            </a:r>
            <a:r>
              <a:rPr lang="en" sz="2400" dirty="0">
                <a:solidFill>
                  <a:srgbClr val="990000"/>
                </a:solidFill>
              </a:rPr>
              <a:t>matrix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Locality problem </a:t>
            </a:r>
            <a:r>
              <a:rPr lang="en" sz="2400" dirty="0">
                <a:solidFill>
                  <a:srgbClr val="990000"/>
                </a:solidFill>
              </a:rPr>
              <a:t>-&gt;</a:t>
            </a:r>
            <a:r>
              <a:rPr lang="en" sz="2400" dirty="0"/>
              <a:t> minimum bandwidth problem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0B5394"/>
                </a:solidFill>
              </a:rPr>
              <a:t>Bandwidth of a row in a matrix</a:t>
            </a:r>
            <a:r>
              <a:rPr lang="en" sz="2400" dirty="0"/>
              <a:t> = the </a:t>
            </a:r>
            <a:r>
              <a:rPr lang="en" sz="2400" dirty="0">
                <a:solidFill>
                  <a:srgbClr val="990000"/>
                </a:solidFill>
              </a:rPr>
              <a:t>maximum distance</a:t>
            </a:r>
            <a:r>
              <a:rPr lang="en" sz="2400" dirty="0"/>
              <a:t> between </a:t>
            </a:r>
            <a:r>
              <a:rPr lang="en" sz="2400" dirty="0">
                <a:solidFill>
                  <a:srgbClr val="990000"/>
                </a:solidFill>
              </a:rPr>
              <a:t>nonzero elements</a:t>
            </a:r>
            <a:r>
              <a:rPr lang="en" sz="2400" dirty="0"/>
              <a:t>, where one is </a:t>
            </a:r>
            <a:r>
              <a:rPr lang="en" sz="2400" dirty="0">
                <a:solidFill>
                  <a:srgbClr val="990000"/>
                </a:solidFill>
              </a:rPr>
              <a:t>left</a:t>
            </a:r>
            <a:r>
              <a:rPr lang="en" sz="2400" dirty="0"/>
              <a:t> of the diagonal and the other is </a:t>
            </a:r>
            <a:r>
              <a:rPr lang="en" sz="2400" dirty="0">
                <a:solidFill>
                  <a:srgbClr val="990000"/>
                </a:solidFill>
              </a:rPr>
              <a:t>right</a:t>
            </a:r>
            <a:r>
              <a:rPr lang="en" sz="2400" dirty="0"/>
              <a:t> of the diagonal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0B5394"/>
                </a:solidFill>
              </a:rPr>
              <a:t>Bandwidth of a matrix</a:t>
            </a:r>
            <a:r>
              <a:rPr lang="en" sz="2400" dirty="0"/>
              <a:t> = </a:t>
            </a:r>
            <a:r>
              <a:rPr lang="en" sz="2400" dirty="0">
                <a:solidFill>
                  <a:srgbClr val="990000"/>
                </a:solidFill>
              </a:rPr>
              <a:t>maximum</a:t>
            </a:r>
            <a:r>
              <a:rPr lang="en" sz="2400" dirty="0"/>
              <a:t> bandwidth of its rows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990000"/>
                </a:solidFill>
              </a:rPr>
              <a:t>Low bandwidth</a:t>
            </a:r>
            <a:r>
              <a:rPr lang="en" sz="2400" dirty="0"/>
              <a:t> matrices are more </a:t>
            </a:r>
            <a:r>
              <a:rPr lang="en" sz="2400" dirty="0">
                <a:solidFill>
                  <a:srgbClr val="990000"/>
                </a:solidFill>
              </a:rPr>
              <a:t>cache friendly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Non zero elements (</a:t>
            </a:r>
            <a:r>
              <a:rPr lang="en" sz="2400" dirty="0">
                <a:solidFill>
                  <a:srgbClr val="990000"/>
                </a:solidFill>
              </a:rPr>
              <a:t>edges</a:t>
            </a:r>
            <a:r>
              <a:rPr lang="en" sz="2400" dirty="0"/>
              <a:t>) </a:t>
            </a:r>
            <a:r>
              <a:rPr lang="en" sz="2400" dirty="0">
                <a:solidFill>
                  <a:srgbClr val="990000"/>
                </a:solidFill>
              </a:rPr>
              <a:t>clustered </a:t>
            </a:r>
            <a:r>
              <a:rPr lang="en" sz="2400" dirty="0"/>
              <a:t>about the diagonal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Matrix Bandwidth Minimization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75" y="1373262"/>
            <a:ext cx="28575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200" y="1312925"/>
            <a:ext cx="28575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3400" y="3687375"/>
            <a:ext cx="21526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2150" y="3682612"/>
            <a:ext cx="213360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930875" y="1931850"/>
            <a:ext cx="1021800" cy="4961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3930875" y="4277975"/>
            <a:ext cx="1021800" cy="4961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/>
              <a:t>Agenda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</a:rPr>
              <a:t>Graph Databases: </a:t>
            </a:r>
            <a:r>
              <a:rPr lang="en" sz="1800" dirty="0">
                <a:solidFill>
                  <a:srgbClr val="990000"/>
                </a:solidFill>
              </a:rPr>
              <a:t>Mission</a:t>
            </a:r>
            <a:r>
              <a:rPr lang="en" sz="1800" dirty="0">
                <a:solidFill>
                  <a:srgbClr val="000000"/>
                </a:solidFill>
              </a:rPr>
              <a:t>, Data, Example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</a:rPr>
              <a:t>A Bit of </a:t>
            </a:r>
            <a:r>
              <a:rPr lang="en" sz="1800" dirty="0">
                <a:solidFill>
                  <a:srgbClr val="990000"/>
                </a:solidFill>
              </a:rPr>
              <a:t>Graph Theory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Graph </a:t>
            </a:r>
            <a:r>
              <a:rPr lang="en" sz="1800" dirty="0">
                <a:solidFill>
                  <a:srgbClr val="990000"/>
                </a:solidFill>
              </a:rPr>
              <a:t>Representations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Improving Data </a:t>
            </a:r>
            <a:r>
              <a:rPr lang="en" sz="1800" dirty="0">
                <a:solidFill>
                  <a:srgbClr val="990000"/>
                </a:solidFill>
              </a:rPr>
              <a:t>Locality</a:t>
            </a:r>
            <a:r>
              <a:rPr lang="en" sz="1800" dirty="0">
                <a:solidFill>
                  <a:srgbClr val="000000"/>
                </a:solidFill>
              </a:rPr>
              <a:t> (efficient storage)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Graph </a:t>
            </a:r>
            <a:r>
              <a:rPr lang="en" sz="1800" dirty="0">
                <a:solidFill>
                  <a:srgbClr val="990000"/>
                </a:solidFill>
              </a:rPr>
              <a:t>Partitioning </a:t>
            </a:r>
            <a:r>
              <a:rPr lang="en" sz="1800" dirty="0">
                <a:solidFill>
                  <a:srgbClr val="000000"/>
                </a:solidFill>
              </a:rPr>
              <a:t>and </a:t>
            </a:r>
            <a:r>
              <a:rPr lang="en" sz="1800" dirty="0">
                <a:solidFill>
                  <a:srgbClr val="990000"/>
                </a:solidFill>
              </a:rPr>
              <a:t>Traversal </a:t>
            </a:r>
            <a:r>
              <a:rPr lang="en" sz="1800" dirty="0">
                <a:solidFill>
                  <a:srgbClr val="000000"/>
                </a:solidFill>
              </a:rPr>
              <a:t>Algorithm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Types of </a:t>
            </a:r>
            <a:r>
              <a:rPr lang="en" sz="1800" dirty="0">
                <a:solidFill>
                  <a:srgbClr val="990000"/>
                </a:solidFill>
              </a:rPr>
              <a:t>Queries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</a:rPr>
              <a:t>Graph </a:t>
            </a:r>
            <a:r>
              <a:rPr lang="en" sz="1800" dirty="0" smtClean="0">
                <a:solidFill>
                  <a:srgbClr val="000000"/>
                </a:solidFill>
              </a:rPr>
              <a:t>Databases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457200" lvl="0" indent="-4191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0B5394"/>
                </a:solidFill>
              </a:rPr>
              <a:t>Neo4j</a:t>
            </a:r>
            <a:r>
              <a:rPr lang="en" sz="1800" dirty="0">
                <a:solidFill>
                  <a:srgbClr val="000000"/>
                </a:solidFill>
              </a:rPr>
              <a:t> 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 smtClean="0">
                <a:solidFill>
                  <a:srgbClr val="000000"/>
                </a:solidFill>
              </a:rPr>
              <a:t>Data </a:t>
            </a:r>
            <a:r>
              <a:rPr lang="en" sz="1800" dirty="0" smtClean="0">
                <a:solidFill>
                  <a:srgbClr val="990000"/>
                </a:solidFill>
              </a:rPr>
              <a:t>model</a:t>
            </a:r>
            <a:endParaRPr lang="en" sz="1800" dirty="0">
              <a:solidFill>
                <a:srgbClr val="000000"/>
              </a:solidFill>
            </a:endParaRP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990000"/>
                </a:solidFill>
              </a:rPr>
              <a:t>Traversal </a:t>
            </a:r>
            <a:r>
              <a:rPr lang="en" sz="1800" dirty="0">
                <a:solidFill>
                  <a:srgbClr val="000000"/>
                </a:solidFill>
              </a:rPr>
              <a:t>of the graph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 smtClean="0">
                <a:solidFill>
                  <a:srgbClr val="990000"/>
                </a:solidFill>
              </a:rPr>
              <a:t>Cypher</a:t>
            </a:r>
            <a:r>
              <a:rPr lang="en" sz="1800" dirty="0" smtClean="0">
                <a:solidFill>
                  <a:srgbClr val="000000"/>
                </a:solidFill>
              </a:rPr>
              <a:t> </a:t>
            </a:r>
            <a:r>
              <a:rPr lang="en" sz="1800" dirty="0">
                <a:solidFill>
                  <a:srgbClr val="000000"/>
                </a:solidFill>
              </a:rPr>
              <a:t>query </a:t>
            </a:r>
            <a:r>
              <a:rPr lang="en" sz="1800" dirty="0" smtClean="0">
                <a:solidFill>
                  <a:srgbClr val="990000"/>
                </a:solidFill>
              </a:rPr>
              <a:t>language</a:t>
            </a:r>
            <a:endParaRPr lang="en" sz="1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686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/>
              <a:t>G</a:t>
            </a:r>
            <a:r>
              <a:rPr lang="en" sz="2400" dirty="0" smtClean="0"/>
              <a:t>raph</a:t>
            </a:r>
            <a:r>
              <a:rPr lang="en-US" sz="2400" dirty="0" smtClean="0"/>
              <a:t>s relationships</a:t>
            </a:r>
            <a:endParaRPr lang="en" sz="2400" dirty="0"/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B5394"/>
                </a:solidFill>
              </a:rPr>
              <a:t>Single-relational</a:t>
            </a:r>
            <a:r>
              <a:rPr lang="en" sz="2400" dirty="0">
                <a:solidFill>
                  <a:srgbClr val="000000"/>
                </a:solidFill>
              </a:rPr>
              <a:t> graphs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Edges are </a:t>
            </a:r>
            <a:r>
              <a:rPr lang="en" sz="2400" dirty="0">
                <a:solidFill>
                  <a:srgbClr val="990000"/>
                </a:solidFill>
              </a:rPr>
              <a:t>homogeneous</a:t>
            </a:r>
            <a:r>
              <a:rPr lang="en" sz="2400" dirty="0"/>
              <a:t> in meaning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 dirty="0"/>
              <a:t>e.g., all edges represent friendship</a:t>
            </a:r>
            <a:br>
              <a:rPr lang="en" sz="2400" dirty="0"/>
            </a:br>
            <a:endParaRPr lang="en" sz="2400" dirty="0"/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4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909" y="2336321"/>
            <a:ext cx="3309169" cy="2683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400" dirty="0" smtClean="0"/>
              <a:t>Graph</a:t>
            </a:r>
            <a:r>
              <a:rPr lang="en-US" sz="2400" dirty="0" smtClean="0"/>
              <a:t>s Relationships</a:t>
            </a:r>
            <a:endParaRPr lang="nl-NL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191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400" dirty="0">
                <a:solidFill>
                  <a:srgbClr val="0B5394"/>
                </a:solidFill>
              </a:rPr>
              <a:t>Multi-relational</a:t>
            </a:r>
            <a:r>
              <a:rPr lang="en" sz="2400" dirty="0"/>
              <a:t> (property) graphs</a:t>
            </a:r>
          </a:p>
          <a:p>
            <a:pPr marL="914400" lvl="1" indent="-381000">
              <a:spcBef>
                <a:spcPts val="0"/>
              </a:spcBef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990000"/>
                </a:solidFill>
              </a:rPr>
              <a:t>Edges</a:t>
            </a:r>
            <a:r>
              <a:rPr lang="en" sz="2400" dirty="0"/>
              <a:t> are </a:t>
            </a:r>
            <a:r>
              <a:rPr lang="en" sz="2400" dirty="0">
                <a:solidFill>
                  <a:srgbClr val="990000"/>
                </a:solidFill>
              </a:rPr>
              <a:t>typed</a:t>
            </a:r>
            <a:r>
              <a:rPr lang="en" sz="2400" dirty="0"/>
              <a:t> or labeled</a:t>
            </a:r>
          </a:p>
          <a:p>
            <a:pPr marL="1371600" lvl="2" indent="-342900">
              <a:spcBef>
                <a:spcPts val="0"/>
              </a:spcBef>
              <a:buSzPct val="60000"/>
              <a:buFont typeface="Wingdings"/>
              <a:buChar char="§"/>
            </a:pPr>
            <a:r>
              <a:rPr lang="en" sz="2400" dirty="0"/>
              <a:t>e.g., friendship, business, communication</a:t>
            </a:r>
          </a:p>
          <a:p>
            <a:pPr marL="914400" lvl="1" indent="-381000">
              <a:spcBef>
                <a:spcPts val="0"/>
              </a:spcBef>
              <a:buSzPct val="80000"/>
              <a:buFont typeface="Courier New"/>
              <a:buChar char="o"/>
            </a:pPr>
            <a:r>
              <a:rPr lang="en" sz="2400" dirty="0"/>
              <a:t>Vertices and edges maintain a </a:t>
            </a:r>
            <a:r>
              <a:rPr lang="en" sz="2400" dirty="0">
                <a:solidFill>
                  <a:srgbClr val="990000"/>
                </a:solidFill>
              </a:rPr>
              <a:t>set</a:t>
            </a:r>
            <a:r>
              <a:rPr lang="en" sz="2400" dirty="0"/>
              <a:t> of key/value pairs </a:t>
            </a:r>
          </a:p>
          <a:p>
            <a:pPr marL="1371600" lvl="2" indent="-342900">
              <a:spcBef>
                <a:spcPts val="0"/>
              </a:spcBef>
              <a:buSzPct val="60000"/>
              <a:buFont typeface="Wingdings"/>
              <a:buChar char="§"/>
            </a:pPr>
            <a:r>
              <a:rPr lang="en" sz="2400" dirty="0"/>
              <a:t>Representation of non-graphical data (</a:t>
            </a:r>
            <a:r>
              <a:rPr lang="en" sz="2400" dirty="0">
                <a:solidFill>
                  <a:srgbClr val="990000"/>
                </a:solidFill>
              </a:rPr>
              <a:t>properties</a:t>
            </a:r>
            <a:r>
              <a:rPr lang="en" sz="2400" dirty="0"/>
              <a:t>)</a:t>
            </a:r>
          </a:p>
          <a:p>
            <a:pPr marL="1371600" lvl="2" indent="-342900">
              <a:spcBef>
                <a:spcPts val="0"/>
              </a:spcBef>
              <a:buSzPct val="60000"/>
              <a:buFont typeface="Wingdings"/>
              <a:buChar char="§"/>
            </a:pPr>
            <a:r>
              <a:rPr lang="en" sz="2400" dirty="0"/>
              <a:t>e.g., name of a vertex, the weight of an edge</a:t>
            </a:r>
          </a:p>
          <a:p>
            <a:endParaRPr lang="nl-NL" dirty="0"/>
          </a:p>
        </p:txBody>
      </p:sp>
      <p:pic>
        <p:nvPicPr>
          <p:cNvPr id="4" name="Shape 1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08012" y="3438584"/>
            <a:ext cx="3610771" cy="2034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810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/>
              <a:t>Neo4j: Data Model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Fundamental units: </a:t>
            </a:r>
            <a:r>
              <a:rPr lang="en" sz="1800" dirty="0">
                <a:solidFill>
                  <a:srgbClr val="0B5394"/>
                </a:solidFill>
              </a:rPr>
              <a:t>nodes</a:t>
            </a:r>
            <a:r>
              <a:rPr lang="en" sz="1800" dirty="0"/>
              <a:t> + </a:t>
            </a:r>
            <a:r>
              <a:rPr lang="en" sz="1800" dirty="0">
                <a:solidFill>
                  <a:srgbClr val="0B5394"/>
                </a:solidFill>
              </a:rPr>
              <a:t>relationships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Both can contain </a:t>
            </a:r>
            <a:r>
              <a:rPr lang="en" sz="1800" dirty="0">
                <a:solidFill>
                  <a:srgbClr val="0B5394"/>
                </a:solidFill>
              </a:rPr>
              <a:t>properties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990000"/>
                </a:solidFill>
              </a:rPr>
              <a:t>Key-value</a:t>
            </a:r>
            <a:r>
              <a:rPr lang="en" sz="1800" dirty="0"/>
              <a:t> pairs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/>
              <a:t>Value can be of primitive type </a:t>
            </a:r>
            <a:br>
              <a:rPr lang="en" sz="1800" dirty="0"/>
            </a:br>
            <a:r>
              <a:rPr lang="en" sz="1800" dirty="0"/>
              <a:t>or an array of primitive type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B5394"/>
                </a:solidFill>
              </a:rPr>
              <a:t>null</a:t>
            </a:r>
            <a:r>
              <a:rPr lang="en" sz="1800" dirty="0"/>
              <a:t> is </a:t>
            </a:r>
            <a:r>
              <a:rPr lang="en" sz="1800" dirty="0">
                <a:solidFill>
                  <a:srgbClr val="990000"/>
                </a:solidFill>
              </a:rPr>
              <a:t>not</a:t>
            </a:r>
            <a:r>
              <a:rPr lang="en" sz="1800" dirty="0"/>
              <a:t> a </a:t>
            </a:r>
            <a:r>
              <a:rPr lang="en" sz="1800" dirty="0">
                <a:solidFill>
                  <a:srgbClr val="990000"/>
                </a:solidFill>
              </a:rPr>
              <a:t>valid</a:t>
            </a:r>
            <a:r>
              <a:rPr lang="en" sz="1800" dirty="0"/>
              <a:t> property value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1800" dirty="0"/>
              <a:t>nulls can be modelled by </a:t>
            </a:r>
            <a:br>
              <a:rPr lang="en" sz="1800" dirty="0"/>
            </a:br>
            <a:r>
              <a:rPr lang="en" sz="1800" dirty="0"/>
              <a:t>the absence of a key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525" y="1673475"/>
            <a:ext cx="2982799" cy="36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538350" y="5299400"/>
            <a:ext cx="8148299" cy="31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http://db-engines.com/en/system/Neo4j</a:t>
            </a:r>
          </a:p>
        </p:txBody>
      </p:sp>
    </p:spTree>
    <p:extLst>
      <p:ext uri="{BB962C8B-B14F-4D97-AF65-F5344CB8AC3E}">
        <p14:creationId xmlns:p14="http://schemas.microsoft.com/office/powerpoint/2010/main" val="381481428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525" y="2547300"/>
            <a:ext cx="5675474" cy="31676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/>
              <a:t>Data Model: Relationships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0B5394"/>
                </a:solidFill>
              </a:rPr>
              <a:t>Directed relationships</a:t>
            </a:r>
            <a:r>
              <a:rPr lang="en" sz="1800" dirty="0"/>
              <a:t>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/>
              <a:t>Incoming and outgoing </a:t>
            </a:r>
            <a:r>
              <a:rPr lang="en" sz="1800" dirty="0">
                <a:solidFill>
                  <a:srgbClr val="990000"/>
                </a:solidFill>
              </a:rPr>
              <a:t>edge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1800" dirty="0"/>
              <a:t>Equally </a:t>
            </a:r>
            <a:r>
              <a:rPr lang="en" sz="1800" dirty="0">
                <a:solidFill>
                  <a:srgbClr val="990000"/>
                </a:solidFill>
              </a:rPr>
              <a:t>efficient traversal</a:t>
            </a:r>
            <a:r>
              <a:rPr lang="en" sz="1800" dirty="0"/>
              <a:t> in both directions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1800" dirty="0"/>
              <a:t>Direction </a:t>
            </a:r>
            <a:r>
              <a:rPr lang="en" sz="1800" dirty="0">
                <a:solidFill>
                  <a:srgbClr val="990000"/>
                </a:solidFill>
              </a:rPr>
              <a:t>can</a:t>
            </a:r>
            <a:r>
              <a:rPr lang="en" sz="1800" dirty="0"/>
              <a:t> be </a:t>
            </a:r>
            <a:r>
              <a:rPr lang="en" sz="1800" dirty="0">
                <a:solidFill>
                  <a:srgbClr val="990000"/>
                </a:solidFill>
              </a:rPr>
              <a:t>ignored </a:t>
            </a:r>
            <a:r>
              <a:rPr lang="en" sz="1800" dirty="0"/>
              <a:t/>
            </a:r>
            <a:br>
              <a:rPr lang="en" sz="1800" dirty="0"/>
            </a:br>
            <a:r>
              <a:rPr lang="en" sz="1800" dirty="0"/>
              <a:t>when not needed by applications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/>
              <a:t>Always have start </a:t>
            </a:r>
            <a:br>
              <a:rPr lang="en" sz="1800" dirty="0"/>
            </a:br>
            <a:r>
              <a:rPr lang="en" sz="1800" dirty="0"/>
              <a:t>and end node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1800" dirty="0"/>
              <a:t>Can be recursive</a:t>
            </a:r>
          </a:p>
          <a:p>
            <a:pPr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900" y="4401375"/>
            <a:ext cx="1910410" cy="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78642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/>
              <a:t>Data Model: Properties</a:t>
            </a:r>
          </a:p>
        </p:txBody>
      </p:sp>
      <p:graphicFrame>
        <p:nvGraphicFramePr>
          <p:cNvPr id="98" name="Shape 98"/>
          <p:cNvGraphicFramePr/>
          <p:nvPr>
            <p:extLst>
              <p:ext uri="{D42A27DB-BD31-4B8C-83A1-F6EECF244321}">
                <p14:modId xmlns:p14="http://schemas.microsoft.com/office/powerpoint/2010/main" val="3563813681"/>
              </p:ext>
            </p:extLst>
          </p:nvPr>
        </p:nvGraphicFramePr>
        <p:xfrm>
          <a:off x="4756197" y="883227"/>
          <a:ext cx="3701927" cy="45681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40847"/>
                <a:gridCol w="2461080"/>
              </a:tblGrid>
              <a:tr h="35594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/>
                        <a:t>Type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Description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94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boolean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true/false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94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byte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8-bit integer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94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short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16-bit integer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94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int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32-bit integer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94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long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64-bit integer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50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float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32-bit IEEE 754 floating-point number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50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double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64-bit IEEE 754 floating-point number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908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char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16-bit unsigned integers representing Unicode characters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50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String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sequence of Unicode characters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17475"/>
            <a:ext cx="2924624" cy="4897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906484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Graphs (Neo4j) vs. RDBMS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522400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990000"/>
                </a:solidFill>
              </a:rPr>
              <a:t>RDBMS</a:t>
            </a:r>
            <a:r>
              <a:rPr lang="en" sz="2400"/>
              <a:t> designed for a </a:t>
            </a:r>
            <a:r>
              <a:rPr lang="en" sz="2400">
                <a:solidFill>
                  <a:srgbClr val="990000"/>
                </a:solidFill>
              </a:rPr>
              <a:t>single</a:t>
            </a:r>
            <a:r>
              <a:rPr lang="en" sz="2400"/>
              <a:t> type of </a:t>
            </a:r>
            <a:r>
              <a:rPr lang="en" sz="2400">
                <a:solidFill>
                  <a:srgbClr val="990000"/>
                </a:solidFill>
              </a:rPr>
              <a:t>relationship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“Who is my manager”</a:t>
            </a:r>
          </a:p>
          <a:p>
            <a:pPr marL="457200" lvl="0" indent="-4191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990000"/>
                </a:solidFill>
              </a:rPr>
              <a:t>Adding</a:t>
            </a:r>
            <a:r>
              <a:rPr lang="en" sz="2400"/>
              <a:t> another relationship usually means a lot of </a:t>
            </a:r>
            <a:r>
              <a:rPr lang="en" sz="2400">
                <a:solidFill>
                  <a:srgbClr val="990000"/>
                </a:solidFill>
              </a:rPr>
              <a:t>schema changes</a:t>
            </a:r>
          </a:p>
          <a:p>
            <a:pPr marL="457200" lvl="0" indent="-4191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In RDBMS </a:t>
            </a:r>
            <a:r>
              <a:rPr lang="en" sz="2400">
                <a:solidFill>
                  <a:srgbClr val="990000"/>
                </a:solidFill>
              </a:rPr>
              <a:t>we model</a:t>
            </a:r>
            <a:r>
              <a:rPr lang="en" sz="2400"/>
              <a:t> the graph </a:t>
            </a:r>
            <a:r>
              <a:rPr lang="en" sz="2400">
                <a:solidFill>
                  <a:srgbClr val="990000"/>
                </a:solidFill>
              </a:rPr>
              <a:t>beforehand</a:t>
            </a:r>
            <a:r>
              <a:rPr lang="en" sz="2400"/>
              <a:t> based on the </a:t>
            </a:r>
            <a:r>
              <a:rPr lang="en" sz="2400">
                <a:solidFill>
                  <a:srgbClr val="990000"/>
                </a:solidFill>
              </a:rPr>
              <a:t>traversal</a:t>
            </a:r>
            <a:r>
              <a:rPr lang="en" sz="2400"/>
              <a:t> we want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If the traversal changes, the data will have to change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>
                <a:solidFill>
                  <a:srgbClr val="990000"/>
                </a:solidFill>
              </a:rPr>
              <a:t>Graph DBs:</a:t>
            </a:r>
            <a:r>
              <a:rPr lang="en" sz="2400"/>
              <a:t> the relationship is not calculated but persisted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Graphs (Neo4j) vs. RDBMS (2)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B5394"/>
                </a:solidFill>
              </a:rPr>
              <a:t>RDBMS</a:t>
            </a:r>
            <a:r>
              <a:rPr lang="en" sz="2400" dirty="0">
                <a:solidFill>
                  <a:srgbClr val="000000"/>
                </a:solidFill>
              </a:rPr>
              <a:t> is optimized for </a:t>
            </a:r>
            <a:r>
              <a:rPr lang="en" sz="2400" dirty="0">
                <a:solidFill>
                  <a:srgbClr val="990000"/>
                </a:solidFill>
              </a:rPr>
              <a:t>aggregated</a:t>
            </a:r>
            <a:r>
              <a:rPr lang="en" sz="2400" dirty="0">
                <a:solidFill>
                  <a:srgbClr val="000000"/>
                </a:solidFill>
              </a:rPr>
              <a:t> data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B5394"/>
                </a:solidFill>
              </a:rPr>
              <a:t>Neo4j</a:t>
            </a:r>
            <a:r>
              <a:rPr lang="en" sz="2400" dirty="0">
                <a:solidFill>
                  <a:srgbClr val="000000"/>
                </a:solidFill>
              </a:rPr>
              <a:t> is optimized for </a:t>
            </a:r>
            <a:r>
              <a:rPr lang="en" sz="2400" dirty="0">
                <a:solidFill>
                  <a:srgbClr val="990000"/>
                </a:solidFill>
              </a:rPr>
              <a:t>highly connected</a:t>
            </a:r>
            <a:r>
              <a:rPr lang="en" sz="2400" dirty="0">
                <a:solidFill>
                  <a:srgbClr val="000000"/>
                </a:solidFill>
              </a:rPr>
              <a:t> </a:t>
            </a:r>
            <a:r>
              <a:rPr lang="en" sz="2400" dirty="0" smtClean="0">
                <a:solidFill>
                  <a:srgbClr val="000000"/>
                </a:solidFill>
              </a:rPr>
              <a:t>data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857250" lvl="1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smtClean="0">
                <a:solidFill>
                  <a:srgbClr val="000000"/>
                </a:solidFill>
              </a:rPr>
              <a:t>It uses adjacency list as a data structure</a:t>
            </a:r>
            <a:endParaRPr lang="en" sz="2000" dirty="0">
              <a:solidFill>
                <a:srgbClr val="000000"/>
              </a:solidFill>
            </a:endParaRP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50" y="2739400"/>
            <a:ext cx="23336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300" y="3375093"/>
            <a:ext cx="5703299" cy="117120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/>
        </p:nvSpPr>
        <p:spPr>
          <a:xfrm>
            <a:off x="538350" y="5299400"/>
            <a:ext cx="8148299" cy="31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source: http://neo4j.com/docs/stable/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8133" y="2516038"/>
            <a:ext cx="1382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Relational</a:t>
            </a:r>
            <a:r>
              <a:rPr lang="nl-NL" dirty="0" smtClean="0"/>
              <a:t> data</a:t>
            </a:r>
            <a:endParaRPr lang="nl-NL" dirty="0"/>
          </a:p>
        </p:txBody>
      </p:sp>
      <p:sp>
        <p:nvSpPr>
          <p:cNvPr id="3" name="TextBox 2"/>
          <p:cNvSpPr txBox="1"/>
          <p:nvPr/>
        </p:nvSpPr>
        <p:spPr>
          <a:xfrm>
            <a:off x="4684316" y="2823815"/>
            <a:ext cx="123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Graph</a:t>
            </a:r>
            <a:r>
              <a:rPr lang="nl-NL" dirty="0" smtClean="0"/>
              <a:t> data 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Graph DBs: Suitable Use Cases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5568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Connected Data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>
                <a:solidFill>
                  <a:srgbClr val="990000"/>
                </a:solidFill>
              </a:rPr>
              <a:t>Social</a:t>
            </a:r>
            <a:r>
              <a:rPr lang="en" sz="2400"/>
              <a:t> networks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Any link-rich domain is well suited for graph databases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Routing, Dispatch, and Location-Based Services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>
                <a:solidFill>
                  <a:srgbClr val="0B5394"/>
                </a:solidFill>
              </a:rPr>
              <a:t>Node</a:t>
            </a:r>
            <a:r>
              <a:rPr lang="en" sz="2400"/>
              <a:t> = </a:t>
            </a:r>
            <a:r>
              <a:rPr lang="en" sz="2400">
                <a:solidFill>
                  <a:srgbClr val="990000"/>
                </a:solidFill>
              </a:rPr>
              <a:t>location</a:t>
            </a:r>
            <a:r>
              <a:rPr lang="en" sz="2400"/>
              <a:t> or address that has a delivery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>
                <a:solidFill>
                  <a:srgbClr val="0B5394"/>
                </a:solidFill>
              </a:rPr>
              <a:t>Graph</a:t>
            </a:r>
            <a:r>
              <a:rPr lang="en" sz="2400"/>
              <a:t> = </a:t>
            </a:r>
            <a:r>
              <a:rPr lang="en" sz="2400">
                <a:solidFill>
                  <a:srgbClr val="990000"/>
                </a:solidFill>
              </a:rPr>
              <a:t>nodes</a:t>
            </a:r>
            <a:r>
              <a:rPr lang="en" sz="2400"/>
              <a:t> where a delivery has to be made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>
                <a:solidFill>
                  <a:srgbClr val="0B5394"/>
                </a:solidFill>
              </a:rPr>
              <a:t>Relationships</a:t>
            </a:r>
            <a:r>
              <a:rPr lang="en" sz="2400"/>
              <a:t> = </a:t>
            </a:r>
            <a:r>
              <a:rPr lang="en" sz="2400">
                <a:solidFill>
                  <a:srgbClr val="990000"/>
                </a:solidFill>
              </a:rPr>
              <a:t>distance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990000"/>
                </a:solidFill>
              </a:rPr>
              <a:t>Recommendation</a:t>
            </a:r>
            <a:r>
              <a:rPr lang="en" sz="2400"/>
              <a:t> Engines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“your friends also bought this product”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“when buying this item, these others are usually bought”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344628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Graph DBs: When Not to Use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4620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If we want to </a:t>
            </a:r>
            <a:r>
              <a:rPr lang="en" sz="2400" dirty="0">
                <a:solidFill>
                  <a:srgbClr val="990000"/>
                </a:solidFill>
              </a:rPr>
              <a:t>update</a:t>
            </a:r>
            <a:r>
              <a:rPr lang="en" sz="2400" dirty="0"/>
              <a:t> all or a </a:t>
            </a:r>
            <a:r>
              <a:rPr lang="en" sz="2400" dirty="0">
                <a:solidFill>
                  <a:srgbClr val="990000"/>
                </a:solidFill>
              </a:rPr>
              <a:t>subset</a:t>
            </a:r>
            <a:r>
              <a:rPr lang="en" sz="2400" dirty="0"/>
              <a:t> of entities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Changing a property on many nodes is not straightforward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 dirty="0"/>
              <a:t>e.g., analytics solution where all entities may need to be updated with a changed property</a:t>
            </a:r>
            <a:br>
              <a:rPr lang="en" sz="2400" dirty="0"/>
            </a:b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990000"/>
                </a:solidFill>
              </a:rPr>
              <a:t>Some</a:t>
            </a:r>
            <a:r>
              <a:rPr lang="en" sz="2400" dirty="0"/>
              <a:t> graph databases may be </a:t>
            </a:r>
            <a:r>
              <a:rPr lang="en" sz="2400" dirty="0">
                <a:solidFill>
                  <a:srgbClr val="990000"/>
                </a:solidFill>
              </a:rPr>
              <a:t>unable </a:t>
            </a:r>
            <a:r>
              <a:rPr lang="en" sz="2400" dirty="0"/>
              <a:t>to handle </a:t>
            </a:r>
            <a:r>
              <a:rPr lang="en" sz="2400" dirty="0">
                <a:solidFill>
                  <a:srgbClr val="990000"/>
                </a:solidFill>
              </a:rPr>
              <a:t>lots</a:t>
            </a:r>
            <a:r>
              <a:rPr lang="en" sz="2400" dirty="0"/>
              <a:t> of data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990000"/>
                </a:solidFill>
              </a:rPr>
              <a:t>Distribution </a:t>
            </a:r>
            <a:r>
              <a:rPr lang="en" sz="2400" dirty="0"/>
              <a:t>of a graph is </a:t>
            </a:r>
            <a:r>
              <a:rPr lang="en" sz="2400" dirty="0">
                <a:solidFill>
                  <a:srgbClr val="990000"/>
                </a:solidFill>
              </a:rPr>
              <a:t>difficult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0151370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Neo4j: Basic Info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990000"/>
                </a:solidFill>
              </a:rPr>
              <a:t>Open source</a:t>
            </a:r>
            <a:r>
              <a:rPr lang="en" sz="1800" dirty="0"/>
              <a:t> graph database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 smtClean="0"/>
              <a:t>Initial </a:t>
            </a:r>
            <a:r>
              <a:rPr lang="en" sz="1800" dirty="0"/>
              <a:t>release: 2007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Written in: </a:t>
            </a:r>
            <a:r>
              <a:rPr lang="en" sz="1800" dirty="0">
                <a:solidFill>
                  <a:srgbClr val="990000"/>
                </a:solidFill>
              </a:rPr>
              <a:t>Java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OS: cross-platform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Full </a:t>
            </a:r>
            <a:r>
              <a:rPr lang="en" sz="1800" dirty="0">
                <a:solidFill>
                  <a:srgbClr val="990000"/>
                </a:solidFill>
              </a:rPr>
              <a:t>transactions</a:t>
            </a:r>
            <a:r>
              <a:rPr lang="en" sz="1800" dirty="0"/>
              <a:t> (ACID)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Partitioning: None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990000"/>
                </a:solidFill>
              </a:rPr>
              <a:t>Replication</a:t>
            </a:r>
            <a:r>
              <a:rPr lang="en" sz="1800" dirty="0"/>
              <a:t>: Master-slave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/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62505551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28850"/>
            <a:ext cx="8523600" cy="73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RDBMS recap</a:t>
            </a:r>
            <a:endParaRPr lang="en" sz="2400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4320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RDBMS are </a:t>
            </a:r>
            <a:r>
              <a:rPr lang="en" sz="2400" dirty="0">
                <a:solidFill>
                  <a:srgbClr val="990000"/>
                </a:solidFill>
              </a:rPr>
              <a:t>predominant</a:t>
            </a:r>
            <a:r>
              <a:rPr lang="en" sz="2400" dirty="0"/>
              <a:t> database technologies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 smtClean="0"/>
              <a:t>S</a:t>
            </a:r>
            <a:r>
              <a:rPr lang="en-US" sz="2400" dirty="0" err="1" smtClean="0"/>
              <a:t>ince</a:t>
            </a:r>
            <a:r>
              <a:rPr lang="en-US" sz="2400" dirty="0" smtClean="0"/>
              <a:t> </a:t>
            </a:r>
            <a:r>
              <a:rPr lang="en" sz="2400" dirty="0" smtClean="0"/>
              <a:t>1970</a:t>
            </a:r>
            <a:endParaRPr lang="en-US" sz="2400" dirty="0" smtClean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Data modeled as relations (</a:t>
            </a:r>
            <a:r>
              <a:rPr lang="en" sz="2400" dirty="0">
                <a:solidFill>
                  <a:srgbClr val="990000"/>
                </a:solidFill>
              </a:rPr>
              <a:t>tables</a:t>
            </a:r>
            <a:r>
              <a:rPr lang="en" sz="2400" dirty="0"/>
              <a:t>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object = </a:t>
            </a:r>
            <a:r>
              <a:rPr lang="en" sz="2400" dirty="0">
                <a:solidFill>
                  <a:srgbClr val="990000"/>
                </a:solidFill>
              </a:rPr>
              <a:t>tuple</a:t>
            </a:r>
            <a:r>
              <a:rPr lang="en" sz="2400" dirty="0"/>
              <a:t> of attribute values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990000"/>
                </a:solidFill>
              </a:rPr>
              <a:t>tables </a:t>
            </a:r>
            <a:r>
              <a:rPr lang="en" sz="2400" dirty="0"/>
              <a:t>contain objects of the </a:t>
            </a:r>
            <a:r>
              <a:rPr lang="en" sz="2400" dirty="0">
                <a:solidFill>
                  <a:srgbClr val="990000"/>
                </a:solidFill>
              </a:rPr>
              <a:t>same type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tables interconnected via </a:t>
            </a:r>
            <a:r>
              <a:rPr lang="en" sz="2400" dirty="0">
                <a:solidFill>
                  <a:srgbClr val="990000"/>
                </a:solidFill>
              </a:rPr>
              <a:t>foreign keys</a:t>
            </a:r>
            <a:r>
              <a:rPr lang="en" sz="2400" dirty="0"/>
              <a:t/>
            </a:r>
            <a:br>
              <a:rPr lang="en" sz="2400" dirty="0"/>
            </a:b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/>
              <a:t>Use </a:t>
            </a:r>
            <a:r>
              <a:rPr lang="en" sz="2400" dirty="0" smtClean="0">
                <a:solidFill>
                  <a:srgbClr val="990000"/>
                </a:solidFill>
              </a:rPr>
              <a:t>SQL</a:t>
            </a:r>
            <a:r>
              <a:rPr lang="en" sz="2400" dirty="0" smtClean="0"/>
              <a:t> </a:t>
            </a:r>
            <a:r>
              <a:rPr lang="en" sz="2400" dirty="0"/>
              <a:t>query language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9301193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/>
              <a:t>Neo4j in Server mode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990000"/>
                </a:solidFill>
              </a:rPr>
              <a:t>Two</a:t>
            </a:r>
            <a:r>
              <a:rPr lang="en" sz="1800" dirty="0">
                <a:solidFill>
                  <a:srgbClr val="000000"/>
                </a:solidFill>
              </a:rPr>
              <a:t> ways to </a:t>
            </a:r>
            <a:r>
              <a:rPr lang="en" sz="1800" dirty="0">
                <a:solidFill>
                  <a:srgbClr val="990000"/>
                </a:solidFill>
              </a:rPr>
              <a:t>use</a:t>
            </a:r>
            <a:r>
              <a:rPr lang="en" sz="1800" dirty="0">
                <a:solidFill>
                  <a:srgbClr val="000000"/>
                </a:solidFill>
              </a:rPr>
              <a:t> Neo4j: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B5394"/>
                </a:solidFill>
              </a:rPr>
              <a:t>Self-standing</a:t>
            </a:r>
            <a:r>
              <a:rPr lang="en" sz="1800" dirty="0">
                <a:solidFill>
                  <a:srgbClr val="000000"/>
                </a:solidFill>
              </a:rPr>
              <a:t> server + connections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B5394"/>
                </a:solidFill>
              </a:rPr>
              <a:t>Embeded</a:t>
            </a:r>
            <a:r>
              <a:rPr lang="en" sz="1800" dirty="0">
                <a:solidFill>
                  <a:srgbClr val="000000"/>
                </a:solidFill>
              </a:rPr>
              <a:t>: Used directly within a Java application</a:t>
            </a:r>
            <a:br>
              <a:rPr lang="en" sz="1800" dirty="0">
                <a:solidFill>
                  <a:srgbClr val="000000"/>
                </a:solidFill>
              </a:rPr>
            </a:br>
            <a:endParaRPr lang="en" sz="1800" dirty="0">
              <a:solidFill>
                <a:srgbClr val="000000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</a:rPr>
              <a:t>Server mode: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990000"/>
                </a:solidFill>
              </a:rPr>
              <a:t>download</a:t>
            </a:r>
            <a:r>
              <a:rPr lang="en" sz="1800" dirty="0">
                <a:solidFill>
                  <a:srgbClr val="000000"/>
                </a:solidFill>
              </a:rPr>
              <a:t> from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http://neo4j.com/download/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extract </a:t>
            </a:r>
            <a:r>
              <a:rPr lang="en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neo4j-community-X.Y.Z.tar.gz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./bin/neo4j start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go to: </a:t>
            </a:r>
            <a:r>
              <a:rPr lang="en" sz="1800" u="sng" dirty="0">
                <a:solidFill>
                  <a:schemeClr val="hlink"/>
                </a:solidFill>
                <a:hlinkClick r:id="rId4"/>
              </a:rPr>
              <a:t>http://localhost:7474</a:t>
            </a:r>
            <a:r>
              <a:rPr lang="en" sz="1800" u="sng" dirty="0" smtClean="0">
                <a:solidFill>
                  <a:schemeClr val="hlink"/>
                </a:solidFill>
                <a:hlinkClick r:id="rId4"/>
              </a:rPr>
              <a:t>/</a:t>
            </a:r>
            <a:endParaRPr lang="en" sz="1800" u="sng" dirty="0">
              <a:solidFill>
                <a:schemeClr val="hlink"/>
              </a:solidFill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781497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500" y="2468725"/>
            <a:ext cx="4195299" cy="29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Data Model: Traversal + Path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0B5394"/>
                </a:solidFill>
              </a:rPr>
              <a:t>Path</a:t>
            </a:r>
            <a:r>
              <a:rPr lang="en" sz="1800" dirty="0"/>
              <a:t> = one or more nodes + connecting relationships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/>
              <a:t>Typically </a:t>
            </a:r>
            <a:r>
              <a:rPr lang="en" sz="1800" dirty="0">
                <a:solidFill>
                  <a:srgbClr val="990000"/>
                </a:solidFill>
              </a:rPr>
              <a:t>retrieved as</a:t>
            </a:r>
            <a:r>
              <a:rPr lang="en" sz="1800" dirty="0"/>
              <a:t> a query or traversal </a:t>
            </a:r>
            <a:r>
              <a:rPr lang="en" sz="1800" dirty="0">
                <a:solidFill>
                  <a:srgbClr val="990000"/>
                </a:solidFill>
              </a:rPr>
              <a:t>result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0B5394"/>
                </a:solidFill>
              </a:rPr>
              <a:t>Traversing a graph</a:t>
            </a:r>
            <a:r>
              <a:rPr lang="en" sz="1800" dirty="0"/>
              <a:t> = visiting </a:t>
            </a:r>
            <a:br>
              <a:rPr lang="en" sz="1800" dirty="0"/>
            </a:br>
            <a:r>
              <a:rPr lang="en" sz="1800" dirty="0"/>
              <a:t>its nodes, following</a:t>
            </a:r>
            <a:br>
              <a:rPr lang="en" sz="1800" dirty="0"/>
            </a:br>
            <a:r>
              <a:rPr lang="en" sz="1800" dirty="0"/>
              <a:t>relationships according </a:t>
            </a:r>
            <a:br>
              <a:rPr lang="en" sz="1800" dirty="0"/>
            </a:br>
            <a:r>
              <a:rPr lang="en" sz="1800" dirty="0"/>
              <a:t>to some </a:t>
            </a:r>
            <a:r>
              <a:rPr lang="en" sz="1800" dirty="0">
                <a:solidFill>
                  <a:srgbClr val="990000"/>
                </a:solidFill>
              </a:rPr>
              <a:t>rules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/>
              <a:t>Typically, a subgraph is visited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/>
              <a:t>Neo4j: Traversal framework </a:t>
            </a:r>
            <a:br>
              <a:rPr lang="en" sz="1800" dirty="0"/>
            </a:br>
            <a:r>
              <a:rPr lang="en" sz="1800" dirty="0"/>
              <a:t>+ Java </a:t>
            </a:r>
            <a:r>
              <a:rPr lang="en" sz="1800" dirty="0" smtClean="0"/>
              <a:t>API</a:t>
            </a:r>
            <a:r>
              <a:rPr lang="en-US" sz="1800" dirty="0" smtClean="0"/>
              <a:t> , </a:t>
            </a:r>
            <a:r>
              <a:rPr lang="en" sz="1800" dirty="0" smtClean="0"/>
              <a:t>Cypher </a:t>
            </a:r>
            <a:endParaRPr lang="en"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85214698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/>
              <a:t>Traversal Framework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800" dirty="0" smtClean="0"/>
              <a:t>To use traverse framework you need to know more about the algorithm you might use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 smtClean="0"/>
              <a:t>A </a:t>
            </a:r>
            <a:r>
              <a:rPr lang="en" sz="1800" dirty="0">
                <a:solidFill>
                  <a:srgbClr val="990000"/>
                </a:solidFill>
              </a:rPr>
              <a:t>traversal</a:t>
            </a:r>
            <a:r>
              <a:rPr lang="en" sz="1800" dirty="0"/>
              <a:t> is influenced by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B5394"/>
                </a:solidFill>
              </a:rPr>
              <a:t>Starting node(s)</a:t>
            </a:r>
            <a:r>
              <a:rPr lang="en" sz="1800" dirty="0"/>
              <a:t> where the traversal will begin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B5394"/>
                </a:solidFill>
              </a:rPr>
              <a:t>Expanders</a:t>
            </a:r>
            <a:r>
              <a:rPr lang="en" sz="1800" dirty="0"/>
              <a:t> – define what to traverse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1800" dirty="0"/>
              <a:t>i.e., relationship direction and type 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B5394"/>
                </a:solidFill>
              </a:rPr>
              <a:t>Order</a:t>
            </a:r>
            <a:r>
              <a:rPr lang="en" sz="1800" dirty="0"/>
              <a:t> – depth-first / breadth-first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B5394"/>
                </a:solidFill>
              </a:rPr>
              <a:t>Uniqueness</a:t>
            </a:r>
            <a:r>
              <a:rPr lang="en" sz="1800" dirty="0"/>
              <a:t> – visit nodes (relationships, paths) only once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>
                <a:solidFill>
                  <a:srgbClr val="0B5394"/>
                </a:solidFill>
              </a:rPr>
              <a:t>Evaluator</a:t>
            </a:r>
            <a:r>
              <a:rPr lang="en" sz="1800" dirty="0"/>
              <a:t> – what to return and whether to stop or continue traversal beyond a current </a:t>
            </a:r>
            <a:r>
              <a:rPr lang="en" sz="1800" dirty="0" smtClean="0"/>
              <a:t>position</a:t>
            </a:r>
            <a:endParaRPr lang="en-US" sz="1800" dirty="0" smtClean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endParaRPr lang="en" sz="1800" dirty="0"/>
          </a:p>
          <a:p>
            <a:pPr>
              <a:spcBef>
                <a:spcPts val="0"/>
              </a:spcBef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15534514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/>
              <a:t>Traversal Framework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9200"/>
            <a:ext cx="8991600" cy="4428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475913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Cypher: Clauses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5715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dirty="0"/>
              <a:t>MATCH</a:t>
            </a:r>
            <a:r>
              <a:rPr lang="en" sz="1800" dirty="0"/>
              <a:t>: The graph </a:t>
            </a:r>
            <a:r>
              <a:rPr lang="en" sz="1800" dirty="0">
                <a:solidFill>
                  <a:srgbClr val="990000"/>
                </a:solidFill>
              </a:rPr>
              <a:t>pattern</a:t>
            </a:r>
            <a:r>
              <a:rPr lang="en" sz="1800" dirty="0"/>
              <a:t> to match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dirty="0"/>
              <a:t>WHERE</a:t>
            </a:r>
            <a:r>
              <a:rPr lang="en" sz="1800" dirty="0"/>
              <a:t>: </a:t>
            </a:r>
            <a:r>
              <a:rPr lang="en" sz="1800" dirty="0">
                <a:solidFill>
                  <a:srgbClr val="990000"/>
                </a:solidFill>
              </a:rPr>
              <a:t>Filtering</a:t>
            </a:r>
            <a:r>
              <a:rPr lang="en" sz="1800" dirty="0"/>
              <a:t> criteria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dirty="0"/>
              <a:t>RETURN</a:t>
            </a:r>
            <a:r>
              <a:rPr lang="en" sz="1800" dirty="0"/>
              <a:t>: What to return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dirty="0"/>
              <a:t>CREATE</a:t>
            </a:r>
            <a:r>
              <a:rPr lang="en" sz="1800" dirty="0"/>
              <a:t>: Creates nodes and relationships.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dirty="0"/>
              <a:t>DELETE</a:t>
            </a:r>
            <a:r>
              <a:rPr lang="en" sz="1800" dirty="0"/>
              <a:t>: Remove nodes, relationships, properties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dirty="0"/>
              <a:t>SET</a:t>
            </a:r>
            <a:r>
              <a:rPr lang="en" sz="1800" dirty="0"/>
              <a:t>: Set values to </a:t>
            </a:r>
            <a:r>
              <a:rPr lang="en" sz="1800" dirty="0">
                <a:solidFill>
                  <a:srgbClr val="990000"/>
                </a:solidFill>
              </a:rPr>
              <a:t>properties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dirty="0"/>
              <a:t>WITH</a:t>
            </a:r>
            <a:r>
              <a:rPr lang="en" sz="1800" dirty="0"/>
              <a:t>: Divides a query into multiple parts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b="1" dirty="0"/>
              <a:t>START</a:t>
            </a:r>
            <a:r>
              <a:rPr lang="en" sz="1800" dirty="0"/>
              <a:t>: Starting </a:t>
            </a:r>
            <a:r>
              <a:rPr lang="en" sz="1800" dirty="0">
                <a:solidFill>
                  <a:srgbClr val="990000"/>
                </a:solidFill>
              </a:rPr>
              <a:t>points</a:t>
            </a:r>
            <a:r>
              <a:rPr lang="en" sz="1800" dirty="0"/>
              <a:t> in the graph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1800" dirty="0"/>
              <a:t>by explicit index lookups or by node IDs (both </a:t>
            </a:r>
            <a:r>
              <a:rPr lang="en" sz="1800" dirty="0">
                <a:solidFill>
                  <a:srgbClr val="990000"/>
                </a:solidFill>
              </a:rPr>
              <a:t>deprecated</a:t>
            </a:r>
            <a:r>
              <a:rPr lang="en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200047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/>
              <a:t>Cypher: Creating Nodes (Examples)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57200" y="1012700"/>
            <a:ext cx="4514099" cy="14528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b="1" dirty="0"/>
              <a:t>CREATE</a:t>
            </a:r>
            <a:r>
              <a:rPr lang="en" sz="1800" dirty="0"/>
              <a:t> n;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i="1" dirty="0"/>
              <a:t>(create a node, assign to var </a:t>
            </a:r>
            <a:r>
              <a:rPr lang="en" sz="1800" b="1" i="1" dirty="0"/>
              <a:t>n</a:t>
            </a:r>
            <a:r>
              <a:rPr lang="en" sz="1800" i="1" dirty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Created 1 node, returned 0 rows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4294967295"/>
          </p:nvPr>
        </p:nvSpPr>
        <p:spPr>
          <a:xfrm>
            <a:off x="3479800" y="2998788"/>
            <a:ext cx="5664200" cy="2398712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1800" b="1" dirty="0"/>
              <a:t>CREATE </a:t>
            </a:r>
            <a:r>
              <a:rPr lang="en" sz="1800" dirty="0"/>
              <a:t>(a: Person {name : 'David'})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RETURN </a:t>
            </a:r>
            <a:r>
              <a:rPr lang="en" sz="1800" dirty="0"/>
              <a:t>a;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 dirty="0"/>
              <a:t>(create a node with label ‘Person’ and  ‘name’ property ‘David’)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Created 1 node, set 1 property, returned 1 row</a:t>
            </a:r>
          </a:p>
        </p:txBody>
      </p:sp>
    </p:spTree>
    <p:extLst>
      <p:ext uri="{BB962C8B-B14F-4D97-AF65-F5344CB8AC3E}">
        <p14:creationId xmlns:p14="http://schemas.microsoft.com/office/powerpoint/2010/main" val="19938173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Cypher: Creating Relationships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1012700"/>
            <a:ext cx="8090399" cy="21722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1800" b="1" dirty="0"/>
              <a:t>START </a:t>
            </a:r>
            <a:r>
              <a:rPr lang="en" sz="1800" dirty="0"/>
              <a:t>a=node(361), b=node(362)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1800" b="1" dirty="0"/>
              <a:t>CREATE </a:t>
            </a:r>
            <a:r>
              <a:rPr lang="en" sz="1800" dirty="0"/>
              <a:t>a-[r:RELTYPE]-&gt;b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RETURN </a:t>
            </a:r>
            <a:r>
              <a:rPr lang="en" sz="1800" dirty="0"/>
              <a:t>r 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 dirty="0"/>
              <a:t>(create relations RELTYPE between nodes with IDs 1 and 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Created 1 relationship, returned 1 row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0" y="3541713"/>
            <a:ext cx="8089900" cy="2106612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START </a:t>
            </a:r>
            <a:r>
              <a:rPr lang="en" sz="1800" dirty="0"/>
              <a:t>a=node(1), b=node(2)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CREATE </a:t>
            </a:r>
            <a:r>
              <a:rPr lang="en" sz="1800" dirty="0"/>
              <a:t>a-[r:RELTYPE {name : a.name + '-&gt;' + b.name }]-&gt;b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RETURN </a:t>
            </a:r>
            <a:r>
              <a:rPr lang="en" sz="1800" dirty="0"/>
              <a:t>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 dirty="0"/>
              <a:t>(set property ‘name’ of the relationship)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Created 1 node, set 1 property, returned 1 row</a:t>
            </a:r>
          </a:p>
        </p:txBody>
      </p:sp>
    </p:spTree>
    <p:extLst>
      <p:ext uri="{BB962C8B-B14F-4D97-AF65-F5344CB8AC3E}">
        <p14:creationId xmlns:p14="http://schemas.microsoft.com/office/powerpoint/2010/main" val="23024014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Cypher: Creating Paths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57200" y="1012700"/>
            <a:ext cx="8492400" cy="416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1800" b="1" dirty="0"/>
              <a:t>CREATE </a:t>
            </a:r>
            <a:r>
              <a:rPr lang="en" sz="1800" dirty="0"/>
              <a:t>p = (andres: Person {name: 'Andres'})-[:WORKS_AT]-&gt;neo&lt;- [:WORKS_AT]-(michael: Person {name:'Michael'})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RETURN </a:t>
            </a:r>
            <a:r>
              <a:rPr lang="en" sz="1800" dirty="0"/>
              <a:t>p 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 dirty="0"/>
              <a:t>(all parts of the pattern are created, if not existing)</a:t>
            </a:r>
            <a:br>
              <a:rPr lang="en" sz="1800" i="1" dirty="0"/>
            </a:br>
            <a:r>
              <a:rPr lang="en" sz="1800" i="1" dirty="0"/>
              <a:t>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[Node[4]{name:"Andres"},:WORKS_AT[2] {},Node[5]{},:WORKS_AT[3] {},Node[6]{name:"Michael"}]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1 row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Nodes created: 3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Relationships created: 2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Properties set: 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0965480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Cypher: Changing Properties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1012700"/>
            <a:ext cx="8090399" cy="416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MATCH </a:t>
            </a:r>
            <a:r>
              <a:rPr lang="en" sz="1800" dirty="0"/>
              <a:t>(n: Person {name: 'Andres'})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SET</a:t>
            </a:r>
            <a:r>
              <a:rPr lang="en" sz="1800" dirty="0"/>
              <a:t> n.surname = 'Taylor'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RETURN </a:t>
            </a:r>
            <a:r>
              <a:rPr lang="en" sz="1800" dirty="0"/>
              <a:t>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 dirty="0"/>
              <a:t>(find a node with name ‘Andres’ and set it surname ‘Taylor’)</a:t>
            </a:r>
            <a:br>
              <a:rPr lang="en" sz="1800" i="1" dirty="0"/>
            </a:br>
            <a:r>
              <a:rPr lang="en" sz="1800" i="1" dirty="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n                                        Node[0]{name:"Andres",surname:"Taylor"}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1 row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Properties set: 1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8763402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Cypher: Delete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457200" y="1012700"/>
            <a:ext cx="8343599" cy="21722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MATCH </a:t>
            </a:r>
            <a:r>
              <a:rPr lang="en" sz="1800" dirty="0"/>
              <a:t>(n: Person {name: 'Andres'})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DELETE </a:t>
            </a:r>
            <a:r>
              <a:rPr lang="en" sz="1800" dirty="0"/>
              <a:t>n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i="1" dirty="0"/>
              <a:t>(delete all Persons with name ‘Andres’)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Nodes deleted: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TransactionFailureException: Unable to commit transaction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4294967295"/>
          </p:nvPr>
        </p:nvSpPr>
        <p:spPr>
          <a:xfrm>
            <a:off x="682625" y="3375025"/>
            <a:ext cx="8461375" cy="2171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MATCH </a:t>
            </a:r>
            <a:r>
              <a:rPr lang="en" sz="1800" dirty="0"/>
              <a:t>(n: Person {name: 'Andres'}), (n-[r]-())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DELETE </a:t>
            </a:r>
            <a:r>
              <a:rPr lang="en" sz="1800" dirty="0"/>
              <a:t>r,n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i="1" dirty="0"/>
              <a:t>(first, we must delete all relationships of node with name ‘Andres’)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Nodes deleted: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Relationships deleted: 1</a:t>
            </a:r>
          </a:p>
        </p:txBody>
      </p:sp>
    </p:spTree>
    <p:extLst>
      <p:ext uri="{BB962C8B-B14F-4D97-AF65-F5344CB8AC3E}">
        <p14:creationId xmlns:p14="http://schemas.microsoft.com/office/powerpoint/2010/main" val="26518911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28850"/>
            <a:ext cx="8523600" cy="73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Advantages </a:t>
            </a:r>
            <a:r>
              <a:rPr lang="en" sz="2400" dirty="0" smtClean="0"/>
              <a:t>of </a:t>
            </a:r>
            <a:r>
              <a:rPr lang="en" sz="2400" dirty="0"/>
              <a:t>Relational Databases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432099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Arial"/>
                <a:cs typeface="Arial"/>
              </a:rPr>
              <a:t>A (mostly) </a:t>
            </a:r>
            <a:r>
              <a:rPr lang="en" sz="2400" dirty="0">
                <a:solidFill>
                  <a:srgbClr val="990000"/>
                </a:solidFill>
                <a:latin typeface="Arial"/>
                <a:cs typeface="Arial"/>
              </a:rPr>
              <a:t>standard</a:t>
            </a:r>
            <a:r>
              <a:rPr lang="en" sz="2400" dirty="0">
                <a:latin typeface="Arial"/>
                <a:cs typeface="Arial"/>
              </a:rPr>
              <a:t> data model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Arial"/>
                <a:cs typeface="Arial"/>
              </a:rPr>
              <a:t>Many well </a:t>
            </a:r>
            <a:r>
              <a:rPr lang="en" sz="2400" dirty="0">
                <a:solidFill>
                  <a:srgbClr val="990000"/>
                </a:solidFill>
                <a:latin typeface="Arial"/>
                <a:cs typeface="Arial"/>
              </a:rPr>
              <a:t>developed</a:t>
            </a:r>
            <a:r>
              <a:rPr lang="en" sz="2400" dirty="0">
                <a:latin typeface="Arial"/>
                <a:cs typeface="Arial"/>
              </a:rPr>
              <a:t> technologies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latin typeface="Arial"/>
                <a:cs typeface="Arial"/>
              </a:rPr>
              <a:t>physical organization of the data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latin typeface="Arial"/>
                <a:cs typeface="Arial"/>
              </a:rPr>
              <a:t>search indexes: B</a:t>
            </a:r>
            <a:r>
              <a:rPr lang="en" sz="2400" baseline="30000" dirty="0">
                <a:latin typeface="Arial"/>
                <a:cs typeface="Arial"/>
              </a:rPr>
              <a:t>+</a:t>
            </a:r>
            <a:r>
              <a:rPr lang="en" sz="2400" dirty="0">
                <a:latin typeface="Arial"/>
                <a:cs typeface="Arial"/>
              </a:rPr>
              <a:t>-Trees, hash indexes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latin typeface="Arial"/>
                <a:cs typeface="Arial"/>
              </a:rPr>
              <a:t>query optimization, search operator implementations</a:t>
            </a:r>
          </a:p>
          <a:p>
            <a:pPr marL="457200" lvl="0" indent="-4191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latin typeface="Arial"/>
                <a:cs typeface="Arial"/>
              </a:rPr>
              <a:t>Reliable</a:t>
            </a:r>
            <a:r>
              <a:rPr lang="en" sz="2400" dirty="0" smtClean="0">
                <a:latin typeface="Arial"/>
                <a:cs typeface="Arial"/>
              </a:rPr>
              <a:t> </a:t>
            </a:r>
            <a:r>
              <a:rPr lang="en" sz="2400" dirty="0" smtClean="0">
                <a:solidFill>
                  <a:srgbClr val="990000"/>
                </a:solidFill>
                <a:latin typeface="Arial"/>
                <a:cs typeface="Arial"/>
              </a:rPr>
              <a:t>concurrency</a:t>
            </a:r>
            <a:r>
              <a:rPr lang="en" sz="2400" dirty="0" smtClean="0">
                <a:latin typeface="Arial"/>
                <a:cs typeface="Arial"/>
              </a:rPr>
              <a:t> </a:t>
            </a:r>
            <a:r>
              <a:rPr lang="en" sz="2400" dirty="0">
                <a:latin typeface="Arial"/>
                <a:cs typeface="Arial"/>
              </a:rPr>
              <a:t>control (ACID)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990000"/>
                </a:solidFill>
                <a:latin typeface="Arial"/>
                <a:cs typeface="Arial"/>
              </a:rPr>
              <a:t>transactions</a:t>
            </a:r>
            <a:r>
              <a:rPr lang="en" sz="2400" dirty="0">
                <a:latin typeface="Arial"/>
                <a:cs typeface="Arial"/>
              </a:rPr>
              <a:t>: atomicity, consistency, isolation, durability</a:t>
            </a:r>
          </a:p>
          <a:p>
            <a:pPr marL="457200" lvl="0" indent="-4191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Arial"/>
                <a:cs typeface="Arial"/>
              </a:rPr>
              <a:t>Many reliable </a:t>
            </a:r>
            <a:r>
              <a:rPr lang="en" sz="2400" dirty="0">
                <a:solidFill>
                  <a:srgbClr val="990000"/>
                </a:solidFill>
                <a:latin typeface="Arial"/>
                <a:cs typeface="Arial"/>
              </a:rPr>
              <a:t>integration</a:t>
            </a:r>
            <a:r>
              <a:rPr lang="en" sz="2400" dirty="0">
                <a:latin typeface="Arial"/>
                <a:cs typeface="Arial"/>
              </a:rPr>
              <a:t> mechanisms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latin typeface="Arial"/>
                <a:cs typeface="Arial"/>
              </a:rPr>
              <a:t>“shared database integration” of applications</a:t>
            </a:r>
          </a:p>
        </p:txBody>
      </p:sp>
    </p:spTree>
    <p:extLst>
      <p:ext uri="{BB962C8B-B14F-4D97-AF65-F5344CB8AC3E}">
        <p14:creationId xmlns:p14="http://schemas.microsoft.com/office/powerpoint/2010/main" val="88870176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Cypher: Queries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00200" y="3349675"/>
            <a:ext cx="8343599" cy="21365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MATCH (</a:t>
            </a:r>
            <a:r>
              <a:rPr lang="en" sz="1800" dirty="0"/>
              <a:t>user: Person {name: 'Andres'})-[:friend]-&gt;(follower)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RETURN </a:t>
            </a:r>
            <a:r>
              <a:rPr lang="en" sz="1800" dirty="0"/>
              <a:t>user.name, follower.name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 dirty="0"/>
              <a:t>(find all ‘friends’ of 'Andres')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4294967295"/>
          </p:nvPr>
        </p:nvSpPr>
        <p:spPr>
          <a:xfrm>
            <a:off x="0" y="1193800"/>
            <a:ext cx="8343900" cy="185102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dirty="0"/>
              <a:t>MATCH (</a:t>
            </a:r>
            <a:r>
              <a:rPr lang="en" sz="1800" dirty="0"/>
              <a:t>p: Person)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dirty="0"/>
              <a:t>WHERE</a:t>
            </a:r>
            <a:r>
              <a:rPr lang="en" sz="1800" dirty="0"/>
              <a:t> p.age &gt; 18 </a:t>
            </a:r>
            <a:r>
              <a:rPr lang="en" sz="1800" b="1" dirty="0"/>
              <a:t>AND</a:t>
            </a:r>
            <a:r>
              <a:rPr lang="en" sz="1800" dirty="0"/>
              <a:t> p.age &lt; 30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dirty="0"/>
              <a:t>RETURN </a:t>
            </a:r>
            <a:r>
              <a:rPr lang="en" sz="1800" dirty="0"/>
              <a:t>p.name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i="1" dirty="0"/>
              <a:t>(return names of all adult people under 30)</a:t>
            </a:r>
          </a:p>
        </p:txBody>
      </p:sp>
    </p:spTree>
    <p:extLst>
      <p:ext uri="{BB962C8B-B14F-4D97-AF65-F5344CB8AC3E}">
        <p14:creationId xmlns:p14="http://schemas.microsoft.com/office/powerpoint/2010/main" val="97214948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Cypher: Queries (2)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00200" y="1182650"/>
            <a:ext cx="8343599" cy="1565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MATCH (</a:t>
            </a:r>
            <a:r>
              <a:rPr lang="en" sz="1800" dirty="0"/>
              <a:t>andres: Person {name: 'Andres'})-[*1..3]-(node)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RETURN </a:t>
            </a:r>
            <a:r>
              <a:rPr lang="en" sz="1800" dirty="0"/>
              <a:t>andres, node 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 dirty="0"/>
              <a:t>(find all ‘nodes’ within three hops from ‘Andres’)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4294967295"/>
          </p:nvPr>
        </p:nvSpPr>
        <p:spPr>
          <a:xfrm>
            <a:off x="0" y="3236913"/>
            <a:ext cx="8343900" cy="230187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dirty="0"/>
              <a:t>MATCH </a:t>
            </a:r>
            <a:r>
              <a:rPr lang="en" sz="1800" dirty="0"/>
              <a:t>p=shortestPath(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/>
              <a:t>  (andres:Person {name: 'Andres'})-[*]-(david {name:'David'})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/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dirty="0"/>
              <a:t>RETURN </a:t>
            </a:r>
            <a:r>
              <a:rPr lang="en" sz="1800" dirty="0"/>
              <a:t>p 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i="1" dirty="0"/>
              <a:t>(find the shortest connection between ‘Andres’ and ‘David’)</a:t>
            </a:r>
          </a:p>
        </p:txBody>
      </p:sp>
    </p:spTree>
    <p:extLst>
      <p:ext uri="{BB962C8B-B14F-4D97-AF65-F5344CB8AC3E}">
        <p14:creationId xmlns:p14="http://schemas.microsoft.com/office/powerpoint/2010/main" val="7075614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600" b="1" dirty="0" err="1" smtClean="0"/>
              <a:t>Guidelines</a:t>
            </a:r>
            <a:r>
              <a:rPr lang="nl-NL" sz="1600" b="1" dirty="0" smtClean="0"/>
              <a:t> on Data </a:t>
            </a:r>
            <a:r>
              <a:rPr lang="nl-NL" sz="1600" b="1" dirty="0" smtClean="0"/>
              <a:t>model </a:t>
            </a:r>
            <a:r>
              <a:rPr lang="nl-NL" sz="1600" b="1" dirty="0" err="1" smtClean="0"/>
              <a:t>Transformation</a:t>
            </a:r>
            <a:r>
              <a:rPr lang="nl-NL" sz="1600" b="1" dirty="0" smtClean="0"/>
              <a:t> (</a:t>
            </a:r>
            <a:r>
              <a:rPr lang="nl-NL" sz="1600" b="1" dirty="0" err="1" smtClean="0"/>
              <a:t>R</a:t>
            </a:r>
            <a:r>
              <a:rPr lang="nl-NL" sz="1600" b="1" dirty="0" err="1" smtClean="0"/>
              <a:t>elational</a:t>
            </a:r>
            <a:r>
              <a:rPr lang="nl-NL" sz="1600" b="1" dirty="0" smtClean="0"/>
              <a:t> -&gt; </a:t>
            </a:r>
            <a:r>
              <a:rPr lang="nl-NL" sz="1600" b="1" dirty="0" err="1" smtClean="0"/>
              <a:t>graph</a:t>
            </a:r>
            <a:r>
              <a:rPr lang="nl-NL" sz="1600" b="1" dirty="0" smtClean="0"/>
              <a:t> )</a:t>
            </a:r>
            <a:endParaRPr lang="nl-NL" sz="1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nl-NL" sz="1600" dirty="0" err="1"/>
              <a:t>Each</a:t>
            </a:r>
            <a:r>
              <a:rPr lang="nl-NL" sz="1600" dirty="0"/>
              <a:t> </a:t>
            </a:r>
            <a:r>
              <a:rPr lang="nl-NL" sz="1600" dirty="0" err="1"/>
              <a:t>entity</a:t>
            </a:r>
            <a:r>
              <a:rPr lang="nl-NL" sz="1600" dirty="0"/>
              <a:t> </a:t>
            </a:r>
            <a:r>
              <a:rPr lang="nl-NL" sz="1600" dirty="0" err="1"/>
              <a:t>table</a:t>
            </a:r>
            <a:r>
              <a:rPr lang="nl-NL" sz="1600" dirty="0"/>
              <a:t> is </a:t>
            </a:r>
            <a:r>
              <a:rPr lang="nl-NL" sz="1600" dirty="0" err="1"/>
              <a:t>represented</a:t>
            </a:r>
            <a:r>
              <a:rPr lang="nl-NL" sz="1600" dirty="0"/>
              <a:t> </a:t>
            </a:r>
            <a:r>
              <a:rPr lang="nl-NL" sz="1600" dirty="0" err="1"/>
              <a:t>by</a:t>
            </a:r>
            <a:r>
              <a:rPr lang="nl-NL" sz="1600" dirty="0"/>
              <a:t> a label on </a:t>
            </a:r>
            <a:r>
              <a:rPr lang="nl-NL" sz="1600" dirty="0" err="1"/>
              <a:t>nodes</a:t>
            </a:r>
            <a:endParaRPr lang="nl-NL" sz="1600" dirty="0"/>
          </a:p>
          <a:p>
            <a:pPr marL="285750" indent="-285750">
              <a:buFont typeface="Arial"/>
              <a:buChar char="•"/>
            </a:pPr>
            <a:r>
              <a:rPr lang="nl-NL" sz="1600" dirty="0" err="1"/>
              <a:t>Each</a:t>
            </a:r>
            <a:r>
              <a:rPr lang="nl-NL" sz="1600" dirty="0"/>
              <a:t> </a:t>
            </a:r>
            <a:r>
              <a:rPr lang="nl-NL" sz="1600" dirty="0" err="1"/>
              <a:t>row</a:t>
            </a:r>
            <a:r>
              <a:rPr lang="nl-NL" sz="1600" dirty="0"/>
              <a:t> in a </a:t>
            </a:r>
            <a:r>
              <a:rPr lang="nl-NL" sz="1600" dirty="0" err="1"/>
              <a:t>entity</a:t>
            </a:r>
            <a:r>
              <a:rPr lang="nl-NL" sz="1600" dirty="0"/>
              <a:t> </a:t>
            </a:r>
            <a:r>
              <a:rPr lang="nl-NL" sz="1600" dirty="0" err="1"/>
              <a:t>table</a:t>
            </a:r>
            <a:r>
              <a:rPr lang="nl-NL" sz="1600" dirty="0"/>
              <a:t> is a node</a:t>
            </a:r>
          </a:p>
          <a:p>
            <a:pPr marL="285750" indent="-285750">
              <a:buFont typeface="Arial"/>
              <a:buChar char="•"/>
            </a:pPr>
            <a:r>
              <a:rPr lang="nl-NL" sz="1600" dirty="0"/>
              <a:t>Columns</a:t>
            </a:r>
            <a:r>
              <a:rPr lang="nl-NL" sz="1600" dirty="0" smtClean="0"/>
              <a:t> </a:t>
            </a:r>
            <a:r>
              <a:rPr lang="nl-NL" sz="1600" dirty="0"/>
              <a:t>on </a:t>
            </a:r>
            <a:r>
              <a:rPr lang="nl-NL" sz="1600" dirty="0" err="1"/>
              <a:t>those</a:t>
            </a:r>
            <a:r>
              <a:rPr lang="nl-NL" sz="1600" dirty="0"/>
              <a:t> </a:t>
            </a:r>
            <a:r>
              <a:rPr lang="nl-NL" sz="1600" dirty="0" err="1"/>
              <a:t>tables</a:t>
            </a:r>
            <a:r>
              <a:rPr lang="nl-NL" sz="1600" dirty="0"/>
              <a:t> </a:t>
            </a:r>
            <a:r>
              <a:rPr lang="nl-NL" sz="1600" dirty="0" err="1"/>
              <a:t>become</a:t>
            </a:r>
            <a:r>
              <a:rPr lang="nl-NL" sz="1600" dirty="0"/>
              <a:t> node </a:t>
            </a:r>
            <a:r>
              <a:rPr lang="nl-NL" sz="1600" dirty="0" err="1"/>
              <a:t>properties</a:t>
            </a:r>
            <a:r>
              <a:rPr lang="nl-NL" sz="1600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nl-NL" sz="1600" dirty="0" err="1"/>
              <a:t>Remove</a:t>
            </a:r>
            <a:r>
              <a:rPr lang="nl-NL" sz="1600" dirty="0"/>
              <a:t> </a:t>
            </a:r>
            <a:r>
              <a:rPr lang="nl-NL" sz="1600" dirty="0" err="1" smtClean="0"/>
              <a:t>technical</a:t>
            </a:r>
            <a:r>
              <a:rPr lang="nl-NL" sz="1600" dirty="0" smtClean="0"/>
              <a:t> </a:t>
            </a:r>
            <a:r>
              <a:rPr lang="nl-NL" sz="1600" dirty="0" err="1"/>
              <a:t>primary</a:t>
            </a:r>
            <a:r>
              <a:rPr lang="nl-NL" sz="1600" dirty="0"/>
              <a:t> </a:t>
            </a:r>
            <a:r>
              <a:rPr lang="nl-NL" sz="1600" dirty="0" err="1"/>
              <a:t>keys</a:t>
            </a:r>
            <a:r>
              <a:rPr lang="nl-NL" sz="1600" dirty="0"/>
              <a:t>, keep business </a:t>
            </a:r>
            <a:r>
              <a:rPr lang="nl-NL" sz="1600" dirty="0" err="1"/>
              <a:t>primary</a:t>
            </a:r>
            <a:r>
              <a:rPr lang="nl-NL" sz="1600" dirty="0"/>
              <a:t> </a:t>
            </a:r>
            <a:r>
              <a:rPr lang="nl-NL" sz="1600" dirty="0" err="1"/>
              <a:t>keys</a:t>
            </a:r>
            <a:endParaRPr lang="nl-NL" sz="1600" dirty="0"/>
          </a:p>
          <a:p>
            <a:pPr marL="285750" indent="-285750">
              <a:buFont typeface="Arial"/>
              <a:buChar char="•"/>
            </a:pPr>
            <a:r>
              <a:rPr lang="nl-NL" sz="1600" dirty="0" err="1"/>
              <a:t>Add</a:t>
            </a:r>
            <a:r>
              <a:rPr lang="nl-NL" sz="1600" dirty="0"/>
              <a:t> </a:t>
            </a:r>
            <a:r>
              <a:rPr lang="nl-NL" sz="1600" dirty="0" err="1"/>
              <a:t>unique</a:t>
            </a:r>
            <a:r>
              <a:rPr lang="nl-NL" sz="1600" dirty="0"/>
              <a:t> </a:t>
            </a:r>
            <a:r>
              <a:rPr lang="nl-NL" sz="1600" dirty="0" err="1"/>
              <a:t>constraints</a:t>
            </a:r>
            <a:r>
              <a:rPr lang="nl-NL" sz="1600" dirty="0"/>
              <a:t> </a:t>
            </a:r>
            <a:r>
              <a:rPr lang="nl-NL" sz="1600" dirty="0" err="1"/>
              <a:t>for</a:t>
            </a:r>
            <a:r>
              <a:rPr lang="nl-NL" sz="1600" dirty="0"/>
              <a:t> business </a:t>
            </a:r>
            <a:r>
              <a:rPr lang="nl-NL" sz="1600" dirty="0" err="1"/>
              <a:t>primary</a:t>
            </a:r>
            <a:r>
              <a:rPr lang="nl-NL" sz="1600" dirty="0"/>
              <a:t> </a:t>
            </a:r>
            <a:r>
              <a:rPr lang="nl-NL" sz="1600" dirty="0" err="1"/>
              <a:t>keys</a:t>
            </a:r>
            <a:r>
              <a:rPr lang="nl-NL" sz="1600" dirty="0"/>
              <a:t>, </a:t>
            </a:r>
            <a:r>
              <a:rPr lang="nl-NL" sz="1600" dirty="0" err="1"/>
              <a:t>add</a:t>
            </a:r>
            <a:r>
              <a:rPr lang="nl-NL" sz="1600" dirty="0"/>
              <a:t> </a:t>
            </a:r>
            <a:r>
              <a:rPr lang="nl-NL" sz="1600" dirty="0" err="1"/>
              <a:t>indexes</a:t>
            </a:r>
            <a:r>
              <a:rPr lang="nl-NL" sz="1600" dirty="0"/>
              <a:t> </a:t>
            </a:r>
            <a:r>
              <a:rPr lang="nl-NL" sz="1600" dirty="0" err="1"/>
              <a:t>for</a:t>
            </a:r>
            <a:r>
              <a:rPr lang="nl-NL" sz="1600" dirty="0"/>
              <a:t> frequent </a:t>
            </a:r>
            <a:r>
              <a:rPr lang="nl-NL" sz="1600" dirty="0" err="1"/>
              <a:t>lookup</a:t>
            </a:r>
            <a:r>
              <a:rPr lang="nl-NL" sz="1600" dirty="0"/>
              <a:t> </a:t>
            </a:r>
            <a:r>
              <a:rPr lang="nl-NL" sz="1600" dirty="0" err="1"/>
              <a:t>attributes</a:t>
            </a:r>
            <a:endParaRPr lang="nl-NL" sz="1600" dirty="0"/>
          </a:p>
          <a:p>
            <a:pPr marL="285750" indent="-285750">
              <a:buFont typeface="Arial"/>
              <a:buChar char="•"/>
            </a:pPr>
            <a:r>
              <a:rPr lang="nl-NL" sz="1600" dirty="0" err="1"/>
              <a:t>Replace</a:t>
            </a:r>
            <a:r>
              <a:rPr lang="nl-NL" sz="1600" dirty="0"/>
              <a:t> </a:t>
            </a:r>
            <a:r>
              <a:rPr lang="nl-NL" sz="1600" dirty="0" err="1"/>
              <a:t>foreign</a:t>
            </a:r>
            <a:r>
              <a:rPr lang="nl-NL" sz="1600" dirty="0"/>
              <a:t> </a:t>
            </a:r>
            <a:r>
              <a:rPr lang="nl-NL" sz="1600" dirty="0" err="1"/>
              <a:t>keys</a:t>
            </a:r>
            <a:r>
              <a:rPr lang="nl-NL" sz="1600" dirty="0"/>
              <a:t> </a:t>
            </a:r>
            <a:r>
              <a:rPr lang="nl-NL" sz="1600" dirty="0" err="1"/>
              <a:t>with</a:t>
            </a:r>
            <a:r>
              <a:rPr lang="nl-NL" sz="1600" dirty="0"/>
              <a:t> </a:t>
            </a:r>
            <a:r>
              <a:rPr lang="nl-NL" sz="1600" dirty="0" err="1"/>
              <a:t>relationships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the </a:t>
            </a:r>
            <a:r>
              <a:rPr lang="nl-NL" sz="1600" dirty="0" err="1"/>
              <a:t>other</a:t>
            </a:r>
            <a:r>
              <a:rPr lang="nl-NL" sz="1600" dirty="0"/>
              <a:t> </a:t>
            </a:r>
            <a:r>
              <a:rPr lang="nl-NL" sz="1600" dirty="0" err="1"/>
              <a:t>table</a:t>
            </a:r>
            <a:r>
              <a:rPr lang="nl-NL" sz="1600" dirty="0"/>
              <a:t>, </a:t>
            </a:r>
            <a:r>
              <a:rPr lang="nl-NL" sz="1600" dirty="0" err="1"/>
              <a:t>remove</a:t>
            </a:r>
            <a:r>
              <a:rPr lang="nl-NL" sz="1600" dirty="0"/>
              <a:t> </a:t>
            </a:r>
            <a:r>
              <a:rPr lang="nl-NL" sz="1600" dirty="0" err="1"/>
              <a:t>them</a:t>
            </a:r>
            <a:r>
              <a:rPr lang="nl-NL" sz="1600" dirty="0"/>
              <a:t> </a:t>
            </a:r>
            <a:r>
              <a:rPr lang="nl-NL" sz="1600" dirty="0" err="1"/>
              <a:t>afterwards</a:t>
            </a:r>
            <a:endParaRPr lang="nl-NL" sz="1600" dirty="0"/>
          </a:p>
          <a:p>
            <a:pPr marL="285750" indent="-285750">
              <a:buFont typeface="Arial"/>
              <a:buChar char="•"/>
            </a:pPr>
            <a:r>
              <a:rPr lang="nl-NL" sz="1600" dirty="0" err="1"/>
              <a:t>Remove</a:t>
            </a:r>
            <a:r>
              <a:rPr lang="nl-NL" sz="1600" dirty="0"/>
              <a:t> data </a:t>
            </a:r>
            <a:r>
              <a:rPr lang="nl-NL" sz="1600" dirty="0" err="1"/>
              <a:t>with</a:t>
            </a:r>
            <a:r>
              <a:rPr lang="nl-NL" sz="1600" dirty="0"/>
              <a:t> default </a:t>
            </a:r>
            <a:r>
              <a:rPr lang="nl-NL" sz="1600" dirty="0" err="1"/>
              <a:t>values</a:t>
            </a:r>
            <a:r>
              <a:rPr lang="nl-NL" sz="1600" dirty="0"/>
              <a:t>, no </a:t>
            </a:r>
            <a:r>
              <a:rPr lang="nl-NL" sz="1600" dirty="0" err="1"/>
              <a:t>need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store </a:t>
            </a:r>
            <a:r>
              <a:rPr lang="nl-NL" sz="1600" dirty="0" err="1"/>
              <a:t>those</a:t>
            </a:r>
            <a:endParaRPr lang="nl-NL" sz="1600" dirty="0"/>
          </a:p>
          <a:p>
            <a:pPr marL="285750" indent="-285750">
              <a:buFont typeface="Arial"/>
              <a:buChar char="•"/>
            </a:pPr>
            <a:r>
              <a:rPr lang="nl-NL" sz="1600" dirty="0"/>
              <a:t>Data in </a:t>
            </a:r>
            <a:r>
              <a:rPr lang="nl-NL" sz="1600" dirty="0" err="1"/>
              <a:t>tables</a:t>
            </a:r>
            <a:r>
              <a:rPr lang="nl-NL" sz="1600" dirty="0"/>
              <a:t> </a:t>
            </a:r>
            <a:r>
              <a:rPr lang="nl-NL" sz="1600" dirty="0" err="1"/>
              <a:t>that</a:t>
            </a:r>
            <a:r>
              <a:rPr lang="nl-NL" sz="1600" dirty="0"/>
              <a:t> is </a:t>
            </a:r>
            <a:r>
              <a:rPr lang="nl-NL" sz="1600" dirty="0" err="1"/>
              <a:t>denormalized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duplicated</a:t>
            </a:r>
            <a:r>
              <a:rPr lang="nl-NL" sz="1600" dirty="0"/>
              <a:t> </a:t>
            </a:r>
            <a:r>
              <a:rPr lang="nl-NL" sz="1600" dirty="0" err="1"/>
              <a:t>might</a:t>
            </a:r>
            <a:r>
              <a:rPr lang="nl-NL" sz="1600" dirty="0"/>
              <a:t> have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be</a:t>
            </a:r>
            <a:r>
              <a:rPr lang="nl-NL" sz="1600" dirty="0"/>
              <a:t> </a:t>
            </a:r>
            <a:r>
              <a:rPr lang="nl-NL" sz="1600" dirty="0" err="1"/>
              <a:t>pulled</a:t>
            </a:r>
            <a:r>
              <a:rPr lang="nl-NL" sz="1600" dirty="0"/>
              <a:t> out </a:t>
            </a:r>
            <a:r>
              <a:rPr lang="nl-NL" sz="1600" dirty="0" err="1"/>
              <a:t>into</a:t>
            </a:r>
            <a:r>
              <a:rPr lang="nl-NL" sz="1600" dirty="0"/>
              <a:t> separate </a:t>
            </a:r>
            <a:r>
              <a:rPr lang="nl-NL" sz="1600" dirty="0" err="1"/>
              <a:t>nodes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get a cleaner model.</a:t>
            </a:r>
          </a:p>
          <a:p>
            <a:pPr marL="285750" indent="-285750">
              <a:buFont typeface="Arial"/>
              <a:buChar char="•"/>
            </a:pPr>
            <a:r>
              <a:rPr lang="nl-NL" sz="1600" dirty="0" err="1"/>
              <a:t>Indexed</a:t>
            </a:r>
            <a:r>
              <a:rPr lang="nl-NL" sz="1600" dirty="0"/>
              <a:t> column </a:t>
            </a:r>
            <a:r>
              <a:rPr lang="nl-NL" sz="1600" dirty="0" err="1"/>
              <a:t>names</a:t>
            </a:r>
            <a:r>
              <a:rPr lang="nl-NL" sz="1600" dirty="0"/>
              <a:t>, </a:t>
            </a:r>
            <a:r>
              <a:rPr lang="nl-NL" sz="1600" dirty="0" err="1"/>
              <a:t>might</a:t>
            </a:r>
            <a:r>
              <a:rPr lang="nl-NL" sz="1600" dirty="0"/>
              <a:t> </a:t>
            </a:r>
            <a:r>
              <a:rPr lang="nl-NL" sz="1600" dirty="0" err="1"/>
              <a:t>indicate</a:t>
            </a:r>
            <a:r>
              <a:rPr lang="nl-NL" sz="1600" dirty="0"/>
              <a:t> </a:t>
            </a:r>
            <a:r>
              <a:rPr lang="nl-NL" sz="1600" dirty="0" err="1"/>
              <a:t>an</a:t>
            </a:r>
            <a:r>
              <a:rPr lang="nl-NL" sz="1600" dirty="0"/>
              <a:t> array property (</a:t>
            </a:r>
            <a:r>
              <a:rPr lang="nl-NL" sz="1600" dirty="0" err="1"/>
              <a:t>like</a:t>
            </a:r>
            <a:r>
              <a:rPr lang="nl-NL" sz="1600" dirty="0"/>
              <a:t> email1, email2, email3)</a:t>
            </a:r>
          </a:p>
          <a:p>
            <a:pPr marL="285750" indent="-285750">
              <a:buFont typeface="Arial"/>
              <a:buChar char="•"/>
            </a:pPr>
            <a:r>
              <a:rPr lang="nl-NL" sz="1600" dirty="0" err="1"/>
              <a:t>Join</a:t>
            </a:r>
            <a:r>
              <a:rPr lang="nl-NL" sz="1600" dirty="0"/>
              <a:t> </a:t>
            </a:r>
            <a:r>
              <a:rPr lang="nl-NL" sz="1600" dirty="0" err="1"/>
              <a:t>tables</a:t>
            </a:r>
            <a:r>
              <a:rPr lang="nl-NL" sz="1600" dirty="0"/>
              <a:t> are </a:t>
            </a:r>
            <a:r>
              <a:rPr lang="nl-NL" sz="1600" dirty="0" err="1"/>
              <a:t>transformed</a:t>
            </a:r>
            <a:r>
              <a:rPr lang="nl-NL" sz="1600" dirty="0"/>
              <a:t> </a:t>
            </a:r>
            <a:r>
              <a:rPr lang="nl-NL" sz="1600" dirty="0" err="1"/>
              <a:t>into</a:t>
            </a:r>
            <a:r>
              <a:rPr lang="nl-NL" sz="1600" dirty="0"/>
              <a:t> </a:t>
            </a:r>
            <a:r>
              <a:rPr lang="nl-NL" sz="1600" dirty="0" err="1"/>
              <a:t>relationships</a:t>
            </a:r>
            <a:r>
              <a:rPr lang="nl-NL" sz="1600" dirty="0"/>
              <a:t>, columns on </a:t>
            </a:r>
            <a:r>
              <a:rPr lang="nl-NL" sz="1600" dirty="0" err="1"/>
              <a:t>those</a:t>
            </a:r>
            <a:r>
              <a:rPr lang="nl-NL" sz="1600" dirty="0"/>
              <a:t> </a:t>
            </a:r>
            <a:r>
              <a:rPr lang="nl-NL" sz="1600" dirty="0" err="1"/>
              <a:t>tables</a:t>
            </a:r>
            <a:r>
              <a:rPr lang="nl-NL" sz="1600" dirty="0"/>
              <a:t> </a:t>
            </a:r>
            <a:r>
              <a:rPr lang="nl-NL" sz="1600" dirty="0" err="1"/>
              <a:t>become</a:t>
            </a:r>
            <a:r>
              <a:rPr lang="nl-NL" sz="1600" dirty="0"/>
              <a:t> </a:t>
            </a:r>
            <a:r>
              <a:rPr lang="nl-NL" sz="1600" dirty="0" err="1"/>
              <a:t>relationship</a:t>
            </a:r>
            <a:r>
              <a:rPr lang="nl-NL" sz="1600" dirty="0"/>
              <a:t> </a:t>
            </a:r>
            <a:r>
              <a:rPr lang="nl-NL" sz="1600" dirty="0" err="1"/>
              <a:t>properties</a:t>
            </a:r>
            <a:endParaRPr lang="nl-NL" sz="1600" dirty="0"/>
          </a:p>
          <a:p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658241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End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mtClean="0"/>
              <a:t>Questions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790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Graphs (Neo4j) vs. Key-value Stores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B5394"/>
                </a:solidFill>
              </a:rPr>
              <a:t>Key-value</a:t>
            </a:r>
            <a:r>
              <a:rPr lang="en" sz="2400"/>
              <a:t> model is for lookups of </a:t>
            </a:r>
            <a:r>
              <a:rPr lang="en" sz="2400">
                <a:solidFill>
                  <a:srgbClr val="990000"/>
                </a:solidFill>
              </a:rPr>
              <a:t>simple values</a:t>
            </a:r>
            <a:r>
              <a:rPr lang="en" sz="2400"/>
              <a:t> or lists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With </a:t>
            </a:r>
            <a:r>
              <a:rPr lang="en" sz="2400">
                <a:solidFill>
                  <a:srgbClr val="0B5394"/>
                </a:solidFill>
              </a:rPr>
              <a:t>Neo4j</a:t>
            </a:r>
            <a:r>
              <a:rPr lang="en" sz="2400"/>
              <a:t>, one can elaborate simple data structures into more </a:t>
            </a:r>
            <a:r>
              <a:rPr lang="en" sz="2400">
                <a:solidFill>
                  <a:srgbClr val="990000"/>
                </a:solidFill>
              </a:rPr>
              <a:t>complex</a:t>
            </a:r>
            <a:r>
              <a:rPr lang="en" sz="2400"/>
              <a:t>, </a:t>
            </a:r>
            <a:r>
              <a:rPr lang="en" sz="2400">
                <a:solidFill>
                  <a:srgbClr val="990000"/>
                </a:solidFill>
              </a:rPr>
              <a:t>interconnected </a:t>
            </a:r>
            <a:r>
              <a:rPr lang="en" sz="2400"/>
              <a:t>data</a:t>
            </a: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50" y="2267625"/>
            <a:ext cx="192405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7225" y="2305000"/>
            <a:ext cx="3278049" cy="193574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/>
        </p:nvSpPr>
        <p:spPr>
          <a:xfrm>
            <a:off x="3131200" y="4131150"/>
            <a:ext cx="5620199" cy="13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Column-family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stores can be considered a step in evolution of key-value stores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contains a </a:t>
            </a:r>
            <a:r>
              <a:rPr lang="en" sz="2400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list of columns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538350" y="5299400"/>
            <a:ext cx="8148299" cy="31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source: http://neo4j.com/docs/stable/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Graphs (Neo4j) vs. Document Stores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3491400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B5394"/>
                </a:solidFill>
              </a:rPr>
              <a:t>Document stores</a:t>
            </a:r>
            <a:r>
              <a:rPr lang="en" sz="2400"/>
              <a:t> are for data that can be represented as a </a:t>
            </a:r>
            <a:r>
              <a:rPr lang="en" sz="2400">
                <a:solidFill>
                  <a:srgbClr val="990000"/>
                </a:solidFill>
              </a:rPr>
              <a:t>tree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rgbClr val="990000"/>
                </a:solidFill>
              </a:rPr>
              <a:t>References</a:t>
            </a:r>
            <a:r>
              <a:rPr lang="en" sz="2400"/>
              <a:t> to other documents are more </a:t>
            </a:r>
            <a:r>
              <a:rPr lang="en" sz="2400">
                <a:solidFill>
                  <a:srgbClr val="990000"/>
                </a:solidFill>
              </a:rPr>
              <a:t>expressive</a:t>
            </a:r>
            <a:br>
              <a:rPr lang="en" sz="2400">
                <a:solidFill>
                  <a:srgbClr val="990000"/>
                </a:solidFill>
              </a:rPr>
            </a:br>
            <a:r>
              <a:rPr lang="en" sz="2400"/>
              <a:t/>
            </a:r>
            <a:br>
              <a:rPr lang="en" sz="2400"/>
            </a:br>
            <a:endParaRPr lang="en" sz="2400"/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B5394"/>
                </a:solidFill>
              </a:rPr>
              <a:t>Graph databases</a:t>
            </a:r>
            <a:r>
              <a:rPr lang="en" sz="2400"/>
              <a:t> are for free </a:t>
            </a:r>
            <a:r>
              <a:rPr lang="en" sz="2400">
                <a:solidFill>
                  <a:srgbClr val="990000"/>
                </a:solidFill>
              </a:rPr>
              <a:t>graph data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495" y="1408675"/>
            <a:ext cx="5316825" cy="14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075" y="2923625"/>
            <a:ext cx="5204050" cy="24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538350" y="5299400"/>
            <a:ext cx="8148299" cy="31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source: http://neo4j.com/docs/stable/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28861"/>
            <a:ext cx="8229600" cy="73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/>
              <a:t>NoSQL Databases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686800" cy="206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990000"/>
                </a:solidFill>
              </a:rPr>
              <a:t>What is</a:t>
            </a:r>
            <a:r>
              <a:rPr lang="en" sz="2400" dirty="0"/>
              <a:t> “NoSQL”?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term used in late 90s for a different type of technology:      Carlo Strozzi: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http://www.strozzi.it/cgi-bin/CSA/tw7/I/en_US/NoSQL/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“Not Only SQL”?</a:t>
            </a:r>
          </a:p>
          <a:p>
            <a:pPr marL="1371600" lvl="2" indent="-342900" rtl="0">
              <a:spcBef>
                <a:spcPts val="0"/>
              </a:spcBef>
              <a:buClr>
                <a:schemeClr val="dk1"/>
              </a:buClr>
              <a:buSzPct val="60000"/>
              <a:buFont typeface="Wingdings"/>
              <a:buChar char="§"/>
            </a:pPr>
            <a:r>
              <a:rPr lang="en" sz="2400" dirty="0"/>
              <a:t>but many RDBMS are also “not just SQL”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09600" y="5115600"/>
            <a:ext cx="4846799" cy="47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[Sadalage &amp; Fowler: NoSQL Distilled, 2012]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457200" y="3101500"/>
            <a:ext cx="8686800" cy="198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“NoSQL is an accidental term with no precise definition”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990000"/>
                </a:solidFill>
              </a:rPr>
              <a:t>first used</a:t>
            </a:r>
            <a:r>
              <a:rPr lang="en" sz="2400" dirty="0"/>
              <a:t> at an informal meetup in </a:t>
            </a:r>
            <a:r>
              <a:rPr lang="en" sz="2400" dirty="0">
                <a:solidFill>
                  <a:srgbClr val="990000"/>
                </a:solidFill>
              </a:rPr>
              <a:t>2009</a:t>
            </a:r>
            <a:r>
              <a:rPr lang="en" sz="2400" dirty="0"/>
              <a:t> in San Francisco (presentations from Voldemort, Cassandra, Dynomite,    HBase, Hypertable, CouchDB, and MongoDB)</a:t>
            </a:r>
          </a:p>
        </p:txBody>
      </p:sp>
    </p:spTree>
    <p:extLst>
      <p:ext uri="{BB962C8B-B14F-4D97-AF65-F5344CB8AC3E}">
        <p14:creationId xmlns:p14="http://schemas.microsoft.com/office/powerpoint/2010/main" val="37444929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28861"/>
            <a:ext cx="8229600" cy="73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/>
              <a:t>NoSQL Databases (cont.)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497499" cy="280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NoSQL: Database technologies that are (mostly):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990000"/>
                </a:solidFill>
              </a:rPr>
              <a:t>Not using</a:t>
            </a:r>
            <a:r>
              <a:rPr lang="en" sz="2400" dirty="0"/>
              <a:t> the </a:t>
            </a:r>
            <a:r>
              <a:rPr lang="en" sz="2400" dirty="0">
                <a:solidFill>
                  <a:srgbClr val="990000"/>
                </a:solidFill>
              </a:rPr>
              <a:t>relational</a:t>
            </a:r>
            <a:r>
              <a:rPr lang="en" sz="2400" dirty="0"/>
              <a:t> model (nor the SQL language)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Designed to run on </a:t>
            </a:r>
            <a:r>
              <a:rPr lang="en" sz="2400" dirty="0">
                <a:solidFill>
                  <a:srgbClr val="990000"/>
                </a:solidFill>
              </a:rPr>
              <a:t>large clusters </a:t>
            </a:r>
            <a:r>
              <a:rPr lang="en" sz="2400" dirty="0"/>
              <a:t>(horizontally scalable)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990000"/>
                </a:solidFill>
              </a:rPr>
              <a:t>No schema</a:t>
            </a:r>
            <a:r>
              <a:rPr lang="en" sz="2400" dirty="0"/>
              <a:t> - fields can be freely added to any record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Open source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Based on the needs of 21st century web estates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666666"/>
                </a:solidFill>
              </a:rPr>
              <a:t>[Sadalage &amp; Fowler: NoSQL Distilled, 2012]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4294967295"/>
          </p:nvPr>
        </p:nvSpPr>
        <p:spPr>
          <a:xfrm>
            <a:off x="457200" y="3781600"/>
            <a:ext cx="8497499" cy="181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Other characteristics (often true):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/>
              <a:t>easy </a:t>
            </a:r>
            <a:r>
              <a:rPr lang="en" sz="2400">
                <a:solidFill>
                  <a:srgbClr val="990000"/>
                </a:solidFill>
              </a:rPr>
              <a:t>replication</a:t>
            </a:r>
            <a:r>
              <a:rPr lang="en" sz="2400"/>
              <a:t> support (fault-tolerance, query efficiency)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>
                <a:solidFill>
                  <a:srgbClr val="990000"/>
                </a:solidFill>
              </a:rPr>
              <a:t>simple</a:t>
            </a:r>
            <a:r>
              <a:rPr lang="en" sz="2400"/>
              <a:t> API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>
                <a:solidFill>
                  <a:srgbClr val="990000"/>
                </a:solidFill>
              </a:rPr>
              <a:t>eventually</a:t>
            </a:r>
            <a:r>
              <a:rPr lang="en" sz="2400"/>
              <a:t> consistent (not ACID)</a:t>
            </a:r>
          </a:p>
        </p:txBody>
      </p:sp>
    </p:spTree>
    <p:extLst>
      <p:ext uri="{BB962C8B-B14F-4D97-AF65-F5344CB8AC3E}">
        <p14:creationId xmlns:p14="http://schemas.microsoft.com/office/powerpoint/2010/main" val="88167336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28861"/>
            <a:ext cx="8229600" cy="733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/>
              <a:t>Four Basic Types of NoSQL Databases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229600" cy="443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990000"/>
                </a:solidFill>
              </a:rPr>
              <a:t>Key-value</a:t>
            </a:r>
            <a:r>
              <a:rPr lang="en" sz="2400" dirty="0"/>
              <a:t> stores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990000"/>
                </a:solidFill>
              </a:rPr>
              <a:t>Document</a:t>
            </a:r>
            <a:r>
              <a:rPr lang="en" sz="2400" dirty="0"/>
              <a:t> databases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990000"/>
                </a:solidFill>
              </a:rPr>
              <a:t>Column-family</a:t>
            </a:r>
            <a:r>
              <a:rPr lang="en" sz="2400" dirty="0"/>
              <a:t> stores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990000"/>
                </a:solidFill>
              </a:rPr>
              <a:t>Graph</a:t>
            </a:r>
            <a:r>
              <a:rPr lang="en" sz="2400" dirty="0"/>
              <a:t> databases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In this course we will discuss only graph databases in details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26512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Graph Databases: Example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693" y="964150"/>
            <a:ext cx="5997355" cy="47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5466475" y="5357775"/>
            <a:ext cx="3646499" cy="31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</a:rPr>
              <a:t>source: Sadalage &amp; Fowler: NoSQL Distilled, 2012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Graph Databases: Mission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038400"/>
            <a:ext cx="8560499" cy="454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To store </a:t>
            </a:r>
            <a:r>
              <a:rPr lang="en" sz="2400" dirty="0">
                <a:solidFill>
                  <a:srgbClr val="990000"/>
                </a:solidFill>
              </a:rPr>
              <a:t>entities</a:t>
            </a:r>
            <a:r>
              <a:rPr lang="en" sz="2400" dirty="0"/>
              <a:t> and </a:t>
            </a:r>
            <a:r>
              <a:rPr lang="en" sz="2400" dirty="0">
                <a:solidFill>
                  <a:srgbClr val="990000"/>
                </a:solidFill>
              </a:rPr>
              <a:t>relationships</a:t>
            </a:r>
            <a:r>
              <a:rPr lang="en" sz="2400" dirty="0"/>
              <a:t> between them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990000"/>
                </a:solidFill>
              </a:rPr>
              <a:t>Nodes</a:t>
            </a:r>
            <a:r>
              <a:rPr lang="en" sz="2400" dirty="0"/>
              <a:t> are instances of objects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Nodes have </a:t>
            </a:r>
            <a:r>
              <a:rPr lang="en" sz="2400" dirty="0">
                <a:solidFill>
                  <a:srgbClr val="990000"/>
                </a:solidFill>
              </a:rPr>
              <a:t>properties</a:t>
            </a:r>
            <a:r>
              <a:rPr lang="en" sz="2400" dirty="0"/>
              <a:t>,  e.g., name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>
                <a:solidFill>
                  <a:srgbClr val="990000"/>
                </a:solidFill>
              </a:rPr>
              <a:t>Edges</a:t>
            </a:r>
            <a:r>
              <a:rPr lang="en" sz="2400" dirty="0"/>
              <a:t> connect nodes and have </a:t>
            </a:r>
            <a:r>
              <a:rPr lang="en" sz="2400" dirty="0">
                <a:solidFill>
                  <a:srgbClr val="990000"/>
                </a:solidFill>
              </a:rPr>
              <a:t>directional</a:t>
            </a:r>
            <a:r>
              <a:rPr lang="en" sz="2400" dirty="0"/>
              <a:t> significance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Edges have </a:t>
            </a:r>
            <a:r>
              <a:rPr lang="en" sz="2400" dirty="0">
                <a:solidFill>
                  <a:srgbClr val="990000"/>
                </a:solidFill>
              </a:rPr>
              <a:t>types</a:t>
            </a:r>
            <a:r>
              <a:rPr lang="en" sz="2400" dirty="0"/>
              <a:t> e.g., likes, friend, …</a:t>
            </a:r>
            <a:br>
              <a:rPr lang="en" sz="2400" dirty="0"/>
            </a:br>
            <a:endParaRPr lang="en" sz="2400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Nodes are organized by </a:t>
            </a:r>
            <a:r>
              <a:rPr lang="en" sz="2400" dirty="0">
                <a:solidFill>
                  <a:srgbClr val="990000"/>
                </a:solidFill>
              </a:rPr>
              <a:t>relationships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dirty="0"/>
              <a:t>Allow to </a:t>
            </a:r>
            <a:r>
              <a:rPr lang="en" sz="2400" dirty="0">
                <a:solidFill>
                  <a:srgbClr val="990000"/>
                </a:solidFill>
              </a:rPr>
              <a:t>find</a:t>
            </a:r>
            <a:r>
              <a:rPr lang="en" sz="2400" dirty="0"/>
              <a:t> interesting </a:t>
            </a:r>
            <a:r>
              <a:rPr lang="en" sz="2400" dirty="0">
                <a:solidFill>
                  <a:srgbClr val="990000"/>
                </a:solidFill>
              </a:rPr>
              <a:t>patterns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b="1" dirty="0"/>
              <a:t>example:</a:t>
            </a:r>
            <a:r>
              <a:rPr lang="en" sz="2400" dirty="0"/>
              <a:t> Get all nodes that are “employee” of “Big Company” and that “likes” “NoSQL Distilled”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2036</Words>
  <Application>Microsoft Macintosh PowerPoint</Application>
  <PresentationFormat>On-screen Show (16:10)</PresentationFormat>
  <Paragraphs>364</Paragraphs>
  <Slides>45</Slides>
  <Notes>42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NoSQL and Graph Databases: Principles</vt:lpstr>
      <vt:lpstr>Agenda</vt:lpstr>
      <vt:lpstr>RDBMS recap</vt:lpstr>
      <vt:lpstr>Advantages of Relational Databases</vt:lpstr>
      <vt:lpstr>NoSQL Databases</vt:lpstr>
      <vt:lpstr>NoSQL Databases (cont.)</vt:lpstr>
      <vt:lpstr>Four Basic Types of NoSQL Databases</vt:lpstr>
      <vt:lpstr>Graph Databases: Example</vt:lpstr>
      <vt:lpstr>Graph Databases: Mission</vt:lpstr>
      <vt:lpstr>Basic Characteristics</vt:lpstr>
      <vt:lpstr>Relationship Properties: Example</vt:lpstr>
      <vt:lpstr>Implicit schema within application Example: Neo4j</vt:lpstr>
      <vt:lpstr>A Bit of a Theory</vt:lpstr>
      <vt:lpstr>Data Structure: Adjacency Matrix</vt:lpstr>
      <vt:lpstr>Adjacency Matrix: Example</vt:lpstr>
      <vt:lpstr>Data Structure: Adjacency List</vt:lpstr>
      <vt:lpstr>Adjacency List: Example</vt:lpstr>
      <vt:lpstr>Bandwidth of a Matrix (optimization)</vt:lpstr>
      <vt:lpstr>Matrix Bandwidth Minimization</vt:lpstr>
      <vt:lpstr>Graphs relationships</vt:lpstr>
      <vt:lpstr>Graphs Relationships</vt:lpstr>
      <vt:lpstr>Neo4j: Data Model</vt:lpstr>
      <vt:lpstr>Data Model: Relationships</vt:lpstr>
      <vt:lpstr>Data Model: Properties</vt:lpstr>
      <vt:lpstr>Graphs (Neo4j) vs. RDBMS</vt:lpstr>
      <vt:lpstr>Graphs (Neo4j) vs. RDBMS (2)</vt:lpstr>
      <vt:lpstr>Graph DBs: Suitable Use Cases</vt:lpstr>
      <vt:lpstr>Graph DBs: When Not to Use</vt:lpstr>
      <vt:lpstr>Neo4j: Basic Info</vt:lpstr>
      <vt:lpstr>Neo4j in Server mode</vt:lpstr>
      <vt:lpstr>Data Model: Traversal + Path</vt:lpstr>
      <vt:lpstr>Traversal Framework</vt:lpstr>
      <vt:lpstr>Traversal Framework</vt:lpstr>
      <vt:lpstr>Cypher: Clauses</vt:lpstr>
      <vt:lpstr>Cypher: Creating Nodes (Examples)</vt:lpstr>
      <vt:lpstr>Cypher: Creating Relationships</vt:lpstr>
      <vt:lpstr>Cypher: Creating Paths</vt:lpstr>
      <vt:lpstr>Cypher: Changing Properties</vt:lpstr>
      <vt:lpstr>Cypher: Delete</vt:lpstr>
      <vt:lpstr>Cypher: Queries</vt:lpstr>
      <vt:lpstr>Cypher: Queries (2)</vt:lpstr>
      <vt:lpstr>Guidelines on Data model Transformation (Relational -&gt; graph )</vt:lpstr>
      <vt:lpstr>End</vt:lpstr>
      <vt:lpstr>Graphs (Neo4j) vs. Key-value Stores</vt:lpstr>
      <vt:lpstr>Graphs (Neo4j) vs. Document Stores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Databases: Principles</dc:title>
  <cp:lastModifiedBy>Ahmad Omar</cp:lastModifiedBy>
  <cp:revision>94</cp:revision>
  <dcterms:modified xsi:type="dcterms:W3CDTF">2015-10-12T17:11:25Z</dcterms:modified>
</cp:coreProperties>
</file>