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9"/>
  </p:notesMasterIdLst>
  <p:sldIdLst>
    <p:sldId id="256" r:id="rId2"/>
    <p:sldId id="312" r:id="rId3"/>
    <p:sldId id="303" r:id="rId4"/>
    <p:sldId id="304" r:id="rId5"/>
    <p:sldId id="305" r:id="rId6"/>
    <p:sldId id="306" r:id="rId7"/>
    <p:sldId id="308" r:id="rId8"/>
    <p:sldId id="258" r:id="rId9"/>
    <p:sldId id="259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86" r:id="rId18"/>
    <p:sldId id="318" r:id="rId19"/>
    <p:sldId id="315" r:id="rId20"/>
    <p:sldId id="316" r:id="rId21"/>
    <p:sldId id="317" r:id="rId22"/>
    <p:sldId id="295" r:id="rId23"/>
    <p:sldId id="296" r:id="rId24"/>
    <p:sldId id="321" r:id="rId25"/>
    <p:sldId id="322" r:id="rId26"/>
    <p:sldId id="323" r:id="rId27"/>
    <p:sldId id="324" r:id="rId28"/>
    <p:sldId id="328" r:id="rId29"/>
    <p:sldId id="329" r:id="rId30"/>
    <p:sldId id="332" r:id="rId31"/>
    <p:sldId id="333" r:id="rId32"/>
    <p:sldId id="334" r:id="rId33"/>
    <p:sldId id="335" r:id="rId34"/>
    <p:sldId id="337" r:id="rId35"/>
    <p:sldId id="338" r:id="rId36"/>
    <p:sldId id="339" r:id="rId37"/>
    <p:sldId id="336" r:id="rId38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8" autoAdjust="0"/>
    <p:restoredTop sz="94717" autoAdjust="0"/>
  </p:normalViewPr>
  <p:slideViewPr>
    <p:cSldViewPr snapToGrid="0" snapToObjects="1">
      <p:cViewPr varScale="1">
        <p:scale>
          <a:sx n="99" d="100"/>
          <a:sy n="99" d="100"/>
        </p:scale>
        <p:origin x="787" y="8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73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86002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1014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36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72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61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479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415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980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018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767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243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12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4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186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013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60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904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544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070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329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626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708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356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60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53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78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538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1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59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5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47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13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42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77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989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6798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229600" cy="443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30347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395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3097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094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9006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5046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1852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989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1608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F297-321A-3D46-89C2-05040921A9FF}" type="datetimeFigureOut">
              <a:rPr lang="en-US" smtClean="0"/>
              <a:t>10/13/2015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32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db-engines.com/en/system/Neo4j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eo4j.com/download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localhost:7474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ozzi.it/cgi-bin/CSA/tw7/I/en_US/NoSQ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28450" y="2216475"/>
            <a:ext cx="8678400" cy="116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/>
              <a:t>NoSQL</a:t>
            </a:r>
            <a:r>
              <a:rPr lang="en-US" sz="2400" dirty="0" smtClean="0"/>
              <a:t> and </a:t>
            </a:r>
            <a:r>
              <a:rPr lang="en" sz="2400" dirty="0" smtClean="0"/>
              <a:t>Graph </a:t>
            </a:r>
            <a:r>
              <a:rPr lang="en" sz="2400" dirty="0"/>
              <a:t>Databases: Principles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3490612"/>
            <a:ext cx="7772400" cy="18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/>
            </a:r>
            <a:br>
              <a:rPr lang="en" sz="2400" dirty="0"/>
            </a:br>
            <a:endParaRPr lang="en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58" name="Shape 58"/>
          <p:cNvSpPr txBox="1"/>
          <p:nvPr/>
        </p:nvSpPr>
        <p:spPr>
          <a:xfrm>
            <a:off x="457200" y="5322150"/>
            <a:ext cx="8229600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Basic Characteristics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Different</a:t>
            </a:r>
            <a:r>
              <a:rPr lang="en" sz="2400" dirty="0"/>
              <a:t> types of </a:t>
            </a:r>
            <a:r>
              <a:rPr lang="en" sz="2400" dirty="0">
                <a:solidFill>
                  <a:srgbClr val="990000"/>
                </a:solidFill>
              </a:rPr>
              <a:t>relationships</a:t>
            </a:r>
            <a:r>
              <a:rPr lang="en" sz="2400" dirty="0"/>
              <a:t> between nodes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To represent </a:t>
            </a:r>
            <a:r>
              <a:rPr lang="en" sz="2400" dirty="0">
                <a:solidFill>
                  <a:srgbClr val="990000"/>
                </a:solidFill>
              </a:rPr>
              <a:t>relationships</a:t>
            </a:r>
            <a:r>
              <a:rPr lang="en" sz="2400" dirty="0"/>
              <a:t> between </a:t>
            </a:r>
            <a:r>
              <a:rPr lang="en" sz="2400" dirty="0">
                <a:solidFill>
                  <a:srgbClr val="990000"/>
                </a:solidFill>
              </a:rPr>
              <a:t>domain</a:t>
            </a:r>
            <a:r>
              <a:rPr lang="en" sz="2400" dirty="0"/>
              <a:t> entities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Or to model any kind of </a:t>
            </a:r>
            <a:r>
              <a:rPr lang="en" sz="2400" dirty="0">
                <a:solidFill>
                  <a:srgbClr val="990000"/>
                </a:solidFill>
              </a:rPr>
              <a:t>secondary </a:t>
            </a:r>
            <a:r>
              <a:rPr lang="en" sz="2400" dirty="0"/>
              <a:t>relationships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dirty="0"/>
              <a:t>Category, path, </a:t>
            </a:r>
            <a:r>
              <a:rPr lang="en" sz="2400" dirty="0" smtClean="0"/>
              <a:t>time-trees</a:t>
            </a:r>
            <a:r>
              <a:rPr lang="en-US" sz="2400" dirty="0" smtClean="0"/>
              <a:t>..</a:t>
            </a:r>
            <a:endParaRPr lang="en" sz="2400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rgbClr val="990000"/>
                </a:solidFill>
              </a:rPr>
              <a:t>No limit</a:t>
            </a:r>
            <a:r>
              <a:rPr lang="en" sz="2400" dirty="0" smtClean="0"/>
              <a:t> to the number and kind of relationships</a:t>
            </a:r>
            <a:br>
              <a:rPr lang="en" sz="2400" dirty="0" smtClean="0"/>
            </a:br>
            <a:endParaRPr lang="en" sz="2400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rgbClr val="990000"/>
                </a:solidFill>
              </a:rPr>
              <a:t>Relationships</a:t>
            </a:r>
            <a:r>
              <a:rPr lang="en" sz="2400" dirty="0" smtClean="0"/>
              <a:t> </a:t>
            </a:r>
            <a:r>
              <a:rPr lang="en" sz="2400" dirty="0"/>
              <a:t>have: type, start node, end node, own properties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e.g., “since when” did they become friends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Relationship Properties: Example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466475" y="5357775"/>
            <a:ext cx="36464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Sadalage &amp; Fowler: NoSQL Distilled, 2012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825" y="1002024"/>
            <a:ext cx="6700851" cy="43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 Bit of a Theory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Data: a </a:t>
            </a:r>
            <a:r>
              <a:rPr lang="en" sz="2400">
                <a:solidFill>
                  <a:srgbClr val="990000"/>
                </a:solidFill>
              </a:rPr>
              <a:t>set</a:t>
            </a:r>
            <a:r>
              <a:rPr lang="en" sz="2400"/>
              <a:t> of entities and their </a:t>
            </a:r>
            <a:r>
              <a:rPr lang="en" sz="2400">
                <a:solidFill>
                  <a:srgbClr val="990000"/>
                </a:solidFill>
              </a:rPr>
              <a:t>relationships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=&gt; we need to </a:t>
            </a:r>
            <a:r>
              <a:rPr lang="en" sz="2400">
                <a:solidFill>
                  <a:srgbClr val="0B5394"/>
                </a:solidFill>
              </a:rPr>
              <a:t>efficiently represent graphs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Basic </a:t>
            </a:r>
            <a:r>
              <a:rPr lang="en" sz="2400">
                <a:solidFill>
                  <a:srgbClr val="990000"/>
                </a:solidFill>
              </a:rPr>
              <a:t>operations</a:t>
            </a:r>
            <a:r>
              <a:rPr lang="en" sz="2400"/>
              <a:t>: 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/>
              <a:t>finding the </a:t>
            </a:r>
            <a:r>
              <a:rPr lang="en" sz="2400">
                <a:solidFill>
                  <a:srgbClr val="990000"/>
                </a:solidFill>
              </a:rPr>
              <a:t>neighbours</a:t>
            </a:r>
            <a:r>
              <a:rPr lang="en" sz="2400"/>
              <a:t> of a node, 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>
                <a:solidFill>
                  <a:srgbClr val="990000"/>
                </a:solidFill>
              </a:rPr>
              <a:t>checking </a:t>
            </a:r>
            <a:r>
              <a:rPr lang="en" sz="2400"/>
              <a:t>if two nodes are connected by an edge,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>
                <a:solidFill>
                  <a:srgbClr val="990000"/>
                </a:solidFill>
              </a:rPr>
              <a:t>updating</a:t>
            </a:r>
            <a:r>
              <a:rPr lang="en" sz="2400"/>
              <a:t> the graph structure, …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=&gt; we need </a:t>
            </a:r>
            <a:r>
              <a:rPr lang="en" sz="2400">
                <a:solidFill>
                  <a:srgbClr val="0B5394"/>
                </a:solidFill>
              </a:rPr>
              <a:t>efficient graph operations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graph </a:t>
            </a:r>
            <a:r>
              <a:rPr lang="en" sz="2400" i="1">
                <a:solidFill>
                  <a:srgbClr val="0B5394"/>
                </a:solidFill>
              </a:rPr>
              <a:t>G = (V, E)</a:t>
            </a:r>
            <a:r>
              <a:rPr lang="en" sz="2400"/>
              <a:t> is commonly </a:t>
            </a:r>
            <a:r>
              <a:rPr lang="en" sz="2400">
                <a:solidFill>
                  <a:srgbClr val="990000"/>
                </a:solidFill>
              </a:rPr>
              <a:t>modelled</a:t>
            </a:r>
            <a:r>
              <a:rPr lang="en" sz="2400"/>
              <a:t> as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set of </a:t>
            </a:r>
            <a:r>
              <a:rPr lang="en" sz="2400">
                <a:solidFill>
                  <a:srgbClr val="990000"/>
                </a:solidFill>
              </a:rPr>
              <a:t>nodes</a:t>
            </a:r>
            <a:r>
              <a:rPr lang="en" sz="2400"/>
              <a:t> (vertices) </a:t>
            </a:r>
            <a:r>
              <a:rPr lang="en" sz="2400" i="1">
                <a:solidFill>
                  <a:srgbClr val="0B5394"/>
                </a:solidFill>
              </a:rPr>
              <a:t>V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set of </a:t>
            </a:r>
            <a:r>
              <a:rPr lang="en" sz="2400">
                <a:solidFill>
                  <a:srgbClr val="990000"/>
                </a:solidFill>
              </a:rPr>
              <a:t>edges</a:t>
            </a:r>
            <a:r>
              <a:rPr lang="en" sz="2400"/>
              <a:t> </a:t>
            </a:r>
            <a:r>
              <a:rPr lang="en" sz="2400" i="1">
                <a:solidFill>
                  <a:srgbClr val="0B5394"/>
                </a:solidFill>
              </a:rPr>
              <a:t>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i="1">
                <a:solidFill>
                  <a:srgbClr val="0B5394"/>
                </a:solidFill>
              </a:rPr>
              <a:t>n = </a:t>
            </a:r>
            <a:r>
              <a:rPr lang="en" sz="2400">
                <a:solidFill>
                  <a:srgbClr val="0B5394"/>
                </a:solidFill>
              </a:rPr>
              <a:t>|</a:t>
            </a:r>
            <a:r>
              <a:rPr lang="en" sz="2400" i="1">
                <a:solidFill>
                  <a:srgbClr val="0B5394"/>
                </a:solidFill>
              </a:rPr>
              <a:t>V</a:t>
            </a:r>
            <a:r>
              <a:rPr lang="en" sz="2400">
                <a:solidFill>
                  <a:srgbClr val="0B5394"/>
                </a:solidFill>
              </a:rPr>
              <a:t>|</a:t>
            </a:r>
            <a:r>
              <a:rPr lang="en" sz="2400"/>
              <a:t>, </a:t>
            </a:r>
            <a:r>
              <a:rPr lang="en" sz="2400" i="1">
                <a:solidFill>
                  <a:srgbClr val="0B5394"/>
                </a:solidFill>
              </a:rPr>
              <a:t>m = </a:t>
            </a:r>
            <a:r>
              <a:rPr lang="en" sz="2400">
                <a:solidFill>
                  <a:srgbClr val="0B5394"/>
                </a:solidFill>
              </a:rPr>
              <a:t>|</a:t>
            </a:r>
            <a:r>
              <a:rPr lang="en" sz="2400" i="1">
                <a:solidFill>
                  <a:srgbClr val="0B5394"/>
                </a:solidFill>
              </a:rPr>
              <a:t>E</a:t>
            </a:r>
            <a:r>
              <a:rPr lang="en" sz="2400">
                <a:solidFill>
                  <a:srgbClr val="0B5394"/>
                </a:solidFill>
              </a:rPr>
              <a:t>|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Which </a:t>
            </a:r>
            <a:r>
              <a:rPr lang="en" sz="2400">
                <a:solidFill>
                  <a:srgbClr val="990000"/>
                </a:solidFill>
              </a:rPr>
              <a:t>data structure</a:t>
            </a:r>
            <a:r>
              <a:rPr lang="en" sz="2400"/>
              <a:t> to use?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Data Structure: Adjacency Matrix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350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Two-dimensional </a:t>
            </a:r>
            <a:r>
              <a:rPr lang="en" sz="2400" dirty="0">
                <a:solidFill>
                  <a:srgbClr val="990000"/>
                </a:solidFill>
              </a:rPr>
              <a:t>array</a:t>
            </a:r>
            <a:r>
              <a:rPr lang="en" sz="2400" dirty="0"/>
              <a:t> </a:t>
            </a:r>
            <a:r>
              <a:rPr lang="en" sz="2400" i="1" dirty="0">
                <a:solidFill>
                  <a:srgbClr val="0B5394"/>
                </a:solidFill>
              </a:rPr>
              <a:t>A</a:t>
            </a:r>
            <a:r>
              <a:rPr lang="en" sz="2400" dirty="0"/>
              <a:t> of </a:t>
            </a:r>
            <a:r>
              <a:rPr lang="en" sz="2400" i="1" dirty="0">
                <a:solidFill>
                  <a:srgbClr val="0B5394"/>
                </a:solidFill>
              </a:rPr>
              <a:t>n ⨉ n</a:t>
            </a:r>
            <a:r>
              <a:rPr lang="en" sz="2400" dirty="0"/>
              <a:t> Boolean values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Indexes</a:t>
            </a:r>
            <a:r>
              <a:rPr lang="en" sz="2400" dirty="0"/>
              <a:t> of the array = </a:t>
            </a:r>
            <a:r>
              <a:rPr lang="en" sz="2400" dirty="0">
                <a:solidFill>
                  <a:srgbClr val="990000"/>
                </a:solidFill>
              </a:rPr>
              <a:t>node</a:t>
            </a:r>
            <a:r>
              <a:rPr lang="en" sz="2400" dirty="0"/>
              <a:t> identifiers of the graph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Boolean value </a:t>
            </a:r>
            <a:r>
              <a:rPr lang="en" sz="2400" i="1" dirty="0">
                <a:solidFill>
                  <a:srgbClr val="0B5394"/>
                </a:solidFill>
              </a:rPr>
              <a:t>A</a:t>
            </a:r>
            <a:r>
              <a:rPr lang="en" sz="2400" i="1" baseline="-25000" dirty="0">
                <a:solidFill>
                  <a:srgbClr val="0B5394"/>
                </a:solidFill>
              </a:rPr>
              <a:t>ij</a:t>
            </a:r>
            <a:r>
              <a:rPr lang="en" sz="2400" dirty="0"/>
              <a:t> indicates whether nodes </a:t>
            </a:r>
            <a:r>
              <a:rPr lang="en" sz="2400" i="1" dirty="0">
                <a:solidFill>
                  <a:srgbClr val="0B5394"/>
                </a:solidFill>
              </a:rPr>
              <a:t>i</a:t>
            </a:r>
            <a:r>
              <a:rPr lang="en" sz="2400" dirty="0"/>
              <a:t>,</a:t>
            </a:r>
            <a:r>
              <a:rPr lang="en" sz="2400" i="1" dirty="0"/>
              <a:t> </a:t>
            </a:r>
            <a:r>
              <a:rPr lang="en" sz="2400" i="1" dirty="0">
                <a:solidFill>
                  <a:srgbClr val="0B5394"/>
                </a:solidFill>
              </a:rPr>
              <a:t>j</a:t>
            </a:r>
            <a:r>
              <a:rPr lang="en" sz="2400" dirty="0"/>
              <a:t> are </a:t>
            </a:r>
            <a:r>
              <a:rPr lang="en" sz="2400" dirty="0">
                <a:solidFill>
                  <a:srgbClr val="990000"/>
                </a:solidFill>
              </a:rPr>
              <a:t>connected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Variants</a:t>
            </a:r>
            <a:r>
              <a:rPr lang="en" sz="2400" dirty="0"/>
              <a:t>: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(Un)directed graphs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Weighted graphs…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Adjacency Matrix: Example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802700" y="1038400"/>
            <a:ext cx="51092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Pros: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Adding/removing </a:t>
            </a:r>
            <a:r>
              <a:rPr lang="en" sz="2400">
                <a:solidFill>
                  <a:srgbClr val="990000"/>
                </a:solidFill>
              </a:rPr>
              <a:t>edges</a:t>
            </a:r>
            <a:r>
              <a:rPr lang="en" sz="2400"/>
              <a:t>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Checking </a:t>
            </a:r>
            <a:r>
              <a:rPr lang="en" sz="2400"/>
              <a:t>if 2 nodes are connected</a:t>
            </a:r>
            <a:br>
              <a:rPr lang="en" sz="2400"/>
            </a:br>
            <a:endParaRPr lang="en" sz="240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Cons: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Quadratic </a:t>
            </a:r>
            <a:r>
              <a:rPr lang="en" sz="2400">
                <a:solidFill>
                  <a:srgbClr val="990000"/>
                </a:solidFill>
              </a:rPr>
              <a:t>space</a:t>
            </a:r>
            <a:r>
              <a:rPr lang="en" sz="2400"/>
              <a:t>: </a:t>
            </a:r>
            <a:r>
              <a:rPr lang="en" sz="2400" i="1">
                <a:solidFill>
                  <a:srgbClr val="0B5394"/>
                </a:solidFill>
              </a:rPr>
              <a:t>O(n</a:t>
            </a:r>
            <a:r>
              <a:rPr lang="en" sz="2400" i="1" baseline="30000">
                <a:solidFill>
                  <a:srgbClr val="0B5394"/>
                </a:solidFill>
              </a:rPr>
              <a:t>2</a:t>
            </a:r>
            <a:r>
              <a:rPr lang="en" sz="2400" i="1">
                <a:solidFill>
                  <a:srgbClr val="0B5394"/>
                </a:solidFill>
              </a:rPr>
              <a:t>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We usually have </a:t>
            </a:r>
            <a:r>
              <a:rPr lang="en" sz="2400">
                <a:solidFill>
                  <a:srgbClr val="990000"/>
                </a:solidFill>
              </a:rPr>
              <a:t>sparse</a:t>
            </a:r>
            <a:r>
              <a:rPr lang="en" sz="2400"/>
              <a:t> graphs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Adding nodes</a:t>
            </a:r>
            <a:r>
              <a:rPr lang="en" sz="2400"/>
              <a:t> is expensive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Retrieval of </a:t>
            </a:r>
            <a:r>
              <a:rPr lang="en" sz="2400">
                <a:solidFill>
                  <a:srgbClr val="990000"/>
                </a:solidFill>
              </a:rPr>
              <a:t>all</a:t>
            </a:r>
            <a:r>
              <a:rPr lang="en" sz="2400"/>
              <a:t> the </a:t>
            </a:r>
            <a:r>
              <a:rPr lang="en" sz="2400">
                <a:solidFill>
                  <a:srgbClr val="990000"/>
                </a:solidFill>
              </a:rPr>
              <a:t>neighbouring</a:t>
            </a:r>
            <a:r>
              <a:rPr lang="en" sz="2400"/>
              <a:t> </a:t>
            </a:r>
            <a:r>
              <a:rPr lang="en" sz="2400">
                <a:solidFill>
                  <a:srgbClr val="990000"/>
                </a:solidFill>
              </a:rPr>
              <a:t>nodes </a:t>
            </a:r>
            <a:r>
              <a:rPr lang="en" sz="2400"/>
              <a:t>takes linear time: </a:t>
            </a:r>
            <a:r>
              <a:rPr lang="en" sz="2400" i="1">
                <a:solidFill>
                  <a:srgbClr val="0B5394"/>
                </a:solidFill>
              </a:rPr>
              <a:t>O(n)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50" y="1101275"/>
            <a:ext cx="29527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375" y="3758275"/>
            <a:ext cx="2154049" cy="11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Data Structure: Adjacency List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3670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 </a:t>
            </a:r>
            <a:r>
              <a:rPr lang="en" sz="2400">
                <a:solidFill>
                  <a:srgbClr val="990000"/>
                </a:solidFill>
              </a:rPr>
              <a:t>set</a:t>
            </a:r>
            <a:r>
              <a:rPr lang="en" sz="2400"/>
              <a:t> of </a:t>
            </a:r>
            <a:r>
              <a:rPr lang="en" sz="2400">
                <a:solidFill>
                  <a:srgbClr val="990000"/>
                </a:solidFill>
              </a:rPr>
              <a:t>lists</a:t>
            </a:r>
            <a:r>
              <a:rPr lang="en" sz="2400"/>
              <a:t>, each enumerating </a:t>
            </a:r>
            <a:r>
              <a:rPr lang="en" sz="2400">
                <a:solidFill>
                  <a:srgbClr val="990000"/>
                </a:solidFill>
              </a:rPr>
              <a:t>neighbours</a:t>
            </a:r>
            <a:r>
              <a:rPr lang="en" sz="2400"/>
              <a:t> of one </a:t>
            </a:r>
            <a:r>
              <a:rPr lang="en" sz="2400">
                <a:solidFill>
                  <a:srgbClr val="990000"/>
                </a:solidFill>
              </a:rPr>
              <a:t>node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A vector of </a:t>
            </a:r>
            <a:r>
              <a:rPr lang="en" sz="2400" i="1">
                <a:solidFill>
                  <a:srgbClr val="0B5394"/>
                </a:solidFill>
              </a:rPr>
              <a:t>n</a:t>
            </a:r>
            <a:r>
              <a:rPr lang="en" sz="2400"/>
              <a:t> pointers to adjacency lists</a:t>
            </a:r>
            <a:br>
              <a:rPr lang="en" sz="2400"/>
            </a:br>
            <a:endParaRPr lang="en" sz="240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990000"/>
                </a:solidFill>
              </a:rPr>
              <a:t>Undirected</a:t>
            </a:r>
            <a:r>
              <a:rPr lang="en" sz="2400"/>
              <a:t> graph: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An edge connects nodes </a:t>
            </a:r>
            <a:r>
              <a:rPr lang="en" sz="2400" i="1">
                <a:solidFill>
                  <a:srgbClr val="1155CC"/>
                </a:solidFill>
              </a:rPr>
              <a:t>i</a:t>
            </a:r>
            <a:r>
              <a:rPr lang="en" sz="2400"/>
              <a:t> and </a:t>
            </a:r>
            <a:r>
              <a:rPr lang="en" sz="2400" i="1">
                <a:solidFill>
                  <a:srgbClr val="1155CC"/>
                </a:solidFill>
              </a:rPr>
              <a:t>j</a:t>
            </a:r>
            <a:r>
              <a:rPr lang="en" sz="2400"/>
              <a:t>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=&gt; the adjacency list of </a:t>
            </a:r>
            <a:r>
              <a:rPr lang="en" sz="2400" i="1">
                <a:solidFill>
                  <a:srgbClr val="0B5394"/>
                </a:solidFill>
              </a:rPr>
              <a:t>i</a:t>
            </a:r>
            <a:r>
              <a:rPr lang="en" sz="2400"/>
              <a:t> contains node </a:t>
            </a:r>
            <a:r>
              <a:rPr lang="en" sz="2400" i="1">
                <a:solidFill>
                  <a:srgbClr val="1155CC"/>
                </a:solidFill>
              </a:rPr>
              <a:t>j</a:t>
            </a:r>
            <a:r>
              <a:rPr lang="en" sz="2400"/>
              <a:t> and </a:t>
            </a:r>
            <a:r>
              <a:rPr lang="en" sz="2400">
                <a:solidFill>
                  <a:srgbClr val="990000"/>
                </a:solidFill>
              </a:rPr>
              <a:t>vice versa</a:t>
            </a:r>
            <a:br>
              <a:rPr lang="en" sz="2400">
                <a:solidFill>
                  <a:srgbClr val="990000"/>
                </a:solidFill>
              </a:rPr>
            </a:br>
            <a:endParaRPr lang="en" sz="2400">
              <a:solidFill>
                <a:srgbClr val="990000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Often </a:t>
            </a:r>
            <a:r>
              <a:rPr lang="en" sz="2400">
                <a:solidFill>
                  <a:srgbClr val="990000"/>
                </a:solidFill>
              </a:rPr>
              <a:t>compressed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Exploiting </a:t>
            </a:r>
            <a:r>
              <a:rPr lang="en" sz="2400">
                <a:solidFill>
                  <a:srgbClr val="990000"/>
                </a:solidFill>
              </a:rPr>
              <a:t>regularities</a:t>
            </a:r>
            <a:r>
              <a:rPr lang="en" sz="2400"/>
              <a:t> in graphs, </a:t>
            </a:r>
            <a:r>
              <a:rPr lang="en" sz="2400">
                <a:solidFill>
                  <a:srgbClr val="990000"/>
                </a:solidFill>
              </a:rPr>
              <a:t>difference</a:t>
            </a:r>
            <a:r>
              <a:rPr lang="en" sz="2400"/>
              <a:t> from other nodes, …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Adjacency List: Example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554550" y="1038400"/>
            <a:ext cx="53135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Pros: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Getting the neighbours of a node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Cheap </a:t>
            </a:r>
            <a:r>
              <a:rPr lang="en" sz="2400" dirty="0">
                <a:solidFill>
                  <a:srgbClr val="990000"/>
                </a:solidFill>
              </a:rPr>
              <a:t>addition</a:t>
            </a:r>
            <a:r>
              <a:rPr lang="en" sz="2400" dirty="0"/>
              <a:t> of </a:t>
            </a:r>
            <a:r>
              <a:rPr lang="en" sz="2400" dirty="0">
                <a:solidFill>
                  <a:srgbClr val="990000"/>
                </a:solidFill>
              </a:rPr>
              <a:t>nodes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More </a:t>
            </a:r>
            <a:r>
              <a:rPr lang="en" sz="2400" dirty="0">
                <a:solidFill>
                  <a:srgbClr val="990000"/>
                </a:solidFill>
              </a:rPr>
              <a:t>compact</a:t>
            </a:r>
            <a:r>
              <a:rPr lang="en" sz="2400" dirty="0"/>
              <a:t> representation of </a:t>
            </a:r>
            <a:r>
              <a:rPr lang="en" sz="2400" dirty="0">
                <a:solidFill>
                  <a:srgbClr val="990000"/>
                </a:solidFill>
              </a:rPr>
              <a:t>sparse</a:t>
            </a:r>
            <a:r>
              <a:rPr lang="en" sz="2400" dirty="0"/>
              <a:t> graphs</a:t>
            </a:r>
            <a:br>
              <a:rPr lang="en" sz="2400" dirty="0"/>
            </a:b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Cons: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Checking</a:t>
            </a:r>
            <a:r>
              <a:rPr lang="en" sz="2400" dirty="0"/>
              <a:t> if there is an </a:t>
            </a:r>
            <a:r>
              <a:rPr lang="en" sz="2400" dirty="0">
                <a:solidFill>
                  <a:srgbClr val="990000"/>
                </a:solidFill>
              </a:rPr>
              <a:t>edge</a:t>
            </a:r>
            <a:r>
              <a:rPr lang="en" sz="2400" dirty="0"/>
              <a:t> between two </a:t>
            </a:r>
            <a:r>
              <a:rPr lang="en" sz="2400" dirty="0" smtClean="0"/>
              <a:t>nodes</a:t>
            </a:r>
            <a:endParaRPr lang="en" sz="2400" dirty="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00" y="3625800"/>
            <a:ext cx="1508525" cy="188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50" y="1101275"/>
            <a:ext cx="29527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/>
              <a:t>G</a:t>
            </a:r>
            <a:r>
              <a:rPr lang="en" sz="2400" dirty="0" smtClean="0"/>
              <a:t>raph</a:t>
            </a:r>
            <a:r>
              <a:rPr lang="en-US" sz="2400" dirty="0" smtClean="0"/>
              <a:t>s relationships</a:t>
            </a:r>
            <a:endParaRPr lang="en" sz="2400" dirty="0"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B5394"/>
                </a:solidFill>
              </a:rPr>
              <a:t>Single-relational</a:t>
            </a:r>
            <a:r>
              <a:rPr lang="en" sz="2400" dirty="0">
                <a:solidFill>
                  <a:srgbClr val="000000"/>
                </a:solidFill>
              </a:rPr>
              <a:t> graphs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Edges are </a:t>
            </a:r>
            <a:r>
              <a:rPr lang="en" sz="2400" dirty="0">
                <a:solidFill>
                  <a:srgbClr val="990000"/>
                </a:solidFill>
              </a:rPr>
              <a:t>homogeneous</a:t>
            </a:r>
            <a:r>
              <a:rPr lang="en" sz="2400" dirty="0"/>
              <a:t> in meaning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dirty="0"/>
              <a:t>e.g., all edges represent friendship</a:t>
            </a:r>
            <a:br>
              <a:rPr lang="en" sz="2400" dirty="0"/>
            </a:br>
            <a:endParaRPr lang="en" sz="2400" dirty="0"/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4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09" y="2336321"/>
            <a:ext cx="3309169" cy="268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 smtClean="0"/>
              <a:t>Graph</a:t>
            </a:r>
            <a:r>
              <a:rPr lang="en-US" sz="2400" dirty="0" smtClean="0"/>
              <a:t>s Relationships</a:t>
            </a:r>
            <a:endParaRPr lang="nl-NL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solidFill>
                  <a:srgbClr val="0B5394"/>
                </a:solidFill>
              </a:rPr>
              <a:t>Multi-relational</a:t>
            </a:r>
            <a:r>
              <a:rPr lang="en" sz="2400" dirty="0"/>
              <a:t> (property) graphs</a:t>
            </a:r>
          </a:p>
          <a:p>
            <a:pPr marL="914400" lvl="1" indent="-381000">
              <a:spcBef>
                <a:spcPts val="0"/>
              </a:spcBef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Edges</a:t>
            </a:r>
            <a:r>
              <a:rPr lang="en" sz="2400" dirty="0"/>
              <a:t> are </a:t>
            </a:r>
            <a:r>
              <a:rPr lang="en" sz="2400" dirty="0">
                <a:solidFill>
                  <a:srgbClr val="990000"/>
                </a:solidFill>
              </a:rPr>
              <a:t>typed</a:t>
            </a:r>
            <a:r>
              <a:rPr lang="en" sz="2400" dirty="0"/>
              <a:t> or labeled</a:t>
            </a:r>
          </a:p>
          <a:p>
            <a:pPr marL="1371600" lvl="2" indent="-342900">
              <a:spcBef>
                <a:spcPts val="0"/>
              </a:spcBef>
              <a:buSzPct val="60000"/>
              <a:buFont typeface="Wingdings"/>
              <a:buChar char="§"/>
            </a:pPr>
            <a:r>
              <a:rPr lang="en" sz="2400" dirty="0"/>
              <a:t>e.g., friendship, business, communication</a:t>
            </a:r>
          </a:p>
          <a:p>
            <a:pPr marL="914400" lvl="1" indent="-381000">
              <a:spcBef>
                <a:spcPts val="0"/>
              </a:spcBef>
              <a:buSzPct val="80000"/>
              <a:buFont typeface="Courier New"/>
              <a:buChar char="o"/>
            </a:pPr>
            <a:r>
              <a:rPr lang="en" sz="2400" dirty="0"/>
              <a:t>Vertices and edges maintain a </a:t>
            </a:r>
            <a:r>
              <a:rPr lang="en" sz="2400" dirty="0">
                <a:solidFill>
                  <a:srgbClr val="990000"/>
                </a:solidFill>
              </a:rPr>
              <a:t>set</a:t>
            </a:r>
            <a:r>
              <a:rPr lang="en" sz="2400" dirty="0"/>
              <a:t> of key/value pairs </a:t>
            </a:r>
          </a:p>
          <a:p>
            <a:pPr marL="1371600" lvl="2" indent="-342900">
              <a:spcBef>
                <a:spcPts val="0"/>
              </a:spcBef>
              <a:buSzPct val="60000"/>
              <a:buFont typeface="Wingdings"/>
              <a:buChar char="§"/>
            </a:pPr>
            <a:r>
              <a:rPr lang="en" sz="2400" dirty="0"/>
              <a:t>Representation of non-graphical data (</a:t>
            </a:r>
            <a:r>
              <a:rPr lang="en" sz="2400" dirty="0">
                <a:solidFill>
                  <a:srgbClr val="990000"/>
                </a:solidFill>
              </a:rPr>
              <a:t>properties</a:t>
            </a:r>
            <a:r>
              <a:rPr lang="en" sz="2400" dirty="0"/>
              <a:t>)</a:t>
            </a:r>
          </a:p>
          <a:p>
            <a:pPr marL="1371600" lvl="2" indent="-342900">
              <a:spcBef>
                <a:spcPts val="0"/>
              </a:spcBef>
              <a:buSzPct val="60000"/>
              <a:buFont typeface="Wingdings"/>
              <a:buChar char="§"/>
            </a:pPr>
            <a:r>
              <a:rPr lang="en" sz="2400" dirty="0"/>
              <a:t>e.g., name of a vertex, the weight of an edge</a:t>
            </a:r>
          </a:p>
          <a:p>
            <a:endParaRPr lang="nl-NL" dirty="0"/>
          </a:p>
        </p:txBody>
      </p:sp>
      <p:pic>
        <p:nvPicPr>
          <p:cNvPr id="4" name="Shape 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8012" y="3438584"/>
            <a:ext cx="3610771" cy="2034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1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Neo4j: Data Model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Fundamental units: </a:t>
            </a:r>
            <a:r>
              <a:rPr lang="en" sz="1800" dirty="0">
                <a:solidFill>
                  <a:srgbClr val="0B5394"/>
                </a:solidFill>
              </a:rPr>
              <a:t>nodes</a:t>
            </a:r>
            <a:r>
              <a:rPr lang="en" sz="1800" dirty="0"/>
              <a:t> + </a:t>
            </a:r>
            <a:r>
              <a:rPr lang="en" sz="1800" dirty="0">
                <a:solidFill>
                  <a:srgbClr val="0B5394"/>
                </a:solidFill>
              </a:rPr>
              <a:t>relationships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Both can contain </a:t>
            </a:r>
            <a:r>
              <a:rPr lang="en" sz="1800" dirty="0">
                <a:solidFill>
                  <a:srgbClr val="0B5394"/>
                </a:solidFill>
              </a:rPr>
              <a:t>properties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990000"/>
                </a:solidFill>
              </a:rPr>
              <a:t>Key-value</a:t>
            </a:r>
            <a:r>
              <a:rPr lang="en" sz="1800" dirty="0"/>
              <a:t> pairs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Value can be of primitive type </a:t>
            </a:r>
            <a:br>
              <a:rPr lang="en" sz="1800" dirty="0"/>
            </a:br>
            <a:r>
              <a:rPr lang="en" sz="1800" dirty="0"/>
              <a:t>or an array of primitive type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B5394"/>
                </a:solidFill>
              </a:rPr>
              <a:t>null</a:t>
            </a:r>
            <a:r>
              <a:rPr lang="en" sz="1800" dirty="0"/>
              <a:t> is </a:t>
            </a:r>
            <a:r>
              <a:rPr lang="en" sz="1800" dirty="0">
                <a:solidFill>
                  <a:srgbClr val="990000"/>
                </a:solidFill>
              </a:rPr>
              <a:t>not</a:t>
            </a:r>
            <a:r>
              <a:rPr lang="en" sz="1800" dirty="0"/>
              <a:t> a </a:t>
            </a:r>
            <a:r>
              <a:rPr lang="en" sz="1800" dirty="0">
                <a:solidFill>
                  <a:srgbClr val="990000"/>
                </a:solidFill>
              </a:rPr>
              <a:t>valid</a:t>
            </a:r>
            <a:r>
              <a:rPr lang="en" sz="1800" dirty="0"/>
              <a:t> property value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dirty="0"/>
              <a:t>nulls can be modelled by </a:t>
            </a:r>
            <a:br>
              <a:rPr lang="en" sz="1800" dirty="0"/>
            </a:br>
            <a:r>
              <a:rPr lang="en" sz="1800" dirty="0"/>
              <a:t>the absence of a key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525" y="1673475"/>
            <a:ext cx="2982799" cy="36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38350" y="5299400"/>
            <a:ext cx="81482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http://db-engines.com/en/system/Neo4j</a:t>
            </a:r>
          </a:p>
        </p:txBody>
      </p:sp>
    </p:spTree>
    <p:extLst>
      <p:ext uri="{BB962C8B-B14F-4D97-AF65-F5344CB8AC3E}">
        <p14:creationId xmlns:p14="http://schemas.microsoft.com/office/powerpoint/2010/main" val="38148142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Agenda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</a:rPr>
              <a:t>Graph Databases: </a:t>
            </a:r>
            <a:r>
              <a:rPr lang="en" sz="1800" dirty="0">
                <a:solidFill>
                  <a:srgbClr val="990000"/>
                </a:solidFill>
              </a:rPr>
              <a:t>Mission</a:t>
            </a:r>
            <a:r>
              <a:rPr lang="en" sz="1800" dirty="0">
                <a:solidFill>
                  <a:srgbClr val="000000"/>
                </a:solidFill>
              </a:rPr>
              <a:t>, Data, Example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</a:rPr>
              <a:t>A Bit of </a:t>
            </a:r>
            <a:r>
              <a:rPr lang="en" sz="1800" dirty="0">
                <a:solidFill>
                  <a:srgbClr val="990000"/>
                </a:solidFill>
              </a:rPr>
              <a:t>Graph Theory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Graph </a:t>
            </a:r>
            <a:r>
              <a:rPr lang="en" sz="1800" dirty="0">
                <a:solidFill>
                  <a:srgbClr val="990000"/>
                </a:solidFill>
              </a:rPr>
              <a:t>Representations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Improving Data </a:t>
            </a:r>
            <a:r>
              <a:rPr lang="en" sz="1800" dirty="0">
                <a:solidFill>
                  <a:srgbClr val="990000"/>
                </a:solidFill>
              </a:rPr>
              <a:t>Locality</a:t>
            </a:r>
            <a:r>
              <a:rPr lang="en" sz="1800" dirty="0">
                <a:solidFill>
                  <a:srgbClr val="000000"/>
                </a:solidFill>
              </a:rPr>
              <a:t> (efficient storage)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Graph </a:t>
            </a:r>
            <a:r>
              <a:rPr lang="en" sz="1800" dirty="0">
                <a:solidFill>
                  <a:srgbClr val="990000"/>
                </a:solidFill>
              </a:rPr>
              <a:t>Partitioning </a:t>
            </a:r>
            <a:r>
              <a:rPr lang="en" sz="1800" dirty="0">
                <a:solidFill>
                  <a:srgbClr val="000000"/>
                </a:solidFill>
              </a:rPr>
              <a:t>and </a:t>
            </a:r>
            <a:r>
              <a:rPr lang="en" sz="1800" dirty="0">
                <a:solidFill>
                  <a:srgbClr val="990000"/>
                </a:solidFill>
              </a:rPr>
              <a:t>Traversal </a:t>
            </a:r>
            <a:r>
              <a:rPr lang="en" sz="1800" dirty="0">
                <a:solidFill>
                  <a:srgbClr val="000000"/>
                </a:solidFill>
              </a:rPr>
              <a:t>Algorithm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Types of </a:t>
            </a:r>
            <a:r>
              <a:rPr lang="en" sz="1800" dirty="0">
                <a:solidFill>
                  <a:srgbClr val="990000"/>
                </a:solidFill>
              </a:rPr>
              <a:t>Queries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</a:rPr>
              <a:t>Graph </a:t>
            </a:r>
            <a:r>
              <a:rPr lang="en" sz="1800" dirty="0" smtClean="0">
                <a:solidFill>
                  <a:srgbClr val="000000"/>
                </a:solidFill>
              </a:rPr>
              <a:t>Databases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457200" lvl="0" indent="-4191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B5394"/>
                </a:solidFill>
              </a:rPr>
              <a:t>Neo4j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 smtClean="0">
                <a:solidFill>
                  <a:srgbClr val="000000"/>
                </a:solidFill>
              </a:rPr>
              <a:t>Data </a:t>
            </a:r>
            <a:r>
              <a:rPr lang="en" sz="1800" dirty="0" smtClean="0">
                <a:solidFill>
                  <a:srgbClr val="990000"/>
                </a:solidFill>
              </a:rPr>
              <a:t>model</a:t>
            </a:r>
            <a:endParaRPr lang="en" sz="1800" dirty="0">
              <a:solidFill>
                <a:srgbClr val="000000"/>
              </a:solidFill>
            </a:endParaRP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990000"/>
                </a:solidFill>
              </a:rPr>
              <a:t>Traversal </a:t>
            </a:r>
            <a:r>
              <a:rPr lang="en" sz="1800" dirty="0">
                <a:solidFill>
                  <a:srgbClr val="000000"/>
                </a:solidFill>
              </a:rPr>
              <a:t>of the graph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 smtClean="0">
                <a:solidFill>
                  <a:srgbClr val="990000"/>
                </a:solidFill>
              </a:rPr>
              <a:t>Cypher</a:t>
            </a:r>
            <a:r>
              <a:rPr lang="en" sz="1800" dirty="0" smtClean="0">
                <a:solidFill>
                  <a:srgbClr val="000000"/>
                </a:solidFill>
              </a:rPr>
              <a:t> </a:t>
            </a:r>
            <a:r>
              <a:rPr lang="en" sz="1800" dirty="0">
                <a:solidFill>
                  <a:srgbClr val="000000"/>
                </a:solidFill>
              </a:rPr>
              <a:t>query </a:t>
            </a:r>
            <a:r>
              <a:rPr lang="en" sz="1800" dirty="0" smtClean="0">
                <a:solidFill>
                  <a:srgbClr val="990000"/>
                </a:solidFill>
              </a:rPr>
              <a:t>language</a:t>
            </a:r>
            <a:endParaRPr lang="en" sz="1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686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525" y="2547300"/>
            <a:ext cx="5675474" cy="31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Data Model: Relationships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B5394"/>
                </a:solidFill>
              </a:rPr>
              <a:t>Directed relationships</a:t>
            </a:r>
            <a:r>
              <a:rPr lang="en" sz="1800" dirty="0"/>
              <a:t>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Incoming and outgoing </a:t>
            </a:r>
            <a:r>
              <a:rPr lang="en" sz="1800" dirty="0">
                <a:solidFill>
                  <a:srgbClr val="990000"/>
                </a:solidFill>
              </a:rPr>
              <a:t>edge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dirty="0"/>
              <a:t>Equally </a:t>
            </a:r>
            <a:r>
              <a:rPr lang="en" sz="1800" dirty="0">
                <a:solidFill>
                  <a:srgbClr val="990000"/>
                </a:solidFill>
              </a:rPr>
              <a:t>efficient traversal</a:t>
            </a:r>
            <a:r>
              <a:rPr lang="en" sz="1800" dirty="0"/>
              <a:t> in both directions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dirty="0"/>
              <a:t>Direction </a:t>
            </a:r>
            <a:r>
              <a:rPr lang="en" sz="1800" dirty="0">
                <a:solidFill>
                  <a:srgbClr val="990000"/>
                </a:solidFill>
              </a:rPr>
              <a:t>can</a:t>
            </a:r>
            <a:r>
              <a:rPr lang="en" sz="1800" dirty="0"/>
              <a:t> be </a:t>
            </a:r>
            <a:r>
              <a:rPr lang="en" sz="1800" dirty="0">
                <a:solidFill>
                  <a:srgbClr val="990000"/>
                </a:solidFill>
              </a:rPr>
              <a:t>ignored </a:t>
            </a:r>
            <a:r>
              <a:rPr lang="en" sz="1800" dirty="0"/>
              <a:t/>
            </a:r>
            <a:br>
              <a:rPr lang="en" sz="1800" dirty="0"/>
            </a:br>
            <a:r>
              <a:rPr lang="en" sz="1800" dirty="0"/>
              <a:t>when not needed by applications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Always have start </a:t>
            </a:r>
            <a:br>
              <a:rPr lang="en" sz="1800" dirty="0"/>
            </a:br>
            <a:r>
              <a:rPr lang="en" sz="1800" dirty="0"/>
              <a:t>and end node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dirty="0"/>
              <a:t>Can be recursive</a:t>
            </a:r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00" y="4401375"/>
            <a:ext cx="1910410" cy="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7864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Data Model: Properties</a:t>
            </a:r>
          </a:p>
        </p:txBody>
      </p:sp>
      <p:graphicFrame>
        <p:nvGraphicFramePr>
          <p:cNvPr id="98" name="Shape 98"/>
          <p:cNvGraphicFramePr/>
          <p:nvPr>
            <p:extLst>
              <p:ext uri="{D42A27DB-BD31-4B8C-83A1-F6EECF244321}">
                <p14:modId xmlns:p14="http://schemas.microsoft.com/office/powerpoint/2010/main" val="3563813681"/>
              </p:ext>
            </p:extLst>
          </p:nvPr>
        </p:nvGraphicFramePr>
        <p:xfrm>
          <a:off x="4756197" y="883227"/>
          <a:ext cx="3701927" cy="4568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Type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Description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boolean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true/false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8-bit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short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16-bit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32-bit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long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64-bit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float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32-bit IEEE 754 floating-point number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double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64-bit IEEE 754 floating-point number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90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char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16-bit unsigned integers representing Unicode characters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String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sequence of Unicode characters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17475"/>
            <a:ext cx="2924624" cy="4897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0648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Graphs (Neo4j) vs. RDBMS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224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990000"/>
                </a:solidFill>
              </a:rPr>
              <a:t>RDBMS</a:t>
            </a:r>
            <a:r>
              <a:rPr lang="en" sz="2400"/>
              <a:t> designed for a </a:t>
            </a:r>
            <a:r>
              <a:rPr lang="en" sz="2400">
                <a:solidFill>
                  <a:srgbClr val="990000"/>
                </a:solidFill>
              </a:rPr>
              <a:t>single</a:t>
            </a:r>
            <a:r>
              <a:rPr lang="en" sz="2400"/>
              <a:t> type of </a:t>
            </a:r>
            <a:r>
              <a:rPr lang="en" sz="2400">
                <a:solidFill>
                  <a:srgbClr val="990000"/>
                </a:solidFill>
              </a:rPr>
              <a:t>relationship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“Who is my manager”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990000"/>
                </a:solidFill>
              </a:rPr>
              <a:t>Adding</a:t>
            </a:r>
            <a:r>
              <a:rPr lang="en" sz="2400"/>
              <a:t> another relationship usually means a lot of </a:t>
            </a:r>
            <a:r>
              <a:rPr lang="en" sz="2400">
                <a:solidFill>
                  <a:srgbClr val="990000"/>
                </a:solidFill>
              </a:rPr>
              <a:t>schema changes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In RDBMS </a:t>
            </a:r>
            <a:r>
              <a:rPr lang="en" sz="2400">
                <a:solidFill>
                  <a:srgbClr val="990000"/>
                </a:solidFill>
              </a:rPr>
              <a:t>we model</a:t>
            </a:r>
            <a:r>
              <a:rPr lang="en" sz="2400"/>
              <a:t> the graph </a:t>
            </a:r>
            <a:r>
              <a:rPr lang="en" sz="2400">
                <a:solidFill>
                  <a:srgbClr val="990000"/>
                </a:solidFill>
              </a:rPr>
              <a:t>beforehand</a:t>
            </a:r>
            <a:r>
              <a:rPr lang="en" sz="2400"/>
              <a:t> based on the </a:t>
            </a:r>
            <a:r>
              <a:rPr lang="en" sz="2400">
                <a:solidFill>
                  <a:srgbClr val="990000"/>
                </a:solidFill>
              </a:rPr>
              <a:t>traversal</a:t>
            </a:r>
            <a:r>
              <a:rPr lang="en" sz="2400"/>
              <a:t> we want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If the traversal changes, the data will have to change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Graph DBs:</a:t>
            </a:r>
            <a:r>
              <a:rPr lang="en" sz="2400"/>
              <a:t> the relationship is not calculated but persisted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Graphs (Neo4j) vs. RDBMS (2)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B5394"/>
                </a:solidFill>
              </a:rPr>
              <a:t>RDBMS</a:t>
            </a:r>
            <a:r>
              <a:rPr lang="en" sz="2400" dirty="0">
                <a:solidFill>
                  <a:srgbClr val="000000"/>
                </a:solidFill>
              </a:rPr>
              <a:t> is optimized for </a:t>
            </a:r>
            <a:r>
              <a:rPr lang="en" sz="2400" dirty="0">
                <a:solidFill>
                  <a:srgbClr val="990000"/>
                </a:solidFill>
              </a:rPr>
              <a:t>aggregated</a:t>
            </a:r>
            <a:r>
              <a:rPr lang="en" sz="2400" dirty="0">
                <a:solidFill>
                  <a:srgbClr val="000000"/>
                </a:solidFill>
              </a:rPr>
              <a:t> data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B5394"/>
                </a:solidFill>
              </a:rPr>
              <a:t>Neo4j</a:t>
            </a:r>
            <a:r>
              <a:rPr lang="en" sz="2400" dirty="0">
                <a:solidFill>
                  <a:srgbClr val="000000"/>
                </a:solidFill>
              </a:rPr>
              <a:t> is optimized for </a:t>
            </a:r>
            <a:r>
              <a:rPr lang="en" sz="2400" dirty="0">
                <a:solidFill>
                  <a:srgbClr val="990000"/>
                </a:solidFill>
              </a:rPr>
              <a:t>highly connected</a:t>
            </a:r>
            <a:r>
              <a:rPr lang="en" sz="2400" dirty="0">
                <a:solidFill>
                  <a:srgbClr val="000000"/>
                </a:solidFill>
              </a:rPr>
              <a:t> </a:t>
            </a:r>
            <a:r>
              <a:rPr lang="en" sz="2400" dirty="0" smtClean="0">
                <a:solidFill>
                  <a:srgbClr val="000000"/>
                </a:solidFill>
              </a:rPr>
              <a:t>data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rgbClr val="000000"/>
                </a:solidFill>
              </a:rPr>
              <a:t>It uses adjacency list as a data structure</a:t>
            </a:r>
            <a:endParaRPr lang="en" sz="2000" dirty="0">
              <a:solidFill>
                <a:srgbClr val="000000"/>
              </a:solidFill>
            </a:endParaRP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0" y="2739400"/>
            <a:ext cx="23336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300" y="3375093"/>
            <a:ext cx="5703299" cy="117120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538350" y="5299400"/>
            <a:ext cx="81482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http://neo4j.com/docs/stable/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8133" y="2516038"/>
            <a:ext cx="138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Relational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4684316" y="2823815"/>
            <a:ext cx="123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Graph</a:t>
            </a:r>
            <a:r>
              <a:rPr lang="nl-NL" dirty="0" smtClean="0"/>
              <a:t> data </a:t>
            </a:r>
            <a:endParaRPr lang="nl-NL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Graph DBs: Suitable Use Cases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568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Connected Data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Social</a:t>
            </a:r>
            <a:r>
              <a:rPr lang="en" sz="2400"/>
              <a:t> networks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Any link-rich domain is well suited for graph databases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Routing, Dispatch, and Location-Based Services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0B5394"/>
                </a:solidFill>
              </a:rPr>
              <a:t>Node</a:t>
            </a:r>
            <a:r>
              <a:rPr lang="en" sz="2400"/>
              <a:t> = </a:t>
            </a:r>
            <a:r>
              <a:rPr lang="en" sz="2400">
                <a:solidFill>
                  <a:srgbClr val="990000"/>
                </a:solidFill>
              </a:rPr>
              <a:t>location</a:t>
            </a:r>
            <a:r>
              <a:rPr lang="en" sz="2400"/>
              <a:t> or address that has a delivery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0B5394"/>
                </a:solidFill>
              </a:rPr>
              <a:t>Graph</a:t>
            </a:r>
            <a:r>
              <a:rPr lang="en" sz="2400"/>
              <a:t> = </a:t>
            </a:r>
            <a:r>
              <a:rPr lang="en" sz="2400">
                <a:solidFill>
                  <a:srgbClr val="990000"/>
                </a:solidFill>
              </a:rPr>
              <a:t>nodes</a:t>
            </a:r>
            <a:r>
              <a:rPr lang="en" sz="2400"/>
              <a:t> where a delivery has to be made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0B5394"/>
                </a:solidFill>
              </a:rPr>
              <a:t>Relationships</a:t>
            </a:r>
            <a:r>
              <a:rPr lang="en" sz="2400"/>
              <a:t> = </a:t>
            </a:r>
            <a:r>
              <a:rPr lang="en" sz="2400">
                <a:solidFill>
                  <a:srgbClr val="990000"/>
                </a:solidFill>
              </a:rPr>
              <a:t>distance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990000"/>
                </a:solidFill>
              </a:rPr>
              <a:t>Recommendation</a:t>
            </a:r>
            <a:r>
              <a:rPr lang="en" sz="2400"/>
              <a:t> Engines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“your friends also bought this product”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“when buying this item, these others are usually bought”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3446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Graph DBs: When Not to Use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620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If we want to </a:t>
            </a:r>
            <a:r>
              <a:rPr lang="en" sz="2400" dirty="0">
                <a:solidFill>
                  <a:srgbClr val="990000"/>
                </a:solidFill>
              </a:rPr>
              <a:t>update</a:t>
            </a:r>
            <a:r>
              <a:rPr lang="en" sz="2400" dirty="0"/>
              <a:t> all or a </a:t>
            </a:r>
            <a:r>
              <a:rPr lang="en" sz="2400" dirty="0">
                <a:solidFill>
                  <a:srgbClr val="990000"/>
                </a:solidFill>
              </a:rPr>
              <a:t>subset</a:t>
            </a:r>
            <a:r>
              <a:rPr lang="en" sz="2400" dirty="0"/>
              <a:t> of entities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Changing a property on many nodes is not straightforward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dirty="0"/>
              <a:t>e.g., analytics solution where all entities may need to be updated with a changed property</a:t>
            </a:r>
            <a:br>
              <a:rPr lang="en" sz="2400" dirty="0"/>
            </a:b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Some</a:t>
            </a:r>
            <a:r>
              <a:rPr lang="en" sz="2400" dirty="0"/>
              <a:t> graph databases may be </a:t>
            </a:r>
            <a:r>
              <a:rPr lang="en" sz="2400" dirty="0">
                <a:solidFill>
                  <a:srgbClr val="990000"/>
                </a:solidFill>
              </a:rPr>
              <a:t>unable </a:t>
            </a:r>
            <a:r>
              <a:rPr lang="en" sz="2400" dirty="0"/>
              <a:t>to handle </a:t>
            </a:r>
            <a:r>
              <a:rPr lang="en" sz="2400" dirty="0">
                <a:solidFill>
                  <a:srgbClr val="990000"/>
                </a:solidFill>
              </a:rPr>
              <a:t>lots</a:t>
            </a:r>
            <a:r>
              <a:rPr lang="en" sz="2400" dirty="0"/>
              <a:t> of data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Distribution </a:t>
            </a:r>
            <a:r>
              <a:rPr lang="en" sz="2400" dirty="0"/>
              <a:t>of a graph is </a:t>
            </a:r>
            <a:r>
              <a:rPr lang="en" sz="2400" dirty="0">
                <a:solidFill>
                  <a:srgbClr val="990000"/>
                </a:solidFill>
              </a:rPr>
              <a:t>difficult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01513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Neo4j: Basic Info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990000"/>
                </a:solidFill>
              </a:rPr>
              <a:t>Open source</a:t>
            </a:r>
            <a:r>
              <a:rPr lang="en" sz="1800" dirty="0"/>
              <a:t> graph database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 smtClean="0"/>
              <a:t>Initial </a:t>
            </a:r>
            <a:r>
              <a:rPr lang="en" sz="1800" dirty="0"/>
              <a:t>release: 2007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Written in: </a:t>
            </a:r>
            <a:r>
              <a:rPr lang="en" sz="1800" dirty="0">
                <a:solidFill>
                  <a:srgbClr val="990000"/>
                </a:solidFill>
              </a:rPr>
              <a:t>Java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OS: cross-platform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Full </a:t>
            </a:r>
            <a:r>
              <a:rPr lang="en" sz="1800" dirty="0">
                <a:solidFill>
                  <a:srgbClr val="990000"/>
                </a:solidFill>
              </a:rPr>
              <a:t>transactions</a:t>
            </a:r>
            <a:r>
              <a:rPr lang="en" sz="1800" dirty="0"/>
              <a:t> (ACID)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Partitioning: None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990000"/>
                </a:solidFill>
              </a:rPr>
              <a:t>Replication</a:t>
            </a:r>
            <a:r>
              <a:rPr lang="en" sz="1800" dirty="0"/>
              <a:t>: Master-slave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625055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Neo4j in Server mode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990000"/>
                </a:solidFill>
              </a:rPr>
              <a:t>Two</a:t>
            </a:r>
            <a:r>
              <a:rPr lang="en" sz="1800" dirty="0">
                <a:solidFill>
                  <a:srgbClr val="000000"/>
                </a:solidFill>
              </a:rPr>
              <a:t> ways to </a:t>
            </a:r>
            <a:r>
              <a:rPr lang="en" sz="1800" dirty="0">
                <a:solidFill>
                  <a:srgbClr val="990000"/>
                </a:solidFill>
              </a:rPr>
              <a:t>use</a:t>
            </a:r>
            <a:r>
              <a:rPr lang="en" sz="1800" dirty="0">
                <a:solidFill>
                  <a:srgbClr val="000000"/>
                </a:solidFill>
              </a:rPr>
              <a:t> Neo4j: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B5394"/>
                </a:solidFill>
              </a:rPr>
              <a:t>Self-standing</a:t>
            </a:r>
            <a:r>
              <a:rPr lang="en" sz="1800" dirty="0">
                <a:solidFill>
                  <a:srgbClr val="000000"/>
                </a:solidFill>
              </a:rPr>
              <a:t> server + connections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B5394"/>
                </a:solidFill>
              </a:rPr>
              <a:t>Embeded</a:t>
            </a:r>
            <a:r>
              <a:rPr lang="en" sz="1800" dirty="0">
                <a:solidFill>
                  <a:srgbClr val="000000"/>
                </a:solidFill>
              </a:rPr>
              <a:t>: Used directly within a Java application</a:t>
            </a:r>
            <a:br>
              <a:rPr lang="en" sz="1800" dirty="0">
                <a:solidFill>
                  <a:srgbClr val="000000"/>
                </a:solidFill>
              </a:rPr>
            </a:br>
            <a:endParaRPr lang="en" sz="1800" dirty="0"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Server mode: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990000"/>
                </a:solidFill>
              </a:rPr>
              <a:t>download</a:t>
            </a:r>
            <a:r>
              <a:rPr lang="en" sz="1800" dirty="0">
                <a:solidFill>
                  <a:srgbClr val="000000"/>
                </a:solidFill>
              </a:rPr>
              <a:t> from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http://neo4j.com/download/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extract </a:t>
            </a:r>
            <a:r>
              <a:rPr lang="en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neo4j-community-X.Y.Z.tar.gz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./bin/neo4j start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go to: </a:t>
            </a:r>
            <a:r>
              <a:rPr lang="en" sz="1800" u="sng" dirty="0">
                <a:solidFill>
                  <a:schemeClr val="hlink"/>
                </a:solidFill>
                <a:hlinkClick r:id="rId4"/>
              </a:rPr>
              <a:t>http://localhost:7474</a:t>
            </a:r>
            <a:r>
              <a:rPr lang="en" sz="1800" u="sng" dirty="0" smtClean="0">
                <a:solidFill>
                  <a:schemeClr val="hlink"/>
                </a:solidFill>
                <a:hlinkClick r:id="rId4"/>
              </a:rPr>
              <a:t>/</a:t>
            </a:r>
            <a:endParaRPr lang="en" sz="1800" u="sng" dirty="0">
              <a:solidFill>
                <a:schemeClr val="hlink"/>
              </a:solidFill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78149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Clauses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715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MATCH</a:t>
            </a:r>
            <a:r>
              <a:rPr lang="en" sz="1800" dirty="0"/>
              <a:t>: The graph </a:t>
            </a:r>
            <a:r>
              <a:rPr lang="en" sz="1800" dirty="0">
                <a:solidFill>
                  <a:srgbClr val="990000"/>
                </a:solidFill>
              </a:rPr>
              <a:t>pattern</a:t>
            </a:r>
            <a:r>
              <a:rPr lang="en" sz="1800" dirty="0"/>
              <a:t> to match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WHERE</a:t>
            </a:r>
            <a:r>
              <a:rPr lang="en" sz="1800" dirty="0"/>
              <a:t>: </a:t>
            </a:r>
            <a:r>
              <a:rPr lang="en" sz="1800" dirty="0">
                <a:solidFill>
                  <a:srgbClr val="990000"/>
                </a:solidFill>
              </a:rPr>
              <a:t>Filtering</a:t>
            </a:r>
            <a:r>
              <a:rPr lang="en" sz="1800" dirty="0"/>
              <a:t> criteria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RETURN</a:t>
            </a:r>
            <a:r>
              <a:rPr lang="en" sz="1800" dirty="0"/>
              <a:t>: What to return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CREATE</a:t>
            </a:r>
            <a:r>
              <a:rPr lang="en" sz="1800" dirty="0"/>
              <a:t>: Creates nodes and relationships.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DELETE</a:t>
            </a:r>
            <a:r>
              <a:rPr lang="en" sz="1800" dirty="0"/>
              <a:t>: Remove nodes, relationships, properties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SET</a:t>
            </a:r>
            <a:r>
              <a:rPr lang="en" sz="1800" dirty="0"/>
              <a:t>: Set values to </a:t>
            </a:r>
            <a:r>
              <a:rPr lang="en" sz="1800" dirty="0">
                <a:solidFill>
                  <a:srgbClr val="990000"/>
                </a:solidFill>
              </a:rPr>
              <a:t>properties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WITH</a:t>
            </a:r>
            <a:r>
              <a:rPr lang="en" sz="1800" dirty="0"/>
              <a:t>: Divides a query into multiple parts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START</a:t>
            </a:r>
            <a:r>
              <a:rPr lang="en" sz="1800" dirty="0"/>
              <a:t>: Starting </a:t>
            </a:r>
            <a:r>
              <a:rPr lang="en" sz="1800" dirty="0">
                <a:solidFill>
                  <a:srgbClr val="990000"/>
                </a:solidFill>
              </a:rPr>
              <a:t>points</a:t>
            </a:r>
            <a:r>
              <a:rPr lang="en" sz="1800" dirty="0"/>
              <a:t> in the graph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by explicit index lookups or by node IDs (both </a:t>
            </a:r>
            <a:r>
              <a:rPr lang="en" sz="1800" dirty="0">
                <a:solidFill>
                  <a:srgbClr val="990000"/>
                </a:solidFill>
              </a:rPr>
              <a:t>deprecated</a:t>
            </a:r>
            <a:r>
              <a:rPr lang="e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0004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Cypher: Creating Nodes (Examples)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4514099" cy="14528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 dirty="0"/>
              <a:t>CREATE</a:t>
            </a:r>
            <a:r>
              <a:rPr lang="en" sz="1800" dirty="0"/>
              <a:t> n;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i="1" dirty="0"/>
              <a:t>(create a node, assign to var </a:t>
            </a:r>
            <a:r>
              <a:rPr lang="en" sz="1800" b="1" i="1" dirty="0"/>
              <a:t>n</a:t>
            </a:r>
            <a:r>
              <a:rPr lang="en" sz="1800" i="1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Created 1 node, returned 0 rows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4294967295"/>
          </p:nvPr>
        </p:nvSpPr>
        <p:spPr>
          <a:xfrm>
            <a:off x="3479800" y="2998788"/>
            <a:ext cx="5664200" cy="2398712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b="1" dirty="0"/>
              <a:t>CREATE </a:t>
            </a:r>
            <a:r>
              <a:rPr lang="en" sz="1800" dirty="0"/>
              <a:t>(a: Person {name : 'David'})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/>
              <a:t>(create a node with label ‘Person’ and  ‘name’ property ‘David’)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Created 1 node, set 1 property, returned 1 row</a:t>
            </a:r>
          </a:p>
        </p:txBody>
      </p:sp>
    </p:spTree>
    <p:extLst>
      <p:ext uri="{BB962C8B-B14F-4D97-AF65-F5344CB8AC3E}">
        <p14:creationId xmlns:p14="http://schemas.microsoft.com/office/powerpoint/2010/main" val="19938173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28850"/>
            <a:ext cx="8523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RDBMS recap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320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RDBMS are </a:t>
            </a:r>
            <a:r>
              <a:rPr lang="en" sz="2400" dirty="0">
                <a:solidFill>
                  <a:srgbClr val="990000"/>
                </a:solidFill>
              </a:rPr>
              <a:t>predominant</a:t>
            </a:r>
            <a:r>
              <a:rPr lang="en" sz="2400" dirty="0"/>
              <a:t> database technologies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 smtClean="0"/>
              <a:t>S</a:t>
            </a:r>
            <a:r>
              <a:rPr lang="en-US" sz="2400" dirty="0" err="1" smtClean="0"/>
              <a:t>ince</a:t>
            </a:r>
            <a:r>
              <a:rPr lang="en-US" sz="2400" dirty="0" smtClean="0"/>
              <a:t> </a:t>
            </a:r>
            <a:r>
              <a:rPr lang="en" sz="2400" dirty="0" smtClean="0"/>
              <a:t>1970</a:t>
            </a:r>
            <a:endParaRPr lang="en-US" sz="2400" dirty="0" smtClean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Data modeled as relations (</a:t>
            </a:r>
            <a:r>
              <a:rPr lang="en" sz="2400" dirty="0">
                <a:solidFill>
                  <a:srgbClr val="990000"/>
                </a:solidFill>
              </a:rPr>
              <a:t>tables</a:t>
            </a:r>
            <a:r>
              <a:rPr lang="en" sz="2400" dirty="0"/>
              <a:t>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object = </a:t>
            </a:r>
            <a:r>
              <a:rPr lang="en" sz="2400" dirty="0">
                <a:solidFill>
                  <a:srgbClr val="990000"/>
                </a:solidFill>
              </a:rPr>
              <a:t>tuple</a:t>
            </a:r>
            <a:r>
              <a:rPr lang="en" sz="2400" dirty="0"/>
              <a:t> of attribute values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tables </a:t>
            </a:r>
            <a:r>
              <a:rPr lang="en" sz="2400" dirty="0"/>
              <a:t>contain objects of the </a:t>
            </a:r>
            <a:r>
              <a:rPr lang="en" sz="2400" dirty="0">
                <a:solidFill>
                  <a:srgbClr val="990000"/>
                </a:solidFill>
              </a:rPr>
              <a:t>same type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tables interconnected via </a:t>
            </a:r>
            <a:r>
              <a:rPr lang="en" sz="2400" dirty="0">
                <a:solidFill>
                  <a:srgbClr val="990000"/>
                </a:solidFill>
              </a:rPr>
              <a:t>foreign keys</a:t>
            </a:r>
            <a:r>
              <a:rPr lang="en" sz="2400" dirty="0"/>
              <a:t/>
            </a:r>
            <a:br>
              <a:rPr lang="en" sz="2400" dirty="0"/>
            </a:b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/>
              <a:t>Use </a:t>
            </a:r>
            <a:r>
              <a:rPr lang="en" sz="2400" dirty="0" smtClean="0">
                <a:solidFill>
                  <a:srgbClr val="990000"/>
                </a:solidFill>
              </a:rPr>
              <a:t>SQL</a:t>
            </a:r>
            <a:r>
              <a:rPr lang="en" sz="2400" dirty="0" smtClean="0"/>
              <a:t> </a:t>
            </a:r>
            <a:r>
              <a:rPr lang="en" sz="2400" dirty="0"/>
              <a:t>query language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930119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Changing Properties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8090399" cy="416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MATCH </a:t>
            </a:r>
            <a:r>
              <a:rPr lang="en" sz="1800" dirty="0"/>
              <a:t>(n: Person {name: 'Andres'})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SET</a:t>
            </a:r>
            <a:r>
              <a:rPr lang="en" sz="1800" dirty="0"/>
              <a:t> n.surname = 'Taylor'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/>
              <a:t>(find a node with name ‘Andres’ and set it surname ‘Taylor’)</a:t>
            </a:r>
            <a:br>
              <a:rPr lang="en" sz="1800" i="1" dirty="0"/>
            </a:br>
            <a:r>
              <a:rPr lang="en" sz="1800" i="1" dirty="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                                        Node[0]{name:"Andres",surname:"Taylor"}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1 row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Properties set: 1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76340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Delete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8343599" cy="21722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MATCH </a:t>
            </a:r>
            <a:r>
              <a:rPr lang="en" sz="1800" dirty="0"/>
              <a:t>(n: Person {name: 'Andres'})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DELETE </a:t>
            </a:r>
            <a:r>
              <a:rPr lang="en" sz="1800" dirty="0"/>
              <a:t>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i="1" dirty="0"/>
              <a:t>(delete all Persons with name ‘Andres’)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Nodes deleted: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TransactionFailureException: Unable to commit transaction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682625" y="3375025"/>
            <a:ext cx="8461375" cy="2171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MATCH </a:t>
            </a:r>
            <a:r>
              <a:rPr lang="en" sz="1800" dirty="0"/>
              <a:t>(n: Person {name: 'Andres'}), (n-[r]-())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DELETE </a:t>
            </a:r>
            <a:r>
              <a:rPr lang="en" sz="1800" dirty="0"/>
              <a:t>r,n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dirty="0"/>
              <a:t>(first, we must delete all relationships of node with name ‘Andres’)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Nodes deleted: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Relationships deleted: 1</a:t>
            </a:r>
          </a:p>
        </p:txBody>
      </p:sp>
    </p:spTree>
    <p:extLst>
      <p:ext uri="{BB962C8B-B14F-4D97-AF65-F5344CB8AC3E}">
        <p14:creationId xmlns:p14="http://schemas.microsoft.com/office/powerpoint/2010/main" val="26518911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Queries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00200" y="3349675"/>
            <a:ext cx="8343599" cy="21365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MATCH (</a:t>
            </a:r>
            <a:r>
              <a:rPr lang="en" sz="1800" dirty="0"/>
              <a:t>user: Person {name: 'Andres'})-[:friend]-&gt;(follower)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user.name, follower.name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/>
              <a:t>(find all ‘friends’ of 'Andres')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0" y="1193800"/>
            <a:ext cx="8343900" cy="185102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MATCH (</a:t>
            </a:r>
            <a:r>
              <a:rPr lang="en" sz="1800" dirty="0"/>
              <a:t>p: Person)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WHERE</a:t>
            </a:r>
            <a:r>
              <a:rPr lang="en" sz="1800" dirty="0"/>
              <a:t> p.age &gt; 18 </a:t>
            </a:r>
            <a:r>
              <a:rPr lang="en" sz="1800" b="1" dirty="0"/>
              <a:t>AND</a:t>
            </a:r>
            <a:r>
              <a:rPr lang="en" sz="1800" dirty="0"/>
              <a:t> p.age &lt; 30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p.name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dirty="0"/>
              <a:t>(return names of all adult people under 30)</a:t>
            </a:r>
          </a:p>
        </p:txBody>
      </p:sp>
    </p:spTree>
    <p:extLst>
      <p:ext uri="{BB962C8B-B14F-4D97-AF65-F5344CB8AC3E}">
        <p14:creationId xmlns:p14="http://schemas.microsoft.com/office/powerpoint/2010/main" val="9721494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Queries (2)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00200" y="1182650"/>
            <a:ext cx="8343599" cy="1565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MATCH (</a:t>
            </a:r>
            <a:r>
              <a:rPr lang="en" sz="1800" dirty="0"/>
              <a:t>andres: Person {name: 'Andres'})-[*1..3]-(node)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andres, node 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/>
              <a:t>(find all ‘nodes’ within three hops from ‘Andres’)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0" y="3236913"/>
            <a:ext cx="8343900" cy="230187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MATCH </a:t>
            </a:r>
            <a:r>
              <a:rPr lang="en" sz="1800" dirty="0"/>
              <a:t>p=shortestPath(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/>
              <a:t>  (andres:Person {name: 'Andres'})-[*]-(david {name:'David'})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p 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dirty="0"/>
              <a:t>(find the shortest connection between ‘Andres’ and ‘David’)</a:t>
            </a:r>
          </a:p>
        </p:txBody>
      </p:sp>
    </p:spTree>
    <p:extLst>
      <p:ext uri="{BB962C8B-B14F-4D97-AF65-F5344CB8AC3E}">
        <p14:creationId xmlns:p14="http://schemas.microsoft.com/office/powerpoint/2010/main" val="7075614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600" b="1" dirty="0" err="1" smtClean="0"/>
              <a:t>Guidelines</a:t>
            </a:r>
            <a:r>
              <a:rPr lang="nl-NL" sz="1600" b="1" dirty="0" smtClean="0"/>
              <a:t> on Data model </a:t>
            </a:r>
            <a:r>
              <a:rPr lang="nl-NL" sz="1600" b="1" dirty="0" err="1" smtClean="0"/>
              <a:t>Transformation</a:t>
            </a:r>
            <a:r>
              <a:rPr lang="nl-NL" sz="1600" b="1" dirty="0" smtClean="0"/>
              <a:t> (</a:t>
            </a:r>
            <a:r>
              <a:rPr lang="nl-NL" sz="1600" b="1" dirty="0" err="1" smtClean="0"/>
              <a:t>Relational</a:t>
            </a:r>
            <a:r>
              <a:rPr lang="nl-NL" sz="1600" b="1" dirty="0" smtClean="0"/>
              <a:t> -&gt; </a:t>
            </a:r>
            <a:r>
              <a:rPr lang="nl-NL" sz="1600" b="1" dirty="0" err="1" smtClean="0"/>
              <a:t>graph</a:t>
            </a:r>
            <a:r>
              <a:rPr lang="nl-NL" sz="1600" b="1" dirty="0" smtClean="0"/>
              <a:t> )</a:t>
            </a:r>
            <a:endParaRPr lang="nl-NL" sz="1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nl-NL" sz="1600" dirty="0" err="1"/>
              <a:t>Each</a:t>
            </a:r>
            <a:r>
              <a:rPr lang="nl-NL" sz="1600" dirty="0"/>
              <a:t> </a:t>
            </a:r>
            <a:r>
              <a:rPr lang="nl-NL" sz="1600" dirty="0" err="1"/>
              <a:t>entity</a:t>
            </a:r>
            <a:r>
              <a:rPr lang="nl-NL" sz="1600" dirty="0"/>
              <a:t> </a:t>
            </a:r>
            <a:r>
              <a:rPr lang="nl-NL" sz="1600" dirty="0" err="1"/>
              <a:t>table</a:t>
            </a:r>
            <a:r>
              <a:rPr lang="nl-NL" sz="1600" dirty="0"/>
              <a:t> is </a:t>
            </a:r>
            <a:r>
              <a:rPr lang="nl-NL" sz="1600" dirty="0" err="1"/>
              <a:t>represented</a:t>
            </a:r>
            <a:r>
              <a:rPr lang="nl-NL" sz="1600" dirty="0"/>
              <a:t> </a:t>
            </a:r>
            <a:r>
              <a:rPr lang="nl-NL" sz="1600" dirty="0" err="1"/>
              <a:t>by</a:t>
            </a:r>
            <a:r>
              <a:rPr lang="nl-NL" sz="1600" dirty="0"/>
              <a:t> a label on </a:t>
            </a:r>
            <a:r>
              <a:rPr lang="nl-NL" sz="1600" dirty="0" err="1"/>
              <a:t>nodes</a:t>
            </a:r>
            <a:endParaRPr lang="nl-NL" sz="1600" dirty="0"/>
          </a:p>
          <a:p>
            <a:pPr marL="285750" indent="-285750">
              <a:buFont typeface="Arial"/>
              <a:buChar char="•"/>
            </a:pPr>
            <a:r>
              <a:rPr lang="nl-NL" sz="1600" dirty="0" err="1"/>
              <a:t>Each</a:t>
            </a:r>
            <a:r>
              <a:rPr lang="nl-NL" sz="1600" dirty="0"/>
              <a:t> </a:t>
            </a:r>
            <a:r>
              <a:rPr lang="nl-NL" sz="1600" dirty="0" err="1"/>
              <a:t>row</a:t>
            </a:r>
            <a:r>
              <a:rPr lang="nl-NL" sz="1600" dirty="0"/>
              <a:t> in a </a:t>
            </a:r>
            <a:r>
              <a:rPr lang="nl-NL" sz="1600" dirty="0" err="1"/>
              <a:t>entity</a:t>
            </a:r>
            <a:r>
              <a:rPr lang="nl-NL" sz="1600" dirty="0"/>
              <a:t> </a:t>
            </a:r>
            <a:r>
              <a:rPr lang="nl-NL" sz="1600" dirty="0" err="1"/>
              <a:t>table</a:t>
            </a:r>
            <a:r>
              <a:rPr lang="nl-NL" sz="1600" dirty="0"/>
              <a:t> is a node</a:t>
            </a:r>
          </a:p>
          <a:p>
            <a:pPr marL="285750" indent="-285750">
              <a:buFont typeface="Arial"/>
              <a:buChar char="•"/>
            </a:pPr>
            <a:r>
              <a:rPr lang="nl-NL" sz="1600" dirty="0"/>
              <a:t>Columns</a:t>
            </a:r>
            <a:r>
              <a:rPr lang="nl-NL" sz="1600" dirty="0" smtClean="0"/>
              <a:t> </a:t>
            </a:r>
            <a:r>
              <a:rPr lang="nl-NL" sz="1600" dirty="0"/>
              <a:t>on </a:t>
            </a:r>
            <a:r>
              <a:rPr lang="nl-NL" sz="1600" dirty="0" err="1"/>
              <a:t>those</a:t>
            </a:r>
            <a:r>
              <a:rPr lang="nl-NL" sz="1600" dirty="0"/>
              <a:t> </a:t>
            </a:r>
            <a:r>
              <a:rPr lang="nl-NL" sz="1600" dirty="0" err="1"/>
              <a:t>tables</a:t>
            </a:r>
            <a:r>
              <a:rPr lang="nl-NL" sz="1600" dirty="0"/>
              <a:t> </a:t>
            </a:r>
            <a:r>
              <a:rPr lang="nl-NL" sz="1600" dirty="0" err="1"/>
              <a:t>become</a:t>
            </a:r>
            <a:r>
              <a:rPr lang="nl-NL" sz="1600" dirty="0"/>
              <a:t> node </a:t>
            </a:r>
            <a:r>
              <a:rPr lang="nl-NL" sz="1600" dirty="0" err="1"/>
              <a:t>properties</a:t>
            </a:r>
            <a:r>
              <a:rPr lang="nl-NL" sz="16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nl-NL" sz="1600" dirty="0" smtClean="0"/>
              <a:t>Replace </a:t>
            </a:r>
            <a:r>
              <a:rPr lang="nl-NL" sz="1600" dirty="0"/>
              <a:t>foreign keys with relationships to the other table, remove them afterwards</a:t>
            </a:r>
          </a:p>
          <a:p>
            <a:pPr marL="285750" indent="-285750">
              <a:buFont typeface="Arial"/>
              <a:buChar char="•"/>
            </a:pPr>
            <a:r>
              <a:rPr lang="nl-NL" sz="1600" dirty="0" err="1"/>
              <a:t>Remove</a:t>
            </a:r>
            <a:r>
              <a:rPr lang="nl-NL" sz="1600" dirty="0"/>
              <a:t> data </a:t>
            </a:r>
            <a:r>
              <a:rPr lang="nl-NL" sz="1600" dirty="0" err="1"/>
              <a:t>with</a:t>
            </a:r>
            <a:r>
              <a:rPr lang="nl-NL" sz="1600" dirty="0"/>
              <a:t> default </a:t>
            </a:r>
            <a:r>
              <a:rPr lang="nl-NL" sz="1600" dirty="0" err="1"/>
              <a:t>values</a:t>
            </a:r>
            <a:r>
              <a:rPr lang="nl-NL" sz="1600" dirty="0"/>
              <a:t>, no </a:t>
            </a:r>
            <a:r>
              <a:rPr lang="nl-NL" sz="1600" dirty="0" err="1"/>
              <a:t>need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store </a:t>
            </a:r>
            <a:r>
              <a:rPr lang="nl-NL" sz="1600" dirty="0" err="1"/>
              <a:t>those</a:t>
            </a:r>
            <a:endParaRPr lang="nl-NL" sz="1600" dirty="0"/>
          </a:p>
          <a:p>
            <a:pPr marL="285750" indent="-285750">
              <a:buFont typeface="Arial"/>
              <a:buChar char="•"/>
            </a:pPr>
            <a:r>
              <a:rPr lang="nl-NL" sz="1600" dirty="0" smtClean="0"/>
              <a:t>Indexed </a:t>
            </a:r>
            <a:r>
              <a:rPr lang="nl-NL" sz="1600" dirty="0"/>
              <a:t>column names, might indicate an array property (like email1, email2, email3)</a:t>
            </a:r>
          </a:p>
          <a:p>
            <a:pPr marL="285750" indent="-285750">
              <a:buFont typeface="Arial"/>
              <a:buChar char="•"/>
            </a:pPr>
            <a:r>
              <a:rPr lang="nl-NL" sz="1600" dirty="0" err="1"/>
              <a:t>Join</a:t>
            </a:r>
            <a:r>
              <a:rPr lang="nl-NL" sz="1600" dirty="0"/>
              <a:t> </a:t>
            </a:r>
            <a:r>
              <a:rPr lang="nl-NL" sz="1600" dirty="0" err="1"/>
              <a:t>tables</a:t>
            </a:r>
            <a:r>
              <a:rPr lang="nl-NL" sz="1600" dirty="0"/>
              <a:t> are </a:t>
            </a:r>
            <a:r>
              <a:rPr lang="nl-NL" sz="1600" dirty="0" err="1"/>
              <a:t>transformed</a:t>
            </a:r>
            <a:r>
              <a:rPr lang="nl-NL" sz="1600" dirty="0"/>
              <a:t> </a:t>
            </a:r>
            <a:r>
              <a:rPr lang="nl-NL" sz="1600" dirty="0" err="1"/>
              <a:t>into</a:t>
            </a:r>
            <a:r>
              <a:rPr lang="nl-NL" sz="1600" dirty="0"/>
              <a:t> </a:t>
            </a:r>
            <a:r>
              <a:rPr lang="nl-NL" sz="1600" dirty="0" err="1"/>
              <a:t>relationships</a:t>
            </a:r>
            <a:r>
              <a:rPr lang="nl-NL" sz="1600" dirty="0"/>
              <a:t>, columns on </a:t>
            </a:r>
            <a:r>
              <a:rPr lang="nl-NL" sz="1600" dirty="0" err="1"/>
              <a:t>those</a:t>
            </a:r>
            <a:r>
              <a:rPr lang="nl-NL" sz="1600" dirty="0"/>
              <a:t> </a:t>
            </a:r>
            <a:r>
              <a:rPr lang="nl-NL" sz="1600" dirty="0" err="1"/>
              <a:t>tables</a:t>
            </a:r>
            <a:r>
              <a:rPr lang="nl-NL" sz="1600" dirty="0"/>
              <a:t> </a:t>
            </a:r>
            <a:r>
              <a:rPr lang="nl-NL" sz="1600" dirty="0" err="1"/>
              <a:t>become</a:t>
            </a:r>
            <a:r>
              <a:rPr lang="nl-NL" sz="1600" dirty="0"/>
              <a:t> </a:t>
            </a:r>
            <a:r>
              <a:rPr lang="nl-NL" sz="1600" dirty="0" err="1"/>
              <a:t>relationship</a:t>
            </a:r>
            <a:r>
              <a:rPr lang="nl-NL" sz="1600" dirty="0"/>
              <a:t> </a:t>
            </a:r>
            <a:r>
              <a:rPr lang="nl-NL" sz="1600" dirty="0" err="1"/>
              <a:t>properties</a:t>
            </a:r>
            <a:endParaRPr lang="nl-NL" sz="1600" dirty="0"/>
          </a:p>
          <a:p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6582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58446"/>
            <a:ext cx="8229600" cy="5114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b="1" dirty="0" err="1" smtClean="0"/>
              <a:t>Table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translation</a:t>
            </a:r>
            <a:endParaRPr lang="it-IT" sz="2000" b="1" dirty="0" smtClean="0"/>
          </a:p>
          <a:p>
            <a:pPr marL="0" indent="0" algn="ctr">
              <a:buNone/>
            </a:pPr>
            <a:endParaRPr lang="it-IT" sz="2000" dirty="0"/>
          </a:p>
          <a:p>
            <a:r>
              <a:rPr lang="it-IT" sz="2000" dirty="0" err="1" smtClean="0"/>
              <a:t>You</a:t>
            </a:r>
            <a:r>
              <a:rPr lang="it-IT" sz="2000" dirty="0" smtClean="0"/>
              <a:t> </a:t>
            </a:r>
            <a:r>
              <a:rPr lang="it-IT" sz="2000" dirty="0" err="1" smtClean="0"/>
              <a:t>cannot</a:t>
            </a:r>
            <a:r>
              <a:rPr lang="it-IT" sz="2000" dirty="0" smtClean="0"/>
              <a:t> </a:t>
            </a:r>
            <a:r>
              <a:rPr lang="it-IT" sz="2000" dirty="0" err="1" smtClean="0"/>
              <a:t>translate</a:t>
            </a:r>
            <a:r>
              <a:rPr lang="it-IT" sz="2000" dirty="0" smtClean="0"/>
              <a:t> </a:t>
            </a:r>
            <a:r>
              <a:rPr lang="it-IT" sz="2000" dirty="0" err="1" smtClean="0"/>
              <a:t>tables</a:t>
            </a:r>
            <a:r>
              <a:rPr lang="it-IT" sz="2000" dirty="0" smtClean="0"/>
              <a:t> </a:t>
            </a:r>
            <a:r>
              <a:rPr lang="it-IT" sz="2000" dirty="0" err="1" smtClean="0"/>
              <a:t>directly</a:t>
            </a:r>
            <a:r>
              <a:rPr lang="it-IT" sz="2000" dirty="0" smtClean="0"/>
              <a:t>.</a:t>
            </a:r>
            <a:endParaRPr lang="it-IT" sz="2000" u="sng" dirty="0" smtClean="0"/>
          </a:p>
          <a:p>
            <a:r>
              <a:rPr lang="it-IT" sz="2000" dirty="0" smtClean="0"/>
              <a:t>In a RDBMS </a:t>
            </a:r>
            <a:r>
              <a:rPr lang="it-IT" sz="2000" dirty="0" err="1" smtClean="0"/>
              <a:t>you</a:t>
            </a:r>
            <a:r>
              <a:rPr lang="it-IT" sz="2000" dirty="0" smtClean="0"/>
              <a:t> </a:t>
            </a:r>
            <a:r>
              <a:rPr lang="it-IT" sz="2000" dirty="0" err="1" smtClean="0"/>
              <a:t>define</a:t>
            </a:r>
            <a:r>
              <a:rPr lang="it-IT" sz="2000" dirty="0" smtClean="0"/>
              <a:t> the </a:t>
            </a:r>
            <a:r>
              <a:rPr lang="it-IT" sz="2000" dirty="0" err="1" smtClean="0"/>
              <a:t>structure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table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In a </a:t>
            </a:r>
            <a:r>
              <a:rPr lang="it-IT" sz="2000" dirty="0" err="1" smtClean="0"/>
              <a:t>Graph</a:t>
            </a:r>
            <a:r>
              <a:rPr lang="it-IT" sz="2000" dirty="0" smtClean="0"/>
              <a:t> DB </a:t>
            </a:r>
            <a:r>
              <a:rPr lang="it-IT" sz="2000" dirty="0" err="1" smtClean="0"/>
              <a:t>you</a:t>
            </a:r>
            <a:r>
              <a:rPr lang="it-IT" sz="2000" dirty="0" smtClean="0"/>
              <a:t> </a:t>
            </a:r>
            <a:r>
              <a:rPr lang="it-IT" sz="2000" dirty="0" err="1" smtClean="0"/>
              <a:t>insert</a:t>
            </a:r>
            <a:r>
              <a:rPr lang="it-IT" sz="2000" dirty="0" smtClean="0"/>
              <a:t> the data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nodes</a:t>
            </a:r>
            <a:r>
              <a:rPr lang="it-IT" sz="2000" dirty="0" smtClean="0"/>
              <a:t> and </a:t>
            </a:r>
            <a:r>
              <a:rPr lang="it-IT" sz="2000" dirty="0" err="1" smtClean="0"/>
              <a:t>you</a:t>
            </a:r>
            <a:r>
              <a:rPr lang="it-IT" sz="2000" dirty="0" smtClean="0"/>
              <a:t> </a:t>
            </a:r>
            <a:r>
              <a:rPr lang="it-IT" sz="2000" dirty="0" err="1" smtClean="0"/>
              <a:t>give</a:t>
            </a:r>
            <a:r>
              <a:rPr lang="it-IT" sz="2000" dirty="0" smtClean="0"/>
              <a:t> </a:t>
            </a:r>
            <a:r>
              <a:rPr lang="it-IT" sz="2000" dirty="0" err="1" smtClean="0"/>
              <a:t>them</a:t>
            </a:r>
            <a:r>
              <a:rPr lang="it-IT" sz="2000" dirty="0" smtClean="0"/>
              <a:t> a </a:t>
            </a:r>
            <a:r>
              <a:rPr lang="it-IT" sz="2000" u="sng" dirty="0" err="1" smtClean="0"/>
              <a:t>type</a:t>
            </a:r>
            <a:endParaRPr lang="it-IT" sz="2000" u="sng" dirty="0" smtClean="0"/>
          </a:p>
          <a:p>
            <a:endParaRPr lang="it-IT" sz="2000" u="sng" dirty="0"/>
          </a:p>
          <a:p>
            <a:endParaRPr lang="it-IT" sz="2000" u="sng" dirty="0" smtClean="0"/>
          </a:p>
          <a:p>
            <a:endParaRPr lang="it-IT" sz="2000" u="sng" dirty="0"/>
          </a:p>
          <a:p>
            <a:r>
              <a:rPr lang="it-IT" sz="2000" dirty="0" smtClean="0"/>
              <a:t>CREATE (</a:t>
            </a:r>
            <a:r>
              <a:rPr lang="it-IT" sz="2000" dirty="0" err="1" smtClean="0"/>
              <a:t>p:Person</a:t>
            </a:r>
            <a:r>
              <a:rPr lang="it-IT" sz="2000" dirty="0" smtClean="0"/>
              <a:t>{</a:t>
            </a:r>
            <a:r>
              <a:rPr lang="it-IT" sz="2000" dirty="0" err="1" smtClean="0"/>
              <a:t>name</a:t>
            </a:r>
            <a:r>
              <a:rPr lang="it-IT" sz="2000" dirty="0" smtClean="0"/>
              <a:t> :‘</a:t>
            </a:r>
            <a:r>
              <a:rPr lang="it-IT" sz="2000" dirty="0" err="1" smtClean="0"/>
              <a:t>Jim</a:t>
            </a:r>
            <a:r>
              <a:rPr lang="it-IT" sz="2000" dirty="0" smtClean="0"/>
              <a:t> </a:t>
            </a:r>
            <a:r>
              <a:rPr lang="it-IT" sz="2000" dirty="0" err="1" smtClean="0"/>
              <a:t>Raynor</a:t>
            </a:r>
            <a:r>
              <a:rPr lang="it-IT" sz="2000" dirty="0" smtClean="0"/>
              <a:t>’, </a:t>
            </a:r>
            <a:r>
              <a:rPr lang="it-IT" sz="2000" dirty="0" err="1" smtClean="0"/>
              <a:t>address</a:t>
            </a:r>
            <a:r>
              <a:rPr lang="it-IT" sz="2000" dirty="0" smtClean="0"/>
              <a:t>:’Mar Sara’,job:’</a:t>
            </a:r>
            <a:r>
              <a:rPr lang="it-IT" sz="2000" dirty="0" err="1" smtClean="0"/>
              <a:t>Marshal</a:t>
            </a:r>
            <a:r>
              <a:rPr lang="it-IT" sz="2000" dirty="0" smtClean="0"/>
              <a:t>’,</a:t>
            </a:r>
            <a:r>
              <a:rPr lang="it-IT" sz="2000" dirty="0" err="1" smtClean="0"/>
              <a:t>married:false</a:t>
            </a:r>
            <a:r>
              <a:rPr lang="it-IT" sz="2000" dirty="0" smtClean="0"/>
              <a:t>})</a:t>
            </a:r>
            <a:br>
              <a:rPr lang="it-IT" sz="2000" dirty="0" smtClean="0"/>
            </a:br>
            <a:r>
              <a:rPr lang="it-IT" sz="2000" dirty="0" smtClean="0"/>
              <a:t>RETURN p;</a:t>
            </a:r>
            <a:endParaRPr lang="it-IT" sz="2000" u="sng" dirty="0" smtClean="0"/>
          </a:p>
          <a:p>
            <a:endParaRPr lang="it-IT" sz="2000" u="sng" dirty="0"/>
          </a:p>
          <a:p>
            <a:endParaRPr lang="it-IT" sz="2000" dirty="0" smtClean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711831"/>
              </p:ext>
            </p:extLst>
          </p:nvPr>
        </p:nvGraphicFramePr>
        <p:xfrm>
          <a:off x="1723467" y="2619771"/>
          <a:ext cx="4532195" cy="72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2447945" imgH="390420" progId="Excel.Sheet.12">
                  <p:embed/>
                </p:oleObj>
              </mc:Choice>
              <mc:Fallback>
                <p:oleObj name="Worksheet" r:id="rId3" imgW="2447945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3467" y="2619771"/>
                        <a:ext cx="4532195" cy="72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063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58446"/>
            <a:ext cx="8229600" cy="5114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b="1" dirty="0" smtClean="0"/>
              <a:t>Join </a:t>
            </a:r>
            <a:r>
              <a:rPr lang="it-IT" sz="2000" b="1" dirty="0" err="1" smtClean="0"/>
              <a:t>table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translation</a:t>
            </a:r>
            <a:endParaRPr lang="it-IT" sz="2000" b="1" dirty="0" smtClean="0"/>
          </a:p>
          <a:p>
            <a:pPr marL="0" indent="0" algn="ctr">
              <a:buNone/>
            </a:pPr>
            <a:endParaRPr lang="it-IT" sz="2000" dirty="0"/>
          </a:p>
          <a:p>
            <a:r>
              <a:rPr lang="it-IT" sz="2000" dirty="0" smtClean="0"/>
              <a:t>In a RDBMS </a:t>
            </a:r>
            <a:r>
              <a:rPr lang="it-IT" sz="2000" dirty="0" err="1" smtClean="0"/>
              <a:t>you</a:t>
            </a:r>
            <a:r>
              <a:rPr lang="it-IT" sz="2000" dirty="0" smtClean="0"/>
              <a:t> model </a:t>
            </a:r>
            <a:r>
              <a:rPr lang="it-IT" sz="2000" dirty="0" err="1" smtClean="0"/>
              <a:t>relationship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tables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The </a:t>
            </a:r>
            <a:r>
              <a:rPr lang="it-IT" sz="2000" dirty="0" err="1" smtClean="0"/>
              <a:t>relationship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modelled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data with PK-FK </a:t>
            </a:r>
            <a:r>
              <a:rPr lang="it-IT" sz="2000" dirty="0" err="1" smtClean="0"/>
              <a:t>connections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In a </a:t>
            </a:r>
            <a:r>
              <a:rPr lang="it-IT" sz="2000" dirty="0" err="1" smtClean="0"/>
              <a:t>Graph</a:t>
            </a:r>
            <a:r>
              <a:rPr lang="it-IT" sz="2000" dirty="0" smtClean="0"/>
              <a:t> DB </a:t>
            </a:r>
            <a:r>
              <a:rPr lang="it-IT" sz="2000" dirty="0" err="1" smtClean="0"/>
              <a:t>you</a:t>
            </a:r>
            <a:r>
              <a:rPr lang="it-IT" sz="2000" dirty="0"/>
              <a:t> </a:t>
            </a:r>
            <a:r>
              <a:rPr lang="it-IT" sz="2000" dirty="0" smtClean="0"/>
              <a:t>can </a:t>
            </a:r>
            <a:r>
              <a:rPr lang="it-IT" sz="2000" dirty="0" err="1" smtClean="0"/>
              <a:t>type</a:t>
            </a:r>
            <a:r>
              <a:rPr lang="it-IT" sz="2000" dirty="0" smtClean="0"/>
              <a:t> the </a:t>
            </a:r>
            <a:r>
              <a:rPr lang="it-IT" sz="2000" dirty="0" err="1" smtClean="0"/>
              <a:t>edges</a:t>
            </a:r>
            <a:r>
              <a:rPr lang="it-IT" sz="2000" dirty="0"/>
              <a:t> </a:t>
            </a:r>
            <a:r>
              <a:rPr lang="it-IT" sz="2000" dirty="0" smtClean="0"/>
              <a:t>and use </a:t>
            </a:r>
            <a:r>
              <a:rPr lang="it-IT" sz="2000" dirty="0" err="1" smtClean="0"/>
              <a:t>them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relationships</a:t>
            </a:r>
            <a:r>
              <a:rPr lang="it-IT" sz="2000" dirty="0" smtClean="0"/>
              <a:t>.</a:t>
            </a:r>
            <a:endParaRPr lang="it-IT" sz="2000" dirty="0"/>
          </a:p>
          <a:p>
            <a:endParaRPr lang="it-IT" sz="2000" u="sng" dirty="0" smtClean="0"/>
          </a:p>
          <a:p>
            <a:pPr marL="0" indent="0">
              <a:buNone/>
            </a:pPr>
            <a:endParaRPr lang="it-IT" sz="2000" u="sng" dirty="0"/>
          </a:p>
          <a:p>
            <a:endParaRPr lang="it-IT" sz="2000" dirty="0" smtClean="0"/>
          </a:p>
        </p:txBody>
      </p:sp>
      <p:sp>
        <p:nvSpPr>
          <p:cNvPr id="2" name="Decisione 1"/>
          <p:cNvSpPr/>
          <p:nvPr/>
        </p:nvSpPr>
        <p:spPr>
          <a:xfrm>
            <a:off x="3852472" y="2735841"/>
            <a:ext cx="1566472" cy="93688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Works for</a:t>
            </a:r>
          </a:p>
        </p:txBody>
      </p:sp>
      <p:sp>
        <p:nvSpPr>
          <p:cNvPr id="4" name="Elaborazione 3"/>
          <p:cNvSpPr/>
          <p:nvPr/>
        </p:nvSpPr>
        <p:spPr>
          <a:xfrm>
            <a:off x="1066800" y="2803296"/>
            <a:ext cx="1439055" cy="8019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Person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Elaborazione 5"/>
          <p:cNvSpPr/>
          <p:nvPr/>
        </p:nvSpPr>
        <p:spPr>
          <a:xfrm>
            <a:off x="6695607" y="2803296"/>
            <a:ext cx="1439055" cy="8019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Employer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8" name="Connettore 1 7"/>
          <p:cNvCxnSpPr>
            <a:stCxn id="4" idx="3"/>
            <a:endCxn id="2" idx="1"/>
          </p:cNvCxnSpPr>
          <p:nvPr/>
        </p:nvCxnSpPr>
        <p:spPr>
          <a:xfrm>
            <a:off x="2505855" y="3204283"/>
            <a:ext cx="134661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>
            <a:stCxn id="2" idx="3"/>
            <a:endCxn id="6" idx="1"/>
          </p:cNvCxnSpPr>
          <p:nvPr/>
        </p:nvCxnSpPr>
        <p:spPr>
          <a:xfrm flipV="1">
            <a:off x="5418944" y="3204283"/>
            <a:ext cx="12766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115455" y="2849901"/>
            <a:ext cx="314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5841168" y="2849901"/>
            <a:ext cx="314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18" name="Ovale 17"/>
          <p:cNvSpPr/>
          <p:nvPr/>
        </p:nvSpPr>
        <p:spPr>
          <a:xfrm>
            <a:off x="5418944" y="3676609"/>
            <a:ext cx="1291653" cy="5470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Full-time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0" name="Connettore 1 19"/>
          <p:cNvCxnSpPr>
            <a:stCxn id="2" idx="2"/>
            <a:endCxn id="18" idx="2"/>
          </p:cNvCxnSpPr>
          <p:nvPr/>
        </p:nvCxnSpPr>
        <p:spPr>
          <a:xfrm>
            <a:off x="4635708" y="3672726"/>
            <a:ext cx="783236" cy="277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99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End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Questions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28850"/>
            <a:ext cx="8523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Advantages </a:t>
            </a:r>
            <a:r>
              <a:rPr lang="en" sz="2400" dirty="0" smtClean="0"/>
              <a:t>of </a:t>
            </a:r>
            <a:r>
              <a:rPr lang="en" sz="2400" dirty="0"/>
              <a:t>Relational Databases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320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Arial"/>
                <a:cs typeface="Arial"/>
              </a:rPr>
              <a:t>A (mostly) </a:t>
            </a:r>
            <a:r>
              <a:rPr lang="en" sz="2400" dirty="0">
                <a:solidFill>
                  <a:srgbClr val="990000"/>
                </a:solidFill>
                <a:latin typeface="Arial"/>
                <a:cs typeface="Arial"/>
              </a:rPr>
              <a:t>standard</a:t>
            </a:r>
            <a:r>
              <a:rPr lang="en" sz="2400" dirty="0">
                <a:latin typeface="Arial"/>
                <a:cs typeface="Arial"/>
              </a:rPr>
              <a:t> data model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Arial"/>
                <a:cs typeface="Arial"/>
              </a:rPr>
              <a:t>Many well </a:t>
            </a:r>
            <a:r>
              <a:rPr lang="en" sz="2400" dirty="0">
                <a:solidFill>
                  <a:srgbClr val="990000"/>
                </a:solidFill>
                <a:latin typeface="Arial"/>
                <a:cs typeface="Arial"/>
              </a:rPr>
              <a:t>developed</a:t>
            </a:r>
            <a:r>
              <a:rPr lang="en" sz="2400" dirty="0">
                <a:latin typeface="Arial"/>
                <a:cs typeface="Arial"/>
              </a:rPr>
              <a:t> technologies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latin typeface="Arial"/>
                <a:cs typeface="Arial"/>
              </a:rPr>
              <a:t>physical organization of the data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latin typeface="Arial"/>
                <a:cs typeface="Arial"/>
              </a:rPr>
              <a:t>search indexes: B</a:t>
            </a:r>
            <a:r>
              <a:rPr lang="en" sz="2400" baseline="30000" dirty="0">
                <a:latin typeface="Arial"/>
                <a:cs typeface="Arial"/>
              </a:rPr>
              <a:t>+</a:t>
            </a:r>
            <a:r>
              <a:rPr lang="en" sz="2400" dirty="0">
                <a:latin typeface="Arial"/>
                <a:cs typeface="Arial"/>
              </a:rPr>
              <a:t>-Trees, hash indexes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latin typeface="Arial"/>
                <a:cs typeface="Arial"/>
              </a:rPr>
              <a:t>query optimization, search operator implementations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Arial"/>
                <a:cs typeface="Arial"/>
              </a:rPr>
              <a:t>Reliable</a:t>
            </a:r>
            <a:r>
              <a:rPr lang="en" sz="2400" dirty="0" smtClean="0">
                <a:latin typeface="Arial"/>
                <a:cs typeface="Arial"/>
              </a:rPr>
              <a:t> </a:t>
            </a:r>
            <a:r>
              <a:rPr lang="en" sz="2400" dirty="0" smtClean="0">
                <a:solidFill>
                  <a:srgbClr val="990000"/>
                </a:solidFill>
                <a:latin typeface="Arial"/>
                <a:cs typeface="Arial"/>
              </a:rPr>
              <a:t>concurrency</a:t>
            </a:r>
            <a:r>
              <a:rPr lang="en" sz="2400" dirty="0" smtClean="0">
                <a:latin typeface="Arial"/>
                <a:cs typeface="Arial"/>
              </a:rPr>
              <a:t> </a:t>
            </a:r>
            <a:r>
              <a:rPr lang="en" sz="2400" dirty="0">
                <a:latin typeface="Arial"/>
                <a:cs typeface="Arial"/>
              </a:rPr>
              <a:t>control (ACID)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  <a:latin typeface="Arial"/>
                <a:cs typeface="Arial"/>
              </a:rPr>
              <a:t>transactions</a:t>
            </a:r>
            <a:r>
              <a:rPr lang="en" sz="2400" dirty="0">
                <a:latin typeface="Arial"/>
                <a:cs typeface="Arial"/>
              </a:rPr>
              <a:t>: atomicity, consistency, isolation, durability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Arial"/>
                <a:cs typeface="Arial"/>
              </a:rPr>
              <a:t>Many reliable </a:t>
            </a:r>
            <a:r>
              <a:rPr lang="en" sz="2400" dirty="0">
                <a:solidFill>
                  <a:srgbClr val="990000"/>
                </a:solidFill>
                <a:latin typeface="Arial"/>
                <a:cs typeface="Arial"/>
              </a:rPr>
              <a:t>integration</a:t>
            </a:r>
            <a:r>
              <a:rPr lang="en" sz="2400" dirty="0">
                <a:latin typeface="Arial"/>
                <a:cs typeface="Arial"/>
              </a:rPr>
              <a:t> mechanisms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latin typeface="Arial"/>
                <a:cs typeface="Arial"/>
              </a:rPr>
              <a:t>“shared database integration”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8887017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NoSQL Databases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686800" cy="206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What is</a:t>
            </a:r>
            <a:r>
              <a:rPr lang="en" sz="2400" dirty="0"/>
              <a:t> “NoSQL”?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term used in late 90s for a different type of technology:      Carlo Strozzi: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http://www.strozzi.it/cgi-bin/CSA/tw7/I/en_US/NoSQL/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“Not Only SQL”?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dirty="0"/>
              <a:t>but many RDBMS are also “not just SQL”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09600" y="5115600"/>
            <a:ext cx="4846799" cy="47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[Sadalage &amp; Fowler: NoSQL Distilled, 2012]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457200" y="3101500"/>
            <a:ext cx="8686800" cy="198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“NoSQL is an accidental term with no precise definition”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first used</a:t>
            </a:r>
            <a:r>
              <a:rPr lang="en" sz="2400" dirty="0"/>
              <a:t> at an informal meetup in </a:t>
            </a:r>
            <a:r>
              <a:rPr lang="en" sz="2400" dirty="0">
                <a:solidFill>
                  <a:srgbClr val="990000"/>
                </a:solidFill>
              </a:rPr>
              <a:t>2009</a:t>
            </a:r>
            <a:r>
              <a:rPr lang="en" sz="2400" dirty="0"/>
              <a:t> in San Francisco (presentations from Voldemort, Cassandra, Dynomite,    HBase, Hypertable, CouchDB, and MongoDB)</a:t>
            </a:r>
          </a:p>
        </p:txBody>
      </p:sp>
    </p:spTree>
    <p:extLst>
      <p:ext uri="{BB962C8B-B14F-4D97-AF65-F5344CB8AC3E}">
        <p14:creationId xmlns:p14="http://schemas.microsoft.com/office/powerpoint/2010/main" val="3744492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NoSQL Databases (cont.)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97499" cy="280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NoSQL: Database technologies that are (mostly):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Not using</a:t>
            </a:r>
            <a:r>
              <a:rPr lang="en" sz="2400" dirty="0"/>
              <a:t> the </a:t>
            </a:r>
            <a:r>
              <a:rPr lang="en" sz="2400" dirty="0">
                <a:solidFill>
                  <a:srgbClr val="990000"/>
                </a:solidFill>
              </a:rPr>
              <a:t>relational</a:t>
            </a:r>
            <a:r>
              <a:rPr lang="en" sz="2400" dirty="0"/>
              <a:t> model (nor the SQL language)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Designed to run on </a:t>
            </a:r>
            <a:r>
              <a:rPr lang="en" sz="2400" dirty="0">
                <a:solidFill>
                  <a:srgbClr val="990000"/>
                </a:solidFill>
              </a:rPr>
              <a:t>large clusters </a:t>
            </a:r>
            <a:r>
              <a:rPr lang="en" sz="2400" dirty="0"/>
              <a:t>(horizontally scalable)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No schema</a:t>
            </a:r>
            <a:r>
              <a:rPr lang="en" sz="2400" dirty="0"/>
              <a:t> - fields can be freely added to any record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Open source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Based on the needs of 21st century web estates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666666"/>
                </a:solidFill>
              </a:rPr>
              <a:t>[Sadalage &amp; Fowler: NoSQL Distilled, 2012]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4294967295"/>
          </p:nvPr>
        </p:nvSpPr>
        <p:spPr>
          <a:xfrm>
            <a:off x="457200" y="3781600"/>
            <a:ext cx="8497499" cy="181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Other characteristics (often true):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easy </a:t>
            </a:r>
            <a:r>
              <a:rPr lang="en" sz="2400">
                <a:solidFill>
                  <a:srgbClr val="990000"/>
                </a:solidFill>
              </a:rPr>
              <a:t>replication</a:t>
            </a:r>
            <a:r>
              <a:rPr lang="en" sz="2400"/>
              <a:t> support (fault-tolerance, query efficiency)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simple</a:t>
            </a:r>
            <a:r>
              <a:rPr lang="en" sz="2400"/>
              <a:t> API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eventually</a:t>
            </a:r>
            <a:r>
              <a:rPr lang="en" sz="2400"/>
              <a:t> consistent (not ACID)</a:t>
            </a:r>
          </a:p>
        </p:txBody>
      </p:sp>
    </p:spTree>
    <p:extLst>
      <p:ext uri="{BB962C8B-B14F-4D97-AF65-F5344CB8AC3E}">
        <p14:creationId xmlns:p14="http://schemas.microsoft.com/office/powerpoint/2010/main" val="8816733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/>
              <a:t>Four Basic Types of NoSQL Databases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2296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Key-value</a:t>
            </a:r>
            <a:r>
              <a:rPr lang="en" sz="2400" dirty="0"/>
              <a:t> stores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Document</a:t>
            </a:r>
            <a:r>
              <a:rPr lang="en" sz="2400" dirty="0"/>
              <a:t> databases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Column-family</a:t>
            </a:r>
            <a:r>
              <a:rPr lang="en" sz="2400" dirty="0"/>
              <a:t> stores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Graph</a:t>
            </a:r>
            <a:r>
              <a:rPr lang="en" sz="2400" dirty="0"/>
              <a:t> databases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In this course we will discuss only graph databases in details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2651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Graph Databases: Example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693" y="964150"/>
            <a:ext cx="5997355" cy="47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5466475" y="5357775"/>
            <a:ext cx="36464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Sadalage &amp; Fowler: NoSQL Distilled, 2012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Graph Databases: Mission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60499" cy="454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To store </a:t>
            </a:r>
            <a:r>
              <a:rPr lang="en" sz="2400" dirty="0">
                <a:solidFill>
                  <a:srgbClr val="990000"/>
                </a:solidFill>
              </a:rPr>
              <a:t>entities</a:t>
            </a:r>
            <a:r>
              <a:rPr lang="en" sz="2400" dirty="0"/>
              <a:t> and </a:t>
            </a:r>
            <a:r>
              <a:rPr lang="en" sz="2400" dirty="0">
                <a:solidFill>
                  <a:srgbClr val="990000"/>
                </a:solidFill>
              </a:rPr>
              <a:t>relationships</a:t>
            </a:r>
            <a:r>
              <a:rPr lang="en" sz="2400" dirty="0"/>
              <a:t> between them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Nodes</a:t>
            </a:r>
            <a:r>
              <a:rPr lang="en" sz="2400" dirty="0"/>
              <a:t> are instances of objects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Nodes have </a:t>
            </a:r>
            <a:r>
              <a:rPr lang="en" sz="2400" dirty="0">
                <a:solidFill>
                  <a:srgbClr val="990000"/>
                </a:solidFill>
              </a:rPr>
              <a:t>properties</a:t>
            </a:r>
            <a:r>
              <a:rPr lang="en" sz="2400" dirty="0"/>
              <a:t>,  e.g., name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Edges</a:t>
            </a:r>
            <a:r>
              <a:rPr lang="en" sz="2400" dirty="0"/>
              <a:t> connect nodes and have </a:t>
            </a:r>
            <a:r>
              <a:rPr lang="en" sz="2400" dirty="0">
                <a:solidFill>
                  <a:srgbClr val="990000"/>
                </a:solidFill>
              </a:rPr>
              <a:t>directional</a:t>
            </a:r>
            <a:r>
              <a:rPr lang="en" sz="2400" dirty="0"/>
              <a:t> significance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Edges have </a:t>
            </a:r>
            <a:r>
              <a:rPr lang="en" sz="2400" dirty="0">
                <a:solidFill>
                  <a:srgbClr val="990000"/>
                </a:solidFill>
              </a:rPr>
              <a:t>types</a:t>
            </a:r>
            <a:r>
              <a:rPr lang="en" sz="2400" dirty="0"/>
              <a:t> e.g., likes, friend, …</a:t>
            </a:r>
            <a:br>
              <a:rPr lang="en" sz="2400" dirty="0"/>
            </a:br>
            <a:endParaRPr lang="en" sz="24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Nodes are organized by </a:t>
            </a:r>
            <a:r>
              <a:rPr lang="en" sz="2400" dirty="0">
                <a:solidFill>
                  <a:srgbClr val="990000"/>
                </a:solidFill>
              </a:rPr>
              <a:t>relationships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Allow to </a:t>
            </a:r>
            <a:r>
              <a:rPr lang="en" sz="2400" dirty="0">
                <a:solidFill>
                  <a:srgbClr val="990000"/>
                </a:solidFill>
              </a:rPr>
              <a:t>find</a:t>
            </a:r>
            <a:r>
              <a:rPr lang="en" sz="2400" dirty="0"/>
              <a:t> interesting </a:t>
            </a:r>
            <a:r>
              <a:rPr lang="en" sz="2400" dirty="0">
                <a:solidFill>
                  <a:srgbClr val="990000"/>
                </a:solidFill>
              </a:rPr>
              <a:t>patterns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b="1" dirty="0"/>
              <a:t>example:</a:t>
            </a:r>
            <a:r>
              <a:rPr lang="en" sz="2400" dirty="0"/>
              <a:t> Get all nodes that are “employee” of “Big Company” and that “likes” “NoSQL Distilled”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1636</Words>
  <Application>Microsoft Office PowerPoint</Application>
  <PresentationFormat>On-screen Show (16:10)</PresentationFormat>
  <Paragraphs>309</Paragraphs>
  <Slides>37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Wingdings</vt:lpstr>
      <vt:lpstr>Office Theme</vt:lpstr>
      <vt:lpstr>Worksheet</vt:lpstr>
      <vt:lpstr>NoSQL and Graph Databases: Principles</vt:lpstr>
      <vt:lpstr>Agenda</vt:lpstr>
      <vt:lpstr>RDBMS recap</vt:lpstr>
      <vt:lpstr>Advantages of Relational Databases</vt:lpstr>
      <vt:lpstr>NoSQL Databases</vt:lpstr>
      <vt:lpstr>NoSQL Databases (cont.)</vt:lpstr>
      <vt:lpstr>Four Basic Types of NoSQL Databases</vt:lpstr>
      <vt:lpstr>Graph Databases: Example</vt:lpstr>
      <vt:lpstr>Graph Databases: Mission</vt:lpstr>
      <vt:lpstr>Basic Characteristics</vt:lpstr>
      <vt:lpstr>Relationship Properties: Example</vt:lpstr>
      <vt:lpstr>A Bit of a Theory</vt:lpstr>
      <vt:lpstr>Data Structure: Adjacency Matrix</vt:lpstr>
      <vt:lpstr>Adjacency Matrix: Example</vt:lpstr>
      <vt:lpstr>Data Structure: Adjacency List</vt:lpstr>
      <vt:lpstr>Adjacency List: Example</vt:lpstr>
      <vt:lpstr>Graphs relationships</vt:lpstr>
      <vt:lpstr>Graphs Relationships</vt:lpstr>
      <vt:lpstr>Neo4j: Data Model</vt:lpstr>
      <vt:lpstr>Data Model: Relationships</vt:lpstr>
      <vt:lpstr>Data Model: Properties</vt:lpstr>
      <vt:lpstr>Graphs (Neo4j) vs. RDBMS</vt:lpstr>
      <vt:lpstr>Graphs (Neo4j) vs. RDBMS (2)</vt:lpstr>
      <vt:lpstr>Graph DBs: Suitable Use Cases</vt:lpstr>
      <vt:lpstr>Graph DBs: When Not to Use</vt:lpstr>
      <vt:lpstr>Neo4j: Basic Info</vt:lpstr>
      <vt:lpstr>Neo4j in Server mode</vt:lpstr>
      <vt:lpstr>Cypher: Clauses</vt:lpstr>
      <vt:lpstr>Cypher: Creating Nodes (Examples)</vt:lpstr>
      <vt:lpstr>Cypher: Changing Properties</vt:lpstr>
      <vt:lpstr>Cypher: Delete</vt:lpstr>
      <vt:lpstr>Cypher: Queries</vt:lpstr>
      <vt:lpstr>Cypher: Queries (2)</vt:lpstr>
      <vt:lpstr>Guidelines on Data model Transformation (Relational -&gt; graph )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Databases: Principles</dc:title>
  <dc:creator>Francesco</dc:creator>
  <cp:lastModifiedBy>Francesco Di Giacomo</cp:lastModifiedBy>
  <cp:revision>105</cp:revision>
  <dcterms:modified xsi:type="dcterms:W3CDTF">2015-10-13T06:25:39Z</dcterms:modified>
</cp:coreProperties>
</file>