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3945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4788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551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498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7411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145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311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2150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0148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7957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12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4DF6CA-18EC-064C-955C-C9C4D9128E10}" type="datetimeFigureOut">
              <a:rPr lang="en-AE" smtClean="0"/>
              <a:t>05/12/2023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F7F107-D474-D942-947F-88449B961816}" type="slidenum">
              <a:rPr lang="en-AE" smtClean="0"/>
              <a:t>‹#›</a:t>
            </a:fld>
            <a:endParaRPr lang="en-A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365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onvex-hull-simple-divide-conquer-algorithm/" TargetMode="External"/><Relationship Id="rId3" Type="http://schemas.openxmlformats.org/officeDocument/2006/relationships/hyperlink" Target="https://www.geeksforgeeks.org/merge-sort/" TargetMode="External"/><Relationship Id="rId7" Type="http://schemas.openxmlformats.org/officeDocument/2006/relationships/hyperlink" Target="https://www.geeksforgeeks.org/strassens-matrix-multiplication/" TargetMode="External"/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vide-and-conquer-set-2-karatsuba-algorithm-for-fast-multiplication/" TargetMode="External"/><Relationship Id="rId5" Type="http://schemas.openxmlformats.org/officeDocument/2006/relationships/hyperlink" Target="https://www.geeksforgeeks.org/write-a-c-program-to-calculate-powxn/" TargetMode="External"/><Relationship Id="rId4" Type="http://schemas.openxmlformats.org/officeDocument/2006/relationships/hyperlink" Target="https://www.geeksforgeeks.org/quick-sort/" TargetMode="External"/><Relationship Id="rId9" Type="http://schemas.openxmlformats.org/officeDocument/2006/relationships/hyperlink" Target="https://www.geeksforgeeks.org/quickhull-algorithm-convex-hul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sorting-algorith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5B20-A3C0-324F-A25D-F60EA5169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Divide &amp; Conquer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8DE1-818B-494B-88FD-E60CFB5D2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19752" y="3698129"/>
            <a:ext cx="10993546" cy="1931622"/>
          </a:xfrm>
        </p:spPr>
        <p:txBody>
          <a:bodyPr>
            <a:normAutofit/>
          </a:bodyPr>
          <a:lstStyle/>
          <a:p>
            <a:pPr algn="ctr"/>
            <a:r>
              <a:rPr lang="en-AE" dirty="0">
                <a:solidFill>
                  <a:schemeClr val="bg1">
                    <a:lumMod val="75000"/>
                  </a:schemeClr>
                </a:solidFill>
                <a:latin typeface="Al Nile" pitchFamily="2" charset="-78"/>
                <a:cs typeface="Al Nile" pitchFamily="2" charset="-78"/>
              </a:rPr>
              <a:t>Halima </a:t>
            </a:r>
          </a:p>
          <a:p>
            <a:pPr algn="ctr"/>
            <a:r>
              <a:rPr lang="en-AE" dirty="0">
                <a:solidFill>
                  <a:schemeClr val="bg1">
                    <a:lumMod val="75000"/>
                  </a:schemeClr>
                </a:solidFill>
                <a:latin typeface="Al Nile" pitchFamily="2" charset="-78"/>
                <a:cs typeface="Al Nile" pitchFamily="2" charset="-78"/>
              </a:rPr>
              <a:t>Meera</a:t>
            </a:r>
          </a:p>
          <a:p>
            <a:pPr algn="ctr"/>
            <a:r>
              <a:rPr lang="en-AE" dirty="0">
                <a:solidFill>
                  <a:schemeClr val="bg1">
                    <a:lumMod val="75000"/>
                  </a:schemeClr>
                </a:solidFill>
                <a:latin typeface="Al Nile" pitchFamily="2" charset="-78"/>
                <a:cs typeface="Al Nile" pitchFamily="2" charset="-78"/>
              </a:rPr>
              <a:t>Rafiaa</a:t>
            </a:r>
            <a:endParaRPr lang="ar-SA" dirty="0">
              <a:solidFill>
                <a:schemeClr val="bg1">
                  <a:lumMod val="7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l Nile" pitchFamily="2" charset="-78"/>
                <a:cs typeface="Al Nile" pitchFamily="2" charset="-78"/>
              </a:rPr>
              <a:t>Hayat</a:t>
            </a:r>
          </a:p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l Nile" pitchFamily="2" charset="-78"/>
                <a:cs typeface="Al Nile" pitchFamily="2" charset="-78"/>
              </a:rPr>
              <a:t>Eiman</a:t>
            </a:r>
            <a:endParaRPr lang="en-AE" dirty="0">
              <a:solidFill>
                <a:schemeClr val="bg1">
                  <a:lumMod val="75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17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61CD-0057-2E40-B255-FD891729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8619"/>
            <a:ext cx="11029616" cy="1013800"/>
          </a:xfrm>
        </p:spPr>
        <p:txBody>
          <a:bodyPr/>
          <a:lstStyle/>
          <a:p>
            <a:pPr fontAlgn="base"/>
            <a:r>
              <a:rPr lang="en-US" b="1" dirty="0"/>
              <a:t>What is Divide and Conquer?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6940-535E-5A42-9F83-CA03B796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46" y="2184178"/>
            <a:ext cx="11029615" cy="3678303"/>
          </a:xfrm>
        </p:spPr>
        <p:txBody>
          <a:bodyPr>
            <a:normAutofit/>
          </a:bodyPr>
          <a:lstStyle/>
          <a:p>
            <a:r>
              <a:rPr lang="en-US" sz="2400" i="1" dirty="0"/>
              <a:t>Divide and Conquer is an algorithmic paradigm in which the problem is solved using the Divide, Conquer, and Combine strategy.</a:t>
            </a:r>
          </a:p>
          <a:p>
            <a:endParaRPr lang="en-US" sz="2400" i="1" dirty="0"/>
          </a:p>
          <a:p>
            <a:pPr marL="342900" indent="-342900" algn="ctr" fontAlgn="base">
              <a:buFont typeface="+mj-lt"/>
              <a:buAutoNum type="arabicPeriod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Divide</a:t>
            </a:r>
            <a:r>
              <a:rPr lang="en-US" b="1" dirty="0"/>
              <a:t>: </a:t>
            </a:r>
            <a:r>
              <a:rPr lang="en-US" dirty="0"/>
              <a:t>This involves dividing the problem into smaller sub-problems.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Conquer</a:t>
            </a:r>
            <a:r>
              <a:rPr lang="en-US" b="1" dirty="0"/>
              <a:t>: </a:t>
            </a:r>
            <a:r>
              <a:rPr lang="en-US" dirty="0"/>
              <a:t>Solve sub-problems by calling recursively until solved.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Combine</a:t>
            </a:r>
            <a:r>
              <a:rPr lang="en-US" b="1" dirty="0"/>
              <a:t>: </a:t>
            </a:r>
            <a:r>
              <a:rPr lang="en-US" dirty="0"/>
              <a:t>Combine the sub-problems to get the final solution of the whole problem.</a:t>
            </a:r>
          </a:p>
          <a:p>
            <a:pPr marL="0" indent="0">
              <a:buNone/>
            </a:pPr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261602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849E-4075-F449-BC77-A6035AC5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8" y="492301"/>
            <a:ext cx="11029616" cy="1013800"/>
          </a:xfrm>
        </p:spPr>
        <p:txBody>
          <a:bodyPr/>
          <a:lstStyle/>
          <a:p>
            <a:r>
              <a:rPr lang="en-US" b="1" dirty="0"/>
              <a:t>Some Standard algorithms: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60D9-2FFD-F344-8035-BEA2A898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hlinkClick r:id="rId2"/>
              </a:rPr>
              <a:t>Binary Search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Merge Sort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hlinkClick r:id="rId4"/>
              </a:rPr>
              <a:t>Quick Sort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hlinkClick r:id="rId5"/>
              </a:rPr>
              <a:t>Calculate pow(x, n)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hlinkClick r:id="rId6"/>
              </a:rPr>
              <a:t>Karatsuba algorithm for fast multiplication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hlinkClick r:id="rId7"/>
              </a:rPr>
              <a:t>Strassen’s Matrix Multiplication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hlinkClick r:id="rId8"/>
              </a:rPr>
              <a:t>Convex Hull (Simple Divide and Conquer Algorithm)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hlinkClick r:id="rId9"/>
              </a:rPr>
              <a:t>Quickhull Algorithm for Convex Hull</a:t>
            </a:r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9301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7281-6690-4F4F-8821-AD2890B0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Example of Divide and Conquer algorithm</a:t>
            </a:r>
            <a:br>
              <a:rPr lang="en-US" b="1" dirty="0"/>
            </a:br>
            <a:br>
              <a:rPr lang="en-US" dirty="0"/>
            </a:b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8C70C8-8AC2-874E-903A-949B43605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164" y="2036618"/>
            <a:ext cx="6705600" cy="4696691"/>
          </a:xfrm>
        </p:spPr>
      </p:pic>
    </p:spTree>
    <p:extLst>
      <p:ext uri="{BB962C8B-B14F-4D97-AF65-F5344CB8AC3E}">
        <p14:creationId xmlns:p14="http://schemas.microsoft.com/office/powerpoint/2010/main" val="378781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E27C-4CA1-D645-8807-6918E851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b="1" i="1" dirty="0"/>
              <a:t>Merge sort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E65D-2787-B246-BBF5-3BAF6750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2" y="1640169"/>
            <a:ext cx="11029615" cy="2128268"/>
          </a:xfrm>
        </p:spPr>
        <p:txBody>
          <a:bodyPr>
            <a:normAutofit/>
          </a:bodyPr>
          <a:lstStyle/>
          <a:p>
            <a:r>
              <a:rPr lang="en-US" sz="2400" i="1" dirty="0"/>
              <a:t>Defined as a </a:t>
            </a:r>
            <a:r>
              <a:rPr lang="en-US" sz="2400" i="1" u="sng" dirty="0">
                <a:hlinkClick r:id="rId2"/>
              </a:rPr>
              <a:t>sorting algorithm</a:t>
            </a:r>
            <a:r>
              <a:rPr lang="en-US" sz="2400" i="1" dirty="0"/>
              <a:t> that works by dividing an array into smaller subarrays, sorting each subarray, and then merging the sorted subarrays back together to form the final sorted array.</a:t>
            </a:r>
            <a:endParaRPr lang="en-A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9289A-B63F-9B46-B58D-E924D10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92" y="3429000"/>
            <a:ext cx="635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5F-0D59-BB44-87D9-B0016CB0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complexity of merge sort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27BF-717F-2D4C-BB2B-7E29EDE9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9951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/>
              <a:t>Merge Sort is a recursive algorithm and time complexity can be expressed as following recurrence relation. </a:t>
            </a:r>
            <a:r>
              <a:rPr lang="en-US" sz="2800" u="sng" dirty="0">
                <a:solidFill>
                  <a:srgbClr val="4D1434"/>
                </a:solidFill>
                <a:highlight>
                  <a:srgbClr val="C0C0C0"/>
                </a:highlight>
              </a:rPr>
              <a:t>T(n) = 2T(n/2) + O(n) </a:t>
            </a:r>
            <a:r>
              <a:rPr lang="en-US" sz="2800" dirty="0"/>
              <a:t>The solution of the above recurrence is O(</a:t>
            </a:r>
            <a:r>
              <a:rPr lang="en-US" sz="2800" dirty="0" err="1"/>
              <a:t>nLogn</a:t>
            </a:r>
            <a:r>
              <a:rPr lang="en-US" sz="2800" dirty="0"/>
              <a:t>).</a:t>
            </a: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63708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73A057-BB48-A841-BB53-BBE8321D6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5" y="246496"/>
            <a:ext cx="11603179" cy="401781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ECE25-EFB4-464B-A868-4EC766F4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6" y="3391478"/>
            <a:ext cx="11155219" cy="34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F2560-C4DC-3F4D-8DF8-B65414820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09" y="158966"/>
            <a:ext cx="11570855" cy="37480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36E53-2E62-3048-B44E-86CFE988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6" y="3255818"/>
            <a:ext cx="11487728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618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{04B960E2-83F4-0F49-92FF-EBBDD4C12DFA}tf10001123</Template>
  <TotalTime>213</TotalTime>
  <Words>205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 Nile</vt:lpstr>
      <vt:lpstr>Gill Sans MT</vt:lpstr>
      <vt:lpstr>Wingdings 2</vt:lpstr>
      <vt:lpstr>Dividend</vt:lpstr>
      <vt:lpstr>Divide &amp; Conquer Algorithms</vt:lpstr>
      <vt:lpstr>What is Divide and Conquer?</vt:lpstr>
      <vt:lpstr>Some Standard algorithms:</vt:lpstr>
      <vt:lpstr>Example of Divide and Conquer algorithm  </vt:lpstr>
      <vt:lpstr>Merge sort</vt:lpstr>
      <vt:lpstr>complexity of merge sort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 Algorithms</dc:title>
  <dc:creator>Microsoft Office User</dc:creator>
  <cp:lastModifiedBy>Microsoft Office User</cp:lastModifiedBy>
  <cp:revision>3</cp:revision>
  <dcterms:created xsi:type="dcterms:W3CDTF">2023-11-28T06:24:43Z</dcterms:created>
  <dcterms:modified xsi:type="dcterms:W3CDTF">2023-12-05T05:52:49Z</dcterms:modified>
</cp:coreProperties>
</file>