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0" d="100"/>
          <a:sy n="40" d="100"/>
        </p:scale>
        <p:origin x="-1386"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2EBBA-AADE-41F4-AD17-973FFF2EC411}" type="datetimeFigureOut">
              <a:rPr lang="en-US" smtClean="0"/>
              <a:pPr/>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2EBBA-AADE-41F4-AD17-973FFF2EC411}" type="datetimeFigureOut">
              <a:rPr lang="en-US" smtClean="0"/>
              <a:pPr/>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2EBBA-AADE-41F4-AD17-973FFF2EC411}" type="datetimeFigureOut">
              <a:rPr lang="en-US" smtClean="0"/>
              <a:pPr/>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2EBBA-AADE-41F4-AD17-973FFF2EC411}" type="datetimeFigureOut">
              <a:rPr lang="en-US" smtClean="0"/>
              <a:pPr/>
              <a:t>8/30/2018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197CD-E457-44C4-AD4F-240793780F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STRUKTUR DATA</a:t>
            </a:r>
            <a:endParaRPr lang="en-US" dirty="0"/>
          </a:p>
        </p:txBody>
      </p:sp>
      <p:sp>
        <p:nvSpPr>
          <p:cNvPr id="3" name="Subtitle 2"/>
          <p:cNvSpPr>
            <a:spLocks noGrp="1"/>
          </p:cNvSpPr>
          <p:nvPr>
            <p:ph type="subTitle" idx="1"/>
          </p:nvPr>
        </p:nvSpPr>
        <p:spPr/>
        <p:txBody>
          <a:bodyPr/>
          <a:lstStyle/>
          <a:p>
            <a:r>
              <a:rPr lang="en-US" dirty="0" err="1" smtClean="0"/>
              <a:t>Feri</a:t>
            </a:r>
            <a:r>
              <a:rPr lang="en-US" dirty="0" smtClean="0"/>
              <a:t> </a:t>
            </a:r>
            <a:r>
              <a:rPr lang="en-US" dirty="0" err="1" smtClean="0"/>
              <a:t>Agustina</a:t>
            </a:r>
            <a:r>
              <a:rPr lang="en-US" dirty="0" smtClean="0"/>
              <a:t>, </a:t>
            </a:r>
            <a:r>
              <a:rPr lang="en-US" dirty="0" err="1" smtClean="0"/>
              <a:t>M.Kom</a:t>
            </a:r>
            <a:endParaRPr lang="en-US" dirty="0" smtClean="0"/>
          </a:p>
          <a:p>
            <a:r>
              <a:rPr lang="en-US" dirty="0" smtClean="0"/>
              <a:t>081 32 66 11 168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DLLNC dengan HEAD</a:t>
            </a:r>
          </a:p>
        </p:txBody>
      </p:sp>
      <p:sp>
        <p:nvSpPr>
          <p:cNvPr id="40966" name="Rectangle 6"/>
          <p:cNvSpPr>
            <a:spLocks noGrp="1" noChangeArrowheads="1"/>
          </p:cNvSpPr>
          <p:nvPr>
            <p:ph type="body" idx="1"/>
          </p:nvPr>
        </p:nvSpPr>
        <p:spPr/>
        <p:txBody>
          <a:bodyPr/>
          <a:lstStyle/>
          <a:p>
            <a:endParaRPr lang="en-GB"/>
          </a:p>
        </p:txBody>
      </p:sp>
      <p:pic>
        <p:nvPicPr>
          <p:cNvPr id="40967" name="Picture 7"/>
          <p:cNvPicPr>
            <a:picLocks noChangeAspect="1" noChangeArrowheads="1"/>
          </p:cNvPicPr>
          <p:nvPr/>
        </p:nvPicPr>
        <p:blipFill>
          <a:blip r:embed="rId2"/>
          <a:srcRect/>
          <a:stretch>
            <a:fillRect/>
          </a:stretch>
        </p:blipFill>
        <p:spPr bwMode="auto">
          <a:xfrm>
            <a:off x="539750" y="1341438"/>
            <a:ext cx="7632700" cy="1511300"/>
          </a:xfrm>
          <a:prstGeom prst="rect">
            <a:avLst/>
          </a:prstGeom>
          <a:noFill/>
          <a:ln w="9525">
            <a:noFill/>
            <a:miter lim="800000"/>
            <a:headEnd/>
            <a:tailEnd/>
          </a:ln>
          <a:effectLst/>
        </p:spPr>
      </p:pic>
      <p:pic>
        <p:nvPicPr>
          <p:cNvPr id="40968" name="Picture 8"/>
          <p:cNvPicPr>
            <a:picLocks noChangeAspect="1" noChangeArrowheads="1"/>
          </p:cNvPicPr>
          <p:nvPr/>
        </p:nvPicPr>
        <p:blipFill>
          <a:blip r:embed="rId3"/>
          <a:srcRect/>
          <a:stretch>
            <a:fillRect/>
          </a:stretch>
        </p:blipFill>
        <p:spPr bwMode="auto">
          <a:xfrm>
            <a:off x="539750" y="2852738"/>
            <a:ext cx="7561263" cy="3686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DLLNC dengan HEAD</a:t>
            </a:r>
          </a:p>
        </p:txBody>
      </p:sp>
      <p:sp>
        <p:nvSpPr>
          <p:cNvPr id="41987" name="Rectangle 3"/>
          <p:cNvSpPr>
            <a:spLocks noGrp="1" noChangeArrowheads="1"/>
          </p:cNvSpPr>
          <p:nvPr>
            <p:ph type="body" idx="1"/>
          </p:nvPr>
        </p:nvSpPr>
        <p:spPr/>
        <p:txBody>
          <a:bodyPr/>
          <a:lstStyle/>
          <a:p>
            <a:pPr>
              <a:buFontTx/>
              <a:buNone/>
            </a:pPr>
            <a:r>
              <a:rPr lang="en-US" sz="2400" u="sng"/>
              <a:t>Penambahan data di belakang</a:t>
            </a:r>
            <a:endParaRPr lang="en-US" sz="2400"/>
          </a:p>
          <a:p>
            <a:r>
              <a:rPr lang="en-US" sz="2400"/>
              <a:t>Penambahan data dilakukan </a:t>
            </a:r>
            <a:r>
              <a:rPr lang="en-US" sz="2400" b="1"/>
              <a:t>di belakang</a:t>
            </a:r>
            <a:r>
              <a:rPr lang="en-US" sz="2400"/>
              <a:t>, namun pada saat pertama kali data langsung ditunjuk pada head-nya.</a:t>
            </a:r>
          </a:p>
          <a:p>
            <a:r>
              <a:rPr lang="en-US" sz="2400"/>
              <a:t>Penambahan di belakang lebih sulit karena kita membutuhkan pointer bantu untuk mengetahui data terbelakang, kemudian dikaitkan dengan data baru.  </a:t>
            </a:r>
            <a:r>
              <a:rPr lang="de-DE" sz="2400"/>
              <a:t>Untuk mengetahui data terbelakang perlu digunakan perulangan.</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DLLNC dengan Head</a:t>
            </a:r>
          </a:p>
        </p:txBody>
      </p:sp>
      <p:sp>
        <p:nvSpPr>
          <p:cNvPr id="61443" name="Rectangle 3"/>
          <p:cNvSpPr>
            <a:spLocks noGrp="1" noChangeArrowheads="1"/>
          </p:cNvSpPr>
          <p:nvPr>
            <p:ph type="body" idx="1"/>
          </p:nvPr>
        </p:nvSpPr>
        <p:spPr/>
        <p:txBody>
          <a:bodyPr/>
          <a:lstStyle/>
          <a:p>
            <a:pPr algn="just">
              <a:lnSpc>
                <a:spcPct val="80000"/>
              </a:lnSpc>
              <a:buFontTx/>
              <a:buNone/>
            </a:pPr>
            <a:r>
              <a:rPr lang="de-DE" sz="1200" b="1">
                <a:solidFill>
                  <a:srgbClr val="000000"/>
                </a:solidFill>
                <a:latin typeface="Courier New" pitchFamily="49" charset="0"/>
                <a:ea typeface="Times New Roman" pitchFamily="18" charset="0"/>
                <a:cs typeface="Courier New" pitchFamily="49" charset="0"/>
              </a:rPr>
              <a:t>void</a:t>
            </a:r>
            <a:r>
              <a:rPr lang="de-DE" sz="1200">
                <a:solidFill>
                  <a:srgbClr val="000000"/>
                </a:solidFill>
                <a:latin typeface="Courier New" pitchFamily="49" charset="0"/>
                <a:ea typeface="Times New Roman" pitchFamily="18" charset="0"/>
                <a:cs typeface="Courier New" pitchFamily="49" charset="0"/>
              </a:rPr>
              <a:t> insertBelakang (int databaru){</a:t>
            </a:r>
          </a:p>
          <a:p>
            <a:pPr algn="just">
              <a:lnSpc>
                <a:spcPct val="80000"/>
              </a:lnSpc>
              <a:buFontTx/>
              <a:buNone/>
            </a:pPr>
            <a:r>
              <a:rPr lang="de-DE" sz="1200">
                <a:solidFill>
                  <a:srgbClr val="000000"/>
                </a:solidFill>
                <a:latin typeface="Courier New" pitchFamily="49" charset="0"/>
                <a:ea typeface="Times New Roman" pitchFamily="18" charset="0"/>
                <a:cs typeface="Courier New" pitchFamily="49" charset="0"/>
              </a:rPr>
              <a:t>  TNode *baru,*bantu;</a:t>
            </a:r>
          </a:p>
          <a:p>
            <a:pPr algn="just">
              <a:lnSpc>
                <a:spcPct val="80000"/>
              </a:lnSpc>
              <a:buFontTx/>
              <a:buNone/>
            </a:pPr>
            <a:r>
              <a:rPr lang="de-DE" sz="1200">
                <a:solidFill>
                  <a:srgbClr val="000000"/>
                </a:solidFill>
                <a:latin typeface="Courier New" pitchFamily="49" charset="0"/>
                <a:ea typeface="Times New Roman" pitchFamily="18" charset="0"/>
                <a:cs typeface="Courier New" pitchFamily="49" charset="0"/>
              </a:rPr>
              <a:t>  </a:t>
            </a:r>
            <a:r>
              <a:rPr lang="en-US" sz="1200">
                <a:solidFill>
                  <a:srgbClr val="000000"/>
                </a:solidFill>
                <a:latin typeface="Courier New" pitchFamily="49" charset="0"/>
                <a:ea typeface="Times New Roman" pitchFamily="18" charset="0"/>
                <a:cs typeface="Courier New" pitchFamily="49" charset="0"/>
              </a:rPr>
              <a:t>baru = new TNode;</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baru-&gt;data = databaru;</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baru-&gt;next = NULL;</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baru-&gt;prev = NULL;</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if(isEmpty()==1){</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head=baru;</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head-&gt;next = NULL;</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head-&gt;prev = NULL;</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else {</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bantu=head;</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while(bantu-&gt;next!=NULL){</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bantu=bantu-&gt;next;</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bantu-&gt;next = baru;</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baru-&gt;prev = bantu;</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a:t>
            </a:r>
          </a:p>
          <a:p>
            <a:pPr algn="just">
              <a:lnSpc>
                <a:spcPct val="80000"/>
              </a:lnSpc>
              <a:buFontTx/>
              <a:buNone/>
            </a:pPr>
            <a:r>
              <a:rPr lang="en-US" sz="1200">
                <a:solidFill>
                  <a:srgbClr val="000000"/>
                </a:solidFill>
                <a:latin typeface="Courier New" pitchFamily="49" charset="0"/>
                <a:ea typeface="Times New Roman" pitchFamily="18" charset="0"/>
                <a:cs typeface="Courier New" pitchFamily="49" charset="0"/>
              </a:rPr>
              <a:t>  printf("Data masuk\n“);</a:t>
            </a:r>
          </a:p>
          <a:p>
            <a:pPr>
              <a:lnSpc>
                <a:spcPct val="80000"/>
              </a:lnSpc>
              <a:buFontTx/>
              <a:buNone/>
            </a:pPr>
            <a:r>
              <a:rPr lang="en-US" sz="1200">
                <a:solidFill>
                  <a:srgbClr val="000000"/>
                </a:solidFill>
                <a:latin typeface="Courier New" pitchFamily="49" charset="0"/>
                <a:ea typeface="Times New Roman" pitchFamily="18" charset="0"/>
                <a:cs typeface="Courier New" pitchFamily="49" charset="0"/>
              </a:rPr>
              <a:t>}</a:t>
            </a:r>
            <a:r>
              <a:rPr lang="en-US" sz="1200" b="1">
                <a:latin typeface="Courier New" pitchFamily="49" charset="0"/>
                <a:ea typeface="Times New Roman" pitchFamily="18" charset="0"/>
                <a:cs typeface="Courier New" pitchFamily="49"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DLLNC dengan HEAD</a:t>
            </a:r>
          </a:p>
        </p:txBody>
      </p:sp>
      <p:sp>
        <p:nvSpPr>
          <p:cNvPr id="81923" name="Rectangle 3"/>
          <p:cNvSpPr>
            <a:spLocks noChangeAspect="1" noChangeArrowheads="1"/>
          </p:cNvSpPr>
          <p:nvPr>
            <p:ph type="body" idx="1"/>
          </p:nvPr>
        </p:nvSpPr>
        <p:spPr/>
        <p:txBody>
          <a:bodyPr/>
          <a:lstStyle/>
          <a:p>
            <a:endParaRPr lang="en-GB"/>
          </a:p>
        </p:txBody>
      </p:sp>
      <p:pic>
        <p:nvPicPr>
          <p:cNvPr id="81926" name="Picture 6"/>
          <p:cNvPicPr>
            <a:picLocks noChangeAspect="1" noChangeArrowheads="1"/>
          </p:cNvPicPr>
          <p:nvPr/>
        </p:nvPicPr>
        <p:blipFill>
          <a:blip r:embed="rId2"/>
          <a:srcRect/>
          <a:stretch>
            <a:fillRect/>
          </a:stretch>
        </p:blipFill>
        <p:spPr bwMode="auto">
          <a:xfrm>
            <a:off x="539750" y="1700213"/>
            <a:ext cx="4608513" cy="4752975"/>
          </a:xfrm>
          <a:prstGeom prst="rect">
            <a:avLst/>
          </a:prstGeom>
          <a:noFill/>
          <a:ln w="9525">
            <a:noFill/>
            <a:miter lim="800000"/>
            <a:headEnd/>
            <a:tailEnd/>
          </a:ln>
          <a:effectLst/>
        </p:spPr>
      </p:pic>
      <p:pic>
        <p:nvPicPr>
          <p:cNvPr id="81928" name="Picture 8"/>
          <p:cNvPicPr>
            <a:picLocks noChangeAspect="1" noChangeArrowheads="1"/>
          </p:cNvPicPr>
          <p:nvPr/>
        </p:nvPicPr>
        <p:blipFill>
          <a:blip r:embed="rId3"/>
          <a:srcRect/>
          <a:stretch>
            <a:fillRect/>
          </a:stretch>
        </p:blipFill>
        <p:spPr bwMode="auto">
          <a:xfrm>
            <a:off x="4356100" y="1700213"/>
            <a:ext cx="4319588" cy="1676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DLLNC dengan HEAD</a:t>
            </a:r>
          </a:p>
        </p:txBody>
      </p:sp>
      <p:sp>
        <p:nvSpPr>
          <p:cNvPr id="82947" name="Rectangle 3"/>
          <p:cNvSpPr>
            <a:spLocks noGrp="1" noChangeArrowheads="1"/>
          </p:cNvSpPr>
          <p:nvPr>
            <p:ph type="body" idx="1"/>
          </p:nvPr>
        </p:nvSpPr>
        <p:spPr/>
        <p:txBody>
          <a:bodyPr/>
          <a:lstStyle/>
          <a:p>
            <a:pPr>
              <a:lnSpc>
                <a:spcPct val="90000"/>
              </a:lnSpc>
              <a:buFontTx/>
              <a:buNone/>
            </a:pPr>
            <a:r>
              <a:rPr lang="en-US" sz="2800" u="sng"/>
              <a:t>Function untuk menampilkan isi DLLNC</a:t>
            </a:r>
            <a:endParaRPr lang="en-US" sz="2800" b="1"/>
          </a:p>
          <a:p>
            <a:pPr algn="just">
              <a:lnSpc>
                <a:spcPct val="90000"/>
              </a:lnSpc>
              <a:buFontTx/>
              <a:buNone/>
            </a:pPr>
            <a:r>
              <a:rPr lang="en-US" sz="1800" b="1">
                <a:solidFill>
                  <a:srgbClr val="000000"/>
                </a:solidFill>
                <a:latin typeface="Courier New" pitchFamily="49" charset="0"/>
                <a:ea typeface="Times New Roman" pitchFamily="18" charset="0"/>
                <a:cs typeface="Courier New" pitchFamily="49" charset="0"/>
              </a:rPr>
              <a:t>void</a:t>
            </a:r>
            <a:r>
              <a:rPr lang="en-US" sz="1800">
                <a:solidFill>
                  <a:srgbClr val="000000"/>
                </a:solidFill>
                <a:latin typeface="Courier New" pitchFamily="49" charset="0"/>
                <a:ea typeface="Times New Roman" pitchFamily="18" charset="0"/>
                <a:cs typeface="Courier New" pitchFamily="49" charset="0"/>
              </a:rPr>
              <a:t> tampil(){</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TNode *bantu;</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bantu = head;</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if(isEmpty()==0){</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while(bantu!=NULL){</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printf(“%d “,bantu-&gt;data);</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bantu=bantu-&gt;next;</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printf(“\n”);</a:t>
            </a:r>
          </a:p>
          <a:p>
            <a:pPr algn="just">
              <a:lnSpc>
                <a:spcPct val="90000"/>
              </a:lnSpc>
              <a:buFontTx/>
              <a:buNone/>
            </a:pPr>
            <a:r>
              <a:rPr lang="en-US" sz="1800">
                <a:solidFill>
                  <a:srgbClr val="000000"/>
                </a:solidFill>
                <a:latin typeface="Courier New" pitchFamily="49" charset="0"/>
                <a:ea typeface="Times New Roman" pitchFamily="18" charset="0"/>
                <a:cs typeface="Courier New" pitchFamily="49" charset="0"/>
              </a:rPr>
              <a:t>	} else printf("Masih kosong\n“);</a:t>
            </a:r>
          </a:p>
          <a:p>
            <a:pPr>
              <a:lnSpc>
                <a:spcPct val="90000"/>
              </a:lnSpc>
              <a:buFontTx/>
              <a:buNone/>
            </a:pPr>
            <a:r>
              <a:rPr lang="en-US" sz="1800">
                <a:solidFill>
                  <a:srgbClr val="000000"/>
                </a:solidFill>
                <a:latin typeface="Courier New" pitchFamily="49" charset="0"/>
                <a:ea typeface="Times New Roman" pitchFamily="18" charset="0"/>
                <a:cs typeface="Courier New" pitchFamily="49" charset="0"/>
              </a:rPr>
              <a:t>}</a:t>
            </a:r>
            <a:r>
              <a:rPr lang="en-US" sz="2800" b="1">
                <a:latin typeface="Courier" pitchFamily="49" charset="0"/>
              </a:rPr>
              <a:t> </a:t>
            </a:r>
          </a:p>
        </p:txBody>
      </p:sp>
      <p:pic>
        <p:nvPicPr>
          <p:cNvPr id="82949" name="Picture 5"/>
          <p:cNvPicPr>
            <a:picLocks noChangeAspect="1" noChangeArrowheads="1"/>
          </p:cNvPicPr>
          <p:nvPr/>
        </p:nvPicPr>
        <p:blipFill>
          <a:blip r:embed="rId2"/>
          <a:srcRect/>
          <a:stretch>
            <a:fillRect/>
          </a:stretch>
        </p:blipFill>
        <p:spPr bwMode="auto">
          <a:xfrm>
            <a:off x="1116013" y="5661025"/>
            <a:ext cx="4943475" cy="962025"/>
          </a:xfrm>
          <a:prstGeom prst="rect">
            <a:avLst/>
          </a:prstGeom>
          <a:noFill/>
          <a:ln w="9525">
            <a:noFill/>
            <a:miter lim="800000"/>
            <a:headEnd/>
            <a:tailEnd/>
          </a:ln>
          <a:effectLst/>
        </p:spPr>
      </p:pic>
      <p:sp>
        <p:nvSpPr>
          <p:cNvPr id="82950" name="Rectangle 6"/>
          <p:cNvSpPr>
            <a:spLocks noChangeArrowheads="1"/>
          </p:cNvSpPr>
          <p:nvPr/>
        </p:nvSpPr>
        <p:spPr bwMode="auto">
          <a:xfrm>
            <a:off x="3492500" y="2636838"/>
            <a:ext cx="4845050" cy="311150"/>
          </a:xfrm>
          <a:prstGeom prst="rect">
            <a:avLst/>
          </a:prstGeom>
          <a:noFill/>
          <a:ln w="9525">
            <a:noFill/>
            <a:miter lim="800000"/>
            <a:headEnd/>
            <a:tailEnd/>
          </a:ln>
          <a:effectLst/>
        </p:spPr>
        <p:txBody>
          <a:bodyPr wrap="none">
            <a:spAutoFit/>
          </a:bodyPr>
          <a:lstStyle/>
          <a:p>
            <a:pPr>
              <a:lnSpc>
                <a:spcPct val="80000"/>
              </a:lnSpc>
              <a:spcBef>
                <a:spcPct val="20000"/>
              </a:spcBef>
              <a:buClr>
                <a:schemeClr val="accent2"/>
              </a:buClr>
            </a:pPr>
            <a:r>
              <a:rPr kumimoji="1" lang="en-US"/>
              <a:t>Bagaimana cara membaca data list secara terbalik?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DLLNC dgn HEAD</a:t>
            </a:r>
          </a:p>
        </p:txBody>
      </p:sp>
      <p:sp>
        <p:nvSpPr>
          <p:cNvPr id="63491" name="Rectangle 3"/>
          <p:cNvSpPr>
            <a:spLocks noGrp="1" noChangeArrowheads="1"/>
          </p:cNvSpPr>
          <p:nvPr>
            <p:ph type="body" idx="1"/>
          </p:nvPr>
        </p:nvSpPr>
        <p:spPr/>
        <p:txBody>
          <a:bodyPr/>
          <a:lstStyle/>
          <a:p>
            <a:pPr>
              <a:lnSpc>
                <a:spcPct val="80000"/>
              </a:lnSpc>
              <a:buFontTx/>
              <a:buNone/>
            </a:pPr>
            <a:r>
              <a:rPr lang="en-US" sz="1400" b="1">
                <a:latin typeface="Courier New" pitchFamily="49" charset="0"/>
              </a:rPr>
              <a:t>void</a:t>
            </a:r>
            <a:r>
              <a:rPr lang="en-US" sz="1400">
                <a:latin typeface="Courier New" pitchFamily="49" charset="0"/>
              </a:rPr>
              <a:t> hapusDepan (){</a:t>
            </a:r>
          </a:p>
          <a:p>
            <a:pPr>
              <a:lnSpc>
                <a:spcPct val="80000"/>
              </a:lnSpc>
              <a:buFontTx/>
              <a:buNone/>
            </a:pPr>
            <a:r>
              <a:rPr lang="en-US" sz="1400">
                <a:latin typeface="Courier New" pitchFamily="49" charset="0"/>
              </a:rPr>
              <a:t>	TNode *hapus;</a:t>
            </a:r>
          </a:p>
          <a:p>
            <a:pPr>
              <a:lnSpc>
                <a:spcPct val="80000"/>
              </a:lnSpc>
              <a:buFontTx/>
              <a:buNone/>
            </a:pPr>
            <a:r>
              <a:rPr lang="en-US" sz="1400">
                <a:latin typeface="Courier New" pitchFamily="49" charset="0"/>
              </a:rPr>
              <a:t>	int d;</a:t>
            </a:r>
          </a:p>
          <a:p>
            <a:pPr>
              <a:lnSpc>
                <a:spcPct val="80000"/>
              </a:lnSpc>
              <a:buFontTx/>
              <a:buNone/>
            </a:pPr>
            <a:r>
              <a:rPr lang="en-US" sz="1400">
                <a:latin typeface="Courier New" pitchFamily="49" charset="0"/>
              </a:rPr>
              <a:t>	if (isEmpty()==0){</a:t>
            </a:r>
          </a:p>
          <a:p>
            <a:pPr>
              <a:lnSpc>
                <a:spcPct val="80000"/>
              </a:lnSpc>
              <a:buFontTx/>
              <a:buNone/>
            </a:pPr>
            <a:r>
              <a:rPr lang="en-US" sz="1400">
                <a:latin typeface="Courier New" pitchFamily="49" charset="0"/>
              </a:rPr>
              <a:t>	 if(head-&gt;next != NULL){</a:t>
            </a:r>
          </a:p>
          <a:p>
            <a:pPr>
              <a:lnSpc>
                <a:spcPct val="80000"/>
              </a:lnSpc>
              <a:buFontTx/>
              <a:buNone/>
            </a:pPr>
            <a:r>
              <a:rPr lang="en-US" sz="1400">
                <a:latin typeface="Courier New" pitchFamily="49" charset="0"/>
              </a:rPr>
              <a:t>		hapus = head;</a:t>
            </a:r>
          </a:p>
          <a:p>
            <a:pPr>
              <a:lnSpc>
                <a:spcPct val="80000"/>
              </a:lnSpc>
              <a:buFontTx/>
              <a:buNone/>
            </a:pPr>
            <a:r>
              <a:rPr lang="en-US" sz="1400">
                <a:latin typeface="Courier New" pitchFamily="49" charset="0"/>
              </a:rPr>
              <a:t>		d = hapus-&gt;data;</a:t>
            </a:r>
          </a:p>
          <a:p>
            <a:pPr>
              <a:lnSpc>
                <a:spcPct val="80000"/>
              </a:lnSpc>
              <a:buFontTx/>
              <a:buNone/>
            </a:pPr>
            <a:r>
              <a:rPr lang="en-US" sz="1400">
                <a:latin typeface="Courier New" pitchFamily="49" charset="0"/>
              </a:rPr>
              <a:t>		head = head-&gt;next;</a:t>
            </a:r>
          </a:p>
          <a:p>
            <a:pPr>
              <a:lnSpc>
                <a:spcPct val="80000"/>
              </a:lnSpc>
              <a:buFontTx/>
              <a:buNone/>
            </a:pPr>
            <a:r>
              <a:rPr lang="en-US" sz="1400">
                <a:latin typeface="Courier New" pitchFamily="49" charset="0"/>
              </a:rPr>
              <a:t>      	head-&gt;prev = NULL;</a:t>
            </a:r>
          </a:p>
          <a:p>
            <a:pPr>
              <a:lnSpc>
                <a:spcPct val="80000"/>
              </a:lnSpc>
              <a:buFontTx/>
              <a:buNone/>
            </a:pPr>
            <a:r>
              <a:rPr lang="en-US" sz="1400">
                <a:latin typeface="Courier New" pitchFamily="49" charset="0"/>
              </a:rPr>
              <a:t>		delete hapus;</a:t>
            </a:r>
          </a:p>
          <a:p>
            <a:pPr>
              <a:lnSpc>
                <a:spcPct val="80000"/>
              </a:lnSpc>
              <a:buFontTx/>
              <a:buNone/>
            </a:pPr>
            <a:r>
              <a:rPr lang="en-US" sz="1400">
                <a:latin typeface="Courier New" pitchFamily="49" charset="0"/>
              </a:rPr>
              <a:t>	 } else {</a:t>
            </a:r>
          </a:p>
          <a:p>
            <a:pPr>
              <a:lnSpc>
                <a:spcPct val="80000"/>
              </a:lnSpc>
              <a:buFontTx/>
              <a:buNone/>
            </a:pPr>
            <a:r>
              <a:rPr lang="en-US" sz="1400">
                <a:latin typeface="Courier New" pitchFamily="49" charset="0"/>
              </a:rPr>
              <a:t>		d = head-&gt;data;</a:t>
            </a:r>
          </a:p>
          <a:p>
            <a:pPr>
              <a:lnSpc>
                <a:spcPct val="80000"/>
              </a:lnSpc>
              <a:buFontTx/>
              <a:buNone/>
            </a:pPr>
            <a:r>
              <a:rPr lang="en-US" sz="1400">
                <a:latin typeface="Courier New" pitchFamily="49" charset="0"/>
              </a:rPr>
              <a:t>		head = NULL;</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printf(“%d terhapus\n“,d);</a:t>
            </a:r>
          </a:p>
          <a:p>
            <a:pPr>
              <a:lnSpc>
                <a:spcPct val="80000"/>
              </a:lnSpc>
              <a:buFontTx/>
              <a:buNone/>
            </a:pPr>
            <a:r>
              <a:rPr lang="en-US" sz="1400">
                <a:latin typeface="Courier New" pitchFamily="49" charset="0"/>
              </a:rPr>
              <a:t>	} else printf(“Masih kosong\n“);</a:t>
            </a:r>
          </a:p>
          <a:p>
            <a:pPr>
              <a:lnSpc>
                <a:spcPct val="80000"/>
              </a:lnSpc>
              <a:buFontTx/>
              <a:buNone/>
            </a:pPr>
            <a:r>
              <a:rPr lang="en-US" sz="1400">
                <a:latin typeface="Courier New" pitchFamily="49" charset="0"/>
              </a:rPr>
              <a:t>}</a:t>
            </a:r>
            <a:r>
              <a:rPr lang="en-US" sz="2000"/>
              <a:t> </a:t>
            </a:r>
          </a:p>
        </p:txBody>
      </p:sp>
      <p:pic>
        <p:nvPicPr>
          <p:cNvPr id="63494" name="Picture 6"/>
          <p:cNvPicPr>
            <a:picLocks noChangeAspect="1" noChangeArrowheads="1"/>
          </p:cNvPicPr>
          <p:nvPr/>
        </p:nvPicPr>
        <p:blipFill>
          <a:blip r:embed="rId2"/>
          <a:srcRect/>
          <a:stretch>
            <a:fillRect/>
          </a:stretch>
        </p:blipFill>
        <p:spPr bwMode="auto">
          <a:xfrm>
            <a:off x="4572000" y="2708275"/>
            <a:ext cx="4319588" cy="25812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de-DE" sz="3200" b="1"/>
              <a:t/>
            </a:r>
            <a:br>
              <a:rPr lang="de-DE" sz="3200" b="1"/>
            </a:br>
            <a:r>
              <a:rPr lang="de-DE" sz="3200" b="1"/>
              <a:t>DLLNC dengan HEAD</a:t>
            </a:r>
            <a:endParaRPr lang="en-US" b="1"/>
          </a:p>
        </p:txBody>
      </p:sp>
      <p:sp>
        <p:nvSpPr>
          <p:cNvPr id="15363" name="Rectangle 3"/>
          <p:cNvSpPr>
            <a:spLocks noGrp="1" noChangeArrowheads="1"/>
          </p:cNvSpPr>
          <p:nvPr>
            <p:ph type="body" idx="1"/>
          </p:nvPr>
        </p:nvSpPr>
        <p:spPr>
          <a:xfrm>
            <a:off x="457200" y="1885950"/>
            <a:ext cx="8178800" cy="4567238"/>
          </a:xfrm>
        </p:spPr>
        <p:txBody>
          <a:bodyPr/>
          <a:lstStyle/>
          <a:p>
            <a:pPr>
              <a:lnSpc>
                <a:spcPct val="80000"/>
              </a:lnSpc>
              <a:buFontTx/>
              <a:buNone/>
            </a:pPr>
            <a:r>
              <a:rPr lang="en-US" sz="2000" u="sng"/>
              <a:t>Function untuk menghapus node terbelakang</a:t>
            </a:r>
            <a:endParaRPr lang="en-US" sz="2000" b="1"/>
          </a:p>
          <a:p>
            <a:pPr>
              <a:lnSpc>
                <a:spcPct val="80000"/>
              </a:lnSpc>
              <a:buFontTx/>
              <a:buNone/>
            </a:pPr>
            <a:r>
              <a:rPr lang="en-US" sz="1400" b="1">
                <a:latin typeface="Courier New" pitchFamily="49" charset="0"/>
              </a:rPr>
              <a:t>void</a:t>
            </a:r>
            <a:r>
              <a:rPr lang="en-US" sz="1400">
                <a:latin typeface="Courier New" pitchFamily="49" charset="0"/>
              </a:rPr>
              <a:t> hapusBelakang(){</a:t>
            </a:r>
          </a:p>
          <a:p>
            <a:pPr>
              <a:lnSpc>
                <a:spcPct val="80000"/>
              </a:lnSpc>
              <a:buFontTx/>
              <a:buNone/>
            </a:pPr>
            <a:r>
              <a:rPr lang="en-US" sz="1400">
                <a:latin typeface="Courier New" pitchFamily="49" charset="0"/>
              </a:rPr>
              <a:t>	TNode *hapus;</a:t>
            </a:r>
          </a:p>
          <a:p>
            <a:pPr>
              <a:lnSpc>
                <a:spcPct val="80000"/>
              </a:lnSpc>
              <a:buFontTx/>
              <a:buNone/>
            </a:pPr>
            <a:r>
              <a:rPr lang="en-US" sz="1400">
                <a:latin typeface="Courier New" pitchFamily="49" charset="0"/>
              </a:rPr>
              <a:t>	int d;</a:t>
            </a:r>
          </a:p>
          <a:p>
            <a:pPr>
              <a:lnSpc>
                <a:spcPct val="80000"/>
              </a:lnSpc>
              <a:buFontTx/>
              <a:buNone/>
            </a:pPr>
            <a:r>
              <a:rPr lang="en-US" sz="1400">
                <a:latin typeface="Courier New" pitchFamily="49" charset="0"/>
              </a:rPr>
              <a:t>	if (isEmpty()==0){</a:t>
            </a:r>
          </a:p>
          <a:p>
            <a:pPr>
              <a:lnSpc>
                <a:spcPct val="80000"/>
              </a:lnSpc>
              <a:buFontTx/>
              <a:buNone/>
            </a:pPr>
            <a:r>
              <a:rPr lang="en-US" sz="1400">
                <a:latin typeface="Courier New" pitchFamily="49" charset="0"/>
              </a:rPr>
              <a:t>	 if(head-&gt;next != NULL){</a:t>
            </a:r>
          </a:p>
          <a:p>
            <a:pPr>
              <a:lnSpc>
                <a:spcPct val="80000"/>
              </a:lnSpc>
              <a:buFontTx/>
              <a:buNone/>
            </a:pPr>
            <a:r>
              <a:rPr lang="en-US" sz="1400">
                <a:latin typeface="Courier New" pitchFamily="49" charset="0"/>
              </a:rPr>
              <a:t>		hapus = head;</a:t>
            </a:r>
          </a:p>
          <a:p>
            <a:pPr>
              <a:lnSpc>
                <a:spcPct val="80000"/>
              </a:lnSpc>
              <a:buFontTx/>
              <a:buNone/>
            </a:pPr>
            <a:r>
              <a:rPr lang="en-US" sz="1400">
                <a:latin typeface="Courier New" pitchFamily="49" charset="0"/>
              </a:rPr>
              <a:t>		while(hapus-&gt;next!=NULL){</a:t>
            </a:r>
          </a:p>
          <a:p>
            <a:pPr>
              <a:lnSpc>
                <a:spcPct val="80000"/>
              </a:lnSpc>
              <a:buFontTx/>
              <a:buNone/>
            </a:pPr>
            <a:r>
              <a:rPr lang="en-US" sz="1400">
                <a:latin typeface="Courier New" pitchFamily="49" charset="0"/>
              </a:rPr>
              <a:t>		  hapus = hapus-&gt;next;</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d = hapus-&gt;data;</a:t>
            </a:r>
          </a:p>
          <a:p>
            <a:pPr>
              <a:lnSpc>
                <a:spcPct val="80000"/>
              </a:lnSpc>
              <a:buFontTx/>
              <a:buNone/>
            </a:pPr>
            <a:r>
              <a:rPr lang="en-US" sz="1400">
                <a:latin typeface="Courier New" pitchFamily="49" charset="0"/>
              </a:rPr>
              <a:t>		hapus-&gt;prev-&gt;next = NULL;</a:t>
            </a:r>
          </a:p>
          <a:p>
            <a:pPr>
              <a:lnSpc>
                <a:spcPct val="80000"/>
              </a:lnSpc>
              <a:buFontTx/>
              <a:buNone/>
            </a:pPr>
            <a:r>
              <a:rPr lang="en-US" sz="1400">
                <a:latin typeface="Courier New" pitchFamily="49" charset="0"/>
              </a:rPr>
              <a:t>		delete hapus;</a:t>
            </a:r>
          </a:p>
          <a:p>
            <a:pPr>
              <a:lnSpc>
                <a:spcPct val="80000"/>
              </a:lnSpc>
              <a:buFontTx/>
              <a:buNone/>
            </a:pPr>
            <a:r>
              <a:rPr lang="en-US" sz="1400">
                <a:latin typeface="Courier New" pitchFamily="49" charset="0"/>
              </a:rPr>
              <a:t>	 } else {</a:t>
            </a:r>
          </a:p>
          <a:p>
            <a:pPr>
              <a:lnSpc>
                <a:spcPct val="80000"/>
              </a:lnSpc>
              <a:buFontTx/>
              <a:buNone/>
            </a:pPr>
            <a:r>
              <a:rPr lang="en-US" sz="1400">
                <a:latin typeface="Courier New" pitchFamily="49" charset="0"/>
              </a:rPr>
              <a:t>		d = head-&gt;data;</a:t>
            </a:r>
          </a:p>
          <a:p>
            <a:pPr>
              <a:lnSpc>
                <a:spcPct val="80000"/>
              </a:lnSpc>
              <a:buFontTx/>
              <a:buNone/>
            </a:pPr>
            <a:r>
              <a:rPr lang="en-US" sz="1400">
                <a:latin typeface="Courier New" pitchFamily="49" charset="0"/>
              </a:rPr>
              <a:t>		head = NULL;</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cout&lt;&lt;d&lt;&lt;" terhapus\n";</a:t>
            </a:r>
          </a:p>
          <a:p>
            <a:pPr>
              <a:lnSpc>
                <a:spcPct val="80000"/>
              </a:lnSpc>
              <a:buFontTx/>
              <a:buNone/>
            </a:pPr>
            <a:r>
              <a:rPr lang="en-US" sz="1400">
                <a:latin typeface="Courier New" pitchFamily="49" charset="0"/>
              </a:rPr>
              <a:t>	} else cout&lt;&lt;"Masih kosong\n";</a:t>
            </a:r>
          </a:p>
          <a:p>
            <a:pPr>
              <a:lnSpc>
                <a:spcPct val="80000"/>
              </a:lnSpc>
              <a:buFontTx/>
              <a:buNone/>
            </a:pPr>
            <a:r>
              <a:rPr lang="en-US" sz="1400">
                <a:latin typeface="Courier New" pitchFamily="49" charset="0"/>
              </a:rPr>
              <a:t>}</a:t>
            </a:r>
            <a:r>
              <a:rPr lang="en-US" sz="20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b="1"/>
              <a:t>DLLNC dengan HEAD</a:t>
            </a:r>
          </a:p>
        </p:txBody>
      </p:sp>
      <p:sp>
        <p:nvSpPr>
          <p:cNvPr id="16405" name="Rectangle 21"/>
          <p:cNvSpPr>
            <a:spLocks noGrp="1" noChangeArrowheads="1"/>
          </p:cNvSpPr>
          <p:nvPr>
            <p:ph type="body" idx="1"/>
          </p:nvPr>
        </p:nvSpPr>
        <p:spPr/>
        <p:txBody>
          <a:bodyPr/>
          <a:lstStyle/>
          <a:p>
            <a:pPr>
              <a:lnSpc>
                <a:spcPct val="90000"/>
              </a:lnSpc>
            </a:pPr>
            <a:r>
              <a:rPr lang="en-US"/>
              <a:t>Tidak diperlukan pointer bantu yang mengikuti pointer hapus yang berguna untuk menunjuk ke NULL</a:t>
            </a:r>
          </a:p>
          <a:p>
            <a:pPr>
              <a:lnSpc>
                <a:spcPct val="90000"/>
              </a:lnSpc>
            </a:pPr>
            <a:r>
              <a:rPr lang="en-US"/>
              <a:t>Karena pointer hapus sudah bisa menunjuk ke pointer sebelumnya dengan menggunakan elemen prev ke node sebelumnya, yang akan diset agar menunjuk ke NULL setelah penghapusan dilakukan.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DLLNC dengan HEAD</a:t>
            </a:r>
          </a:p>
        </p:txBody>
      </p:sp>
      <p:sp>
        <p:nvSpPr>
          <p:cNvPr id="64515" name="Rectangle 3"/>
          <p:cNvSpPr>
            <a:spLocks noGrp="1" noChangeArrowheads="1"/>
          </p:cNvSpPr>
          <p:nvPr>
            <p:ph type="body" idx="1"/>
          </p:nvPr>
        </p:nvSpPr>
        <p:spPr/>
        <p:txBody>
          <a:bodyPr/>
          <a:lstStyle/>
          <a:p>
            <a:endParaRPr lang="en-GB">
              <a:latin typeface="Courier" pitchFamily="49" charset="0"/>
            </a:endParaRPr>
          </a:p>
        </p:txBody>
      </p:sp>
      <p:pic>
        <p:nvPicPr>
          <p:cNvPr id="64516" name="Picture 4"/>
          <p:cNvPicPr>
            <a:picLocks noChangeAspect="1" noChangeArrowheads="1"/>
          </p:cNvPicPr>
          <p:nvPr/>
        </p:nvPicPr>
        <p:blipFill>
          <a:blip r:embed="rId2"/>
          <a:srcRect/>
          <a:stretch>
            <a:fillRect/>
          </a:stretch>
        </p:blipFill>
        <p:spPr bwMode="auto">
          <a:xfrm>
            <a:off x="539750" y="1989138"/>
            <a:ext cx="5057775" cy="1095375"/>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a:srcRect/>
          <a:stretch>
            <a:fillRect/>
          </a:stretch>
        </p:blipFill>
        <p:spPr bwMode="auto">
          <a:xfrm>
            <a:off x="539750" y="3068638"/>
            <a:ext cx="5972175" cy="23526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DLLNC dengan HEAD</a:t>
            </a:r>
          </a:p>
        </p:txBody>
      </p:sp>
      <p:sp>
        <p:nvSpPr>
          <p:cNvPr id="83971" name="Rectangle 3"/>
          <p:cNvSpPr>
            <a:spLocks noGrp="1" noChangeArrowheads="1"/>
          </p:cNvSpPr>
          <p:nvPr>
            <p:ph type="body" idx="1"/>
          </p:nvPr>
        </p:nvSpPr>
        <p:spPr/>
        <p:txBody>
          <a:bodyPr/>
          <a:lstStyle/>
          <a:p>
            <a:pPr>
              <a:lnSpc>
                <a:spcPct val="80000"/>
              </a:lnSpc>
              <a:buFontTx/>
              <a:buNone/>
            </a:pPr>
            <a:r>
              <a:rPr lang="en-US" sz="2800" u="sng"/>
              <a:t>Function untuk menghapus semua elemen</a:t>
            </a:r>
            <a:endParaRPr lang="en-US" sz="2800" b="1"/>
          </a:p>
          <a:p>
            <a:pPr>
              <a:lnSpc>
                <a:spcPct val="80000"/>
              </a:lnSpc>
              <a:buFontTx/>
              <a:buNone/>
            </a:pPr>
            <a:r>
              <a:rPr lang="en-US" sz="2400" b="1">
                <a:latin typeface="Courier New" pitchFamily="49" charset="0"/>
              </a:rPr>
              <a:t>void</a:t>
            </a:r>
            <a:r>
              <a:rPr lang="en-US" sz="2400">
                <a:latin typeface="Courier New" pitchFamily="49" charset="0"/>
              </a:rPr>
              <a:t> clear(){</a:t>
            </a:r>
          </a:p>
          <a:p>
            <a:pPr>
              <a:lnSpc>
                <a:spcPct val="80000"/>
              </a:lnSpc>
              <a:buFontTx/>
              <a:buNone/>
            </a:pPr>
            <a:r>
              <a:rPr lang="en-US" sz="2400">
                <a:latin typeface="Courier New" pitchFamily="49" charset="0"/>
              </a:rPr>
              <a:t>	TNode *bantu,*hapus;</a:t>
            </a:r>
          </a:p>
          <a:p>
            <a:pPr>
              <a:lnSpc>
                <a:spcPct val="80000"/>
              </a:lnSpc>
              <a:buFontTx/>
              <a:buNone/>
            </a:pPr>
            <a:r>
              <a:rPr lang="en-US" sz="2400">
                <a:latin typeface="Courier New" pitchFamily="49" charset="0"/>
              </a:rPr>
              <a:t>	bantu = head;</a:t>
            </a:r>
          </a:p>
          <a:p>
            <a:pPr>
              <a:lnSpc>
                <a:spcPct val="80000"/>
              </a:lnSpc>
              <a:buFontTx/>
              <a:buNone/>
            </a:pPr>
            <a:r>
              <a:rPr lang="en-US" sz="2400">
                <a:latin typeface="Courier New" pitchFamily="49" charset="0"/>
              </a:rPr>
              <a:t>	while(bantu!=NULL){</a:t>
            </a:r>
          </a:p>
          <a:p>
            <a:pPr>
              <a:lnSpc>
                <a:spcPct val="80000"/>
              </a:lnSpc>
              <a:buFontTx/>
              <a:buNone/>
            </a:pPr>
            <a:r>
              <a:rPr lang="en-US" sz="2400">
                <a:latin typeface="Courier New" pitchFamily="49" charset="0"/>
              </a:rPr>
              <a:t>		hapus = bantu;</a:t>
            </a:r>
          </a:p>
          <a:p>
            <a:pPr>
              <a:lnSpc>
                <a:spcPct val="80000"/>
              </a:lnSpc>
              <a:buFontTx/>
              <a:buNone/>
            </a:pPr>
            <a:r>
              <a:rPr lang="en-US" sz="2400">
                <a:latin typeface="Courier New" pitchFamily="49" charset="0"/>
              </a:rPr>
              <a:t>		bantu = bantu-&gt;next;</a:t>
            </a:r>
          </a:p>
          <a:p>
            <a:pPr>
              <a:lnSpc>
                <a:spcPct val="80000"/>
              </a:lnSpc>
              <a:buFontTx/>
              <a:buNone/>
            </a:pPr>
            <a:r>
              <a:rPr lang="en-US" sz="2400">
                <a:latin typeface="Courier New" pitchFamily="49" charset="0"/>
              </a:rPr>
              <a:t>		delete hapus;</a:t>
            </a:r>
          </a:p>
          <a:p>
            <a:pPr>
              <a:lnSpc>
                <a:spcPct val="80000"/>
              </a:lnSpc>
              <a:buFontTx/>
              <a:buNone/>
            </a:pPr>
            <a:r>
              <a:rPr lang="en-US" sz="2400">
                <a:latin typeface="Courier New" pitchFamily="49" charset="0"/>
              </a:rPr>
              <a:t>	}</a:t>
            </a:r>
          </a:p>
          <a:p>
            <a:pPr>
              <a:lnSpc>
                <a:spcPct val="80000"/>
              </a:lnSpc>
              <a:buFontTx/>
              <a:buNone/>
            </a:pPr>
            <a:r>
              <a:rPr lang="en-US" sz="2400">
                <a:latin typeface="Courier New" pitchFamily="49" charset="0"/>
              </a:rPr>
              <a:t>	head = NULL;	</a:t>
            </a:r>
          </a:p>
          <a:p>
            <a:pPr>
              <a:lnSpc>
                <a:spcPct val="80000"/>
              </a:lnSpc>
              <a:buFontTx/>
              <a:buNone/>
            </a:pPr>
            <a:r>
              <a:rPr lang="en-US" sz="240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0"/>
            <a:ext cx="7772400" cy="1470025"/>
          </a:xfrm>
        </p:spPr>
        <p:txBody>
          <a:bodyPr/>
          <a:lstStyle/>
          <a:p>
            <a:r>
              <a:rPr lang="en-US" dirty="0" smtClean="0"/>
              <a:t>MATERI :: TYPE DATA DINAMIS – </a:t>
            </a:r>
            <a:r>
              <a:rPr lang="en-US" dirty="0" smtClean="0"/>
              <a:t>DOUBLE LINKED </a:t>
            </a:r>
            <a:r>
              <a:rPr lang="en-US" dirty="0" smtClean="0"/>
              <a:t>LIST</a:t>
            </a:r>
            <a:endParaRPr lang="en-US" dirty="0"/>
          </a:p>
        </p:txBody>
      </p:sp>
      <p:sp>
        <p:nvSpPr>
          <p:cNvPr id="3" name="Subtitle 2"/>
          <p:cNvSpPr>
            <a:spLocks noGrp="1"/>
          </p:cNvSpPr>
          <p:nvPr>
            <p:ph type="subTitle" idx="1"/>
          </p:nvPr>
        </p:nvSpPr>
        <p:spPr>
          <a:xfrm>
            <a:off x="609600" y="1828800"/>
            <a:ext cx="7924800" cy="4648200"/>
          </a:xfrm>
        </p:spPr>
        <p:txBody>
          <a:bodyPr>
            <a:normAutofit/>
          </a:bodyPr>
          <a:lstStyle/>
          <a:p>
            <a:pPr algn="l"/>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b="1"/>
              <a:t>DLLNC dengan HEAD dan TAIL</a:t>
            </a:r>
          </a:p>
        </p:txBody>
      </p:sp>
      <p:sp>
        <p:nvSpPr>
          <p:cNvPr id="18438" name="Rectangle 6"/>
          <p:cNvSpPr>
            <a:spLocks noGrp="1" noChangeArrowheads="1"/>
          </p:cNvSpPr>
          <p:nvPr>
            <p:ph type="body" idx="1"/>
          </p:nvPr>
        </p:nvSpPr>
        <p:spPr/>
        <p:txBody>
          <a:bodyPr/>
          <a:lstStyle/>
          <a:p>
            <a:pPr>
              <a:lnSpc>
                <a:spcPct val="80000"/>
              </a:lnSpc>
            </a:pPr>
            <a:r>
              <a:rPr lang="en-US" sz="2800"/>
              <a:t>Dibutuhkan dua buah variabel pointer: head dan tail</a:t>
            </a:r>
          </a:p>
          <a:p>
            <a:pPr>
              <a:lnSpc>
                <a:spcPct val="80000"/>
              </a:lnSpc>
            </a:pPr>
            <a:r>
              <a:rPr lang="en-US" sz="2800"/>
              <a:t>Head akan selalu menunjuk pada node pertama, sedangkan tail akan selalu menunjuk pada node terakhir.</a:t>
            </a:r>
          </a:p>
          <a:p>
            <a:pPr>
              <a:lnSpc>
                <a:spcPct val="80000"/>
              </a:lnSpc>
            </a:pPr>
            <a:endParaRPr lang="en-US" sz="2800"/>
          </a:p>
        </p:txBody>
      </p:sp>
      <p:pic>
        <p:nvPicPr>
          <p:cNvPr id="18440" name="Picture 8"/>
          <p:cNvPicPr>
            <a:picLocks noChangeAspect="1" noChangeArrowheads="1"/>
          </p:cNvPicPr>
          <p:nvPr/>
        </p:nvPicPr>
        <p:blipFill>
          <a:blip r:embed="rId2"/>
          <a:srcRect/>
          <a:stretch>
            <a:fillRect/>
          </a:stretch>
        </p:blipFill>
        <p:spPr bwMode="auto">
          <a:xfrm>
            <a:off x="755650" y="3933825"/>
            <a:ext cx="5143500" cy="119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a:t>DLLNC dengan HEAD dan TAIL</a:t>
            </a:r>
          </a:p>
        </p:txBody>
      </p:sp>
      <p:sp>
        <p:nvSpPr>
          <p:cNvPr id="19461" name="Rectangle 5"/>
          <p:cNvSpPr>
            <a:spLocks noGrp="1" noChangeArrowheads="1"/>
          </p:cNvSpPr>
          <p:nvPr>
            <p:ph type="body" idx="1"/>
          </p:nvPr>
        </p:nvSpPr>
        <p:spPr/>
        <p:txBody>
          <a:bodyPr/>
          <a:lstStyle/>
          <a:p>
            <a:pPr>
              <a:buFontTx/>
              <a:buNone/>
            </a:pPr>
            <a:r>
              <a:rPr lang="en-US" sz="2000" u="sng"/>
              <a:t>Inisialisasi DLLNC</a:t>
            </a:r>
            <a:endParaRPr lang="en-US" sz="2000"/>
          </a:p>
          <a:p>
            <a:pPr>
              <a:buFontTx/>
              <a:buNone/>
            </a:pPr>
            <a:r>
              <a:rPr lang="en-US" sz="2000">
                <a:latin typeface="Courier" pitchFamily="49" charset="0"/>
              </a:rPr>
              <a:t>TNode *head, *tail;</a:t>
            </a:r>
          </a:p>
          <a:p>
            <a:pPr>
              <a:buFontTx/>
              <a:buNone/>
            </a:pPr>
            <a:r>
              <a:rPr lang="en-US" sz="2000" u="sng"/>
              <a:t>Fungsi Inisialisasi DLLNC</a:t>
            </a:r>
            <a:endParaRPr lang="en-US" sz="2000" b="1"/>
          </a:p>
          <a:p>
            <a:pPr>
              <a:buFontTx/>
              <a:buNone/>
            </a:pPr>
            <a:r>
              <a:rPr lang="en-US" sz="2000" b="1">
                <a:latin typeface="Courier" pitchFamily="49" charset="0"/>
              </a:rPr>
              <a:t>void</a:t>
            </a:r>
            <a:r>
              <a:rPr lang="en-US" sz="2000">
                <a:latin typeface="Courier" pitchFamily="49" charset="0"/>
              </a:rPr>
              <a:t> init(){</a:t>
            </a:r>
          </a:p>
          <a:p>
            <a:pPr lvl="1">
              <a:buFontTx/>
              <a:buNone/>
            </a:pPr>
            <a:r>
              <a:rPr lang="en-US" sz="2000">
                <a:latin typeface="Courier" pitchFamily="49" charset="0"/>
              </a:rPr>
              <a:t>head = NULL;</a:t>
            </a:r>
          </a:p>
          <a:p>
            <a:pPr lvl="1">
              <a:buFontTx/>
              <a:buNone/>
            </a:pPr>
            <a:r>
              <a:rPr lang="en-US" sz="2000">
                <a:latin typeface="Courier" pitchFamily="49" charset="0"/>
              </a:rPr>
              <a:t>tail = NULL;</a:t>
            </a:r>
          </a:p>
          <a:p>
            <a:pPr>
              <a:buFontTx/>
              <a:buNone/>
            </a:pPr>
            <a:r>
              <a:rPr lang="en-US" sz="2000">
                <a:latin typeface="Courier" pitchFamily="49" charset="0"/>
              </a:rPr>
              <a:t>}</a:t>
            </a:r>
          </a:p>
          <a:p>
            <a:pPr>
              <a:buFontTx/>
              <a:buNone/>
            </a:pPr>
            <a:r>
              <a:rPr lang="en-US" sz="2000" u="sng"/>
              <a:t>Function untuk mengetahui kosong tidaknya DLLNC</a:t>
            </a:r>
            <a:endParaRPr lang="en-US" sz="2000" b="1"/>
          </a:p>
          <a:p>
            <a:pPr>
              <a:buFontTx/>
              <a:buNone/>
            </a:pPr>
            <a:r>
              <a:rPr lang="en-US" sz="2000" b="1">
                <a:latin typeface="Courier" pitchFamily="49" charset="0"/>
              </a:rPr>
              <a:t>int</a:t>
            </a:r>
            <a:r>
              <a:rPr lang="en-US" sz="2000">
                <a:latin typeface="Courier" pitchFamily="49" charset="0"/>
              </a:rPr>
              <a:t> isEmpty(){</a:t>
            </a:r>
          </a:p>
          <a:p>
            <a:pPr>
              <a:buFontTx/>
              <a:buNone/>
            </a:pPr>
            <a:r>
              <a:rPr lang="en-US" sz="2000">
                <a:latin typeface="Courier" pitchFamily="49" charset="0"/>
              </a:rPr>
              <a:t>	if(tail == NULL) return 1;</a:t>
            </a:r>
          </a:p>
          <a:p>
            <a:pPr>
              <a:buFontTx/>
              <a:buNone/>
            </a:pPr>
            <a:r>
              <a:rPr lang="en-US" sz="2000">
                <a:latin typeface="Courier" pitchFamily="49" charset="0"/>
              </a:rPr>
              <a:t>	else return 0;</a:t>
            </a:r>
          </a:p>
          <a:p>
            <a:pPr>
              <a:buFontTx/>
              <a:buNone/>
            </a:pPr>
            <a:r>
              <a:rPr lang="en-US" sz="2000">
                <a:latin typeface="Courier" pitchFamily="49" charset="0"/>
              </a:rPr>
              <a:t>}</a:t>
            </a:r>
          </a:p>
        </p:txBody>
      </p:sp>
      <p:pic>
        <p:nvPicPr>
          <p:cNvPr id="19464" name="Picture 8"/>
          <p:cNvPicPr>
            <a:picLocks noChangeAspect="1" noChangeArrowheads="1"/>
          </p:cNvPicPr>
          <p:nvPr/>
        </p:nvPicPr>
        <p:blipFill>
          <a:blip r:embed="rId2"/>
          <a:srcRect/>
          <a:stretch>
            <a:fillRect/>
          </a:stretch>
        </p:blipFill>
        <p:spPr bwMode="auto">
          <a:xfrm>
            <a:off x="5003800" y="2133600"/>
            <a:ext cx="1104900" cy="126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b="1"/>
              <a:t>DLLNC dengan HEAD dan TAIL</a:t>
            </a:r>
          </a:p>
        </p:txBody>
      </p:sp>
      <p:sp>
        <p:nvSpPr>
          <p:cNvPr id="20485" name="Rectangle 5"/>
          <p:cNvSpPr>
            <a:spLocks noGrp="1" noChangeArrowheads="1"/>
          </p:cNvSpPr>
          <p:nvPr>
            <p:ph type="body" idx="1"/>
          </p:nvPr>
        </p:nvSpPr>
        <p:spPr/>
        <p:txBody>
          <a:bodyPr/>
          <a:lstStyle/>
          <a:p>
            <a:pPr>
              <a:lnSpc>
                <a:spcPct val="80000"/>
              </a:lnSpc>
              <a:buFontTx/>
              <a:buNone/>
            </a:pPr>
            <a:r>
              <a:rPr lang="en-US" sz="1200" b="1" u="sng">
                <a:latin typeface="Arial" charset="0"/>
              </a:rPr>
              <a:t>Tambah Depan</a:t>
            </a:r>
          </a:p>
          <a:p>
            <a:pPr>
              <a:lnSpc>
                <a:spcPct val="80000"/>
              </a:lnSpc>
              <a:buFontTx/>
              <a:buNone/>
            </a:pPr>
            <a:r>
              <a:rPr lang="en-US" sz="1200" b="1">
                <a:latin typeface="Courier New" pitchFamily="49" charset="0"/>
              </a:rPr>
              <a:t>void</a:t>
            </a:r>
            <a:r>
              <a:rPr lang="en-US" sz="1200">
                <a:latin typeface="Courier New" pitchFamily="49" charset="0"/>
              </a:rPr>
              <a:t> insertDepan (int databaru){</a:t>
            </a:r>
          </a:p>
          <a:p>
            <a:pPr>
              <a:lnSpc>
                <a:spcPct val="80000"/>
              </a:lnSpc>
              <a:buFontTx/>
              <a:buNone/>
            </a:pPr>
            <a:r>
              <a:rPr lang="en-US" sz="1200">
                <a:latin typeface="Courier New" pitchFamily="49" charset="0"/>
              </a:rPr>
              <a:t>  TNode *baru;</a:t>
            </a:r>
          </a:p>
          <a:p>
            <a:pPr>
              <a:lnSpc>
                <a:spcPct val="80000"/>
              </a:lnSpc>
              <a:buFontTx/>
              <a:buNone/>
            </a:pPr>
            <a:r>
              <a:rPr lang="en-US" sz="1200">
                <a:latin typeface="Courier New" pitchFamily="49" charset="0"/>
              </a:rPr>
              <a:t>  baru = new TNode;</a:t>
            </a:r>
          </a:p>
          <a:p>
            <a:pPr>
              <a:lnSpc>
                <a:spcPct val="80000"/>
              </a:lnSpc>
              <a:buFontTx/>
              <a:buNone/>
            </a:pPr>
            <a:r>
              <a:rPr lang="en-US" sz="1200">
                <a:latin typeface="Courier New" pitchFamily="49" charset="0"/>
              </a:rPr>
              <a:t>  baru-&gt;data = databaru;</a:t>
            </a:r>
          </a:p>
          <a:p>
            <a:pPr>
              <a:lnSpc>
                <a:spcPct val="80000"/>
              </a:lnSpc>
              <a:buFontTx/>
              <a:buNone/>
            </a:pPr>
            <a:r>
              <a:rPr lang="en-US" sz="1200">
                <a:latin typeface="Courier New" pitchFamily="49" charset="0"/>
              </a:rPr>
              <a:t>  baru-&gt;next = NULL;</a:t>
            </a:r>
          </a:p>
          <a:p>
            <a:pPr>
              <a:lnSpc>
                <a:spcPct val="80000"/>
              </a:lnSpc>
              <a:buFontTx/>
              <a:buNone/>
            </a:pPr>
            <a:r>
              <a:rPr lang="en-US" sz="1200">
                <a:latin typeface="Courier New" pitchFamily="49" charset="0"/>
              </a:rPr>
              <a:t>  baru-&gt;prev = NULL;</a:t>
            </a:r>
          </a:p>
          <a:p>
            <a:pPr>
              <a:lnSpc>
                <a:spcPct val="80000"/>
              </a:lnSpc>
              <a:buFontTx/>
              <a:buNone/>
            </a:pPr>
            <a:r>
              <a:rPr lang="en-US" sz="1200">
                <a:latin typeface="Courier New" pitchFamily="49" charset="0"/>
              </a:rPr>
              <a:t>  if(isEmpty()==1){</a:t>
            </a:r>
          </a:p>
          <a:p>
            <a:pPr>
              <a:lnSpc>
                <a:spcPct val="80000"/>
              </a:lnSpc>
              <a:buFontTx/>
              <a:buNone/>
            </a:pPr>
            <a:r>
              <a:rPr lang="en-US" sz="1200">
                <a:latin typeface="Courier New" pitchFamily="49" charset="0"/>
              </a:rPr>
              <a:t>	head=baru;</a:t>
            </a:r>
          </a:p>
          <a:p>
            <a:pPr>
              <a:lnSpc>
                <a:spcPct val="80000"/>
              </a:lnSpc>
              <a:buFontTx/>
              <a:buNone/>
            </a:pPr>
            <a:r>
              <a:rPr lang="en-US" sz="1200">
                <a:latin typeface="Courier New" pitchFamily="49" charset="0"/>
              </a:rPr>
              <a:t>	tail=head;</a:t>
            </a:r>
          </a:p>
          <a:p>
            <a:pPr>
              <a:lnSpc>
                <a:spcPct val="80000"/>
              </a:lnSpc>
              <a:buFontTx/>
              <a:buNone/>
            </a:pPr>
            <a:r>
              <a:rPr lang="en-US" sz="1200">
                <a:latin typeface="Courier New" pitchFamily="49" charset="0"/>
              </a:rPr>
              <a:t>	head-&gt;next = NULL;</a:t>
            </a:r>
          </a:p>
          <a:p>
            <a:pPr>
              <a:lnSpc>
                <a:spcPct val="80000"/>
              </a:lnSpc>
              <a:buFontTx/>
              <a:buNone/>
            </a:pPr>
            <a:r>
              <a:rPr lang="en-US" sz="1200">
                <a:latin typeface="Courier New" pitchFamily="49" charset="0"/>
              </a:rPr>
              <a:t>	head-&gt;prev = NULL;</a:t>
            </a:r>
          </a:p>
          <a:p>
            <a:pPr>
              <a:lnSpc>
                <a:spcPct val="80000"/>
              </a:lnSpc>
              <a:buFontTx/>
              <a:buNone/>
            </a:pPr>
            <a:r>
              <a:rPr lang="en-US" sz="1200">
                <a:latin typeface="Courier New" pitchFamily="49" charset="0"/>
              </a:rPr>
              <a:t>	tail-&gt;prev = NULL;</a:t>
            </a:r>
          </a:p>
          <a:p>
            <a:pPr>
              <a:lnSpc>
                <a:spcPct val="80000"/>
              </a:lnSpc>
              <a:buFontTx/>
              <a:buNone/>
            </a:pPr>
            <a:r>
              <a:rPr lang="en-US" sz="1200">
                <a:latin typeface="Courier New" pitchFamily="49" charset="0"/>
              </a:rPr>
              <a:t>	tail-&gt;next = NULL;</a:t>
            </a:r>
          </a:p>
          <a:p>
            <a:pPr>
              <a:lnSpc>
                <a:spcPct val="80000"/>
              </a:lnSpc>
              <a:buFontTx/>
              <a:buNone/>
            </a:pPr>
            <a:r>
              <a:rPr lang="en-US" sz="1200">
                <a:latin typeface="Courier New" pitchFamily="49" charset="0"/>
              </a:rPr>
              <a:t>  }</a:t>
            </a:r>
          </a:p>
          <a:p>
            <a:pPr>
              <a:lnSpc>
                <a:spcPct val="80000"/>
              </a:lnSpc>
              <a:buFontTx/>
              <a:buNone/>
            </a:pPr>
            <a:r>
              <a:rPr lang="en-US" sz="1200">
                <a:latin typeface="Courier New" pitchFamily="49" charset="0"/>
              </a:rPr>
              <a:t>  else {</a:t>
            </a:r>
          </a:p>
          <a:p>
            <a:pPr>
              <a:lnSpc>
                <a:spcPct val="80000"/>
              </a:lnSpc>
              <a:buFontTx/>
              <a:buNone/>
            </a:pPr>
            <a:r>
              <a:rPr lang="en-US" sz="1200">
                <a:latin typeface="Courier New" pitchFamily="49" charset="0"/>
              </a:rPr>
              <a:t>	baru-&gt;next = head;</a:t>
            </a:r>
          </a:p>
          <a:p>
            <a:pPr>
              <a:lnSpc>
                <a:spcPct val="80000"/>
              </a:lnSpc>
              <a:buFontTx/>
              <a:buNone/>
            </a:pPr>
            <a:r>
              <a:rPr lang="en-US" sz="1200">
                <a:latin typeface="Courier New" pitchFamily="49" charset="0"/>
              </a:rPr>
              <a:t>	head-&gt;prev = baru;</a:t>
            </a:r>
          </a:p>
          <a:p>
            <a:pPr>
              <a:lnSpc>
                <a:spcPct val="80000"/>
              </a:lnSpc>
              <a:buFontTx/>
              <a:buNone/>
            </a:pPr>
            <a:r>
              <a:rPr lang="en-US" sz="1200">
                <a:latin typeface="Courier New" pitchFamily="49" charset="0"/>
              </a:rPr>
              <a:t>	head = baru;</a:t>
            </a:r>
          </a:p>
          <a:p>
            <a:pPr>
              <a:lnSpc>
                <a:spcPct val="80000"/>
              </a:lnSpc>
              <a:buFontTx/>
              <a:buNone/>
            </a:pPr>
            <a:r>
              <a:rPr lang="en-US" sz="1200">
                <a:latin typeface="Courier New" pitchFamily="49" charset="0"/>
              </a:rPr>
              <a:t>  }</a:t>
            </a:r>
          </a:p>
          <a:p>
            <a:pPr>
              <a:lnSpc>
                <a:spcPct val="80000"/>
              </a:lnSpc>
              <a:buFontTx/>
              <a:buNone/>
            </a:pPr>
            <a:r>
              <a:rPr lang="en-US" sz="1200">
                <a:latin typeface="Courier New" pitchFamily="49" charset="0"/>
              </a:rPr>
              <a:t>  cout&lt;&lt;"Data masuk\n";</a:t>
            </a:r>
          </a:p>
          <a:p>
            <a:pPr>
              <a:lnSpc>
                <a:spcPct val="80000"/>
              </a:lnSpc>
              <a:buFontTx/>
              <a:buNone/>
            </a:pPr>
            <a:r>
              <a:rPr lang="en-US" sz="1200">
                <a:latin typeface="Courier New" pitchFamily="49"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a:t>DLLNC dengan HEAD dan TAIL</a:t>
            </a:r>
          </a:p>
        </p:txBody>
      </p:sp>
      <p:sp>
        <p:nvSpPr>
          <p:cNvPr id="65540" name="Rectangle 4"/>
          <p:cNvSpPr>
            <a:spLocks noGrp="1" noChangeArrowheads="1"/>
          </p:cNvSpPr>
          <p:nvPr>
            <p:ph type="body" idx="1"/>
          </p:nvPr>
        </p:nvSpPr>
        <p:spPr/>
        <p:txBody>
          <a:bodyPr/>
          <a:lstStyle/>
          <a:p>
            <a:endParaRPr lang="en-GB"/>
          </a:p>
        </p:txBody>
      </p:sp>
      <p:pic>
        <p:nvPicPr>
          <p:cNvPr id="65542" name="Picture 6"/>
          <p:cNvPicPr>
            <a:picLocks noChangeAspect="1" noChangeArrowheads="1"/>
          </p:cNvPicPr>
          <p:nvPr/>
        </p:nvPicPr>
        <p:blipFill>
          <a:blip r:embed="rId2"/>
          <a:srcRect/>
          <a:stretch>
            <a:fillRect/>
          </a:stretch>
        </p:blipFill>
        <p:spPr bwMode="auto">
          <a:xfrm>
            <a:off x="539750" y="1989138"/>
            <a:ext cx="3571875" cy="876300"/>
          </a:xfrm>
          <a:prstGeom prst="rect">
            <a:avLst/>
          </a:prstGeom>
          <a:noFill/>
          <a:ln w="9525">
            <a:noFill/>
            <a:miter lim="800000"/>
            <a:headEnd/>
            <a:tailEnd/>
          </a:ln>
          <a:effectLst/>
        </p:spPr>
      </p:pic>
      <p:pic>
        <p:nvPicPr>
          <p:cNvPr id="65543" name="Picture 7"/>
          <p:cNvPicPr>
            <a:picLocks noChangeAspect="1" noChangeArrowheads="1"/>
          </p:cNvPicPr>
          <p:nvPr/>
        </p:nvPicPr>
        <p:blipFill>
          <a:blip r:embed="rId3"/>
          <a:srcRect/>
          <a:stretch>
            <a:fillRect/>
          </a:stretch>
        </p:blipFill>
        <p:spPr bwMode="auto">
          <a:xfrm>
            <a:off x="4211638" y="1989138"/>
            <a:ext cx="4137025" cy="39528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600"/>
              <a:t>DLLNC dengan HEAD &amp; TAIL</a:t>
            </a:r>
          </a:p>
        </p:txBody>
      </p:sp>
      <p:sp>
        <p:nvSpPr>
          <p:cNvPr id="66563" name="Rectangle 3"/>
          <p:cNvSpPr>
            <a:spLocks noGrp="1" noChangeArrowheads="1"/>
          </p:cNvSpPr>
          <p:nvPr>
            <p:ph type="body" idx="1"/>
          </p:nvPr>
        </p:nvSpPr>
        <p:spPr/>
        <p:txBody>
          <a:bodyPr>
            <a:normAutofit lnSpcReduction="10000"/>
          </a:bodyPr>
          <a:lstStyle/>
          <a:p>
            <a:pPr>
              <a:lnSpc>
                <a:spcPct val="80000"/>
              </a:lnSpc>
              <a:buFontTx/>
              <a:buNone/>
            </a:pPr>
            <a:r>
              <a:rPr lang="en-US" sz="1800" u="sng"/>
              <a:t>Penambahan node di belakang</a:t>
            </a:r>
            <a:endParaRPr lang="de-DE" sz="1800"/>
          </a:p>
          <a:p>
            <a:pPr>
              <a:lnSpc>
                <a:spcPct val="80000"/>
              </a:lnSpc>
              <a:buFontTx/>
              <a:buNone/>
            </a:pPr>
            <a:r>
              <a:rPr lang="de-DE" sz="1800"/>
              <a:t>Penambahan node di belakang akan selalu dikaitkan dengan tail dan kemudian </a:t>
            </a:r>
          </a:p>
          <a:p>
            <a:pPr>
              <a:lnSpc>
                <a:spcPct val="80000"/>
              </a:lnSpc>
              <a:buFontTx/>
              <a:buNone/>
            </a:pPr>
            <a:r>
              <a:rPr lang="de-DE" sz="1800"/>
              <a:t>node baru tersebut akan menjadi tail</a:t>
            </a:r>
            <a:endParaRPr lang="en-US" sz="1800" b="1"/>
          </a:p>
          <a:p>
            <a:pPr>
              <a:lnSpc>
                <a:spcPct val="80000"/>
              </a:lnSpc>
              <a:buFontTx/>
              <a:buNone/>
            </a:pPr>
            <a:r>
              <a:rPr lang="en-US" sz="1200" b="1">
                <a:latin typeface="Courier New" pitchFamily="49" charset="0"/>
              </a:rPr>
              <a:t>void</a:t>
            </a:r>
            <a:r>
              <a:rPr lang="en-US" sz="1200">
                <a:latin typeface="Courier New" pitchFamily="49" charset="0"/>
              </a:rPr>
              <a:t> insertBelakang(int databaru){</a:t>
            </a:r>
          </a:p>
          <a:p>
            <a:pPr>
              <a:lnSpc>
                <a:spcPct val="80000"/>
              </a:lnSpc>
              <a:buFontTx/>
              <a:buNone/>
            </a:pPr>
            <a:r>
              <a:rPr lang="en-US" sz="1200">
                <a:latin typeface="Courier New" pitchFamily="49" charset="0"/>
              </a:rPr>
              <a:t>	TNode *baru;</a:t>
            </a:r>
          </a:p>
          <a:p>
            <a:pPr>
              <a:lnSpc>
                <a:spcPct val="80000"/>
              </a:lnSpc>
              <a:buFontTx/>
              <a:buNone/>
            </a:pPr>
            <a:r>
              <a:rPr lang="en-US" sz="1200">
                <a:latin typeface="Courier New" pitchFamily="49" charset="0"/>
              </a:rPr>
              <a:t>	baru = new TNode;</a:t>
            </a:r>
          </a:p>
          <a:p>
            <a:pPr>
              <a:lnSpc>
                <a:spcPct val="80000"/>
              </a:lnSpc>
              <a:buFontTx/>
              <a:buNone/>
            </a:pPr>
            <a:r>
              <a:rPr lang="en-US" sz="1200">
                <a:latin typeface="Courier New" pitchFamily="49" charset="0"/>
              </a:rPr>
              <a:t>	baru-&gt;data = databaru;</a:t>
            </a:r>
          </a:p>
          <a:p>
            <a:pPr>
              <a:lnSpc>
                <a:spcPct val="80000"/>
              </a:lnSpc>
              <a:buFontTx/>
              <a:buNone/>
            </a:pPr>
            <a:r>
              <a:rPr lang="en-US" sz="1200">
                <a:latin typeface="Courier New" pitchFamily="49" charset="0"/>
              </a:rPr>
              <a:t>	baru-&gt;next = NULL;</a:t>
            </a:r>
          </a:p>
          <a:p>
            <a:pPr>
              <a:lnSpc>
                <a:spcPct val="80000"/>
              </a:lnSpc>
              <a:buFontTx/>
              <a:buNone/>
            </a:pPr>
            <a:r>
              <a:rPr lang="en-US" sz="1200">
                <a:latin typeface="Courier New" pitchFamily="49" charset="0"/>
              </a:rPr>
              <a:t>	baru-&gt;prev = NULL;</a:t>
            </a:r>
          </a:p>
          <a:p>
            <a:pPr>
              <a:lnSpc>
                <a:spcPct val="80000"/>
              </a:lnSpc>
              <a:buFontTx/>
              <a:buNone/>
            </a:pPr>
            <a:r>
              <a:rPr lang="en-US" sz="1200">
                <a:latin typeface="Courier New" pitchFamily="49" charset="0"/>
              </a:rPr>
              <a:t>	if(isEmpty()==1){</a:t>
            </a:r>
          </a:p>
          <a:p>
            <a:pPr>
              <a:lnSpc>
                <a:spcPct val="80000"/>
              </a:lnSpc>
              <a:buFontTx/>
              <a:buNone/>
            </a:pPr>
            <a:r>
              <a:rPr lang="en-US" sz="1200">
                <a:latin typeface="Courier New" pitchFamily="49" charset="0"/>
              </a:rPr>
              <a:t>	 head=baru;</a:t>
            </a:r>
          </a:p>
          <a:p>
            <a:pPr>
              <a:lnSpc>
                <a:spcPct val="80000"/>
              </a:lnSpc>
              <a:buFontTx/>
              <a:buNone/>
            </a:pPr>
            <a:r>
              <a:rPr lang="en-US" sz="1200">
                <a:latin typeface="Courier New" pitchFamily="49" charset="0"/>
              </a:rPr>
              <a:t>	 tail=head;</a:t>
            </a:r>
          </a:p>
          <a:p>
            <a:pPr>
              <a:lnSpc>
                <a:spcPct val="80000"/>
              </a:lnSpc>
              <a:buFontTx/>
              <a:buNone/>
            </a:pPr>
            <a:r>
              <a:rPr lang="en-US" sz="1200">
                <a:latin typeface="Courier New" pitchFamily="49" charset="0"/>
              </a:rPr>
              <a:t>	 head-&gt;next = NULL;</a:t>
            </a:r>
          </a:p>
          <a:p>
            <a:pPr>
              <a:lnSpc>
                <a:spcPct val="80000"/>
              </a:lnSpc>
              <a:buFontTx/>
              <a:buNone/>
            </a:pPr>
            <a:r>
              <a:rPr lang="en-US" sz="1200">
                <a:latin typeface="Courier New" pitchFamily="49" charset="0"/>
              </a:rPr>
              <a:t>	 head-&gt;prev = NULL;</a:t>
            </a:r>
          </a:p>
          <a:p>
            <a:pPr>
              <a:lnSpc>
                <a:spcPct val="80000"/>
              </a:lnSpc>
              <a:buFontTx/>
              <a:buNone/>
            </a:pPr>
            <a:r>
              <a:rPr lang="en-US" sz="1200">
                <a:latin typeface="Courier New" pitchFamily="49" charset="0"/>
              </a:rPr>
              <a:t>	 tail-&gt;prev = NULL;</a:t>
            </a:r>
          </a:p>
          <a:p>
            <a:pPr>
              <a:lnSpc>
                <a:spcPct val="80000"/>
              </a:lnSpc>
              <a:buFontTx/>
              <a:buNone/>
            </a:pPr>
            <a:r>
              <a:rPr lang="en-US" sz="1200">
                <a:latin typeface="Courier New" pitchFamily="49" charset="0"/>
              </a:rPr>
              <a:t>	 tail-&gt;next = NULL;</a:t>
            </a:r>
          </a:p>
          <a:p>
            <a:pPr>
              <a:lnSpc>
                <a:spcPct val="80000"/>
              </a:lnSpc>
              <a:buFontTx/>
              <a:buNone/>
            </a:pPr>
            <a:r>
              <a:rPr lang="en-US" sz="1200">
                <a:latin typeface="Courier New" pitchFamily="49" charset="0"/>
              </a:rPr>
              <a:t>	}</a:t>
            </a:r>
          </a:p>
          <a:p>
            <a:pPr>
              <a:lnSpc>
                <a:spcPct val="80000"/>
              </a:lnSpc>
              <a:buFontTx/>
              <a:buNone/>
            </a:pPr>
            <a:r>
              <a:rPr lang="en-US" sz="1200">
                <a:latin typeface="Courier New" pitchFamily="49" charset="0"/>
              </a:rPr>
              <a:t>	else {</a:t>
            </a:r>
          </a:p>
          <a:p>
            <a:pPr>
              <a:lnSpc>
                <a:spcPct val="80000"/>
              </a:lnSpc>
              <a:buFontTx/>
              <a:buNone/>
            </a:pPr>
            <a:r>
              <a:rPr lang="en-US" sz="1200">
                <a:latin typeface="Courier New" pitchFamily="49" charset="0"/>
              </a:rPr>
              <a:t>	 tail-&gt;next = baru;</a:t>
            </a:r>
          </a:p>
          <a:p>
            <a:pPr>
              <a:lnSpc>
                <a:spcPct val="80000"/>
              </a:lnSpc>
              <a:buFontTx/>
              <a:buNone/>
            </a:pPr>
            <a:r>
              <a:rPr lang="en-US" sz="1200">
                <a:latin typeface="Courier New" pitchFamily="49" charset="0"/>
              </a:rPr>
              <a:t>	 baru-&gt;prev = tail;</a:t>
            </a:r>
          </a:p>
          <a:p>
            <a:pPr>
              <a:lnSpc>
                <a:spcPct val="80000"/>
              </a:lnSpc>
              <a:buFontTx/>
              <a:buNone/>
            </a:pPr>
            <a:r>
              <a:rPr lang="en-US" sz="1200">
                <a:latin typeface="Courier New" pitchFamily="49" charset="0"/>
              </a:rPr>
              <a:t>	 tail = baru;</a:t>
            </a:r>
          </a:p>
          <a:p>
            <a:pPr>
              <a:lnSpc>
                <a:spcPct val="80000"/>
              </a:lnSpc>
              <a:buFontTx/>
              <a:buNone/>
            </a:pPr>
            <a:r>
              <a:rPr lang="en-US" sz="1200">
                <a:latin typeface="Courier New" pitchFamily="49" charset="0"/>
              </a:rPr>
              <a:t>       tail-&gt;next = NULL;</a:t>
            </a:r>
          </a:p>
          <a:p>
            <a:pPr>
              <a:lnSpc>
                <a:spcPct val="80000"/>
              </a:lnSpc>
              <a:buFontTx/>
              <a:buNone/>
            </a:pPr>
            <a:r>
              <a:rPr lang="en-US" sz="1200">
                <a:latin typeface="Courier New" pitchFamily="49" charset="0"/>
              </a:rPr>
              <a:t>	}</a:t>
            </a:r>
          </a:p>
          <a:p>
            <a:pPr>
              <a:lnSpc>
                <a:spcPct val="80000"/>
              </a:lnSpc>
              <a:buFontTx/>
              <a:buNone/>
            </a:pPr>
            <a:r>
              <a:rPr lang="en-US" sz="1200">
                <a:latin typeface="Courier New" pitchFamily="49" charset="0"/>
              </a:rPr>
              <a:t>	cout&lt;&lt;"Data masuk\n";</a:t>
            </a:r>
          </a:p>
          <a:p>
            <a:pPr>
              <a:lnSpc>
                <a:spcPct val="80000"/>
              </a:lnSpc>
              <a:buFontTx/>
              <a:buNone/>
            </a:pPr>
            <a:r>
              <a:rPr lang="en-US" sz="1200">
                <a:latin typeface="Courier New" pitchFamily="49"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600"/>
              <a:t>DLLNC dengan HEAD &amp; TAIL</a:t>
            </a:r>
          </a:p>
        </p:txBody>
      </p:sp>
      <p:pic>
        <p:nvPicPr>
          <p:cNvPr id="67587"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600"/>
              <a:t>DLLNC dengan HEAD &amp; TAIL</a:t>
            </a:r>
          </a:p>
        </p:txBody>
      </p:sp>
      <p:pic>
        <p:nvPicPr>
          <p:cNvPr id="68611"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600"/>
              <a:t>DLLNC dengan HEAD &amp; TAIL</a:t>
            </a:r>
          </a:p>
        </p:txBody>
      </p:sp>
      <p:sp>
        <p:nvSpPr>
          <p:cNvPr id="69636" name="Rectangle 4"/>
          <p:cNvSpPr>
            <a:spLocks noGrp="1" noChangeArrowheads="1"/>
          </p:cNvSpPr>
          <p:nvPr>
            <p:ph type="body" idx="1"/>
          </p:nvPr>
        </p:nvSpPr>
        <p:spPr/>
        <p:txBody>
          <a:bodyPr/>
          <a:lstStyle/>
          <a:p>
            <a:pPr>
              <a:lnSpc>
                <a:spcPct val="80000"/>
              </a:lnSpc>
            </a:pPr>
            <a:r>
              <a:rPr lang="en-US" u="sng"/>
              <a:t>Function untuk menampilkan isi linked list</a:t>
            </a:r>
            <a:endParaRPr lang="en-US"/>
          </a:p>
          <a:p>
            <a:pPr>
              <a:lnSpc>
                <a:spcPct val="80000"/>
              </a:lnSpc>
              <a:buFontTx/>
              <a:buNone/>
            </a:pPr>
            <a:r>
              <a:rPr lang="en-US" sz="1800" b="1">
                <a:latin typeface="Courier New" pitchFamily="49" charset="0"/>
              </a:rPr>
              <a:t>void</a:t>
            </a:r>
            <a:r>
              <a:rPr lang="en-US" sz="1800">
                <a:latin typeface="Courier New" pitchFamily="49" charset="0"/>
              </a:rPr>
              <a:t> tampil(){</a:t>
            </a:r>
          </a:p>
          <a:p>
            <a:pPr>
              <a:lnSpc>
                <a:spcPct val="80000"/>
              </a:lnSpc>
              <a:buFontTx/>
              <a:buNone/>
            </a:pPr>
            <a:r>
              <a:rPr lang="en-US" sz="1800">
                <a:latin typeface="Courier New" pitchFamily="49" charset="0"/>
              </a:rPr>
              <a:t>	TNode *bantu;</a:t>
            </a:r>
          </a:p>
          <a:p>
            <a:pPr>
              <a:lnSpc>
                <a:spcPct val="80000"/>
              </a:lnSpc>
              <a:buFontTx/>
              <a:buNone/>
            </a:pPr>
            <a:r>
              <a:rPr lang="en-US" sz="1800">
                <a:latin typeface="Courier New" pitchFamily="49" charset="0"/>
              </a:rPr>
              <a:t>	bantu = head;</a:t>
            </a:r>
          </a:p>
          <a:p>
            <a:pPr>
              <a:lnSpc>
                <a:spcPct val="80000"/>
              </a:lnSpc>
              <a:buFontTx/>
              <a:buNone/>
            </a:pPr>
            <a:r>
              <a:rPr lang="en-US" sz="1800">
                <a:latin typeface="Courier New" pitchFamily="49" charset="0"/>
              </a:rPr>
              <a:t>	if(isEmpty()==0){</a:t>
            </a:r>
          </a:p>
          <a:p>
            <a:pPr>
              <a:lnSpc>
                <a:spcPct val="80000"/>
              </a:lnSpc>
              <a:buFontTx/>
              <a:buNone/>
            </a:pPr>
            <a:r>
              <a:rPr lang="en-US" sz="1800">
                <a:latin typeface="Courier New" pitchFamily="49" charset="0"/>
              </a:rPr>
              <a:t>		while(bantu!=tail-&gt;next){</a:t>
            </a:r>
          </a:p>
          <a:p>
            <a:pPr>
              <a:lnSpc>
                <a:spcPct val="80000"/>
              </a:lnSpc>
              <a:buFontTx/>
              <a:buNone/>
            </a:pPr>
            <a:r>
              <a:rPr lang="en-US" sz="1800">
                <a:latin typeface="Courier New" pitchFamily="49" charset="0"/>
              </a:rPr>
              <a:t>			cout&lt;&lt;bantu-&gt;data&lt;&lt;" ";</a:t>
            </a:r>
          </a:p>
          <a:p>
            <a:pPr>
              <a:lnSpc>
                <a:spcPct val="80000"/>
              </a:lnSpc>
              <a:buFontTx/>
              <a:buNone/>
            </a:pPr>
            <a:r>
              <a:rPr lang="en-US" sz="1800">
                <a:latin typeface="Courier New" pitchFamily="49" charset="0"/>
              </a:rPr>
              <a:t>			bantu=bantu-&gt;next;</a:t>
            </a:r>
          </a:p>
          <a:p>
            <a:pPr>
              <a:lnSpc>
                <a:spcPct val="80000"/>
              </a:lnSpc>
              <a:buFontTx/>
              <a:buNone/>
            </a:pPr>
            <a:r>
              <a:rPr lang="en-US" sz="1800">
                <a:latin typeface="Courier New" pitchFamily="49" charset="0"/>
              </a:rPr>
              <a:t>		}</a:t>
            </a:r>
          </a:p>
          <a:p>
            <a:pPr>
              <a:lnSpc>
                <a:spcPct val="80000"/>
              </a:lnSpc>
              <a:buFontTx/>
              <a:buNone/>
            </a:pPr>
            <a:r>
              <a:rPr lang="en-US" sz="1800">
                <a:latin typeface="Courier New" pitchFamily="49" charset="0"/>
              </a:rPr>
              <a:t>		cout&lt;&lt;endl;</a:t>
            </a:r>
          </a:p>
          <a:p>
            <a:pPr>
              <a:lnSpc>
                <a:spcPct val="80000"/>
              </a:lnSpc>
              <a:buFontTx/>
              <a:buNone/>
            </a:pPr>
            <a:r>
              <a:rPr lang="en-US" sz="1800">
                <a:latin typeface="Courier New" pitchFamily="49" charset="0"/>
              </a:rPr>
              <a:t>	} else cout&lt;&lt;"Masih kosong\n";</a:t>
            </a:r>
          </a:p>
          <a:p>
            <a:pPr>
              <a:lnSpc>
                <a:spcPct val="80000"/>
              </a:lnSpc>
              <a:buFontTx/>
              <a:buNone/>
            </a:pPr>
            <a:r>
              <a:rPr lang="en-US" sz="1800">
                <a:latin typeface="Courier New" pitchFamily="49" charset="0"/>
              </a:rPr>
              <a:t>}</a:t>
            </a:r>
          </a:p>
        </p:txBody>
      </p:sp>
      <p:pic>
        <p:nvPicPr>
          <p:cNvPr id="69637" name="Picture 5"/>
          <p:cNvPicPr>
            <a:picLocks noChangeAspect="1" noChangeArrowheads="1"/>
          </p:cNvPicPr>
          <p:nvPr/>
        </p:nvPicPr>
        <p:blipFill>
          <a:blip r:embed="rId2"/>
          <a:srcRect/>
          <a:stretch>
            <a:fillRect/>
          </a:stretch>
        </p:blipFill>
        <p:spPr bwMode="auto">
          <a:xfrm>
            <a:off x="827088" y="5445125"/>
            <a:ext cx="5832475" cy="10795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600"/>
              <a:t>DLLNC dengan HEAD &amp; TAIL</a:t>
            </a:r>
          </a:p>
        </p:txBody>
      </p:sp>
      <p:sp>
        <p:nvSpPr>
          <p:cNvPr id="70659" name="Rectangle 3"/>
          <p:cNvSpPr>
            <a:spLocks noGrp="1" noChangeArrowheads="1"/>
          </p:cNvSpPr>
          <p:nvPr>
            <p:ph type="body" idx="1"/>
          </p:nvPr>
        </p:nvSpPr>
        <p:spPr/>
        <p:txBody>
          <a:bodyPr/>
          <a:lstStyle/>
          <a:p>
            <a:pPr>
              <a:lnSpc>
                <a:spcPct val="80000"/>
              </a:lnSpc>
              <a:buFontTx/>
              <a:buNone/>
            </a:pPr>
            <a:r>
              <a:rPr lang="en-US" sz="1400" u="sng"/>
              <a:t>Function untuk menghapus data di data terdepan</a:t>
            </a:r>
            <a:endParaRPr lang="en-US" sz="1400" b="1"/>
          </a:p>
          <a:p>
            <a:pPr>
              <a:lnSpc>
                <a:spcPct val="80000"/>
              </a:lnSpc>
              <a:buFontTx/>
              <a:buNone/>
            </a:pPr>
            <a:r>
              <a:rPr lang="en-US" sz="1400" b="1">
                <a:latin typeface="Courier New" pitchFamily="49" charset="0"/>
              </a:rPr>
              <a:t>void</a:t>
            </a:r>
            <a:r>
              <a:rPr lang="en-US" sz="1400">
                <a:latin typeface="Courier New" pitchFamily="49" charset="0"/>
              </a:rPr>
              <a:t> hapusDepan(){</a:t>
            </a:r>
          </a:p>
          <a:p>
            <a:pPr>
              <a:lnSpc>
                <a:spcPct val="80000"/>
              </a:lnSpc>
              <a:buFontTx/>
              <a:buNone/>
            </a:pPr>
            <a:r>
              <a:rPr lang="en-US" sz="1400">
                <a:latin typeface="Courier New" pitchFamily="49" charset="0"/>
              </a:rPr>
              <a:t>	TNode *hapus;</a:t>
            </a:r>
          </a:p>
          <a:p>
            <a:pPr>
              <a:lnSpc>
                <a:spcPct val="80000"/>
              </a:lnSpc>
              <a:buFontTx/>
              <a:buNone/>
            </a:pPr>
            <a:r>
              <a:rPr lang="en-US" sz="1400">
                <a:latin typeface="Courier New" pitchFamily="49" charset="0"/>
              </a:rPr>
              <a:t>	int d;</a:t>
            </a:r>
          </a:p>
          <a:p>
            <a:pPr>
              <a:lnSpc>
                <a:spcPct val="80000"/>
              </a:lnSpc>
              <a:buFontTx/>
              <a:buNone/>
            </a:pPr>
            <a:r>
              <a:rPr lang="en-US" sz="1400">
                <a:latin typeface="Courier New" pitchFamily="49" charset="0"/>
              </a:rPr>
              <a:t>	if (isEmpty()==0){</a:t>
            </a:r>
          </a:p>
          <a:p>
            <a:pPr>
              <a:lnSpc>
                <a:spcPct val="80000"/>
              </a:lnSpc>
              <a:buFontTx/>
              <a:buNone/>
            </a:pPr>
            <a:r>
              <a:rPr lang="en-US" sz="1400">
                <a:latin typeface="Courier New" pitchFamily="49" charset="0"/>
              </a:rPr>
              <a:t>	 if(head-&gt;next != NULL){</a:t>
            </a:r>
          </a:p>
          <a:p>
            <a:pPr>
              <a:lnSpc>
                <a:spcPct val="80000"/>
              </a:lnSpc>
              <a:buFontTx/>
              <a:buNone/>
            </a:pPr>
            <a:r>
              <a:rPr lang="en-US" sz="1400">
                <a:latin typeface="Courier New" pitchFamily="49" charset="0"/>
              </a:rPr>
              <a:t>		hapus = head;</a:t>
            </a:r>
          </a:p>
          <a:p>
            <a:pPr>
              <a:lnSpc>
                <a:spcPct val="80000"/>
              </a:lnSpc>
              <a:buFontTx/>
              <a:buNone/>
            </a:pPr>
            <a:r>
              <a:rPr lang="en-US" sz="1400">
                <a:latin typeface="Courier New" pitchFamily="49" charset="0"/>
              </a:rPr>
              <a:t>		d = hapus-&gt;data;</a:t>
            </a:r>
          </a:p>
          <a:p>
            <a:pPr>
              <a:lnSpc>
                <a:spcPct val="80000"/>
              </a:lnSpc>
              <a:buFontTx/>
              <a:buNone/>
            </a:pPr>
            <a:r>
              <a:rPr lang="en-US" sz="1400">
                <a:latin typeface="Courier New" pitchFamily="49" charset="0"/>
              </a:rPr>
              <a:t>		head = head-&gt;next;</a:t>
            </a:r>
          </a:p>
          <a:p>
            <a:pPr>
              <a:lnSpc>
                <a:spcPct val="80000"/>
              </a:lnSpc>
              <a:buFontTx/>
              <a:buNone/>
            </a:pPr>
            <a:r>
              <a:rPr lang="en-US" sz="1400">
                <a:latin typeface="Courier New" pitchFamily="49" charset="0"/>
              </a:rPr>
              <a:t>		head-&gt;prev = NULL;</a:t>
            </a:r>
          </a:p>
          <a:p>
            <a:pPr>
              <a:lnSpc>
                <a:spcPct val="80000"/>
              </a:lnSpc>
              <a:buFontTx/>
              <a:buNone/>
            </a:pPr>
            <a:r>
              <a:rPr lang="en-US" sz="1400">
                <a:latin typeface="Courier New" pitchFamily="49" charset="0"/>
              </a:rPr>
              <a:t>		delete hapus;</a:t>
            </a:r>
          </a:p>
          <a:p>
            <a:pPr>
              <a:lnSpc>
                <a:spcPct val="80000"/>
              </a:lnSpc>
              <a:buFontTx/>
              <a:buNone/>
            </a:pPr>
            <a:r>
              <a:rPr lang="en-US" sz="1400">
                <a:latin typeface="Courier New" pitchFamily="49" charset="0"/>
              </a:rPr>
              <a:t>	 } else {</a:t>
            </a:r>
          </a:p>
          <a:p>
            <a:pPr>
              <a:lnSpc>
                <a:spcPct val="80000"/>
              </a:lnSpc>
              <a:buFontTx/>
              <a:buNone/>
            </a:pPr>
            <a:r>
              <a:rPr lang="en-US" sz="1400">
                <a:latin typeface="Courier New" pitchFamily="49" charset="0"/>
              </a:rPr>
              <a:t>		d = head-&gt;data;</a:t>
            </a:r>
          </a:p>
          <a:p>
            <a:pPr>
              <a:lnSpc>
                <a:spcPct val="80000"/>
              </a:lnSpc>
              <a:buFontTx/>
              <a:buNone/>
            </a:pPr>
            <a:r>
              <a:rPr lang="en-US" sz="1400">
                <a:latin typeface="Courier New" pitchFamily="49" charset="0"/>
              </a:rPr>
              <a:t>		head = NULL;</a:t>
            </a:r>
          </a:p>
          <a:p>
            <a:pPr>
              <a:lnSpc>
                <a:spcPct val="80000"/>
              </a:lnSpc>
              <a:buFontTx/>
              <a:buNone/>
            </a:pPr>
            <a:r>
              <a:rPr lang="en-US" sz="1400">
                <a:latin typeface="Courier New" pitchFamily="49" charset="0"/>
              </a:rPr>
              <a:t>          tail = NULL;</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cout&lt;&lt;d&lt;&lt;" terhapus\n";</a:t>
            </a:r>
          </a:p>
          <a:p>
            <a:pPr>
              <a:lnSpc>
                <a:spcPct val="80000"/>
              </a:lnSpc>
              <a:buFontTx/>
              <a:buNone/>
            </a:pPr>
            <a:r>
              <a:rPr lang="en-US" sz="1400">
                <a:latin typeface="Courier New" pitchFamily="49" charset="0"/>
              </a:rPr>
              <a:t>	} else cout&lt;&lt;"Masih kosong\n";</a:t>
            </a:r>
          </a:p>
          <a:p>
            <a:pPr>
              <a:lnSpc>
                <a:spcPct val="80000"/>
              </a:lnSpc>
              <a:buFontTx/>
              <a:buNone/>
            </a:pPr>
            <a:r>
              <a:rPr lang="en-US" sz="1400">
                <a:latin typeface="Courier New"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3600"/>
              <a:t>DLLNC dengan HEAD &amp; TAIL</a:t>
            </a:r>
          </a:p>
        </p:txBody>
      </p:sp>
      <p:pic>
        <p:nvPicPr>
          <p:cNvPr id="73731"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b="1"/>
              <a:t>Double Linked List Non Circular</a:t>
            </a:r>
          </a:p>
        </p:txBody>
      </p:sp>
      <p:sp>
        <p:nvSpPr>
          <p:cNvPr id="3075" name="Rectangle 3"/>
          <p:cNvSpPr>
            <a:spLocks noGrp="1" noChangeArrowheads="1"/>
          </p:cNvSpPr>
          <p:nvPr>
            <p:ph type="body" idx="1"/>
          </p:nvPr>
        </p:nvSpPr>
        <p:spPr/>
        <p:txBody>
          <a:bodyPr/>
          <a:lstStyle/>
          <a:p>
            <a:pPr>
              <a:lnSpc>
                <a:spcPct val="90000"/>
              </a:lnSpc>
            </a:pPr>
            <a:r>
              <a:rPr lang="de-DE" sz="2400"/>
              <a:t>DLLNC adalah Double Linked List yang memiliki 2 buah pointer yaitu pointer next dan prev.  Pointer next menunjuk pada node setelahnya dan pointer prev menunjuk pada node sebelumnya.</a:t>
            </a:r>
          </a:p>
          <a:p>
            <a:pPr>
              <a:lnSpc>
                <a:spcPct val="90000"/>
              </a:lnSpc>
            </a:pPr>
            <a:r>
              <a:rPr lang="de-DE" sz="2400" b="1"/>
              <a:t>Pengertian:</a:t>
            </a:r>
            <a:endParaRPr lang="de-DE" sz="2400"/>
          </a:p>
          <a:p>
            <a:pPr lvl="1">
              <a:lnSpc>
                <a:spcPct val="90000"/>
              </a:lnSpc>
            </a:pPr>
            <a:r>
              <a:rPr lang="de-DE" sz="2400"/>
              <a:t>Double : artinya field pointer-nya dua buah dan dua arah, ke node sebelum dan sesudahnya.</a:t>
            </a:r>
          </a:p>
          <a:p>
            <a:pPr lvl="1">
              <a:lnSpc>
                <a:spcPct val="90000"/>
              </a:lnSpc>
            </a:pPr>
            <a:r>
              <a:rPr lang="de-DE" sz="2400"/>
              <a:t>Linked List : artinya node-node tersebut saling terhubung satu sama lain.</a:t>
            </a:r>
          </a:p>
          <a:p>
            <a:pPr lvl="1">
              <a:lnSpc>
                <a:spcPct val="90000"/>
              </a:lnSpc>
            </a:pPr>
            <a:r>
              <a:rPr lang="de-DE" sz="2400"/>
              <a:t>Non Circular : artinya pointer prev dan next-nya akan menunjuk pada NULL.</a:t>
            </a:r>
            <a:endParaRPr lang="en-US" sz="2400"/>
          </a:p>
        </p:txBody>
      </p:sp>
      <p:pic>
        <p:nvPicPr>
          <p:cNvPr id="3077" name="Picture 5"/>
          <p:cNvPicPr>
            <a:picLocks noChangeAspect="1" noChangeArrowheads="1"/>
          </p:cNvPicPr>
          <p:nvPr/>
        </p:nvPicPr>
        <p:blipFill>
          <a:blip r:embed="rId2"/>
          <a:srcRect/>
          <a:stretch>
            <a:fillRect/>
          </a:stretch>
        </p:blipFill>
        <p:spPr bwMode="auto">
          <a:xfrm>
            <a:off x="4716463" y="5516563"/>
            <a:ext cx="3324225"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3600"/>
              <a:t>DLLNC dengan HEAD &amp; TAIL</a:t>
            </a:r>
          </a:p>
        </p:txBody>
      </p:sp>
      <p:sp>
        <p:nvSpPr>
          <p:cNvPr id="74755" name="AutoShape 3"/>
          <p:cNvSpPr>
            <a:spLocks noChangeAspect="1" noChangeArrowheads="1"/>
          </p:cNvSpPr>
          <p:nvPr>
            <p:ph type="body" idx="1"/>
          </p:nvPr>
        </p:nvSpPr>
        <p:spPr/>
        <p:txBody>
          <a:bodyPr/>
          <a:lstStyle/>
          <a:p>
            <a:pPr>
              <a:lnSpc>
                <a:spcPct val="80000"/>
              </a:lnSpc>
              <a:buFontTx/>
              <a:buNone/>
            </a:pPr>
            <a:r>
              <a:rPr lang="en-US" sz="2400" u="sng"/>
              <a:t>Function untuk menghapus node terbelakang</a:t>
            </a:r>
            <a:endParaRPr lang="en-US" sz="2400" b="1"/>
          </a:p>
          <a:p>
            <a:pPr>
              <a:lnSpc>
                <a:spcPct val="80000"/>
              </a:lnSpc>
              <a:buFontTx/>
              <a:buNone/>
            </a:pPr>
            <a:r>
              <a:rPr lang="en-US" sz="1400" b="1">
                <a:latin typeface="Courier New" pitchFamily="49" charset="0"/>
              </a:rPr>
              <a:t>void</a:t>
            </a:r>
            <a:r>
              <a:rPr lang="en-US" sz="1400">
                <a:latin typeface="Courier New" pitchFamily="49" charset="0"/>
              </a:rPr>
              <a:t> hapusBelakang(){</a:t>
            </a:r>
          </a:p>
          <a:p>
            <a:pPr>
              <a:lnSpc>
                <a:spcPct val="80000"/>
              </a:lnSpc>
              <a:buFontTx/>
              <a:buNone/>
            </a:pPr>
            <a:r>
              <a:rPr lang="en-US" sz="1400">
                <a:latin typeface="Courier New" pitchFamily="49" charset="0"/>
              </a:rPr>
              <a:t>	TNode *hapus;</a:t>
            </a:r>
          </a:p>
          <a:p>
            <a:pPr>
              <a:lnSpc>
                <a:spcPct val="80000"/>
              </a:lnSpc>
              <a:buFontTx/>
              <a:buNone/>
            </a:pPr>
            <a:r>
              <a:rPr lang="en-US" sz="1400">
                <a:latin typeface="Courier New" pitchFamily="49" charset="0"/>
              </a:rPr>
              <a:t>	int d;</a:t>
            </a:r>
          </a:p>
          <a:p>
            <a:pPr>
              <a:lnSpc>
                <a:spcPct val="80000"/>
              </a:lnSpc>
              <a:buFontTx/>
              <a:buNone/>
            </a:pPr>
            <a:r>
              <a:rPr lang="en-US" sz="1400">
                <a:latin typeface="Courier New" pitchFamily="49" charset="0"/>
              </a:rPr>
              <a:t>	if (isEmpty()==0){</a:t>
            </a:r>
          </a:p>
          <a:p>
            <a:pPr>
              <a:lnSpc>
                <a:spcPct val="80000"/>
              </a:lnSpc>
              <a:buFontTx/>
              <a:buNone/>
            </a:pPr>
            <a:r>
              <a:rPr lang="en-US" sz="1400">
                <a:latin typeface="Courier New" pitchFamily="49" charset="0"/>
              </a:rPr>
              <a:t>	 if(head-&gt;next != NULL){</a:t>
            </a:r>
          </a:p>
          <a:p>
            <a:pPr>
              <a:lnSpc>
                <a:spcPct val="80000"/>
              </a:lnSpc>
              <a:buFontTx/>
              <a:buNone/>
            </a:pPr>
            <a:r>
              <a:rPr lang="en-US" sz="1400">
                <a:latin typeface="Courier New" pitchFamily="49" charset="0"/>
              </a:rPr>
              <a:t>		hapus = tail;</a:t>
            </a:r>
          </a:p>
          <a:p>
            <a:pPr>
              <a:lnSpc>
                <a:spcPct val="80000"/>
              </a:lnSpc>
              <a:buFontTx/>
              <a:buNone/>
            </a:pPr>
            <a:r>
              <a:rPr lang="en-US" sz="1400">
                <a:latin typeface="Courier New" pitchFamily="49" charset="0"/>
              </a:rPr>
              <a:t>		d = tail-&gt;data;</a:t>
            </a:r>
          </a:p>
          <a:p>
            <a:pPr>
              <a:lnSpc>
                <a:spcPct val="80000"/>
              </a:lnSpc>
              <a:buFontTx/>
              <a:buNone/>
            </a:pPr>
            <a:r>
              <a:rPr lang="en-US" sz="1400">
                <a:latin typeface="Courier New" pitchFamily="49" charset="0"/>
              </a:rPr>
              <a:t>		tail = tail-&gt;prev;</a:t>
            </a:r>
          </a:p>
          <a:p>
            <a:pPr>
              <a:lnSpc>
                <a:spcPct val="80000"/>
              </a:lnSpc>
              <a:buFontTx/>
              <a:buNone/>
            </a:pPr>
            <a:r>
              <a:rPr lang="en-US" sz="1400">
                <a:latin typeface="Courier New" pitchFamily="49" charset="0"/>
              </a:rPr>
              <a:t>		tail-&gt;next = NULL;</a:t>
            </a:r>
          </a:p>
          <a:p>
            <a:pPr>
              <a:lnSpc>
                <a:spcPct val="80000"/>
              </a:lnSpc>
              <a:buFontTx/>
              <a:buNone/>
            </a:pPr>
            <a:r>
              <a:rPr lang="en-US" sz="1400">
                <a:latin typeface="Courier New" pitchFamily="49" charset="0"/>
              </a:rPr>
              <a:t>		delete hapus;</a:t>
            </a:r>
          </a:p>
          <a:p>
            <a:pPr>
              <a:lnSpc>
                <a:spcPct val="80000"/>
              </a:lnSpc>
              <a:buFontTx/>
              <a:buNone/>
            </a:pPr>
            <a:r>
              <a:rPr lang="en-US" sz="1400">
                <a:latin typeface="Courier New" pitchFamily="49" charset="0"/>
              </a:rPr>
              <a:t>	 } else {</a:t>
            </a:r>
          </a:p>
          <a:p>
            <a:pPr>
              <a:lnSpc>
                <a:spcPct val="80000"/>
              </a:lnSpc>
              <a:buFontTx/>
              <a:buNone/>
            </a:pPr>
            <a:r>
              <a:rPr lang="en-US" sz="1400">
                <a:latin typeface="Courier New" pitchFamily="49" charset="0"/>
              </a:rPr>
              <a:t>		d = head-&gt;data;</a:t>
            </a:r>
          </a:p>
          <a:p>
            <a:pPr>
              <a:lnSpc>
                <a:spcPct val="80000"/>
              </a:lnSpc>
              <a:buFontTx/>
              <a:buNone/>
            </a:pPr>
            <a:r>
              <a:rPr lang="en-US" sz="1400">
                <a:latin typeface="Courier New" pitchFamily="49" charset="0"/>
              </a:rPr>
              <a:t>		head = NULL;</a:t>
            </a:r>
          </a:p>
          <a:p>
            <a:pPr>
              <a:lnSpc>
                <a:spcPct val="80000"/>
              </a:lnSpc>
              <a:buFontTx/>
              <a:buNone/>
            </a:pPr>
            <a:r>
              <a:rPr lang="en-US" sz="1400">
                <a:latin typeface="Courier New" pitchFamily="49" charset="0"/>
              </a:rPr>
              <a:t>		tail = NULL;</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cout&lt;&lt;d&lt;&lt;" terhapus\n";</a:t>
            </a:r>
          </a:p>
          <a:p>
            <a:pPr>
              <a:lnSpc>
                <a:spcPct val="80000"/>
              </a:lnSpc>
              <a:buFontTx/>
              <a:buNone/>
            </a:pPr>
            <a:r>
              <a:rPr lang="en-US" sz="1400">
                <a:latin typeface="Courier New" pitchFamily="49" charset="0"/>
              </a:rPr>
              <a:t>	} else cout&lt;&lt;"Masih kosong\n";</a:t>
            </a:r>
          </a:p>
          <a:p>
            <a:pPr>
              <a:lnSpc>
                <a:spcPct val="80000"/>
              </a:lnSpc>
              <a:buFontTx/>
              <a:buNone/>
            </a:pPr>
            <a:r>
              <a:rPr lang="en-US" sz="1400">
                <a:latin typeface="Courier New"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600"/>
              <a:t>DLLNC dengan HEAD &amp; TAIL</a:t>
            </a:r>
          </a:p>
        </p:txBody>
      </p:sp>
      <p:sp>
        <p:nvSpPr>
          <p:cNvPr id="75780" name="AutoShape 4"/>
          <p:cNvSpPr>
            <a:spLocks noChangeAspect="1" noChangeArrowheads="1"/>
          </p:cNvSpPr>
          <p:nvPr>
            <p:ph type="body" idx="1"/>
          </p:nvPr>
        </p:nvSpPr>
        <p:spPr/>
        <p:txBody>
          <a:bodyPr/>
          <a:lstStyle/>
          <a:p>
            <a:pPr>
              <a:lnSpc>
                <a:spcPct val="90000"/>
              </a:lnSpc>
            </a:pPr>
            <a:r>
              <a:rPr lang="en-US"/>
              <a:t>Pointer hapus tidak perlu di loop untuk mencari node terakhir.  Pointer hapus hanya perlu menunjuk pada pointer tail saja.</a:t>
            </a:r>
          </a:p>
          <a:p>
            <a:pPr>
              <a:lnSpc>
                <a:spcPct val="90000"/>
              </a:lnSpc>
            </a:pPr>
            <a:r>
              <a:rPr lang="en-US"/>
              <a:t>Karena pointer hapus sudah bisa menunjuk ke pointer sebelumnya dengan menggunakan elemen prev, maka pointer prev hanya perlu diset agar menunjuk ke NULL.  Lalu pointer hapus didelete.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600"/>
              <a:t>DLLNC dengan HEAD &amp; TAIL</a:t>
            </a:r>
          </a:p>
        </p:txBody>
      </p:sp>
      <p:pic>
        <p:nvPicPr>
          <p:cNvPr id="76803"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600"/>
              <a:t>DLLNC dengan HEAD &amp; TAIL</a:t>
            </a:r>
          </a:p>
        </p:txBody>
      </p:sp>
      <p:sp>
        <p:nvSpPr>
          <p:cNvPr id="77827" name="AutoShape 3"/>
          <p:cNvSpPr>
            <a:spLocks noChangeAspect="1" noChangeArrowheads="1"/>
          </p:cNvSpPr>
          <p:nvPr>
            <p:ph type="body" idx="1"/>
          </p:nvPr>
        </p:nvSpPr>
        <p:spPr/>
        <p:txBody>
          <a:bodyPr/>
          <a:lstStyle/>
          <a:p>
            <a:pPr>
              <a:lnSpc>
                <a:spcPct val="80000"/>
              </a:lnSpc>
              <a:buFontTx/>
              <a:buNone/>
            </a:pPr>
            <a:r>
              <a:rPr lang="en-US" sz="2000" b="1" u="sng"/>
              <a:t>Function untuk menghapus semua elemen LinkedList</a:t>
            </a:r>
            <a:endParaRPr lang="en-US" sz="2000" b="1"/>
          </a:p>
          <a:p>
            <a:pPr>
              <a:lnSpc>
                <a:spcPct val="80000"/>
              </a:lnSpc>
              <a:buFontTx/>
              <a:buNone/>
            </a:pPr>
            <a:r>
              <a:rPr lang="en-US" sz="2000">
                <a:latin typeface="Courier New" pitchFamily="49" charset="0"/>
              </a:rPr>
              <a:t>void clear(){</a:t>
            </a:r>
          </a:p>
          <a:p>
            <a:pPr>
              <a:lnSpc>
                <a:spcPct val="80000"/>
              </a:lnSpc>
              <a:buFontTx/>
              <a:buNone/>
            </a:pPr>
            <a:r>
              <a:rPr lang="en-US" sz="2000">
                <a:latin typeface="Courier New" pitchFamily="49" charset="0"/>
              </a:rPr>
              <a:t>	TNode *bantu,*hapus;</a:t>
            </a:r>
          </a:p>
          <a:p>
            <a:pPr>
              <a:lnSpc>
                <a:spcPct val="80000"/>
              </a:lnSpc>
              <a:buFontTx/>
              <a:buNone/>
            </a:pPr>
            <a:r>
              <a:rPr lang="en-US" sz="2000">
                <a:latin typeface="Courier New" pitchFamily="49" charset="0"/>
              </a:rPr>
              <a:t>	bantu = head;</a:t>
            </a:r>
          </a:p>
          <a:p>
            <a:pPr>
              <a:lnSpc>
                <a:spcPct val="80000"/>
              </a:lnSpc>
              <a:buFontTx/>
              <a:buNone/>
            </a:pPr>
            <a:r>
              <a:rPr lang="en-US" sz="2000">
                <a:latin typeface="Courier New" pitchFamily="49" charset="0"/>
              </a:rPr>
              <a:t>	while(bantu!=NULL){</a:t>
            </a:r>
          </a:p>
          <a:p>
            <a:pPr>
              <a:lnSpc>
                <a:spcPct val="80000"/>
              </a:lnSpc>
              <a:buFontTx/>
              <a:buNone/>
            </a:pPr>
            <a:r>
              <a:rPr lang="en-US" sz="2000">
                <a:latin typeface="Courier New" pitchFamily="49" charset="0"/>
              </a:rPr>
              <a:t>		hapus = bantu;</a:t>
            </a:r>
          </a:p>
          <a:p>
            <a:pPr>
              <a:lnSpc>
                <a:spcPct val="80000"/>
              </a:lnSpc>
              <a:buFontTx/>
              <a:buNone/>
            </a:pPr>
            <a:r>
              <a:rPr lang="en-US" sz="2000">
                <a:latin typeface="Courier New" pitchFamily="49" charset="0"/>
              </a:rPr>
              <a:t>		bantu = bantu-&gt;next;</a:t>
            </a:r>
          </a:p>
          <a:p>
            <a:pPr>
              <a:lnSpc>
                <a:spcPct val="80000"/>
              </a:lnSpc>
              <a:buFontTx/>
              <a:buNone/>
            </a:pPr>
            <a:r>
              <a:rPr lang="en-US" sz="2000">
                <a:latin typeface="Courier New" pitchFamily="49" charset="0"/>
              </a:rPr>
              <a:t>		delete hapus;</a:t>
            </a:r>
          </a:p>
          <a:p>
            <a:pPr>
              <a:lnSpc>
                <a:spcPct val="80000"/>
              </a:lnSpc>
              <a:buFontTx/>
              <a:buNone/>
            </a:pPr>
            <a:r>
              <a:rPr lang="en-US" sz="2000">
                <a:latin typeface="Courier New" pitchFamily="49" charset="0"/>
              </a:rPr>
              <a:t>	}</a:t>
            </a:r>
          </a:p>
          <a:p>
            <a:pPr>
              <a:lnSpc>
                <a:spcPct val="80000"/>
              </a:lnSpc>
              <a:buFontTx/>
              <a:buNone/>
            </a:pPr>
            <a:r>
              <a:rPr lang="en-US" sz="2000">
                <a:latin typeface="Courier New" pitchFamily="49" charset="0"/>
              </a:rPr>
              <a:t>	head = NULL;</a:t>
            </a:r>
          </a:p>
          <a:p>
            <a:pPr>
              <a:lnSpc>
                <a:spcPct val="80000"/>
              </a:lnSpc>
              <a:buFontTx/>
              <a:buNone/>
            </a:pPr>
            <a:r>
              <a:rPr lang="en-US" sz="2000">
                <a:latin typeface="Courier New" pitchFamily="49" charset="0"/>
              </a:rPr>
              <a:t>	tail = NULL;	</a:t>
            </a:r>
          </a:p>
          <a:p>
            <a:pPr>
              <a:lnSpc>
                <a:spcPct val="80000"/>
              </a:lnSpc>
              <a:buFontTx/>
              <a:buNone/>
            </a:pPr>
            <a:r>
              <a:rPr lang="en-US" sz="2000">
                <a:latin typeface="Courier New"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600"/>
              <a:t>DLLNC dengan HEAD &amp; TAIL</a:t>
            </a:r>
          </a:p>
        </p:txBody>
      </p:sp>
      <p:sp>
        <p:nvSpPr>
          <p:cNvPr id="78851" name="Rectangle 3"/>
          <p:cNvSpPr>
            <a:spLocks noGrp="1" noChangeArrowheads="1"/>
          </p:cNvSpPr>
          <p:nvPr>
            <p:ph type="body" idx="1"/>
          </p:nvPr>
        </p:nvSpPr>
        <p:spPr/>
        <p:txBody>
          <a:bodyPr/>
          <a:lstStyle/>
          <a:p>
            <a:pPr>
              <a:lnSpc>
                <a:spcPct val="80000"/>
              </a:lnSpc>
            </a:pPr>
            <a:r>
              <a:rPr lang="en-US" sz="2800"/>
              <a:t>Menggunakan pointer bantu yang digunakan untuk bergerak sepanjang list, dan menggunakan pointer hapus yang digunakan untuk menunjuk node-node yang akan dihapus.</a:t>
            </a:r>
          </a:p>
          <a:p>
            <a:pPr>
              <a:lnSpc>
                <a:spcPct val="80000"/>
              </a:lnSpc>
            </a:pPr>
            <a:r>
              <a:rPr lang="en-US" sz="2800"/>
              <a:t>Pada saat pointer hapus menunjuk pada node yang akan dihapus, pointer bantu akan bergerak ke node selanjutnya, dan kemudian pointer hapus akan didelete.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Ilustrasi DLLNC</a:t>
            </a:r>
          </a:p>
        </p:txBody>
      </p:sp>
      <p:sp>
        <p:nvSpPr>
          <p:cNvPr id="4132" name="Rectangle 36"/>
          <p:cNvSpPr>
            <a:spLocks noGrp="1" noChangeArrowheads="1"/>
          </p:cNvSpPr>
          <p:nvPr>
            <p:ph type="body" idx="1"/>
          </p:nvPr>
        </p:nvSpPr>
        <p:spPr/>
        <p:txBody>
          <a:bodyPr/>
          <a:lstStyle/>
          <a:p>
            <a:pPr>
              <a:lnSpc>
                <a:spcPct val="90000"/>
              </a:lnSpc>
            </a:pPr>
            <a:endParaRPr lang="en-US" sz="2400"/>
          </a:p>
          <a:p>
            <a:pPr>
              <a:lnSpc>
                <a:spcPct val="90000"/>
              </a:lnSpc>
            </a:pPr>
            <a:endParaRPr lang="en-US" sz="2400"/>
          </a:p>
          <a:p>
            <a:pPr>
              <a:lnSpc>
                <a:spcPct val="90000"/>
              </a:lnSpc>
            </a:pPr>
            <a:r>
              <a:rPr lang="en-US" sz="2400"/>
              <a:t>Setiap node pada linked list mempunyai field yang berisi data dan pointer ke node berikutnya &amp; ke node sebelumnya</a:t>
            </a:r>
          </a:p>
          <a:p>
            <a:pPr>
              <a:lnSpc>
                <a:spcPct val="90000"/>
              </a:lnSpc>
            </a:pPr>
            <a:r>
              <a:rPr lang="en-US" sz="2400"/>
              <a:t>Untuk pembentukan node baru, mulanya pointer next dan prev akan menunjuk ke nilai NULL.</a:t>
            </a:r>
          </a:p>
          <a:p>
            <a:pPr>
              <a:lnSpc>
                <a:spcPct val="90000"/>
              </a:lnSpc>
            </a:pPr>
            <a:r>
              <a:rPr lang="en-US" sz="2400"/>
              <a:t>Selanjutnya pointer prev akan menunjuk ke node sebelumnya, dan pointer next akan menunjuk ke node selanjutnya pada list. </a:t>
            </a:r>
          </a:p>
          <a:p>
            <a:pPr>
              <a:lnSpc>
                <a:spcPct val="90000"/>
              </a:lnSpc>
            </a:pPr>
            <a:endParaRPr lang="en-US" sz="2400"/>
          </a:p>
        </p:txBody>
      </p:sp>
      <p:pic>
        <p:nvPicPr>
          <p:cNvPr id="4135" name="Picture 39"/>
          <p:cNvPicPr>
            <a:picLocks noChangeAspect="1" noChangeArrowheads="1"/>
          </p:cNvPicPr>
          <p:nvPr/>
        </p:nvPicPr>
        <p:blipFill>
          <a:blip r:embed="rId2"/>
          <a:srcRect/>
          <a:stretch>
            <a:fillRect/>
          </a:stretch>
        </p:blipFill>
        <p:spPr bwMode="auto">
          <a:xfrm>
            <a:off x="827088" y="1916113"/>
            <a:ext cx="4695825" cy="84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de-DE" sz="3200" b="1"/>
              <a:t>Deklarasi dan node baru DLLNC</a:t>
            </a:r>
            <a:endParaRPr lang="en-US" sz="3200" b="1"/>
          </a:p>
        </p:txBody>
      </p:sp>
      <p:sp>
        <p:nvSpPr>
          <p:cNvPr id="44035" name="AutoShape 3"/>
          <p:cNvSpPr>
            <a:spLocks noChangeAspect="1" noChangeArrowheads="1"/>
          </p:cNvSpPr>
          <p:nvPr>
            <p:ph type="body" idx="1"/>
          </p:nvPr>
        </p:nvSpPr>
        <p:spPr/>
        <p:txBody>
          <a:bodyPr/>
          <a:lstStyle/>
          <a:p>
            <a:r>
              <a:rPr lang="en-US" sz="1800" u="sng"/>
              <a:t>Deklarasi node</a:t>
            </a:r>
            <a:r>
              <a:rPr lang="en-US" sz="1800"/>
              <a:t> </a:t>
            </a:r>
          </a:p>
          <a:p>
            <a:r>
              <a:rPr lang="en-US" sz="1800"/>
              <a:t>Dibuat dari struct berikut ini:</a:t>
            </a:r>
          </a:p>
          <a:p>
            <a:pPr>
              <a:buFontTx/>
              <a:buNone/>
            </a:pPr>
            <a:r>
              <a:rPr lang="en-US" sz="1400">
                <a:latin typeface="Courier New" pitchFamily="49" charset="0"/>
              </a:rPr>
              <a:t>	typedef struct TNode{</a:t>
            </a:r>
          </a:p>
          <a:p>
            <a:pPr>
              <a:buFontTx/>
              <a:buNone/>
            </a:pPr>
            <a:r>
              <a:rPr lang="en-US" sz="1400">
                <a:latin typeface="Courier New" pitchFamily="49" charset="0"/>
              </a:rPr>
              <a:t>			int data;</a:t>
            </a:r>
          </a:p>
          <a:p>
            <a:pPr>
              <a:buFontTx/>
              <a:buNone/>
            </a:pPr>
            <a:r>
              <a:rPr lang="en-US" sz="1400">
                <a:latin typeface="Courier New" pitchFamily="49" charset="0"/>
              </a:rPr>
              <a:t>			TNode *next;</a:t>
            </a:r>
          </a:p>
          <a:p>
            <a:pPr>
              <a:buFontTx/>
              <a:buNone/>
            </a:pPr>
            <a:r>
              <a:rPr lang="en-US" sz="1400">
                <a:latin typeface="Courier New" pitchFamily="49" charset="0"/>
              </a:rPr>
              <a:t>			Tnode *prev;</a:t>
            </a:r>
          </a:p>
          <a:p>
            <a:pPr>
              <a:buFontTx/>
              <a:buNone/>
            </a:pPr>
            <a:r>
              <a:rPr lang="en-US" sz="1400">
                <a:latin typeface="Courier New" pitchFamily="49" charset="0"/>
              </a:rPr>
              <a:t>	};</a:t>
            </a:r>
            <a:r>
              <a:rPr lang="en-US" sz="1400"/>
              <a:t> </a:t>
            </a:r>
            <a:endParaRPr lang="en-US" sz="1400">
              <a:latin typeface="Courier" pitchFamily="49" charset="0"/>
            </a:endParaRPr>
          </a:p>
          <a:p>
            <a:r>
              <a:rPr lang="en-US" sz="1800" u="sng"/>
              <a:t>Pembentukan node baru</a:t>
            </a:r>
            <a:endParaRPr lang="en-US" sz="1800"/>
          </a:p>
          <a:p>
            <a:r>
              <a:rPr lang="en-US" sz="1800"/>
              <a:t>Digunakan keyword new yang berarti mempersiapkan sebuah node baru berserta alokasi memorinya.</a:t>
            </a:r>
          </a:p>
          <a:p>
            <a:pPr>
              <a:buFontTx/>
              <a:buNone/>
            </a:pPr>
            <a:r>
              <a:rPr lang="en-US" sz="1400">
                <a:latin typeface="Courier New" pitchFamily="49" charset="0"/>
              </a:rPr>
              <a:t>	TNode *baru;</a:t>
            </a:r>
          </a:p>
          <a:p>
            <a:pPr>
              <a:buFontTx/>
              <a:buNone/>
            </a:pPr>
            <a:r>
              <a:rPr lang="en-US" sz="1400">
                <a:latin typeface="Courier New" pitchFamily="49" charset="0"/>
              </a:rPr>
              <a:t>	baru = new TNode;</a:t>
            </a:r>
          </a:p>
          <a:p>
            <a:pPr>
              <a:buFontTx/>
              <a:buNone/>
            </a:pPr>
            <a:r>
              <a:rPr lang="en-US" sz="1400">
                <a:latin typeface="Courier New" pitchFamily="49" charset="0"/>
              </a:rPr>
              <a:t>	baru-&gt;data = databaru;</a:t>
            </a:r>
          </a:p>
          <a:p>
            <a:pPr>
              <a:buFontTx/>
              <a:buNone/>
            </a:pPr>
            <a:r>
              <a:rPr lang="en-US" sz="1400">
                <a:latin typeface="Courier New" pitchFamily="49" charset="0"/>
              </a:rPr>
              <a:t>	baru-&gt;next = NULL;</a:t>
            </a:r>
          </a:p>
          <a:p>
            <a:pPr>
              <a:buFontTx/>
              <a:buNone/>
            </a:pPr>
            <a:r>
              <a:rPr lang="en-US" sz="1400">
                <a:latin typeface="Courier New" pitchFamily="49" charset="0"/>
              </a:rPr>
              <a:t>	baru-&gt;prev = NULL;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a:t>DLLNC dengan HEAD</a:t>
            </a:r>
          </a:p>
        </p:txBody>
      </p:sp>
      <p:sp>
        <p:nvSpPr>
          <p:cNvPr id="6148" name="Rectangle 4"/>
          <p:cNvSpPr>
            <a:spLocks noGrp="1" noChangeArrowheads="1"/>
          </p:cNvSpPr>
          <p:nvPr>
            <p:ph type="body" idx="1"/>
          </p:nvPr>
        </p:nvSpPr>
        <p:spPr/>
        <p:txBody>
          <a:bodyPr/>
          <a:lstStyle/>
          <a:p>
            <a:r>
              <a:rPr lang="en-US"/>
              <a:t>Dibutuhkan satu buah variabel pointer: head</a:t>
            </a:r>
          </a:p>
          <a:p>
            <a:r>
              <a:rPr lang="en-US"/>
              <a:t>Head akan selalu menunjuk pada node pertama</a:t>
            </a:r>
          </a:p>
          <a:p>
            <a:endParaRPr lang="en-US"/>
          </a:p>
        </p:txBody>
      </p:sp>
      <p:pic>
        <p:nvPicPr>
          <p:cNvPr id="6150" name="Picture 6"/>
          <p:cNvPicPr>
            <a:picLocks noChangeAspect="1" noChangeArrowheads="1"/>
          </p:cNvPicPr>
          <p:nvPr/>
        </p:nvPicPr>
        <p:blipFill>
          <a:blip r:embed="rId2"/>
          <a:srcRect/>
          <a:stretch>
            <a:fillRect/>
          </a:stretch>
        </p:blipFill>
        <p:spPr bwMode="auto">
          <a:xfrm>
            <a:off x="900113" y="4221163"/>
            <a:ext cx="6985000" cy="1871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600" b="1"/>
              <a:t>DLLNC dengan HEAD</a:t>
            </a:r>
          </a:p>
        </p:txBody>
      </p:sp>
      <p:sp>
        <p:nvSpPr>
          <p:cNvPr id="7174" name="Rectangle 6"/>
          <p:cNvSpPr>
            <a:spLocks noGrp="1" noChangeArrowheads="1"/>
          </p:cNvSpPr>
          <p:nvPr>
            <p:ph type="body" idx="1"/>
          </p:nvPr>
        </p:nvSpPr>
        <p:spPr/>
        <p:txBody>
          <a:bodyPr/>
          <a:lstStyle/>
          <a:p>
            <a:pPr>
              <a:lnSpc>
                <a:spcPct val="90000"/>
              </a:lnSpc>
              <a:buFontTx/>
              <a:buNone/>
            </a:pPr>
            <a:r>
              <a:rPr lang="en-US" sz="2400" u="sng"/>
              <a:t>Deklarasi Pointer Penunjuk Kepala Double Linked List</a:t>
            </a:r>
            <a:endParaRPr lang="en-US" sz="2400"/>
          </a:p>
          <a:p>
            <a:pPr>
              <a:lnSpc>
                <a:spcPct val="90000"/>
              </a:lnSpc>
            </a:pPr>
            <a:r>
              <a:rPr lang="en-US" sz="2400"/>
              <a:t>Manipulasi linked list tidak bisa dilakukan langsung ke node yang dituju, melainkan harus melalui node pertama dalam linked list.  Deklarasinya sebagai berikut:</a:t>
            </a:r>
          </a:p>
          <a:p>
            <a:pPr>
              <a:lnSpc>
                <a:spcPct val="90000"/>
              </a:lnSpc>
            </a:pPr>
            <a:r>
              <a:rPr lang="en-US" sz="2400">
                <a:latin typeface="Courier" pitchFamily="49" charset="0"/>
              </a:rPr>
              <a:t>TNode *head;</a:t>
            </a:r>
          </a:p>
          <a:p>
            <a:pPr>
              <a:lnSpc>
                <a:spcPct val="90000"/>
              </a:lnSpc>
            </a:pPr>
            <a:r>
              <a:rPr lang="en-US" sz="2400" u="sng"/>
              <a:t>Fungsi Inisialisasi Single LinkedList Circular</a:t>
            </a:r>
            <a:endParaRPr lang="en-US" sz="2400" b="1"/>
          </a:p>
          <a:p>
            <a:pPr>
              <a:lnSpc>
                <a:spcPct val="90000"/>
              </a:lnSpc>
              <a:buFontTx/>
              <a:buNone/>
            </a:pPr>
            <a:r>
              <a:rPr lang="en-US" sz="2400" b="1">
                <a:latin typeface="Courier" pitchFamily="49" charset="0"/>
              </a:rPr>
              <a:t>	void</a:t>
            </a:r>
            <a:r>
              <a:rPr lang="en-US" sz="2400">
                <a:latin typeface="Courier" pitchFamily="49" charset="0"/>
              </a:rPr>
              <a:t> init(){</a:t>
            </a:r>
          </a:p>
          <a:p>
            <a:pPr lvl="1">
              <a:lnSpc>
                <a:spcPct val="90000"/>
              </a:lnSpc>
              <a:buFontTx/>
              <a:buNone/>
            </a:pPr>
            <a:r>
              <a:rPr lang="en-US" sz="2000">
                <a:latin typeface="Courier" pitchFamily="49" charset="0"/>
              </a:rPr>
              <a:t>	head = NULL;</a:t>
            </a:r>
          </a:p>
          <a:p>
            <a:pPr>
              <a:lnSpc>
                <a:spcPct val="90000"/>
              </a:lnSpc>
              <a:buFontTx/>
              <a:buNone/>
            </a:pPr>
            <a:r>
              <a:rPr lang="en-US" sz="2400">
                <a:latin typeface="Courier" pitchFamily="49" charset="0"/>
              </a:rPr>
              <a:t>	}</a:t>
            </a:r>
          </a:p>
        </p:txBody>
      </p:sp>
      <p:pic>
        <p:nvPicPr>
          <p:cNvPr id="7175" name="Picture 7"/>
          <p:cNvPicPr>
            <a:picLocks noChangeAspect="1" noChangeArrowheads="1"/>
          </p:cNvPicPr>
          <p:nvPr/>
        </p:nvPicPr>
        <p:blipFill>
          <a:blip r:embed="rId2"/>
          <a:srcRect/>
          <a:stretch>
            <a:fillRect/>
          </a:stretch>
        </p:blipFill>
        <p:spPr bwMode="auto">
          <a:xfrm>
            <a:off x="7019925" y="4508500"/>
            <a:ext cx="10191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3600"/>
              <a:t>DLLNC dengan HEAD</a:t>
            </a:r>
          </a:p>
        </p:txBody>
      </p:sp>
      <p:sp>
        <p:nvSpPr>
          <p:cNvPr id="60419" name="Rectangle 3"/>
          <p:cNvSpPr>
            <a:spLocks noGrp="1" noChangeArrowheads="1"/>
          </p:cNvSpPr>
          <p:nvPr>
            <p:ph type="body" idx="1"/>
          </p:nvPr>
        </p:nvSpPr>
        <p:spPr/>
        <p:txBody>
          <a:bodyPr/>
          <a:lstStyle/>
          <a:p>
            <a:pPr>
              <a:lnSpc>
                <a:spcPct val="80000"/>
              </a:lnSpc>
              <a:buFontTx/>
              <a:buNone/>
            </a:pPr>
            <a:r>
              <a:rPr lang="en-US" sz="2000" u="sng"/>
              <a:t>Function untuk mengetahui kosong tidaknya DLLNC</a:t>
            </a:r>
            <a:endParaRPr lang="en-US" sz="2000" b="1"/>
          </a:p>
          <a:p>
            <a:pPr>
              <a:lnSpc>
                <a:spcPct val="80000"/>
              </a:lnSpc>
              <a:buFontTx/>
              <a:buNone/>
            </a:pPr>
            <a:r>
              <a:rPr lang="en-US" sz="1400" b="1">
                <a:latin typeface="Courier" pitchFamily="49" charset="0"/>
              </a:rPr>
              <a:t>	int</a:t>
            </a:r>
            <a:r>
              <a:rPr lang="en-US" sz="1400">
                <a:latin typeface="Courier" pitchFamily="49" charset="0"/>
              </a:rPr>
              <a:t> isEmpty(){</a:t>
            </a:r>
          </a:p>
          <a:p>
            <a:pPr>
              <a:lnSpc>
                <a:spcPct val="80000"/>
              </a:lnSpc>
              <a:buFontTx/>
              <a:buNone/>
            </a:pPr>
            <a:r>
              <a:rPr lang="en-US" sz="1400">
                <a:latin typeface="Courier" pitchFamily="49" charset="0"/>
              </a:rPr>
              <a:t>		if(head == NULL) return 1;</a:t>
            </a:r>
          </a:p>
          <a:p>
            <a:pPr>
              <a:lnSpc>
                <a:spcPct val="80000"/>
              </a:lnSpc>
              <a:buFontTx/>
              <a:buNone/>
            </a:pPr>
            <a:r>
              <a:rPr lang="en-US" sz="1400">
                <a:latin typeface="Courier" pitchFamily="49" charset="0"/>
              </a:rPr>
              <a:t>		else return 0;</a:t>
            </a:r>
          </a:p>
          <a:p>
            <a:pPr>
              <a:lnSpc>
                <a:spcPct val="80000"/>
              </a:lnSpc>
              <a:buFontTx/>
              <a:buNone/>
            </a:pPr>
            <a:r>
              <a:rPr lang="en-US" sz="1400">
                <a:latin typeface="Courier" pitchFamily="49" charset="0"/>
              </a:rPr>
              <a:t>	}</a:t>
            </a:r>
          </a:p>
          <a:p>
            <a:pPr>
              <a:lnSpc>
                <a:spcPct val="80000"/>
              </a:lnSpc>
              <a:buFontTx/>
              <a:buNone/>
            </a:pPr>
            <a:endParaRPr lang="en-US" sz="2000" u="sng"/>
          </a:p>
          <a:p>
            <a:pPr>
              <a:lnSpc>
                <a:spcPct val="80000"/>
              </a:lnSpc>
              <a:buFontTx/>
              <a:buNone/>
            </a:pPr>
            <a:r>
              <a:rPr lang="en-US" sz="2000" u="sng"/>
              <a:t>Penambahan data di depan</a:t>
            </a:r>
            <a:endParaRPr lang="en-US" sz="2000"/>
          </a:p>
          <a:p>
            <a:pPr>
              <a:lnSpc>
                <a:spcPct val="80000"/>
              </a:lnSpc>
            </a:pPr>
            <a:r>
              <a:rPr lang="en-US" sz="2000"/>
              <a:t>Penambahan node baru akan dikaitan di node </a:t>
            </a:r>
            <a:r>
              <a:rPr lang="en-US" sz="2000" b="1"/>
              <a:t>paling depan, </a:t>
            </a:r>
            <a:r>
              <a:rPr lang="en-US" sz="2000"/>
              <a:t>namun pada saat pertama kali (data masih kosong), maka penambahan data dilakukan pada head nya.</a:t>
            </a:r>
          </a:p>
          <a:p>
            <a:pPr>
              <a:lnSpc>
                <a:spcPct val="80000"/>
              </a:lnSpc>
            </a:pPr>
            <a:r>
              <a:rPr lang="en-US" sz="2000"/>
              <a:t>Pada prinsipnya adalah mengkaitkan data baru dengan head, kemudian head akan menunjuk pada data baru tersebut sehingga head akan tetap selalu menjadi data terdepan.  Untuk menghubungkan node terakhir dengan node terdepan dibutuhkan pointer bantu.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DLLNC menggunakan Head</a:t>
            </a:r>
          </a:p>
        </p:txBody>
      </p:sp>
      <p:sp>
        <p:nvSpPr>
          <p:cNvPr id="9219" name="AutoShape 3"/>
          <p:cNvSpPr>
            <a:spLocks noChangeAspect="1" noChangeArrowheads="1"/>
          </p:cNvSpPr>
          <p:nvPr>
            <p:ph type="body" idx="1"/>
          </p:nvPr>
        </p:nvSpPr>
        <p:spPr>
          <a:xfrm>
            <a:off x="457200" y="1916113"/>
            <a:ext cx="8178800" cy="4141787"/>
          </a:xfrm>
        </p:spPr>
        <p:txBody>
          <a:bodyPr/>
          <a:lstStyle/>
          <a:p>
            <a:pPr>
              <a:lnSpc>
                <a:spcPct val="80000"/>
              </a:lnSpc>
              <a:buFontTx/>
              <a:buNone/>
            </a:pPr>
            <a:r>
              <a:rPr lang="en-US" sz="1400" b="1">
                <a:latin typeface="Courier New" pitchFamily="49" charset="0"/>
              </a:rPr>
              <a:t>void</a:t>
            </a:r>
            <a:r>
              <a:rPr lang="en-US" sz="1400">
                <a:latin typeface="Courier New" pitchFamily="49" charset="0"/>
              </a:rPr>
              <a:t> insertDepan(int databaru){</a:t>
            </a:r>
          </a:p>
          <a:p>
            <a:pPr>
              <a:lnSpc>
                <a:spcPct val="80000"/>
              </a:lnSpc>
              <a:buFontTx/>
              <a:buNone/>
            </a:pPr>
            <a:r>
              <a:rPr lang="en-US" sz="1400">
                <a:latin typeface="Courier New" pitchFamily="49" charset="0"/>
              </a:rPr>
              <a:t>  TNode *baru;</a:t>
            </a:r>
          </a:p>
          <a:p>
            <a:pPr>
              <a:lnSpc>
                <a:spcPct val="80000"/>
              </a:lnSpc>
              <a:buFontTx/>
              <a:buNone/>
            </a:pPr>
            <a:r>
              <a:rPr lang="en-US" sz="1400">
                <a:latin typeface="Courier New" pitchFamily="49" charset="0"/>
              </a:rPr>
              <a:t>  baru = new TNode;</a:t>
            </a:r>
          </a:p>
          <a:p>
            <a:pPr>
              <a:lnSpc>
                <a:spcPct val="80000"/>
              </a:lnSpc>
              <a:buFontTx/>
              <a:buNone/>
            </a:pPr>
            <a:r>
              <a:rPr lang="en-US" sz="1400">
                <a:latin typeface="Courier New" pitchFamily="49" charset="0"/>
              </a:rPr>
              <a:t>  baru-&gt;data = databaru;</a:t>
            </a:r>
          </a:p>
          <a:p>
            <a:pPr>
              <a:lnSpc>
                <a:spcPct val="80000"/>
              </a:lnSpc>
              <a:buFontTx/>
              <a:buNone/>
            </a:pPr>
            <a:r>
              <a:rPr lang="en-US" sz="1400">
                <a:latin typeface="Courier New" pitchFamily="49" charset="0"/>
              </a:rPr>
              <a:t>  baru-&gt;next = NULL;</a:t>
            </a:r>
          </a:p>
          <a:p>
            <a:pPr>
              <a:lnSpc>
                <a:spcPct val="80000"/>
              </a:lnSpc>
              <a:buFontTx/>
              <a:buNone/>
            </a:pPr>
            <a:r>
              <a:rPr lang="en-US" sz="1400">
                <a:latin typeface="Courier New" pitchFamily="49" charset="0"/>
              </a:rPr>
              <a:t>  baru-&gt;prev = NULL;</a:t>
            </a:r>
          </a:p>
          <a:p>
            <a:pPr>
              <a:lnSpc>
                <a:spcPct val="80000"/>
              </a:lnSpc>
              <a:buFontTx/>
              <a:buNone/>
            </a:pPr>
            <a:r>
              <a:rPr lang="en-US" sz="1400">
                <a:latin typeface="Courier New" pitchFamily="49" charset="0"/>
              </a:rPr>
              <a:t>  if(isEmpty()==1){</a:t>
            </a:r>
          </a:p>
          <a:p>
            <a:pPr>
              <a:lnSpc>
                <a:spcPct val="80000"/>
              </a:lnSpc>
              <a:buFontTx/>
              <a:buNone/>
            </a:pPr>
            <a:r>
              <a:rPr lang="en-US" sz="1400">
                <a:latin typeface="Courier New" pitchFamily="49" charset="0"/>
              </a:rPr>
              <a:t> 	head=baru;</a:t>
            </a:r>
          </a:p>
          <a:p>
            <a:pPr>
              <a:lnSpc>
                <a:spcPct val="80000"/>
              </a:lnSpc>
              <a:buFontTx/>
              <a:buNone/>
            </a:pPr>
            <a:r>
              <a:rPr lang="en-US" sz="1400">
                <a:latin typeface="Courier New" pitchFamily="49" charset="0"/>
              </a:rPr>
              <a:t> 	head-&gt;next = NULL;</a:t>
            </a:r>
          </a:p>
          <a:p>
            <a:pPr>
              <a:lnSpc>
                <a:spcPct val="80000"/>
              </a:lnSpc>
              <a:buFontTx/>
              <a:buNone/>
            </a:pPr>
            <a:r>
              <a:rPr lang="en-US" sz="1400">
                <a:latin typeface="Courier New" pitchFamily="49" charset="0"/>
              </a:rPr>
              <a:t> 	head-&gt;prev = NULL;</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else {</a:t>
            </a:r>
          </a:p>
          <a:p>
            <a:pPr>
              <a:lnSpc>
                <a:spcPct val="80000"/>
              </a:lnSpc>
              <a:buFontTx/>
              <a:buNone/>
            </a:pPr>
            <a:r>
              <a:rPr lang="en-US" sz="1400">
                <a:latin typeface="Courier New" pitchFamily="49" charset="0"/>
              </a:rPr>
              <a:t>	baru-&gt;next = head;</a:t>
            </a:r>
          </a:p>
          <a:p>
            <a:pPr>
              <a:lnSpc>
                <a:spcPct val="80000"/>
              </a:lnSpc>
              <a:buFontTx/>
              <a:buNone/>
            </a:pPr>
            <a:r>
              <a:rPr lang="en-US" sz="1400">
                <a:latin typeface="Courier New" pitchFamily="49" charset="0"/>
              </a:rPr>
              <a:t>	head-&gt;prev = baru;</a:t>
            </a:r>
          </a:p>
          <a:p>
            <a:pPr>
              <a:lnSpc>
                <a:spcPct val="80000"/>
              </a:lnSpc>
              <a:buFontTx/>
              <a:buNone/>
            </a:pPr>
            <a:r>
              <a:rPr lang="en-US" sz="1400">
                <a:latin typeface="Courier New" pitchFamily="49" charset="0"/>
              </a:rPr>
              <a:t>	head = baru;</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  printf(“Data masuk\n”);</a:t>
            </a:r>
          </a:p>
          <a:p>
            <a:pPr>
              <a:lnSpc>
                <a:spcPct val="80000"/>
              </a:lnSpc>
              <a:buFontTx/>
              <a:buNone/>
            </a:pPr>
            <a:r>
              <a:rPr lang="en-US" sz="1400">
                <a:latin typeface="Courier New" pitchFamily="49" charset="0"/>
              </a:rPr>
              <a:t>} </a:t>
            </a:r>
            <a:endParaRPr lang="en-US" sz="900">
              <a:latin typeface="Courier New" pitchFamily="49" charset="0"/>
            </a:endParaRPr>
          </a:p>
          <a:p>
            <a:pPr>
              <a:lnSpc>
                <a:spcPct val="80000"/>
              </a:lnSpc>
              <a:buFontTx/>
              <a:buNone/>
            </a:pPr>
            <a:endParaRPr lang="en-US" sz="900">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855</Words>
  <Application>Microsoft Office PowerPoint</Application>
  <PresentationFormat>On-screen Show (4:3)</PresentationFormat>
  <Paragraphs>310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STRUKTUR DATA</vt:lpstr>
      <vt:lpstr>MATERI :: TYPE DATA DINAMIS – DOUBLE LINKED LIST</vt:lpstr>
      <vt:lpstr>Double Linked List Non Circular</vt:lpstr>
      <vt:lpstr>Ilustrasi DLLNC</vt:lpstr>
      <vt:lpstr>Deklarasi dan node baru DLLNC</vt:lpstr>
      <vt:lpstr>DLLNC dengan HEAD</vt:lpstr>
      <vt:lpstr>DLLNC dengan HEAD</vt:lpstr>
      <vt:lpstr>DLLNC dengan HEAD</vt:lpstr>
      <vt:lpstr>DLLNC menggunakan Head</vt:lpstr>
      <vt:lpstr>DLLNC dengan HEAD</vt:lpstr>
      <vt:lpstr>DLLNC dengan HEAD</vt:lpstr>
      <vt:lpstr>DLLNC dengan Head</vt:lpstr>
      <vt:lpstr>DLLNC dengan HEAD</vt:lpstr>
      <vt:lpstr>DLLNC dengan HEAD</vt:lpstr>
      <vt:lpstr>DLLNC dgn HEAD</vt:lpstr>
      <vt:lpstr> DLLNC dengan HEAD</vt:lpstr>
      <vt:lpstr>DLLNC dengan HEAD</vt:lpstr>
      <vt:lpstr>DLLNC dengan HEAD</vt:lpstr>
      <vt:lpstr>DLLNC dengan HEAD</vt:lpstr>
      <vt:lpstr>DLLNC dengan HEAD dan TAIL</vt:lpstr>
      <vt:lpstr>DLLNC dengan HEAD dan TAIL</vt:lpstr>
      <vt:lpstr>DLLNC dengan HEAD dan TAIL</vt:lpstr>
      <vt:lpstr>DLLNC dengan HEAD dan TAIL</vt:lpstr>
      <vt:lpstr>DLLNC dengan HEAD &amp; TAIL</vt:lpstr>
      <vt:lpstr>DLLNC dengan HEAD &amp; TAIL</vt:lpstr>
      <vt:lpstr>DLLNC dengan HEAD &amp; TAIL</vt:lpstr>
      <vt:lpstr>DLLNC dengan HEAD &amp; TAIL</vt:lpstr>
      <vt:lpstr>DLLNC dengan HEAD &amp; TAIL</vt:lpstr>
      <vt:lpstr>DLLNC dengan HEAD &amp; TAIL</vt:lpstr>
      <vt:lpstr>DLLNC dengan HEAD &amp; TAIL</vt:lpstr>
      <vt:lpstr>DLLNC dengan HEAD &amp; TAIL</vt:lpstr>
      <vt:lpstr>DLLNC dengan HEAD &amp; TAIL</vt:lpstr>
      <vt:lpstr>DLLNC dengan HEAD &amp; TAIL</vt:lpstr>
      <vt:lpstr>DLLNC dengan HEAD &amp; TAIL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dc:title>
  <dc:creator>feri</dc:creator>
  <cp:lastModifiedBy>feri</cp:lastModifiedBy>
  <cp:revision>20</cp:revision>
  <dcterms:created xsi:type="dcterms:W3CDTF">2018-08-29T00:47:10Z</dcterms:created>
  <dcterms:modified xsi:type="dcterms:W3CDTF">2018-08-31T01:40:52Z</dcterms:modified>
</cp:coreProperties>
</file>