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</p:sldMasterIdLst>
  <p:sldIdLst>
    <p:sldId id="256" r:id="rId2"/>
    <p:sldId id="297" r:id="rId3"/>
    <p:sldId id="294" r:id="rId4"/>
    <p:sldId id="295" r:id="rId5"/>
    <p:sldId id="296" r:id="rId6"/>
    <p:sldId id="278" r:id="rId7"/>
    <p:sldId id="286" r:id="rId8"/>
    <p:sldId id="282" r:id="rId9"/>
    <p:sldId id="298" r:id="rId10"/>
    <p:sldId id="279" r:id="rId11"/>
    <p:sldId id="280" r:id="rId12"/>
    <p:sldId id="281" r:id="rId13"/>
    <p:sldId id="291" r:id="rId14"/>
    <p:sldId id="292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09" r:id="rId31"/>
    <p:sldId id="311" r:id="rId32"/>
    <p:sldId id="300" r:id="rId33"/>
    <p:sldId id="301" r:id="rId34"/>
    <p:sldId id="302" r:id="rId35"/>
    <p:sldId id="303" r:id="rId36"/>
    <p:sldId id="306" r:id="rId37"/>
    <p:sldId id="307" r:id="rId38"/>
    <p:sldId id="308" r:id="rId39"/>
    <p:sldId id="299" r:id="rId40"/>
    <p:sldId id="290" r:id="rId4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49BFB12-025A-4277-A9D5-E804C3C1DC52}" type="datetimeFigureOut">
              <a:rPr lang="id-ID" smtClean="0"/>
              <a:t>18/09/2019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DB7D6A2-4230-4CAE-8C25-D9088C8FCB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24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FB12-025A-4277-A9D5-E804C3C1DC52}" type="datetimeFigureOut">
              <a:rPr lang="id-ID" smtClean="0"/>
              <a:t>18/09/2019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D6A2-4230-4CAE-8C25-D9088C8FCB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701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FB12-025A-4277-A9D5-E804C3C1DC52}" type="datetimeFigureOut">
              <a:rPr lang="id-ID" smtClean="0"/>
              <a:t>18/09/2019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D6A2-4230-4CAE-8C25-D9088C8FCB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611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FB12-025A-4277-A9D5-E804C3C1DC52}" type="datetimeFigureOut">
              <a:rPr lang="id-ID" smtClean="0"/>
              <a:t>18/09/2019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D6A2-4230-4CAE-8C25-D9088C8FCB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636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FB12-025A-4277-A9D5-E804C3C1DC52}" type="datetimeFigureOut">
              <a:rPr lang="id-ID" smtClean="0"/>
              <a:t>18/09/2019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D6A2-4230-4CAE-8C25-D9088C8FCB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25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FB12-025A-4277-A9D5-E804C3C1DC52}" type="datetimeFigureOut">
              <a:rPr lang="id-ID" smtClean="0"/>
              <a:t>18/09/2019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D6A2-4230-4CAE-8C25-D9088C8FCB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3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FB12-025A-4277-A9D5-E804C3C1DC52}" type="datetimeFigureOut">
              <a:rPr lang="id-ID" smtClean="0"/>
              <a:t>18/09/2019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D6A2-4230-4CAE-8C25-D9088C8FCB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349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FB12-025A-4277-A9D5-E804C3C1DC52}" type="datetimeFigureOut">
              <a:rPr lang="id-ID" smtClean="0"/>
              <a:t>18/09/2019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D6A2-4230-4CAE-8C25-D9088C8FCB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589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FB12-025A-4277-A9D5-E804C3C1DC52}" type="datetimeFigureOut">
              <a:rPr lang="id-ID" smtClean="0"/>
              <a:t>18/09/2019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D6A2-4230-4CAE-8C25-D9088C8FCB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140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FB12-025A-4277-A9D5-E804C3C1DC52}" type="datetimeFigureOut">
              <a:rPr lang="id-ID" smtClean="0"/>
              <a:t>18/09/2019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DB7D6A2-4230-4CAE-8C25-D9088C8FCB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673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49BFB12-025A-4277-A9D5-E804C3C1DC52}" type="datetimeFigureOut">
              <a:rPr lang="id-ID" smtClean="0"/>
              <a:t>18/09/2019</a:t>
            </a:fld>
            <a:endParaRPr lang="id-ID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DB7D6A2-4230-4CAE-8C25-D9088C8FCB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7989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49BFB12-025A-4277-A9D5-E804C3C1DC52}" type="datetimeFigureOut">
              <a:rPr lang="id-ID" smtClean="0"/>
              <a:t>18/09/2019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DB7D6A2-4230-4CAE-8C25-D9088C8FCB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602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smtClean="0"/>
              <a:t>Data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Review Pointer, Pointers of Structures, </a:t>
            </a:r>
            <a:r>
              <a:rPr lang="en-US" dirty="0" err="1" smtClean="0"/>
              <a:t>Typedef</a:t>
            </a:r>
            <a:r>
              <a:rPr lang="en-US" dirty="0" smtClean="0"/>
              <a:t>, ADT,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Parameter </a:t>
            </a:r>
          </a:p>
          <a:p>
            <a:endParaRPr lang="en-US" dirty="0"/>
          </a:p>
          <a:p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S1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7909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Elementer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168403"/>
          </a:xfrm>
        </p:spPr>
        <p:txBody>
          <a:bodyPr>
            <a:normAutofit/>
          </a:bodyPr>
          <a:lstStyle/>
          <a:p>
            <a:r>
              <a:rPr lang="id-ID" sz="2800" dirty="0"/>
              <a:t>Perintah </a:t>
            </a:r>
            <a:r>
              <a:rPr lang="id-ID" sz="2800" i="1" dirty="0"/>
              <a:t>typedef </a:t>
            </a:r>
            <a:r>
              <a:rPr lang="id-ID" sz="2800" dirty="0"/>
              <a:t>berguna </a:t>
            </a:r>
            <a:r>
              <a:rPr lang="id-ID" sz="2800" dirty="0">
                <a:solidFill>
                  <a:srgbClr val="0070C0"/>
                </a:solidFill>
              </a:rPr>
              <a:t>untuk membuat alias</a:t>
            </a:r>
            <a:r>
              <a:rPr lang="id-ID" sz="2800" dirty="0"/>
              <a:t> dari suatu tipe </a:t>
            </a:r>
            <a:r>
              <a:rPr lang="id-ID" sz="2800" dirty="0" smtClean="0"/>
              <a:t>data</a:t>
            </a:r>
            <a:r>
              <a:rPr lang="en-US" sz="2800" dirty="0" smtClean="0"/>
              <a:t>.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hanya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tipe</a:t>
            </a:r>
            <a:r>
              <a:rPr lang="en-US" sz="2800" dirty="0" smtClean="0"/>
              <a:t> data </a:t>
            </a:r>
            <a:r>
              <a:rPr lang="en-US" sz="2800" dirty="0" err="1" smtClean="0"/>
              <a:t>bentukan</a:t>
            </a:r>
            <a:r>
              <a:rPr lang="en-US" sz="2800" dirty="0" smtClean="0"/>
              <a:t> </a:t>
            </a:r>
            <a:r>
              <a:rPr lang="en-US" sz="2800" dirty="0" err="1" smtClean="0"/>
              <a:t>Struct</a:t>
            </a:r>
            <a:r>
              <a:rPr lang="en-US" sz="2800" dirty="0" smtClean="0"/>
              <a:t>, </a:t>
            </a:r>
            <a:r>
              <a:rPr lang="en-US" sz="2800" dirty="0" err="1" smtClean="0"/>
              <a:t>namun</a:t>
            </a:r>
            <a:r>
              <a:rPr lang="en-US" sz="2800" dirty="0" smtClean="0"/>
              <a:t> </a:t>
            </a:r>
            <a:r>
              <a:rPr lang="en-US" sz="2800" dirty="0" err="1" smtClean="0"/>
              <a:t>juga</a:t>
            </a:r>
            <a:r>
              <a:rPr lang="en-US" sz="2800" dirty="0" smtClean="0"/>
              <a:t> </a:t>
            </a:r>
            <a:r>
              <a:rPr lang="en-US" sz="2800" dirty="0" err="1" smtClean="0"/>
              <a:t>tipe</a:t>
            </a:r>
            <a:r>
              <a:rPr lang="en-US" sz="2800" dirty="0" smtClean="0"/>
              <a:t> data </a:t>
            </a:r>
            <a:r>
              <a:rPr lang="en-US" sz="2800" dirty="0" err="1" smtClean="0"/>
              <a:t>elementer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Time;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 hours, minutes, seconds;</a:t>
            </a:r>
          </a:p>
          <a:p>
            <a:endParaRPr lang="en-US" sz="2800" dirty="0"/>
          </a:p>
          <a:p>
            <a:r>
              <a:rPr lang="en-US" sz="2800" dirty="0" smtClean="0"/>
              <a:t>Time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alias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tipe</a:t>
            </a:r>
            <a:r>
              <a:rPr lang="en-US" sz="2800" dirty="0" smtClean="0"/>
              <a:t> </a:t>
            </a:r>
            <a:r>
              <a:rPr lang="en-US" sz="2800" dirty="0" err="1" smtClean="0"/>
              <a:t>dasar</a:t>
            </a:r>
            <a:r>
              <a:rPr lang="en-US" sz="2800" dirty="0" smtClean="0"/>
              <a:t> </a:t>
            </a:r>
            <a:r>
              <a:rPr lang="en-US" sz="2800" dirty="0" err="1" smtClean="0"/>
              <a:t>int</a:t>
            </a:r>
            <a:r>
              <a:rPr lang="en-US" sz="2800" dirty="0" smtClean="0"/>
              <a:t> (integer). H</a:t>
            </a:r>
            <a:r>
              <a:rPr lang="en-US" sz="2800" dirty="0" smtClean="0">
                <a:latin typeface="+mj-lt"/>
                <a:cs typeface="Courier New" panose="02070309020205020404" pitchFamily="49" charset="0"/>
              </a:rPr>
              <a:t>ours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, minutes, </a:t>
            </a:r>
            <a:r>
              <a:rPr lang="en-US" sz="2800" dirty="0" smtClean="0">
                <a:latin typeface="+mj-lt"/>
                <a:cs typeface="Courier New" panose="02070309020205020404" pitchFamily="49" charset="0"/>
              </a:rPr>
              <a:t>seconds </a:t>
            </a:r>
            <a:r>
              <a:rPr lang="en-US" sz="2800" dirty="0" err="1" smtClean="0">
                <a:latin typeface="+mj-lt"/>
                <a:cs typeface="Courier New" panose="02070309020205020404" pitchFamily="49" charset="0"/>
              </a:rPr>
              <a:t>bertipe</a:t>
            </a:r>
            <a:r>
              <a:rPr lang="en-US" sz="2800" dirty="0" smtClean="0">
                <a:latin typeface="+mj-lt"/>
                <a:cs typeface="Courier New" panose="02070309020205020404" pitchFamily="49" charset="0"/>
              </a:rPr>
              <a:t> Time</a:t>
            </a:r>
            <a:endParaRPr lang="en-US" sz="2800" dirty="0" smtClean="0">
              <a:latin typeface="+mj-lt"/>
            </a:endParaRPr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21769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smtClean="0"/>
              <a:t>String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168403"/>
          </a:xfrm>
        </p:spPr>
        <p:txBody>
          <a:bodyPr>
            <a:normAutofit/>
          </a:bodyPr>
          <a:lstStyle/>
          <a:p>
            <a:r>
              <a:rPr lang="id-ID" sz="2800" dirty="0"/>
              <a:t>Sama halnya juga </a:t>
            </a:r>
            <a:r>
              <a:rPr lang="id-ID" sz="2800" dirty="0" smtClean="0"/>
              <a:t>pada </a:t>
            </a:r>
            <a:r>
              <a:rPr lang="id-ID" sz="2800" dirty="0"/>
              <a:t>contoh berikut </a:t>
            </a:r>
            <a:r>
              <a:rPr lang="id-ID" sz="2800" dirty="0" smtClean="0"/>
              <a:t>:</a:t>
            </a:r>
            <a:endParaRPr lang="en-US" sz="2800" dirty="0" smtClean="0"/>
          </a:p>
          <a:p>
            <a:endParaRPr lang="id-ID" sz="2800" dirty="0"/>
          </a:p>
          <a:p>
            <a:r>
              <a:rPr lang="id-ID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char * String;</a:t>
            </a:r>
          </a:p>
          <a:p>
            <a:r>
              <a:rPr lang="id-ID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namaMhs, </a:t>
            </a:r>
            <a:r>
              <a:rPr lang="id-ID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alamatMhs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2800" dirty="0"/>
              <a:t>Dalam C, pointer ke character merupakan satu-satunya cara mendeklarasi tipe data string. Pada contoh </a:t>
            </a:r>
            <a:r>
              <a:rPr lang="id-ID" sz="2800" dirty="0" smtClean="0"/>
              <a:t>di</a:t>
            </a:r>
            <a:r>
              <a:rPr lang="en-US" sz="2800" dirty="0" smtClean="0"/>
              <a:t> </a:t>
            </a:r>
            <a:r>
              <a:rPr lang="id-ID" sz="2800" dirty="0" smtClean="0"/>
              <a:t>atas</a:t>
            </a:r>
            <a:r>
              <a:rPr lang="id-ID" sz="2800" dirty="0"/>
              <a:t>, dengan menggunakan </a:t>
            </a:r>
            <a:r>
              <a:rPr lang="id-ID" sz="2800" i="1" dirty="0"/>
              <a:t>typedef</a:t>
            </a:r>
            <a:r>
              <a:rPr lang="id-ID" sz="2800" dirty="0"/>
              <a:t>, sebuah tipe data baru dengan nama </a:t>
            </a:r>
            <a:r>
              <a:rPr lang="id-ID" sz="2800" b="1" i="1" dirty="0"/>
              <a:t>String </a:t>
            </a:r>
            <a:r>
              <a:rPr lang="id-ID" sz="2800" dirty="0"/>
              <a:t>dideklarasikan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91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Data Array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168403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x[100]</a:t>
            </a:r>
            <a:endParaRPr lang="id-ID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143" t="48599" r="46688" b="16056"/>
          <a:stretch/>
        </p:blipFill>
        <p:spPr>
          <a:xfrm>
            <a:off x="956769" y="2493749"/>
            <a:ext cx="8382557" cy="436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6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 (ADT)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21569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itchFamily="34" charset="0"/>
                <a:cs typeface="Calibri" pitchFamily="34" charset="0"/>
              </a:rPr>
              <a:t>Type </a:t>
            </a:r>
            <a:r>
              <a:rPr lang="en-US" sz="32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>
                <a:latin typeface="Calibri" pitchFamily="34" charset="0"/>
                <a:cs typeface="Calibri" pitchFamily="34" charset="0"/>
              </a:rPr>
              <a:t>sekumpulan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>
                <a:latin typeface="Calibri" pitchFamily="34" charset="0"/>
                <a:cs typeface="Calibri" pitchFamily="34" charset="0"/>
              </a:rPr>
              <a:t>primitif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 (</a:t>
            </a:r>
            <a:r>
              <a:rPr lang="en-US" sz="3200" dirty="0" err="1">
                <a:latin typeface="Calibri" pitchFamily="34" charset="0"/>
                <a:cs typeface="Calibri" pitchFamily="34" charset="0"/>
              </a:rPr>
              <a:t>operasi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>
                <a:latin typeface="Calibri" pitchFamily="34" charset="0"/>
                <a:cs typeface="Calibri" pitchFamily="34" charset="0"/>
              </a:rPr>
              <a:t>dasar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) </a:t>
            </a:r>
            <a:r>
              <a:rPr lang="en-US" sz="3200" dirty="0" err="1">
                <a:latin typeface="Calibri" pitchFamily="34" charset="0"/>
                <a:cs typeface="Calibri" pitchFamily="34" charset="0"/>
              </a:rPr>
              <a:t>terhadap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 type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tersebut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r>
              <a:rPr lang="en-US" sz="3200" dirty="0" err="1">
                <a:latin typeface="Calibri" pitchFamily="34" charset="0"/>
                <a:cs typeface="Calibri" pitchFamily="34" charset="0"/>
              </a:rPr>
              <a:t>Definisi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 type </a:t>
            </a:r>
            <a:r>
              <a:rPr lang="en-US" sz="3200" dirty="0" err="1">
                <a:latin typeface="Calibri" pitchFamily="34" charset="0"/>
                <a:cs typeface="Calibri" pitchFamily="34" charset="0"/>
              </a:rPr>
              <a:t>dari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 ADT </a:t>
            </a:r>
            <a:r>
              <a:rPr lang="en-US" sz="3200" dirty="0" err="1">
                <a:latin typeface="Calibri" pitchFamily="34" charset="0"/>
                <a:cs typeface="Calibri" pitchFamily="34" charset="0"/>
              </a:rPr>
              <a:t>dapat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>
                <a:latin typeface="Calibri" pitchFamily="34" charset="0"/>
                <a:cs typeface="Calibri" pitchFamily="34" charset="0"/>
              </a:rPr>
              <a:t>mengandung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>
                <a:latin typeface="Calibri" pitchFamily="34" charset="0"/>
                <a:cs typeface="Calibri" pitchFamily="34" charset="0"/>
              </a:rPr>
              <a:t>definisi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 ADT lain.  </a:t>
            </a:r>
            <a:r>
              <a:rPr lang="en-US" sz="3200" dirty="0" err="1">
                <a:latin typeface="Calibri" pitchFamily="34" charset="0"/>
                <a:cs typeface="Calibri" pitchFamily="34" charset="0"/>
              </a:rPr>
              <a:t>Contoh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 :</a:t>
            </a:r>
          </a:p>
          <a:p>
            <a:pPr lvl="1">
              <a:buFontTx/>
              <a:buChar char="-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ADT </a:t>
            </a:r>
            <a:r>
              <a:rPr lang="en-US" sz="3200" dirty="0" err="1">
                <a:latin typeface="Calibri" pitchFamily="34" charset="0"/>
                <a:cs typeface="Calibri" pitchFamily="34" charset="0"/>
              </a:rPr>
              <a:t>Waktu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 ;  ADT Jam,  ADT Date</a:t>
            </a:r>
          </a:p>
          <a:p>
            <a:pPr lvl="1">
              <a:buFontTx/>
              <a:buChar char="-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ADT </a:t>
            </a:r>
            <a:r>
              <a:rPr lang="en-US" sz="3200" dirty="0" err="1">
                <a:latin typeface="Calibri" pitchFamily="34" charset="0"/>
                <a:cs typeface="Calibri" pitchFamily="34" charset="0"/>
              </a:rPr>
              <a:t>Garis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  ;  2 Point</a:t>
            </a:r>
          </a:p>
          <a:p>
            <a:pPr lvl="1">
              <a:buFontTx/>
              <a:buChar char="-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ADT Segi4  ;  2 Point (Top/Left) ,  (Bottom/Right)</a:t>
            </a:r>
          </a:p>
          <a:p>
            <a:pPr marL="273050" indent="-273050">
              <a:buFontTx/>
              <a:buChar char="-"/>
            </a:pPr>
            <a:endParaRPr lang="id-ID" sz="3200" dirty="0">
              <a:latin typeface="Calibri" pitchFamily="34" charset="0"/>
              <a:cs typeface="Calibri" pitchFamily="34" charset="0"/>
            </a:endParaRPr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4153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9144500"/>
              </p:ext>
            </p:extLst>
          </p:nvPr>
        </p:nvGraphicFramePr>
        <p:xfrm>
          <a:off x="1706179" y="1275754"/>
          <a:ext cx="8229600" cy="5166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100" b="1" dirty="0" smtClean="0">
                          <a:latin typeface="Calibri" pitchFamily="34" charset="0"/>
                          <a:cs typeface="Calibri" pitchFamily="34" charset="0"/>
                        </a:rPr>
                        <a:t>{*</a:t>
                      </a:r>
                      <a:r>
                        <a:rPr lang="en-US" sz="2100" b="1" dirty="0" err="1" smtClean="0">
                          <a:latin typeface="Calibri" pitchFamily="34" charset="0"/>
                          <a:cs typeface="Calibri" pitchFamily="34" charset="0"/>
                        </a:rPr>
                        <a:t>Definisi</a:t>
                      </a:r>
                      <a:r>
                        <a:rPr lang="en-US" sz="2100" b="1" dirty="0" smtClean="0">
                          <a:latin typeface="Calibri" pitchFamily="34" charset="0"/>
                          <a:cs typeface="Calibri" pitchFamily="34" charset="0"/>
                        </a:rPr>
                        <a:t> Abstract Data Type POINT*}</a:t>
                      </a:r>
                    </a:p>
                    <a:p>
                      <a:r>
                        <a:rPr lang="en-US" sz="2100" b="1" dirty="0" smtClean="0">
                          <a:latin typeface="Calibri" pitchFamily="34" charset="0"/>
                          <a:cs typeface="Calibri" pitchFamily="34" charset="0"/>
                        </a:rPr>
                        <a:t>type point</a:t>
                      </a:r>
                      <a:r>
                        <a:rPr lang="en-US" sz="2100" b="1" baseline="0" dirty="0" smtClean="0">
                          <a:latin typeface="Calibri" pitchFamily="34" charset="0"/>
                          <a:cs typeface="Calibri" pitchFamily="34" charset="0"/>
                        </a:rPr>
                        <a:t>: </a:t>
                      </a:r>
                      <a:r>
                        <a:rPr lang="en-US" sz="2100" b="0" baseline="0" dirty="0" smtClean="0">
                          <a:latin typeface="Calibri" pitchFamily="34" charset="0"/>
                          <a:cs typeface="Calibri" pitchFamily="34" charset="0"/>
                        </a:rPr>
                        <a:t>&lt;x: </a:t>
                      </a:r>
                      <a:r>
                        <a:rPr lang="en-US" sz="2100" b="0" u="sng" baseline="0" dirty="0" smtClean="0">
                          <a:latin typeface="Calibri" pitchFamily="34" charset="0"/>
                          <a:cs typeface="Calibri" pitchFamily="34" charset="0"/>
                        </a:rPr>
                        <a:t>integer</a:t>
                      </a:r>
                      <a:r>
                        <a:rPr lang="en-US" sz="2100" b="0" baseline="0" dirty="0" smtClean="0">
                          <a:latin typeface="Calibri" pitchFamily="34" charset="0"/>
                          <a:cs typeface="Calibri" pitchFamily="34" charset="0"/>
                        </a:rPr>
                        <a:t>, {</a:t>
                      </a:r>
                      <a:r>
                        <a:rPr lang="en-US" sz="21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absis</a:t>
                      </a:r>
                      <a:r>
                        <a:rPr lang="en-US" sz="2100" b="0" baseline="0" dirty="0" smtClean="0">
                          <a:latin typeface="Calibri" pitchFamily="34" charset="0"/>
                          <a:cs typeface="Calibri" pitchFamily="34" charset="0"/>
                        </a:rPr>
                        <a:t>}</a:t>
                      </a:r>
                    </a:p>
                    <a:p>
                      <a:pPr marL="1257300" indent="171450"/>
                      <a:r>
                        <a:rPr lang="en-US" sz="2100" b="0" dirty="0" smtClean="0"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  <a:r>
                        <a:rPr lang="en-US" sz="2100" b="0" baseline="0" dirty="0" smtClean="0">
                          <a:latin typeface="Calibri" pitchFamily="34" charset="0"/>
                          <a:cs typeface="Calibri" pitchFamily="34" charset="0"/>
                        </a:rPr>
                        <a:t>: </a:t>
                      </a:r>
                      <a:r>
                        <a:rPr lang="en-US" sz="2100" b="0" u="sng" baseline="0" dirty="0" smtClean="0">
                          <a:latin typeface="Calibri" pitchFamily="34" charset="0"/>
                          <a:cs typeface="Calibri" pitchFamily="34" charset="0"/>
                        </a:rPr>
                        <a:t>integer</a:t>
                      </a:r>
                      <a:r>
                        <a:rPr lang="en-US" sz="2100" b="0" baseline="0" dirty="0" smtClean="0">
                          <a:latin typeface="Calibri" pitchFamily="34" charset="0"/>
                          <a:cs typeface="Calibri" pitchFamily="34" charset="0"/>
                        </a:rPr>
                        <a:t> {</a:t>
                      </a:r>
                      <a:r>
                        <a:rPr lang="en-US" sz="21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ordinat</a:t>
                      </a:r>
                      <a:r>
                        <a:rPr lang="en-US" sz="2100" b="0" baseline="0" dirty="0" smtClean="0">
                          <a:latin typeface="Calibri" pitchFamily="34" charset="0"/>
                          <a:cs typeface="Calibri" pitchFamily="34" charset="0"/>
                        </a:rPr>
                        <a:t>}&gt;</a:t>
                      </a:r>
                      <a:endParaRPr lang="id-ID" sz="21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b="1" u="none" dirty="0" smtClean="0">
                          <a:latin typeface="Calibri" pitchFamily="34" charset="0"/>
                          <a:cs typeface="Calibri" pitchFamily="34" charset="0"/>
                        </a:rPr>
                        <a:t>{*</a:t>
                      </a:r>
                      <a:r>
                        <a:rPr lang="en-US" sz="2100" b="1" u="none" dirty="0" err="1" smtClean="0">
                          <a:latin typeface="Calibri" pitchFamily="34" charset="0"/>
                          <a:cs typeface="Calibri" pitchFamily="34" charset="0"/>
                        </a:rPr>
                        <a:t>Konstruktor</a:t>
                      </a:r>
                      <a:r>
                        <a:rPr lang="en-US" sz="2100" b="1" u="none" dirty="0" smtClean="0">
                          <a:latin typeface="Calibri" pitchFamily="34" charset="0"/>
                          <a:cs typeface="Calibri" pitchFamily="34" charset="0"/>
                        </a:rPr>
                        <a:t> POINT*}</a:t>
                      </a:r>
                    </a:p>
                    <a:p>
                      <a:r>
                        <a:rPr lang="en-US" sz="2100" b="1" u="none" dirty="0" smtClean="0">
                          <a:latin typeface="Calibri" pitchFamily="34" charset="0"/>
                          <a:cs typeface="Calibri" pitchFamily="34" charset="0"/>
                        </a:rPr>
                        <a:t>Function </a:t>
                      </a:r>
                      <a:r>
                        <a:rPr lang="en-US" sz="2100" b="1" u="none" dirty="0" err="1" smtClean="0">
                          <a:latin typeface="Calibri" pitchFamily="34" charset="0"/>
                          <a:cs typeface="Calibri" pitchFamily="34" charset="0"/>
                        </a:rPr>
                        <a:t>MakePoint</a:t>
                      </a:r>
                      <a:r>
                        <a:rPr lang="en-US" sz="2100" b="1" u="none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100" b="0" u="none" dirty="0" smtClean="0">
                          <a:latin typeface="Calibri" pitchFamily="34" charset="0"/>
                          <a:cs typeface="Calibri" pitchFamily="34" charset="0"/>
                        </a:rPr>
                        <a:t>(x:integer,</a:t>
                      </a:r>
                      <a:r>
                        <a:rPr lang="en-US" sz="2100" b="0" u="none" baseline="0" dirty="0" smtClean="0">
                          <a:latin typeface="Calibri" pitchFamily="34" charset="0"/>
                          <a:cs typeface="Calibri" pitchFamily="34" charset="0"/>
                        </a:rPr>
                        <a:t> y:integer</a:t>
                      </a:r>
                      <a:r>
                        <a:rPr lang="en-US" sz="2100" b="0" u="none" dirty="0" smtClean="0">
                          <a:latin typeface="Calibri" pitchFamily="34" charset="0"/>
                          <a:cs typeface="Calibri" pitchFamily="34" charset="0"/>
                        </a:rPr>
                        <a:t>) </a:t>
                      </a:r>
                      <a:r>
                        <a:rPr lang="en-US" sz="2100" b="0" u="none" baseline="0" dirty="0" smtClean="0"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 point</a:t>
                      </a:r>
                      <a:endParaRPr lang="en-US" sz="2100" u="none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en-US" sz="2100" i="1" u="none" baseline="0" dirty="0" smtClean="0">
                          <a:latin typeface="Calibri" pitchFamily="34" charset="0"/>
                          <a:cs typeface="Calibri" pitchFamily="34" charset="0"/>
                        </a:rPr>
                        <a:t>{</a:t>
                      </a:r>
                      <a:r>
                        <a:rPr lang="en-US" sz="2100" i="1" u="none" baseline="0" dirty="0" err="1" smtClean="0">
                          <a:latin typeface="Calibri" pitchFamily="34" charset="0"/>
                          <a:cs typeface="Calibri" pitchFamily="34" charset="0"/>
                        </a:rPr>
                        <a:t>membentuk</a:t>
                      </a:r>
                      <a:r>
                        <a:rPr lang="en-US" sz="2100" i="1" u="none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100" i="1" u="none" baseline="0" dirty="0" err="1" smtClean="0">
                          <a:latin typeface="Calibri" pitchFamily="34" charset="0"/>
                          <a:cs typeface="Calibri" pitchFamily="34" charset="0"/>
                        </a:rPr>
                        <a:t>sebuah</a:t>
                      </a:r>
                      <a:r>
                        <a:rPr lang="en-US" sz="2100" i="1" u="none" baseline="0" dirty="0" smtClean="0">
                          <a:latin typeface="Calibri" pitchFamily="34" charset="0"/>
                          <a:cs typeface="Calibri" pitchFamily="34" charset="0"/>
                        </a:rPr>
                        <a:t> point </a:t>
                      </a:r>
                      <a:r>
                        <a:rPr lang="en-US" sz="2100" i="1" u="none" baseline="0" dirty="0" err="1" smtClean="0">
                          <a:latin typeface="Calibri" pitchFamily="34" charset="0"/>
                          <a:cs typeface="Calibri" pitchFamily="34" charset="0"/>
                        </a:rPr>
                        <a:t>dari</a:t>
                      </a:r>
                      <a:r>
                        <a:rPr lang="en-US" sz="2100" i="1" u="none" baseline="0" dirty="0" smtClean="0">
                          <a:latin typeface="Calibri" pitchFamily="34" charset="0"/>
                          <a:cs typeface="Calibri" pitchFamily="34" charset="0"/>
                        </a:rPr>
                        <a:t> x </a:t>
                      </a:r>
                      <a:r>
                        <a:rPr lang="en-US" sz="2100" i="1" u="none" baseline="0" dirty="0" err="1" smtClean="0">
                          <a:latin typeface="Calibri" pitchFamily="34" charset="0"/>
                          <a:cs typeface="Calibri" pitchFamily="34" charset="0"/>
                        </a:rPr>
                        <a:t>dan</a:t>
                      </a:r>
                      <a:r>
                        <a:rPr lang="en-US" sz="2100" i="1" u="none" baseline="0" dirty="0" smtClean="0">
                          <a:latin typeface="Calibri" pitchFamily="34" charset="0"/>
                          <a:cs typeface="Calibri" pitchFamily="34" charset="0"/>
                        </a:rPr>
                        <a:t> y </a:t>
                      </a:r>
                      <a:r>
                        <a:rPr lang="en-US" sz="2100" i="1" u="none" baseline="0" dirty="0" err="1" smtClean="0">
                          <a:latin typeface="Calibri" pitchFamily="34" charset="0"/>
                          <a:cs typeface="Calibri" pitchFamily="34" charset="0"/>
                        </a:rPr>
                        <a:t>dengan</a:t>
                      </a:r>
                      <a:r>
                        <a:rPr lang="en-US" sz="2100" i="1" u="none" baseline="0" dirty="0" smtClean="0">
                          <a:latin typeface="Calibri" pitchFamily="34" charset="0"/>
                          <a:cs typeface="Calibri" pitchFamily="34" charset="0"/>
                        </a:rPr>
                        <a:t> x </a:t>
                      </a:r>
                      <a:r>
                        <a:rPr lang="en-US" sz="2100" i="1" u="none" baseline="0" dirty="0" err="1" smtClean="0">
                          <a:latin typeface="Calibri" pitchFamily="34" charset="0"/>
                          <a:cs typeface="Calibri" pitchFamily="34" charset="0"/>
                        </a:rPr>
                        <a:t>sebagai</a:t>
                      </a:r>
                      <a:r>
                        <a:rPr lang="en-US" sz="2100" i="1" u="none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100" i="1" u="none" baseline="0" dirty="0" err="1" smtClean="0">
                          <a:latin typeface="Calibri" pitchFamily="34" charset="0"/>
                          <a:cs typeface="Calibri" pitchFamily="34" charset="0"/>
                        </a:rPr>
                        <a:t>absis</a:t>
                      </a:r>
                      <a:r>
                        <a:rPr lang="en-US" sz="2100" i="1" u="none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100" i="1" u="none" baseline="0" dirty="0" err="1" smtClean="0">
                          <a:latin typeface="Calibri" pitchFamily="34" charset="0"/>
                          <a:cs typeface="Calibri" pitchFamily="34" charset="0"/>
                        </a:rPr>
                        <a:t>dan</a:t>
                      </a:r>
                      <a:r>
                        <a:rPr lang="en-US" sz="2100" i="1" u="none" baseline="0" dirty="0" smtClean="0">
                          <a:latin typeface="Calibri" pitchFamily="34" charset="0"/>
                          <a:cs typeface="Calibri" pitchFamily="34" charset="0"/>
                        </a:rPr>
                        <a:t> y </a:t>
                      </a:r>
                      <a:r>
                        <a:rPr lang="en-US" sz="2100" i="1" u="none" baseline="0" dirty="0" err="1" smtClean="0">
                          <a:latin typeface="Calibri" pitchFamily="34" charset="0"/>
                          <a:cs typeface="Calibri" pitchFamily="34" charset="0"/>
                        </a:rPr>
                        <a:t>sebagai</a:t>
                      </a:r>
                      <a:r>
                        <a:rPr lang="en-US" sz="2100" i="1" u="none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100" i="1" u="none" baseline="0" dirty="0" err="1" smtClean="0">
                          <a:latin typeface="Calibri" pitchFamily="34" charset="0"/>
                          <a:cs typeface="Calibri" pitchFamily="34" charset="0"/>
                        </a:rPr>
                        <a:t>ordinat</a:t>
                      </a:r>
                      <a:r>
                        <a:rPr lang="en-US" sz="2100" i="1" u="none" baseline="0" dirty="0" smtClean="0">
                          <a:latin typeface="Calibri" pitchFamily="34" charset="0"/>
                          <a:cs typeface="Calibri" pitchFamily="34" charset="0"/>
                        </a:rPr>
                        <a:t>}</a:t>
                      </a:r>
                      <a:endParaRPr lang="id-ID" sz="2100" i="1" u="non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b="1" u="none" dirty="0" smtClean="0">
                          <a:latin typeface="Calibri" pitchFamily="34" charset="0"/>
                          <a:cs typeface="Calibri" pitchFamily="34" charset="0"/>
                        </a:rPr>
                        <a:t>{*</a:t>
                      </a:r>
                      <a:r>
                        <a:rPr lang="en-US" sz="2100" b="1" u="none" dirty="0" err="1" smtClean="0">
                          <a:latin typeface="Calibri" pitchFamily="34" charset="0"/>
                          <a:cs typeface="Calibri" pitchFamily="34" charset="0"/>
                        </a:rPr>
                        <a:t>Selektor</a:t>
                      </a:r>
                      <a:r>
                        <a:rPr lang="en-US" sz="2100" b="1" u="none" dirty="0" smtClean="0">
                          <a:latin typeface="Calibri" pitchFamily="34" charset="0"/>
                          <a:cs typeface="Calibri" pitchFamily="34" charset="0"/>
                        </a:rPr>
                        <a:t> POINT*}</a:t>
                      </a:r>
                    </a:p>
                    <a:p>
                      <a:r>
                        <a:rPr lang="en-US" sz="2100" b="1" u="none" dirty="0" smtClean="0">
                          <a:latin typeface="Calibri" pitchFamily="34" charset="0"/>
                          <a:cs typeface="Calibri" pitchFamily="34" charset="0"/>
                        </a:rPr>
                        <a:t>Function</a:t>
                      </a:r>
                      <a:r>
                        <a:rPr lang="en-US" sz="2100" b="1" u="none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100" b="1" u="none" baseline="0" dirty="0" err="1" smtClean="0">
                          <a:latin typeface="Calibri" pitchFamily="34" charset="0"/>
                          <a:cs typeface="Calibri" pitchFamily="34" charset="0"/>
                        </a:rPr>
                        <a:t>Get</a:t>
                      </a:r>
                      <a:r>
                        <a:rPr lang="en-US" sz="2100" b="1" u="none" dirty="0" err="1" smtClean="0">
                          <a:latin typeface="Calibri" pitchFamily="34" charset="0"/>
                          <a:cs typeface="Calibri" pitchFamily="34" charset="0"/>
                        </a:rPr>
                        <a:t>Absis</a:t>
                      </a:r>
                      <a:r>
                        <a:rPr lang="en-US" sz="2100" b="0" u="none" baseline="0" dirty="0" smtClean="0">
                          <a:latin typeface="Calibri" pitchFamily="34" charset="0"/>
                          <a:cs typeface="Calibri" pitchFamily="34" charset="0"/>
                        </a:rPr>
                        <a:t> (P: point) </a:t>
                      </a:r>
                      <a:r>
                        <a:rPr lang="en-US" sz="2100" b="0" u="none" baseline="0" dirty="0" smtClean="0"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 </a:t>
                      </a:r>
                      <a:r>
                        <a:rPr lang="en-US" sz="2100" b="0" u="sng" baseline="0" dirty="0" smtClean="0"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integer</a:t>
                      </a:r>
                    </a:p>
                    <a:p>
                      <a:r>
                        <a:rPr lang="en-US" sz="2100" b="0" i="1" u="none" baseline="0" dirty="0" smtClean="0"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{</a:t>
                      </a:r>
                      <a:r>
                        <a:rPr lang="en-US" sz="2100" b="0" i="1" u="none" baseline="0" dirty="0" err="1" smtClean="0"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mengirimkan</a:t>
                      </a:r>
                      <a:r>
                        <a:rPr lang="en-US" sz="2100" b="0" i="1" u="none" baseline="0" dirty="0" smtClean="0"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 </a:t>
                      </a:r>
                      <a:r>
                        <a:rPr lang="en-US" sz="2100" b="0" i="1" u="none" baseline="0" dirty="0" err="1" smtClean="0"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komponen</a:t>
                      </a:r>
                      <a:r>
                        <a:rPr lang="en-US" sz="2100" b="0" i="1" u="none" baseline="0" dirty="0" smtClean="0"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 </a:t>
                      </a:r>
                      <a:r>
                        <a:rPr lang="en-US" sz="2100" b="0" i="1" u="none" baseline="0" dirty="0" err="1" smtClean="0"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absis</a:t>
                      </a:r>
                      <a:r>
                        <a:rPr lang="en-US" sz="2100" b="0" i="1" u="none" baseline="0" dirty="0" smtClean="0"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 </a:t>
                      </a:r>
                      <a:r>
                        <a:rPr lang="en-US" sz="2100" b="0" i="1" u="none" baseline="0" dirty="0" err="1" smtClean="0"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dari</a:t>
                      </a:r>
                      <a:r>
                        <a:rPr lang="en-US" sz="2100" b="0" i="1" u="none" baseline="0" dirty="0" smtClean="0"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 P}</a:t>
                      </a:r>
                    </a:p>
                    <a:p>
                      <a:r>
                        <a:rPr lang="en-US" sz="2100" b="1" u="none" dirty="0" smtClean="0">
                          <a:latin typeface="Calibri" pitchFamily="34" charset="0"/>
                          <a:cs typeface="Calibri" pitchFamily="34" charset="0"/>
                        </a:rPr>
                        <a:t>Function</a:t>
                      </a:r>
                      <a:r>
                        <a:rPr lang="en-US" sz="2100" b="1" u="none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100" b="1" u="none" baseline="0" dirty="0" err="1" smtClean="0">
                          <a:latin typeface="Calibri" pitchFamily="34" charset="0"/>
                          <a:cs typeface="Calibri" pitchFamily="34" charset="0"/>
                        </a:rPr>
                        <a:t>Get</a:t>
                      </a:r>
                      <a:r>
                        <a:rPr lang="en-US" sz="2100" b="1" u="none" dirty="0" err="1" smtClean="0">
                          <a:latin typeface="Calibri" pitchFamily="34" charset="0"/>
                          <a:cs typeface="Calibri" pitchFamily="34" charset="0"/>
                        </a:rPr>
                        <a:t>Ordinat</a:t>
                      </a:r>
                      <a:r>
                        <a:rPr lang="en-US" sz="2100" b="0" u="none" baseline="0" dirty="0" smtClean="0">
                          <a:latin typeface="Calibri" pitchFamily="34" charset="0"/>
                          <a:cs typeface="Calibri" pitchFamily="34" charset="0"/>
                        </a:rPr>
                        <a:t> (P: point) </a:t>
                      </a:r>
                      <a:r>
                        <a:rPr lang="en-US" sz="2100" b="0" u="none" baseline="0" dirty="0" smtClean="0"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 </a:t>
                      </a:r>
                      <a:r>
                        <a:rPr lang="en-US" sz="2100" b="0" u="sng" baseline="0" dirty="0" smtClean="0"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integer</a:t>
                      </a:r>
                    </a:p>
                    <a:p>
                      <a:r>
                        <a:rPr lang="en-US" sz="2100" b="0" i="1" u="none" baseline="0" dirty="0" smtClean="0"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{</a:t>
                      </a:r>
                      <a:r>
                        <a:rPr lang="en-US" sz="2100" b="0" i="1" u="none" baseline="0" dirty="0" err="1" smtClean="0"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mengirimkan</a:t>
                      </a:r>
                      <a:r>
                        <a:rPr lang="en-US" sz="2100" b="0" i="1" u="none" baseline="0" dirty="0" smtClean="0"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 </a:t>
                      </a:r>
                      <a:r>
                        <a:rPr lang="en-US" sz="2100" b="0" i="1" u="none" baseline="0" dirty="0" err="1" smtClean="0"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komponen</a:t>
                      </a:r>
                      <a:r>
                        <a:rPr lang="en-US" sz="2100" b="0" i="1" u="none" baseline="0" dirty="0" smtClean="0"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 </a:t>
                      </a:r>
                      <a:r>
                        <a:rPr lang="en-US" sz="2100" b="0" i="1" u="none" baseline="0" dirty="0" err="1" smtClean="0"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ordinat</a:t>
                      </a:r>
                      <a:r>
                        <a:rPr lang="en-US" sz="2100" b="0" i="1" u="none" baseline="0" dirty="0" smtClean="0"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 </a:t>
                      </a:r>
                      <a:r>
                        <a:rPr lang="en-US" sz="2100" b="0" i="1" u="none" baseline="0" dirty="0" err="1" smtClean="0"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dari</a:t>
                      </a:r>
                      <a:r>
                        <a:rPr lang="en-US" sz="2100" b="0" i="1" u="none" baseline="0" dirty="0" smtClean="0"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 P}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b="1" u="none" dirty="0" smtClean="0">
                          <a:latin typeface="Calibri" pitchFamily="34" charset="0"/>
                          <a:cs typeface="Calibri" pitchFamily="34" charset="0"/>
                        </a:rPr>
                        <a:t>{*</a:t>
                      </a:r>
                      <a:r>
                        <a:rPr lang="en-US" sz="2100" b="1" u="none" dirty="0" err="1" smtClean="0">
                          <a:latin typeface="Calibri" pitchFamily="34" charset="0"/>
                          <a:cs typeface="Calibri" pitchFamily="34" charset="0"/>
                        </a:rPr>
                        <a:t>Predikat</a:t>
                      </a:r>
                      <a:r>
                        <a:rPr lang="en-US" sz="2100" b="1" u="none" dirty="0" smtClean="0">
                          <a:latin typeface="Calibri" pitchFamily="34" charset="0"/>
                          <a:cs typeface="Calibri" pitchFamily="34" charset="0"/>
                        </a:rPr>
                        <a:t>*}</a:t>
                      </a:r>
                      <a:endParaRPr lang="en-US" sz="2100" b="1" u="none" baseline="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en-US" sz="2100" b="1" u="none" baseline="0" dirty="0" smtClean="0">
                          <a:latin typeface="Calibri" pitchFamily="34" charset="0"/>
                          <a:cs typeface="Calibri" pitchFamily="34" charset="0"/>
                        </a:rPr>
                        <a:t>Function </a:t>
                      </a:r>
                      <a:r>
                        <a:rPr lang="en-US" sz="2100" b="1" u="none" baseline="0" dirty="0" err="1" smtClean="0">
                          <a:latin typeface="Calibri" pitchFamily="34" charset="0"/>
                          <a:cs typeface="Calibri" pitchFamily="34" charset="0"/>
                        </a:rPr>
                        <a:t>IsOrigin</a:t>
                      </a:r>
                      <a:r>
                        <a:rPr lang="en-US" sz="2100" u="none" baseline="0" dirty="0" smtClean="0">
                          <a:latin typeface="Calibri" pitchFamily="34" charset="0"/>
                          <a:cs typeface="Calibri" pitchFamily="34" charset="0"/>
                        </a:rPr>
                        <a:t> ?(P: point) </a:t>
                      </a:r>
                      <a:r>
                        <a:rPr lang="en-US" sz="2100" b="0" u="none" baseline="0" dirty="0" smtClean="0"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 </a:t>
                      </a:r>
                      <a:r>
                        <a:rPr lang="en-US" sz="2100" b="0" u="none" baseline="0" dirty="0" err="1" smtClean="0"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boolean</a:t>
                      </a:r>
                      <a:endParaRPr lang="en-US" sz="2100" b="0" u="none" baseline="0" dirty="0" smtClean="0">
                        <a:latin typeface="Calibri" pitchFamily="34" charset="0"/>
                        <a:cs typeface="Calibri" pitchFamily="34" charset="0"/>
                        <a:sym typeface="Symbol"/>
                      </a:endParaRPr>
                    </a:p>
                    <a:p>
                      <a:r>
                        <a:rPr lang="en-US" sz="2100" b="0" i="1" u="none" baseline="0" dirty="0" smtClean="0"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{</a:t>
                      </a:r>
                      <a:r>
                        <a:rPr lang="en-US" sz="2100" b="0" i="1" u="none" baseline="0" dirty="0" err="1" smtClean="0"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mengirimkan</a:t>
                      </a:r>
                      <a:r>
                        <a:rPr lang="en-US" sz="2100" b="0" i="1" u="none" baseline="0" dirty="0" smtClean="0"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 </a:t>
                      </a:r>
                      <a:r>
                        <a:rPr lang="en-US" sz="2100" b="0" i="1" u="none" baseline="0" dirty="0" err="1" smtClean="0"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nilai</a:t>
                      </a:r>
                      <a:r>
                        <a:rPr lang="en-US" sz="2100" b="0" i="1" u="none" baseline="0" dirty="0" smtClean="0"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 </a:t>
                      </a:r>
                      <a:r>
                        <a:rPr lang="en-US" sz="2100" b="0" i="1" u="none" baseline="0" dirty="0" err="1" smtClean="0"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benar</a:t>
                      </a:r>
                      <a:r>
                        <a:rPr lang="en-US" sz="2100" b="0" i="1" u="none" baseline="0" dirty="0" smtClean="0"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 </a:t>
                      </a:r>
                      <a:r>
                        <a:rPr lang="en-US" sz="2100" b="0" i="1" u="none" baseline="0" dirty="0" err="1" smtClean="0"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jika</a:t>
                      </a:r>
                      <a:r>
                        <a:rPr lang="en-US" sz="2100" b="0" i="1" u="none" baseline="0" dirty="0" smtClean="0"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 P </a:t>
                      </a:r>
                      <a:r>
                        <a:rPr lang="en-US" sz="2100" b="0" i="1" u="none" baseline="0" dirty="0" err="1" smtClean="0"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adalah</a:t>
                      </a:r>
                      <a:r>
                        <a:rPr lang="en-US" sz="2100" b="0" i="1" u="none" baseline="0" dirty="0" smtClean="0"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 </a:t>
                      </a:r>
                      <a:r>
                        <a:rPr lang="en-US" sz="2100" b="0" i="1" u="none" baseline="0" dirty="0" err="1" smtClean="0"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titik</a:t>
                      </a:r>
                      <a:r>
                        <a:rPr lang="en-US" sz="2100" b="0" i="1" u="none" baseline="0" dirty="0" smtClean="0"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 origin </a:t>
                      </a:r>
                      <a:r>
                        <a:rPr lang="en-US" sz="2100" b="0" i="1" u="none" baseline="0" dirty="0" err="1" smtClean="0"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yaitu</a:t>
                      </a:r>
                      <a:r>
                        <a:rPr lang="en-US" sz="2100" b="0" i="1" u="none" baseline="0" dirty="0" smtClean="0"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 </a:t>
                      </a:r>
                      <a:r>
                        <a:rPr lang="en-US" sz="2100" b="0" i="1" u="none" baseline="0" dirty="0" err="1" smtClean="0"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titik</a:t>
                      </a:r>
                      <a:r>
                        <a:rPr lang="en-US" sz="2100" b="0" i="1" u="none" baseline="0" dirty="0" smtClean="0"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 &lt;0,0&gt;}</a:t>
                      </a:r>
                      <a:endParaRPr lang="id-ID" sz="2100" i="1" u="non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6745" y="378376"/>
            <a:ext cx="304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ADT POINT</a:t>
            </a:r>
            <a:endParaRPr lang="id-ID" sz="2800" b="1" dirty="0"/>
          </a:p>
        </p:txBody>
      </p:sp>
    </p:spTree>
    <p:extLst>
      <p:ext uri="{BB962C8B-B14F-4D97-AF65-F5344CB8AC3E}">
        <p14:creationId xmlns:p14="http://schemas.microsoft.com/office/powerpoint/2010/main" val="305898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id-ID" dirty="0" smtClean="0"/>
              <a:t>lokasi Memor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Statis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id-ID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id-ID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32436" y="458112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endParaRPr lang="id-ID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919536" y="5013176"/>
          <a:ext cx="8331200" cy="710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710788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775520" y="57959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00B050"/>
                </a:solidFill>
              </a:rPr>
              <a:t>100</a:t>
            </a:r>
            <a:endParaRPr lang="id-ID" dirty="0">
              <a:solidFill>
                <a:srgbClr val="00B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55840" y="5013176"/>
            <a:ext cx="792088" cy="7200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8" name="Straight Connector 17"/>
          <p:cNvCxnSpPr/>
          <p:nvPr/>
        </p:nvCxnSpPr>
        <p:spPr>
          <a:xfrm>
            <a:off x="2063552" y="5733256"/>
            <a:ext cx="0" cy="1347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83832" y="58052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00B050"/>
                </a:solidFill>
              </a:rPr>
              <a:t>113</a:t>
            </a:r>
            <a:endParaRPr lang="id-ID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7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id-ID" dirty="0"/>
              <a:t>lokasi Memor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Statis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id-ID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id-ID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=10;</a:t>
            </a:r>
            <a:endParaRPr lang="id-ID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32436" y="458112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endParaRPr lang="id-ID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919536" y="5013176"/>
          <a:ext cx="8331200" cy="710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710788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775520" y="57959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00B050"/>
                </a:solidFill>
              </a:rPr>
              <a:t>100</a:t>
            </a:r>
            <a:endParaRPr lang="id-ID" dirty="0">
              <a:solidFill>
                <a:srgbClr val="00B0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55840" y="5013176"/>
            <a:ext cx="792088" cy="7200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2063552" y="5733256"/>
            <a:ext cx="0" cy="1347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83832" y="58052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00B050"/>
                </a:solidFill>
              </a:rPr>
              <a:t>113</a:t>
            </a:r>
            <a:endParaRPr lang="id-ID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0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id-ID" dirty="0"/>
              <a:t>lokasi Memor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Statis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id-ID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id-ID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=10;</a:t>
            </a:r>
            <a:endParaRPr lang="id-ID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32436" y="458112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endParaRPr lang="id-ID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919536" y="5013176"/>
          <a:ext cx="8331200" cy="710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83312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710788">
                <a:tc>
                  <a:txBody>
                    <a:bodyPr/>
                    <a:lstStyle/>
                    <a:p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10</a:t>
                      </a:r>
                      <a:endParaRPr lang="id-ID" sz="28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 sz="2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2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775520" y="57959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00B050"/>
                </a:solidFill>
              </a:rPr>
              <a:t>100</a:t>
            </a:r>
            <a:endParaRPr lang="id-ID" dirty="0">
              <a:solidFill>
                <a:srgbClr val="00B0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55840" y="5013176"/>
            <a:ext cx="792088" cy="7200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0" name="Straight Connector 19"/>
          <p:cNvCxnSpPr/>
          <p:nvPr/>
        </p:nvCxnSpPr>
        <p:spPr>
          <a:xfrm>
            <a:off x="2063552" y="5733256"/>
            <a:ext cx="0" cy="1347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83832" y="58052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00B050"/>
                </a:solidFill>
              </a:rPr>
              <a:t>113</a:t>
            </a:r>
            <a:endParaRPr lang="id-ID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61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id-ID" dirty="0"/>
              <a:t>lokasi Memor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Statis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int x;</a:t>
            </a:r>
          </a:p>
          <a:p>
            <a:pPr>
              <a:buNone/>
            </a:pPr>
            <a:r>
              <a:rPr lang="id-ID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=10;</a:t>
            </a:r>
          </a:p>
          <a:p>
            <a:pPr>
              <a:buNone/>
            </a:pP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id-ID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a[3]</a:t>
            </a: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id-ID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32436" y="458112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endParaRPr lang="id-ID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919536" y="5013176"/>
          <a:ext cx="8331200" cy="710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83312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710788">
                <a:tc>
                  <a:txBody>
                    <a:bodyPr/>
                    <a:lstStyle/>
                    <a:p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10</a:t>
                      </a:r>
                      <a:endParaRPr lang="id-ID" sz="28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 sz="2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2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775520" y="57959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00B050"/>
                </a:solidFill>
              </a:rPr>
              <a:t>100</a:t>
            </a:r>
            <a:endParaRPr lang="id-ID" dirty="0">
              <a:solidFill>
                <a:srgbClr val="00B05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55840" y="5013176"/>
            <a:ext cx="792088" cy="7200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9" name="Straight Connector 18"/>
          <p:cNvCxnSpPr/>
          <p:nvPr/>
        </p:nvCxnSpPr>
        <p:spPr>
          <a:xfrm>
            <a:off x="2063552" y="5733256"/>
            <a:ext cx="0" cy="1347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83832" y="58052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00B050"/>
                </a:solidFill>
              </a:rPr>
              <a:t>113</a:t>
            </a:r>
            <a:endParaRPr lang="id-ID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25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id-ID" dirty="0"/>
              <a:t>lokasi Memor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Statis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int x;</a:t>
            </a:r>
          </a:p>
          <a:p>
            <a:pPr>
              <a:buNone/>
            </a:pPr>
            <a:r>
              <a:rPr lang="id-ID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=10;</a:t>
            </a:r>
          </a:p>
          <a:p>
            <a:pPr>
              <a:buNone/>
            </a:pP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id-ID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a[3]</a:t>
            </a: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id-ID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919536" y="5013176"/>
          <a:ext cx="8331200" cy="710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83312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710788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10</a:t>
                      </a:r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id-ID" sz="2800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800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800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800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775520" y="57959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00B050"/>
                </a:solidFill>
              </a:rPr>
              <a:t>100</a:t>
            </a:r>
            <a:endParaRPr lang="id-ID" dirty="0">
              <a:solidFill>
                <a:srgbClr val="00B05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063552" y="5733256"/>
            <a:ext cx="0" cy="1347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0196" y="458112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endParaRPr lang="id-ID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83832" y="58052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00B050"/>
                </a:solidFill>
              </a:rPr>
              <a:t>113</a:t>
            </a:r>
            <a:endParaRPr lang="id-ID" dirty="0">
              <a:solidFill>
                <a:srgbClr val="00B05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55840" y="5013176"/>
            <a:ext cx="792088" cy="7200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 22"/>
          <p:cNvSpPr/>
          <p:nvPr/>
        </p:nvSpPr>
        <p:spPr>
          <a:xfrm>
            <a:off x="2135560" y="5013176"/>
            <a:ext cx="2520280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TextBox 24"/>
          <p:cNvSpPr txBox="1"/>
          <p:nvPr/>
        </p:nvSpPr>
        <p:spPr>
          <a:xfrm>
            <a:off x="1991544" y="458112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00B050"/>
                </a:solidFill>
              </a:rPr>
              <a:t>101</a:t>
            </a:r>
            <a:endParaRPr lang="id-ID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76252" y="458112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id-ID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81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</a:t>
            </a:r>
          </a:p>
          <a:p>
            <a:r>
              <a:rPr lang="en-US" dirty="0" smtClean="0"/>
              <a:t>Pointers </a:t>
            </a:r>
            <a:r>
              <a:rPr lang="en-US" dirty="0"/>
              <a:t>of Structures</a:t>
            </a:r>
            <a:endParaRPr lang="en-US" dirty="0" smtClean="0"/>
          </a:p>
          <a:p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Typedef</a:t>
            </a:r>
            <a:endParaRPr lang="en-US" dirty="0" smtClean="0"/>
          </a:p>
          <a:p>
            <a:r>
              <a:rPr lang="en-US" dirty="0" smtClean="0"/>
              <a:t>ADT</a:t>
            </a:r>
          </a:p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Parameter</a:t>
            </a:r>
            <a:endParaRPr lang="en-US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186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id-ID" dirty="0"/>
              <a:t>lokasi Memor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Statis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int x;</a:t>
            </a:r>
          </a:p>
          <a:p>
            <a:pPr>
              <a:buNone/>
            </a:pPr>
            <a:r>
              <a:rPr lang="id-ID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=10;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id-ID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a[3]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id-ID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a[2]</a:t>
            </a: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=8;</a:t>
            </a:r>
            <a:endParaRPr lang="id-ID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919536" y="5013176"/>
          <a:ext cx="8331200" cy="710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83312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710788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10</a:t>
                      </a:r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id-ID" sz="2800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800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800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800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775520" y="57959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00B050"/>
                </a:solidFill>
              </a:rPr>
              <a:t>100</a:t>
            </a:r>
            <a:endParaRPr lang="id-ID" dirty="0">
              <a:solidFill>
                <a:srgbClr val="00B05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063552" y="5733256"/>
            <a:ext cx="0" cy="1347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40196" y="458112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endParaRPr lang="id-ID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83832" y="58052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00B050"/>
                </a:solidFill>
              </a:rPr>
              <a:t>113</a:t>
            </a:r>
            <a:endParaRPr lang="id-ID" dirty="0">
              <a:solidFill>
                <a:srgbClr val="00B0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55840" y="5013176"/>
            <a:ext cx="792088" cy="7200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ectangle 23"/>
          <p:cNvSpPr/>
          <p:nvPr/>
        </p:nvSpPr>
        <p:spPr>
          <a:xfrm>
            <a:off x="2135560" y="5013176"/>
            <a:ext cx="2520280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TextBox 25"/>
          <p:cNvSpPr txBox="1"/>
          <p:nvPr/>
        </p:nvSpPr>
        <p:spPr>
          <a:xfrm>
            <a:off x="1991544" y="458112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00B050"/>
                </a:solidFill>
              </a:rPr>
              <a:t>101</a:t>
            </a:r>
            <a:endParaRPr lang="id-ID" dirty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76252" y="458112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id-ID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82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id-ID" dirty="0"/>
              <a:t>lokasi Memor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Statis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int x;</a:t>
            </a:r>
          </a:p>
          <a:p>
            <a:pPr>
              <a:buNone/>
            </a:pPr>
            <a:r>
              <a:rPr lang="id-ID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=10;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id-ID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a[3]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id-ID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a[2]</a:t>
            </a: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=8;</a:t>
            </a:r>
            <a:endParaRPr lang="id-ID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24101" y="4071942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B050"/>
                </a:solidFill>
              </a:rPr>
              <a:t>101+(2x4) = 109</a:t>
            </a:r>
            <a:endParaRPr lang="id-ID" b="1" dirty="0">
              <a:solidFill>
                <a:srgbClr val="00B05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666976" y="3786190"/>
            <a:ext cx="0" cy="36004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919536" y="5013176"/>
          <a:ext cx="8331200" cy="710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83312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710788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10</a:t>
                      </a:r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id-ID" sz="2800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800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800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800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775520" y="57959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00B050"/>
                </a:solidFill>
              </a:rPr>
              <a:t>100</a:t>
            </a:r>
            <a:endParaRPr lang="id-ID" dirty="0">
              <a:solidFill>
                <a:srgbClr val="00B05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063552" y="5733256"/>
            <a:ext cx="0" cy="1347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40196" y="458112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endParaRPr lang="id-ID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83832" y="58052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00B050"/>
                </a:solidFill>
              </a:rPr>
              <a:t>113</a:t>
            </a:r>
            <a:endParaRPr lang="id-ID" dirty="0">
              <a:solidFill>
                <a:srgbClr val="00B05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55840" y="5013176"/>
            <a:ext cx="792088" cy="7200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/>
          <p:cNvSpPr/>
          <p:nvPr/>
        </p:nvSpPr>
        <p:spPr>
          <a:xfrm>
            <a:off x="2135560" y="5013176"/>
            <a:ext cx="2520280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TextBox 28"/>
          <p:cNvSpPr txBox="1"/>
          <p:nvPr/>
        </p:nvSpPr>
        <p:spPr>
          <a:xfrm>
            <a:off x="1991544" y="458112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00B050"/>
                </a:solidFill>
              </a:rPr>
              <a:t>101</a:t>
            </a:r>
            <a:endParaRPr lang="id-ID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76252" y="458112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id-ID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96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id-ID" dirty="0"/>
              <a:t>lokasi Memor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Statis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int x;</a:t>
            </a:r>
          </a:p>
          <a:p>
            <a:pPr>
              <a:buNone/>
            </a:pPr>
            <a:r>
              <a:rPr lang="id-ID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=10;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id-ID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a[3]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id-ID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a[2]</a:t>
            </a: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=8;</a:t>
            </a:r>
            <a:endParaRPr lang="id-ID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31094" y="4071942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B050"/>
                </a:solidFill>
              </a:rPr>
              <a:t>101+(2x4) = 109</a:t>
            </a:r>
            <a:endParaRPr lang="id-ID" b="1" dirty="0">
              <a:solidFill>
                <a:srgbClr val="00B05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666976" y="3786190"/>
            <a:ext cx="0" cy="36004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919536" y="5013176"/>
          <a:ext cx="8331200" cy="710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833120"/>
                <a:gridCol w="83312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710788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10</a:t>
                      </a:r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id-ID" sz="2800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800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800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800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775520" y="57959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00B050"/>
                </a:solidFill>
              </a:rPr>
              <a:t>100</a:t>
            </a:r>
            <a:endParaRPr lang="id-ID" dirty="0">
              <a:solidFill>
                <a:srgbClr val="00B05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063552" y="5733256"/>
            <a:ext cx="0" cy="1347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40196" y="458112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endParaRPr lang="id-ID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83832" y="58052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00B050"/>
                </a:solidFill>
              </a:rPr>
              <a:t>113</a:t>
            </a:r>
            <a:endParaRPr lang="id-ID" dirty="0">
              <a:solidFill>
                <a:srgbClr val="00B05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55840" y="5013176"/>
            <a:ext cx="792088" cy="7200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/>
          <p:cNvSpPr/>
          <p:nvPr/>
        </p:nvSpPr>
        <p:spPr>
          <a:xfrm>
            <a:off x="2135560" y="5013176"/>
            <a:ext cx="2520280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TextBox 27"/>
          <p:cNvSpPr txBox="1"/>
          <p:nvPr/>
        </p:nvSpPr>
        <p:spPr>
          <a:xfrm>
            <a:off x="3176252" y="458112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id-ID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91544" y="458112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00B050"/>
                </a:solidFill>
              </a:rPr>
              <a:t>101</a:t>
            </a:r>
            <a:endParaRPr lang="id-ID" dirty="0">
              <a:solidFill>
                <a:srgbClr val="00B05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791744" y="5013176"/>
            <a:ext cx="864096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47728" y="58052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00B050"/>
                </a:solidFill>
              </a:rPr>
              <a:t>109</a:t>
            </a:r>
            <a:endParaRPr lang="id-ID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9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id-ID" dirty="0"/>
              <a:t>lokasi Memor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Statis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int x;</a:t>
            </a:r>
          </a:p>
          <a:p>
            <a:pPr>
              <a:buNone/>
            </a:pPr>
            <a:r>
              <a:rPr lang="id-ID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=10;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id-ID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a[3]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id-ID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a[2]</a:t>
            </a: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=8;</a:t>
            </a:r>
            <a:endParaRPr lang="id-ID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31094" y="4071942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B050"/>
                </a:solidFill>
              </a:rPr>
              <a:t>101+(2x4) = 109</a:t>
            </a:r>
            <a:endParaRPr lang="id-ID" b="1" dirty="0">
              <a:solidFill>
                <a:srgbClr val="00B05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666976" y="3786190"/>
            <a:ext cx="0" cy="36004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919536" y="5013176"/>
          <a:ext cx="8331200" cy="710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833120"/>
                <a:gridCol w="83312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710788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8</a:t>
                      </a:r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10</a:t>
                      </a:r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id-ID" sz="2800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800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800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800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775520" y="57959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00B050"/>
                </a:solidFill>
              </a:rPr>
              <a:t>100</a:t>
            </a:r>
            <a:endParaRPr lang="id-ID" dirty="0">
              <a:solidFill>
                <a:srgbClr val="00B05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063552" y="5733256"/>
            <a:ext cx="0" cy="1347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40196" y="458112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endParaRPr lang="id-ID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83832" y="58052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00B050"/>
                </a:solidFill>
              </a:rPr>
              <a:t>113</a:t>
            </a:r>
            <a:endParaRPr lang="id-ID" dirty="0">
              <a:solidFill>
                <a:srgbClr val="00B05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55840" y="5013176"/>
            <a:ext cx="792088" cy="7200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/>
          <p:cNvSpPr/>
          <p:nvPr/>
        </p:nvSpPr>
        <p:spPr>
          <a:xfrm>
            <a:off x="2135560" y="5013176"/>
            <a:ext cx="2520280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TextBox 29"/>
          <p:cNvSpPr txBox="1"/>
          <p:nvPr/>
        </p:nvSpPr>
        <p:spPr>
          <a:xfrm>
            <a:off x="1991544" y="458112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00B050"/>
                </a:solidFill>
              </a:rPr>
              <a:t>101</a:t>
            </a:r>
            <a:endParaRPr lang="id-ID" dirty="0">
              <a:solidFill>
                <a:srgbClr val="00B05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791744" y="5013176"/>
            <a:ext cx="864096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47728" y="58052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00B050"/>
                </a:solidFill>
              </a:rPr>
              <a:t>109</a:t>
            </a:r>
            <a:endParaRPr lang="id-ID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76252" y="458112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id-ID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87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id-ID" dirty="0"/>
              <a:t>lokasi Memor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Statis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int x;</a:t>
            </a:r>
          </a:p>
          <a:p>
            <a:pPr>
              <a:buNone/>
            </a:pPr>
            <a:r>
              <a:rPr lang="id-ID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=10;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id-ID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a[3]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id-ID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a[2]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=8;</a:t>
            </a:r>
            <a:endParaRPr lang="id-ID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19536" y="5013176"/>
          <a:ext cx="8331200" cy="710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833120"/>
                <a:gridCol w="83312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710788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8</a:t>
                      </a:r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10</a:t>
                      </a:r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id-ID" sz="2800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800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800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800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75520" y="57959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00B050"/>
                </a:solidFill>
              </a:rPr>
              <a:t>100</a:t>
            </a:r>
            <a:endParaRPr lang="id-ID" dirty="0">
              <a:solidFill>
                <a:srgbClr val="00B05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063552" y="5733256"/>
            <a:ext cx="0" cy="1347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40196" y="458112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endParaRPr lang="id-ID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83832" y="58052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00B050"/>
                </a:solidFill>
              </a:rPr>
              <a:t>113</a:t>
            </a:r>
            <a:endParaRPr lang="id-ID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55840" y="5013176"/>
            <a:ext cx="792088" cy="7200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2135560" y="5013176"/>
            <a:ext cx="2520280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14"/>
          <p:cNvSpPr txBox="1"/>
          <p:nvPr/>
        </p:nvSpPr>
        <p:spPr>
          <a:xfrm>
            <a:off x="1991544" y="458112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00B050"/>
                </a:solidFill>
              </a:rPr>
              <a:t>101</a:t>
            </a:r>
            <a:endParaRPr lang="id-ID" dirty="0">
              <a:solidFill>
                <a:srgbClr val="00B05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91744" y="5013176"/>
            <a:ext cx="864096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47728" y="58052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00B050"/>
                </a:solidFill>
              </a:rPr>
              <a:t>109</a:t>
            </a:r>
            <a:endParaRPr lang="id-ID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6252" y="458112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id-ID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id-ID" dirty="0"/>
              <a:t>lokasi Memor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Statis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int x;</a:t>
            </a:r>
          </a:p>
          <a:p>
            <a:pPr>
              <a:buNone/>
            </a:pPr>
            <a:r>
              <a:rPr lang="id-ID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=10;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19536" y="5013176"/>
          <a:ext cx="8331200" cy="710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83312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710788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10</a:t>
                      </a:r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id-ID" sz="2800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800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800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800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75520" y="57959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00B050"/>
                </a:solidFill>
              </a:rPr>
              <a:t>100</a:t>
            </a:r>
            <a:endParaRPr lang="id-ID" dirty="0">
              <a:solidFill>
                <a:srgbClr val="00B05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063552" y="5733256"/>
            <a:ext cx="0" cy="1347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40196" y="458112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endParaRPr lang="id-ID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83832" y="58052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00B050"/>
                </a:solidFill>
              </a:rPr>
              <a:t>113</a:t>
            </a:r>
            <a:endParaRPr lang="id-ID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55840" y="5013176"/>
            <a:ext cx="792088" cy="7200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973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id-ID" dirty="0"/>
              <a:t>lokasi Memor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Statis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int x;</a:t>
            </a:r>
          </a:p>
          <a:p>
            <a:pPr>
              <a:buNone/>
            </a:pPr>
            <a:r>
              <a:rPr lang="id-ID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=10;</a:t>
            </a:r>
          </a:p>
          <a:p>
            <a:pPr>
              <a:buNone/>
            </a:pP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id-ID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a[5]</a:t>
            </a: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19536" y="5013176"/>
          <a:ext cx="8331200" cy="710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83312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710788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10</a:t>
                      </a:r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id-ID" sz="2800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800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800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800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75520" y="57959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00B050"/>
                </a:solidFill>
              </a:rPr>
              <a:t>100</a:t>
            </a:r>
            <a:endParaRPr lang="id-ID" dirty="0">
              <a:solidFill>
                <a:srgbClr val="00B05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063552" y="5733256"/>
            <a:ext cx="0" cy="1347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40196" y="458112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endParaRPr lang="id-ID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83832" y="58052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00B050"/>
                </a:solidFill>
              </a:rPr>
              <a:t>113</a:t>
            </a:r>
            <a:endParaRPr lang="id-ID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55840" y="5013176"/>
            <a:ext cx="792088" cy="7200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6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id-ID" dirty="0"/>
              <a:t>lokasi Memor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Statis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int x;</a:t>
            </a:r>
          </a:p>
          <a:p>
            <a:pPr>
              <a:buNone/>
            </a:pPr>
            <a:r>
              <a:rPr lang="id-ID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=10;</a:t>
            </a:r>
          </a:p>
          <a:p>
            <a:pPr>
              <a:buNone/>
            </a:pP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id-ID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a[5]</a:t>
            </a: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19536" y="5013176"/>
          <a:ext cx="8331200" cy="710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83312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710788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10</a:t>
                      </a:r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id-ID" sz="2800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800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800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800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75520" y="57959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00B050"/>
                </a:solidFill>
              </a:rPr>
              <a:t>100</a:t>
            </a:r>
            <a:endParaRPr lang="id-ID" dirty="0">
              <a:solidFill>
                <a:srgbClr val="00B05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063552" y="5733256"/>
            <a:ext cx="0" cy="1347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40196" y="458112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endParaRPr lang="id-ID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83832" y="58052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00B050"/>
                </a:solidFill>
              </a:rPr>
              <a:t>113</a:t>
            </a:r>
            <a:endParaRPr lang="id-ID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55840" y="5013176"/>
            <a:ext cx="792088" cy="7200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2639616" y="4581128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 ?</a:t>
            </a:r>
            <a:endParaRPr lang="id-ID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77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id-ID" dirty="0"/>
              <a:t>lokasi Memor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Statis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int x;</a:t>
            </a:r>
          </a:p>
          <a:p>
            <a:pPr>
              <a:buNone/>
            </a:pPr>
            <a:r>
              <a:rPr lang="id-ID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=10;</a:t>
            </a:r>
          </a:p>
          <a:p>
            <a:pPr>
              <a:buNone/>
            </a:pP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id-ID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a[5]</a:t>
            </a: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19536" y="5013176"/>
          <a:ext cx="8331200" cy="710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83312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710788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10</a:t>
                      </a:r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id-ID" sz="2800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800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800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800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75520" y="57959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00B050"/>
                </a:solidFill>
              </a:rPr>
              <a:t>100</a:t>
            </a:r>
            <a:endParaRPr lang="id-ID" dirty="0">
              <a:solidFill>
                <a:srgbClr val="00B05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063552" y="5733256"/>
            <a:ext cx="0" cy="1347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40196" y="458112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endParaRPr lang="id-ID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83832" y="58052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00B050"/>
                </a:solidFill>
              </a:rPr>
              <a:t>113</a:t>
            </a:r>
            <a:endParaRPr lang="id-ID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55840" y="5013176"/>
            <a:ext cx="792088" cy="7200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5447928" y="5013176"/>
            <a:ext cx="4176464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14"/>
          <p:cNvSpPr txBox="1"/>
          <p:nvPr/>
        </p:nvSpPr>
        <p:spPr>
          <a:xfrm>
            <a:off x="5303912" y="458112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00B050"/>
                </a:solidFill>
              </a:rPr>
              <a:t>117</a:t>
            </a:r>
            <a:endParaRPr lang="id-ID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20136" y="458112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id-ID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4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id-ID" dirty="0"/>
              <a:t>lokasi Memor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Statis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int x;</a:t>
            </a:r>
          </a:p>
          <a:p>
            <a:pPr>
              <a:buNone/>
            </a:pPr>
            <a:r>
              <a:rPr lang="id-ID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=10;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id-ID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a[5]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19536" y="5013176"/>
          <a:ext cx="8331200" cy="710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83312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710788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10</a:t>
                      </a:r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id-ID" sz="2800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800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800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800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75520" y="57959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00B050"/>
                </a:solidFill>
              </a:rPr>
              <a:t>100</a:t>
            </a:r>
            <a:endParaRPr lang="id-ID" dirty="0">
              <a:solidFill>
                <a:srgbClr val="00B05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063552" y="5733256"/>
            <a:ext cx="0" cy="1347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40196" y="458112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endParaRPr lang="id-ID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83832" y="58052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00B050"/>
                </a:solidFill>
              </a:rPr>
              <a:t>113</a:t>
            </a:r>
            <a:endParaRPr lang="id-ID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55840" y="5013176"/>
            <a:ext cx="792088" cy="7200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5447928" y="5013176"/>
            <a:ext cx="4176464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14"/>
          <p:cNvSpPr txBox="1"/>
          <p:nvPr/>
        </p:nvSpPr>
        <p:spPr>
          <a:xfrm>
            <a:off x="5303912" y="458112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00B050"/>
                </a:solidFill>
              </a:rPr>
              <a:t>117</a:t>
            </a:r>
            <a:endParaRPr lang="id-ID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20136" y="458112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id-ID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65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4463543" cy="3766185"/>
          </a:xfrm>
        </p:spPr>
        <p:txBody>
          <a:bodyPr>
            <a:normAutofit/>
          </a:bodyPr>
          <a:lstStyle/>
          <a:p>
            <a:r>
              <a:rPr lang="en-US" sz="3200" dirty="0" err="1"/>
              <a:t>Variabel</a:t>
            </a:r>
            <a:r>
              <a:rPr lang="en-US" sz="3200" dirty="0"/>
              <a:t> yang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menyimpan</a:t>
            </a:r>
            <a:r>
              <a:rPr lang="en-US" sz="3200" dirty="0"/>
              <a:t> </a:t>
            </a:r>
            <a:r>
              <a:rPr lang="en-US" sz="3200" dirty="0" err="1"/>
              <a:t>alamat</a:t>
            </a:r>
            <a:r>
              <a:rPr lang="en-US" sz="3200" dirty="0"/>
              <a:t> </a:t>
            </a:r>
            <a:r>
              <a:rPr lang="en-US" sz="3200" dirty="0" err="1"/>
              <a:t>disebut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‘</a:t>
            </a:r>
            <a:r>
              <a:rPr lang="en-US" sz="3200" i="1" dirty="0">
                <a:solidFill>
                  <a:srgbClr val="FF0000"/>
                </a:solidFill>
              </a:rPr>
              <a:t>pointer</a:t>
            </a:r>
            <a:r>
              <a:rPr lang="en-US" sz="3200" b="1" i="1" dirty="0">
                <a:solidFill>
                  <a:srgbClr val="FF0000"/>
                </a:solidFill>
              </a:rPr>
              <a:t>’</a:t>
            </a:r>
            <a:r>
              <a:rPr lang="en-US" sz="3200" dirty="0"/>
              <a:t>,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alamat</a:t>
            </a:r>
            <a:r>
              <a:rPr lang="en-US" sz="3200" dirty="0"/>
              <a:t> yang </a:t>
            </a:r>
            <a:r>
              <a:rPr lang="en-US" sz="3200" dirty="0" err="1"/>
              <a:t>disimpan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i="1" dirty="0"/>
              <a:t>pointer</a:t>
            </a:r>
            <a:r>
              <a:rPr lang="en-US" sz="3200" dirty="0"/>
              <a:t> </a:t>
            </a:r>
            <a:r>
              <a:rPr lang="en-US" sz="3200" dirty="0" err="1"/>
              <a:t>biasanya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variabel</a:t>
            </a:r>
            <a:r>
              <a:rPr lang="en-US" sz="3200" dirty="0"/>
              <a:t> lain</a:t>
            </a:r>
            <a:endParaRPr lang="id-ID" sz="3200" dirty="0"/>
          </a:p>
          <a:p>
            <a:pPr marL="0" indent="0">
              <a:buNone/>
            </a:pPr>
            <a:endParaRPr lang="en-US" sz="3200" dirty="0"/>
          </a:p>
          <a:p>
            <a:endParaRPr lang="id-ID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66" t="33267" r="1956" b="18113"/>
          <a:stretch/>
        </p:blipFill>
        <p:spPr bwMode="auto">
          <a:xfrm>
            <a:off x="5324263" y="2011680"/>
            <a:ext cx="5921672" cy="3435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57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Alokasi</a:t>
            </a:r>
            <a:r>
              <a:rPr lang="en-US" dirty="0" smtClean="0"/>
              <a:t> Memory (</a:t>
            </a:r>
            <a:r>
              <a:rPr lang="en-US" dirty="0" err="1" smtClean="0"/>
              <a:t>Malloc</a:t>
            </a:r>
            <a:r>
              <a:rPr lang="en-US" dirty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1748119"/>
            <a:ext cx="9553576" cy="494403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Malloc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mengalokasikan</a:t>
            </a:r>
            <a:r>
              <a:rPr lang="en-US" dirty="0"/>
              <a:t> </a:t>
            </a:r>
            <a:r>
              <a:rPr lang="en-US" dirty="0" smtClean="0"/>
              <a:t>memory</a:t>
            </a:r>
          </a:p>
          <a:p>
            <a:pPr>
              <a:buNone/>
            </a:pPr>
            <a:r>
              <a:rPr lang="id-ID" b="1" dirty="0" smtClean="0"/>
              <a:t>Contoh </a:t>
            </a:r>
            <a:r>
              <a:rPr lang="id-ID" b="1" dirty="0"/>
              <a:t>dari malloc() </a:t>
            </a:r>
            <a:r>
              <a:rPr lang="id-ID" b="1" dirty="0" smtClean="0"/>
              <a:t>:</a:t>
            </a:r>
            <a:endParaRPr lang="en-US" dirty="0"/>
          </a:p>
          <a:p>
            <a:pPr>
              <a:buNone/>
            </a:pPr>
            <a:r>
              <a:rPr lang="id-ID" dirty="0"/>
              <a:t>int *x;</a:t>
            </a:r>
          </a:p>
          <a:p>
            <a:pPr>
              <a:buNone/>
            </a:pPr>
            <a:r>
              <a:rPr lang="id-ID" dirty="0"/>
              <a:t>x = (int*) malloc (3 * sizeof(int));</a:t>
            </a:r>
          </a:p>
          <a:p>
            <a:pPr>
              <a:buNone/>
            </a:pPr>
            <a:r>
              <a:rPr lang="id-ID" dirty="0"/>
              <a:t>if(x==NULL) {</a:t>
            </a:r>
          </a:p>
          <a:p>
            <a:pPr>
              <a:buNone/>
            </a:pPr>
            <a:r>
              <a:rPr lang="id-ID" dirty="0"/>
              <a:t>printf(“Error di malloc\n”);</a:t>
            </a:r>
          </a:p>
          <a:p>
            <a:pPr>
              <a:buNone/>
            </a:pPr>
            <a:r>
              <a:rPr lang="id-ID" dirty="0"/>
              <a:t>exit(0);</a:t>
            </a:r>
          </a:p>
          <a:p>
            <a:pPr>
              <a:buNone/>
            </a:pPr>
            <a:r>
              <a:rPr lang="id-ID" dirty="0"/>
              <a:t>} else {</a:t>
            </a:r>
          </a:p>
          <a:p>
            <a:pPr>
              <a:buNone/>
            </a:pPr>
            <a:r>
              <a:rPr lang="id-ID" dirty="0"/>
              <a:t>printf(“Lakukan operasi memori dinamis”);</a:t>
            </a:r>
          </a:p>
          <a:p>
            <a:pPr>
              <a:buNone/>
            </a:pPr>
            <a:r>
              <a:rPr lang="id-ID" dirty="0" smtClean="0"/>
              <a:t>}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2876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Dealokasi</a:t>
            </a:r>
            <a:r>
              <a:rPr lang="en-US" dirty="0" smtClean="0"/>
              <a:t> Memory (free)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3" y="2157731"/>
            <a:ext cx="10329023" cy="4485116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Penggunaan</a:t>
            </a:r>
            <a:r>
              <a:rPr lang="en-US" sz="3200" dirty="0" smtClean="0"/>
              <a:t> </a:t>
            </a:r>
            <a:r>
              <a:rPr lang="en-US" sz="3200" b="1" dirty="0" err="1" smtClean="0"/>
              <a:t>fungsi</a:t>
            </a:r>
            <a:r>
              <a:rPr lang="en-US" sz="3200" b="1" dirty="0" smtClean="0"/>
              <a:t> free() </a:t>
            </a:r>
            <a:r>
              <a:rPr lang="en-US" sz="3200" dirty="0" err="1" smtClean="0"/>
              <a:t>digunakan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mendealokasikan</a:t>
            </a:r>
            <a:r>
              <a:rPr lang="en-US" sz="3200" dirty="0" smtClean="0"/>
              <a:t> </a:t>
            </a:r>
            <a:r>
              <a:rPr lang="en-US" sz="3200" dirty="0" err="1" smtClean="0"/>
              <a:t>penggunaan</a:t>
            </a:r>
            <a:r>
              <a:rPr lang="en-US" sz="3200" dirty="0" smtClean="0"/>
              <a:t> data </a:t>
            </a:r>
            <a:r>
              <a:rPr lang="en-US" sz="3200" dirty="0" err="1" smtClean="0"/>
              <a:t>pada</a:t>
            </a:r>
            <a:r>
              <a:rPr lang="en-US" sz="3200" dirty="0" smtClean="0"/>
              <a:t> </a:t>
            </a:r>
            <a:r>
              <a:rPr lang="en-US" sz="3200" dirty="0" err="1" smtClean="0"/>
              <a:t>memori</a:t>
            </a:r>
            <a:endParaRPr lang="en-US" sz="3200" b="1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void </a:t>
            </a:r>
            <a:r>
              <a:rPr lang="en-US" sz="3200" dirty="0" err="1"/>
              <a:t>Dealokasi</a:t>
            </a:r>
            <a:r>
              <a:rPr lang="en-US" sz="3200" dirty="0"/>
              <a:t>(address *P)</a:t>
            </a:r>
          </a:p>
          <a:p>
            <a:pPr marL="0" indent="0">
              <a:buNone/>
            </a:pPr>
            <a:r>
              <a:rPr lang="en-US" sz="3200" dirty="0"/>
              <a:t>{</a:t>
            </a:r>
          </a:p>
          <a:p>
            <a:pPr marL="0" indent="0">
              <a:buNone/>
            </a:pPr>
            <a:r>
              <a:rPr lang="en-US" sz="3200" dirty="0"/>
              <a:t>    free(*P);</a:t>
            </a:r>
          </a:p>
          <a:p>
            <a:pPr marL="0" indent="0">
              <a:buNone/>
            </a:pPr>
            <a:r>
              <a:rPr lang="en-US" sz="3200" dirty="0"/>
              <a:t>}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94555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1985682"/>
            <a:ext cx="8915400" cy="405454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id-ID" sz="2200" dirty="0"/>
              <a:t>Sebelum digunakan (dipanggil), suatu fungsi harus </a:t>
            </a:r>
            <a:r>
              <a:rPr lang="en-US" sz="2200" dirty="0"/>
              <a:t>d</a:t>
            </a:r>
            <a:r>
              <a:rPr lang="id-ID" sz="2200" dirty="0"/>
              <a:t>ideklarasikan dan didefinisikan terlebih dahulu. </a:t>
            </a:r>
          </a:p>
          <a:p>
            <a:r>
              <a:rPr lang="id-ID" sz="2200" dirty="0"/>
              <a:t>Bentuk umum </a:t>
            </a:r>
            <a:r>
              <a:rPr lang="id-ID" sz="2200" b="1" dirty="0">
                <a:solidFill>
                  <a:schemeClr val="accent2">
                    <a:lumMod val="75000"/>
                  </a:schemeClr>
                </a:solidFill>
              </a:rPr>
              <a:t>pendeklarasian</a:t>
            </a:r>
            <a:r>
              <a:rPr lang="id-ID" sz="2200" dirty="0"/>
              <a:t> fungsi adalah :</a:t>
            </a:r>
          </a:p>
          <a:p>
            <a:pPr marL="0" indent="0" algn="ctr">
              <a:buNone/>
            </a:pPr>
            <a:r>
              <a:rPr lang="en-US" sz="2200" dirty="0"/>
              <a:t>	</a:t>
            </a:r>
            <a:r>
              <a:rPr lang="id-ID" sz="2200" b="1" dirty="0">
                <a:solidFill>
                  <a:schemeClr val="accent6">
                    <a:lumMod val="75000"/>
                  </a:schemeClr>
                </a:solidFill>
                <a:ea typeface="Tahoma" pitchFamily="34" charset="0"/>
                <a:cs typeface="Calibri" pitchFamily="34" charset="0"/>
              </a:rPr>
              <a:t>tipe_fungsi nama_fungsi(parameter_fungsi);</a:t>
            </a:r>
          </a:p>
          <a:p>
            <a:r>
              <a:rPr lang="en-US" sz="2200" dirty="0" smtClean="0"/>
              <a:t>B</a:t>
            </a:r>
            <a:r>
              <a:rPr lang="id-ID" sz="2200" dirty="0" smtClean="0"/>
              <a:t>entuk </a:t>
            </a:r>
            <a:r>
              <a:rPr lang="id-ID" sz="2200" dirty="0"/>
              <a:t>umum </a:t>
            </a:r>
            <a:r>
              <a:rPr lang="id-ID" sz="2200" b="1" dirty="0">
                <a:solidFill>
                  <a:schemeClr val="accent2">
                    <a:lumMod val="75000"/>
                  </a:schemeClr>
                </a:solidFill>
              </a:rPr>
              <a:t>pendefinisian</a:t>
            </a:r>
            <a:r>
              <a:rPr lang="id-ID" sz="2200" dirty="0"/>
              <a:t> fungsi adalah :</a:t>
            </a:r>
          </a:p>
          <a:p>
            <a:pPr marL="0" indent="0">
              <a:buNone/>
            </a:pPr>
            <a:r>
              <a:rPr lang="en-US" sz="2200" b="1" dirty="0">
                <a:ea typeface="Tahoma" pitchFamily="34" charset="0"/>
                <a:cs typeface="Calibri" pitchFamily="34" charset="0"/>
              </a:rPr>
              <a:t>	</a:t>
            </a:r>
            <a:r>
              <a:rPr lang="id-ID" sz="2200" b="1" dirty="0">
                <a:ea typeface="Tahoma" pitchFamily="34" charset="0"/>
                <a:cs typeface="Calibri" pitchFamily="34" charset="0"/>
              </a:rPr>
              <a:t>tipe_fungsi nama_fungsi(parameter_fungsi)</a:t>
            </a:r>
          </a:p>
          <a:p>
            <a:pPr marL="0" indent="0">
              <a:buNone/>
            </a:pPr>
            <a:r>
              <a:rPr lang="en-US" sz="2200" b="1" dirty="0">
                <a:ea typeface="Tahoma" pitchFamily="34" charset="0"/>
                <a:cs typeface="Calibri" pitchFamily="34" charset="0"/>
              </a:rPr>
              <a:t>	</a:t>
            </a:r>
            <a:r>
              <a:rPr lang="id-ID" sz="2200" b="1" dirty="0">
                <a:ea typeface="Tahoma" pitchFamily="34" charset="0"/>
                <a:cs typeface="Calibri" pitchFamily="34" charset="0"/>
              </a:rPr>
              <a:t>{ 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d-ID" b="1" dirty="0">
                <a:ea typeface="Tahoma" pitchFamily="34" charset="0"/>
                <a:cs typeface="Calibri" pitchFamily="34" charset="0"/>
              </a:rPr>
              <a:t>	</a:t>
            </a:r>
            <a:r>
              <a:rPr lang="en-US" b="1" dirty="0">
                <a:ea typeface="Tahoma" pitchFamily="34" charset="0"/>
                <a:cs typeface="Calibri" pitchFamily="34" charset="0"/>
              </a:rPr>
              <a:t>	</a:t>
            </a:r>
            <a:r>
              <a:rPr lang="id-ID" b="1" dirty="0">
                <a:ea typeface="Tahoma" pitchFamily="34" charset="0"/>
                <a:cs typeface="Calibri" pitchFamily="34" charset="0"/>
              </a:rPr>
              <a:t>statement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d-ID" b="1" dirty="0">
                <a:ea typeface="Tahoma" pitchFamily="34" charset="0"/>
                <a:cs typeface="Calibri" pitchFamily="34" charset="0"/>
              </a:rPr>
              <a:t>	</a:t>
            </a:r>
            <a:r>
              <a:rPr lang="en-US" b="1" dirty="0">
                <a:ea typeface="Tahoma" pitchFamily="34" charset="0"/>
                <a:cs typeface="Calibri" pitchFamily="34" charset="0"/>
              </a:rPr>
              <a:t>	</a:t>
            </a:r>
            <a:r>
              <a:rPr lang="id-ID" b="1" dirty="0">
                <a:ea typeface="Tahoma" pitchFamily="34" charset="0"/>
                <a:cs typeface="Calibri" pitchFamily="34" charset="0"/>
              </a:rPr>
              <a:t>statement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d-ID" b="1" dirty="0">
                <a:ea typeface="Tahoma" pitchFamily="34" charset="0"/>
                <a:cs typeface="Calibri" pitchFamily="34" charset="0"/>
              </a:rPr>
              <a:t>	</a:t>
            </a:r>
            <a:r>
              <a:rPr lang="en-US" b="1" dirty="0">
                <a:ea typeface="Tahoma" pitchFamily="34" charset="0"/>
                <a:cs typeface="Calibri" pitchFamily="34" charset="0"/>
              </a:rPr>
              <a:t>	</a:t>
            </a:r>
            <a:r>
              <a:rPr lang="id-ID" b="1" dirty="0" smtClean="0">
                <a:ea typeface="Tahoma" pitchFamily="34" charset="0"/>
                <a:cs typeface="Calibri" pitchFamily="34" charset="0"/>
              </a:rPr>
              <a:t>………...</a:t>
            </a:r>
            <a:endParaRPr lang="id-ID" b="1" dirty="0">
              <a:ea typeface="Tahoma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200" b="1" dirty="0">
                <a:ea typeface="Tahoma" pitchFamily="34" charset="0"/>
                <a:cs typeface="Calibri" pitchFamily="34" charset="0"/>
              </a:rPr>
              <a:t>	</a:t>
            </a:r>
            <a:r>
              <a:rPr lang="id-ID" sz="2200" b="1" dirty="0">
                <a:ea typeface="Tahoma" pitchFamily="34" charset="0"/>
                <a:cs typeface="Calibri" pitchFamily="34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5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2010021"/>
            <a:ext cx="8915400" cy="4097079"/>
          </a:xfrm>
        </p:spPr>
        <p:txBody>
          <a:bodyPr/>
          <a:lstStyle/>
          <a:p>
            <a:pPr marL="0" indent="0">
              <a:buNone/>
            </a:pPr>
            <a:r>
              <a:rPr lang="id-ID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tipe_fungsi nama_fungsi(parameter1, parameter2,..)</a:t>
            </a:r>
          </a:p>
          <a:p>
            <a:pPr marL="0" indent="0">
              <a:buNone/>
            </a:pPr>
            <a:r>
              <a:rPr lang="id-ID" dirty="0" smtClean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{</a:t>
            </a:r>
            <a:endParaRPr lang="en-US" dirty="0" smtClean="0">
              <a:solidFill>
                <a:schemeClr val="tx1"/>
              </a:solidFill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	</a:t>
            </a:r>
            <a:r>
              <a:rPr lang="id-ID" dirty="0" smtClean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statement </a:t>
            </a:r>
            <a:r>
              <a:rPr lang="id-ID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fungsi;</a:t>
            </a:r>
          </a:p>
          <a:p>
            <a:pPr marL="0" indent="0">
              <a:buNone/>
            </a:pPr>
            <a:r>
              <a:rPr lang="id-ID" dirty="0" smtClean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}</a:t>
            </a:r>
            <a:endParaRPr lang="en-US" dirty="0" smtClean="0">
              <a:solidFill>
                <a:schemeClr val="tx1"/>
              </a:solidFill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Contoh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lang="id-ID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7224" y="4495071"/>
            <a:ext cx="3877985" cy="13234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d-ID" sz="2000" dirty="0">
                <a:latin typeface="Courier New" panose="02070309020205020404" pitchFamily="49" charset="0"/>
                <a:ea typeface="Tahoma" pitchFamily="34" charset="0"/>
                <a:cs typeface="Courier New" panose="02070309020205020404" pitchFamily="49" charset="0"/>
              </a:rPr>
              <a:t>int tambah(int x, int y)</a:t>
            </a:r>
          </a:p>
          <a:p>
            <a:r>
              <a:rPr lang="id-ID" sz="2000" dirty="0">
                <a:latin typeface="Courier New" panose="02070309020205020404" pitchFamily="49" charset="0"/>
                <a:ea typeface="Tahoma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lang="id-ID" sz="2000" dirty="0">
                <a:latin typeface="Courier New" panose="02070309020205020404" pitchFamily="49" charset="0"/>
                <a:ea typeface="Tahoma" pitchFamily="34" charset="0"/>
                <a:cs typeface="Courier New" panose="02070309020205020404" pitchFamily="49" charset="0"/>
              </a:rPr>
              <a:t>	return(x+y);</a:t>
            </a:r>
          </a:p>
          <a:p>
            <a:r>
              <a:rPr lang="id-ID" sz="2000" dirty="0">
                <a:latin typeface="Courier New" panose="02070309020205020404" pitchFamily="49" charset="0"/>
                <a:ea typeface="Tahoma" pitchFamily="34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56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</a:t>
            </a:r>
            <a:r>
              <a:rPr lang="en-US" dirty="0" err="1" smtClean="0"/>
              <a:t>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 err="1" smtClean="0"/>
              <a:t>Bagaimana</a:t>
            </a:r>
            <a:r>
              <a:rPr lang="en-US" sz="2800" dirty="0" smtClean="0"/>
              <a:t> </a:t>
            </a:r>
            <a:r>
              <a:rPr lang="en-US" sz="2800" dirty="0" err="1" smtClean="0"/>
              <a:t>fungsi</a:t>
            </a:r>
            <a:r>
              <a:rPr lang="en-US" sz="2800" dirty="0" smtClean="0"/>
              <a:t> </a:t>
            </a:r>
            <a:r>
              <a:rPr lang="en-US" sz="2800" dirty="0" err="1" smtClean="0"/>
              <a:t>menerima</a:t>
            </a:r>
            <a:r>
              <a:rPr lang="en-US" sz="2800" dirty="0" smtClean="0"/>
              <a:t> input, </a:t>
            </a:r>
            <a:r>
              <a:rPr lang="en-US" sz="2800" dirty="0" err="1" smtClean="0"/>
              <a:t>bagaimana</a:t>
            </a:r>
            <a:r>
              <a:rPr lang="en-US" sz="2800" dirty="0" smtClean="0"/>
              <a:t> </a:t>
            </a:r>
            <a:r>
              <a:rPr lang="en-US" sz="2800" dirty="0" err="1" smtClean="0"/>
              <a:t>fungsi</a:t>
            </a:r>
            <a:r>
              <a:rPr lang="en-US" sz="2800" dirty="0" smtClean="0"/>
              <a:t> </a:t>
            </a:r>
            <a:r>
              <a:rPr lang="en-US" sz="2800" dirty="0" err="1" smtClean="0"/>
              <a:t>melakukan</a:t>
            </a:r>
            <a:r>
              <a:rPr lang="en-US" sz="2800" dirty="0" smtClean="0"/>
              <a:t> return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apa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dikembalikan</a:t>
            </a:r>
            <a:endParaRPr lang="en-US" sz="2800" dirty="0" smtClean="0"/>
          </a:p>
          <a:p>
            <a:r>
              <a:rPr lang="en-US" sz="2800" dirty="0" smtClean="0"/>
              <a:t>Prototype = </a:t>
            </a:r>
            <a:r>
              <a:rPr lang="en-US" sz="2800" dirty="0" err="1" smtClean="0"/>
              <a:t>pendeklarasian</a:t>
            </a:r>
            <a:r>
              <a:rPr lang="en-US" sz="2800" dirty="0" smtClean="0"/>
              <a:t> </a:t>
            </a:r>
            <a:r>
              <a:rPr lang="en-US" sz="2800" dirty="0" err="1" smtClean="0"/>
              <a:t>fungsi</a:t>
            </a:r>
            <a:endParaRPr lang="en-US" sz="2800" dirty="0" smtClean="0"/>
          </a:p>
          <a:p>
            <a:pPr marL="0" indent="0" algn="ctr">
              <a:buNone/>
            </a:pPr>
            <a:r>
              <a:rPr lang="id-ID" sz="2800" b="1" dirty="0" smtClean="0">
                <a:solidFill>
                  <a:schemeClr val="accent6">
                    <a:lumMod val="75000"/>
                  </a:schemeClr>
                </a:solidFill>
                <a:ea typeface="Tahoma" pitchFamily="34" charset="0"/>
                <a:cs typeface="Calibri" pitchFamily="34" charset="0"/>
              </a:rPr>
              <a:t>tipe_fungsi </a:t>
            </a:r>
            <a:r>
              <a:rPr lang="id-ID" sz="2800" b="1" dirty="0">
                <a:solidFill>
                  <a:schemeClr val="accent6">
                    <a:lumMod val="75000"/>
                  </a:schemeClr>
                </a:solidFill>
                <a:ea typeface="Tahoma" pitchFamily="34" charset="0"/>
                <a:cs typeface="Calibri" pitchFamily="34" charset="0"/>
              </a:rPr>
              <a:t>nama_fungsi(parameter_fungsi</a:t>
            </a:r>
            <a:r>
              <a:rPr lang="id-ID" sz="2800" b="1" dirty="0" smtClean="0">
                <a:solidFill>
                  <a:schemeClr val="accent6">
                    <a:lumMod val="75000"/>
                  </a:schemeClr>
                </a:solidFill>
                <a:ea typeface="Tahoma" pitchFamily="34" charset="0"/>
                <a:cs typeface="Calibri" pitchFamily="34" charset="0"/>
              </a:rPr>
              <a:t>);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  <a:ea typeface="Tahoma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en-US" sz="2800" dirty="0" err="1" smtClean="0"/>
              <a:t>Contoh</a:t>
            </a:r>
            <a:r>
              <a:rPr lang="en-US" sz="2800" dirty="0" smtClean="0"/>
              <a:t>:</a:t>
            </a:r>
          </a:p>
          <a:p>
            <a:pPr marL="0" indent="0" algn="just">
              <a:buNone/>
            </a:pPr>
            <a:r>
              <a:rPr lang="en-US" sz="2800" dirty="0" err="1" smtClean="0">
                <a:ea typeface="Tahoma" pitchFamily="34" charset="0"/>
              </a:rPr>
              <a:t>int</a:t>
            </a:r>
            <a:r>
              <a:rPr lang="en-US" sz="2800" dirty="0" smtClean="0">
                <a:ea typeface="Tahoma" pitchFamily="34" charset="0"/>
              </a:rPr>
              <a:t> </a:t>
            </a:r>
            <a:r>
              <a:rPr lang="en-US" sz="2800" dirty="0" err="1" smtClean="0">
                <a:ea typeface="Tahoma" pitchFamily="34" charset="0"/>
              </a:rPr>
              <a:t>jumlah</a:t>
            </a:r>
            <a:r>
              <a:rPr lang="en-US" sz="2800" dirty="0" smtClean="0">
                <a:ea typeface="Tahoma" pitchFamily="34" charset="0"/>
              </a:rPr>
              <a:t>(</a:t>
            </a:r>
            <a:r>
              <a:rPr lang="en-US" sz="2800" dirty="0" err="1" smtClean="0">
                <a:ea typeface="Tahoma" pitchFamily="34" charset="0"/>
              </a:rPr>
              <a:t>int</a:t>
            </a:r>
            <a:r>
              <a:rPr lang="en-US" sz="2800" dirty="0" smtClean="0">
                <a:ea typeface="Tahoma" pitchFamily="34" charset="0"/>
              </a:rPr>
              <a:t> a, </a:t>
            </a:r>
            <a:r>
              <a:rPr lang="en-US" sz="2800" dirty="0" err="1" smtClean="0">
                <a:ea typeface="Tahoma" pitchFamily="34" charset="0"/>
              </a:rPr>
              <a:t>int</a:t>
            </a:r>
            <a:r>
              <a:rPr lang="en-US" sz="2800" dirty="0" smtClean="0">
                <a:ea typeface="Tahoma" pitchFamily="34" charset="0"/>
              </a:rPr>
              <a:t> b);</a:t>
            </a:r>
            <a:endParaRPr lang="en-US" sz="2800" dirty="0">
              <a:ea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20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18" y="182662"/>
            <a:ext cx="3520435" cy="3555543"/>
          </a:xfrm>
        </p:spPr>
        <p:txBody>
          <a:bodyPr>
            <a:normAutofit/>
          </a:bodyPr>
          <a:lstStyle/>
          <a:p>
            <a:r>
              <a:rPr lang="en-US" sz="4800" dirty="0" err="1"/>
              <a:t>Contoh</a:t>
            </a:r>
            <a:r>
              <a:rPr lang="en-US" sz="4800" dirty="0"/>
              <a:t> </a:t>
            </a:r>
            <a:r>
              <a:rPr lang="en-US" sz="4800" dirty="0" err="1"/>
              <a:t>Penggunaan</a:t>
            </a:r>
            <a:r>
              <a:rPr lang="en-US" sz="4800" dirty="0"/>
              <a:t> </a:t>
            </a:r>
            <a:r>
              <a:rPr lang="en-US" sz="4800" dirty="0" err="1"/>
              <a:t>Fungsi</a:t>
            </a:r>
            <a:endParaRPr lang="en-US" sz="4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635778" y="458659"/>
            <a:ext cx="8352928" cy="5487987"/>
            <a:chOff x="323528" y="1253381"/>
            <a:chExt cx="8352928" cy="5487987"/>
          </a:xfrm>
        </p:grpSpPr>
        <p:sp>
          <p:nvSpPr>
            <p:cNvPr id="4" name="Rectangle 3"/>
            <p:cNvSpPr/>
            <p:nvPr/>
          </p:nvSpPr>
          <p:spPr>
            <a:xfrm>
              <a:off x="323528" y="1253381"/>
              <a:ext cx="8352928" cy="5486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id-ID" sz="2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#include &lt;stdio.h&gt;</a:t>
              </a:r>
            </a:p>
            <a:p>
              <a:pPr>
                <a:lnSpc>
                  <a:spcPct val="90000"/>
                </a:lnSpc>
              </a:pPr>
              <a:r>
                <a:rPr lang="id-ID" sz="2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#include &lt;stdlib.h&gt;</a:t>
              </a:r>
            </a:p>
            <a:p>
              <a:pPr>
                <a:lnSpc>
                  <a:spcPct val="90000"/>
                </a:lnSpc>
              </a:pPr>
              <a:endPara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>
                <a:lnSpc>
                  <a:spcPct val="90000"/>
                </a:lnSpc>
              </a:pPr>
              <a:r>
                <a:rPr lang="id-ID" sz="2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int jumlah(int a, int b);</a:t>
              </a:r>
              <a:r>
                <a:rPr lang="en-US" sz="2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       </a:t>
              </a:r>
              <a:r>
                <a:rPr lang="en-US" sz="2200" b="1" dirty="0" smtClean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//</a:t>
              </a:r>
              <a:r>
                <a:rPr lang="en-US" sz="2200" b="1" dirty="0" err="1" smtClean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prototipe</a:t>
              </a:r>
              <a:r>
                <a:rPr lang="en-US" sz="2200" b="1" dirty="0" smtClean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 </a:t>
              </a:r>
              <a:r>
                <a:rPr lang="en-US" sz="2200" b="1" dirty="0" err="1" smtClean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fungsi</a:t>
              </a:r>
              <a:r>
                <a:rPr lang="id-ID" sz="2200" b="1" dirty="0" smtClean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 </a:t>
              </a:r>
            </a:p>
            <a:p>
              <a:pPr>
                <a:lnSpc>
                  <a:spcPct val="90000"/>
                </a:lnSpc>
              </a:pPr>
              <a:r>
                <a:rPr lang="id-ID" sz="2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int a,b,c;</a:t>
              </a:r>
            </a:p>
            <a:p>
              <a:pPr>
                <a:lnSpc>
                  <a:spcPct val="90000"/>
                </a:lnSpc>
              </a:pPr>
              <a:r>
                <a:rPr lang="id-ID" sz="2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main()</a:t>
              </a:r>
            </a:p>
            <a:p>
              <a:pPr>
                <a:lnSpc>
                  <a:spcPct val="90000"/>
                </a:lnSpc>
              </a:pPr>
              <a:r>
                <a:rPr lang="id-ID" sz="2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{</a:t>
              </a:r>
            </a:p>
            <a:p>
              <a:pPr>
                <a:lnSpc>
                  <a:spcPct val="90000"/>
                </a:lnSpc>
              </a:pPr>
              <a:r>
                <a:rPr lang="id-ID" sz="2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   printf("masukkan a: ");scanf("%d",&amp;a);</a:t>
              </a:r>
            </a:p>
            <a:p>
              <a:pPr>
                <a:lnSpc>
                  <a:spcPct val="90000"/>
                </a:lnSpc>
              </a:pPr>
              <a:r>
                <a:rPr lang="id-ID" sz="2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   printf("masukkan b: ");scanf("%d",&amp;b);</a:t>
              </a:r>
              <a:r>
                <a:rPr lang="en-US" sz="2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         </a:t>
              </a:r>
              <a:r>
                <a:rPr lang="en-US" sz="2200" b="1" dirty="0" smtClean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//program </a:t>
              </a:r>
              <a:r>
                <a:rPr lang="en-US" sz="2200" b="1" dirty="0" err="1" smtClean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utama</a:t>
              </a:r>
              <a:r>
                <a:rPr lang="id-ID" sz="2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	 </a:t>
              </a:r>
            </a:p>
            <a:p>
              <a:pPr>
                <a:lnSpc>
                  <a:spcPct val="90000"/>
                </a:lnSpc>
              </a:pPr>
              <a:r>
                <a:rPr lang="id-ID" sz="2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   c=jumlah(a,b);</a:t>
              </a:r>
            </a:p>
            <a:p>
              <a:pPr>
                <a:lnSpc>
                  <a:spcPct val="90000"/>
                </a:lnSpc>
              </a:pPr>
              <a:r>
                <a:rPr lang="id-ID" sz="2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   printf(“Hasil Penjumlahan= %d",c);</a:t>
              </a:r>
            </a:p>
            <a:p>
              <a:pPr>
                <a:lnSpc>
                  <a:spcPct val="90000"/>
                </a:lnSpc>
              </a:pPr>
              <a:r>
                <a:rPr lang="id-ID" sz="2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}</a:t>
              </a:r>
            </a:p>
            <a:p>
              <a:pPr>
                <a:lnSpc>
                  <a:spcPct val="90000"/>
                </a:lnSpc>
              </a:pPr>
              <a:endParaRPr lang="id-ID" sz="2200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>
                <a:lnSpc>
                  <a:spcPct val="90000"/>
                </a:lnSpc>
              </a:pPr>
              <a:r>
                <a:rPr lang="id-ID" sz="2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int jumlah(int x, int y)</a:t>
              </a:r>
            </a:p>
            <a:p>
              <a:pPr>
                <a:lnSpc>
                  <a:spcPct val="90000"/>
                </a:lnSpc>
              </a:pPr>
              <a:r>
                <a:rPr lang="id-ID" sz="2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{			</a:t>
              </a:r>
              <a:r>
                <a:rPr lang="en-US" sz="2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         </a:t>
              </a:r>
              <a:r>
                <a:rPr lang="en-US" sz="2200" b="1" dirty="0" smtClean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//</a:t>
              </a:r>
              <a:r>
                <a:rPr lang="en-US" sz="2200" b="1" dirty="0" err="1" smtClean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fungsi</a:t>
              </a:r>
              <a:endParaRPr lang="id-ID" sz="2200" b="1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>
                <a:lnSpc>
                  <a:spcPct val="90000"/>
                </a:lnSpc>
              </a:pPr>
              <a:r>
                <a:rPr lang="id-ID" sz="2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return(</a:t>
              </a:r>
              <a:r>
                <a:rPr lang="en-US" sz="2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x</a:t>
              </a:r>
              <a:r>
                <a:rPr lang="id-ID" sz="2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+</a:t>
              </a:r>
              <a:r>
                <a:rPr lang="en-US" sz="2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y</a:t>
              </a:r>
              <a:r>
                <a:rPr lang="id-ID" sz="2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);</a:t>
              </a:r>
            </a:p>
            <a:p>
              <a:pPr>
                <a:lnSpc>
                  <a:spcPct val="90000"/>
                </a:lnSpc>
              </a:pPr>
              <a:r>
                <a:rPr lang="id-ID" sz="2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}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81317" y="2146173"/>
              <a:ext cx="3066411" cy="396875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6" name="Right Brace 5"/>
            <p:cNvSpPr/>
            <p:nvPr/>
          </p:nvSpPr>
          <p:spPr>
            <a:xfrm>
              <a:off x="3537576" y="2083621"/>
              <a:ext cx="250825" cy="504825"/>
            </a:xfrm>
            <a:prstGeom prst="rightBrace">
              <a:avLst>
                <a:gd name="adj1" fmla="val 8333"/>
                <a:gd name="adj2" fmla="val 4885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316" y="2755156"/>
              <a:ext cx="5428611" cy="2536825"/>
            </a:xfrm>
            <a:prstGeom prst="rect">
              <a:avLst/>
            </a:prstGeom>
            <a:no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8" name="Right Brace 7"/>
            <p:cNvSpPr/>
            <p:nvPr/>
          </p:nvSpPr>
          <p:spPr>
            <a:xfrm>
              <a:off x="5899776" y="2755773"/>
              <a:ext cx="503237" cy="2487304"/>
            </a:xfrm>
            <a:prstGeom prst="rightBrace">
              <a:avLst>
                <a:gd name="adj1" fmla="val 8333"/>
                <a:gd name="adj2" fmla="val 4575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81317" y="5442794"/>
              <a:ext cx="2914011" cy="1296987"/>
            </a:xfrm>
            <a:prstGeom prst="rect">
              <a:avLst/>
            </a:prstGeom>
            <a:noFill/>
            <a:ln w="2540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0" name="Right Brace 9"/>
            <p:cNvSpPr/>
            <p:nvPr/>
          </p:nvSpPr>
          <p:spPr>
            <a:xfrm>
              <a:off x="3400103" y="5444381"/>
              <a:ext cx="504825" cy="1296987"/>
            </a:xfrm>
            <a:prstGeom prst="rightBrace">
              <a:avLst>
                <a:gd name="adj1" fmla="val 8333"/>
                <a:gd name="adj2" fmla="val 3503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" t="19183" r="65527" b="33727"/>
          <a:stretch/>
        </p:blipFill>
        <p:spPr bwMode="auto">
          <a:xfrm>
            <a:off x="70418" y="4080346"/>
            <a:ext cx="3460585" cy="158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98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/>
            <a:r>
              <a:rPr lang="id-ID" sz="2800" b="1" dirty="0">
                <a:solidFill>
                  <a:schemeClr val="tx1"/>
                </a:solidFill>
              </a:rPr>
              <a:t>Parameter Formal </a:t>
            </a:r>
            <a:r>
              <a:rPr lang="id-ID" sz="2800" dirty="0">
                <a:solidFill>
                  <a:schemeClr val="tx1"/>
                </a:solidFill>
              </a:rPr>
              <a:t>adalah variabel yang ada pada daftar parameter dalam </a:t>
            </a:r>
            <a:r>
              <a:rPr lang="id-ID" sz="2800" b="1" dirty="0">
                <a:solidFill>
                  <a:schemeClr val="tx1"/>
                </a:solidFill>
              </a:rPr>
              <a:t>definisi fungsi</a:t>
            </a:r>
            <a:r>
              <a:rPr lang="id-ID" sz="2800" dirty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d-ID" sz="2800" dirty="0">
              <a:solidFill>
                <a:schemeClr val="tx1"/>
              </a:solidFill>
            </a:endParaRPr>
          </a:p>
          <a:p>
            <a:pPr marL="231775" indent="-231775"/>
            <a:r>
              <a:rPr lang="id-ID" sz="2800" b="1" dirty="0">
                <a:solidFill>
                  <a:schemeClr val="tx1"/>
                </a:solidFill>
              </a:rPr>
              <a:t>Parameter Aktual </a:t>
            </a:r>
            <a:r>
              <a:rPr lang="id-ID" sz="2800" dirty="0">
                <a:solidFill>
                  <a:schemeClr val="tx1"/>
                </a:solidFill>
              </a:rPr>
              <a:t>adalah variabel (parameter) yang dipakai dalam </a:t>
            </a:r>
            <a:r>
              <a:rPr lang="id-ID" sz="2800" b="1" dirty="0">
                <a:solidFill>
                  <a:schemeClr val="tx1"/>
                </a:solidFill>
              </a:rPr>
              <a:t>pemanggilan fungsi</a:t>
            </a:r>
            <a:r>
              <a:rPr lang="id-ID" sz="2800" dirty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98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Formal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Variable yang </a:t>
            </a:r>
            <a:r>
              <a:rPr lang="en-US" dirty="0" err="1" smtClean="0">
                <a:solidFill>
                  <a:schemeClr val="tx1"/>
                </a:solidFill>
              </a:rPr>
              <a:t>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daftar</a:t>
            </a:r>
            <a:r>
              <a:rPr lang="en-US" dirty="0" smtClean="0">
                <a:solidFill>
                  <a:schemeClr val="tx1"/>
                </a:solidFill>
              </a:rPr>
              <a:t> parameter </a:t>
            </a:r>
            <a:r>
              <a:rPr lang="en-US" dirty="0" err="1" smtClean="0">
                <a:solidFill>
                  <a:schemeClr val="tx1"/>
                </a:solidFill>
              </a:rPr>
              <a:t>dalam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definisi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fungsi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89212" y="4022411"/>
            <a:ext cx="4793300" cy="12003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Elbow Connector 14"/>
          <p:cNvCxnSpPr>
            <a:stCxn id="13" idx="0"/>
          </p:cNvCxnSpPr>
          <p:nvPr/>
        </p:nvCxnSpPr>
        <p:spPr>
          <a:xfrm rot="5400000" flipH="1" flipV="1">
            <a:off x="5653228" y="2628727"/>
            <a:ext cx="726318" cy="20610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343287" y="3579044"/>
            <a:ext cx="703625" cy="443367"/>
          </a:xfrm>
          <a:prstGeom prst="bentConnector3">
            <a:avLst>
              <a:gd name="adj1" fmla="val 164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82512" y="3197587"/>
            <a:ext cx="2429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33CC"/>
                </a:solidFill>
                <a:latin typeface="Calibri" panose="020F0502020204030204" pitchFamily="34" charset="0"/>
              </a:rPr>
              <a:t>Parameter Formal</a:t>
            </a:r>
            <a:endParaRPr lang="en-US" sz="2400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47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</a:t>
            </a:r>
            <a:r>
              <a:rPr lang="en-US" dirty="0" err="1" smtClean="0"/>
              <a:t>Aktual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Parameter yang </a:t>
            </a:r>
            <a:r>
              <a:rPr lang="en-US" dirty="0" err="1" smtClean="0">
                <a:solidFill>
                  <a:schemeClr val="tx1"/>
                </a:solidFill>
              </a:rPr>
              <a:t>dipakai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dalam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pemanggilan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fungsi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41447" y="2868249"/>
            <a:ext cx="3688830" cy="23083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 . . 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 . .	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 . 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46912" y="3329913"/>
            <a:ext cx="2358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33CC"/>
                </a:solidFill>
                <a:latin typeface="Calibri" panose="020F0502020204030204" pitchFamily="34" charset="0"/>
              </a:rPr>
              <a:t>Parameter </a:t>
            </a:r>
            <a:r>
              <a:rPr lang="en-US" sz="2400" dirty="0" err="1" smtClean="0">
                <a:solidFill>
                  <a:srgbClr val="0033CC"/>
                </a:solidFill>
                <a:latin typeface="Calibri" panose="020F0502020204030204" pitchFamily="34" charset="0"/>
              </a:rPr>
              <a:t>Aktual</a:t>
            </a:r>
            <a:endParaRPr lang="en-US" sz="2400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cxnSp>
        <p:nvCxnSpPr>
          <p:cNvPr id="12" name="Elbow Connector 11"/>
          <p:cNvCxnSpPr/>
          <p:nvPr/>
        </p:nvCxnSpPr>
        <p:spPr>
          <a:xfrm flipV="1">
            <a:off x="6072375" y="3560746"/>
            <a:ext cx="703625" cy="443367"/>
          </a:xfrm>
          <a:prstGeom prst="bentConnector3">
            <a:avLst>
              <a:gd name="adj1" fmla="val 164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9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TUGAS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err="1" smtClean="0"/>
              <a:t>Buatlah</a:t>
            </a:r>
            <a:r>
              <a:rPr lang="en-US" sz="2800" dirty="0" smtClean="0"/>
              <a:t> program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mendata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Kendaraan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data yang </a:t>
            </a:r>
            <a:r>
              <a:rPr lang="en-US" sz="2800" dirty="0" err="1" smtClean="0"/>
              <a:t>perlu</a:t>
            </a:r>
            <a:r>
              <a:rPr lang="en-US" sz="2800" dirty="0" smtClean="0"/>
              <a:t> </a:t>
            </a:r>
            <a:r>
              <a:rPr lang="en-US" sz="2800" dirty="0" err="1" smtClean="0"/>
              <a:t>diinput</a:t>
            </a:r>
            <a:r>
              <a:rPr lang="en-US" sz="2800" dirty="0" smtClean="0"/>
              <a:t> </a:t>
            </a:r>
            <a:r>
              <a:rPr lang="en-US" sz="2800" dirty="0" err="1" smtClean="0"/>
              <a:t>meliputi</a:t>
            </a:r>
            <a:r>
              <a:rPr lang="en-US" sz="2800" dirty="0" smtClean="0"/>
              <a:t> </a:t>
            </a:r>
            <a:r>
              <a:rPr lang="en-US" sz="2800" b="1" dirty="0" err="1" smtClean="0"/>
              <a:t>Jenis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Kendaraan</a:t>
            </a:r>
            <a:r>
              <a:rPr lang="en-US" sz="2800" dirty="0" smtClean="0"/>
              <a:t> </a:t>
            </a:r>
            <a:r>
              <a:rPr lang="en-US" sz="2800" dirty="0" err="1" smtClean="0"/>
              <a:t>bertipe</a:t>
            </a:r>
            <a:r>
              <a:rPr lang="en-US" sz="2800" dirty="0" smtClean="0"/>
              <a:t> </a:t>
            </a:r>
            <a:r>
              <a:rPr lang="en-US" sz="2800" b="1" dirty="0" smtClean="0"/>
              <a:t>String</a:t>
            </a:r>
            <a:r>
              <a:rPr lang="en-US" sz="2800" dirty="0" smtClean="0"/>
              <a:t>, </a:t>
            </a:r>
            <a:r>
              <a:rPr lang="en-US" sz="2800" b="1" dirty="0" err="1" smtClean="0"/>
              <a:t>Jumlah</a:t>
            </a:r>
            <a:r>
              <a:rPr lang="en-US" sz="2800" b="1" dirty="0" smtClean="0"/>
              <a:t> Ban</a:t>
            </a:r>
            <a:r>
              <a:rPr lang="en-US" sz="2800" dirty="0" smtClean="0"/>
              <a:t> </a:t>
            </a:r>
            <a:r>
              <a:rPr lang="en-US" sz="2800" dirty="0" err="1" smtClean="0"/>
              <a:t>bertipe</a:t>
            </a:r>
            <a:r>
              <a:rPr lang="en-US" sz="2800" dirty="0" smtClean="0"/>
              <a:t> </a:t>
            </a:r>
            <a:r>
              <a:rPr lang="en-US" sz="2800" b="1" dirty="0" err="1" smtClean="0"/>
              <a:t>Int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b="1" dirty="0" err="1" smtClean="0"/>
              <a:t>Jumlah</a:t>
            </a:r>
            <a:r>
              <a:rPr lang="en-US" sz="2800" b="1" dirty="0" smtClean="0"/>
              <a:t> Gear</a:t>
            </a:r>
            <a:r>
              <a:rPr lang="en-US" sz="2800" dirty="0" smtClean="0"/>
              <a:t> </a:t>
            </a:r>
            <a:r>
              <a:rPr lang="en-US" sz="2800" dirty="0" err="1" smtClean="0"/>
              <a:t>bertipe</a:t>
            </a:r>
            <a:r>
              <a:rPr lang="en-US" sz="2800" dirty="0" smtClean="0"/>
              <a:t> </a:t>
            </a:r>
            <a:r>
              <a:rPr lang="en-US" sz="2800" b="1" dirty="0" smtClean="0"/>
              <a:t>Int</a:t>
            </a:r>
            <a:r>
              <a:rPr lang="en-US" sz="2800" dirty="0" smtClean="0"/>
              <a:t>. </a:t>
            </a:r>
            <a:r>
              <a:rPr lang="en-US" sz="2800" dirty="0" err="1" smtClean="0"/>
              <a:t>Buat</a:t>
            </a:r>
            <a:r>
              <a:rPr lang="en-US" sz="2800" dirty="0" smtClean="0"/>
              <a:t> </a:t>
            </a:r>
            <a:r>
              <a:rPr lang="en-US" sz="2800" dirty="0" err="1" smtClean="0"/>
              <a:t>prosedur</a:t>
            </a:r>
            <a:r>
              <a:rPr lang="en-US" sz="2800" dirty="0" smtClean="0"/>
              <a:t>/</a:t>
            </a:r>
            <a:r>
              <a:rPr lang="en-US" sz="2800" dirty="0" err="1" smtClean="0"/>
              <a:t>fungsi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melakukan</a:t>
            </a:r>
            <a:r>
              <a:rPr lang="en-US" sz="2800" dirty="0" smtClean="0"/>
              <a:t> input data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mencetaknya</a:t>
            </a:r>
            <a:r>
              <a:rPr lang="en-US" sz="2800" dirty="0" smtClean="0"/>
              <a:t>. </a:t>
            </a:r>
            <a:r>
              <a:rPr lang="en-US" sz="2800" dirty="0" err="1" smtClean="0"/>
              <a:t>Tentukan</a:t>
            </a:r>
            <a:r>
              <a:rPr lang="en-US" sz="2800" dirty="0" smtClean="0"/>
              <a:t> </a:t>
            </a:r>
            <a:r>
              <a:rPr lang="en-US" sz="2800" dirty="0" err="1" smtClean="0"/>
              <a:t>strukturnya</a:t>
            </a:r>
            <a:r>
              <a:rPr lang="en-US" sz="2800" dirty="0" smtClean="0"/>
              <a:t> (</a:t>
            </a:r>
            <a:r>
              <a:rPr lang="en-US" sz="2800" dirty="0" err="1" smtClean="0"/>
              <a:t>struct</a:t>
            </a:r>
            <a:r>
              <a:rPr lang="en-US" sz="2800" dirty="0" smtClean="0"/>
              <a:t>) </a:t>
            </a:r>
            <a:r>
              <a:rPr lang="en-US" sz="2800" dirty="0" err="1" smtClean="0"/>
              <a:t>terlebih</a:t>
            </a:r>
            <a:r>
              <a:rPr lang="en-US" sz="2800" dirty="0" smtClean="0"/>
              <a:t> </a:t>
            </a:r>
            <a:r>
              <a:rPr lang="en-US" sz="2800" dirty="0" err="1" smtClean="0"/>
              <a:t>dahulu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smtClean="0"/>
              <a:t>Compress/zip-</a:t>
            </a:r>
            <a:r>
              <a:rPr lang="en-US" sz="2800" dirty="0" err="1" smtClean="0"/>
              <a:t>kan</a:t>
            </a:r>
            <a:r>
              <a:rPr lang="en-US" sz="2800" dirty="0" smtClean="0"/>
              <a:t> project yang </a:t>
            </a:r>
            <a:r>
              <a:rPr lang="en-US" sz="2800" dirty="0" err="1" smtClean="0"/>
              <a:t>dibuat</a:t>
            </a:r>
            <a:r>
              <a:rPr lang="en-US" sz="2800" dirty="0" smtClean="0"/>
              <a:t> </a:t>
            </a:r>
            <a:r>
              <a:rPr lang="en-US" sz="2800" dirty="0" err="1" smtClean="0"/>
              <a:t>kirim</a:t>
            </a:r>
            <a:r>
              <a:rPr lang="en-US" sz="2800" dirty="0" smtClean="0"/>
              <a:t> </a:t>
            </a:r>
            <a:r>
              <a:rPr lang="en-US" sz="2800" dirty="0" err="1" smtClean="0"/>
              <a:t>melalui</a:t>
            </a:r>
            <a:r>
              <a:rPr lang="en-US" sz="2800" dirty="0" smtClean="0"/>
              <a:t> </a:t>
            </a:r>
            <a:r>
              <a:rPr lang="en-US" sz="2800" dirty="0" err="1" smtClean="0"/>
              <a:t>edmodo</a:t>
            </a:r>
            <a:r>
              <a:rPr lang="en-US" sz="2800" dirty="0" smtClean="0"/>
              <a:t>. </a:t>
            </a:r>
          </a:p>
          <a:p>
            <a:pPr algn="just"/>
            <a:r>
              <a:rPr lang="en-US" sz="2800" dirty="0" smtClean="0"/>
              <a:t>Deadline </a:t>
            </a:r>
            <a:r>
              <a:rPr lang="en-US" sz="2800" dirty="0" err="1" smtClean="0"/>
              <a:t>tugas</a:t>
            </a:r>
            <a:r>
              <a:rPr lang="en-US" sz="2800" dirty="0" smtClean="0"/>
              <a:t>: H-1 </a:t>
            </a:r>
            <a:r>
              <a:rPr lang="en-US" sz="2800" dirty="0" err="1" smtClean="0"/>
              <a:t>pertemuan</a:t>
            </a:r>
            <a:r>
              <a:rPr lang="en-US" sz="2800" dirty="0" smtClean="0"/>
              <a:t> </a:t>
            </a:r>
            <a:r>
              <a:rPr lang="en-US" sz="2800" dirty="0" err="1" smtClean="0"/>
              <a:t>selanjutnya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85755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of Structures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tx1"/>
                </a:solidFill>
                <a:latin typeface="+mj-lt"/>
              </a:rPr>
              <a:t>Sama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seperti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materi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 pointer, 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penggunaan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 pointer 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pada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 structure 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digunakan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untuk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mengakses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alamat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 yang 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ada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pada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 structure</a:t>
            </a:r>
          </a:p>
          <a:p>
            <a:endParaRPr lang="en-US" sz="3200" dirty="0">
              <a:solidFill>
                <a:schemeClr val="tx1"/>
              </a:solidFill>
              <a:latin typeface="+mj-lt"/>
            </a:endParaRPr>
          </a:p>
          <a:p>
            <a:endParaRPr lang="en-US" sz="3200" dirty="0">
              <a:solidFill>
                <a:schemeClr val="tx1"/>
              </a:solidFill>
              <a:latin typeface="+mj-lt"/>
            </a:endParaRPr>
          </a:p>
          <a:p>
            <a:endParaRPr lang="en-US" sz="3200" dirty="0">
              <a:solidFill>
                <a:schemeClr val="tx1"/>
              </a:solidFill>
              <a:latin typeface="+mj-lt"/>
            </a:endParaRPr>
          </a:p>
          <a:p>
            <a:r>
              <a:rPr lang="en-US" sz="3200" dirty="0">
                <a:solidFill>
                  <a:schemeClr val="tx1"/>
                </a:solidFill>
                <a:latin typeface="+mj-lt"/>
              </a:rPr>
              <a:t>Pointer 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pdata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menyimpan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alamat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dari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jumlah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  <a:p>
            <a:endParaRPr lang="id-ID" sz="32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8581" y="3669878"/>
            <a:ext cx="6806878" cy="9541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Hitung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={10,20,30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pdata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70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521" y="2422926"/>
            <a:ext cx="10772775" cy="1658198"/>
          </a:xfrm>
        </p:spPr>
        <p:txBody>
          <a:bodyPr/>
          <a:lstStyle/>
          <a:p>
            <a:pPr algn="ctr"/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552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</a:t>
            </a:r>
            <a:r>
              <a:rPr lang="en-US" dirty="0"/>
              <a:t>of </a:t>
            </a:r>
            <a:r>
              <a:rPr lang="en-US" dirty="0" smtClean="0"/>
              <a:t>Structures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657223" y="2212421"/>
            <a:ext cx="10772775" cy="44012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pekerja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[20];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pekerja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pekerja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pdata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r>
              <a:rPr lang="en-US" sz="20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//create a pointer of structure type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pdata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=&amp;data;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//assign address to pointer of structure type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pdata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“</a:t>
            </a:r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Adi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pdata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-&gt;id = 1;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 %s”, </a:t>
            </a:r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pdata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id,pdata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589429" y="5382925"/>
            <a:ext cx="3052294" cy="106876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 -&gt;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digunakan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untuk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mengakses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member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dalam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structure</a:t>
            </a:r>
            <a:endParaRPr lang="en-US" sz="16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0054" t="21013" r="59598" b="70797"/>
          <a:stretch/>
        </p:blipFill>
        <p:spPr>
          <a:xfrm>
            <a:off x="5122124" y="2601310"/>
            <a:ext cx="6118690" cy="92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6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tx1"/>
                </a:solidFill>
              </a:rPr>
              <a:t>Dalam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deklarasi</a:t>
            </a:r>
            <a:r>
              <a:rPr lang="en-US" sz="2800" dirty="0">
                <a:solidFill>
                  <a:schemeClr val="tx1"/>
                </a:solidFill>
              </a:rPr>
              <a:t> variable </a:t>
            </a:r>
            <a:r>
              <a:rPr lang="en-US" sz="2800" dirty="0" err="1">
                <a:solidFill>
                  <a:schemeClr val="tx1"/>
                </a:solidFill>
              </a:rPr>
              <a:t>dari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sebuah</a:t>
            </a:r>
            <a:r>
              <a:rPr lang="en-US" sz="2800" dirty="0">
                <a:solidFill>
                  <a:schemeClr val="tx1"/>
                </a:solidFill>
              </a:rPr>
              <a:t> structure, </a:t>
            </a:r>
            <a:r>
              <a:rPr lang="en-US" sz="2800" dirty="0" err="1">
                <a:solidFill>
                  <a:schemeClr val="tx1"/>
                </a:solidFill>
              </a:rPr>
              <a:t>harus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menyertakan</a:t>
            </a:r>
            <a:r>
              <a:rPr lang="en-US" sz="2800" dirty="0">
                <a:solidFill>
                  <a:schemeClr val="tx1"/>
                </a:solidFill>
              </a:rPr>
              <a:t> keyword </a:t>
            </a:r>
            <a:r>
              <a:rPr lang="en-US" sz="2800" dirty="0" err="1">
                <a:solidFill>
                  <a:schemeClr val="tx1"/>
                </a:solidFill>
              </a:rPr>
              <a:t>struct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r>
              <a:rPr lang="en-US" sz="2800" dirty="0" err="1">
                <a:solidFill>
                  <a:srgbClr val="FF0000"/>
                </a:solidFill>
              </a:rPr>
              <a:t>Typedef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merupakan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alternative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dalam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deklarasi</a:t>
            </a:r>
            <a:r>
              <a:rPr lang="en-US" sz="2800" dirty="0">
                <a:solidFill>
                  <a:schemeClr val="tx1"/>
                </a:solidFill>
              </a:rPr>
              <a:t> variable </a:t>
            </a:r>
            <a:r>
              <a:rPr lang="en-US" sz="2800" dirty="0" err="1">
                <a:solidFill>
                  <a:schemeClr val="tx1"/>
                </a:solidFill>
              </a:rPr>
              <a:t>tanpa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harus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menulis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struct</a:t>
            </a:r>
            <a:r>
              <a:rPr lang="en-US" sz="2800" dirty="0" smtClean="0">
                <a:solidFill>
                  <a:schemeClr val="tx1"/>
                </a:solidFill>
              </a:rPr>
              <a:t>. </a:t>
            </a:r>
            <a:r>
              <a:rPr lang="id-ID" sz="2800" dirty="0"/>
              <a:t>Perintah </a:t>
            </a:r>
            <a:r>
              <a:rPr lang="id-ID" sz="2800" i="1" dirty="0"/>
              <a:t>typedef </a:t>
            </a:r>
            <a:r>
              <a:rPr lang="id-ID" sz="2800" dirty="0"/>
              <a:t>berguna </a:t>
            </a:r>
            <a:r>
              <a:rPr lang="id-ID" sz="2800" dirty="0">
                <a:solidFill>
                  <a:srgbClr val="0070C0"/>
                </a:solidFill>
              </a:rPr>
              <a:t>untuk membuat alias</a:t>
            </a:r>
            <a:r>
              <a:rPr lang="id-ID" sz="2800" dirty="0"/>
              <a:t> dari suatu tipe data</a:t>
            </a:r>
            <a:endParaRPr lang="en-US" sz="2800" dirty="0">
              <a:solidFill>
                <a:schemeClr val="tx1"/>
              </a:solidFill>
            </a:endParaRPr>
          </a:p>
          <a:p>
            <a:endParaRPr lang="id-ID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59484" y="4214725"/>
            <a:ext cx="4421964" cy="19389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hitung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hitung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hitung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Kali;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30724" y="3845393"/>
            <a:ext cx="6019537" cy="23083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hitung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hitung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operasi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operasi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operasi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Kali;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360278" y="4824248"/>
            <a:ext cx="504496" cy="47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601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(2)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+mj-lt"/>
              </a:rPr>
              <a:t>Letakkan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typedef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pada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awal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definisi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structure</a:t>
            </a:r>
          </a:p>
          <a:p>
            <a:r>
              <a:rPr lang="en-US" sz="2800" dirty="0" err="1">
                <a:solidFill>
                  <a:schemeClr val="tx1"/>
                </a:solidFill>
                <a:latin typeface="+mj-lt"/>
              </a:rPr>
              <a:t>Pada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akhir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definisi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structure,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letakkan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nama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alias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untuk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melengkapi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pendefinisian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menggunakan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typedef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  <a:p>
            <a:endParaRPr lang="en-US" sz="2800" dirty="0">
              <a:solidFill>
                <a:schemeClr val="tx1"/>
              </a:solidFill>
              <a:latin typeface="+mj-lt"/>
            </a:endParaRPr>
          </a:p>
          <a:p>
            <a:endParaRPr lang="en-US" sz="2800" dirty="0">
              <a:solidFill>
                <a:schemeClr val="tx1"/>
              </a:solidFill>
              <a:latin typeface="+mj-lt"/>
            </a:endParaRPr>
          </a:p>
          <a:p>
            <a:endParaRPr lang="en-US" sz="2800" dirty="0">
              <a:solidFill>
                <a:schemeClr val="tx1"/>
              </a:solidFill>
              <a:latin typeface="+mj-lt"/>
            </a:endParaRPr>
          </a:p>
          <a:p>
            <a:r>
              <a:rPr lang="en-US" sz="2800" dirty="0" err="1">
                <a:solidFill>
                  <a:schemeClr val="tx1"/>
                </a:solidFill>
                <a:latin typeface="+mj-lt"/>
              </a:rPr>
              <a:t>Deklarasi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variable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menggunakan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typedef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memungkinkan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deklarasi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sama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seperti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deklarasi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menggunakan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type data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, char, double</a:t>
            </a:r>
          </a:p>
          <a:p>
            <a:endParaRPr lang="en-US" sz="2800" dirty="0">
              <a:solidFill>
                <a:schemeClr val="tx1"/>
              </a:solidFill>
              <a:latin typeface="+mj-lt"/>
            </a:endParaRPr>
          </a:p>
          <a:p>
            <a:endParaRPr lang="id-ID" sz="2800" dirty="0"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598452" y="3558486"/>
            <a:ext cx="5530681" cy="1212614"/>
            <a:chOff x="3330660" y="3653079"/>
            <a:chExt cx="5530681" cy="1212614"/>
          </a:xfrm>
        </p:grpSpPr>
        <p:sp>
          <p:nvSpPr>
            <p:cNvPr id="5" name="TextBox 4"/>
            <p:cNvSpPr txBox="1"/>
            <p:nvPr/>
          </p:nvSpPr>
          <p:spPr>
            <a:xfrm>
              <a:off x="3330660" y="3653079"/>
              <a:ext cx="5530681" cy="46166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b="1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2400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b="1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hitung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b="1" dirty="0" err="1" smtClean="0">
                  <a:solidFill>
                    <a:srgbClr val="0033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operasi</a:t>
              </a:r>
              <a:endParaRPr 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05985" y="4496361"/>
              <a:ext cx="1980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Definisi</a:t>
              </a:r>
              <a:r>
                <a:rPr lang="en-US" dirty="0" smtClean="0"/>
                <a:t> structure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13509" y="4496361"/>
              <a:ext cx="1447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Nama alias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50958" y="4496361"/>
              <a:ext cx="1075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typedef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4088926" y="4114744"/>
              <a:ext cx="0" cy="3816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6095999" y="4114744"/>
              <a:ext cx="0" cy="3816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8137425" y="4114743"/>
              <a:ext cx="0" cy="3816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8313529" y="3598466"/>
            <a:ext cx="2249364" cy="40011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type data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operasi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73704" y="3638290"/>
            <a:ext cx="450761" cy="38636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1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(3)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749" t="42996" r="36752" b="23599"/>
          <a:stretch/>
        </p:blipFill>
        <p:spPr>
          <a:xfrm>
            <a:off x="676656" y="2011679"/>
            <a:ext cx="9524802" cy="376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8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Pointers </a:t>
            </a:r>
            <a:r>
              <a:rPr lang="en-US" dirty="0"/>
              <a:t>of </a:t>
            </a:r>
            <a:r>
              <a:rPr lang="en-US" dirty="0" smtClean="0"/>
              <a:t>Structures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657223" y="2212421"/>
            <a:ext cx="10772775" cy="43704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pekerja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[20];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pdata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    </a:t>
            </a:r>
            <a:r>
              <a:rPr lang="en-US" sz="20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//create a pointer of structure type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pdata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=&amp;data;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//assign address to pointer of structure type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pdata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“</a:t>
            </a:r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Adi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pdata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-&gt;id = 1;</a:t>
            </a:r>
          </a:p>
          <a:p>
            <a:endParaRPr lang="en-US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 %s”, </a:t>
            </a:r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pdata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id,pdata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589429" y="5382925"/>
            <a:ext cx="3052294" cy="106876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 -&gt;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digunakan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untuk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mengakses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member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dalam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structure</a:t>
            </a:r>
            <a:endParaRPr lang="en-US" sz="16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0054" t="21013" r="59598" b="70797"/>
          <a:stretch/>
        </p:blipFill>
        <p:spPr>
          <a:xfrm>
            <a:off x="5122124" y="2601310"/>
            <a:ext cx="6118690" cy="92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8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988</TotalTime>
  <Words>1166</Words>
  <Application>Microsoft Office PowerPoint</Application>
  <PresentationFormat>Widescreen</PresentationFormat>
  <Paragraphs>349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Symbol</vt:lpstr>
      <vt:lpstr>Tahoma</vt:lpstr>
      <vt:lpstr>Times New Roman</vt:lpstr>
      <vt:lpstr>Metropolitan</vt:lpstr>
      <vt:lpstr>  Struktur Data</vt:lpstr>
      <vt:lpstr>Content</vt:lpstr>
      <vt:lpstr>Pointer</vt:lpstr>
      <vt:lpstr>Pointers of Structures</vt:lpstr>
      <vt:lpstr>Pointers of Structures</vt:lpstr>
      <vt:lpstr>Penggunaan Typedef Pada Struct</vt:lpstr>
      <vt:lpstr>Penggunaan Typedef Pada Struct (2)</vt:lpstr>
      <vt:lpstr>Penggunaan Typedef Pada Struct (3)</vt:lpstr>
      <vt:lpstr>Penggunaan Typedef pada Pointers of Structures</vt:lpstr>
      <vt:lpstr>Typedef Pada Tipe Data Elementer</vt:lpstr>
      <vt:lpstr>Typedef Pada Tipe Data String</vt:lpstr>
      <vt:lpstr>Typedef Pada Data Array</vt:lpstr>
      <vt:lpstr>Abstract Data Type (ADT)</vt:lpstr>
      <vt:lpstr>PowerPoint Presentation</vt:lpstr>
      <vt:lpstr>Alokasi Memori Secara Statis</vt:lpstr>
      <vt:lpstr>Alokasi Memori Secara Statis</vt:lpstr>
      <vt:lpstr>Alokasi Memori Secara Statis</vt:lpstr>
      <vt:lpstr>Alokasi Memori Secara Statis</vt:lpstr>
      <vt:lpstr>Alokasi Memori Secara Statis</vt:lpstr>
      <vt:lpstr>Alokasi Memori Secara Statis</vt:lpstr>
      <vt:lpstr>Alokasi Memori Secara Statis</vt:lpstr>
      <vt:lpstr>Alokasi Memori Secara Statis</vt:lpstr>
      <vt:lpstr>Alokasi Memori Secara Statis</vt:lpstr>
      <vt:lpstr>Alokasi Memori Secara Statis</vt:lpstr>
      <vt:lpstr>Alokasi Memori Secara Statis</vt:lpstr>
      <vt:lpstr>Alokasi Memori Secara Statis</vt:lpstr>
      <vt:lpstr>Alokasi Memori Secara Statis</vt:lpstr>
      <vt:lpstr>Alokasi Memori Secara Statis</vt:lpstr>
      <vt:lpstr>Alokasi Memori Secara Statis</vt:lpstr>
      <vt:lpstr>Fungsi Alokasi Memory (Malloc)</vt:lpstr>
      <vt:lpstr>Fungsi Dealokasi Memory (free)</vt:lpstr>
      <vt:lpstr>Membuat Fungsi Sendiri</vt:lpstr>
      <vt:lpstr>Struktur Fungsi</vt:lpstr>
      <vt:lpstr>Prototype Fungsi</vt:lpstr>
      <vt:lpstr>Contoh Penggunaan Fungsi</vt:lpstr>
      <vt:lpstr>Parameter</vt:lpstr>
      <vt:lpstr>Parameter Formal</vt:lpstr>
      <vt:lpstr>Parameter Aktual</vt:lpstr>
      <vt:lpstr>TUGAS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 Struktur Data</dc:title>
  <dc:creator>Dave Kurniawan</dc:creator>
  <cp:lastModifiedBy>Dave Kurniawan</cp:lastModifiedBy>
  <cp:revision>60</cp:revision>
  <dcterms:created xsi:type="dcterms:W3CDTF">2018-09-18T06:33:26Z</dcterms:created>
  <dcterms:modified xsi:type="dcterms:W3CDTF">2019-09-18T05:07:21Z</dcterms:modified>
</cp:coreProperties>
</file>