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64B1-5EC2-ECA2-5DFF-34F1D4ED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742A-2A74-3ADF-2D7A-AC0846591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0A06-A04D-452C-1E5F-862B144E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0CCA-009D-5761-22D3-8752C252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EFDA-0351-257D-B9C6-00956D3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E4E2-6E17-0D1B-463F-BC972F3A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D1376-17BC-D5BA-2B2F-67F04E189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4189-BA2A-3F01-24EE-5CE965BF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D07A-50DA-4BEA-7A56-87F92632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1A1E-F3EC-CA1B-0412-86F14691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85CDC-2124-1430-9562-607CD040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D58D1-913E-F181-A7E9-CA1A6EE04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4867-B1B9-826F-9841-AAF96978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0388-F918-9DDF-B8AD-EAF95A20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80B8-2030-13BC-7FC8-385175DF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98F2-7CF7-41D3-7167-DCB69573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EC98-2F43-3613-8123-9FDBE2D7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8252-15F1-F20A-05EC-DD133652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16E2-2245-50A9-41C8-28BD0CD9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E2E9-0885-A5EA-1ADB-1A125BAC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AC66-458A-70AF-ED1C-3234FA8D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EAB2-0CAE-31DF-A15D-D1114A8B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F51FE-B260-C660-386C-63E27294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AFB3-845F-02B9-69AC-4C963C13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D1E4-F006-2122-450E-341F549E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6ECA-FC28-7842-7803-D1128304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736C-7C3C-8CBE-D7EF-DFB3BB3B1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05D6-22A6-DEE7-5102-9CDC3806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7ED22-DEAD-8E7C-3D82-52C6F986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5AE81-5F4E-8514-1DF2-06B92EB4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E05DE-E5E9-3428-4ABB-BA7E53B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BA8A-EF05-5AF0-F18C-57CD1A8F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047B-BF80-C9FE-B2FE-BF8E372D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B2719-1899-9901-0D43-15AF13236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18F5B-7376-58E0-3248-75E033008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BD59D-2406-1C84-1891-D3A1F2366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17239-BAC2-8223-8E0D-03E7016F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D3D9-2880-33D8-DD3C-E7CBDF8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69D4F-B558-BF6C-7425-B46940D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EF95-461F-56B6-3FBC-364EE476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2C5B4-7F77-8FF8-3CEA-1971F2F7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0B15F-2A80-C6D6-84F4-98539255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C64F0-0F14-8234-85A8-BC3C4DAC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028F1-7F2F-5FE7-AA0B-E1AA2885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44DC9-3582-E92D-7F44-CABE9587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3D1B7-E4B1-1BA1-C9F3-09C985ED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D67C-33FD-7687-6A9C-C9D1965A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D156-DC8D-5349-59E5-E48F9C21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C41B-F79D-D39C-98BF-0A649D9A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6B3CE-C1BE-2EA0-9CC2-DE8AA787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0182-271D-1099-1249-35AE7CC8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6E205-3273-A8A9-402C-0EEC009A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2010-E8D6-C4A3-EF1A-50E2FBFA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FEDB6-AAC7-6C5D-1310-39A48BABD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75BA0-BF19-564E-1E1C-F56F0708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7271-8547-D0EE-572F-EFB799CB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0987F-EC34-4ADF-1B19-AC3DAF28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16EC3-D461-92DE-089A-3386C007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58043-C403-5380-C9CF-18F2108D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7ACC-D6CE-F414-C1B3-D0E142A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7993-5CAE-0148-4874-FCC5DD809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E578-98CF-4424-B67C-34117ADAB0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5E0B-E13F-6581-91B2-151C31877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E1CCB-3AD2-70A5-CB6B-C32B73CB8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7ACA-1138-4B3D-ADFF-5898C3B8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urk AI | Türkiye Yapay Zekâ Inisiyatifi">
            <a:extLst>
              <a:ext uri="{FF2B5EF4-FFF2-40B4-BE49-F238E27FC236}">
                <a16:creationId xmlns:a16="http://schemas.microsoft.com/office/drawing/2014/main" id="{A62B7C0A-5581-C9BC-D207-D40F254A0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r="-2" b="19940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E6A5CB89-AE2B-2D64-E7CA-7FB90C05E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 r="2" b="46886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62" name="Freeform: Shape 106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4" name="Freeform: Shape 106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FC624-6A85-A527-DA73-898F0B32F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en-US" sz="5400" b="1"/>
              <a:t>TURK AI Python Developer Task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37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99902A-98FB-4524-A6B9-54E375571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8D45F-4023-5E8A-F8A7-7C8DD9C6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684" y="728904"/>
            <a:ext cx="5204184" cy="54001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QUESTION?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E9C1A98B-302D-1194-F8D4-7B1E5401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752417"/>
            <a:ext cx="5353160" cy="53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tainerised Bioinformatics">
            <a:extLst>
              <a:ext uri="{FF2B5EF4-FFF2-40B4-BE49-F238E27FC236}">
                <a16:creationId xmlns:a16="http://schemas.microsoft.com/office/drawing/2014/main" id="{53318A8D-4F9E-EA7F-6FE3-B1F80A0F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2" y="3731271"/>
            <a:ext cx="2469499" cy="246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ised Bioinformatics">
            <a:extLst>
              <a:ext uri="{FF2B5EF4-FFF2-40B4-BE49-F238E27FC236}">
                <a16:creationId xmlns:a16="http://schemas.microsoft.com/office/drawing/2014/main" id="{00552C65-661B-86EC-56BE-F1B05C7B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3731272"/>
            <a:ext cx="2469499" cy="246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tainerised Bioinformatics">
            <a:extLst>
              <a:ext uri="{FF2B5EF4-FFF2-40B4-BE49-F238E27FC236}">
                <a16:creationId xmlns:a16="http://schemas.microsoft.com/office/drawing/2014/main" id="{114903DA-AE9C-7B9E-651F-9B70BAA2A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69" y="3731272"/>
            <a:ext cx="2469499" cy="246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42FB088-F986-1E97-AA53-0F1BC6E89E89}"/>
              </a:ext>
            </a:extLst>
          </p:cNvPr>
          <p:cNvSpPr txBox="1">
            <a:spLocks/>
          </p:cNvSpPr>
          <p:nvPr/>
        </p:nvSpPr>
        <p:spPr>
          <a:xfrm>
            <a:off x="248527" y="3330572"/>
            <a:ext cx="3332585" cy="381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Container A (Producer)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BE220C7-946B-8C03-7FEA-63EA88C55EC2}"/>
              </a:ext>
            </a:extLst>
          </p:cNvPr>
          <p:cNvSpPr txBox="1">
            <a:spLocks/>
          </p:cNvSpPr>
          <p:nvPr/>
        </p:nvSpPr>
        <p:spPr>
          <a:xfrm>
            <a:off x="8872704" y="3330572"/>
            <a:ext cx="3228828" cy="381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Container B (Consumer)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C69C7C-DD8A-7B4B-058A-888DEFB1443C}"/>
              </a:ext>
            </a:extLst>
          </p:cNvPr>
          <p:cNvGrpSpPr/>
          <p:nvPr/>
        </p:nvGrpSpPr>
        <p:grpSpPr>
          <a:xfrm>
            <a:off x="590456" y="469738"/>
            <a:ext cx="2228850" cy="1257300"/>
            <a:chOff x="590456" y="469738"/>
            <a:chExt cx="2228850" cy="12573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3F13D7-59D4-9963-F0FB-36547C80B1ED}"/>
                </a:ext>
              </a:extLst>
            </p:cNvPr>
            <p:cNvSpPr/>
            <p:nvPr/>
          </p:nvSpPr>
          <p:spPr>
            <a:xfrm>
              <a:off x="590456" y="469738"/>
              <a:ext cx="2228850" cy="1257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 descr="Interpol - Wikipedia">
              <a:extLst>
                <a:ext uri="{FF2B5EF4-FFF2-40B4-BE49-F238E27FC236}">
                  <a16:creationId xmlns:a16="http://schemas.microsoft.com/office/drawing/2014/main" id="{184387BF-5955-F1FB-7BB3-6E4A1D0D2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13" y="696231"/>
              <a:ext cx="728661" cy="664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A697C35-B225-5AB1-D358-705F7FE984B6}"/>
                </a:ext>
              </a:extLst>
            </p:cNvPr>
            <p:cNvSpPr txBox="1">
              <a:spLocks/>
            </p:cNvSpPr>
            <p:nvPr/>
          </p:nvSpPr>
          <p:spPr>
            <a:xfrm>
              <a:off x="1874609" y="907856"/>
              <a:ext cx="728661" cy="381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API</a:t>
              </a:r>
            </a:p>
          </p:txBody>
        </p: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8978C58-CA15-FA58-838E-B1C2FDD9CB53}"/>
              </a:ext>
            </a:extLst>
          </p:cNvPr>
          <p:cNvSpPr/>
          <p:nvPr/>
        </p:nvSpPr>
        <p:spPr>
          <a:xfrm>
            <a:off x="1494942" y="1967269"/>
            <a:ext cx="419878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0F9706-82C7-BEAD-5ED0-66DAE73438F1}"/>
              </a:ext>
            </a:extLst>
          </p:cNvPr>
          <p:cNvGrpSpPr/>
          <p:nvPr/>
        </p:nvGrpSpPr>
        <p:grpSpPr>
          <a:xfrm>
            <a:off x="4981574" y="1835504"/>
            <a:ext cx="2228850" cy="1257300"/>
            <a:chOff x="4921412" y="1434804"/>
            <a:chExt cx="2228850" cy="12573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DE5E42D-ECB4-42A0-8600-F9C4ACDDACFA}"/>
                </a:ext>
              </a:extLst>
            </p:cNvPr>
            <p:cNvSpPr/>
            <p:nvPr/>
          </p:nvSpPr>
          <p:spPr>
            <a:xfrm>
              <a:off x="4921412" y="1434804"/>
              <a:ext cx="2228850" cy="1257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1BE87493-B98C-1BF8-66B3-7123DF2D6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110" y="1923268"/>
              <a:ext cx="1785454" cy="28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3159E2BC-569C-A20F-EC10-BEC34F08299E}"/>
              </a:ext>
            </a:extLst>
          </p:cNvPr>
          <p:cNvSpPr txBox="1">
            <a:spLocks/>
          </p:cNvSpPr>
          <p:nvPr/>
        </p:nvSpPr>
        <p:spPr>
          <a:xfrm>
            <a:off x="5225242" y="3330572"/>
            <a:ext cx="1763484" cy="381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Container C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B98D6C-03CE-DEBC-867B-3562D8806C44}"/>
              </a:ext>
            </a:extLst>
          </p:cNvPr>
          <p:cNvGrpSpPr/>
          <p:nvPr/>
        </p:nvGrpSpPr>
        <p:grpSpPr>
          <a:xfrm>
            <a:off x="9252369" y="257974"/>
            <a:ext cx="2228850" cy="1257300"/>
            <a:chOff x="9252369" y="400050"/>
            <a:chExt cx="2228850" cy="12573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42F4-E2A0-592A-E301-83E4E64E6540}"/>
                </a:ext>
              </a:extLst>
            </p:cNvPr>
            <p:cNvSpPr/>
            <p:nvPr/>
          </p:nvSpPr>
          <p:spPr>
            <a:xfrm>
              <a:off x="9252369" y="400050"/>
              <a:ext cx="2228850" cy="1257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2F3F8416-D0F9-9CCF-F016-38CE010AC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983" y="434401"/>
              <a:ext cx="2031622" cy="1188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39355DD-0B5C-F2E5-DECC-423AB79578CC}"/>
              </a:ext>
            </a:extLst>
          </p:cNvPr>
          <p:cNvSpPr/>
          <p:nvPr/>
        </p:nvSpPr>
        <p:spPr>
          <a:xfrm rot="16200000">
            <a:off x="3697960" y="4180622"/>
            <a:ext cx="419878" cy="1570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CA6304D-F548-A9F7-8FC8-410972C932E6}"/>
              </a:ext>
            </a:extLst>
          </p:cNvPr>
          <p:cNvSpPr/>
          <p:nvPr/>
        </p:nvSpPr>
        <p:spPr>
          <a:xfrm rot="16200000">
            <a:off x="8081620" y="4043773"/>
            <a:ext cx="419878" cy="1570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E36C3A-5FF7-1224-1D8B-DF3C2D7CC269}"/>
              </a:ext>
            </a:extLst>
          </p:cNvPr>
          <p:cNvGrpSpPr/>
          <p:nvPr/>
        </p:nvGrpSpPr>
        <p:grpSpPr>
          <a:xfrm>
            <a:off x="9252369" y="1838399"/>
            <a:ext cx="2228850" cy="1257300"/>
            <a:chOff x="8468208" y="1936296"/>
            <a:chExt cx="2228850" cy="12573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3D029DF-3860-442E-C00C-D56540BBCA3E}"/>
                </a:ext>
              </a:extLst>
            </p:cNvPr>
            <p:cNvSpPr/>
            <p:nvPr/>
          </p:nvSpPr>
          <p:spPr>
            <a:xfrm>
              <a:off x="8468208" y="1936296"/>
              <a:ext cx="2228850" cy="1257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F2E316A-7640-198C-8026-6F84E88F4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097" y="2259400"/>
              <a:ext cx="2061622" cy="554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008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E715973-79A5-9E9B-D4E0-9FB1DD9D0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3719B9-4B78-4A0A-C61B-C6C030E3AE7A}"/>
              </a:ext>
            </a:extLst>
          </p:cNvPr>
          <p:cNvCxnSpPr/>
          <p:nvPr/>
        </p:nvCxnSpPr>
        <p:spPr>
          <a:xfrm>
            <a:off x="3715966" y="3886200"/>
            <a:ext cx="963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7E19AC-D484-5D92-CF2D-BEE5B27CDECC}"/>
              </a:ext>
            </a:extLst>
          </p:cNvPr>
          <p:cNvCxnSpPr>
            <a:cxnSpLocks/>
          </p:cNvCxnSpPr>
          <p:nvPr/>
        </p:nvCxnSpPr>
        <p:spPr>
          <a:xfrm flipV="1">
            <a:off x="4679004" y="1370305"/>
            <a:ext cx="0" cy="251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125C2-943B-6FF7-7E7B-C2D18CFCC2C4}"/>
              </a:ext>
            </a:extLst>
          </p:cNvPr>
          <p:cNvCxnSpPr>
            <a:cxnSpLocks/>
          </p:cNvCxnSpPr>
          <p:nvPr/>
        </p:nvCxnSpPr>
        <p:spPr>
          <a:xfrm flipV="1">
            <a:off x="4679004" y="3886200"/>
            <a:ext cx="0" cy="241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185B7C-F874-5BB0-062F-A3F472C8A9F8}"/>
              </a:ext>
            </a:extLst>
          </p:cNvPr>
          <p:cNvCxnSpPr>
            <a:cxnSpLocks/>
          </p:cNvCxnSpPr>
          <p:nvPr/>
        </p:nvCxnSpPr>
        <p:spPr>
          <a:xfrm>
            <a:off x="4679004" y="1370305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8CF66E-0B27-4D66-1271-A41F0223F6CE}"/>
              </a:ext>
            </a:extLst>
          </p:cNvPr>
          <p:cNvCxnSpPr>
            <a:cxnSpLocks/>
          </p:cNvCxnSpPr>
          <p:nvPr/>
        </p:nvCxnSpPr>
        <p:spPr>
          <a:xfrm>
            <a:off x="4679004" y="1918427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913F65-617E-5440-9DE6-3680D561399F}"/>
              </a:ext>
            </a:extLst>
          </p:cNvPr>
          <p:cNvCxnSpPr>
            <a:cxnSpLocks/>
          </p:cNvCxnSpPr>
          <p:nvPr/>
        </p:nvCxnSpPr>
        <p:spPr>
          <a:xfrm>
            <a:off x="4679004" y="2466549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199FA5-EEE9-C457-1502-1A553BBD75A7}"/>
              </a:ext>
            </a:extLst>
          </p:cNvPr>
          <p:cNvCxnSpPr>
            <a:cxnSpLocks/>
          </p:cNvCxnSpPr>
          <p:nvPr/>
        </p:nvCxnSpPr>
        <p:spPr>
          <a:xfrm>
            <a:off x="4679004" y="3014671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9E1FDA-2700-C632-852B-628EB1BFED35}"/>
              </a:ext>
            </a:extLst>
          </p:cNvPr>
          <p:cNvCxnSpPr>
            <a:cxnSpLocks/>
          </p:cNvCxnSpPr>
          <p:nvPr/>
        </p:nvCxnSpPr>
        <p:spPr>
          <a:xfrm>
            <a:off x="4679004" y="3562793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BA0993-8717-DB15-4A13-B35B88E3264B}"/>
              </a:ext>
            </a:extLst>
          </p:cNvPr>
          <p:cNvCxnSpPr>
            <a:cxnSpLocks/>
          </p:cNvCxnSpPr>
          <p:nvPr/>
        </p:nvCxnSpPr>
        <p:spPr>
          <a:xfrm>
            <a:off x="4679004" y="4110915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1AF162-438C-3709-4FE7-A9EE1677D1E0}"/>
              </a:ext>
            </a:extLst>
          </p:cNvPr>
          <p:cNvCxnSpPr>
            <a:cxnSpLocks/>
          </p:cNvCxnSpPr>
          <p:nvPr/>
        </p:nvCxnSpPr>
        <p:spPr>
          <a:xfrm>
            <a:off x="4679004" y="4659037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CCEBBE-1FCD-81A7-1F84-A2B3C71CAE0C}"/>
              </a:ext>
            </a:extLst>
          </p:cNvPr>
          <p:cNvCxnSpPr>
            <a:cxnSpLocks/>
          </p:cNvCxnSpPr>
          <p:nvPr/>
        </p:nvCxnSpPr>
        <p:spPr>
          <a:xfrm>
            <a:off x="4679004" y="5207159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2043FE-F5F0-38DF-32BD-D9B8AEC1C5A5}"/>
              </a:ext>
            </a:extLst>
          </p:cNvPr>
          <p:cNvCxnSpPr>
            <a:cxnSpLocks/>
          </p:cNvCxnSpPr>
          <p:nvPr/>
        </p:nvCxnSpPr>
        <p:spPr>
          <a:xfrm>
            <a:off x="4679004" y="5755281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CE67F9-673E-436F-F580-34F2FBE51882}"/>
              </a:ext>
            </a:extLst>
          </p:cNvPr>
          <p:cNvCxnSpPr>
            <a:cxnSpLocks/>
          </p:cNvCxnSpPr>
          <p:nvPr/>
        </p:nvCxnSpPr>
        <p:spPr>
          <a:xfrm>
            <a:off x="4679004" y="6303403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le 1">
            <a:extLst>
              <a:ext uri="{FF2B5EF4-FFF2-40B4-BE49-F238E27FC236}">
                <a16:creationId xmlns:a16="http://schemas.microsoft.com/office/drawing/2014/main" id="{F592C53E-561C-6A2B-EB69-7DB4C4CC2150}"/>
              </a:ext>
            </a:extLst>
          </p:cNvPr>
          <p:cNvSpPr txBox="1">
            <a:spLocks/>
          </p:cNvSpPr>
          <p:nvPr/>
        </p:nvSpPr>
        <p:spPr>
          <a:xfrm>
            <a:off x="5736182" y="1102718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9E930C9-80F9-0009-39AE-F42B4C83A486}"/>
              </a:ext>
            </a:extLst>
          </p:cNvPr>
          <p:cNvSpPr txBox="1">
            <a:spLocks/>
          </p:cNvSpPr>
          <p:nvPr/>
        </p:nvSpPr>
        <p:spPr>
          <a:xfrm>
            <a:off x="5736182" y="1672466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1777C7D6-8D20-7193-6C7F-576D6269A9BB}"/>
              </a:ext>
            </a:extLst>
          </p:cNvPr>
          <p:cNvSpPr txBox="1">
            <a:spLocks/>
          </p:cNvSpPr>
          <p:nvPr/>
        </p:nvSpPr>
        <p:spPr>
          <a:xfrm>
            <a:off x="5736182" y="2257823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BB3D115A-A8ED-8542-CF90-BB272117CAA5}"/>
              </a:ext>
            </a:extLst>
          </p:cNvPr>
          <p:cNvSpPr txBox="1">
            <a:spLocks/>
          </p:cNvSpPr>
          <p:nvPr/>
        </p:nvSpPr>
        <p:spPr>
          <a:xfrm>
            <a:off x="5736182" y="2795823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5B873926-E6D3-CC64-C727-345E685DF85E}"/>
              </a:ext>
            </a:extLst>
          </p:cNvPr>
          <p:cNvSpPr txBox="1">
            <a:spLocks/>
          </p:cNvSpPr>
          <p:nvPr/>
        </p:nvSpPr>
        <p:spPr>
          <a:xfrm>
            <a:off x="5736182" y="3291034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E0DEFCD5-FC76-F16C-69CE-4CEA2F6D0FCB}"/>
              </a:ext>
            </a:extLst>
          </p:cNvPr>
          <p:cNvSpPr txBox="1">
            <a:spLocks/>
          </p:cNvSpPr>
          <p:nvPr/>
        </p:nvSpPr>
        <p:spPr>
          <a:xfrm>
            <a:off x="5736182" y="3882866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CEBB99D5-1A3A-78C3-E17A-219804698923}"/>
              </a:ext>
            </a:extLst>
          </p:cNvPr>
          <p:cNvSpPr txBox="1">
            <a:spLocks/>
          </p:cNvSpPr>
          <p:nvPr/>
        </p:nvSpPr>
        <p:spPr>
          <a:xfrm>
            <a:off x="5736182" y="4405729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7C3F862-2B7D-5E33-FC9A-A6296D1EEA96}"/>
              </a:ext>
            </a:extLst>
          </p:cNvPr>
          <p:cNvSpPr txBox="1">
            <a:spLocks/>
          </p:cNvSpPr>
          <p:nvPr/>
        </p:nvSpPr>
        <p:spPr>
          <a:xfrm>
            <a:off x="5736182" y="4887185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2121A130-99D3-07C5-58F8-7CD6067C5C6C}"/>
              </a:ext>
            </a:extLst>
          </p:cNvPr>
          <p:cNvSpPr txBox="1">
            <a:spLocks/>
          </p:cNvSpPr>
          <p:nvPr/>
        </p:nvSpPr>
        <p:spPr>
          <a:xfrm>
            <a:off x="5736182" y="5404821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F7085E-9300-3008-DB96-45482DA75287}"/>
              </a:ext>
            </a:extLst>
          </p:cNvPr>
          <p:cNvSpPr txBox="1"/>
          <p:nvPr/>
        </p:nvSpPr>
        <p:spPr>
          <a:xfrm>
            <a:off x="5736181" y="6016394"/>
            <a:ext cx="457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endParaRPr lang="en-US" sz="2600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2313C13-F291-AEF4-6772-3A410AA83B8E}"/>
              </a:ext>
            </a:extLst>
          </p:cNvPr>
          <p:cNvGrpSpPr/>
          <p:nvPr/>
        </p:nvGrpSpPr>
        <p:grpSpPr>
          <a:xfrm>
            <a:off x="6052891" y="811045"/>
            <a:ext cx="2705029" cy="4836371"/>
            <a:chOff x="6678541" y="1484758"/>
            <a:chExt cx="2705029" cy="4836371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B81C3A-456B-9CC7-2E5B-01FFC4E3AB72}"/>
                </a:ext>
              </a:extLst>
            </p:cNvPr>
            <p:cNvCxnSpPr>
              <a:cxnSpLocks/>
            </p:cNvCxnSpPr>
            <p:nvPr/>
          </p:nvCxnSpPr>
          <p:spPr>
            <a:xfrm>
              <a:off x="6678541" y="3698492"/>
              <a:ext cx="9630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14DC99B-7242-2999-FD34-D133261E3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579" y="3698492"/>
              <a:ext cx="0" cy="241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943AED0-D27E-B780-6F45-170D9966FDD2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1730719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317E2AB-CB3F-9FC1-9F06-3A2D009C6D14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2278841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CD17743-4FE8-C8E8-BC16-7F523DA36A25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2826963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55A46A8-3F6D-A653-A8C3-E8F6B9F425EB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3375085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915CE16-885D-9BDF-1BDD-46AB0FF39E78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3923207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3DC4C98-060E-895F-9F0F-49989DA8CA1A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4471329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BCF38A8-516B-378E-76F2-74A841808DC2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5019451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E65B956-335B-C85D-FEDF-AC15E006EBD9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5567573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1CBAD04-6AB9-0446-BD04-2ED8CB8F2356}"/>
                </a:ext>
              </a:extLst>
            </p:cNvPr>
            <p:cNvCxnSpPr>
              <a:cxnSpLocks/>
            </p:cNvCxnSpPr>
            <p:nvPr/>
          </p:nvCxnSpPr>
          <p:spPr>
            <a:xfrm>
              <a:off x="7641579" y="6115695"/>
              <a:ext cx="1060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itle 1">
              <a:extLst>
                <a:ext uri="{FF2B5EF4-FFF2-40B4-BE49-F238E27FC236}">
                  <a16:creationId xmlns:a16="http://schemas.microsoft.com/office/drawing/2014/main" id="{B93189B5-62A1-70C2-B32A-666041ABD150}"/>
                </a:ext>
              </a:extLst>
            </p:cNvPr>
            <p:cNvSpPr txBox="1">
              <a:spLocks/>
            </p:cNvSpPr>
            <p:nvPr/>
          </p:nvSpPr>
          <p:spPr>
            <a:xfrm>
              <a:off x="8698757" y="1484758"/>
              <a:ext cx="57478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</a:t>
              </a:r>
            </a:p>
          </p:txBody>
        </p:sp>
        <p:sp>
          <p:nvSpPr>
            <p:cNvPr id="140" name="Title 1">
              <a:extLst>
                <a:ext uri="{FF2B5EF4-FFF2-40B4-BE49-F238E27FC236}">
                  <a16:creationId xmlns:a16="http://schemas.microsoft.com/office/drawing/2014/main" id="{199E6E6E-941C-4CF7-DCE0-E49A36DE2868}"/>
                </a:ext>
              </a:extLst>
            </p:cNvPr>
            <p:cNvSpPr txBox="1">
              <a:spLocks/>
            </p:cNvSpPr>
            <p:nvPr/>
          </p:nvSpPr>
          <p:spPr>
            <a:xfrm>
              <a:off x="8698757" y="2070115"/>
              <a:ext cx="5760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DB</a:t>
              </a:r>
            </a:p>
          </p:txBody>
        </p:sp>
        <p:sp>
          <p:nvSpPr>
            <p:cNvPr id="141" name="Title 1">
              <a:extLst>
                <a:ext uri="{FF2B5EF4-FFF2-40B4-BE49-F238E27FC236}">
                  <a16:creationId xmlns:a16="http://schemas.microsoft.com/office/drawing/2014/main" id="{4CEAC1C6-7F44-F562-6A9F-7884745C83CD}"/>
                </a:ext>
              </a:extLst>
            </p:cNvPr>
            <p:cNvSpPr txBox="1">
              <a:spLocks/>
            </p:cNvSpPr>
            <p:nvPr/>
          </p:nvSpPr>
          <p:spPr>
            <a:xfrm>
              <a:off x="8698757" y="2608115"/>
              <a:ext cx="5760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DC</a:t>
              </a:r>
            </a:p>
          </p:txBody>
        </p:sp>
        <p:sp>
          <p:nvSpPr>
            <p:cNvPr id="142" name="Title 1">
              <a:extLst>
                <a:ext uri="{FF2B5EF4-FFF2-40B4-BE49-F238E27FC236}">
                  <a16:creationId xmlns:a16="http://schemas.microsoft.com/office/drawing/2014/main" id="{EBE39F6F-8727-9BE8-3ADA-2DD936B1D81C}"/>
                </a:ext>
              </a:extLst>
            </p:cNvPr>
            <p:cNvSpPr txBox="1">
              <a:spLocks/>
            </p:cNvSpPr>
            <p:nvPr/>
          </p:nvSpPr>
          <p:spPr>
            <a:xfrm>
              <a:off x="8676140" y="3123383"/>
              <a:ext cx="588060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</a:p>
          </p:txBody>
        </p:sp>
        <p:sp>
          <p:nvSpPr>
            <p:cNvPr id="143" name="Title 1">
              <a:extLst>
                <a:ext uri="{FF2B5EF4-FFF2-40B4-BE49-F238E27FC236}">
                  <a16:creationId xmlns:a16="http://schemas.microsoft.com/office/drawing/2014/main" id="{C1D5F609-8560-67F0-1FE6-26692947CC4C}"/>
                </a:ext>
              </a:extLst>
            </p:cNvPr>
            <p:cNvSpPr txBox="1">
              <a:spLocks/>
            </p:cNvSpPr>
            <p:nvPr/>
          </p:nvSpPr>
          <p:spPr>
            <a:xfrm>
              <a:off x="8698757" y="3695158"/>
              <a:ext cx="5760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</a:t>
              </a:r>
            </a:p>
          </p:txBody>
        </p:sp>
        <p:sp>
          <p:nvSpPr>
            <p:cNvPr id="144" name="Title 1">
              <a:extLst>
                <a:ext uri="{FF2B5EF4-FFF2-40B4-BE49-F238E27FC236}">
                  <a16:creationId xmlns:a16="http://schemas.microsoft.com/office/drawing/2014/main" id="{A5C504C4-71AE-16B2-2CD2-26A643F2A668}"/>
                </a:ext>
              </a:extLst>
            </p:cNvPr>
            <p:cNvSpPr txBox="1">
              <a:spLocks/>
            </p:cNvSpPr>
            <p:nvPr/>
          </p:nvSpPr>
          <p:spPr>
            <a:xfrm>
              <a:off x="8698757" y="4218021"/>
              <a:ext cx="5760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  <p:sp>
          <p:nvSpPr>
            <p:cNvPr id="145" name="Title 1">
              <a:extLst>
                <a:ext uri="{FF2B5EF4-FFF2-40B4-BE49-F238E27FC236}">
                  <a16:creationId xmlns:a16="http://schemas.microsoft.com/office/drawing/2014/main" id="{921ACB78-07D6-5D64-FFC3-3CE25F19B4BB}"/>
                </a:ext>
              </a:extLst>
            </p:cNvPr>
            <p:cNvSpPr txBox="1">
              <a:spLocks/>
            </p:cNvSpPr>
            <p:nvPr/>
          </p:nvSpPr>
          <p:spPr>
            <a:xfrm>
              <a:off x="8698757" y="4699477"/>
              <a:ext cx="5760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  <p:sp>
          <p:nvSpPr>
            <p:cNvPr id="146" name="Title 1">
              <a:extLst>
                <a:ext uri="{FF2B5EF4-FFF2-40B4-BE49-F238E27FC236}">
                  <a16:creationId xmlns:a16="http://schemas.microsoft.com/office/drawing/2014/main" id="{2C7268F1-EF33-17E6-81CE-45763ADD107D}"/>
                </a:ext>
              </a:extLst>
            </p:cNvPr>
            <p:cNvSpPr txBox="1">
              <a:spLocks/>
            </p:cNvSpPr>
            <p:nvPr/>
          </p:nvSpPr>
          <p:spPr>
            <a:xfrm>
              <a:off x="8698757" y="5217113"/>
              <a:ext cx="5760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9CF6EC4-AC31-7ACE-A6C2-68267A0508AB}"/>
                </a:ext>
              </a:extLst>
            </p:cNvPr>
            <p:cNvSpPr txBox="1"/>
            <p:nvPr/>
          </p:nvSpPr>
          <p:spPr>
            <a:xfrm>
              <a:off x="8698756" y="5828686"/>
              <a:ext cx="68481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DZ</a:t>
              </a:r>
              <a:endParaRPr lang="en-US" sz="2600" dirty="0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53C3C5-2BCF-27AD-B637-582FCB07563C}"/>
              </a:ext>
            </a:extLst>
          </p:cNvPr>
          <p:cNvCxnSpPr>
            <a:cxnSpLocks/>
          </p:cNvCxnSpPr>
          <p:nvPr/>
        </p:nvCxnSpPr>
        <p:spPr>
          <a:xfrm flipV="1">
            <a:off x="7015929" y="1064875"/>
            <a:ext cx="0" cy="255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5948F0C1-7BED-29E6-BF25-24B11F9CB4A1}"/>
              </a:ext>
            </a:extLst>
          </p:cNvPr>
          <p:cNvSpPr/>
          <p:nvPr/>
        </p:nvSpPr>
        <p:spPr>
          <a:xfrm>
            <a:off x="8164591" y="3656903"/>
            <a:ext cx="268209" cy="28107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1591BFB1-7E4D-02E8-6904-650E8656C0C2}"/>
              </a:ext>
            </a:extLst>
          </p:cNvPr>
          <p:cNvSpPr txBox="1">
            <a:spLocks/>
          </p:cNvSpPr>
          <p:nvPr/>
        </p:nvSpPr>
        <p:spPr>
          <a:xfrm>
            <a:off x="8529018" y="3642580"/>
            <a:ext cx="2636967" cy="154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Break Point (If finished)</a:t>
            </a:r>
          </a:p>
        </p:txBody>
      </p:sp>
      <p:sp>
        <p:nvSpPr>
          <p:cNvPr id="182" name="Title 1">
            <a:extLst>
              <a:ext uri="{FF2B5EF4-FFF2-40B4-BE49-F238E27FC236}">
                <a16:creationId xmlns:a16="http://schemas.microsoft.com/office/drawing/2014/main" id="{1B81E819-E7C4-7C74-FB8E-2AD3452441EF}"/>
              </a:ext>
            </a:extLst>
          </p:cNvPr>
          <p:cNvSpPr txBox="1">
            <a:spLocks/>
          </p:cNvSpPr>
          <p:nvPr/>
        </p:nvSpPr>
        <p:spPr>
          <a:xfrm>
            <a:off x="8647889" y="3074283"/>
            <a:ext cx="2636967" cy="154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985AADA0-471B-F829-B3F5-422FDF342084}"/>
              </a:ext>
            </a:extLst>
          </p:cNvPr>
          <p:cNvSpPr txBox="1">
            <a:spLocks/>
          </p:cNvSpPr>
          <p:nvPr/>
        </p:nvSpPr>
        <p:spPr>
          <a:xfrm>
            <a:off x="8647889" y="2530909"/>
            <a:ext cx="2636967" cy="154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</a:p>
        </p:txBody>
      </p:sp>
      <p:sp>
        <p:nvSpPr>
          <p:cNvPr id="184" name="Title 1">
            <a:extLst>
              <a:ext uri="{FF2B5EF4-FFF2-40B4-BE49-F238E27FC236}">
                <a16:creationId xmlns:a16="http://schemas.microsoft.com/office/drawing/2014/main" id="{867D10E1-0773-6315-89F9-311DAAED7357}"/>
              </a:ext>
            </a:extLst>
          </p:cNvPr>
          <p:cNvSpPr txBox="1">
            <a:spLocks/>
          </p:cNvSpPr>
          <p:nvPr/>
        </p:nvSpPr>
        <p:spPr>
          <a:xfrm>
            <a:off x="8638550" y="1901828"/>
            <a:ext cx="2636967" cy="154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</a:p>
        </p:txBody>
      </p:sp>
      <p:sp>
        <p:nvSpPr>
          <p:cNvPr id="185" name="Title 1">
            <a:extLst>
              <a:ext uri="{FF2B5EF4-FFF2-40B4-BE49-F238E27FC236}">
                <a16:creationId xmlns:a16="http://schemas.microsoft.com/office/drawing/2014/main" id="{31CAB171-26E9-6E59-868F-2BA7E2F14C04}"/>
              </a:ext>
            </a:extLst>
          </p:cNvPr>
          <p:cNvSpPr txBox="1">
            <a:spLocks/>
          </p:cNvSpPr>
          <p:nvPr/>
        </p:nvSpPr>
        <p:spPr>
          <a:xfrm>
            <a:off x="8647889" y="1419722"/>
            <a:ext cx="2636967" cy="154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</a:p>
        </p:txBody>
      </p:sp>
      <p:sp>
        <p:nvSpPr>
          <p:cNvPr id="186" name="Title 1">
            <a:extLst>
              <a:ext uri="{FF2B5EF4-FFF2-40B4-BE49-F238E27FC236}">
                <a16:creationId xmlns:a16="http://schemas.microsoft.com/office/drawing/2014/main" id="{6BCACDD7-ACDE-720F-2798-9DDF04821891}"/>
              </a:ext>
            </a:extLst>
          </p:cNvPr>
          <p:cNvSpPr txBox="1">
            <a:spLocks/>
          </p:cNvSpPr>
          <p:nvPr/>
        </p:nvSpPr>
        <p:spPr>
          <a:xfrm>
            <a:off x="8638549" y="814325"/>
            <a:ext cx="2636967" cy="154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</a:p>
        </p:txBody>
      </p:sp>
      <p:sp>
        <p:nvSpPr>
          <p:cNvPr id="187" name="Title 1">
            <a:extLst>
              <a:ext uri="{FF2B5EF4-FFF2-40B4-BE49-F238E27FC236}">
                <a16:creationId xmlns:a16="http://schemas.microsoft.com/office/drawing/2014/main" id="{8C5171B0-A2E2-AFFC-E3E7-0050BFA5FAB1}"/>
              </a:ext>
            </a:extLst>
          </p:cNvPr>
          <p:cNvSpPr txBox="1">
            <a:spLocks/>
          </p:cNvSpPr>
          <p:nvPr/>
        </p:nvSpPr>
        <p:spPr>
          <a:xfrm>
            <a:off x="6085634" y="2748608"/>
            <a:ext cx="2636967" cy="154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250</a:t>
            </a:r>
          </a:p>
        </p:txBody>
      </p:sp>
      <p:sp>
        <p:nvSpPr>
          <p:cNvPr id="188" name="Title 1">
            <a:extLst>
              <a:ext uri="{FF2B5EF4-FFF2-40B4-BE49-F238E27FC236}">
                <a16:creationId xmlns:a16="http://schemas.microsoft.com/office/drawing/2014/main" id="{A9EF5E56-4846-2609-AE30-35C1522A12F7}"/>
              </a:ext>
            </a:extLst>
          </p:cNvPr>
          <p:cNvSpPr txBox="1">
            <a:spLocks/>
          </p:cNvSpPr>
          <p:nvPr/>
        </p:nvSpPr>
        <p:spPr>
          <a:xfrm>
            <a:off x="385776" y="340279"/>
            <a:ext cx="4035264" cy="879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C00000"/>
                </a:solidFill>
              </a:rPr>
              <a:t>	        LIMIT </a:t>
            </a:r>
            <a:br>
              <a:rPr lang="en-US" sz="2600" b="1" dirty="0">
                <a:solidFill>
                  <a:srgbClr val="C00000"/>
                </a:solidFill>
              </a:rPr>
            </a:br>
            <a:r>
              <a:rPr lang="en-US" sz="2600" b="1" dirty="0">
                <a:solidFill>
                  <a:srgbClr val="C00000"/>
                </a:solidFill>
              </a:rPr>
              <a:t>160 notices results per query</a:t>
            </a:r>
          </a:p>
        </p:txBody>
      </p:sp>
      <p:pic>
        <p:nvPicPr>
          <p:cNvPr id="189" name="Picture 8" descr="Interpol - Wikipedia">
            <a:extLst>
              <a:ext uri="{FF2B5EF4-FFF2-40B4-BE49-F238E27FC236}">
                <a16:creationId xmlns:a16="http://schemas.microsoft.com/office/drawing/2014/main" id="{5E0AD75F-EE62-0061-90F1-FE2BAA95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90" y="3110970"/>
            <a:ext cx="728661" cy="66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Right Brace 189">
            <a:extLst>
              <a:ext uri="{FF2B5EF4-FFF2-40B4-BE49-F238E27FC236}">
                <a16:creationId xmlns:a16="http://schemas.microsoft.com/office/drawing/2014/main" id="{0C9C644C-65C9-7C7F-C6C9-B083282DFB0A}"/>
              </a:ext>
            </a:extLst>
          </p:cNvPr>
          <p:cNvSpPr/>
          <p:nvPr/>
        </p:nvSpPr>
        <p:spPr>
          <a:xfrm>
            <a:off x="9094746" y="860747"/>
            <a:ext cx="820175" cy="2553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itle 1">
            <a:extLst>
              <a:ext uri="{FF2B5EF4-FFF2-40B4-BE49-F238E27FC236}">
                <a16:creationId xmlns:a16="http://schemas.microsoft.com/office/drawing/2014/main" id="{07A17024-62EC-F599-D4D4-0C5979BE4681}"/>
              </a:ext>
            </a:extLst>
          </p:cNvPr>
          <p:cNvSpPr txBox="1">
            <a:spLocks/>
          </p:cNvSpPr>
          <p:nvPr/>
        </p:nvSpPr>
        <p:spPr>
          <a:xfrm>
            <a:off x="9914921" y="1975301"/>
            <a:ext cx="702928" cy="355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250</a:t>
            </a:r>
          </a:p>
        </p:txBody>
      </p:sp>
      <p:sp>
        <p:nvSpPr>
          <p:cNvPr id="193" name="Title 1">
            <a:extLst>
              <a:ext uri="{FF2B5EF4-FFF2-40B4-BE49-F238E27FC236}">
                <a16:creationId xmlns:a16="http://schemas.microsoft.com/office/drawing/2014/main" id="{62B97259-023C-6BC7-C4A1-1A071D8C23CE}"/>
              </a:ext>
            </a:extLst>
          </p:cNvPr>
          <p:cNvSpPr txBox="1">
            <a:spLocks/>
          </p:cNvSpPr>
          <p:nvPr/>
        </p:nvSpPr>
        <p:spPr>
          <a:xfrm>
            <a:off x="615504" y="1313277"/>
            <a:ext cx="3379193" cy="879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92D050"/>
                </a:solidFill>
              </a:rPr>
              <a:t>	SOLUTION</a:t>
            </a:r>
            <a:br>
              <a:rPr lang="en-US" sz="2600" b="1" dirty="0">
                <a:solidFill>
                  <a:srgbClr val="92D050"/>
                </a:solidFill>
              </a:rPr>
            </a:br>
            <a:r>
              <a:rPr lang="en-US" sz="2600" b="1" dirty="0">
                <a:solidFill>
                  <a:srgbClr val="92D050"/>
                </a:solidFill>
              </a:rPr>
              <a:t>Regex and concurrency</a:t>
            </a:r>
          </a:p>
        </p:txBody>
      </p:sp>
      <p:sp>
        <p:nvSpPr>
          <p:cNvPr id="194" name="Title 1">
            <a:extLst>
              <a:ext uri="{FF2B5EF4-FFF2-40B4-BE49-F238E27FC236}">
                <a16:creationId xmlns:a16="http://schemas.microsoft.com/office/drawing/2014/main" id="{6F215D24-BC0F-F750-8C54-FE2D52D70B42}"/>
              </a:ext>
            </a:extLst>
          </p:cNvPr>
          <p:cNvSpPr txBox="1">
            <a:spLocks/>
          </p:cNvSpPr>
          <p:nvPr/>
        </p:nvSpPr>
        <p:spPr>
          <a:xfrm>
            <a:off x="3676602" y="3550244"/>
            <a:ext cx="2636967" cy="154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7783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1DA336-999B-6AD1-9B8A-201530EF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4" y="1828271"/>
            <a:ext cx="5106064" cy="30891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1FE692-F753-DDBD-CE14-2AAA411F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940" y="1828271"/>
            <a:ext cx="5916755" cy="308916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FB51372-759A-EB1E-5854-EA52537DEE69}"/>
              </a:ext>
            </a:extLst>
          </p:cNvPr>
          <p:cNvGrpSpPr/>
          <p:nvPr/>
        </p:nvGrpSpPr>
        <p:grpSpPr>
          <a:xfrm>
            <a:off x="7788892" y="366631"/>
            <a:ext cx="2228850" cy="1257300"/>
            <a:chOff x="8468208" y="1936296"/>
            <a:chExt cx="2228850" cy="12573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A3A64E9-69B9-BACF-6087-98106364EE84}"/>
                </a:ext>
              </a:extLst>
            </p:cNvPr>
            <p:cNvSpPr/>
            <p:nvPr/>
          </p:nvSpPr>
          <p:spPr>
            <a:xfrm>
              <a:off x="8468208" y="1936296"/>
              <a:ext cx="2228850" cy="1257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603B66B8-36C5-ABD6-44C1-B149E862E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097" y="2259400"/>
              <a:ext cx="2061622" cy="554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7796A4-1F3A-BAB7-26C5-A4EDA9E2C56E}"/>
              </a:ext>
            </a:extLst>
          </p:cNvPr>
          <p:cNvGrpSpPr/>
          <p:nvPr/>
        </p:nvGrpSpPr>
        <p:grpSpPr>
          <a:xfrm>
            <a:off x="1806161" y="366631"/>
            <a:ext cx="2228850" cy="1257300"/>
            <a:chOff x="590456" y="469738"/>
            <a:chExt cx="2228850" cy="12573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511411-37AC-E49D-B578-4B68B27CFEF5}"/>
                </a:ext>
              </a:extLst>
            </p:cNvPr>
            <p:cNvSpPr/>
            <p:nvPr/>
          </p:nvSpPr>
          <p:spPr>
            <a:xfrm>
              <a:off x="590456" y="469738"/>
              <a:ext cx="2228850" cy="1257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8" descr="Interpol - Wikipedia">
              <a:extLst>
                <a:ext uri="{FF2B5EF4-FFF2-40B4-BE49-F238E27FC236}">
                  <a16:creationId xmlns:a16="http://schemas.microsoft.com/office/drawing/2014/main" id="{160DA73E-C2D8-3AF8-7A76-571CDC0B2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13" y="696231"/>
              <a:ext cx="728661" cy="664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B457D38E-2ED0-1444-3FAB-2E2CB70E5F19}"/>
                </a:ext>
              </a:extLst>
            </p:cNvPr>
            <p:cNvSpPr txBox="1">
              <a:spLocks/>
            </p:cNvSpPr>
            <p:nvPr/>
          </p:nvSpPr>
          <p:spPr>
            <a:xfrm>
              <a:off x="1874609" y="907856"/>
              <a:ext cx="728661" cy="381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API</a:t>
              </a:r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2C0C9AB-79D3-465F-5529-8A73ECC4C6C1}"/>
              </a:ext>
            </a:extLst>
          </p:cNvPr>
          <p:cNvSpPr/>
          <p:nvPr/>
        </p:nvSpPr>
        <p:spPr>
          <a:xfrm>
            <a:off x="4772863" y="853344"/>
            <a:ext cx="2032000" cy="332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60173C-FDF4-8A04-B4C6-32925C8E20AD}"/>
              </a:ext>
            </a:extLst>
          </p:cNvPr>
          <p:cNvSpPr txBox="1"/>
          <p:nvPr/>
        </p:nvSpPr>
        <p:spPr>
          <a:xfrm>
            <a:off x="4194868" y="346902"/>
            <a:ext cx="31879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 and Upload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FD46F8-3D2E-446C-CF98-C37C22E135E1}"/>
              </a:ext>
            </a:extLst>
          </p:cNvPr>
          <p:cNvSpPr txBox="1"/>
          <p:nvPr/>
        </p:nvSpPr>
        <p:spPr>
          <a:xfrm>
            <a:off x="3231912" y="5558380"/>
            <a:ext cx="51139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NOTE</a:t>
            </a:r>
            <a:br>
              <a:rPr lang="en-US" sz="2600" dirty="0">
                <a:solidFill>
                  <a:srgbClr val="FF0000"/>
                </a:solidFill>
              </a:rPr>
            </a:br>
            <a:r>
              <a:rPr lang="en-US" sz="2600" dirty="0">
                <a:solidFill>
                  <a:srgbClr val="FF0000"/>
                </a:solidFill>
              </a:rPr>
              <a:t>Alert reset every API request session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05D7EEEA-1F50-C631-169F-60EBD9722169}"/>
              </a:ext>
            </a:extLst>
          </p:cNvPr>
          <p:cNvSpPr/>
          <p:nvPr/>
        </p:nvSpPr>
        <p:spPr>
          <a:xfrm rot="18566690" flipV="1">
            <a:off x="6046940" y="5056286"/>
            <a:ext cx="1103957" cy="290002"/>
          </a:xfrm>
          <a:prstGeom prst="rightArrow">
            <a:avLst>
              <a:gd name="adj1" fmla="val 50000"/>
              <a:gd name="adj2" fmla="val 789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1DE81BAB-D278-7D90-9CE2-29E2BD68AD3B}"/>
              </a:ext>
            </a:extLst>
          </p:cNvPr>
          <p:cNvSpPr/>
          <p:nvPr/>
        </p:nvSpPr>
        <p:spPr>
          <a:xfrm>
            <a:off x="8128000" y="3149600"/>
            <a:ext cx="325120" cy="5181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28792E-0E9A-1CAB-CE0C-85E9EB2F886D}"/>
              </a:ext>
            </a:extLst>
          </p:cNvPr>
          <p:cNvSpPr txBox="1"/>
          <p:nvPr/>
        </p:nvSpPr>
        <p:spPr>
          <a:xfrm>
            <a:off x="8466437" y="3182778"/>
            <a:ext cx="1836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Sort indexes</a:t>
            </a:r>
          </a:p>
        </p:txBody>
      </p:sp>
    </p:spTree>
    <p:extLst>
      <p:ext uri="{BB962C8B-B14F-4D97-AF65-F5344CB8AC3E}">
        <p14:creationId xmlns:p14="http://schemas.microsoft.com/office/powerpoint/2010/main" val="34006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68F4-FA87-F687-559D-88E6D8D7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2" y="3945889"/>
            <a:ext cx="3290887" cy="2452687"/>
          </a:xfrm>
        </p:spPr>
        <p:txBody>
          <a:bodyPr anchor="ctr">
            <a:noAutofit/>
          </a:bodyPr>
          <a:lstStyle/>
          <a:p>
            <a:r>
              <a:rPr lang="en-US" sz="2000" dirty="0"/>
              <a:t>I thought it would be wise to split the searched contacts into pages, as displaying too many searched contacts at the same time causes problems with both </a:t>
            </a:r>
            <a:r>
              <a:rPr lang="en-US" sz="2000" b="1" u="sng" dirty="0"/>
              <a:t>performance</a:t>
            </a:r>
            <a:r>
              <a:rPr lang="en-US" sz="2000" dirty="0"/>
              <a:t> and </a:t>
            </a:r>
            <a:r>
              <a:rPr lang="en-US" sz="2000" b="1" u="sng" dirty="0"/>
              <a:t>request submission.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299BB-7EA2-1E14-4B25-CEFD50515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7" b="2169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8D39-0D89-2C2E-AF9A-C948F153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Thanks to </a:t>
            </a:r>
            <a:r>
              <a:rPr lang="en-US" sz="1800" dirty="0" err="1"/>
              <a:t>Streamlit</a:t>
            </a:r>
            <a:r>
              <a:rPr lang="en-US" sz="1800" dirty="0"/>
              <a:t>, user inputs can be taken from the boxes on the sidebar.</a:t>
            </a:r>
          </a:p>
          <a:p>
            <a:r>
              <a:rPr lang="en-US" sz="1800" dirty="0"/>
              <a:t>With these inputs, a query is made on the database and filtering is performed.</a:t>
            </a:r>
          </a:p>
          <a:p>
            <a:r>
              <a:rPr lang="en-US" sz="1800" dirty="0"/>
              <a:t>In this way, it was possible to easily filter and display alerts and non-alerts.</a:t>
            </a:r>
          </a:p>
          <a:p>
            <a:r>
              <a:rPr lang="en-US" sz="1800" dirty="0"/>
              <a:t>By providing a display with 4 separate columns, I provided easier navigation.</a:t>
            </a:r>
          </a:p>
        </p:txBody>
      </p:sp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C48CD5BC-315B-C5F4-F903-5B9E26AEC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0308" y="39458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C18A77B-F961-608B-B8C1-4E161D38B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0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29A32618-6072-0629-AE88-87E9CD6F7126}"/>
              </a:ext>
            </a:extLst>
          </p:cNvPr>
          <p:cNvSpPr/>
          <p:nvPr/>
        </p:nvSpPr>
        <p:spPr>
          <a:xfrm>
            <a:off x="5852160" y="1737360"/>
            <a:ext cx="2377440" cy="48361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D0698-7B38-8AF7-F56C-B3F7A9032BD9}"/>
              </a:ext>
            </a:extLst>
          </p:cNvPr>
          <p:cNvSpPr txBox="1"/>
          <p:nvPr/>
        </p:nvSpPr>
        <p:spPr>
          <a:xfrm>
            <a:off x="8532888" y="3693775"/>
            <a:ext cx="2730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Notices results which their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alert field is true in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MongoDB databases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EF881DE-E537-C8F3-5453-32F8A4CC12A3}"/>
              </a:ext>
            </a:extLst>
          </p:cNvPr>
          <p:cNvSpPr/>
          <p:nvPr/>
        </p:nvSpPr>
        <p:spPr>
          <a:xfrm rot="10800000">
            <a:off x="5273040" y="386080"/>
            <a:ext cx="1209040" cy="406400"/>
          </a:xfrm>
          <a:prstGeom prst="rightArrow">
            <a:avLst>
              <a:gd name="adj1" fmla="val 50000"/>
              <a:gd name="adj2" fmla="val 10750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29A44-0FC1-204B-959B-8C1B04A8EDD0}"/>
              </a:ext>
            </a:extLst>
          </p:cNvPr>
          <p:cNvSpPr txBox="1"/>
          <p:nvPr/>
        </p:nvSpPr>
        <p:spPr>
          <a:xfrm>
            <a:off x="2925683" y="127615"/>
            <a:ext cx="2266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 taken from Container A for every API request session</a:t>
            </a:r>
          </a:p>
        </p:txBody>
      </p:sp>
    </p:spTree>
    <p:extLst>
      <p:ext uri="{BB962C8B-B14F-4D97-AF65-F5344CB8AC3E}">
        <p14:creationId xmlns:p14="http://schemas.microsoft.com/office/powerpoint/2010/main" val="166718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08F14-1793-C6A2-E969-91DDCF0F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Autofit/>
          </a:bodyPr>
          <a:lstStyle/>
          <a:p>
            <a:r>
              <a:rPr lang="en-US" sz="2000" dirty="0"/>
              <a:t>When you click on the picture of the person on the website I made, you will be </a:t>
            </a:r>
            <a:r>
              <a:rPr lang="en-US" sz="2000" b="1" u="sng" dirty="0"/>
              <a:t>directed to the relevant page for the searched person.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8684-4064-BA54-D881-5F8249F0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this way, more detailed information about the filtered persons can be learnt</a:t>
            </a:r>
          </a:p>
        </p:txBody>
      </p:sp>
      <p:pic>
        <p:nvPicPr>
          <p:cNvPr id="7" name="Picture 6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E3F67984-8F38-7FC6-280F-33C53BE1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09" y="2729397"/>
            <a:ext cx="2643457" cy="3483864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A1353AE-785B-AE90-2E63-A5742465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24866"/>
            <a:ext cx="5523082" cy="30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6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A9AB1-EADC-9296-1FCB-1ED743D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By sorting, results close to the original website were obtained.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C0ED-DE33-B7EF-B32E-63B56CC5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original database is actually not that good. I noticed a lot of errors such as </a:t>
            </a:r>
            <a:r>
              <a:rPr lang="en-US" sz="1800" b="1" u="sng" dirty="0"/>
              <a:t>duplicate records, missing records, records with missing information.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E41B9DA-7272-A96E-CDFD-292447E1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02247"/>
            <a:ext cx="5481509" cy="3138163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F42ECB1C-7EB4-B8FE-E1E4-135C8385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45577"/>
            <a:ext cx="5523082" cy="30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5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4B37-CAE9-7831-E4EA-48FF70D9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Wrong or Incorrect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8B48-A59B-B5EA-544F-904DCCCA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29505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As a result, although it seems like I </a:t>
            </a:r>
            <a:r>
              <a:rPr lang="en-US" sz="2000"/>
              <a:t>didn't get </a:t>
            </a:r>
            <a:r>
              <a:rPr lang="en-US" sz="2000" dirty="0"/>
              <a:t>all the results because of the errors in the database, </a:t>
            </a:r>
            <a:r>
              <a:rPr lang="en-US" sz="2000" b="1" u="sng" dirty="0"/>
              <a:t>I was actually able to cover all the results.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AADFE-9041-3C03-DB9B-90451F70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00" y="321734"/>
            <a:ext cx="1705533" cy="27398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9D616-C78E-D72E-0EA1-68EB457C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12921"/>
            <a:ext cx="2364317" cy="2157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9DCE5-99C3-BE37-5F4F-02341AEE4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4647514"/>
            <a:ext cx="5446184" cy="857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26F696-C9BD-DCD1-07A1-37DD3F71C04B}"/>
              </a:ext>
            </a:extLst>
          </p:cNvPr>
          <p:cNvSpPr txBox="1"/>
          <p:nvPr/>
        </p:nvSpPr>
        <p:spPr>
          <a:xfrm>
            <a:off x="7104454" y="4186742"/>
            <a:ext cx="420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Regex search result with “^.” for forename</a:t>
            </a:r>
          </a:p>
        </p:txBody>
      </p:sp>
    </p:spTree>
    <p:extLst>
      <p:ext uri="{BB962C8B-B14F-4D97-AF65-F5344CB8AC3E}">
        <p14:creationId xmlns:p14="http://schemas.microsoft.com/office/powerpoint/2010/main" val="352869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81FCA91D14464A8DAA06D0C12066C6" ma:contentTypeVersion="11" ma:contentTypeDescription="Create a new document." ma:contentTypeScope="" ma:versionID="f7ac715eae375cfef1e1b2f344fffb44">
  <xsd:schema xmlns:xsd="http://www.w3.org/2001/XMLSchema" xmlns:xs="http://www.w3.org/2001/XMLSchema" xmlns:p="http://schemas.microsoft.com/office/2006/metadata/properties" xmlns:ns3="6cacb7ba-fd0e-4a85-b7df-6d26b932b566" targetNamespace="http://schemas.microsoft.com/office/2006/metadata/properties" ma:root="true" ma:fieldsID="8b7fdaa1713eb61ae3215edf1d0cc646" ns3:_="">
    <xsd:import namespace="6cacb7ba-fd0e-4a85-b7df-6d26b932b5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cb7ba-fd0e-4a85-b7df-6d26b932b5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A96F60-E451-4F97-AD0A-71FA51C09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cb7ba-fd0e-4a85-b7df-6d26b932b5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CF3922-97B6-44D0-82BA-5F409F01AF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81F4B5-E3A9-4FB4-8F47-6947866F6AD8}">
  <ds:schemaRefs>
    <ds:schemaRef ds:uri="6cacb7ba-fd0e-4a85-b7df-6d26b932b566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Office Theme</vt:lpstr>
      <vt:lpstr>TURK AI Python Developer Task</vt:lpstr>
      <vt:lpstr>PowerPoint Presentation</vt:lpstr>
      <vt:lpstr>PowerPoint Presentation</vt:lpstr>
      <vt:lpstr>PowerPoint Presentation</vt:lpstr>
      <vt:lpstr>I thought it would be wise to split the searched contacts into pages, as displaying too many searched contacts at the same time causes problems with both performance and request submission.</vt:lpstr>
      <vt:lpstr>PowerPoint Presentation</vt:lpstr>
      <vt:lpstr>When you click on the picture of the person on the website I made, you will be directed to the relevant page for the searched person.</vt:lpstr>
      <vt:lpstr>By sorting, results close to the original website were obtained.</vt:lpstr>
      <vt:lpstr>Wrong or Incorrect Records</vt:lpstr>
      <vt:lpstr>THANK YOU FOR LISTENING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 AI Python Developer Task</dc:title>
  <dc:creator>Halis Manaz</dc:creator>
  <cp:lastModifiedBy>e222753@metu.edu.tr</cp:lastModifiedBy>
  <cp:revision>1</cp:revision>
  <dcterms:created xsi:type="dcterms:W3CDTF">2023-03-06T20:52:46Z</dcterms:created>
  <dcterms:modified xsi:type="dcterms:W3CDTF">2023-03-07T00:24:11Z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0x010100E181FCA91D14464A8DAA06D0C12066C6</vt:lpwstr>
  </property>
</Properties>
</file>