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3"/>
  </p:notesMasterIdLst>
  <p:sldIdLst>
    <p:sldId id="278" r:id="rId5"/>
    <p:sldId id="282" r:id="rId6"/>
    <p:sldId id="279" r:id="rId7"/>
    <p:sldId id="283" r:id="rId8"/>
    <p:sldId id="284" r:id="rId9"/>
    <p:sldId id="280" r:id="rId10"/>
    <p:sldId id="281" r:id="rId11"/>
    <p:sldId id="285" r:id="rId12"/>
    <p:sldId id="286" r:id="rId13"/>
    <p:sldId id="289" r:id="rId14"/>
    <p:sldId id="291" r:id="rId15"/>
    <p:sldId id="287" r:id="rId16"/>
    <p:sldId id="288" r:id="rId17"/>
    <p:sldId id="292" r:id="rId18"/>
    <p:sldId id="293" r:id="rId19"/>
    <p:sldId id="294" r:id="rId20"/>
    <p:sldId id="295" r:id="rId21"/>
    <p:sldId id="296" r:id="rId22"/>
    <p:sldId id="297" r:id="rId23"/>
    <p:sldId id="302" r:id="rId24"/>
    <p:sldId id="298" r:id="rId25"/>
    <p:sldId id="299" r:id="rId26"/>
    <p:sldId id="300" r:id="rId27"/>
    <p:sldId id="301" r:id="rId28"/>
    <p:sldId id="303" r:id="rId29"/>
    <p:sldId id="304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0E31A-7B4E-4A45-8C5E-B1D2CAC0CB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DB67B6-AFE3-4EBF-8608-B629E20B4E0B}">
      <dgm:prSet/>
      <dgm:spPr/>
      <dgm:t>
        <a:bodyPr/>
        <a:lstStyle/>
        <a:p>
          <a:r>
            <a:rPr lang="tr-TR"/>
            <a:t>Python 3.9    </a:t>
          </a:r>
          <a:endParaRPr lang="en-US"/>
        </a:p>
      </dgm:t>
    </dgm:pt>
    <dgm:pt modelId="{A1927FE8-1848-4BAD-9AA9-1AD8BBADDE30}" type="parTrans" cxnId="{BF4FA314-4A3D-47A5-BEFA-7F7F9F46B496}">
      <dgm:prSet/>
      <dgm:spPr/>
      <dgm:t>
        <a:bodyPr/>
        <a:lstStyle/>
        <a:p>
          <a:endParaRPr lang="en-US"/>
        </a:p>
      </dgm:t>
    </dgm:pt>
    <dgm:pt modelId="{68848345-531C-4909-8844-75B6A3969E2B}" type="sibTrans" cxnId="{BF4FA314-4A3D-47A5-BEFA-7F7F9F46B496}">
      <dgm:prSet/>
      <dgm:spPr/>
      <dgm:t>
        <a:bodyPr/>
        <a:lstStyle/>
        <a:p>
          <a:endParaRPr lang="en-US"/>
        </a:p>
      </dgm:t>
    </dgm:pt>
    <dgm:pt modelId="{4C96F561-5FAB-4CD8-B997-4BD75ADCD190}">
      <dgm:prSet/>
      <dgm:spPr/>
      <dgm:t>
        <a:bodyPr/>
        <a:lstStyle/>
        <a:p>
          <a:r>
            <a:rPr lang="tr-TR"/>
            <a:t>Numpy \ V1.22.3</a:t>
          </a:r>
          <a:endParaRPr lang="en-US"/>
        </a:p>
      </dgm:t>
    </dgm:pt>
    <dgm:pt modelId="{A28DD6AF-0C6B-40B9-9B43-4CDB17819919}" type="parTrans" cxnId="{48425384-D561-4D66-92AD-2E1FA450637A}">
      <dgm:prSet/>
      <dgm:spPr/>
      <dgm:t>
        <a:bodyPr/>
        <a:lstStyle/>
        <a:p>
          <a:endParaRPr lang="en-US"/>
        </a:p>
      </dgm:t>
    </dgm:pt>
    <dgm:pt modelId="{CA5664C4-148F-4392-8D1B-FD8E450DD57C}" type="sibTrans" cxnId="{48425384-D561-4D66-92AD-2E1FA450637A}">
      <dgm:prSet/>
      <dgm:spPr/>
      <dgm:t>
        <a:bodyPr/>
        <a:lstStyle/>
        <a:p>
          <a:endParaRPr lang="en-US"/>
        </a:p>
      </dgm:t>
    </dgm:pt>
    <dgm:pt modelId="{2482FD55-53B4-43E4-916D-8E126BE0E11E}">
      <dgm:prSet/>
      <dgm:spPr/>
      <dgm:t>
        <a:bodyPr/>
        <a:lstStyle/>
        <a:p>
          <a:r>
            <a:rPr lang="tr-TR"/>
            <a:t>Scikit-Fuzzy \ V0.4.2</a:t>
          </a:r>
          <a:endParaRPr lang="en-US"/>
        </a:p>
      </dgm:t>
    </dgm:pt>
    <dgm:pt modelId="{9F89C0A2-6F90-445E-9F47-276511EB51E6}" type="parTrans" cxnId="{64B8CF3A-ADC3-4182-80A6-AEBDAC6DABDA}">
      <dgm:prSet/>
      <dgm:spPr/>
      <dgm:t>
        <a:bodyPr/>
        <a:lstStyle/>
        <a:p>
          <a:endParaRPr lang="en-US"/>
        </a:p>
      </dgm:t>
    </dgm:pt>
    <dgm:pt modelId="{0B8AB8AD-46AB-4AA8-AB26-3F0DB79B15B8}" type="sibTrans" cxnId="{64B8CF3A-ADC3-4182-80A6-AEBDAC6DABDA}">
      <dgm:prSet/>
      <dgm:spPr/>
      <dgm:t>
        <a:bodyPr/>
        <a:lstStyle/>
        <a:p>
          <a:endParaRPr lang="en-US"/>
        </a:p>
      </dgm:t>
    </dgm:pt>
    <dgm:pt modelId="{97CB5D71-9CBE-42F0-AC0F-BE51280C7AF7}">
      <dgm:prSet/>
      <dgm:spPr/>
      <dgm:t>
        <a:bodyPr/>
        <a:lstStyle/>
        <a:p>
          <a:r>
            <a:rPr lang="tr-TR"/>
            <a:t>FuzzyWuzzy \ V0.18.0</a:t>
          </a:r>
          <a:endParaRPr lang="en-US"/>
        </a:p>
      </dgm:t>
    </dgm:pt>
    <dgm:pt modelId="{17CF1CA5-8882-4532-897D-5E2DD245B9E4}" type="parTrans" cxnId="{5F292569-CAEB-4CDE-B75B-657C96321204}">
      <dgm:prSet/>
      <dgm:spPr/>
      <dgm:t>
        <a:bodyPr/>
        <a:lstStyle/>
        <a:p>
          <a:endParaRPr lang="en-US"/>
        </a:p>
      </dgm:t>
    </dgm:pt>
    <dgm:pt modelId="{4D82B46C-0917-4AD7-9FBB-E7FA09AD1C83}" type="sibTrans" cxnId="{5F292569-CAEB-4CDE-B75B-657C96321204}">
      <dgm:prSet/>
      <dgm:spPr/>
      <dgm:t>
        <a:bodyPr/>
        <a:lstStyle/>
        <a:p>
          <a:endParaRPr lang="en-US"/>
        </a:p>
      </dgm:t>
    </dgm:pt>
    <dgm:pt modelId="{D3AA70D7-3929-4501-8E2E-E99128DF9260}">
      <dgm:prSet/>
      <dgm:spPr/>
      <dgm:t>
        <a:bodyPr/>
        <a:lstStyle/>
        <a:p>
          <a:r>
            <a:rPr lang="tr-TR"/>
            <a:t>MatPlotlib \ 3.5.1</a:t>
          </a:r>
          <a:endParaRPr lang="en-US"/>
        </a:p>
      </dgm:t>
    </dgm:pt>
    <dgm:pt modelId="{6A959377-9382-4F77-BC0D-2FDA555ED0E7}" type="parTrans" cxnId="{7D997203-FD9F-4539-853D-76EE8FDCE901}">
      <dgm:prSet/>
      <dgm:spPr/>
      <dgm:t>
        <a:bodyPr/>
        <a:lstStyle/>
        <a:p>
          <a:endParaRPr lang="en-US"/>
        </a:p>
      </dgm:t>
    </dgm:pt>
    <dgm:pt modelId="{DA2147A4-2F89-48AA-A63B-5A4096D52ED3}" type="sibTrans" cxnId="{7D997203-FD9F-4539-853D-76EE8FDCE901}">
      <dgm:prSet/>
      <dgm:spPr/>
      <dgm:t>
        <a:bodyPr/>
        <a:lstStyle/>
        <a:p>
          <a:endParaRPr lang="en-US"/>
        </a:p>
      </dgm:t>
    </dgm:pt>
    <dgm:pt modelId="{5F4DE4B1-2BC9-44BE-8321-569BB3B308EB}">
      <dgm:prSet/>
      <dgm:spPr/>
      <dgm:t>
        <a:bodyPr/>
        <a:lstStyle/>
        <a:p>
          <a:r>
            <a:rPr lang="tr-TR"/>
            <a:t>Python-Levenshtein-wheels \ 0.13.2</a:t>
          </a:r>
          <a:endParaRPr lang="en-US"/>
        </a:p>
      </dgm:t>
    </dgm:pt>
    <dgm:pt modelId="{34CD73E2-0B2C-4A83-93D5-E6D77EAEA968}" type="parTrans" cxnId="{8C48B8EF-3A84-4FC2-B00D-21F2AB71E1C9}">
      <dgm:prSet/>
      <dgm:spPr/>
      <dgm:t>
        <a:bodyPr/>
        <a:lstStyle/>
        <a:p>
          <a:endParaRPr lang="en-US"/>
        </a:p>
      </dgm:t>
    </dgm:pt>
    <dgm:pt modelId="{EBD79311-411C-4368-9280-993C744E4315}" type="sibTrans" cxnId="{8C48B8EF-3A84-4FC2-B00D-21F2AB71E1C9}">
      <dgm:prSet/>
      <dgm:spPr/>
      <dgm:t>
        <a:bodyPr/>
        <a:lstStyle/>
        <a:p>
          <a:endParaRPr lang="en-US"/>
        </a:p>
      </dgm:t>
    </dgm:pt>
    <dgm:pt modelId="{8AA21B1D-75DC-4841-910C-140056C49386}" type="pres">
      <dgm:prSet presAssocID="{FE30E31A-7B4E-4A45-8C5E-B1D2CAC0CB74}" presName="linear" presStyleCnt="0">
        <dgm:presLayoutVars>
          <dgm:animLvl val="lvl"/>
          <dgm:resizeHandles val="exact"/>
        </dgm:presLayoutVars>
      </dgm:prSet>
      <dgm:spPr/>
    </dgm:pt>
    <dgm:pt modelId="{86BD3D14-BCBD-40A9-99F0-E6A508518E4B}" type="pres">
      <dgm:prSet presAssocID="{45DB67B6-AFE3-4EBF-8608-B629E20B4E0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E784869-069A-46DA-9B4F-96D375475B3F}" type="pres">
      <dgm:prSet presAssocID="{68848345-531C-4909-8844-75B6A3969E2B}" presName="spacer" presStyleCnt="0"/>
      <dgm:spPr/>
    </dgm:pt>
    <dgm:pt modelId="{C0D2C0D4-9E79-43C6-B9C6-1BC7CE0E8CDB}" type="pres">
      <dgm:prSet presAssocID="{4C96F561-5FAB-4CD8-B997-4BD75ADCD19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F77B0EA-B0AB-4822-B8A1-0D710CE10D6F}" type="pres">
      <dgm:prSet presAssocID="{CA5664C4-148F-4392-8D1B-FD8E450DD57C}" presName="spacer" presStyleCnt="0"/>
      <dgm:spPr/>
    </dgm:pt>
    <dgm:pt modelId="{58777E8B-1104-41B3-8670-666891BEC18E}" type="pres">
      <dgm:prSet presAssocID="{2482FD55-53B4-43E4-916D-8E126BE0E11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63AA577-584C-4C16-BEDA-DDF4A4EEAB07}" type="pres">
      <dgm:prSet presAssocID="{0B8AB8AD-46AB-4AA8-AB26-3F0DB79B15B8}" presName="spacer" presStyleCnt="0"/>
      <dgm:spPr/>
    </dgm:pt>
    <dgm:pt modelId="{65A49DAF-FF1F-4723-A41C-66286E3EBB3A}" type="pres">
      <dgm:prSet presAssocID="{97CB5D71-9CBE-42F0-AC0F-BE51280C7AF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19C3910-4B41-4A4D-B76F-6DF681478E88}" type="pres">
      <dgm:prSet presAssocID="{4D82B46C-0917-4AD7-9FBB-E7FA09AD1C83}" presName="spacer" presStyleCnt="0"/>
      <dgm:spPr/>
    </dgm:pt>
    <dgm:pt modelId="{D9E663CE-17AC-4438-87DC-B6373BBE08FF}" type="pres">
      <dgm:prSet presAssocID="{D3AA70D7-3929-4501-8E2E-E99128DF926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F6DCFCB-CAB8-4AE5-A762-D3FCAAAEF8E9}" type="pres">
      <dgm:prSet presAssocID="{DA2147A4-2F89-48AA-A63B-5A4096D52ED3}" presName="spacer" presStyleCnt="0"/>
      <dgm:spPr/>
    </dgm:pt>
    <dgm:pt modelId="{3D16DA56-3411-44C9-8857-7B19E30C0695}" type="pres">
      <dgm:prSet presAssocID="{5F4DE4B1-2BC9-44BE-8321-569BB3B308E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997203-FD9F-4539-853D-76EE8FDCE901}" srcId="{FE30E31A-7B4E-4A45-8C5E-B1D2CAC0CB74}" destId="{D3AA70D7-3929-4501-8E2E-E99128DF9260}" srcOrd="4" destOrd="0" parTransId="{6A959377-9382-4F77-BC0D-2FDA555ED0E7}" sibTransId="{DA2147A4-2F89-48AA-A63B-5A4096D52ED3}"/>
    <dgm:cxn modelId="{BF4FA314-4A3D-47A5-BEFA-7F7F9F46B496}" srcId="{FE30E31A-7B4E-4A45-8C5E-B1D2CAC0CB74}" destId="{45DB67B6-AFE3-4EBF-8608-B629E20B4E0B}" srcOrd="0" destOrd="0" parTransId="{A1927FE8-1848-4BAD-9AA9-1AD8BBADDE30}" sibTransId="{68848345-531C-4909-8844-75B6A3969E2B}"/>
    <dgm:cxn modelId="{64B8CF3A-ADC3-4182-80A6-AEBDAC6DABDA}" srcId="{FE30E31A-7B4E-4A45-8C5E-B1D2CAC0CB74}" destId="{2482FD55-53B4-43E4-916D-8E126BE0E11E}" srcOrd="2" destOrd="0" parTransId="{9F89C0A2-6F90-445E-9F47-276511EB51E6}" sibTransId="{0B8AB8AD-46AB-4AA8-AB26-3F0DB79B15B8}"/>
    <dgm:cxn modelId="{96777F48-10BF-496D-ADEE-2AED5192BB70}" type="presOf" srcId="{97CB5D71-9CBE-42F0-AC0F-BE51280C7AF7}" destId="{65A49DAF-FF1F-4723-A41C-66286E3EBB3A}" srcOrd="0" destOrd="0" presId="urn:microsoft.com/office/officeart/2005/8/layout/vList2"/>
    <dgm:cxn modelId="{5F292569-CAEB-4CDE-B75B-657C96321204}" srcId="{FE30E31A-7B4E-4A45-8C5E-B1D2CAC0CB74}" destId="{97CB5D71-9CBE-42F0-AC0F-BE51280C7AF7}" srcOrd="3" destOrd="0" parTransId="{17CF1CA5-8882-4532-897D-5E2DD245B9E4}" sibTransId="{4D82B46C-0917-4AD7-9FBB-E7FA09AD1C83}"/>
    <dgm:cxn modelId="{F552EE77-293F-428A-B5CE-67AB8E56A820}" type="presOf" srcId="{D3AA70D7-3929-4501-8E2E-E99128DF9260}" destId="{D9E663CE-17AC-4438-87DC-B6373BBE08FF}" srcOrd="0" destOrd="0" presId="urn:microsoft.com/office/officeart/2005/8/layout/vList2"/>
    <dgm:cxn modelId="{48425384-D561-4D66-92AD-2E1FA450637A}" srcId="{FE30E31A-7B4E-4A45-8C5E-B1D2CAC0CB74}" destId="{4C96F561-5FAB-4CD8-B997-4BD75ADCD190}" srcOrd="1" destOrd="0" parTransId="{A28DD6AF-0C6B-40B9-9B43-4CDB17819919}" sibTransId="{CA5664C4-148F-4392-8D1B-FD8E450DD57C}"/>
    <dgm:cxn modelId="{1A721593-E6B3-4B89-8DA0-F09CC75C6368}" type="presOf" srcId="{2482FD55-53B4-43E4-916D-8E126BE0E11E}" destId="{58777E8B-1104-41B3-8670-666891BEC18E}" srcOrd="0" destOrd="0" presId="urn:microsoft.com/office/officeart/2005/8/layout/vList2"/>
    <dgm:cxn modelId="{522F3B98-33B7-494B-A15C-206E332EA2B9}" type="presOf" srcId="{45DB67B6-AFE3-4EBF-8608-B629E20B4E0B}" destId="{86BD3D14-BCBD-40A9-99F0-E6A508518E4B}" srcOrd="0" destOrd="0" presId="urn:microsoft.com/office/officeart/2005/8/layout/vList2"/>
    <dgm:cxn modelId="{D3E927B6-41BB-4000-BAD2-B7D0B1701D6B}" type="presOf" srcId="{4C96F561-5FAB-4CD8-B997-4BD75ADCD190}" destId="{C0D2C0D4-9E79-43C6-B9C6-1BC7CE0E8CDB}" srcOrd="0" destOrd="0" presId="urn:microsoft.com/office/officeart/2005/8/layout/vList2"/>
    <dgm:cxn modelId="{AAB8D1CB-BF15-47E4-AA37-6AC87B1A8F7D}" type="presOf" srcId="{5F4DE4B1-2BC9-44BE-8321-569BB3B308EB}" destId="{3D16DA56-3411-44C9-8857-7B19E30C0695}" srcOrd="0" destOrd="0" presId="urn:microsoft.com/office/officeart/2005/8/layout/vList2"/>
    <dgm:cxn modelId="{8C48B8EF-3A84-4FC2-B00D-21F2AB71E1C9}" srcId="{FE30E31A-7B4E-4A45-8C5E-B1D2CAC0CB74}" destId="{5F4DE4B1-2BC9-44BE-8321-569BB3B308EB}" srcOrd="5" destOrd="0" parTransId="{34CD73E2-0B2C-4A83-93D5-E6D77EAEA968}" sibTransId="{EBD79311-411C-4368-9280-993C744E4315}"/>
    <dgm:cxn modelId="{67F5C8F8-9275-417B-AE60-0E3237D51613}" type="presOf" srcId="{FE30E31A-7B4E-4A45-8C5E-B1D2CAC0CB74}" destId="{8AA21B1D-75DC-4841-910C-140056C49386}" srcOrd="0" destOrd="0" presId="urn:microsoft.com/office/officeart/2005/8/layout/vList2"/>
    <dgm:cxn modelId="{CCFD5DDE-036E-473F-9346-2EF3519BA289}" type="presParOf" srcId="{8AA21B1D-75DC-4841-910C-140056C49386}" destId="{86BD3D14-BCBD-40A9-99F0-E6A508518E4B}" srcOrd="0" destOrd="0" presId="urn:microsoft.com/office/officeart/2005/8/layout/vList2"/>
    <dgm:cxn modelId="{DF989CF0-BBDD-4E67-BE5E-ABA539197A1E}" type="presParOf" srcId="{8AA21B1D-75DC-4841-910C-140056C49386}" destId="{7E784869-069A-46DA-9B4F-96D375475B3F}" srcOrd="1" destOrd="0" presId="urn:microsoft.com/office/officeart/2005/8/layout/vList2"/>
    <dgm:cxn modelId="{B32A3241-2238-4580-B6C6-0EDEDA22C962}" type="presParOf" srcId="{8AA21B1D-75DC-4841-910C-140056C49386}" destId="{C0D2C0D4-9E79-43C6-B9C6-1BC7CE0E8CDB}" srcOrd="2" destOrd="0" presId="urn:microsoft.com/office/officeart/2005/8/layout/vList2"/>
    <dgm:cxn modelId="{0171B4B3-3EFF-41DB-A61E-C1E2421A159D}" type="presParOf" srcId="{8AA21B1D-75DC-4841-910C-140056C49386}" destId="{DF77B0EA-B0AB-4822-B8A1-0D710CE10D6F}" srcOrd="3" destOrd="0" presId="urn:microsoft.com/office/officeart/2005/8/layout/vList2"/>
    <dgm:cxn modelId="{41D088DC-3074-4FA7-8D1E-2012A8F47468}" type="presParOf" srcId="{8AA21B1D-75DC-4841-910C-140056C49386}" destId="{58777E8B-1104-41B3-8670-666891BEC18E}" srcOrd="4" destOrd="0" presId="urn:microsoft.com/office/officeart/2005/8/layout/vList2"/>
    <dgm:cxn modelId="{7C6336DD-5432-488E-9E05-A6A0B94247F5}" type="presParOf" srcId="{8AA21B1D-75DC-4841-910C-140056C49386}" destId="{D63AA577-584C-4C16-BEDA-DDF4A4EEAB07}" srcOrd="5" destOrd="0" presId="urn:microsoft.com/office/officeart/2005/8/layout/vList2"/>
    <dgm:cxn modelId="{0B75CB2E-793C-4630-A8E7-73A787C327B7}" type="presParOf" srcId="{8AA21B1D-75DC-4841-910C-140056C49386}" destId="{65A49DAF-FF1F-4723-A41C-66286E3EBB3A}" srcOrd="6" destOrd="0" presId="urn:microsoft.com/office/officeart/2005/8/layout/vList2"/>
    <dgm:cxn modelId="{F16B9364-476A-466F-AA26-7621B67A1A6D}" type="presParOf" srcId="{8AA21B1D-75DC-4841-910C-140056C49386}" destId="{C19C3910-4B41-4A4D-B76F-6DF681478E88}" srcOrd="7" destOrd="0" presId="urn:microsoft.com/office/officeart/2005/8/layout/vList2"/>
    <dgm:cxn modelId="{9EFB6CE2-DAB2-4CAD-BFD4-230827576A60}" type="presParOf" srcId="{8AA21B1D-75DC-4841-910C-140056C49386}" destId="{D9E663CE-17AC-4438-87DC-B6373BBE08FF}" srcOrd="8" destOrd="0" presId="urn:microsoft.com/office/officeart/2005/8/layout/vList2"/>
    <dgm:cxn modelId="{B841DA64-029D-46B3-BE09-33A4F8C0C7BB}" type="presParOf" srcId="{8AA21B1D-75DC-4841-910C-140056C49386}" destId="{DF6DCFCB-CAB8-4AE5-A762-D3FCAAAEF8E9}" srcOrd="9" destOrd="0" presId="urn:microsoft.com/office/officeart/2005/8/layout/vList2"/>
    <dgm:cxn modelId="{4175C601-E3BC-448A-A003-DDB5F8B7CA1A}" type="presParOf" srcId="{8AA21B1D-75DC-4841-910C-140056C49386}" destId="{3D16DA56-3411-44C9-8857-7B19E30C069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062A8-584D-48EB-956B-0576E2D519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6EAFAA-2661-4421-A048-8BD95618B453}">
      <dgm:prSet/>
      <dgm:spPr/>
      <dgm:t>
        <a:bodyPr/>
        <a:lstStyle/>
        <a:p>
          <a:r>
            <a:rPr lang="tr-TR"/>
            <a:t>Fuzzification</a:t>
          </a:r>
          <a:endParaRPr lang="en-US"/>
        </a:p>
      </dgm:t>
    </dgm:pt>
    <dgm:pt modelId="{98895013-3A39-42D5-BE50-557EE9BDC60E}" type="parTrans" cxnId="{0D50D556-F5D1-498A-814F-E1CD26E0C138}">
      <dgm:prSet/>
      <dgm:spPr/>
      <dgm:t>
        <a:bodyPr/>
        <a:lstStyle/>
        <a:p>
          <a:endParaRPr lang="en-US"/>
        </a:p>
      </dgm:t>
    </dgm:pt>
    <dgm:pt modelId="{FC9B1C19-3AD2-45AD-883F-C5DE255DF8A6}" type="sibTrans" cxnId="{0D50D556-F5D1-498A-814F-E1CD26E0C138}">
      <dgm:prSet/>
      <dgm:spPr/>
      <dgm:t>
        <a:bodyPr/>
        <a:lstStyle/>
        <a:p>
          <a:endParaRPr lang="en-US"/>
        </a:p>
      </dgm:t>
    </dgm:pt>
    <dgm:pt modelId="{78E819B5-A328-4515-A767-EFD8AA4AAAE8}">
      <dgm:prSet/>
      <dgm:spPr/>
      <dgm:t>
        <a:bodyPr/>
        <a:lstStyle/>
        <a:p>
          <a:r>
            <a:rPr lang="tr-TR"/>
            <a:t>Rules</a:t>
          </a:r>
          <a:endParaRPr lang="en-US"/>
        </a:p>
      </dgm:t>
    </dgm:pt>
    <dgm:pt modelId="{8E227D83-EC32-4F3F-9055-0DF6B6A649BF}" type="parTrans" cxnId="{CAF71F0C-5DC3-457A-B9B9-42BBB6638314}">
      <dgm:prSet/>
      <dgm:spPr/>
      <dgm:t>
        <a:bodyPr/>
        <a:lstStyle/>
        <a:p>
          <a:endParaRPr lang="en-US"/>
        </a:p>
      </dgm:t>
    </dgm:pt>
    <dgm:pt modelId="{898CBE88-943B-452B-A1C5-A4F5503851A1}" type="sibTrans" cxnId="{CAF71F0C-5DC3-457A-B9B9-42BBB6638314}">
      <dgm:prSet/>
      <dgm:spPr/>
      <dgm:t>
        <a:bodyPr/>
        <a:lstStyle/>
        <a:p>
          <a:endParaRPr lang="en-US"/>
        </a:p>
      </dgm:t>
    </dgm:pt>
    <dgm:pt modelId="{03878622-21F6-4F1B-88C4-87FFEEE0303B}">
      <dgm:prSet/>
      <dgm:spPr/>
      <dgm:t>
        <a:bodyPr/>
        <a:lstStyle/>
        <a:p>
          <a:r>
            <a:rPr lang="en-US" dirty="0"/>
            <a:t>Defuzzification</a:t>
          </a:r>
        </a:p>
      </dgm:t>
    </dgm:pt>
    <dgm:pt modelId="{3B4096C9-3B20-4B43-AC55-668F682A7FD8}" type="parTrans" cxnId="{69BC1F83-3BDA-4D9A-BD70-01ACF04C57E5}">
      <dgm:prSet/>
      <dgm:spPr/>
      <dgm:t>
        <a:bodyPr/>
        <a:lstStyle/>
        <a:p>
          <a:endParaRPr lang="en-US"/>
        </a:p>
      </dgm:t>
    </dgm:pt>
    <dgm:pt modelId="{D19F596C-8E98-4A0F-AC69-49B26BD05DE8}" type="sibTrans" cxnId="{69BC1F83-3BDA-4D9A-BD70-01ACF04C57E5}">
      <dgm:prSet/>
      <dgm:spPr/>
      <dgm:t>
        <a:bodyPr/>
        <a:lstStyle/>
        <a:p>
          <a:endParaRPr lang="en-US"/>
        </a:p>
      </dgm:t>
    </dgm:pt>
    <dgm:pt modelId="{2B03346F-7C92-4CCD-AC49-F918AF4A35A7}" type="pres">
      <dgm:prSet presAssocID="{452062A8-584D-48EB-956B-0576E2D5193B}" presName="linear" presStyleCnt="0">
        <dgm:presLayoutVars>
          <dgm:animLvl val="lvl"/>
          <dgm:resizeHandles val="exact"/>
        </dgm:presLayoutVars>
      </dgm:prSet>
      <dgm:spPr/>
    </dgm:pt>
    <dgm:pt modelId="{2AE7B28C-4142-478B-ABFB-56303250762C}" type="pres">
      <dgm:prSet presAssocID="{3C6EAFAA-2661-4421-A048-8BD95618B453}" presName="parentText" presStyleLbl="node1" presStyleIdx="0" presStyleCnt="3" custLinFactNeighborX="1527" custLinFactNeighborY="-6353">
        <dgm:presLayoutVars>
          <dgm:chMax val="0"/>
          <dgm:bulletEnabled val="1"/>
        </dgm:presLayoutVars>
      </dgm:prSet>
      <dgm:spPr/>
    </dgm:pt>
    <dgm:pt modelId="{6DF66E8C-6898-4B28-8FE8-295EA3846800}" type="pres">
      <dgm:prSet presAssocID="{FC9B1C19-3AD2-45AD-883F-C5DE255DF8A6}" presName="spacer" presStyleCnt="0"/>
      <dgm:spPr/>
    </dgm:pt>
    <dgm:pt modelId="{55326A44-6BCE-4D8E-8C92-C793C2A92B58}" type="pres">
      <dgm:prSet presAssocID="{78E819B5-A328-4515-A767-EFD8AA4AAA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D90C20-0EF6-4061-A4AC-1586724FD6AC}" type="pres">
      <dgm:prSet presAssocID="{898CBE88-943B-452B-A1C5-A4F5503851A1}" presName="spacer" presStyleCnt="0"/>
      <dgm:spPr/>
    </dgm:pt>
    <dgm:pt modelId="{34C9A8FD-148A-4151-9117-76A1B998B672}" type="pres">
      <dgm:prSet presAssocID="{03878622-21F6-4F1B-88C4-87FFEEE030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163503-7E80-425C-810E-DB23FB5B1596}" type="presOf" srcId="{452062A8-584D-48EB-956B-0576E2D5193B}" destId="{2B03346F-7C92-4CCD-AC49-F918AF4A35A7}" srcOrd="0" destOrd="0" presId="urn:microsoft.com/office/officeart/2005/8/layout/vList2"/>
    <dgm:cxn modelId="{CAF71F0C-5DC3-457A-B9B9-42BBB6638314}" srcId="{452062A8-584D-48EB-956B-0576E2D5193B}" destId="{78E819B5-A328-4515-A767-EFD8AA4AAAE8}" srcOrd="1" destOrd="0" parTransId="{8E227D83-EC32-4F3F-9055-0DF6B6A649BF}" sibTransId="{898CBE88-943B-452B-A1C5-A4F5503851A1}"/>
    <dgm:cxn modelId="{2D28B36B-86A5-45F6-9004-F5DC4C3A1886}" type="presOf" srcId="{3C6EAFAA-2661-4421-A048-8BD95618B453}" destId="{2AE7B28C-4142-478B-ABFB-56303250762C}" srcOrd="0" destOrd="0" presId="urn:microsoft.com/office/officeart/2005/8/layout/vList2"/>
    <dgm:cxn modelId="{B9FE794F-2038-413A-B815-FF6D7B4F6D9D}" type="presOf" srcId="{03878622-21F6-4F1B-88C4-87FFEEE0303B}" destId="{34C9A8FD-148A-4151-9117-76A1B998B672}" srcOrd="0" destOrd="0" presId="urn:microsoft.com/office/officeart/2005/8/layout/vList2"/>
    <dgm:cxn modelId="{0D50D556-F5D1-498A-814F-E1CD26E0C138}" srcId="{452062A8-584D-48EB-956B-0576E2D5193B}" destId="{3C6EAFAA-2661-4421-A048-8BD95618B453}" srcOrd="0" destOrd="0" parTransId="{98895013-3A39-42D5-BE50-557EE9BDC60E}" sibTransId="{FC9B1C19-3AD2-45AD-883F-C5DE255DF8A6}"/>
    <dgm:cxn modelId="{69BC1F83-3BDA-4D9A-BD70-01ACF04C57E5}" srcId="{452062A8-584D-48EB-956B-0576E2D5193B}" destId="{03878622-21F6-4F1B-88C4-87FFEEE0303B}" srcOrd="2" destOrd="0" parTransId="{3B4096C9-3B20-4B43-AC55-668F682A7FD8}" sibTransId="{D19F596C-8E98-4A0F-AC69-49B26BD05DE8}"/>
    <dgm:cxn modelId="{0D82D9A3-5300-407D-88FE-887DCF9ABC69}" type="presOf" srcId="{78E819B5-A328-4515-A767-EFD8AA4AAAE8}" destId="{55326A44-6BCE-4D8E-8C92-C793C2A92B58}" srcOrd="0" destOrd="0" presId="urn:microsoft.com/office/officeart/2005/8/layout/vList2"/>
    <dgm:cxn modelId="{B98A2DB9-AABC-41D8-83F7-DA6EFD6933E1}" type="presParOf" srcId="{2B03346F-7C92-4CCD-AC49-F918AF4A35A7}" destId="{2AE7B28C-4142-478B-ABFB-56303250762C}" srcOrd="0" destOrd="0" presId="urn:microsoft.com/office/officeart/2005/8/layout/vList2"/>
    <dgm:cxn modelId="{09480F99-FF4F-403A-B07D-7EE921CBAC94}" type="presParOf" srcId="{2B03346F-7C92-4CCD-AC49-F918AF4A35A7}" destId="{6DF66E8C-6898-4B28-8FE8-295EA3846800}" srcOrd="1" destOrd="0" presId="urn:microsoft.com/office/officeart/2005/8/layout/vList2"/>
    <dgm:cxn modelId="{68F1E599-949D-49FD-B7BB-655D8D413F51}" type="presParOf" srcId="{2B03346F-7C92-4CCD-AC49-F918AF4A35A7}" destId="{55326A44-6BCE-4D8E-8C92-C793C2A92B58}" srcOrd="2" destOrd="0" presId="urn:microsoft.com/office/officeart/2005/8/layout/vList2"/>
    <dgm:cxn modelId="{205866E1-D3AF-4242-8C8A-C765B770D4ED}" type="presParOf" srcId="{2B03346F-7C92-4CCD-AC49-F918AF4A35A7}" destId="{0DD90C20-0EF6-4061-A4AC-1586724FD6AC}" srcOrd="3" destOrd="0" presId="urn:microsoft.com/office/officeart/2005/8/layout/vList2"/>
    <dgm:cxn modelId="{5E599140-B696-49C0-88A1-25B0C6DEAA9C}" type="presParOf" srcId="{2B03346F-7C92-4CCD-AC49-F918AF4A35A7}" destId="{34C9A8FD-148A-4151-9117-76A1B998B6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D3D14-BCBD-40A9-99F0-E6A508518E4B}">
      <dsp:nvSpPr>
        <dsp:cNvPr id="0" name=""/>
        <dsp:cNvSpPr/>
      </dsp:nvSpPr>
      <dsp:spPr>
        <a:xfrm>
          <a:off x="0" y="208810"/>
          <a:ext cx="440359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Python 3.9    </a:t>
          </a:r>
          <a:endParaRPr lang="en-US" sz="2300" kern="1200"/>
        </a:p>
      </dsp:txBody>
      <dsp:txXfrm>
        <a:off x="26930" y="235740"/>
        <a:ext cx="4349736" cy="497795"/>
      </dsp:txXfrm>
    </dsp:sp>
    <dsp:sp modelId="{C0D2C0D4-9E79-43C6-B9C6-1BC7CE0E8CDB}">
      <dsp:nvSpPr>
        <dsp:cNvPr id="0" name=""/>
        <dsp:cNvSpPr/>
      </dsp:nvSpPr>
      <dsp:spPr>
        <a:xfrm>
          <a:off x="0" y="826705"/>
          <a:ext cx="440359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Numpy \ V1.22.3</a:t>
          </a:r>
          <a:endParaRPr lang="en-US" sz="2300" kern="1200"/>
        </a:p>
      </dsp:txBody>
      <dsp:txXfrm>
        <a:off x="26930" y="853635"/>
        <a:ext cx="4349736" cy="497795"/>
      </dsp:txXfrm>
    </dsp:sp>
    <dsp:sp modelId="{58777E8B-1104-41B3-8670-666891BEC18E}">
      <dsp:nvSpPr>
        <dsp:cNvPr id="0" name=""/>
        <dsp:cNvSpPr/>
      </dsp:nvSpPr>
      <dsp:spPr>
        <a:xfrm>
          <a:off x="0" y="1444600"/>
          <a:ext cx="440359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Scikit-Fuzzy \ V0.4.2</a:t>
          </a:r>
          <a:endParaRPr lang="en-US" sz="2300" kern="1200"/>
        </a:p>
      </dsp:txBody>
      <dsp:txXfrm>
        <a:off x="26930" y="1471530"/>
        <a:ext cx="4349736" cy="497795"/>
      </dsp:txXfrm>
    </dsp:sp>
    <dsp:sp modelId="{65A49DAF-FF1F-4723-A41C-66286E3EBB3A}">
      <dsp:nvSpPr>
        <dsp:cNvPr id="0" name=""/>
        <dsp:cNvSpPr/>
      </dsp:nvSpPr>
      <dsp:spPr>
        <a:xfrm>
          <a:off x="0" y="2062495"/>
          <a:ext cx="440359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FuzzyWuzzy \ V0.18.0</a:t>
          </a:r>
          <a:endParaRPr lang="en-US" sz="2300" kern="1200"/>
        </a:p>
      </dsp:txBody>
      <dsp:txXfrm>
        <a:off x="26930" y="2089425"/>
        <a:ext cx="4349736" cy="497795"/>
      </dsp:txXfrm>
    </dsp:sp>
    <dsp:sp modelId="{D9E663CE-17AC-4438-87DC-B6373BBE08FF}">
      <dsp:nvSpPr>
        <dsp:cNvPr id="0" name=""/>
        <dsp:cNvSpPr/>
      </dsp:nvSpPr>
      <dsp:spPr>
        <a:xfrm>
          <a:off x="0" y="2680390"/>
          <a:ext cx="440359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MatPlotlib \ 3.5.1</a:t>
          </a:r>
          <a:endParaRPr lang="en-US" sz="2300" kern="1200"/>
        </a:p>
      </dsp:txBody>
      <dsp:txXfrm>
        <a:off x="26930" y="2707320"/>
        <a:ext cx="4349736" cy="497795"/>
      </dsp:txXfrm>
    </dsp:sp>
    <dsp:sp modelId="{3D16DA56-3411-44C9-8857-7B19E30C0695}">
      <dsp:nvSpPr>
        <dsp:cNvPr id="0" name=""/>
        <dsp:cNvSpPr/>
      </dsp:nvSpPr>
      <dsp:spPr>
        <a:xfrm>
          <a:off x="0" y="3298285"/>
          <a:ext cx="440359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Python-Levenshtein-wheels \ 0.13.2</a:t>
          </a:r>
          <a:endParaRPr lang="en-US" sz="2300" kern="1200"/>
        </a:p>
      </dsp:txBody>
      <dsp:txXfrm>
        <a:off x="26930" y="3325215"/>
        <a:ext cx="4349736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7B28C-4142-478B-ABFB-56303250762C}">
      <dsp:nvSpPr>
        <dsp:cNvPr id="0" name=""/>
        <dsp:cNvSpPr/>
      </dsp:nvSpPr>
      <dsp:spPr>
        <a:xfrm>
          <a:off x="0" y="38311"/>
          <a:ext cx="4403596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100" kern="1200"/>
            <a:t>Fuzzification</a:t>
          </a:r>
          <a:endParaRPr lang="en-US" sz="5100" kern="1200"/>
        </a:p>
      </dsp:txBody>
      <dsp:txXfrm>
        <a:off x="59713" y="98024"/>
        <a:ext cx="4284170" cy="1103809"/>
      </dsp:txXfrm>
    </dsp:sp>
    <dsp:sp modelId="{55326A44-6BCE-4D8E-8C92-C793C2A92B58}">
      <dsp:nvSpPr>
        <dsp:cNvPr id="0" name=""/>
        <dsp:cNvSpPr/>
      </dsp:nvSpPr>
      <dsp:spPr>
        <a:xfrm>
          <a:off x="0" y="1417757"/>
          <a:ext cx="4403596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100" kern="1200"/>
            <a:t>Rules</a:t>
          </a:r>
          <a:endParaRPr lang="en-US" sz="5100" kern="1200"/>
        </a:p>
      </dsp:txBody>
      <dsp:txXfrm>
        <a:off x="59713" y="1477470"/>
        <a:ext cx="4284170" cy="1103809"/>
      </dsp:txXfrm>
    </dsp:sp>
    <dsp:sp modelId="{34C9A8FD-148A-4151-9117-76A1B998B672}">
      <dsp:nvSpPr>
        <dsp:cNvPr id="0" name=""/>
        <dsp:cNvSpPr/>
      </dsp:nvSpPr>
      <dsp:spPr>
        <a:xfrm>
          <a:off x="0" y="2787872"/>
          <a:ext cx="4403596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Defuzzification</a:t>
          </a:r>
        </a:p>
      </dsp:txBody>
      <dsp:txXfrm>
        <a:off x="59713" y="2847585"/>
        <a:ext cx="4284170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73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366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6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352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606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7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357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13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597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37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0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752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044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738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793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02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86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5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76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2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39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496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1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.jpe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tr-TR" sz="4000" dirty="0" err="1"/>
              <a:t>Fuzzy</a:t>
            </a:r>
            <a:r>
              <a:rPr lang="tr-TR" sz="4000" dirty="0"/>
              <a:t> </a:t>
            </a:r>
            <a:r>
              <a:rPr lang="tr-TR" sz="4000" dirty="0" err="1"/>
              <a:t>String</a:t>
            </a:r>
            <a:r>
              <a:rPr lang="tr-TR" sz="4000" dirty="0"/>
              <a:t> </a:t>
            </a:r>
            <a:r>
              <a:rPr lang="tr-TR" sz="4000" dirty="0" err="1"/>
              <a:t>Matching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Halil Tezel</a:t>
            </a:r>
          </a:p>
          <a:p>
            <a:pPr algn="l"/>
            <a:r>
              <a:rPr lang="tr-TR" sz="2300" dirty="0" err="1"/>
              <a:t>Github</a:t>
            </a:r>
            <a:r>
              <a:rPr lang="tr-TR" sz="2300" dirty="0"/>
              <a:t> : </a:t>
            </a:r>
            <a:r>
              <a:rPr lang="tr-TR" sz="2300" dirty="0" err="1"/>
              <a:t>Hali</a:t>
            </a:r>
            <a:r>
              <a:rPr lang="tr-TR" dirty="0" err="1"/>
              <a:t>vious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742434"/>
            <a:ext cx="5441285" cy="2922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5400" dirty="0"/>
              <a:t>Rules</a:t>
            </a:r>
            <a:r>
              <a:rPr lang="en-US" sz="5400" dirty="0"/>
              <a:t>	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43339" y="1208140"/>
            <a:ext cx="3551912" cy="39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8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tr-TR" sz="4000" dirty="0"/>
              <a:t>Kurallar Nedir?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tr-TR" sz="2400" dirty="0" err="1"/>
              <a:t>Fuzzy</a:t>
            </a:r>
            <a:r>
              <a:rPr lang="tr-TR" sz="2400" dirty="0"/>
              <a:t> </a:t>
            </a:r>
            <a:r>
              <a:rPr lang="tr-TR" sz="2400" dirty="0" err="1"/>
              <a:t>Logic</a:t>
            </a:r>
            <a:r>
              <a:rPr lang="tr-TR" sz="2400" dirty="0"/>
              <a:t> konu başlığı bir </a:t>
            </a:r>
            <a:r>
              <a:rPr lang="tr-TR" sz="2400" dirty="0" err="1"/>
              <a:t>nöral</a:t>
            </a:r>
            <a:r>
              <a:rPr lang="tr-TR" sz="2400" dirty="0"/>
              <a:t> network ile </a:t>
            </a:r>
            <a:r>
              <a:rPr lang="tr-TR" sz="2400" dirty="0" err="1"/>
              <a:t>train</a:t>
            </a:r>
            <a:r>
              <a:rPr lang="tr-TR" sz="2400" dirty="0"/>
              <a:t> edilmediği sürece «</a:t>
            </a:r>
            <a:r>
              <a:rPr lang="tr-TR" sz="2400" dirty="0" err="1"/>
              <a:t>Handcraft</a:t>
            </a:r>
            <a:r>
              <a:rPr lang="tr-TR" sz="2400" dirty="0"/>
              <a:t> </a:t>
            </a:r>
            <a:r>
              <a:rPr lang="tr-TR" sz="2400" dirty="0" err="1"/>
              <a:t>Intelligence</a:t>
            </a:r>
            <a:r>
              <a:rPr lang="tr-TR" sz="2400" dirty="0"/>
              <a:t>» </a:t>
            </a:r>
            <a:r>
              <a:rPr lang="tr-TR" sz="2400" dirty="0" err="1"/>
              <a:t>dır.Hangi</a:t>
            </a:r>
            <a:r>
              <a:rPr lang="tr-TR" sz="2400" dirty="0"/>
              <a:t> durumda </a:t>
            </a:r>
            <a:r>
              <a:rPr lang="tr-TR" sz="2400" dirty="0" err="1"/>
              <a:t>ne,nasıl</a:t>
            </a:r>
            <a:r>
              <a:rPr lang="tr-TR" sz="2400" dirty="0"/>
              <a:t> ve ne kadar yapılması gerektiği tanımlanmalıdır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2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tr-TR" sz="4000" dirty="0"/>
              <a:t>Kural Sayısı Hesabı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tr-TR" sz="2400" dirty="0"/>
              <a:t>4 </a:t>
            </a:r>
            <a:r>
              <a:rPr lang="tr-TR" sz="2400" dirty="0" err="1"/>
              <a:t>input</a:t>
            </a:r>
            <a:r>
              <a:rPr lang="tr-TR" sz="2400" dirty="0"/>
              <a:t> ve 1 </a:t>
            </a:r>
            <a:r>
              <a:rPr lang="tr-TR" sz="2400" dirty="0" err="1"/>
              <a:t>output</a:t>
            </a:r>
            <a:r>
              <a:rPr lang="tr-TR" sz="2400" dirty="0"/>
              <a:t> ile çalışan 5’er üyelik fonksiyonu olan sistemin kombinasyon ile kural sayısı hesaplandığında :</a:t>
            </a:r>
          </a:p>
          <a:p>
            <a:r>
              <a:rPr lang="tr-TR" sz="2400" dirty="0"/>
              <a:t>5*5*5*5*5 = 3125 </a:t>
            </a:r>
            <a:r>
              <a:rPr lang="tr-TR" sz="2400" dirty="0" err="1"/>
              <a:t>etmeli,fakat</a:t>
            </a:r>
            <a:r>
              <a:rPr lang="tr-TR" sz="2400" dirty="0"/>
              <a:t> bazı kombinasyonların gerçek hayatta karşılığı yok.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83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tr-TR" sz="4000" dirty="0"/>
              <a:t>Alt Uzayların Çıkarılması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tr-TR" sz="2400" dirty="0"/>
              <a:t>Örnek verilmesi gerekirse:</a:t>
            </a:r>
          </a:p>
          <a:p>
            <a:pPr marL="36900" lvl="0" indent="0">
              <a:buNone/>
            </a:pPr>
            <a:r>
              <a:rPr lang="tr-TR" sz="2400" dirty="0"/>
              <a:t>-</a:t>
            </a:r>
            <a:r>
              <a:rPr lang="tr-TR" sz="2400" dirty="0" err="1"/>
              <a:t>Fuzzratio</a:t>
            </a:r>
            <a:r>
              <a:rPr lang="tr-TR" sz="2400" dirty="0"/>
              <a:t> yüksek olduğu durumlarda </a:t>
            </a:r>
            <a:r>
              <a:rPr lang="tr-TR" sz="2400" dirty="0" err="1"/>
              <a:t>tokensort</a:t>
            </a:r>
            <a:r>
              <a:rPr lang="tr-TR" sz="2400" dirty="0"/>
              <a:t> ve </a:t>
            </a:r>
            <a:r>
              <a:rPr lang="tr-TR" sz="2400" dirty="0" err="1"/>
              <a:t>tokenset</a:t>
            </a:r>
            <a:r>
              <a:rPr lang="tr-TR" sz="2400" dirty="0"/>
              <a:t> fonksiyonları düşük olamaz.</a:t>
            </a:r>
          </a:p>
          <a:p>
            <a:pPr marL="36900" lvl="0" indent="0">
              <a:buNone/>
            </a:pPr>
            <a:r>
              <a:rPr lang="tr-TR" sz="2400" dirty="0"/>
              <a:t>-</a:t>
            </a:r>
            <a:r>
              <a:rPr lang="tr-TR" sz="2400" dirty="0" err="1"/>
              <a:t>Partialratio</a:t>
            </a:r>
            <a:r>
              <a:rPr lang="tr-TR" sz="2400" dirty="0"/>
              <a:t> hiçbir zaman </a:t>
            </a:r>
            <a:r>
              <a:rPr lang="tr-TR" sz="2400" dirty="0" err="1"/>
              <a:t>fuzzratiodan</a:t>
            </a:r>
            <a:r>
              <a:rPr lang="tr-TR" sz="2400" dirty="0"/>
              <a:t> düşük olamaz.</a:t>
            </a:r>
          </a:p>
          <a:p>
            <a:pPr marL="36900" lvl="0" indent="0">
              <a:buNone/>
            </a:pPr>
            <a:r>
              <a:rPr lang="tr-TR" sz="2400" dirty="0" err="1"/>
              <a:t>Vs</a:t>
            </a:r>
            <a:r>
              <a:rPr lang="tr-T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509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tr-TR" sz="4000" dirty="0"/>
              <a:t>Kural Tipleri ve Sayıları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tr-TR" sz="2400" dirty="0"/>
              <a:t>218 adet temel fonksiyonlardan üretilmiş kural (</a:t>
            </a:r>
            <a:r>
              <a:rPr lang="tr-TR" sz="2400" dirty="0" err="1"/>
              <a:t>Layer</a:t>
            </a:r>
            <a:r>
              <a:rPr lang="tr-TR" sz="2400" dirty="0"/>
              <a:t> 1)</a:t>
            </a:r>
          </a:p>
          <a:p>
            <a:r>
              <a:rPr lang="tr-TR" sz="2400" dirty="0"/>
              <a:t>107 adet </a:t>
            </a:r>
            <a:r>
              <a:rPr lang="tr-TR" sz="2400" dirty="0" err="1"/>
              <a:t>Layer</a:t>
            </a:r>
            <a:r>
              <a:rPr lang="tr-TR" sz="2400" dirty="0"/>
              <a:t> 2 kural</a:t>
            </a:r>
          </a:p>
          <a:p>
            <a:r>
              <a:rPr lang="tr-TR" sz="2400" dirty="0"/>
              <a:t>52 adet </a:t>
            </a:r>
            <a:r>
              <a:rPr lang="tr-TR" sz="2400" dirty="0" err="1"/>
              <a:t>Layer</a:t>
            </a:r>
            <a:r>
              <a:rPr lang="tr-TR" sz="2400" dirty="0"/>
              <a:t> 3 kural</a:t>
            </a:r>
          </a:p>
          <a:p>
            <a:r>
              <a:rPr lang="tr-TR" sz="2400" dirty="0"/>
              <a:t>25 adet </a:t>
            </a:r>
            <a:r>
              <a:rPr lang="tr-TR" sz="2400" dirty="0" err="1"/>
              <a:t>Layer</a:t>
            </a:r>
            <a:r>
              <a:rPr lang="tr-TR" sz="2400" dirty="0"/>
              <a:t> 4 kural</a:t>
            </a:r>
          </a:p>
          <a:p>
            <a:r>
              <a:rPr lang="tr-TR" sz="2400" dirty="0"/>
              <a:t>12 adet </a:t>
            </a:r>
            <a:r>
              <a:rPr lang="tr-TR" sz="2400" dirty="0" err="1"/>
              <a:t>Layer</a:t>
            </a:r>
            <a:r>
              <a:rPr lang="tr-TR" sz="2400" dirty="0"/>
              <a:t> 5 kural</a:t>
            </a:r>
          </a:p>
          <a:p>
            <a:r>
              <a:rPr lang="tr-TR" sz="2400" dirty="0"/>
              <a:t>5 adet </a:t>
            </a:r>
            <a:r>
              <a:rPr lang="tr-TR" sz="2400" dirty="0" err="1"/>
              <a:t>Layer</a:t>
            </a:r>
            <a:r>
              <a:rPr lang="tr-TR" sz="2400" dirty="0"/>
              <a:t> 6 olmak üzere 419 adet kural bulunmaktadır.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43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7771" cy="1850651"/>
          </a:xfrm>
        </p:spPr>
        <p:txBody>
          <a:bodyPr>
            <a:normAutofit/>
          </a:bodyPr>
          <a:lstStyle/>
          <a:p>
            <a:pPr algn="l"/>
            <a:r>
              <a:rPr lang="tr-TR" sz="3600"/>
              <a:t>Layer 1</a:t>
            </a:r>
            <a:endParaRPr lang="en-US"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950462" y="643467"/>
            <a:ext cx="2703827" cy="30380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BDF5F1-11B9-42EB-800A-B3D749BB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147668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93E2DC05-471B-01FB-587B-BBB8B960E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25" y="1696459"/>
            <a:ext cx="6319001" cy="185065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24" y="4208220"/>
            <a:ext cx="6319003" cy="1850651"/>
          </a:xfrm>
        </p:spPr>
        <p:txBody>
          <a:bodyPr anchor="ctr">
            <a:normAutofit/>
          </a:bodyPr>
          <a:lstStyle/>
          <a:p>
            <a:pPr marL="36900" lvl="0" indent="0">
              <a:lnSpc>
                <a:spcPct val="100000"/>
              </a:lnSpc>
              <a:buNone/>
            </a:pPr>
            <a:r>
              <a:rPr lang="tr-TR" sz="1400" dirty="0"/>
              <a:t>Temel fonksiyonlar bağlanır.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037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7771" cy="1850651"/>
          </a:xfrm>
        </p:spPr>
        <p:txBody>
          <a:bodyPr>
            <a:normAutofit/>
          </a:bodyPr>
          <a:lstStyle/>
          <a:p>
            <a:pPr algn="l"/>
            <a:r>
              <a:rPr lang="tr-TR" sz="3600"/>
              <a:t>Layer 2</a:t>
            </a:r>
            <a:r>
              <a:rPr lang="en-US" sz="360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950462" y="643467"/>
            <a:ext cx="2703827" cy="303803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BDF5F1-11B9-42EB-800A-B3D749BB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147668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64E1AA1-4657-1AE6-E468-00122268B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25" y="643467"/>
            <a:ext cx="3967320" cy="303803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602364-30B7-4C02-0C3A-8B519C14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24" y="4208220"/>
            <a:ext cx="6319003" cy="1850651"/>
          </a:xfrm>
        </p:spPr>
        <p:txBody>
          <a:bodyPr anchor="ctr">
            <a:normAutofit/>
          </a:bodyPr>
          <a:lstStyle/>
          <a:p>
            <a:r>
              <a:rPr lang="tr-TR" dirty="0" err="1"/>
              <a:t>Layer</a:t>
            </a:r>
            <a:r>
              <a:rPr lang="tr-TR" dirty="0"/>
              <a:t> 1 da bulunan kurallar birbirine bağlanır.</a:t>
            </a:r>
          </a:p>
        </p:txBody>
      </p:sp>
    </p:spTree>
    <p:extLst>
      <p:ext uri="{BB962C8B-B14F-4D97-AF65-F5344CB8AC3E}">
        <p14:creationId xmlns:p14="http://schemas.microsoft.com/office/powerpoint/2010/main" val="380558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7771" cy="1850651"/>
          </a:xfrm>
        </p:spPr>
        <p:txBody>
          <a:bodyPr>
            <a:normAutofit/>
          </a:bodyPr>
          <a:lstStyle/>
          <a:p>
            <a:pPr algn="l"/>
            <a:r>
              <a:rPr lang="tr-TR" sz="3600" dirty="0" err="1"/>
              <a:t>Layer</a:t>
            </a:r>
            <a:r>
              <a:rPr lang="tr-TR" sz="3600" dirty="0"/>
              <a:t> 3</a:t>
            </a:r>
            <a:r>
              <a:rPr lang="en-US" sz="3600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950462" y="643467"/>
            <a:ext cx="2703827" cy="30380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BDF5F1-11B9-42EB-800A-B3D749BB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147668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E9ADAFC-FCB8-4EEF-821E-B7D5A85F8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25" y="1207693"/>
            <a:ext cx="6319001" cy="190958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24" y="4208220"/>
            <a:ext cx="6319003" cy="185065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400" dirty="0" err="1"/>
              <a:t>Layer</a:t>
            </a:r>
            <a:r>
              <a:rPr lang="tr-TR" sz="1400" dirty="0"/>
              <a:t> 2 deki kurallar birbirine bağlanır.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51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7771" cy="1850651"/>
          </a:xfrm>
        </p:spPr>
        <p:txBody>
          <a:bodyPr>
            <a:normAutofit/>
          </a:bodyPr>
          <a:lstStyle/>
          <a:p>
            <a:pPr algn="l"/>
            <a:r>
              <a:rPr lang="tr-TR" sz="3600" dirty="0" err="1"/>
              <a:t>Layer</a:t>
            </a:r>
            <a:r>
              <a:rPr lang="tr-TR" sz="3600" dirty="0"/>
              <a:t> 6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950462" y="643467"/>
            <a:ext cx="2703827" cy="30380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BDF5F1-11B9-42EB-800A-B3D749BB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147668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8532462-54A6-FB0C-5E56-7829B9B5C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030" y="799129"/>
            <a:ext cx="6319001" cy="214302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24" y="4208220"/>
            <a:ext cx="6319003" cy="185065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3200" dirty="0" err="1"/>
              <a:t>Layer</a:t>
            </a:r>
            <a:r>
              <a:rPr lang="tr-TR" sz="3200" dirty="0"/>
              <a:t> 3,4,5’in </a:t>
            </a:r>
            <a:r>
              <a:rPr lang="tr-TR" sz="3200" dirty="0" err="1"/>
              <a:t>Layer</a:t>
            </a:r>
            <a:r>
              <a:rPr lang="tr-TR" sz="3200" dirty="0"/>
              <a:t> 6 ya aynı yol ile atanması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232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7771" cy="1850651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	</a:t>
            </a:r>
            <a:r>
              <a:rPr lang="tr-TR" sz="3600"/>
              <a:t>Aktif kuralların bağlanışı</a:t>
            </a:r>
            <a:endParaRPr lang="en-US"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950462" y="643467"/>
            <a:ext cx="2703827" cy="30380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BDF5F1-11B9-42EB-800A-B3D749BB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147668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25774E-C997-9901-3588-9957F084E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25" y="1601675"/>
            <a:ext cx="6319001" cy="1580064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24" y="4208220"/>
            <a:ext cx="6319003" cy="185065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400" dirty="0" err="1"/>
              <a:t>Layer</a:t>
            </a:r>
            <a:r>
              <a:rPr lang="tr-TR" sz="1400" dirty="0"/>
              <a:t> 6 ya kadar bağladığımız kuralları aktif benzerlik fonksiyonlarına bağlıyoruz.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021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tr-TR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Uygulamanın amacı</a:t>
            </a:r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Bulanık Mantık kullanarak </a:t>
            </a:r>
            <a:r>
              <a:rPr lang="tr-T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</a:t>
            </a:r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eşleştirmek</a:t>
            </a:r>
            <a:endParaRPr lang="en-US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6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742434"/>
            <a:ext cx="5441285" cy="2922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Defuzzification</a:t>
            </a:r>
            <a:br>
              <a:rPr lang="en-US" sz="4800" dirty="0"/>
            </a:br>
            <a:endParaRPr lang="en-US" sz="4800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43339" y="1208140"/>
            <a:ext cx="3551912" cy="39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2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Aktif Benzerlik</a:t>
            </a:r>
            <a:endParaRPr lang="en-US" sz="36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600" dirty="0"/>
              <a:t>Yeni aktif kurallarımızla bağladığımız benzerlik grafiğini çizip grafikleri birleştiriyoruz.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888408" y="2952377"/>
            <a:ext cx="2765884" cy="310776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571CCA6-22EB-F917-6053-68BD85B4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768" y="3171918"/>
            <a:ext cx="6430560" cy="26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1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tr-TR" sz="3600" dirty="0" err="1"/>
              <a:t>Defuzz</a:t>
            </a:r>
            <a:r>
              <a:rPr lang="en-US" sz="36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600" dirty="0"/>
              <a:t>Birbirine en yakın olan aktif üyelik fonksiyonlarını </a:t>
            </a:r>
            <a:r>
              <a:rPr lang="tr-TR" sz="1600" dirty="0" err="1"/>
              <a:t>aggregated</a:t>
            </a:r>
            <a:r>
              <a:rPr lang="tr-TR" sz="1600" dirty="0"/>
              <a:t> içinde </a:t>
            </a:r>
            <a:r>
              <a:rPr lang="tr-TR" sz="1600" dirty="0" err="1"/>
              <a:t>maximumu</a:t>
            </a:r>
            <a:r>
              <a:rPr lang="tr-TR" sz="1600" dirty="0"/>
              <a:t> alarak </a:t>
            </a:r>
            <a:r>
              <a:rPr lang="tr-TR" sz="1600" dirty="0" err="1"/>
              <a:t>topluyoruz.Defuzz</a:t>
            </a:r>
            <a:r>
              <a:rPr lang="tr-TR" sz="1600" dirty="0"/>
              <a:t> fonksiyonunu kullandıktan sonra aktif benzerlik üyelik fonksiyonu oluşturulur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888408" y="2952377"/>
            <a:ext cx="2765884" cy="310776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25EAC75-EF43-D882-AC66-AEB88F2B0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768" y="2599765"/>
            <a:ext cx="6430560" cy="271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7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tr-TR"/>
              <a:t>CrispSet</a:t>
            </a:r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6BDE445-36C8-A531-8B55-1890BCBEA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62" b="-2"/>
          <a:stretch/>
        </p:blipFill>
        <p:spPr>
          <a:xfrm>
            <a:off x="20" y="10"/>
            <a:ext cx="4571629" cy="3383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4" r="3" b="9923"/>
          <a:stretch/>
        </p:blipFill>
        <p:spPr>
          <a:xfrm>
            <a:off x="20" y="3429000"/>
            <a:ext cx="4571629" cy="3429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3738B3-7A56-E0FE-3720-B4E4CBAF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r>
              <a:rPr lang="tr-TR" dirty="0"/>
              <a:t>Benzerliğin aktif üyelikleri birer </a:t>
            </a:r>
            <a:r>
              <a:rPr lang="tr-TR" dirty="0" err="1"/>
              <a:t>listedir.Yukarıdaki</a:t>
            </a:r>
            <a:r>
              <a:rPr lang="tr-TR" dirty="0"/>
              <a:t> listede sıfır olmayan değerleri topladığımızda 20 yerine 19.5 </a:t>
            </a:r>
            <a:r>
              <a:rPr lang="tr-TR" dirty="0" err="1"/>
              <a:t>etmektedir.Bunun</a:t>
            </a:r>
            <a:r>
              <a:rPr lang="tr-TR" dirty="0"/>
              <a:t> sebebi limit </a:t>
            </a:r>
            <a:r>
              <a:rPr lang="tr-TR" dirty="0" err="1"/>
              <a:t>konusudur.Azalarak</a:t>
            </a:r>
            <a:r>
              <a:rPr lang="tr-TR" dirty="0"/>
              <a:t> devam eder fakat sıfıra değmez.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9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Son Hesaplama</a:t>
            </a:r>
            <a:r>
              <a:rPr lang="en-US" sz="36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600" dirty="0" err="1"/>
              <a:t>Crisp</a:t>
            </a:r>
            <a:r>
              <a:rPr lang="tr-TR" sz="1600" dirty="0"/>
              <a:t> setin hesaplanması = 5 </a:t>
            </a:r>
            <a:r>
              <a:rPr lang="tr-TR" sz="1600" dirty="0" err="1"/>
              <a:t>aktiif</a:t>
            </a:r>
            <a:r>
              <a:rPr lang="tr-TR" sz="1600" dirty="0"/>
              <a:t> benzerlik üyelik fonksiyonun listesi toplandığında </a:t>
            </a:r>
            <a:r>
              <a:rPr lang="tr-TR" sz="1600" dirty="0" err="1"/>
              <a:t>crispsetimiz</a:t>
            </a:r>
            <a:r>
              <a:rPr lang="tr-TR" sz="1600" dirty="0"/>
              <a:t> çıkmış olur.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888408" y="2952377"/>
            <a:ext cx="2765884" cy="310776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C2E5B1-6FB8-04C0-4EA8-69D993A12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768" y="3243232"/>
            <a:ext cx="6430560" cy="118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32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tr-TR" sz="4000" dirty="0"/>
              <a:t>Özeleştiri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70000" lnSpcReduction="20000"/>
          </a:bodyPr>
          <a:lstStyle/>
          <a:p>
            <a:r>
              <a:rPr lang="tr-TR" sz="2400" dirty="0" err="1"/>
              <a:t>Nöral</a:t>
            </a:r>
            <a:r>
              <a:rPr lang="tr-TR" sz="2400" dirty="0"/>
              <a:t> networkta </a:t>
            </a:r>
            <a:r>
              <a:rPr lang="tr-TR" sz="2400" dirty="0" err="1"/>
              <a:t>train</a:t>
            </a:r>
            <a:r>
              <a:rPr lang="tr-TR" sz="2400" dirty="0"/>
              <a:t> etmeyi öğrenemediğimden 419 kuralı el ile </a:t>
            </a:r>
            <a:r>
              <a:rPr lang="tr-TR" sz="2400" dirty="0" err="1"/>
              <a:t>yazdım.Bu</a:t>
            </a:r>
            <a:r>
              <a:rPr lang="tr-TR" sz="2400" dirty="0"/>
              <a:t> yüzden sayısal mantığımı kullanmaya </a:t>
            </a:r>
            <a:r>
              <a:rPr lang="tr-TR" sz="2400" dirty="0" err="1"/>
              <a:t>çalışssam</a:t>
            </a:r>
            <a:r>
              <a:rPr lang="tr-TR" sz="2400" dirty="0"/>
              <a:t> da genel bir </a:t>
            </a:r>
            <a:r>
              <a:rPr lang="tr-TR" sz="2400" dirty="0" err="1"/>
              <a:t>formülasyon</a:t>
            </a:r>
            <a:r>
              <a:rPr lang="tr-TR" sz="2400" dirty="0"/>
              <a:t> yok.</a:t>
            </a:r>
          </a:p>
          <a:p>
            <a:r>
              <a:rPr lang="tr-TR" sz="2400" dirty="0"/>
              <a:t>Düşük değere sahip olması gereken karşılaştırmalarda yüksek değerler </a:t>
            </a:r>
            <a:r>
              <a:rPr lang="tr-TR" sz="2400" dirty="0" err="1"/>
              <a:t>verebiliyor.Manuel</a:t>
            </a:r>
            <a:r>
              <a:rPr lang="tr-TR" sz="2400" dirty="0"/>
              <a:t> hesaplama ile baktığımda bu sapma genelde çok düşük yüzde vermesi gereken durumlarda oluyor.</a:t>
            </a:r>
          </a:p>
          <a:p>
            <a:r>
              <a:rPr lang="tr-TR" sz="2400" dirty="0" err="1"/>
              <a:t>String</a:t>
            </a:r>
            <a:r>
              <a:rPr lang="tr-TR" sz="2400" dirty="0"/>
              <a:t> datasını </a:t>
            </a:r>
            <a:r>
              <a:rPr lang="tr-TR" sz="2400" dirty="0" err="1"/>
              <a:t>biryerden</a:t>
            </a:r>
            <a:r>
              <a:rPr lang="tr-TR" sz="2400" dirty="0"/>
              <a:t> </a:t>
            </a:r>
            <a:r>
              <a:rPr lang="tr-TR" sz="2400" dirty="0" err="1"/>
              <a:t>çekmiyor.Twitter</a:t>
            </a:r>
            <a:r>
              <a:rPr lang="tr-TR" sz="2400" dirty="0"/>
              <a:t> </a:t>
            </a:r>
            <a:r>
              <a:rPr lang="tr-TR" sz="2400" dirty="0" err="1"/>
              <a:t>Api</a:t>
            </a:r>
            <a:r>
              <a:rPr lang="tr-TR" sz="2400" dirty="0"/>
              <a:t> başvurum </a:t>
            </a:r>
            <a:r>
              <a:rPr lang="tr-TR" sz="2400" dirty="0" err="1"/>
              <a:t>reddedildi.Hazır</a:t>
            </a:r>
            <a:r>
              <a:rPr lang="tr-TR" sz="2400" dirty="0"/>
              <a:t> </a:t>
            </a:r>
            <a:r>
              <a:rPr lang="tr-TR" sz="2400" dirty="0" err="1"/>
              <a:t>Str</a:t>
            </a:r>
            <a:r>
              <a:rPr lang="tr-TR" sz="2400" dirty="0"/>
              <a:t> </a:t>
            </a:r>
            <a:r>
              <a:rPr lang="tr-TR" sz="2400" dirty="0" err="1"/>
              <a:t>ler</a:t>
            </a:r>
            <a:r>
              <a:rPr lang="tr-TR" sz="2400" dirty="0"/>
              <a:t> kullanılıyor şuanda.</a:t>
            </a:r>
          </a:p>
        </p:txBody>
      </p:sp>
    </p:spTree>
    <p:extLst>
      <p:ext uri="{BB962C8B-B14F-4D97-AF65-F5344CB8AC3E}">
        <p14:creationId xmlns:p14="http://schemas.microsoft.com/office/powerpoint/2010/main" val="2650325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tr-TR" sz="4000" dirty="0" err="1"/>
              <a:t>Future</a:t>
            </a:r>
            <a:r>
              <a:rPr lang="tr-TR" sz="4000" dirty="0"/>
              <a:t> Works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tr-TR" sz="2400" dirty="0"/>
              <a:t>*Data </a:t>
            </a:r>
            <a:r>
              <a:rPr lang="tr-TR" sz="2400" dirty="0" err="1"/>
              <a:t>webten</a:t>
            </a:r>
            <a:r>
              <a:rPr lang="tr-TR" sz="2400" dirty="0"/>
              <a:t> temizlenip çekilecek.</a:t>
            </a:r>
          </a:p>
          <a:p>
            <a:pPr marL="36900" lvl="0" indent="0">
              <a:buNone/>
            </a:pPr>
            <a:r>
              <a:rPr lang="tr-TR" sz="2400" dirty="0"/>
              <a:t>*Kurallardaki sapma giderilecek.</a:t>
            </a:r>
          </a:p>
          <a:p>
            <a:pPr marL="36900" lvl="0" indent="0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7568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15AD-4685-0236-8663-C151354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Herhangi bir soru?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9406-C2F8-F82E-C40E-C385D887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6600" dirty="0"/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3845845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8667-B516-7B38-3B09-AE9D1BA6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İçin Teşekkür Ederim!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1D67-AF9A-DAC5-A3D0-C9DF75FF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311941"/>
            <a:ext cx="10353762" cy="1479258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876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tr-TR" sz="4000" dirty="0"/>
              <a:t>Gerekli Kütüphaneler ve Versiyonlar</a:t>
            </a:r>
            <a:r>
              <a:rPr lang="en-US" sz="4000" dirty="0"/>
              <a:t>	</a:t>
            </a: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A987AEA3-F23A-02AF-F2B7-E8C41C6F49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00493" y="1732449"/>
          <a:ext cx="4403596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tr-TR" sz="4000" dirty="0"/>
              <a:t>Aşamalar</a:t>
            </a:r>
            <a:endParaRPr lang="en-US" sz="4000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98DE553-DAD2-FE33-F295-711BCA19F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158817"/>
              </p:ext>
            </p:extLst>
          </p:nvPr>
        </p:nvGraphicFramePr>
        <p:xfrm>
          <a:off x="6900493" y="1732449"/>
          <a:ext cx="4403596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518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742434"/>
            <a:ext cx="5441285" cy="2922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Fuzzification	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43339" y="1208140"/>
            <a:ext cx="3551912" cy="39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8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tr-TR" dirty="0"/>
              <a:t>Temel Fonksiyonlar</a:t>
            </a:r>
            <a:r>
              <a:rPr lang="en-US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 lnSpcReduction="10000"/>
          </a:bodyPr>
          <a:lstStyle/>
          <a:p>
            <a:pPr marL="36900" lvl="0" indent="0">
              <a:buNone/>
            </a:pPr>
            <a:r>
              <a:rPr lang="tr-TR" dirty="0" err="1"/>
              <a:t>FuzzRatio</a:t>
            </a:r>
            <a:r>
              <a:rPr lang="tr-TR" dirty="0"/>
              <a:t> = 2 </a:t>
            </a:r>
            <a:r>
              <a:rPr lang="tr-TR" dirty="0" err="1"/>
              <a:t>str’nin</a:t>
            </a:r>
            <a:r>
              <a:rPr lang="tr-TR" dirty="0"/>
              <a:t> birebir karşılaştırılması</a:t>
            </a:r>
            <a:endParaRPr lang="en-US" dirty="0"/>
          </a:p>
          <a:p>
            <a:pPr marL="36900" lvl="0" indent="0">
              <a:buNone/>
            </a:pPr>
            <a:r>
              <a:rPr lang="tr-TR" dirty="0" err="1"/>
              <a:t>PartialRatio</a:t>
            </a:r>
            <a:r>
              <a:rPr lang="tr-TR" dirty="0"/>
              <a:t> =2 </a:t>
            </a:r>
            <a:r>
              <a:rPr lang="tr-TR" dirty="0" err="1"/>
              <a:t>strden</a:t>
            </a:r>
            <a:r>
              <a:rPr lang="tr-TR" dirty="0"/>
              <a:t> birinin diğerinin içinde bir yerde bulunup bulunmamasının karşılaştırılması</a:t>
            </a:r>
            <a:endParaRPr lang="en-US" dirty="0"/>
          </a:p>
          <a:p>
            <a:pPr marL="36900" lvl="0" indent="0">
              <a:buNone/>
            </a:pPr>
            <a:r>
              <a:rPr lang="tr-TR" dirty="0" err="1"/>
              <a:t>TokenRatio</a:t>
            </a:r>
            <a:r>
              <a:rPr lang="tr-TR" dirty="0"/>
              <a:t>=Her kelime bir </a:t>
            </a:r>
            <a:r>
              <a:rPr lang="tr-TR" dirty="0" err="1"/>
              <a:t>tokendir,sırası</a:t>
            </a:r>
            <a:r>
              <a:rPr lang="tr-TR" dirty="0"/>
              <a:t> önemsiz şekilde içinde bulunmasının karşılaştırılması</a:t>
            </a:r>
            <a:endParaRPr lang="en-US" dirty="0"/>
          </a:p>
          <a:p>
            <a:pPr marL="36900" lvl="0" indent="0">
              <a:buNone/>
            </a:pPr>
            <a:r>
              <a:rPr lang="tr-TR" dirty="0" err="1"/>
              <a:t>TokenSetRatio</a:t>
            </a:r>
            <a:r>
              <a:rPr lang="tr-TR" dirty="0"/>
              <a:t> =</a:t>
            </a:r>
            <a:r>
              <a:rPr lang="tr-TR" dirty="0" err="1"/>
              <a:t>Tokenlerin</a:t>
            </a:r>
            <a:r>
              <a:rPr lang="tr-TR" dirty="0"/>
              <a:t> diğer </a:t>
            </a:r>
            <a:r>
              <a:rPr lang="tr-TR" dirty="0" err="1"/>
              <a:t>str’nin</a:t>
            </a:r>
            <a:r>
              <a:rPr lang="tr-TR" dirty="0"/>
              <a:t> içinde bir defa geçmesi yeterlidir</a:t>
            </a:r>
            <a:endParaRPr lang="en-US" dirty="0"/>
          </a:p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6597F85-7F91-0320-1A9A-2FC10F1027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971" b="-4"/>
          <a:stretch/>
        </p:blipFill>
        <p:spPr>
          <a:xfrm>
            <a:off x="7620351" y="10"/>
            <a:ext cx="4571649" cy="3383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4" r="2" b="9922"/>
          <a:stretch/>
        </p:blipFill>
        <p:spPr>
          <a:xfrm>
            <a:off x="7620351" y="3429000"/>
            <a:ext cx="45716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Üyelik Fonksiyonları</a:t>
            </a:r>
            <a:r>
              <a:rPr lang="en-US" sz="36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600" dirty="0"/>
              <a:t>Sistemimizde 4 </a:t>
            </a:r>
            <a:r>
              <a:rPr lang="tr-TR" sz="1600" dirty="0" err="1"/>
              <a:t>input</a:t>
            </a:r>
            <a:r>
              <a:rPr lang="tr-TR" sz="1600" dirty="0"/>
              <a:t> ve 1 </a:t>
            </a:r>
            <a:r>
              <a:rPr lang="tr-TR" sz="1600" dirty="0" err="1"/>
              <a:t>output</a:t>
            </a:r>
            <a:r>
              <a:rPr lang="tr-TR" sz="1600" dirty="0"/>
              <a:t> </a:t>
            </a:r>
            <a:r>
              <a:rPr lang="tr-TR" sz="1600" dirty="0" err="1"/>
              <a:t>bulunuyor.Her</a:t>
            </a:r>
            <a:r>
              <a:rPr lang="tr-TR" sz="1600" dirty="0"/>
              <a:t> birinin 5’er adet üyelik fonksiyonu bulunuyor.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888408" y="2952377"/>
            <a:ext cx="2765884" cy="310776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D32088C-8C82-1961-A775-C3B9BCB5A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768" y="3019193"/>
            <a:ext cx="6430560" cy="29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4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402080"/>
          </a:xfrm>
        </p:spPr>
        <p:txBody>
          <a:bodyPr>
            <a:normAutofit/>
          </a:bodyPr>
          <a:lstStyle/>
          <a:p>
            <a:r>
              <a:rPr lang="tr-TR" dirty="0"/>
              <a:t>Fonksiyonun Gösterimi</a:t>
            </a:r>
            <a:r>
              <a:rPr lang="en-US" dirty="0"/>
              <a:t>	</a:t>
            </a:r>
          </a:p>
        </p:txBody>
      </p:sp>
      <p:pic>
        <p:nvPicPr>
          <p:cNvPr id="40" name="Picture 35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DB2368-1EEC-D8B2-C036-7914B2B76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12" y="836828"/>
            <a:ext cx="3492109" cy="1635784"/>
          </a:xfrm>
          <a:prstGeom prst="rect">
            <a:avLst/>
          </a:prstGeom>
        </p:spPr>
      </p:pic>
      <p:pic>
        <p:nvPicPr>
          <p:cNvPr id="5" name="Picture 4" descr="Line chart&#10;&#10;Description automatically generated">
            <a:extLst>
              <a:ext uri="{FF2B5EF4-FFF2-40B4-BE49-F238E27FC236}">
                <a16:creationId xmlns:a16="http://schemas.microsoft.com/office/drawing/2014/main" id="{E2B86845-327D-0231-55A1-8F41D0289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12" y="2872935"/>
            <a:ext cx="3492109" cy="1108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565618" y="4465885"/>
            <a:ext cx="1559296" cy="175203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2159164"/>
            <a:ext cx="6310546" cy="3632035"/>
          </a:xfrm>
        </p:spPr>
        <p:txBody>
          <a:bodyPr>
            <a:normAutofit/>
          </a:bodyPr>
          <a:lstStyle/>
          <a:p>
            <a:pPr marL="36900" lvl="0" indent="0">
              <a:buNone/>
            </a:pPr>
            <a:r>
              <a:rPr lang="tr-TR" dirty="0" err="1"/>
              <a:t>Labellar</a:t>
            </a:r>
            <a:r>
              <a:rPr lang="tr-TR" dirty="0"/>
              <a:t> : Çok </a:t>
            </a:r>
            <a:r>
              <a:rPr lang="tr-TR" dirty="0" err="1"/>
              <a:t>Düşük,Düşük,Ortalama,Yüksek</a:t>
            </a:r>
            <a:r>
              <a:rPr lang="tr-TR" dirty="0"/>
              <a:t> ve Çok yüksek</a:t>
            </a:r>
            <a:endParaRPr lang="en-US" dirty="0"/>
          </a:p>
          <a:p>
            <a:endParaRPr lang="tr-TR" dirty="0"/>
          </a:p>
          <a:p>
            <a:r>
              <a:rPr lang="tr-TR" dirty="0"/>
              <a:t>2 yamuk ve 3 üçgenden oluşan üyelik fonksiyonunda her birinin alanı 20 birime eşittir.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5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7771" cy="1850651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Üyelik fonksiyonlarının temel fonksiyonlara bağlanması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950462" y="643467"/>
            <a:ext cx="2703827" cy="30380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BDF5F1-11B9-42EB-800A-B3D749BB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147668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822D63-62B3-B42F-93D4-70D047109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25" y="1664865"/>
            <a:ext cx="6319001" cy="185065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24" y="4208220"/>
            <a:ext cx="6319003" cy="185065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4400" dirty="0"/>
              <a:t>Her bir fonksiyona ayrı ayrı tanımlanır.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6563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{F1C9E19A-9D61-465C-9481-363FAAC69A67}tf55705232_win32</Template>
  <TotalTime>191</TotalTime>
  <Words>542</Words>
  <Application>Microsoft Office PowerPoint</Application>
  <PresentationFormat>Widescreen</PresentationFormat>
  <Paragraphs>101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Goudy Old Style</vt:lpstr>
      <vt:lpstr>Wingdings 2</vt:lpstr>
      <vt:lpstr>SlateVTI</vt:lpstr>
      <vt:lpstr>Fuzzy String Matching</vt:lpstr>
      <vt:lpstr>Uygulamanın amacı</vt:lpstr>
      <vt:lpstr>Gerekli Kütüphaneler ve Versiyonlar </vt:lpstr>
      <vt:lpstr>Aşamalar</vt:lpstr>
      <vt:lpstr>Fuzzification </vt:lpstr>
      <vt:lpstr>Temel Fonksiyonlar </vt:lpstr>
      <vt:lpstr>Üyelik Fonksiyonları </vt:lpstr>
      <vt:lpstr>Fonksiyonun Gösterimi </vt:lpstr>
      <vt:lpstr>Üyelik fonksiyonlarının temel fonksiyonlara bağlanması</vt:lpstr>
      <vt:lpstr>Rules </vt:lpstr>
      <vt:lpstr>Kurallar Nedir?</vt:lpstr>
      <vt:lpstr>Kural Sayısı Hesabı</vt:lpstr>
      <vt:lpstr>Alt Uzayların Çıkarılması</vt:lpstr>
      <vt:lpstr>Kural Tipleri ve Sayıları</vt:lpstr>
      <vt:lpstr>Layer 1</vt:lpstr>
      <vt:lpstr>Layer 2 </vt:lpstr>
      <vt:lpstr>Layer 3 </vt:lpstr>
      <vt:lpstr>Layer 6</vt:lpstr>
      <vt:lpstr> Aktif kuralların bağlanışı</vt:lpstr>
      <vt:lpstr>Defuzzification </vt:lpstr>
      <vt:lpstr>Aktif Benzerlik</vt:lpstr>
      <vt:lpstr>Defuzz </vt:lpstr>
      <vt:lpstr>CrispSet</vt:lpstr>
      <vt:lpstr>Son Hesaplama </vt:lpstr>
      <vt:lpstr>Özeleştiri</vt:lpstr>
      <vt:lpstr>Future Works</vt:lpstr>
      <vt:lpstr>Herhangi bir soru?</vt:lpstr>
      <vt:lpstr>Dinlediğiniz İçin Teşekkür Ederim!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String Matching</dc:title>
  <dc:creator>Elif Tezel</dc:creator>
  <cp:lastModifiedBy>Elif Tezel</cp:lastModifiedBy>
  <cp:revision>3</cp:revision>
  <dcterms:created xsi:type="dcterms:W3CDTF">2022-05-09T22:58:06Z</dcterms:created>
  <dcterms:modified xsi:type="dcterms:W3CDTF">2022-05-10T09:38:26Z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