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3/1/2025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3/1/2025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605" y="247164"/>
            <a:ext cx="9602789" cy="1955263"/>
          </a:xfrm>
        </p:spPr>
        <p:txBody>
          <a:bodyPr/>
          <a:lstStyle/>
          <a:p>
            <a:r>
              <a:rPr lang="en-US"/>
              <a:t>Statistical Analysis of Titanic Survival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616974"/>
          </a:xfrm>
        </p:spPr>
        <p:txBody>
          <a:bodyPr/>
          <a:lstStyle/>
          <a:p>
            <a:r>
              <a:rPr lang="en-US"/>
              <a:t>Aaron Hall</a:t>
            </a:r>
          </a:p>
          <a:p>
            <a:r>
              <a:rPr lang="en-US"/>
              <a:t>2/28/2025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1701-E591-FE55-24F3-F046A3B3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A0BA-F8BD-8519-E8C1-745EDE8F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76685"/>
            <a:ext cx="9509759" cy="698385"/>
          </a:xfrm>
        </p:spPr>
        <p:txBody>
          <a:bodyPr/>
          <a:lstStyle/>
          <a:p>
            <a:pPr algn="ctr"/>
            <a:r>
              <a:rPr lang="en-US"/>
              <a:t>Regression 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1182B-68FB-DB51-C690-AC920E1197A2}"/>
              </a:ext>
            </a:extLst>
          </p:cNvPr>
          <p:cNvSpPr txBox="1"/>
          <p:nvPr/>
        </p:nvSpPr>
        <p:spPr>
          <a:xfrm>
            <a:off x="2228193" y="2575034"/>
            <a:ext cx="77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regression shows that there was a drop in survival chance with every class increase. Highest chance in 1</a:t>
            </a:r>
            <a:r>
              <a:rPr lang="en-US" baseline="30000"/>
              <a:t>st</a:t>
            </a:r>
            <a:r>
              <a:rPr lang="en-US"/>
              <a:t>, lowest in 3</a:t>
            </a:r>
            <a:r>
              <a:rPr lang="en-US" baseline="30000"/>
              <a:t>rd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CB560-C252-AA7C-A49A-B5E71DC2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89" y="1120032"/>
            <a:ext cx="5284842" cy="9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35679"/>
            <a:ext cx="9509759" cy="1088136"/>
          </a:xfrm>
        </p:spPr>
        <p:txBody>
          <a:bodyPr/>
          <a:lstStyle/>
          <a:p>
            <a:pPr algn="ctr"/>
            <a:r>
              <a:rPr lang="en-US"/>
              <a:t>Variables Used in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8"/>
            <a:ext cx="9509760" cy="2891077"/>
          </a:xfrm>
        </p:spPr>
        <p:txBody>
          <a:bodyPr/>
          <a:lstStyle/>
          <a:p>
            <a:pPr marL="45720" indent="0">
              <a:buNone/>
            </a:pPr>
            <a:r>
              <a:rPr lang="en-US"/>
              <a:t>Survival: Wether the individual survived or not. (0 = did not survive, 1 = survived)</a:t>
            </a:r>
          </a:p>
          <a:p>
            <a:pPr marL="45720" indent="0">
              <a:buNone/>
            </a:pPr>
            <a:r>
              <a:rPr lang="en-US"/>
              <a:t>Class: What passenger class the person belonged too. (1rst, 2</a:t>
            </a:r>
            <a:r>
              <a:rPr lang="en-US" baseline="30000"/>
              <a:t>nd</a:t>
            </a:r>
            <a:r>
              <a:rPr lang="en-US"/>
              <a:t>, 3</a:t>
            </a:r>
            <a:r>
              <a:rPr lang="en-US" baseline="30000"/>
              <a:t>rd</a:t>
            </a:r>
            <a:r>
              <a:rPr lang="en-US"/>
              <a:t>)</a:t>
            </a:r>
          </a:p>
          <a:p>
            <a:pPr marL="45720" indent="0">
              <a:buNone/>
            </a:pPr>
            <a:r>
              <a:rPr lang="en-US"/>
              <a:t>Age: What was the age of the person at time of sinking.</a:t>
            </a:r>
          </a:p>
          <a:p>
            <a:pPr marL="45720" indent="0">
              <a:buNone/>
            </a:pPr>
            <a:r>
              <a:rPr lang="en-US"/>
              <a:t>Fare: Price that was paid for ticket.</a:t>
            </a:r>
          </a:p>
          <a:p>
            <a:pPr marL="45720" indent="0">
              <a:buNone/>
            </a:pPr>
            <a:r>
              <a:rPr lang="en-US"/>
              <a:t>Sex: The sex of the passenger. (0 = male, 1 = female)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727882"/>
          </a:xfrm>
        </p:spPr>
        <p:txBody>
          <a:bodyPr/>
          <a:lstStyle/>
          <a:p>
            <a:pPr algn="ctr"/>
            <a:r>
              <a:rPr lang="en-US"/>
              <a:t>Histograms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8202A-DA51-D0EF-8ED4-9157AE0C3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37" y="993058"/>
            <a:ext cx="8380326" cy="55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C6DC2-63C8-0740-33E4-13EBAFE9F181}"/>
              </a:ext>
            </a:extLst>
          </p:cNvPr>
          <p:cNvSpPr txBox="1"/>
          <p:nvPr/>
        </p:nvSpPr>
        <p:spPr>
          <a:xfrm>
            <a:off x="7865806" y="4168877"/>
            <a:ext cx="2084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Outliers in fare and age were considered but it was decided that they had no significant effect on analysis.</a:t>
            </a: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858" y="196644"/>
            <a:ext cx="5808283" cy="599769"/>
          </a:xfrm>
        </p:spPr>
        <p:txBody>
          <a:bodyPr/>
          <a:lstStyle/>
          <a:p>
            <a:pPr algn="ctr"/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3A7547A-18E8-A573-D463-A8FF9283374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883901" y="1002828"/>
            <a:ext cx="8424197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Survived: Mean = 0.38, Mode = 0, Spread = 1, Tails = Long right tail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Pclass: Mean = 2.31, Mode = 3, Spread = 2, Tails = Long left tail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Age: Mean = 29.88, Mode = 24, Spread = 79.08, Tails = Long right tail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Fare: Mean = 33.30, Mode = 8.05, Spread = 512.33, Tails = Long right tail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Sex: Mean = 0.36, Mode = 0, Spread = 1, Tails = Long right tail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688553"/>
          </a:xfrm>
        </p:spPr>
        <p:txBody>
          <a:bodyPr/>
          <a:lstStyle/>
          <a:p>
            <a:pPr algn="ctr"/>
            <a:r>
              <a:rPr lang="en-US"/>
              <a:t>PMF – 1</a:t>
            </a:r>
            <a:r>
              <a:rPr lang="en-US" baseline="30000"/>
              <a:t>st</a:t>
            </a:r>
            <a:r>
              <a:rPr lang="en-US"/>
              <a:t> vs 3</a:t>
            </a:r>
            <a:r>
              <a:rPr lang="en-US" baseline="30000"/>
              <a:t>rd</a:t>
            </a:r>
            <a:r>
              <a:rPr lang="en-US"/>
              <a:t> class survival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198" y="1357884"/>
            <a:ext cx="4572000" cy="2810993"/>
          </a:xfrm>
        </p:spPr>
        <p:txBody>
          <a:bodyPr/>
          <a:lstStyle/>
          <a:p>
            <a:r>
              <a:rPr lang="en-US"/>
              <a:t>Survival probability for 1</a:t>
            </a:r>
            <a:r>
              <a:rPr lang="en-US" baseline="30000"/>
              <a:t>st</a:t>
            </a:r>
            <a:r>
              <a:rPr lang="en-US"/>
              <a:t> class vs 3</a:t>
            </a:r>
            <a:r>
              <a:rPr lang="en-US" baseline="30000"/>
              <a:t>rd</a:t>
            </a:r>
            <a:r>
              <a:rPr lang="en-US"/>
              <a:t> class passengers.</a:t>
            </a:r>
          </a:p>
          <a:p>
            <a:r>
              <a:rPr lang="en-US"/>
              <a:t>The bar chart shows higher survival rates for those in first class.</a:t>
            </a:r>
          </a:p>
          <a:p>
            <a:r>
              <a:rPr lang="en-US"/>
              <a:t>First class passengers were significantly more likely to have survived.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C4878D-18BB-631A-A9EF-15D64C2B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41" y="1314671"/>
            <a:ext cx="5839103" cy="4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35679"/>
            <a:ext cx="9509759" cy="639392"/>
          </a:xfrm>
        </p:spPr>
        <p:txBody>
          <a:bodyPr/>
          <a:lstStyle/>
          <a:p>
            <a:pPr algn="ctr"/>
            <a:r>
              <a:rPr lang="en-US"/>
              <a:t>CDF of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346" y="1631761"/>
            <a:ext cx="4430415" cy="2192987"/>
          </a:xfrm>
        </p:spPr>
        <p:txBody>
          <a:bodyPr/>
          <a:lstStyle/>
          <a:p>
            <a:r>
              <a:rPr lang="en-US"/>
              <a:t>Most passengers were under the age of 40. </a:t>
            </a:r>
          </a:p>
          <a:p>
            <a:r>
              <a:rPr lang="en-US"/>
              <a:t>Even though most passengers were younger it does not directly impact class survival rates.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9ADBAB-F62B-EA57-4F3D-15AA4463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19" y="1631761"/>
            <a:ext cx="515374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69184"/>
            <a:ext cx="9601252" cy="1143000"/>
          </a:xfrm>
        </p:spPr>
        <p:txBody>
          <a:bodyPr/>
          <a:lstStyle/>
          <a:p>
            <a:r>
              <a:rPr lang="en-US"/>
              <a:t>Age Distribution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87FD-DF0E-1454-88BC-ADD39AFF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25" y="1770234"/>
            <a:ext cx="5325218" cy="38010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F4EFE1-D382-1B8B-7926-D6DFB110FEA8}"/>
              </a:ext>
            </a:extLst>
          </p:cNvPr>
          <p:cNvSpPr txBox="1">
            <a:spLocks/>
          </p:cNvSpPr>
          <p:nvPr/>
        </p:nvSpPr>
        <p:spPr>
          <a:xfrm>
            <a:off x="462116" y="1770234"/>
            <a:ext cx="4778477" cy="1308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>
                <a:solidFill>
                  <a:schemeClr val="accent2">
                    <a:lumMod val="50000"/>
                  </a:schemeClr>
                </a:solidFill>
              </a:rPr>
              <a:t>Age is somewhat normal. However it has a right tail due to older passengers. This means that there was a mix of age groups aboard.</a:t>
            </a:r>
            <a:endParaRPr lang="en-US" cap="none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8240" y="245511"/>
            <a:ext cx="9509759" cy="5902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Scatter 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178197" y="1220906"/>
            <a:ext cx="8087854" cy="1632900"/>
          </a:xfrm>
        </p:spPr>
        <p:txBody>
          <a:bodyPr/>
          <a:lstStyle/>
          <a:p>
            <a:r>
              <a:rPr lang="en-US"/>
              <a:t>No visibly clear correlation in Age vs Fare. High fares show up across all ages.</a:t>
            </a:r>
          </a:p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class has more passengers that survived compared to 3</a:t>
            </a:r>
            <a:r>
              <a:rPr lang="en-US" baseline="30000"/>
              <a:t>rd</a:t>
            </a:r>
            <a:r>
              <a:rPr lang="en-US"/>
              <a:t> class. This implies that class played an important factor.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6B843-9B68-0D76-A858-41B19972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563680"/>
            <a:ext cx="812595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76685"/>
            <a:ext cx="9509759" cy="698385"/>
          </a:xfrm>
        </p:spPr>
        <p:txBody>
          <a:bodyPr/>
          <a:lstStyle/>
          <a:p>
            <a:pPr algn="ctr"/>
            <a:r>
              <a:rPr lang="en-US"/>
              <a:t>Hypothesis Test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E03A6-7230-7DD4-5D83-5D8E4554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06" y="1128419"/>
            <a:ext cx="5993988" cy="1160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D23C8-EE92-E052-FE75-D34AB37A3BA4}"/>
              </a:ext>
            </a:extLst>
          </p:cNvPr>
          <p:cNvSpPr txBox="1"/>
          <p:nvPr/>
        </p:nvSpPr>
        <p:spPr>
          <a:xfrm>
            <a:off x="2228193" y="2575034"/>
            <a:ext cx="77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Chi-square value of 127.86 and p&lt;0.0001 rejects HO. This means that class had an impact on survival.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41</TotalTime>
  <Words>397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Ocean 16x9</vt:lpstr>
      <vt:lpstr>Statistical Analysis of Titanic Survival</vt:lpstr>
      <vt:lpstr>Variables Used in Study</vt:lpstr>
      <vt:lpstr>Histograms</vt:lpstr>
      <vt:lpstr>Descriptive Statistics</vt:lpstr>
      <vt:lpstr>PMF – 1st vs 3rd class survival rates</vt:lpstr>
      <vt:lpstr>CDF of Age</vt:lpstr>
      <vt:lpstr>Age Distribution</vt:lpstr>
      <vt:lpstr>Scatter Plots</vt:lpstr>
      <vt:lpstr>Hypothesis Test</vt:lpstr>
      <vt:lpstr>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Hall</dc:creator>
  <cp:lastModifiedBy>Aaron Hall</cp:lastModifiedBy>
  <cp:revision>2</cp:revision>
  <dcterms:created xsi:type="dcterms:W3CDTF">2025-03-02T00:36:32Z</dcterms:created>
  <dcterms:modified xsi:type="dcterms:W3CDTF">2025-03-02T01:17:59Z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