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7"/>
  </p:notesMasterIdLst>
  <p:sldIdLst>
    <p:sldId id="261" r:id="rId2"/>
    <p:sldId id="265" r:id="rId3"/>
    <p:sldId id="258" r:id="rId4"/>
    <p:sldId id="26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AA718F-A5AC-051F-0DBB-8E039C80A41F}" name="Patterson, Brody" initials="PB" userId="S::bapatter@marshall.usc.edu::b2e8255c-988c-40fd-8d07-239910e4126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8A113-F040-8661-A29B-684834229D47}" v="49" dt="2023-04-06T05:37:15.458"/>
    <p1510:client id="{4B7C7349-E6AE-73B5-881B-0C9416E7687C}" v="26" dt="2023-04-06T05:40:14.053"/>
    <p1510:client id="{758C2AFC-BBC5-4567-AAD1-8466A151A445}" v="702" dt="2023-04-05T18:14:40.056"/>
    <p1510:client id="{D0C8BB62-77CF-9C6F-7974-694AC7277F6E}" v="9" dt="2023-04-05T17:11:53.295"/>
    <p1510:client id="{DFE7EC52-0EF4-73B3-66A3-6048986F4327}" v="273" dt="2023-04-06T05:32:01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8CAD1-79A9-4EEB-81CA-C96747BB8B61}" type="datetimeFigureOut"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3EF00-422C-493C-87AF-2452F054F8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20AB-0556-4B73-98D1-72A097E31E3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Category O accounts for 3,359 units (1% )of the total sale quantity. But....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Comparison to Largest Sales (right) - might look crazy different, but that's because category O is just a smaller category in comparison to all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Comparison to other categories (left) - in actuality, it follows a similar trends with other categories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20AB-0556-4B73-98D1-72A097E31E38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9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Category O accounts for 3,359 units (1% )of the total sale quantity.</a:t>
            </a:r>
          </a:p>
          <a:p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There is a cyclical trend of spiked retail price and spiked purchased quantity every December on every year.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Women are charged more and also purchase more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20AB-0556-4B73-98D1-72A097E31E38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Yiru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3EF00-422C-493C-87AF-2452F054F8F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5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8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9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4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3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525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6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826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881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eopips.blogspot.com/2013/02/top-10-internet-marketing-strategi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145" y="1988089"/>
            <a:ext cx="5374704" cy="2382006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'Category O' </a:t>
            </a:r>
            <a:br>
              <a:rPr lang="en-US" sz="6600">
                <a:solidFill>
                  <a:schemeClr val="bg1"/>
                </a:solidFill>
              </a:rPr>
            </a:br>
            <a:r>
              <a:rPr lang="en-US" sz="660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7530" y="5033111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Inez Gunawan, Saier (Sam) Hu, Yiru Lin, Brody Patterson, Kenny Wang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3233B3D8-1ADE-0E68-DE72-C61B3FA49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9786" y="2621958"/>
            <a:ext cx="4263580" cy="182594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6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317F-F984-B2D0-4F0D-5B38E8F8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0" y="375511"/>
            <a:ext cx="11896275" cy="585782"/>
          </a:xfrm>
        </p:spPr>
        <p:txBody>
          <a:bodyPr>
            <a:noAutofit/>
          </a:bodyPr>
          <a:lstStyle/>
          <a:p>
            <a:r>
              <a:rPr lang="en-US" sz="3800"/>
              <a:t>Category O's Growth In Comparison To Other Categories</a:t>
            </a:r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141DBEF-34B4-7FB8-FEE1-F30DE99A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61" y="1950760"/>
            <a:ext cx="5355505" cy="43553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DB2EAA-5073-93D6-6082-0B679ACE570E}"/>
              </a:ext>
            </a:extLst>
          </p:cNvPr>
          <p:cNvSpPr txBox="1"/>
          <p:nvPr/>
        </p:nvSpPr>
        <p:spPr>
          <a:xfrm>
            <a:off x="586916" y="1159790"/>
            <a:ext cx="1007085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/>
              <a:t>Growth rate in sales price and quantity outperformed leading categories in 2010 and performed largely on par with benchmark categories in other years.</a:t>
            </a: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C8FC43D-3641-6504-69A7-7A0288181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8" y="1975182"/>
            <a:ext cx="5509468" cy="43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317F-F984-B2D0-4F0D-5B38E8F8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7" y="270796"/>
            <a:ext cx="11336682" cy="9072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/>
              <a:t>A Closer Look – Trends by Year and Gender</a:t>
            </a:r>
          </a:p>
        </p:txBody>
      </p:sp>
      <p:pic>
        <p:nvPicPr>
          <p:cNvPr id="3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F4B0EA9-9F06-AEEA-0BCD-94661A9BF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67" y="1116588"/>
            <a:ext cx="6907403" cy="5497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25D48D-0C93-F332-5DEE-6F01FA5D18A2}"/>
              </a:ext>
            </a:extLst>
          </p:cNvPr>
          <p:cNvSpPr txBox="1"/>
          <p:nvPr/>
        </p:nvSpPr>
        <p:spPr>
          <a:xfrm>
            <a:off x="7866672" y="1326173"/>
            <a:ext cx="380804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u="sng"/>
              <a:t>Takeaways</a:t>
            </a:r>
            <a:endParaRPr lang="en-US" sz="2200"/>
          </a:p>
          <a:p>
            <a:endParaRPr lang="en-US" sz="600" u="sng"/>
          </a:p>
          <a:p>
            <a:pPr marL="285750" indent="-285750">
              <a:buFont typeface="Arial"/>
              <a:buChar char="•"/>
            </a:pPr>
            <a:r>
              <a:rPr lang="en-US" sz="1900"/>
              <a:t>Category O tends to attract more female customers then male customers.</a:t>
            </a:r>
          </a:p>
          <a:p>
            <a:endParaRPr lang="en-US" sz="800"/>
          </a:p>
          <a:p>
            <a:pPr marL="285750" indent="-285750">
              <a:buFont typeface="Arial"/>
              <a:buChar char="•"/>
            </a:pPr>
            <a:r>
              <a:rPr lang="en-US" sz="1900"/>
              <a:t>Category O seems to be a seasonal product; most of sales are generated between October and December. </a:t>
            </a:r>
          </a:p>
          <a:p>
            <a:endParaRPr lang="en-US" sz="800"/>
          </a:p>
          <a:p>
            <a:pPr marL="285750" indent="-285750">
              <a:buFont typeface="Arial"/>
              <a:buChar char="•"/>
            </a:pPr>
            <a:r>
              <a:rPr lang="en-US" sz="1900"/>
              <a:t>The divergence in retail prices between genders is less pronounced.</a:t>
            </a:r>
          </a:p>
        </p:txBody>
      </p:sp>
    </p:spTree>
    <p:extLst>
      <p:ext uri="{BB962C8B-B14F-4D97-AF65-F5344CB8AC3E}">
        <p14:creationId xmlns:p14="http://schemas.microsoft.com/office/powerpoint/2010/main" val="50829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77D6-4081-E9EF-EFE5-1AB674D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29" y="278734"/>
            <a:ext cx="9795105" cy="870188"/>
          </a:xfrm>
        </p:spPr>
        <p:txBody>
          <a:bodyPr>
            <a:noAutofit/>
          </a:bodyPr>
          <a:lstStyle/>
          <a:p>
            <a:r>
              <a:rPr lang="en-US" sz="5400"/>
              <a:t>RFM and Customer Characteristics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A6C91D-5121-3401-4873-C3F04618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1" y="1224099"/>
            <a:ext cx="3239595" cy="1983440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424CC8E6-8FB7-D0E3-ED89-D9B9805A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11" y="3431907"/>
            <a:ext cx="5343036" cy="3226580"/>
          </a:xfrm>
          <a:prstGeom prst="rect">
            <a:avLst/>
          </a:prstGeom>
        </p:spPr>
      </p:pic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86BDC7E5-2917-0B66-6EA5-5BF6AF92F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451" y="1225427"/>
            <a:ext cx="3938162" cy="1977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22AD76-0425-B582-C712-8D0D711B8B15}"/>
              </a:ext>
            </a:extLst>
          </p:cNvPr>
          <p:cNvSpPr txBox="1"/>
          <p:nvPr/>
        </p:nvSpPr>
        <p:spPr>
          <a:xfrm>
            <a:off x="5885352" y="3434648"/>
            <a:ext cx="5713776" cy="33085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ea typeface="+mn-lt"/>
                <a:cs typeface="+mn-lt"/>
              </a:rPr>
              <a:t>1,972 unique customers in category O:</a:t>
            </a:r>
          </a:p>
          <a:p>
            <a:pPr algn="l"/>
            <a:endParaRPr lang="en-US" sz="800" dirty="0"/>
          </a:p>
          <a:p>
            <a:r>
              <a:rPr lang="en-US" sz="1500" dirty="0">
                <a:ea typeface="+mn-lt"/>
                <a:cs typeface="+mn-lt"/>
              </a:rPr>
              <a:t>1.  Potential Outliers: One customer placed 42 orders, and two customers placed 26 orders</a:t>
            </a:r>
          </a:p>
          <a:p>
            <a:endParaRPr lang="en-US" sz="800">
              <a:ea typeface="+mn-lt"/>
              <a:cs typeface="+mn-lt"/>
            </a:endParaRPr>
          </a:p>
          <a:p>
            <a:r>
              <a:rPr lang="en-US" sz="1500" dirty="0">
                <a:ea typeface="+mn-lt"/>
                <a:cs typeface="+mn-lt"/>
              </a:rPr>
              <a:t>2. </a:t>
            </a:r>
            <a:r>
              <a:rPr lang="en-US" sz="1500" b="1" dirty="0">
                <a:ea typeface="+mn-lt"/>
                <a:cs typeface="+mn-lt"/>
              </a:rPr>
              <a:t>Target and retain high RFM ranking customers</a:t>
            </a:r>
            <a:r>
              <a:rPr lang="en-US" sz="1500" dirty="0">
                <a:ea typeface="+mn-lt"/>
                <a:cs typeface="+mn-lt"/>
              </a:rPr>
              <a:t> (those with low RFM scores) because they are the most profitable and they purchase often. How do we do this? -&gt; Discount</a:t>
            </a:r>
          </a:p>
          <a:p>
            <a:endParaRPr lang="en-US" sz="800">
              <a:ea typeface="+mn-lt"/>
              <a:cs typeface="+mn-lt"/>
            </a:endParaRPr>
          </a:p>
          <a:p>
            <a:r>
              <a:rPr lang="en-US" sz="1500" dirty="0">
                <a:ea typeface="+mn-lt"/>
                <a:cs typeface="+mn-lt"/>
              </a:rPr>
              <a:t>3. Launch marketing campaigns to</a:t>
            </a:r>
            <a:r>
              <a:rPr lang="en-US" sz="1500">
                <a:ea typeface="+mn-lt"/>
                <a:cs typeface="+mn-lt"/>
              </a:rPr>
              <a:t> </a:t>
            </a:r>
            <a:endParaRPr lang="en-US" sz="1500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en-US" sz="1500" b="1" dirty="0">
                <a:ea typeface="+mn-lt"/>
                <a:cs typeface="+mn-lt"/>
              </a:rPr>
              <a:t>Grow total number of customers</a:t>
            </a:r>
            <a:r>
              <a:rPr lang="en-US" sz="1500" dirty="0">
                <a:ea typeface="+mn-lt"/>
                <a:cs typeface="+mn-lt"/>
              </a:rPr>
              <a:t>! Build awareness.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en-US" sz="1500" b="1" dirty="0">
                <a:ea typeface="+mn-lt"/>
                <a:cs typeface="+mn-lt"/>
              </a:rPr>
              <a:t>Transform low RFM ranking customers to medium/high</a:t>
            </a:r>
            <a:r>
              <a:rPr lang="en-US" sz="1500" dirty="0">
                <a:ea typeface="+mn-lt"/>
                <a:cs typeface="+mn-lt"/>
              </a:rPr>
              <a:t>: Low RFM ranking customers currently constitute 68.15%, a much higher percentage than sales leaders such as Category E and T</a:t>
            </a:r>
            <a:endParaRPr lang="en-US"/>
          </a:p>
        </p:txBody>
      </p:sp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A7198756-8B0A-AF4C-7C31-09A53FCB3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418" y="1229336"/>
            <a:ext cx="3871913" cy="865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664137-8136-7612-1623-3090B29EFE0B}"/>
              </a:ext>
            </a:extLst>
          </p:cNvPr>
          <p:cNvSpPr txBox="1"/>
          <p:nvPr/>
        </p:nvSpPr>
        <p:spPr>
          <a:xfrm>
            <a:off x="7850799" y="2151979"/>
            <a:ext cx="43383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*Example of most valuable customers (lowest RFM scores)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9517E-18BD-18AC-0A44-5E7C1E35520A}"/>
              </a:ext>
            </a:extLst>
          </p:cNvPr>
          <p:cNvSpPr txBox="1"/>
          <p:nvPr/>
        </p:nvSpPr>
        <p:spPr>
          <a:xfrm>
            <a:off x="5720953" y="6357937"/>
            <a:ext cx="34111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8073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77D6-4081-E9EF-EFE5-1AB674D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601729"/>
            <a:ext cx="6483336" cy="1094880"/>
          </a:xfrm>
        </p:spPr>
        <p:txBody>
          <a:bodyPr>
            <a:normAutofit fontScale="90000"/>
          </a:bodyPr>
          <a:lstStyle/>
          <a:p>
            <a:r>
              <a:rPr lang="en-US" sz="5600"/>
              <a:t>Market Basket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EAC76-A739-9C4F-063C-30F29D990C05}"/>
              </a:ext>
            </a:extLst>
          </p:cNvPr>
          <p:cNvSpPr txBox="1"/>
          <p:nvPr/>
        </p:nvSpPr>
        <p:spPr>
          <a:xfrm>
            <a:off x="2088173" y="397363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EA800-7A07-CBA4-A752-8E291E11CE60}"/>
              </a:ext>
            </a:extLst>
          </p:cNvPr>
          <p:cNvSpPr txBox="1"/>
          <p:nvPr/>
        </p:nvSpPr>
        <p:spPr>
          <a:xfrm>
            <a:off x="7083499" y="1715024"/>
            <a:ext cx="4507635" cy="49705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 dirty="0"/>
              <a:t>There are 59 unique products within Category O</a:t>
            </a:r>
          </a:p>
          <a:p>
            <a:endParaRPr lang="en-US" sz="700"/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Product 988084 &amp; 988068 are the two products that are most frequently purchased together by customers (51 CNTD)</a:t>
            </a:r>
          </a:p>
          <a:p>
            <a:endParaRPr lang="en-US" sz="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ea typeface="+mn-lt"/>
                <a:cs typeface="+mn-lt"/>
              </a:rPr>
              <a:t>Product 989301 &amp; 989302, and Product 989301 &amp; 989303 (11 CNTD)</a:t>
            </a:r>
            <a:endParaRPr lang="en-US" sz="1700" dirty="0"/>
          </a:p>
          <a:p>
            <a:endParaRPr lang="en-US" sz="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ea typeface="+mn-lt"/>
                <a:cs typeface="+mn-lt"/>
              </a:rPr>
              <a:t>Product 983559 &amp; 982558 (10 CNTD)</a:t>
            </a:r>
            <a:endParaRPr lang="en-US" sz="1700" dirty="0"/>
          </a:p>
          <a:p>
            <a:endParaRPr lang="en-US" sz="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ea typeface="+mn-lt"/>
                <a:cs typeface="+mn-lt"/>
              </a:rPr>
              <a:t>Product 985377 &amp; 985372 (9 CNTD)</a:t>
            </a:r>
            <a:endParaRPr lang="en-US" sz="1700" dirty="0"/>
          </a:p>
          <a:p>
            <a:endParaRPr lang="en-US" sz="700"/>
          </a:p>
          <a:p>
            <a:pPr marL="285750" indent="-285750">
              <a:buFont typeface="Arial"/>
              <a:buChar char="•"/>
            </a:pPr>
            <a:r>
              <a:rPr lang="en-US" sz="1700" b="1" dirty="0"/>
              <a:t>Company should consider </a:t>
            </a:r>
            <a:r>
              <a:rPr lang="en-US" sz="1700" b="1" dirty="0">
                <a:ea typeface="+mn-lt"/>
                <a:cs typeface="+mn-lt"/>
              </a:rPr>
              <a:t>bundling these products together or placing them near each other in the store to increase sales, as customers have proven to buy these product combinations together.</a:t>
            </a:r>
            <a:endParaRPr lang="en-US" sz="1700" b="1" dirty="0"/>
          </a:p>
        </p:txBody>
      </p:sp>
      <p:pic>
        <p:nvPicPr>
          <p:cNvPr id="8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ABEABCAC-C238-F5DC-95F1-8F50EDF6A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06" y="1717014"/>
            <a:ext cx="5954146" cy="4640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B74CAA-90F3-B4C4-DCD2-5867B2434611}"/>
              </a:ext>
            </a:extLst>
          </p:cNvPr>
          <p:cNvSpPr txBox="1"/>
          <p:nvPr/>
        </p:nvSpPr>
        <p:spPr>
          <a:xfrm>
            <a:off x="7087577" y="1348154"/>
            <a:ext cx="4345351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u="sng" dirty="0"/>
              <a:t>Takeaways from Market Basket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C770C-F38B-E026-058F-B84F0C217B51}"/>
              </a:ext>
            </a:extLst>
          </p:cNvPr>
          <p:cNvSpPr txBox="1"/>
          <p:nvPr/>
        </p:nvSpPr>
        <p:spPr>
          <a:xfrm>
            <a:off x="671946" y="6430464"/>
            <a:ext cx="289329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Note: Filtered from the market basket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C58FE-6DF3-258C-E48E-6D4619D6720B}"/>
              </a:ext>
            </a:extLst>
          </p:cNvPr>
          <p:cNvSpPr txBox="1"/>
          <p:nvPr/>
        </p:nvSpPr>
        <p:spPr>
          <a:xfrm>
            <a:off x="9275530" y="6592100"/>
            <a:ext cx="289329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/>
              <a:t>Note: CNTD refers to count distinct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HeadlinesVTI</vt:lpstr>
      <vt:lpstr>'Category O'  Analysis</vt:lpstr>
      <vt:lpstr>Category O's Growth In Comparison To Other Categories</vt:lpstr>
      <vt:lpstr>A Closer Look – Trends by Year and Gender</vt:lpstr>
      <vt:lpstr>RFM and Customer Characteristics</vt:lpstr>
      <vt:lpstr>Market Basket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142</cp:revision>
  <dcterms:created xsi:type="dcterms:W3CDTF">2023-03-31T21:27:32Z</dcterms:created>
  <dcterms:modified xsi:type="dcterms:W3CDTF">2023-04-06T05:41:38Z</dcterms:modified>
</cp:coreProperties>
</file>