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9" r:id="rId8"/>
    <p:sldId id="266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3D98-1651-4663-82C5-538B4D42CE41}" type="datetimeFigureOut">
              <a:rPr lang="ru-RU" smtClean="0"/>
              <a:t>18.05.2011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7163-AC1D-4B72-98B5-E178CF4A3B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3D98-1651-4663-82C5-538B4D42CE41}" type="datetimeFigureOut">
              <a:rPr lang="ru-RU" smtClean="0"/>
              <a:t>18.05.2011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7163-AC1D-4B72-98B5-E178CF4A3B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3D98-1651-4663-82C5-538B4D42CE41}" type="datetimeFigureOut">
              <a:rPr lang="ru-RU" smtClean="0"/>
              <a:t>18.05.2011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7163-AC1D-4B72-98B5-E178CF4A3B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3D98-1651-4663-82C5-538B4D42CE41}" type="datetimeFigureOut">
              <a:rPr lang="ru-RU" smtClean="0"/>
              <a:t>18.05.2011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7163-AC1D-4B72-98B5-E178CF4A3B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3D98-1651-4663-82C5-538B4D42CE41}" type="datetimeFigureOut">
              <a:rPr lang="ru-RU" smtClean="0"/>
              <a:t>18.05.2011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7163-AC1D-4B72-98B5-E178CF4A3B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3D98-1651-4663-82C5-538B4D42CE41}" type="datetimeFigureOut">
              <a:rPr lang="ru-RU" smtClean="0"/>
              <a:t>18.05.2011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7163-AC1D-4B72-98B5-E178CF4A3B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3D98-1651-4663-82C5-538B4D42CE41}" type="datetimeFigureOut">
              <a:rPr lang="ru-RU" smtClean="0"/>
              <a:t>18.05.2011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7163-AC1D-4B72-98B5-E178CF4A3B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3D98-1651-4663-82C5-538B4D42CE41}" type="datetimeFigureOut">
              <a:rPr lang="ru-RU" smtClean="0"/>
              <a:t>18.05.2011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7163-AC1D-4B72-98B5-E178CF4A3B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3D98-1651-4663-82C5-538B4D42CE41}" type="datetimeFigureOut">
              <a:rPr lang="ru-RU" smtClean="0"/>
              <a:t>18.05.2011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7163-AC1D-4B72-98B5-E178CF4A3B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3D98-1651-4663-82C5-538B4D42CE41}" type="datetimeFigureOut">
              <a:rPr lang="ru-RU" smtClean="0"/>
              <a:t>18.05.2011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7163-AC1D-4B72-98B5-E178CF4A3B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3D98-1651-4663-82C5-538B4D42CE41}" type="datetimeFigureOut">
              <a:rPr lang="ru-RU" smtClean="0"/>
              <a:t>18.05.2011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7163-AC1D-4B72-98B5-E178CF4A3B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C3D98-1651-4663-82C5-538B4D42CE41}" type="datetimeFigureOut">
              <a:rPr lang="ru-RU" smtClean="0"/>
              <a:t>18.05.2011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17163-AC1D-4B72-98B5-E178CF4A3BF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Форматы графических файлов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сжатия, используемые в разных форматах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1556792"/>
          <a:ext cx="8424936" cy="5023296"/>
        </p:xfrm>
        <a:graphic>
          <a:graphicData uri="http://schemas.openxmlformats.org/drawingml/2006/table">
            <a:tbl>
              <a:tblPr/>
              <a:tblGrid>
                <a:gridCol w="2110029"/>
                <a:gridCol w="4226675"/>
                <a:gridCol w="2088232"/>
              </a:tblGrid>
              <a:tr h="30326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 формата </a:t>
                      </a: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Программы, которые могут открывать файлы </a:t>
                      </a: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Метод сжатия</a:t>
                      </a: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03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BMP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Все программы WINDOWS, которые используют растровую графику</a:t>
                      </a: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RLE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для 16- и 256- цветных изображений (по желанию) 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10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Windows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Device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238" marR="8238" marT="8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810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Independent Bitmap</a:t>
                      </a:r>
                    </a:p>
                  </a:txBody>
                  <a:tcPr marL="8238" marR="8238" marT="8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3264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PCX</a:t>
                      </a: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Почти все графические приложения для PC </a:t>
                      </a: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RLE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(всегда)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10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Z - Soft PaintBrush </a:t>
                      </a:r>
                    </a:p>
                  </a:txBody>
                  <a:tcPr marL="8238" marR="8238" marT="8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3264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GIF </a:t>
                      </a: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Почти все растровые редакторы; большинство издательских пакетов; векторные редакторы, поддерживающие растровые объекты </a:t>
                      </a: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LZW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(всегда) 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Graphic Interchange Format</a:t>
                      </a:r>
                    </a:p>
                  </a:txBody>
                  <a:tcPr marL="8238" marR="8238" marT="8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3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TIFF 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Большинство растровых редакторов и настольных издательских систем; векторные редакторы, поддерживающие растровые объекты </a:t>
                      </a: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LZW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(по желанию) и др.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Tagged Image File Format</a:t>
                      </a:r>
                    </a:p>
                  </a:txBody>
                  <a:tcPr marL="8238" marR="8238" marT="8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3264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TGA</a:t>
                      </a: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Программы редактирования растровой графики</a:t>
                      </a: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RLE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(по желанию)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10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TrueVision Targa</a:t>
                      </a:r>
                    </a:p>
                  </a:txBody>
                  <a:tcPr marL="8238" marR="8238" marT="8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3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IMG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Некоторые настольные издательские системы и редакторы изображений WINDOWS </a:t>
                      </a: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RLE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(всегда) 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20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Digital Research GEM Bitmap</a:t>
                      </a:r>
                    </a:p>
                  </a:txBody>
                  <a:tcPr marL="8238" marR="8238" marT="8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3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JPEG 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Последние версии программ редактирования растровой графики; векторные редакторы, поддерживающие растровые объекты </a:t>
                      </a: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JPEG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(можно выбрать степень сжатия) 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238" marR="8238" marT="41189" marB="4118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20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Joint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Photographic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Experts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Group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238" marR="8238" marT="8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Преобразование растрового рисунка в векторный</a:t>
            </a:r>
            <a:endParaRPr lang="ru-RU" dirty="0"/>
          </a:p>
        </p:txBody>
      </p:sp>
      <p:pic>
        <p:nvPicPr>
          <p:cNvPr id="4" name="Рисунок 3" descr="http://www.mkgt.ru/files/material-static/practicum/teoriya/03-06a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288956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www.mkgt.ru/files/material-static/practicum/teoriya/03-06b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5" y="1628800"/>
            <a:ext cx="2889561" cy="403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827584" y="5877272"/>
          <a:ext cx="2880320" cy="305562"/>
        </p:xfrm>
        <a:graphic>
          <a:graphicData uri="http://schemas.openxmlformats.org/drawingml/2006/table">
            <a:tbl>
              <a:tblPr/>
              <a:tblGrid>
                <a:gridCol w="28803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Исходный растровый рисунок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076056" y="5877272"/>
          <a:ext cx="2880320" cy="305562"/>
        </p:xfrm>
        <a:graphic>
          <a:graphicData uri="http://schemas.openxmlformats.org/drawingml/2006/table">
            <a:tbl>
              <a:tblPr/>
              <a:tblGrid>
                <a:gridCol w="28803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Векторизованный рисунок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Преобразование растрового рисунка в векторный</a:t>
            </a:r>
            <a:endParaRPr lang="ru-RU" dirty="0"/>
          </a:p>
        </p:txBody>
      </p:sp>
      <p:pic>
        <p:nvPicPr>
          <p:cNvPr id="4" name="Рисунок 3" descr="http://www.mkgt.ru/files/material-static/practicum/teoriya/03-7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2880320" cy="400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www.mkgt.ru/files/material-static/practicum/teoriya/03-7b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700808"/>
            <a:ext cx="2880320" cy="400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331640" y="5805264"/>
          <a:ext cx="2880320" cy="305562"/>
        </p:xfrm>
        <a:graphic>
          <a:graphicData uri="http://schemas.openxmlformats.org/drawingml/2006/table">
            <a:tbl>
              <a:tblPr/>
              <a:tblGrid>
                <a:gridCol w="28803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Исходный растровый рисунок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860032" y="5805264"/>
          <a:ext cx="2880320" cy="305562"/>
        </p:xfrm>
        <a:graphic>
          <a:graphicData uri="http://schemas.openxmlformats.org/drawingml/2006/table">
            <a:tbl>
              <a:tblPr/>
              <a:tblGrid>
                <a:gridCol w="28803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Векторизованный рисунок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Монтаж двух разных форматов</a:t>
            </a:r>
            <a:endParaRPr lang="ru-RU" dirty="0"/>
          </a:p>
        </p:txBody>
      </p:sp>
      <p:pic>
        <p:nvPicPr>
          <p:cNvPr id="4" name="Рисунок 3" descr="http://www.mkgt.ru/files/material-static/practicum/teoriya/03-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060848"/>
            <a:ext cx="2734370" cy="407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835696" y="1556792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Рисованная картинка, вставленная в фотографию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Дефекты преобразования</a:t>
            </a:r>
            <a:endParaRPr lang="ru-RU" dirty="0"/>
          </a:p>
        </p:txBody>
      </p:sp>
      <p:pic>
        <p:nvPicPr>
          <p:cNvPr id="4" name="Рисунок 3" descr="http://www.mkgt.ru/files/material-static/practicum/teoriya/03-10a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331236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www.mkgt.ru/files/material-static/practicum/teoriya/03-10b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132856"/>
            <a:ext cx="331236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4788024" y="4941168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результат преобразования в новый формат с меньшим количеством цветов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87624" y="5085184"/>
            <a:ext cx="2548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исходное изображение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Векторный формат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Цвет рисования </a:t>
            </a:r>
            <a:r>
              <a:rPr lang="ru-RU" dirty="0"/>
              <a:t>Голубой</a:t>
            </a:r>
          </a:p>
          <a:p>
            <a:r>
              <a:rPr lang="ru-RU" b="1" dirty="0"/>
              <a:t>Установить </a:t>
            </a:r>
            <a:r>
              <a:rPr lang="ru-RU" dirty="0"/>
              <a:t>270 ,1 00</a:t>
            </a:r>
          </a:p>
          <a:p>
            <a:r>
              <a:rPr lang="ru-RU" b="1" dirty="0"/>
              <a:t>Линия к </a:t>
            </a:r>
            <a:r>
              <a:rPr lang="ru-RU" dirty="0"/>
              <a:t>440, 100</a:t>
            </a:r>
          </a:p>
          <a:p>
            <a:r>
              <a:rPr lang="ru-RU" b="1" dirty="0"/>
              <a:t>Линия к </a:t>
            </a:r>
            <a:r>
              <a:rPr lang="ru-RU" dirty="0"/>
              <a:t>400, 140</a:t>
            </a:r>
          </a:p>
          <a:p>
            <a:r>
              <a:rPr lang="ru-RU" b="1" dirty="0"/>
              <a:t>Линия к </a:t>
            </a:r>
            <a:r>
              <a:rPr lang="ru-RU" dirty="0"/>
              <a:t>310</a:t>
            </a:r>
            <a:r>
              <a:rPr lang="ru-RU" b="1" dirty="0"/>
              <a:t>, </a:t>
            </a:r>
            <a:r>
              <a:rPr lang="ru-RU" dirty="0"/>
              <a:t>140 </a:t>
            </a:r>
          </a:p>
          <a:p>
            <a:r>
              <a:rPr lang="ru-RU" b="1" dirty="0"/>
              <a:t>Линия к </a:t>
            </a:r>
            <a:r>
              <a:rPr lang="ru-RU" dirty="0"/>
              <a:t>270, 100</a:t>
            </a:r>
          </a:p>
          <a:p>
            <a:r>
              <a:rPr lang="ru-RU" b="1" dirty="0"/>
              <a:t>Цвет закраски </a:t>
            </a:r>
            <a:r>
              <a:rPr lang="ru-RU" dirty="0"/>
              <a:t>Голубой</a:t>
            </a:r>
          </a:p>
          <a:p>
            <a:r>
              <a:rPr lang="ru-RU" b="1" dirty="0"/>
              <a:t>Закрасить </a:t>
            </a:r>
            <a:r>
              <a:rPr lang="ru-RU" dirty="0"/>
              <a:t>320, 130, Голубой</a:t>
            </a:r>
          </a:p>
          <a:p>
            <a:r>
              <a:rPr lang="ru-RU" b="1" dirty="0"/>
              <a:t>Цвет рисования </a:t>
            </a:r>
            <a:r>
              <a:rPr lang="ru-RU" dirty="0"/>
              <a:t>Белый</a:t>
            </a:r>
          </a:p>
          <a:p>
            <a:r>
              <a:rPr lang="ru-RU" b="1" dirty="0"/>
              <a:t>Цвет закраски </a:t>
            </a:r>
            <a:r>
              <a:rPr lang="ru-RU" dirty="0"/>
              <a:t>Белый </a:t>
            </a:r>
          </a:p>
          <a:p>
            <a:r>
              <a:rPr lang="ru-RU" b="1" dirty="0"/>
              <a:t>Окружность </a:t>
            </a:r>
            <a:r>
              <a:rPr lang="ru-RU" dirty="0"/>
              <a:t>310, 120, 5 </a:t>
            </a:r>
          </a:p>
          <a:p>
            <a:r>
              <a:rPr lang="ru-RU" b="1" dirty="0"/>
              <a:t>Закрасить 310,120, </a:t>
            </a:r>
            <a:r>
              <a:rPr lang="ru-RU" dirty="0"/>
              <a:t>Белый </a:t>
            </a:r>
          </a:p>
          <a:p>
            <a:r>
              <a:rPr lang="ru-RU" b="1" dirty="0"/>
              <a:t>Окружность </a:t>
            </a:r>
            <a:r>
              <a:rPr lang="ru-RU" dirty="0"/>
              <a:t>350, 120, 5 </a:t>
            </a:r>
          </a:p>
          <a:p>
            <a:r>
              <a:rPr lang="ru-RU" b="1" dirty="0" smtClean="0"/>
              <a:t>…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http://www.mkgt.ru/files/material-static/practicum/teoriya/03-01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772816"/>
            <a:ext cx="49339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Достоинства векторной графики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ru-RU" b="1" dirty="0" smtClean="0"/>
              <a:t>Малый </a:t>
            </a:r>
            <a:r>
              <a:rPr lang="ru-RU" b="1" dirty="0"/>
              <a:t>объем памяти.</a:t>
            </a:r>
            <a:r>
              <a:rPr lang="ru-RU" dirty="0"/>
              <a:t> При кодировании векторного изображения хранится не само изображение объекта, а координаты четырех точек, поэтому объем памяти очень мал по сравнению с точечной графикой. Вывод: Векторная графика - </a:t>
            </a:r>
            <a:r>
              <a:rPr lang="ru-RU" dirty="0" err="1"/>
              <a:t>оень</a:t>
            </a:r>
            <a:r>
              <a:rPr lang="ru-RU" dirty="0"/>
              <a:t> экономичный способ кодирования. Она экономна в плане объемов дискового пространства, необходимого для хранения изображений: это связано с тем, что сохраняется не само изображение, а только некоторые основные данные, используя которые программа всякий раз воссоздает изображение заново. Кроме того, описание цветовых характеристик несильно увеличивает размер файла. </a:t>
            </a:r>
          </a:p>
          <a:p>
            <a:pPr lvl="0"/>
            <a:r>
              <a:rPr lang="ru-RU" b="1" dirty="0"/>
              <a:t>Свобода трансформации.</a:t>
            </a:r>
            <a:r>
              <a:rPr lang="ru-RU" dirty="0"/>
              <a:t> Векторное изображение можно вращать, масштабировать без потери качества изображения. Объекты векторной графики просто трансформируются и ими легко манипулировать, что не оказывает практически никакого влияния на качество изображения. </a:t>
            </a:r>
          </a:p>
          <a:p>
            <a:pPr lvl="0"/>
            <a:r>
              <a:rPr lang="ru-RU" b="1" dirty="0"/>
              <a:t>Аппаратная независимость.</a:t>
            </a:r>
            <a:r>
              <a:rPr lang="ru-RU" dirty="0"/>
              <a:t> Векторная графика "работает" с идеальными объектами, которые сами приноравливаются к изменениям: можно не знать, для каких устройств делается тот или иной документ. Векторная графика максимально использует возможности </a:t>
            </a:r>
            <a:r>
              <a:rPr lang="ru-RU" dirty="0" err="1"/>
              <a:t>разрезрешающей</a:t>
            </a:r>
            <a:r>
              <a:rPr lang="ru-RU" dirty="0"/>
              <a:t> способности любого выводного устройства: изображение всегда будет настолько качественным, на сколько способно данное устройство. </a:t>
            </a:r>
            <a:br>
              <a:rPr lang="ru-RU" dirty="0"/>
            </a:br>
            <a:r>
              <a:rPr lang="ru-RU" dirty="0"/>
              <a:t>Здесь важно помнить о понятии минимальной толщины линии. Устройства высокого разрешения могут сыграть злую шутку с незадачливым дизайнером, выведя линию такой толщины, что человеку ее разглядеть будет проблематично.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Недостатки векторной графики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b="1" dirty="0" smtClean="0"/>
              <a:t>Программная </a:t>
            </a:r>
            <a:r>
              <a:rPr lang="ru-RU" b="1" dirty="0"/>
              <a:t>зависимость.</a:t>
            </a:r>
            <a:r>
              <a:rPr lang="ru-RU" dirty="0"/>
              <a:t> Каждая программа строит кривые Безье по своим алгоритмам. Например, формат .</a:t>
            </a:r>
            <a:r>
              <a:rPr lang="ru-RU" dirty="0" err="1"/>
              <a:t>cdr</a:t>
            </a:r>
            <a:r>
              <a:rPr lang="ru-RU" dirty="0"/>
              <a:t> программы </a:t>
            </a:r>
            <a:r>
              <a:rPr lang="ru-RU" dirty="0" err="1"/>
              <a:t>Corel</a:t>
            </a:r>
            <a:r>
              <a:rPr lang="ru-RU" dirty="0"/>
              <a:t> </a:t>
            </a:r>
            <a:r>
              <a:rPr lang="ru-RU" dirty="0" err="1"/>
              <a:t>Draw</a:t>
            </a:r>
            <a:r>
              <a:rPr lang="ru-RU" dirty="0"/>
              <a:t> не описан и является нестандартным. Часто необходимо конвертирование. Каждая программа сохраняет данные в своем собственном формате, поэтому изображение, </a:t>
            </a:r>
            <a:r>
              <a:rPr lang="ru-RU" dirty="0" err="1"/>
              <a:t>созданое</a:t>
            </a:r>
            <a:r>
              <a:rPr lang="ru-RU" dirty="0"/>
              <a:t> в одном векторном редакторе, как правило, не конвертируется в формат другой программы без погрешностей. </a:t>
            </a:r>
          </a:p>
          <a:p>
            <a:pPr lvl="0"/>
            <a:r>
              <a:rPr lang="ru-RU" dirty="0"/>
              <a:t>Сложность векторного принципа описания изображения </a:t>
            </a:r>
            <a:r>
              <a:rPr lang="ru-RU" b="1" dirty="0"/>
              <a:t>не позволяет автоматизировать ввод графической информации</a:t>
            </a:r>
            <a:r>
              <a:rPr lang="ru-RU" dirty="0"/>
              <a:t> и сконструировать устройство подобное сканеру для растровой графики. </a:t>
            </a:r>
          </a:p>
          <a:p>
            <a:pPr lvl="0"/>
            <a:r>
              <a:rPr lang="ru-RU" dirty="0"/>
              <a:t>Векторная графика действительно </a:t>
            </a:r>
            <a:r>
              <a:rPr lang="ru-RU" b="1" dirty="0"/>
              <a:t>ограничена в чисто живописных средствах</a:t>
            </a:r>
            <a:r>
              <a:rPr lang="ru-RU" dirty="0"/>
              <a:t> и не предназначена для создания </a:t>
            </a:r>
            <a:r>
              <a:rPr lang="ru-RU" dirty="0" err="1"/>
              <a:t>фотореалистических</a:t>
            </a:r>
            <a:r>
              <a:rPr lang="ru-RU" dirty="0"/>
              <a:t> изображений.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некоторых векторных форматов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11560" y="1844824"/>
          <a:ext cx="7920880" cy="4176465"/>
        </p:xfrm>
        <a:graphic>
          <a:graphicData uri="http://schemas.openxmlformats.org/drawingml/2006/table">
            <a:tbl>
              <a:tblPr/>
              <a:tblGrid>
                <a:gridCol w="2659426"/>
                <a:gridCol w="5261454"/>
              </a:tblGrid>
              <a:tr h="4291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 формата</a:t>
                      </a:r>
                    </a:p>
                  </a:txBody>
                  <a:tcPr marL="9525" marR="9525" marT="47625" marB="476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Программы, которые могут открывать файлы</a:t>
                      </a:r>
                    </a:p>
                  </a:txBody>
                  <a:tcPr marL="9525" marR="9525" marT="47625" marB="476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29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WMF</a:t>
                      </a:r>
                    </a:p>
                  </a:txBody>
                  <a:tcPr marL="9525" marR="9525" marT="47625" marB="476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Большинство приложений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WINDOWS</a:t>
                      </a:r>
                    </a:p>
                  </a:txBody>
                  <a:tcPr marL="9525" marR="9525" marT="47625" marB="476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Windows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MetaFile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9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EPS </a:t>
                      </a:r>
                    </a:p>
                  </a:txBody>
                  <a:tcPr marL="9525" marR="9525" marT="47625" marB="476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Большинство настольных издательских систем и векторных программ, некоторые растровые программы </a:t>
                      </a:r>
                    </a:p>
                  </a:txBody>
                  <a:tcPr marL="9525" marR="9525" marT="47625" marB="476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Encapsulated PostScript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9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DXF </a:t>
                      </a:r>
                    </a:p>
                  </a:txBody>
                  <a:tcPr marL="9525" marR="9525" marT="47625" marB="476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Все программы САПР, многие векторные редакторы,некоторые настольные издательские системы</a:t>
                      </a:r>
                    </a:p>
                  </a:txBody>
                  <a:tcPr marL="9525" marR="9525" marT="47625" marB="476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Drawing Interchange Format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9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CGM </a:t>
                      </a:r>
                    </a:p>
                  </a:txBody>
                  <a:tcPr marL="9525" marR="9525" marT="47625" marB="476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Большинство программ редактирования векторных рисунков, САПР и издательские системы </a:t>
                      </a:r>
                    </a:p>
                  </a:txBody>
                  <a:tcPr marL="9525" marR="9525" marT="47625" marB="476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Computer Graphics Metafile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Растровая графика</a:t>
            </a:r>
            <a:endParaRPr lang="ru-RU" dirty="0"/>
          </a:p>
        </p:txBody>
      </p:sp>
      <p:pic>
        <p:nvPicPr>
          <p:cNvPr id="4" name="Рисунок 3" descr="http://www.mkgt.ru/files/material-static/practicum/teoriya/03-02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63817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www.mkgt.ru/files/material-static/practicum/teoriya/03-03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933056"/>
            <a:ext cx="30384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755576" y="1556792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растровом </a:t>
            </a:r>
            <a:r>
              <a:rPr lang="ru-RU" dirty="0"/>
              <a:t>файле сохраняется информация о цвете каждого </a:t>
            </a:r>
            <a:r>
              <a:rPr lang="ru-RU" dirty="0" err="1"/>
              <a:t>видеопикселя</a:t>
            </a:r>
            <a:r>
              <a:rPr lang="ru-RU" dirty="0"/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42900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Растровый рисунок, восстановленный по файлу растровой графики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растровой графики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/>
              <a:t>Достоинства растровой графики</a:t>
            </a:r>
          </a:p>
          <a:p>
            <a:pPr lvl="0"/>
            <a:r>
              <a:rPr lang="ru-RU" b="1" dirty="0"/>
              <a:t>Каждый пиксель независим друг от друга.</a:t>
            </a:r>
            <a:r>
              <a:rPr lang="ru-RU" dirty="0"/>
              <a:t> </a:t>
            </a:r>
          </a:p>
          <a:p>
            <a:pPr lvl="0"/>
            <a:r>
              <a:rPr lang="ru-RU" b="1" dirty="0"/>
              <a:t>Техническая реализуемость автоматизации ввода</a:t>
            </a:r>
            <a:r>
              <a:rPr lang="ru-RU" dirty="0"/>
              <a:t> (оцифровки) изобразительной информации. Существует развитая система внешних устройств для ввода изображений (к ним относятся сканеры, видеокамеры, цифровые фотокамеры, графические планшеты). </a:t>
            </a:r>
          </a:p>
          <a:p>
            <a:pPr lvl="0"/>
            <a:r>
              <a:rPr lang="ru-RU" b="1" dirty="0"/>
              <a:t>Фотореалистичность</a:t>
            </a:r>
            <a:r>
              <a:rPr lang="ru-RU" dirty="0"/>
              <a:t> (можно получать живописные эффекты, например, туман или дымку, добиваться тончайшей нюансировки цвета, создавать перспективную глубину и </a:t>
            </a:r>
            <a:r>
              <a:rPr lang="ru-RU" dirty="0" err="1"/>
              <a:t>нерезкость</a:t>
            </a:r>
            <a:r>
              <a:rPr lang="ru-RU" dirty="0"/>
              <a:t>, размытость и т.д.) </a:t>
            </a:r>
          </a:p>
          <a:p>
            <a:pPr lvl="0"/>
            <a:r>
              <a:rPr lang="ru-RU" dirty="0"/>
              <a:t>Форматы файлов, предназначенные для сохранения точечных изображений, являются </a:t>
            </a:r>
            <a:r>
              <a:rPr lang="ru-RU" b="1" dirty="0"/>
              <a:t>стандартными</a:t>
            </a:r>
            <a:r>
              <a:rPr lang="ru-RU" dirty="0"/>
              <a:t>, поэтому не имеет решающего значения, в каком графическом редакторе создано то или иное изображение.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растровой графики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ru-RU" b="1" dirty="0" smtClean="0"/>
              <a:t>Объём </a:t>
            </a:r>
            <a:r>
              <a:rPr lang="ru-RU" b="1" dirty="0"/>
              <a:t>(несжатого) файла</a:t>
            </a:r>
            <a:r>
              <a:rPr lang="ru-RU" dirty="0"/>
              <a:t> точечной графики </a:t>
            </a:r>
            <a:r>
              <a:rPr lang="ru-RU" dirty="0" smtClean="0"/>
              <a:t>однозначно </a:t>
            </a:r>
            <a:r>
              <a:rPr lang="ru-RU" dirty="0"/>
              <a:t>определяется произведением площади изображения на разрешение и на глубину цвета (если они приведены к единой размерности). При этом совершенно неважно, что отображено на фотографии: белый снежный пейзаж с одиноким столбом вдалеке, или сцена </a:t>
            </a:r>
            <a:r>
              <a:rPr lang="ru-RU" dirty="0" err="1"/>
              <a:t>рок-концерта</a:t>
            </a:r>
            <a:r>
              <a:rPr lang="ru-RU" dirty="0"/>
              <a:t> с обилием цвета и форм. Если три параметра одинаковы, размер файла будет практически одинаковым. </a:t>
            </a:r>
          </a:p>
          <a:p>
            <a:pPr lvl="0"/>
            <a:r>
              <a:rPr lang="ru-RU" dirty="0"/>
              <a:t>При попытке слегка повернуть на небольшой угол изображение, например, с чёткими тонкими вертикальными линиями, чёткие линии превращаются в чёткие "ступеньки" (это означает, что при любых трансформациях: поворотах, наклонах и т.д. в </a:t>
            </a:r>
            <a:r>
              <a:rPr lang="ru-RU" dirty="0" err="1"/>
              <a:t>точечнной</a:t>
            </a:r>
            <a:r>
              <a:rPr lang="ru-RU" dirty="0"/>
              <a:t> графике </a:t>
            </a:r>
            <a:r>
              <a:rPr lang="ru-RU" b="1" dirty="0"/>
              <a:t>невозможно обойтись без искажений</a:t>
            </a:r>
            <a:r>
              <a:rPr lang="ru-RU" dirty="0"/>
              <a:t>). </a:t>
            </a:r>
          </a:p>
          <a:p>
            <a:pPr lvl="0"/>
            <a:r>
              <a:rPr lang="ru-RU" b="1" dirty="0"/>
              <a:t>Невозможность увеличения изображений для рассмотрения деталей</a:t>
            </a:r>
            <a:r>
              <a:rPr lang="ru-RU" dirty="0"/>
              <a:t>. Поскольку изображение состоит из точек, то увеличение изображения приводит только к тому, что эти точки становятся крупнее. Никаких дополнительных деталей при увеличении растрового изображения рассмотреть не удаётся. Более того, увеличение точек растра визуально искажает иллюстрацию и делает её грубой (</a:t>
            </a:r>
            <a:r>
              <a:rPr lang="ru-RU" dirty="0" err="1"/>
              <a:t>пикселизация</a:t>
            </a:r>
            <a:r>
              <a:rPr lang="ru-RU" dirty="0"/>
              <a:t>).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Сжатие графических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2800" dirty="0"/>
              <a:t>При</a:t>
            </a:r>
            <a:r>
              <a:rPr lang="ru-RU" sz="2800" b="1" dirty="0"/>
              <a:t> сжатии методом RLE </a:t>
            </a:r>
            <a:r>
              <a:rPr lang="ru-RU" sz="2800" dirty="0"/>
              <a:t>(</a:t>
            </a:r>
            <a:r>
              <a:rPr lang="ru-RU" sz="2800" b="1" dirty="0" err="1"/>
              <a:t>R</a:t>
            </a:r>
            <a:r>
              <a:rPr lang="ru-RU" sz="2800" dirty="0" err="1"/>
              <a:t>un</a:t>
            </a:r>
            <a:r>
              <a:rPr lang="ru-RU" sz="2800" dirty="0"/>
              <a:t> — </a:t>
            </a:r>
            <a:r>
              <a:rPr lang="ru-RU" sz="2800" b="1" dirty="0" err="1"/>
              <a:t>L</a:t>
            </a:r>
            <a:r>
              <a:rPr lang="ru-RU" sz="2800" dirty="0" err="1"/>
              <a:t>ength</a:t>
            </a:r>
            <a:r>
              <a:rPr lang="ru-RU" sz="2800" dirty="0"/>
              <a:t> </a:t>
            </a:r>
            <a:r>
              <a:rPr lang="ru-RU" sz="2800" b="1" dirty="0" err="1" smtClean="0"/>
              <a:t>E</a:t>
            </a:r>
            <a:r>
              <a:rPr lang="ru-RU" sz="2800" dirty="0" err="1" smtClean="0"/>
              <a:t>ncoding</a:t>
            </a:r>
            <a:r>
              <a:rPr lang="ru-RU" sz="2800" dirty="0" smtClean="0"/>
              <a:t>) последовательность </a:t>
            </a:r>
            <a:r>
              <a:rPr lang="ru-RU" sz="2800" dirty="0"/>
              <a:t>повторяющихся величин (в нашем случае — набор бит для представления </a:t>
            </a:r>
            <a:r>
              <a:rPr lang="ru-RU" sz="2800" dirty="0" err="1"/>
              <a:t>видеопикселя</a:t>
            </a:r>
            <a:r>
              <a:rPr lang="ru-RU" sz="2800" dirty="0"/>
              <a:t> ) заменяется парой — повторяющейся величиной и числом её повторений. </a:t>
            </a:r>
            <a:endParaRPr lang="ru-RU" sz="2800" dirty="0" smtClean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r>
              <a:rPr lang="ru-RU" sz="2800" b="1" dirty="0"/>
              <a:t>Метод сжатия LZW </a:t>
            </a:r>
            <a:r>
              <a:rPr lang="ru-RU" sz="2800" dirty="0"/>
              <a:t>(назван так по первым буквам его разработчиков </a:t>
            </a:r>
            <a:r>
              <a:rPr lang="ru-RU" sz="2800" b="1" dirty="0" err="1"/>
              <a:t>L</a:t>
            </a:r>
            <a:r>
              <a:rPr lang="ru-RU" sz="2800" dirty="0" err="1"/>
              <a:t>empel</a:t>
            </a:r>
            <a:r>
              <a:rPr lang="ru-RU" sz="2800" dirty="0"/>
              <a:t>, </a:t>
            </a:r>
            <a:r>
              <a:rPr lang="ru-RU" sz="2800" b="1" dirty="0" err="1"/>
              <a:t>Z</a:t>
            </a:r>
            <a:r>
              <a:rPr lang="ru-RU" sz="2800" dirty="0" err="1"/>
              <a:t>iv</a:t>
            </a:r>
            <a:r>
              <a:rPr lang="ru-RU" sz="2800" dirty="0"/>
              <a:t>, </a:t>
            </a:r>
            <a:r>
              <a:rPr lang="ru-RU" sz="2800" b="1" dirty="0" err="1"/>
              <a:t>W</a:t>
            </a:r>
            <a:r>
              <a:rPr lang="ru-RU" sz="2800" dirty="0" err="1"/>
              <a:t>elch</a:t>
            </a:r>
            <a:r>
              <a:rPr lang="ru-RU" sz="2800" dirty="0"/>
              <a:t> ) основан на поиске повторяющихся узоров в изображении</a:t>
            </a:r>
            <a:r>
              <a:rPr lang="ru-RU" sz="2800" dirty="0" smtClean="0"/>
              <a:t>.</a:t>
            </a:r>
          </a:p>
          <a:p>
            <a:pPr>
              <a:buNone/>
            </a:pPr>
            <a:endParaRPr lang="ru-RU" sz="2800" dirty="0"/>
          </a:p>
          <a:p>
            <a:pPr>
              <a:buNone/>
            </a:pPr>
            <a:r>
              <a:rPr lang="ru-RU" sz="2800" dirty="0"/>
              <a:t>Метод </a:t>
            </a:r>
            <a:r>
              <a:rPr lang="ru-RU" sz="2800" b="1" dirty="0"/>
              <a:t>JPEG </a:t>
            </a:r>
            <a:r>
              <a:rPr lang="ru-RU" sz="2800" dirty="0"/>
              <a:t>использует тот факт, что человеческий глаз очень чувствителен к изменению яркости, но изменения цвета он замечает хуже. Поэтому при сжатии этим методом запоминается больше информации о разнице между яркостями </a:t>
            </a:r>
            <a:r>
              <a:rPr lang="ru-RU" sz="2800" dirty="0" err="1"/>
              <a:t>видеопикселей</a:t>
            </a:r>
            <a:r>
              <a:rPr lang="ru-RU" sz="2800" dirty="0"/>
              <a:t> и меньше — о разнице между их цветами.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1003</Words>
  <Application>Microsoft Office PowerPoint</Application>
  <PresentationFormat>Экран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Форматы графических файлов</vt:lpstr>
      <vt:lpstr>Векторный формат</vt:lpstr>
      <vt:lpstr>Достоинства векторной графики</vt:lpstr>
      <vt:lpstr>Недостатки векторной графики</vt:lpstr>
      <vt:lpstr>Особенности некоторых векторных форматов</vt:lpstr>
      <vt:lpstr>Растровая графика</vt:lpstr>
      <vt:lpstr>Достоинства растровой графики</vt:lpstr>
      <vt:lpstr>Недостатки растровой графики</vt:lpstr>
      <vt:lpstr>Сжатие графических данных</vt:lpstr>
      <vt:lpstr>Методы сжатия, используемые в разных форматах</vt:lpstr>
      <vt:lpstr>Преобразование растрового рисунка в векторный</vt:lpstr>
      <vt:lpstr>Преобразование растрового рисунка в векторный</vt:lpstr>
      <vt:lpstr>Монтаж двух разных форматов</vt:lpstr>
      <vt:lpstr>Дефекты преобразования</vt:lpstr>
    </vt:vector>
  </TitlesOfParts>
  <Company>IDO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Форматы графических файлов</dc:title>
  <dc:creator>Eagle</dc:creator>
  <cp:lastModifiedBy>Eagle</cp:lastModifiedBy>
  <cp:revision>3</cp:revision>
  <dcterms:created xsi:type="dcterms:W3CDTF">2011-05-18T10:07:02Z</dcterms:created>
  <dcterms:modified xsi:type="dcterms:W3CDTF">2011-05-18T10:27:11Z</dcterms:modified>
</cp:coreProperties>
</file>