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43173-B51D-40CB-872E-78A6CB717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3AC369-C6AA-4204-A5DD-CE04B637A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8F0FD-A224-48FA-9926-8EA139A1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180EA-2B40-46B4-A6AA-81EBB64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2DD90-2FD2-48A9-99DC-DB6676E0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1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55F71-D434-4835-951E-4A168131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02D56-5E98-4642-8E14-F703B0268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C7186-0637-4989-A079-8AF005A3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915056-7D5F-4A31-9167-87D36184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49B817-E3B3-42E6-B30A-4BEA8D57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98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65D3D5-5E6F-4CD7-82EC-DFA185C82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9796B-1D96-47F4-872A-6C333C25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E2892-58CB-4D8C-9ACD-48E1EE08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8366FC-63AA-468D-9320-B04DB602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8F2CB-58B7-4427-A699-06EB7F1A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1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0D537-4CC6-4B36-A7E7-10689262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16D58-7ADD-4CBD-9551-DC23682E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C0AE1-AC48-4618-A528-67D52591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58F877-B6DA-4937-B732-CEE4CDE4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914A9-D84E-459B-ACA8-11C47D2C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2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B45ED-FD92-4E37-838F-81CB37DD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7E5624-3D16-4C9D-B417-940E38726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164CC-9EE0-4241-865F-A48F9043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60044-2217-4AF6-A859-5F1D6740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14E26-422B-4C9C-9272-9B614EF0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69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00861-A2B3-4891-B86F-23ABBC74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7E643-626E-44BC-AB68-07BFFBED3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344F85-1C4B-4CF3-92E4-0C32D940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5B94F9-0927-414A-863C-EEE15A96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DF84A6-FA7A-4AF5-998C-8A23493E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C51797-8C1E-41B0-A577-0329CCEA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3AA32-A3C2-4FF6-8A0F-360D3DCE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61244E-244D-4F2A-8B64-30E7A3D9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3572C0-21AC-40D8-95FC-37A428D6D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16B4DB-E853-4797-B6B5-4FB163BFD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2CA132-F0AC-40CA-B676-AF2B50181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1ADAD-44D2-4F5F-B042-E95BF501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2FF138-BE51-4A70-9513-27868BE5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ADB73D-5EA2-411C-AE5A-C5E8C29D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3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3886B-D609-4342-97E1-64D6D00C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D4B920-96E9-4AEF-8ED8-FE002FF5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777DD3-B2B0-4852-890F-E49A50AE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633BFF-5CD0-447B-BD2C-B81D8527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35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C51D2B-AFE1-4003-B043-8B2B4DE3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B6A0EF-7D55-4AA5-8F9B-2A6F41DE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75033E-89F9-4E9A-97A3-751BF816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2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BB326-5752-426A-B06D-93353DCB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F1F18-3D52-44E4-B038-B7A8821D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58D4A1-B8AE-4C81-B7B8-2B962262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84F145-C45C-4400-ABAC-1C4B1CFE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9F9802-8E78-40B3-9778-2485F071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8EF30D-0A8F-446E-9A94-9715E341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7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9609F-8927-4285-B73B-D5B2405D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37A545-A6B3-45F0-BFF0-ED6C57925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AB7E1-C9E3-46CF-BF84-298E8C1D1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C48850-A85D-45FA-A01B-116E4C9A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417CF3-D0A4-4C37-B558-15A626F2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AF0C8-0778-426E-B64B-15470E27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0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20BD1F-DA07-4D61-8E6E-EEE9F4C0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9F86E-348B-40D8-A234-062859FF7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2D88F2-60AB-4C04-AA81-8DBB30A49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AE37-2094-4E99-86EF-6BD673EAA6AB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49B0C9-91FD-459E-8FFD-45FAB5964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BB93B4-627E-44AF-A2BE-012809A0D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FBE9-868D-483C-B806-6D33CE31F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28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Ci%C3%AAncias_aplicad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7ABAD-4354-44E8-9A34-5156AE7A2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Contabilidade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9A66BA-5096-4A29-8ABB-CD305EFDA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2020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5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2F86-8B44-4041-B3CC-C3ED78F5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5C6B5-FD85-471B-A659-39EBBBD1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Fazer </a:t>
            </a:r>
            <a:r>
              <a:rPr lang="pt-BR" dirty="0">
                <a:highlight>
                  <a:srgbClr val="FFFF00"/>
                </a:highlight>
              </a:rPr>
              <a:t>todos</a:t>
            </a:r>
            <a:r>
              <a:rPr lang="pt-BR" dirty="0"/>
              <a:t> os pagamentos de financiamento de veículo no valor de R$15000,00 descrevendo a variação entre PC e PNC.  </a:t>
            </a:r>
          </a:p>
          <a:p>
            <a:endParaRPr lang="pt-BR" dirty="0"/>
          </a:p>
          <a:p>
            <a:r>
              <a:rPr lang="pt-BR" dirty="0"/>
              <a:t>Pagamento parcela 0 = saldo devedor (R$15000,00) : PC (R$12000,00) + PNC (R$3000,00)</a:t>
            </a:r>
          </a:p>
          <a:p>
            <a:r>
              <a:rPr lang="pt-BR" dirty="0"/>
              <a:t>Pagamento parcela 1 = saldo devedor (R$14000,00) : PC (R$12000,00) + PNC (R$2000,00)</a:t>
            </a:r>
          </a:p>
          <a:p>
            <a:r>
              <a:rPr lang="pt-BR" dirty="0"/>
              <a:t>Pagamento parcela 2 = saldo devedor (R$13000,00) : PC (R$12000,00) + PNC (R$1000,00)</a:t>
            </a:r>
          </a:p>
          <a:p>
            <a:r>
              <a:rPr lang="pt-BR" dirty="0"/>
              <a:t>Pagamento parcela 3 = saldo devedor (R$12000,00) : PC (R$12000,00) + PNC (R$0,00)</a:t>
            </a:r>
          </a:p>
          <a:p>
            <a:r>
              <a:rPr lang="pt-BR" dirty="0"/>
              <a:t>Pagamento parcela 4 = saldo devedor (R$11000,00) : PC (R$11000,00) + PNC (R$0,00)</a:t>
            </a:r>
          </a:p>
          <a:p>
            <a:r>
              <a:rPr lang="pt-BR" dirty="0"/>
              <a:t>Pagamento parcela 5 = saldo devedor (R$10000,00) : PC (R$10000,00) + PNC (R$0,00)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92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51ACD-667E-478A-A6C6-22FF2DA2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05D81-2CA7-4F48-9A86-53DA8A4E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 meses valor de 40 mil</a:t>
            </a:r>
          </a:p>
          <a:p>
            <a:r>
              <a:rPr lang="pt-BR" dirty="0"/>
              <a:t>PC até 12 meses = 24 mil : 12 meses</a:t>
            </a:r>
          </a:p>
          <a:p>
            <a:r>
              <a:rPr lang="pt-BR" dirty="0"/>
              <a:t>PNC acima de 12 meses = 16 mil : 8 meses</a:t>
            </a:r>
          </a:p>
          <a:p>
            <a:endParaRPr lang="pt-BR" dirty="0"/>
          </a:p>
          <a:p>
            <a:r>
              <a:rPr lang="pt-BR" dirty="0"/>
              <a:t>100 mil </a:t>
            </a:r>
          </a:p>
          <a:p>
            <a:r>
              <a:rPr lang="pt-BR" dirty="0"/>
              <a:t>PC :  12K</a:t>
            </a:r>
          </a:p>
          <a:p>
            <a:r>
              <a:rPr lang="pt-BR" dirty="0"/>
              <a:t>PNC : 88k</a:t>
            </a:r>
          </a:p>
        </p:txBody>
      </p:sp>
    </p:spTree>
    <p:extLst>
      <p:ext uri="{BB962C8B-B14F-4D97-AF65-F5344CB8AC3E}">
        <p14:creationId xmlns:p14="http://schemas.microsoft.com/office/powerpoint/2010/main" val="94766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C6C38-9848-4331-A6A1-B6C0B277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Razonete</a:t>
            </a: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AF6D1A5-FCBB-4196-AD35-38BACE4CC5D3}"/>
              </a:ext>
            </a:extLst>
          </p:cNvPr>
          <p:cNvGrpSpPr/>
          <p:nvPr/>
        </p:nvGrpSpPr>
        <p:grpSpPr>
          <a:xfrm>
            <a:off x="1073426" y="2206490"/>
            <a:ext cx="2703444" cy="1649895"/>
            <a:chOff x="1245704" y="2365516"/>
            <a:chExt cx="2703444" cy="1649895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DEB6AB9D-4E8E-4B6F-8F78-2FC420A635BE}"/>
                </a:ext>
              </a:extLst>
            </p:cNvPr>
            <p:cNvCxnSpPr/>
            <p:nvPr/>
          </p:nvCxnSpPr>
          <p:spPr>
            <a:xfrm>
              <a:off x="1245704" y="2411896"/>
              <a:ext cx="270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8E116ECC-363E-44EB-8E28-C400D81A240B}"/>
                </a:ext>
              </a:extLst>
            </p:cNvPr>
            <p:cNvCxnSpPr>
              <a:cxnSpLocks/>
            </p:cNvCxnSpPr>
            <p:nvPr/>
          </p:nvCxnSpPr>
          <p:spPr>
            <a:xfrm>
              <a:off x="2537792" y="2365516"/>
              <a:ext cx="0" cy="164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4C97DC-6123-4FF1-B3B7-1B987939261A}"/>
              </a:ext>
            </a:extLst>
          </p:cNvPr>
          <p:cNvSpPr txBox="1"/>
          <p:nvPr/>
        </p:nvSpPr>
        <p:spPr>
          <a:xfrm>
            <a:off x="1431238" y="1934816"/>
            <a:ext cx="1898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Caixa </a:t>
            </a:r>
          </a:p>
          <a:p>
            <a:r>
              <a:rPr lang="pt-BR" dirty="0"/>
              <a:t>Débito       crédito </a:t>
            </a:r>
          </a:p>
          <a:p>
            <a:r>
              <a:rPr lang="pt-BR" dirty="0"/>
              <a:t>500             300    </a:t>
            </a:r>
          </a:p>
          <a:p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9E01EE2-468F-48E1-B8F9-DE6A7C70E239}"/>
              </a:ext>
            </a:extLst>
          </p:cNvPr>
          <p:cNvCxnSpPr/>
          <p:nvPr/>
        </p:nvCxnSpPr>
        <p:spPr>
          <a:xfrm>
            <a:off x="1417986" y="3135145"/>
            <a:ext cx="1762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D1612C-C678-430D-9579-E02E71D492E1}"/>
              </a:ext>
            </a:extLst>
          </p:cNvPr>
          <p:cNvSpPr txBox="1"/>
          <p:nvPr/>
        </p:nvSpPr>
        <p:spPr>
          <a:xfrm>
            <a:off x="1603514" y="32567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A405E14-FCF2-4CDF-9696-977A67A77351}"/>
              </a:ext>
            </a:extLst>
          </p:cNvPr>
          <p:cNvGrpSpPr/>
          <p:nvPr/>
        </p:nvGrpSpPr>
        <p:grpSpPr>
          <a:xfrm>
            <a:off x="1067639" y="4287779"/>
            <a:ext cx="2703444" cy="1649895"/>
            <a:chOff x="1245704" y="2365516"/>
            <a:chExt cx="2703444" cy="1649895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8407DA0-E74A-4198-AE4A-95F46A70B206}"/>
                </a:ext>
              </a:extLst>
            </p:cNvPr>
            <p:cNvCxnSpPr/>
            <p:nvPr/>
          </p:nvCxnSpPr>
          <p:spPr>
            <a:xfrm>
              <a:off x="1245704" y="2411896"/>
              <a:ext cx="270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9161871-EAF7-4CD3-AE22-C6B69AA8641D}"/>
                </a:ext>
              </a:extLst>
            </p:cNvPr>
            <p:cNvCxnSpPr>
              <a:cxnSpLocks/>
            </p:cNvCxnSpPr>
            <p:nvPr/>
          </p:nvCxnSpPr>
          <p:spPr>
            <a:xfrm>
              <a:off x="2537792" y="2365516"/>
              <a:ext cx="0" cy="164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9CC3BB5-5124-495F-B599-DAB827B4251F}"/>
              </a:ext>
            </a:extLst>
          </p:cNvPr>
          <p:cNvSpPr txBox="1"/>
          <p:nvPr/>
        </p:nvSpPr>
        <p:spPr>
          <a:xfrm>
            <a:off x="1352564" y="4049235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Móveis e utensílios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4A3F117-DAA6-4D88-8C39-EFBBEB12F4C9}"/>
              </a:ext>
            </a:extLst>
          </p:cNvPr>
          <p:cNvSpPr txBox="1"/>
          <p:nvPr/>
        </p:nvSpPr>
        <p:spPr>
          <a:xfrm>
            <a:off x="1445330" y="44202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300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DA734B7-74F1-4269-BC1B-28E8C817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11" y="1059417"/>
            <a:ext cx="6578154" cy="513327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B2D337-CE57-4645-977E-D3DDE9EB2F27}"/>
              </a:ext>
            </a:extLst>
          </p:cNvPr>
          <p:cNvSpPr txBox="1"/>
          <p:nvPr/>
        </p:nvSpPr>
        <p:spPr>
          <a:xfrm>
            <a:off x="6679096" y="20805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8F0D595-E422-472C-8A8F-1C3133881F35}"/>
              </a:ext>
            </a:extLst>
          </p:cNvPr>
          <p:cNvSpPr txBox="1"/>
          <p:nvPr/>
        </p:nvSpPr>
        <p:spPr>
          <a:xfrm>
            <a:off x="6592958" y="41148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1758197-A087-4A9A-B52F-6AF19E03ECB7}"/>
              </a:ext>
            </a:extLst>
          </p:cNvPr>
          <p:cNvSpPr txBox="1"/>
          <p:nvPr/>
        </p:nvSpPr>
        <p:spPr>
          <a:xfrm>
            <a:off x="6467063" y="54996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3413697-7620-4CD4-B4B4-6AEFDB06A98C}"/>
              </a:ext>
            </a:extLst>
          </p:cNvPr>
          <p:cNvSpPr txBox="1"/>
          <p:nvPr/>
        </p:nvSpPr>
        <p:spPr>
          <a:xfrm>
            <a:off x="8448266" y="4631636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Capital social       500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B5B517-7032-425F-9695-18C293D8DCE9}"/>
              </a:ext>
            </a:extLst>
          </p:cNvPr>
          <p:cNvSpPr txBox="1"/>
          <p:nvPr/>
        </p:nvSpPr>
        <p:spPr>
          <a:xfrm>
            <a:off x="9203639" y="55195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313659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Agrupar 73">
            <a:extLst>
              <a:ext uri="{FF2B5EF4-FFF2-40B4-BE49-F238E27FC236}">
                <a16:creationId xmlns:a16="http://schemas.microsoft.com/office/drawing/2014/main" id="{B1C4CAC7-11AC-4666-9F08-C845532E6038}"/>
              </a:ext>
            </a:extLst>
          </p:cNvPr>
          <p:cNvGrpSpPr/>
          <p:nvPr/>
        </p:nvGrpSpPr>
        <p:grpSpPr>
          <a:xfrm>
            <a:off x="5423286" y="881822"/>
            <a:ext cx="6520070" cy="5115340"/>
            <a:chOff x="2451652" y="1497496"/>
            <a:chExt cx="6520070" cy="5115340"/>
          </a:xfrm>
        </p:grpSpPr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1B21AB45-45B0-4E2B-AD46-F6BEEDF409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687" y="1497496"/>
              <a:ext cx="0" cy="5115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E2981ED-0A1A-4675-979C-58F15AFA2FFC}"/>
                </a:ext>
              </a:extLst>
            </p:cNvPr>
            <p:cNvCxnSpPr/>
            <p:nvPr/>
          </p:nvCxnSpPr>
          <p:spPr>
            <a:xfrm>
              <a:off x="2451652" y="2279374"/>
              <a:ext cx="6520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184295C9-7118-4D17-AF17-3F61FD3EFF0E}"/>
                </a:ext>
              </a:extLst>
            </p:cNvPr>
            <p:cNvCxnSpPr/>
            <p:nvPr/>
          </p:nvCxnSpPr>
          <p:spPr>
            <a:xfrm>
              <a:off x="2451652" y="5910470"/>
              <a:ext cx="6520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B7BA4363-1AA2-463D-9B01-71CEB8905DD0}"/>
                </a:ext>
              </a:extLst>
            </p:cNvPr>
            <p:cNvCxnSpPr/>
            <p:nvPr/>
          </p:nvCxnSpPr>
          <p:spPr>
            <a:xfrm>
              <a:off x="5711687" y="4585252"/>
              <a:ext cx="3260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D82CB52-39D0-41AB-96EA-F5954BBED836}"/>
              </a:ext>
            </a:extLst>
          </p:cNvPr>
          <p:cNvGrpSpPr/>
          <p:nvPr/>
        </p:nvGrpSpPr>
        <p:grpSpPr>
          <a:xfrm>
            <a:off x="683328" y="789206"/>
            <a:ext cx="2079751" cy="827560"/>
            <a:chOff x="1245704" y="2365516"/>
            <a:chExt cx="2703444" cy="1649895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6FF80E8C-DF62-4F94-8E0D-2789DB06001E}"/>
                </a:ext>
              </a:extLst>
            </p:cNvPr>
            <p:cNvCxnSpPr/>
            <p:nvPr/>
          </p:nvCxnSpPr>
          <p:spPr>
            <a:xfrm>
              <a:off x="1245704" y="2411896"/>
              <a:ext cx="270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319AED9A-E698-4E53-BE62-ECA61DB8E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37792" y="2365516"/>
              <a:ext cx="0" cy="164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B99612-4C8A-4EB9-8EBB-0E2F28136536}"/>
              </a:ext>
            </a:extLst>
          </p:cNvPr>
          <p:cNvSpPr txBox="1"/>
          <p:nvPr/>
        </p:nvSpPr>
        <p:spPr>
          <a:xfrm>
            <a:off x="552725" y="500393"/>
            <a:ext cx="24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Integralização de capital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8E5429-F927-4288-A2EF-8BE78889D844}"/>
              </a:ext>
            </a:extLst>
          </p:cNvPr>
          <p:cNvSpPr txBox="1"/>
          <p:nvPr/>
        </p:nvSpPr>
        <p:spPr>
          <a:xfrm>
            <a:off x="1810932" y="8818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5000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ED13B23-1452-469C-B162-B787DB9C8A15}"/>
              </a:ext>
            </a:extLst>
          </p:cNvPr>
          <p:cNvGrpSpPr/>
          <p:nvPr/>
        </p:nvGrpSpPr>
        <p:grpSpPr>
          <a:xfrm>
            <a:off x="295778" y="2400224"/>
            <a:ext cx="1864330" cy="860687"/>
            <a:chOff x="1245704" y="2365516"/>
            <a:chExt cx="2703444" cy="1649895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9675301-8B92-4034-A0FB-0FFC4ABC9E1E}"/>
                </a:ext>
              </a:extLst>
            </p:cNvPr>
            <p:cNvCxnSpPr/>
            <p:nvPr/>
          </p:nvCxnSpPr>
          <p:spPr>
            <a:xfrm>
              <a:off x="1245704" y="2411896"/>
              <a:ext cx="270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0ED2204F-32D7-4C34-93D9-6AB46CF9AC54}"/>
                </a:ext>
              </a:extLst>
            </p:cNvPr>
            <p:cNvCxnSpPr>
              <a:cxnSpLocks/>
            </p:cNvCxnSpPr>
            <p:nvPr/>
          </p:nvCxnSpPr>
          <p:spPr>
            <a:xfrm>
              <a:off x="2537792" y="2365516"/>
              <a:ext cx="0" cy="164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D7BF19-0BFB-4824-A353-108AEF281CB8}"/>
              </a:ext>
            </a:extLst>
          </p:cNvPr>
          <p:cNvSpPr txBox="1"/>
          <p:nvPr/>
        </p:nvSpPr>
        <p:spPr>
          <a:xfrm>
            <a:off x="868018" y="2034205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0816045-F1B2-4A29-A025-3A1A7B964687}"/>
              </a:ext>
            </a:extLst>
          </p:cNvPr>
          <p:cNvGrpSpPr/>
          <p:nvPr/>
        </p:nvGrpSpPr>
        <p:grpSpPr>
          <a:xfrm>
            <a:off x="3181212" y="346633"/>
            <a:ext cx="1874336" cy="1498175"/>
            <a:chOff x="1245704" y="2365516"/>
            <a:chExt cx="2703444" cy="1649895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91AB167-9593-4021-BC90-11ADAAA71B79}"/>
                </a:ext>
              </a:extLst>
            </p:cNvPr>
            <p:cNvCxnSpPr/>
            <p:nvPr/>
          </p:nvCxnSpPr>
          <p:spPr>
            <a:xfrm>
              <a:off x="1245704" y="2411896"/>
              <a:ext cx="270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98F89CE-36F2-4BE2-BFA2-CFA89809F0D3}"/>
                </a:ext>
              </a:extLst>
            </p:cNvPr>
            <p:cNvCxnSpPr>
              <a:cxnSpLocks/>
            </p:cNvCxnSpPr>
            <p:nvPr/>
          </p:nvCxnSpPr>
          <p:spPr>
            <a:xfrm>
              <a:off x="2537792" y="2365516"/>
              <a:ext cx="0" cy="164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96CC918-B667-4A04-8387-6BEB1C0DBF99}"/>
              </a:ext>
            </a:extLst>
          </p:cNvPr>
          <p:cNvSpPr txBox="1"/>
          <p:nvPr/>
        </p:nvSpPr>
        <p:spPr>
          <a:xfrm>
            <a:off x="3700132" y="56352"/>
            <a:ext cx="64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caixa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E897B49-246A-49E6-ACCE-D62ED1E79A34}"/>
              </a:ext>
            </a:extLst>
          </p:cNvPr>
          <p:cNvSpPr txBox="1"/>
          <p:nvPr/>
        </p:nvSpPr>
        <p:spPr>
          <a:xfrm>
            <a:off x="3302462" y="553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F0E567E-91BC-4A42-8339-22E631A8124D}"/>
              </a:ext>
            </a:extLst>
          </p:cNvPr>
          <p:cNvSpPr txBox="1"/>
          <p:nvPr/>
        </p:nvSpPr>
        <p:spPr>
          <a:xfrm>
            <a:off x="4088809" y="399485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1000</a:t>
            </a:r>
          </a:p>
          <a:p>
            <a:r>
              <a:rPr lang="pt-BR" dirty="0"/>
              <a:t>1200</a:t>
            </a:r>
          </a:p>
          <a:p>
            <a:r>
              <a:rPr lang="pt-BR" dirty="0"/>
              <a:t>  900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A6ACA5-0653-41EB-9310-27E349669BDF}"/>
              </a:ext>
            </a:extLst>
          </p:cNvPr>
          <p:cNvSpPr txBox="1"/>
          <p:nvPr/>
        </p:nvSpPr>
        <p:spPr>
          <a:xfrm>
            <a:off x="466405" y="25665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1000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E425E00-4226-4651-A9B8-05F1C1564AB6}"/>
              </a:ext>
            </a:extLst>
          </p:cNvPr>
          <p:cNvGrpSpPr/>
          <p:nvPr/>
        </p:nvGrpSpPr>
        <p:grpSpPr>
          <a:xfrm>
            <a:off x="2515518" y="2406852"/>
            <a:ext cx="1867716" cy="860687"/>
            <a:chOff x="1245704" y="2365516"/>
            <a:chExt cx="2703444" cy="1649895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50BDF66F-79E1-4478-A17E-B01F4951362D}"/>
                </a:ext>
              </a:extLst>
            </p:cNvPr>
            <p:cNvCxnSpPr/>
            <p:nvPr/>
          </p:nvCxnSpPr>
          <p:spPr>
            <a:xfrm>
              <a:off x="1245704" y="2411896"/>
              <a:ext cx="270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AB03E2F-41A6-463E-8A63-8E18A0C4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537792" y="2365516"/>
              <a:ext cx="0" cy="164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4671E46-D532-4977-9E13-1905201F7CE5}"/>
              </a:ext>
            </a:extLst>
          </p:cNvPr>
          <p:cNvSpPr txBox="1"/>
          <p:nvPr/>
        </p:nvSpPr>
        <p:spPr>
          <a:xfrm>
            <a:off x="2504661" y="2120345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Móveis e utensílios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A444601-1F72-422E-91AA-054AA5024C04}"/>
              </a:ext>
            </a:extLst>
          </p:cNvPr>
          <p:cNvSpPr txBox="1"/>
          <p:nvPr/>
        </p:nvSpPr>
        <p:spPr>
          <a:xfrm>
            <a:off x="2580125" y="24803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1200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F9DFAA4-4428-47D6-BBEE-700918BE19EB}"/>
              </a:ext>
            </a:extLst>
          </p:cNvPr>
          <p:cNvGrpSpPr/>
          <p:nvPr/>
        </p:nvGrpSpPr>
        <p:grpSpPr>
          <a:xfrm>
            <a:off x="362034" y="3659182"/>
            <a:ext cx="1572234" cy="747896"/>
            <a:chOff x="1245704" y="2365516"/>
            <a:chExt cx="2703444" cy="1649895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B5D7C020-8125-4417-A4EE-7BA1FA9C9D8D}"/>
                </a:ext>
              </a:extLst>
            </p:cNvPr>
            <p:cNvCxnSpPr/>
            <p:nvPr/>
          </p:nvCxnSpPr>
          <p:spPr>
            <a:xfrm>
              <a:off x="1245704" y="2411896"/>
              <a:ext cx="270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E438D945-B2CF-4516-B797-828D88F21990}"/>
                </a:ext>
              </a:extLst>
            </p:cNvPr>
            <p:cNvCxnSpPr>
              <a:cxnSpLocks/>
            </p:cNvCxnSpPr>
            <p:nvPr/>
          </p:nvCxnSpPr>
          <p:spPr>
            <a:xfrm>
              <a:off x="2537792" y="2365516"/>
              <a:ext cx="0" cy="164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595E9CD-EBB8-45E2-A2FC-0F58930D387A}"/>
              </a:ext>
            </a:extLst>
          </p:cNvPr>
          <p:cNvSpPr txBox="1"/>
          <p:nvPr/>
        </p:nvSpPr>
        <p:spPr>
          <a:xfrm>
            <a:off x="775248" y="3346170"/>
            <a:ext cx="10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geladeira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06945C1-687A-43FB-B0FB-8C27BEDF92EE}"/>
              </a:ext>
            </a:extLst>
          </p:cNvPr>
          <p:cNvSpPr txBox="1"/>
          <p:nvPr/>
        </p:nvSpPr>
        <p:spPr>
          <a:xfrm>
            <a:off x="658561" y="37525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900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B45FB69-85D1-4436-89FF-60F09466EFF7}"/>
              </a:ext>
            </a:extLst>
          </p:cNvPr>
          <p:cNvGrpSpPr/>
          <p:nvPr/>
        </p:nvGrpSpPr>
        <p:grpSpPr>
          <a:xfrm>
            <a:off x="2409500" y="3692313"/>
            <a:ext cx="1867716" cy="860687"/>
            <a:chOff x="1245704" y="2365516"/>
            <a:chExt cx="2703444" cy="1649895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E694388-672F-44BA-9118-A64DA1807687}"/>
                </a:ext>
              </a:extLst>
            </p:cNvPr>
            <p:cNvCxnSpPr/>
            <p:nvPr/>
          </p:nvCxnSpPr>
          <p:spPr>
            <a:xfrm>
              <a:off x="1245704" y="2411896"/>
              <a:ext cx="270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0313938-B5E5-423A-B893-A6A35095F0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7792" y="2365516"/>
              <a:ext cx="0" cy="164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17D5667-A12A-408F-AEC3-E86FD3540220}"/>
              </a:ext>
            </a:extLst>
          </p:cNvPr>
          <p:cNvSpPr txBox="1"/>
          <p:nvPr/>
        </p:nvSpPr>
        <p:spPr>
          <a:xfrm>
            <a:off x="2504770" y="3396826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Pratos e talheres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C4A1D78-D2AE-42FE-A0CA-4780305029D9}"/>
              </a:ext>
            </a:extLst>
          </p:cNvPr>
          <p:cNvSpPr txBox="1"/>
          <p:nvPr/>
        </p:nvSpPr>
        <p:spPr>
          <a:xfrm>
            <a:off x="2666265" y="3719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4E047C1-15FB-4F6F-961F-6C0112C79ABC}"/>
              </a:ext>
            </a:extLst>
          </p:cNvPr>
          <p:cNvSpPr txBox="1"/>
          <p:nvPr/>
        </p:nvSpPr>
        <p:spPr>
          <a:xfrm>
            <a:off x="4159075" y="1187962"/>
            <a:ext cx="79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400</a:t>
            </a:r>
          </a:p>
          <a:p>
            <a:r>
              <a:rPr lang="pt-BR" dirty="0"/>
              <a:t>1300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F07A281-A892-4478-8E17-6863A8C744EC}"/>
              </a:ext>
            </a:extLst>
          </p:cNvPr>
          <p:cNvGrpSpPr/>
          <p:nvPr/>
        </p:nvGrpSpPr>
        <p:grpSpPr>
          <a:xfrm>
            <a:off x="282520" y="5024155"/>
            <a:ext cx="1867716" cy="860687"/>
            <a:chOff x="1245704" y="2365516"/>
            <a:chExt cx="2703444" cy="1649895"/>
          </a:xfrm>
        </p:grpSpPr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46A60583-CF7A-4925-BA4C-4101E07FB151}"/>
                </a:ext>
              </a:extLst>
            </p:cNvPr>
            <p:cNvCxnSpPr/>
            <p:nvPr/>
          </p:nvCxnSpPr>
          <p:spPr>
            <a:xfrm>
              <a:off x="1245704" y="2411896"/>
              <a:ext cx="270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A1721F12-3357-4EDD-88A5-47DD67989149}"/>
                </a:ext>
              </a:extLst>
            </p:cNvPr>
            <p:cNvCxnSpPr>
              <a:cxnSpLocks/>
            </p:cNvCxnSpPr>
            <p:nvPr/>
          </p:nvCxnSpPr>
          <p:spPr>
            <a:xfrm>
              <a:off x="2537792" y="2365516"/>
              <a:ext cx="0" cy="164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F86FECE-A904-437B-8623-274BA65EDA42}"/>
              </a:ext>
            </a:extLst>
          </p:cNvPr>
          <p:cNvSpPr txBox="1"/>
          <p:nvPr/>
        </p:nvSpPr>
        <p:spPr>
          <a:xfrm>
            <a:off x="468054" y="4679134"/>
            <a:ext cx="141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c/c 785-8 BB 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0894F5A-22DD-43AB-B166-B8014F2B857E}"/>
              </a:ext>
            </a:extLst>
          </p:cNvPr>
          <p:cNvSpPr txBox="1"/>
          <p:nvPr/>
        </p:nvSpPr>
        <p:spPr>
          <a:xfrm>
            <a:off x="519411" y="50711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1300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C093F7FD-B7E0-4366-8F6F-A6AA9C104FEE}"/>
              </a:ext>
            </a:extLst>
          </p:cNvPr>
          <p:cNvCxnSpPr/>
          <p:nvPr/>
        </p:nvCxnSpPr>
        <p:spPr>
          <a:xfrm>
            <a:off x="775248" y="1187962"/>
            <a:ext cx="18048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89447AF-1B7A-4112-81D4-B2CC85D91E13}"/>
              </a:ext>
            </a:extLst>
          </p:cNvPr>
          <p:cNvCxnSpPr>
            <a:cxnSpLocks/>
          </p:cNvCxnSpPr>
          <p:nvPr/>
        </p:nvCxnSpPr>
        <p:spPr>
          <a:xfrm>
            <a:off x="3260033" y="1737925"/>
            <a:ext cx="18048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8FE56E9-D86C-40CD-9E26-AB135EABB88A}"/>
              </a:ext>
            </a:extLst>
          </p:cNvPr>
          <p:cNvSpPr txBox="1"/>
          <p:nvPr/>
        </p:nvSpPr>
        <p:spPr>
          <a:xfrm>
            <a:off x="3465637" y="17312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2258ADA-7E96-4415-9E0A-D70C9739074D}"/>
              </a:ext>
            </a:extLst>
          </p:cNvPr>
          <p:cNvCxnSpPr>
            <a:cxnSpLocks/>
          </p:cNvCxnSpPr>
          <p:nvPr/>
        </p:nvCxnSpPr>
        <p:spPr>
          <a:xfrm>
            <a:off x="129391" y="2849707"/>
            <a:ext cx="18048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DEA2635-1637-4D53-A5A5-9C2945B03109}"/>
              </a:ext>
            </a:extLst>
          </p:cNvPr>
          <p:cNvSpPr txBox="1"/>
          <p:nvPr/>
        </p:nvSpPr>
        <p:spPr>
          <a:xfrm>
            <a:off x="6712227" y="1028079"/>
            <a:ext cx="7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Ativo 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2CAE454-66CE-4EE2-B2BF-20C4BC05E326}"/>
              </a:ext>
            </a:extLst>
          </p:cNvPr>
          <p:cNvSpPr txBox="1"/>
          <p:nvPr/>
        </p:nvSpPr>
        <p:spPr>
          <a:xfrm>
            <a:off x="9780107" y="1074463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Passivo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3418263-71EB-44F4-92A6-B93A9ECC4D1E}"/>
              </a:ext>
            </a:extLst>
          </p:cNvPr>
          <p:cNvSpPr txBox="1"/>
          <p:nvPr/>
        </p:nvSpPr>
        <p:spPr>
          <a:xfrm>
            <a:off x="8732168" y="3826883"/>
            <a:ext cx="20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Patrimônio Líquido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A9A36BAF-FE2A-4814-9747-E7D29CED957C}"/>
              </a:ext>
            </a:extLst>
          </p:cNvPr>
          <p:cNvSpPr txBox="1"/>
          <p:nvPr/>
        </p:nvSpPr>
        <p:spPr>
          <a:xfrm>
            <a:off x="5587444" y="1527777"/>
            <a:ext cx="24256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Ativo Circulante</a:t>
            </a:r>
          </a:p>
          <a:p>
            <a:r>
              <a:rPr lang="pt-BR" dirty="0"/>
              <a:t>Caixa</a:t>
            </a:r>
          </a:p>
          <a:p>
            <a:r>
              <a:rPr lang="pt-BR" dirty="0"/>
              <a:t>Conta corrente       1300</a:t>
            </a:r>
          </a:p>
          <a:p>
            <a:r>
              <a:rPr lang="pt-BR" dirty="0"/>
              <a:t>Estoque </a:t>
            </a:r>
          </a:p>
          <a:p>
            <a:r>
              <a:rPr lang="pt-BR" dirty="0"/>
              <a:t>Contas a receber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4BB7F2F-A0E2-4335-80B9-20A2F5677006}"/>
              </a:ext>
            </a:extLst>
          </p:cNvPr>
          <p:cNvSpPr txBox="1"/>
          <p:nvPr/>
        </p:nvSpPr>
        <p:spPr>
          <a:xfrm>
            <a:off x="5558936" y="3247973"/>
            <a:ext cx="21389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Ativo Não Circulante</a:t>
            </a:r>
          </a:p>
          <a:p>
            <a:r>
              <a:rPr lang="pt-BR" dirty="0"/>
              <a:t>Imobilizado        </a:t>
            </a:r>
          </a:p>
          <a:p>
            <a:r>
              <a:rPr lang="pt-BR" dirty="0"/>
              <a:t>        forno          1000</a:t>
            </a:r>
          </a:p>
          <a:p>
            <a:r>
              <a:rPr lang="pt-BR" dirty="0"/>
              <a:t>      mov. </a:t>
            </a:r>
            <a:r>
              <a:rPr lang="pt-BR" dirty="0" err="1"/>
              <a:t>Utens</a:t>
            </a:r>
            <a:r>
              <a:rPr lang="pt-BR" dirty="0"/>
              <a:t>. 1200</a:t>
            </a:r>
          </a:p>
          <a:p>
            <a:r>
              <a:rPr lang="pt-BR" dirty="0"/>
              <a:t>     geladeira         900</a:t>
            </a:r>
          </a:p>
          <a:p>
            <a:r>
              <a:rPr lang="pt-BR" dirty="0"/>
              <a:t>          Pratos         400</a:t>
            </a:r>
          </a:p>
          <a:p>
            <a:r>
              <a:rPr lang="pt-BR" dirty="0"/>
              <a:t>         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FCE9C2E8-461B-4629-AA99-25DDB2D664C9}"/>
              </a:ext>
            </a:extLst>
          </p:cNvPr>
          <p:cNvSpPr txBox="1"/>
          <p:nvPr/>
        </p:nvSpPr>
        <p:spPr>
          <a:xfrm>
            <a:off x="8779570" y="1558164"/>
            <a:ext cx="2341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Passivo Circulante 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Passivo Não Circulante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5315745-78A1-4607-A941-C6F6CA14EC65}"/>
              </a:ext>
            </a:extLst>
          </p:cNvPr>
          <p:cNvSpPr txBox="1"/>
          <p:nvPr/>
        </p:nvSpPr>
        <p:spPr>
          <a:xfrm>
            <a:off x="8797132" y="4341436"/>
            <a:ext cx="208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Capital social    5000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7A12229-532A-4F44-8A99-E8AEDAA3A05B}"/>
              </a:ext>
            </a:extLst>
          </p:cNvPr>
          <p:cNvSpPr txBox="1"/>
          <p:nvPr/>
        </p:nvSpPr>
        <p:spPr>
          <a:xfrm>
            <a:off x="7337942" y="17846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</a:t>
            </a:r>
          </a:p>
        </p:txBody>
      </p: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B7C7917-211C-41C3-8CA7-496C81CE3F90}"/>
              </a:ext>
            </a:extLst>
          </p:cNvPr>
          <p:cNvCxnSpPr/>
          <p:nvPr/>
        </p:nvCxnSpPr>
        <p:spPr>
          <a:xfrm>
            <a:off x="5519541" y="762702"/>
            <a:ext cx="6340446" cy="2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109BA0E0-0DEE-46CA-8527-3252149DEED0}"/>
              </a:ext>
            </a:extLst>
          </p:cNvPr>
          <p:cNvCxnSpPr>
            <a:cxnSpLocks/>
          </p:cNvCxnSpPr>
          <p:nvPr/>
        </p:nvCxnSpPr>
        <p:spPr>
          <a:xfrm>
            <a:off x="5519541" y="719705"/>
            <a:ext cx="0" cy="548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D2D58098-8233-49BF-B81D-72FC0D223BB4}"/>
              </a:ext>
            </a:extLst>
          </p:cNvPr>
          <p:cNvCxnSpPr/>
          <p:nvPr/>
        </p:nvCxnSpPr>
        <p:spPr>
          <a:xfrm>
            <a:off x="11859987" y="746209"/>
            <a:ext cx="53008" cy="507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8B1E7CFB-1178-45EC-827D-F45F7C3BB19E}"/>
              </a:ext>
            </a:extLst>
          </p:cNvPr>
          <p:cNvCxnSpPr>
            <a:cxnSpLocks/>
          </p:cNvCxnSpPr>
          <p:nvPr/>
        </p:nvCxnSpPr>
        <p:spPr>
          <a:xfrm>
            <a:off x="5579177" y="5871422"/>
            <a:ext cx="6333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4003379-8308-45D0-857B-A54E5B11F469}"/>
              </a:ext>
            </a:extLst>
          </p:cNvPr>
          <p:cNvCxnSpPr>
            <a:cxnSpLocks/>
          </p:cNvCxnSpPr>
          <p:nvPr/>
        </p:nvCxnSpPr>
        <p:spPr>
          <a:xfrm>
            <a:off x="2610303" y="2798049"/>
            <a:ext cx="18048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ED8D2FB2-9D87-4EC8-A59E-2606DA7CEDD4}"/>
              </a:ext>
            </a:extLst>
          </p:cNvPr>
          <p:cNvCxnSpPr>
            <a:cxnSpLocks/>
          </p:cNvCxnSpPr>
          <p:nvPr/>
        </p:nvCxnSpPr>
        <p:spPr>
          <a:xfrm>
            <a:off x="396221" y="4097252"/>
            <a:ext cx="18048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445C7DBB-102B-47D6-A6A4-E2DF46701D61}"/>
              </a:ext>
            </a:extLst>
          </p:cNvPr>
          <p:cNvCxnSpPr>
            <a:cxnSpLocks/>
          </p:cNvCxnSpPr>
          <p:nvPr/>
        </p:nvCxnSpPr>
        <p:spPr>
          <a:xfrm>
            <a:off x="2440919" y="4042086"/>
            <a:ext cx="18048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03906C8E-D43F-405E-80DA-855C174DCAAA}"/>
              </a:ext>
            </a:extLst>
          </p:cNvPr>
          <p:cNvCxnSpPr>
            <a:cxnSpLocks/>
          </p:cNvCxnSpPr>
          <p:nvPr/>
        </p:nvCxnSpPr>
        <p:spPr>
          <a:xfrm>
            <a:off x="466405" y="5434056"/>
            <a:ext cx="180487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518F658-6BE9-43FA-8024-124DB0F88831}"/>
              </a:ext>
            </a:extLst>
          </p:cNvPr>
          <p:cNvSpPr txBox="1"/>
          <p:nvPr/>
        </p:nvSpPr>
        <p:spPr>
          <a:xfrm>
            <a:off x="6978162" y="53984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01B9B67A-C460-4144-BA68-F2C63972B5FF}"/>
              </a:ext>
            </a:extLst>
          </p:cNvPr>
          <p:cNvSpPr txBox="1"/>
          <p:nvPr/>
        </p:nvSpPr>
        <p:spPr>
          <a:xfrm>
            <a:off x="9753654" y="53106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414362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6462D4D-54EA-48DB-B9E6-ACD18C9F8EA8}"/>
              </a:ext>
            </a:extLst>
          </p:cNvPr>
          <p:cNvGrpSpPr/>
          <p:nvPr/>
        </p:nvGrpSpPr>
        <p:grpSpPr>
          <a:xfrm>
            <a:off x="2855844" y="318052"/>
            <a:ext cx="6480312" cy="5393639"/>
            <a:chOff x="2855844" y="318052"/>
            <a:chExt cx="6480312" cy="5393639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1E2939A-38F1-4985-A39B-DCEBF93CA08F}"/>
                </a:ext>
              </a:extLst>
            </p:cNvPr>
            <p:cNvGrpSpPr/>
            <p:nvPr/>
          </p:nvGrpSpPr>
          <p:grpSpPr>
            <a:xfrm>
              <a:off x="2855844" y="318052"/>
              <a:ext cx="6480312" cy="5393639"/>
              <a:chOff x="2451652" y="1497496"/>
              <a:chExt cx="6520070" cy="5115340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17E9E83-ACEF-41EA-9DB4-3770BCF908F3}"/>
                  </a:ext>
                </a:extLst>
              </p:cNvPr>
              <p:cNvSpPr/>
              <p:nvPr/>
            </p:nvSpPr>
            <p:spPr>
              <a:xfrm>
                <a:off x="2451652" y="1497496"/>
                <a:ext cx="6520070" cy="51153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0CFD8625-87D6-45CD-9FAD-55627427F7CA}"/>
                  </a:ext>
                </a:extLst>
              </p:cNvPr>
              <p:cNvCxnSpPr>
                <a:stCxn id="5" idx="0"/>
                <a:endCxn id="5" idx="2"/>
              </p:cNvCxnSpPr>
              <p:nvPr/>
            </p:nvCxnSpPr>
            <p:spPr>
              <a:xfrm>
                <a:off x="5711687" y="1497496"/>
                <a:ext cx="0" cy="51153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BDD0CAF-EE25-4B0F-B2F9-0B2F966F4F54}"/>
                  </a:ext>
                </a:extLst>
              </p:cNvPr>
              <p:cNvCxnSpPr/>
              <p:nvPr/>
            </p:nvCxnSpPr>
            <p:spPr>
              <a:xfrm>
                <a:off x="2451652" y="2279374"/>
                <a:ext cx="65200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729D2E20-7B12-4020-940C-7281B7F7F8D8}"/>
                  </a:ext>
                </a:extLst>
              </p:cNvPr>
              <p:cNvCxnSpPr/>
              <p:nvPr/>
            </p:nvCxnSpPr>
            <p:spPr>
              <a:xfrm>
                <a:off x="2451652" y="5910470"/>
                <a:ext cx="65200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2C92BD49-4F4E-4781-929C-456F75C4CF5F}"/>
                  </a:ext>
                </a:extLst>
              </p:cNvPr>
              <p:cNvCxnSpPr/>
              <p:nvPr/>
            </p:nvCxnSpPr>
            <p:spPr>
              <a:xfrm>
                <a:off x="5711687" y="4585252"/>
                <a:ext cx="32600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AA972D6-ADB1-4FB3-B21A-2DE9145E1271}"/>
                </a:ext>
              </a:extLst>
            </p:cNvPr>
            <p:cNvSpPr txBox="1"/>
            <p:nvPr/>
          </p:nvSpPr>
          <p:spPr>
            <a:xfrm>
              <a:off x="6134731" y="3792718"/>
              <a:ext cx="1963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Patrimônio Líquido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B22DE70-C840-46CB-862C-5B3899FBA0B9}"/>
                </a:ext>
              </a:extLst>
            </p:cNvPr>
            <p:cNvSpPr txBox="1"/>
            <p:nvPr/>
          </p:nvSpPr>
          <p:spPr>
            <a:xfrm>
              <a:off x="2923747" y="1347840"/>
              <a:ext cx="176368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Ativo Circulante</a:t>
              </a:r>
            </a:p>
            <a:p>
              <a:r>
                <a:rPr lang="pt-BR" dirty="0"/>
                <a:t>Caixa</a:t>
              </a:r>
            </a:p>
            <a:p>
              <a:r>
                <a:rPr lang="pt-BR" dirty="0"/>
                <a:t>Conta corrente</a:t>
              </a:r>
            </a:p>
            <a:p>
              <a:r>
                <a:rPr lang="pt-BR" dirty="0"/>
                <a:t>Estoque </a:t>
              </a:r>
            </a:p>
            <a:p>
              <a:r>
                <a:rPr lang="pt-BR" dirty="0"/>
                <a:t>Contas a receber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B3DCB8F-5EA2-496A-83F6-4A0DFAA4E96E}"/>
                </a:ext>
              </a:extLst>
            </p:cNvPr>
            <p:cNvSpPr txBox="1"/>
            <p:nvPr/>
          </p:nvSpPr>
          <p:spPr>
            <a:xfrm>
              <a:off x="2855844" y="3376713"/>
              <a:ext cx="21389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Ativo Não Circulante</a:t>
              </a:r>
            </a:p>
            <a:p>
              <a:r>
                <a:rPr lang="pt-BR" dirty="0"/>
                <a:t>Imobilizado</a:t>
              </a:r>
            </a:p>
            <a:p>
              <a:r>
                <a:rPr lang="pt-BR" dirty="0"/>
                <a:t>Investimento</a:t>
              </a:r>
            </a:p>
            <a:p>
              <a:r>
                <a:rPr lang="pt-BR" dirty="0"/>
                <a:t>Intangível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E9470A8-E3C7-422E-A380-A4C61714F941}"/>
                </a:ext>
              </a:extLst>
            </p:cNvPr>
            <p:cNvSpPr txBox="1"/>
            <p:nvPr/>
          </p:nvSpPr>
          <p:spPr>
            <a:xfrm>
              <a:off x="6102621" y="1378227"/>
              <a:ext cx="234192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Passivo Circulante </a:t>
              </a:r>
            </a:p>
            <a:p>
              <a:endParaRPr lang="pt-BR" b="1" dirty="0"/>
            </a:p>
            <a:p>
              <a:endParaRPr lang="pt-BR" b="1" dirty="0"/>
            </a:p>
            <a:p>
              <a:endParaRPr lang="pt-BR" b="1" dirty="0"/>
            </a:p>
            <a:p>
              <a:r>
                <a:rPr lang="pt-BR" b="1" dirty="0"/>
                <a:t>Passivo Não Circulante</a:t>
              </a:r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A7865B50-6FFD-4562-894F-3F2B3CF7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5303" y="780485"/>
              <a:ext cx="4041998" cy="542591"/>
            </a:xfrm>
            <a:prstGeom prst="rect">
              <a:avLst/>
            </a:prstGeom>
          </p:spPr>
        </p:pic>
      </p:grp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DE2E56F2-321D-40BB-8CAC-E43A0427544E}"/>
              </a:ext>
            </a:extLst>
          </p:cNvPr>
          <p:cNvSpPr/>
          <p:nvPr/>
        </p:nvSpPr>
        <p:spPr>
          <a:xfrm rot="15191462">
            <a:off x="8968922" y="3473135"/>
            <a:ext cx="569783" cy="12932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242F5E-F540-4844-8C1E-8A3A5F9699A0}"/>
              </a:ext>
            </a:extLst>
          </p:cNvPr>
          <p:cNvSpPr txBox="1"/>
          <p:nvPr/>
        </p:nvSpPr>
        <p:spPr>
          <a:xfrm>
            <a:off x="6300329" y="4214338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Capital social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EAF8F8-B512-4CDE-9010-D6017C3B9D65}"/>
              </a:ext>
            </a:extLst>
          </p:cNvPr>
          <p:cNvSpPr txBox="1"/>
          <p:nvPr/>
        </p:nvSpPr>
        <p:spPr>
          <a:xfrm>
            <a:off x="4395553" y="36537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2FC108-3000-4F5E-A3EA-3E1A34008713}"/>
              </a:ext>
            </a:extLst>
          </p:cNvPr>
          <p:cNvSpPr txBox="1"/>
          <p:nvPr/>
        </p:nvSpPr>
        <p:spPr>
          <a:xfrm>
            <a:off x="4334077" y="15819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BE5B743-4847-4FCD-9494-3C4EA95F813E}"/>
              </a:ext>
            </a:extLst>
          </p:cNvPr>
          <p:cNvSpPr txBox="1"/>
          <p:nvPr/>
        </p:nvSpPr>
        <p:spPr>
          <a:xfrm>
            <a:off x="7758656" y="41525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2509098-312F-45D3-8F05-A6E833B74D6B}"/>
              </a:ext>
            </a:extLst>
          </p:cNvPr>
          <p:cNvSpPr txBox="1"/>
          <p:nvPr/>
        </p:nvSpPr>
        <p:spPr>
          <a:xfrm>
            <a:off x="4334076" y="21476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3476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A7422-B720-4A85-ACCC-768E7317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 de 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772B1-2C8A-44B0-A905-CF05BD0E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5888"/>
          </a:xfrm>
        </p:spPr>
        <p:txBody>
          <a:bodyPr/>
          <a:lstStyle/>
          <a:p>
            <a:r>
              <a:rPr lang="pt-BR" dirty="0"/>
              <a:t>Integralização de capital no valor de $5000 </a:t>
            </a:r>
            <a:r>
              <a:rPr lang="pt-BR" sz="2800" dirty="0"/>
              <a:t>no caixa</a:t>
            </a:r>
            <a:endParaRPr lang="pt-BR" dirty="0"/>
          </a:p>
          <a:p>
            <a:r>
              <a:rPr lang="pt-BR" dirty="0"/>
              <a:t>Aquisição de móveis e utensílios no valor de $3000 à prazo dividido em 3 parcelas iguais de $1000</a:t>
            </a:r>
          </a:p>
          <a:p>
            <a:r>
              <a:rPr lang="pt-BR" dirty="0"/>
              <a:t>Aquisição à vista de notebook no valor de $2000</a:t>
            </a:r>
          </a:p>
          <a:p>
            <a:r>
              <a:rPr lang="pt-BR" dirty="0"/>
              <a:t>Financiamento de veículos no valor de $24000 em 12 parcelas mensais de $2000.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16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10C0E-D254-49A2-8D73-09B56AA8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Integralização de capital no valor de $5000 no caixa</a:t>
            </a:r>
            <a:br>
              <a:rPr lang="pt-BR" sz="2000" dirty="0"/>
            </a:br>
            <a:r>
              <a:rPr lang="pt-BR" sz="2000" dirty="0"/>
              <a:t>Aquisição de móveis e utensílios no valor de $3000 </a:t>
            </a:r>
            <a:r>
              <a:rPr lang="pt-BR" sz="2000" dirty="0">
                <a:highlight>
                  <a:srgbClr val="FFFF00"/>
                </a:highlight>
              </a:rPr>
              <a:t>à prazo </a:t>
            </a:r>
            <a:r>
              <a:rPr lang="pt-BR" sz="2000" dirty="0"/>
              <a:t>dividido em 3 parcelas iguais de $1000</a:t>
            </a:r>
            <a:br>
              <a:rPr lang="pt-BR" sz="2000" dirty="0"/>
            </a:br>
            <a:r>
              <a:rPr lang="pt-BR" sz="2000" dirty="0"/>
              <a:t>Aquisição à vista de notebook no valor de $2000</a:t>
            </a:r>
            <a:br>
              <a:rPr lang="pt-BR" sz="2000" dirty="0"/>
            </a:br>
            <a:r>
              <a:rPr lang="pt-BR" sz="2000" dirty="0"/>
              <a:t>Financiamento de veículos no valor de $24000 em 12 parcelas mensais de $2000. </a:t>
            </a:r>
            <a:br>
              <a:rPr lang="pt-BR" sz="1200" dirty="0"/>
            </a:br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9A52A9C-E96C-4F5B-95A7-AEA9C7456ADF}"/>
              </a:ext>
            </a:extLst>
          </p:cNvPr>
          <p:cNvGrpSpPr/>
          <p:nvPr/>
        </p:nvGrpSpPr>
        <p:grpSpPr>
          <a:xfrm>
            <a:off x="638556" y="2408587"/>
            <a:ext cx="2107096" cy="1451113"/>
            <a:chOff x="980661" y="2060716"/>
            <a:chExt cx="2107096" cy="1451113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88E5A9C8-EC22-47B4-AA84-00804DCD28B8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E9F6EB1C-5802-406C-9A55-30737DDB4893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B93F7E-5454-426B-AEAC-C71B18C31AC9}"/>
              </a:ext>
            </a:extLst>
          </p:cNvPr>
          <p:cNvSpPr txBox="1"/>
          <p:nvPr/>
        </p:nvSpPr>
        <p:spPr>
          <a:xfrm>
            <a:off x="531491" y="2097160"/>
            <a:ext cx="24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Integralização de capital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DAF71D-1E9F-44E3-8301-A8ED179ABA4A}"/>
              </a:ext>
            </a:extLst>
          </p:cNvPr>
          <p:cNvSpPr txBox="1"/>
          <p:nvPr/>
        </p:nvSpPr>
        <p:spPr>
          <a:xfrm>
            <a:off x="1617509" y="24963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5000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67BDA34-BFC3-4BA0-9B01-F3E31360C65A}"/>
              </a:ext>
            </a:extLst>
          </p:cNvPr>
          <p:cNvGrpSpPr/>
          <p:nvPr/>
        </p:nvGrpSpPr>
        <p:grpSpPr>
          <a:xfrm>
            <a:off x="2977568" y="2401962"/>
            <a:ext cx="2107096" cy="1451113"/>
            <a:chOff x="980661" y="2060716"/>
            <a:chExt cx="2107096" cy="1451113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4ECD0CD7-60EE-409B-A512-52CB01824C9C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E0CED72-786B-4BEC-96BF-FFFB7A07B207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76B40A-4C9A-4130-9B1F-5E444DBE0BCB}"/>
              </a:ext>
            </a:extLst>
          </p:cNvPr>
          <p:cNvSpPr txBox="1"/>
          <p:nvPr/>
        </p:nvSpPr>
        <p:spPr>
          <a:xfrm>
            <a:off x="3540782" y="2097160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Caixa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86AE1CE-EF05-44AA-8FD2-67AD9B0FC5AD}"/>
              </a:ext>
            </a:extLst>
          </p:cNvPr>
          <p:cNvSpPr txBox="1"/>
          <p:nvPr/>
        </p:nvSpPr>
        <p:spPr>
          <a:xfrm>
            <a:off x="3202853" y="25013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5000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8731363-C6EE-4A00-8619-B649825D1356}"/>
              </a:ext>
            </a:extLst>
          </p:cNvPr>
          <p:cNvGrpSpPr/>
          <p:nvPr/>
        </p:nvGrpSpPr>
        <p:grpSpPr>
          <a:xfrm>
            <a:off x="563216" y="4890057"/>
            <a:ext cx="2107096" cy="1451113"/>
            <a:chOff x="980661" y="2060716"/>
            <a:chExt cx="2107096" cy="1451113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67EDB53-2E23-46B0-94BE-B1D5D2003ACC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E0359DF-17B7-4D61-996F-E1A41D68E0C3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02B9E7-0413-4389-8926-C5E4146E1C56}"/>
              </a:ext>
            </a:extLst>
          </p:cNvPr>
          <p:cNvSpPr txBox="1"/>
          <p:nvPr/>
        </p:nvSpPr>
        <p:spPr>
          <a:xfrm>
            <a:off x="596350" y="4598506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Móveis e utensílios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FD5F7A9-7546-4BEF-B474-4C15E2FA59A9}"/>
              </a:ext>
            </a:extLst>
          </p:cNvPr>
          <p:cNvSpPr txBox="1"/>
          <p:nvPr/>
        </p:nvSpPr>
        <p:spPr>
          <a:xfrm>
            <a:off x="748256" y="49563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</a:rPr>
              <a:t>3000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FA4EB20-EB19-451E-B4D2-FD7E32D63BFC}"/>
              </a:ext>
            </a:extLst>
          </p:cNvPr>
          <p:cNvGrpSpPr/>
          <p:nvPr/>
        </p:nvGrpSpPr>
        <p:grpSpPr>
          <a:xfrm>
            <a:off x="2802834" y="4922153"/>
            <a:ext cx="2107096" cy="1451113"/>
            <a:chOff x="980661" y="2060716"/>
            <a:chExt cx="2107096" cy="1451113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2E3BEBA1-7B29-41D5-8867-588E26F07136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528073B-37B2-4BF7-BF26-4C3451A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6A449C8-3D4A-4D51-9B06-D3F1BFB5BA90}"/>
              </a:ext>
            </a:extLst>
          </p:cNvPr>
          <p:cNvSpPr txBox="1"/>
          <p:nvPr/>
        </p:nvSpPr>
        <p:spPr>
          <a:xfrm>
            <a:off x="2829340" y="4538872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Contas a pagar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C9CA51-D023-4CF9-9B99-AC60C53F9857}"/>
              </a:ext>
            </a:extLst>
          </p:cNvPr>
          <p:cNvSpPr txBox="1"/>
          <p:nvPr/>
        </p:nvSpPr>
        <p:spPr>
          <a:xfrm>
            <a:off x="3933967" y="50333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</a:rPr>
              <a:t>3000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5CE36B-6ABB-400F-AD11-04485738191C}"/>
              </a:ext>
            </a:extLst>
          </p:cNvPr>
          <p:cNvGrpSpPr/>
          <p:nvPr/>
        </p:nvGrpSpPr>
        <p:grpSpPr>
          <a:xfrm>
            <a:off x="5467459" y="2408587"/>
            <a:ext cx="2107096" cy="1451113"/>
            <a:chOff x="980661" y="2060716"/>
            <a:chExt cx="2107096" cy="1451113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8C1D29E-D83A-4200-AD40-2098C87482EF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E1C00AC-58A3-48AF-A6F3-7DB2E8606FD8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ABD76D-1689-4542-B843-C56D62E29BE0}"/>
              </a:ext>
            </a:extLst>
          </p:cNvPr>
          <p:cNvSpPr txBox="1"/>
          <p:nvPr/>
        </p:nvSpPr>
        <p:spPr>
          <a:xfrm>
            <a:off x="5904056" y="2065759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notebook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6EC3BF2-9E50-43A9-A61F-DCF01522569F}"/>
              </a:ext>
            </a:extLst>
          </p:cNvPr>
          <p:cNvSpPr txBox="1"/>
          <p:nvPr/>
        </p:nvSpPr>
        <p:spPr>
          <a:xfrm>
            <a:off x="5594871" y="25079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C0C0C0"/>
                </a:highlight>
              </a:rPr>
              <a:t>2000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FD84FF9-8099-4DB7-87AB-6A35784640BA}"/>
              </a:ext>
            </a:extLst>
          </p:cNvPr>
          <p:cNvSpPr txBox="1"/>
          <p:nvPr/>
        </p:nvSpPr>
        <p:spPr>
          <a:xfrm>
            <a:off x="4077500" y="25212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C0C0C0"/>
                </a:highlight>
              </a:rPr>
              <a:t>2000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08C5C93-57F2-4BB8-A3C6-1C066581480F}"/>
              </a:ext>
            </a:extLst>
          </p:cNvPr>
          <p:cNvGrpSpPr/>
          <p:nvPr/>
        </p:nvGrpSpPr>
        <p:grpSpPr>
          <a:xfrm>
            <a:off x="5407825" y="4601825"/>
            <a:ext cx="2107096" cy="1451113"/>
            <a:chOff x="980661" y="2060716"/>
            <a:chExt cx="2107096" cy="1451113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2271B7DF-6CE4-46EB-AB8D-5B11AC2CE9E3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A5D3B87D-B2AF-451E-9A37-E738996E8184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A82626D-8A77-48D6-AB8F-58D374534D01}"/>
              </a:ext>
            </a:extLst>
          </p:cNvPr>
          <p:cNvSpPr txBox="1"/>
          <p:nvPr/>
        </p:nvSpPr>
        <p:spPr>
          <a:xfrm>
            <a:off x="5904056" y="4313588"/>
            <a:ext cx="93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veículos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82F006B-E6BE-476D-94F0-BC4607DDF050}"/>
              </a:ext>
            </a:extLst>
          </p:cNvPr>
          <p:cNvSpPr txBox="1"/>
          <p:nvPr/>
        </p:nvSpPr>
        <p:spPr>
          <a:xfrm>
            <a:off x="5502107" y="472337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808000"/>
                </a:highlight>
              </a:rPr>
              <a:t>24000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DE9CF6D-D3E7-4E0A-A1F8-C73F0D3A1C19}"/>
              </a:ext>
            </a:extLst>
          </p:cNvPr>
          <p:cNvGrpSpPr/>
          <p:nvPr/>
        </p:nvGrpSpPr>
        <p:grpSpPr>
          <a:xfrm>
            <a:off x="8072239" y="2358894"/>
            <a:ext cx="2107096" cy="1451113"/>
            <a:chOff x="980661" y="2060716"/>
            <a:chExt cx="2107096" cy="145111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52176B2-71CB-4E81-9AFE-B82AFDA652F4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A76853B8-9AC9-4512-ADE1-C1BAAFC7A05E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B087051-FDB3-4D17-AF96-EFDFF862A38D}"/>
              </a:ext>
            </a:extLst>
          </p:cNvPr>
          <p:cNvSpPr txBox="1"/>
          <p:nvPr/>
        </p:nvSpPr>
        <p:spPr>
          <a:xfrm>
            <a:off x="7818785" y="2064897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Financiamento de veículo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0AB1A8A-A61F-4D6F-8305-FB35FF0CB763}"/>
              </a:ext>
            </a:extLst>
          </p:cNvPr>
          <p:cNvSpPr txBox="1"/>
          <p:nvPr/>
        </p:nvSpPr>
        <p:spPr>
          <a:xfrm>
            <a:off x="9138173" y="24085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808000"/>
                </a:highlight>
              </a:rPr>
              <a:t>24000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628D7DC-709D-43E4-A6F9-9FE8732A9EA0}"/>
              </a:ext>
            </a:extLst>
          </p:cNvPr>
          <p:cNvCxnSpPr>
            <a:cxnSpLocks/>
          </p:cNvCxnSpPr>
          <p:nvPr/>
        </p:nvCxnSpPr>
        <p:spPr>
          <a:xfrm flipH="1">
            <a:off x="904766" y="2900078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0BFDF33-627E-40C4-BC47-B055F0D5605B}"/>
              </a:ext>
            </a:extLst>
          </p:cNvPr>
          <p:cNvCxnSpPr>
            <a:cxnSpLocks/>
          </p:cNvCxnSpPr>
          <p:nvPr/>
        </p:nvCxnSpPr>
        <p:spPr>
          <a:xfrm flipH="1">
            <a:off x="3190767" y="2972966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5946282-36ED-4DEC-8A24-961685161981}"/>
              </a:ext>
            </a:extLst>
          </p:cNvPr>
          <p:cNvSpPr txBox="1"/>
          <p:nvPr/>
        </p:nvSpPr>
        <p:spPr>
          <a:xfrm>
            <a:off x="3206566" y="30392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3000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F0EAE35-7E07-44D3-903B-7E9DECBBACA7}"/>
              </a:ext>
            </a:extLst>
          </p:cNvPr>
          <p:cNvCxnSpPr>
            <a:cxnSpLocks/>
          </p:cNvCxnSpPr>
          <p:nvPr/>
        </p:nvCxnSpPr>
        <p:spPr>
          <a:xfrm flipH="1">
            <a:off x="5715300" y="2890562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2346D08-E623-46AD-9A7F-C6515326DAF9}"/>
              </a:ext>
            </a:extLst>
          </p:cNvPr>
          <p:cNvCxnSpPr>
            <a:cxnSpLocks/>
          </p:cNvCxnSpPr>
          <p:nvPr/>
        </p:nvCxnSpPr>
        <p:spPr>
          <a:xfrm flipH="1">
            <a:off x="838200" y="5402716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41735229-2522-435F-9BC1-634DC021CFA4}"/>
              </a:ext>
            </a:extLst>
          </p:cNvPr>
          <p:cNvCxnSpPr>
            <a:cxnSpLocks/>
          </p:cNvCxnSpPr>
          <p:nvPr/>
        </p:nvCxnSpPr>
        <p:spPr>
          <a:xfrm flipH="1">
            <a:off x="5738306" y="5092705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53763D3C-D375-4D2F-B322-C91D3C8AB93E}"/>
              </a:ext>
            </a:extLst>
          </p:cNvPr>
          <p:cNvCxnSpPr>
            <a:cxnSpLocks/>
          </p:cNvCxnSpPr>
          <p:nvPr/>
        </p:nvCxnSpPr>
        <p:spPr>
          <a:xfrm flipH="1">
            <a:off x="3014980" y="5417381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12546C80-679E-4AFF-80B1-6B5C8FD3D0D6}"/>
              </a:ext>
            </a:extLst>
          </p:cNvPr>
          <p:cNvCxnSpPr>
            <a:cxnSpLocks/>
          </p:cNvCxnSpPr>
          <p:nvPr/>
        </p:nvCxnSpPr>
        <p:spPr>
          <a:xfrm flipH="1">
            <a:off x="8511367" y="2884070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0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137F6908-56BF-411F-807E-D44619537FB5}"/>
              </a:ext>
            </a:extLst>
          </p:cNvPr>
          <p:cNvGrpSpPr/>
          <p:nvPr/>
        </p:nvGrpSpPr>
        <p:grpSpPr>
          <a:xfrm>
            <a:off x="111788" y="572258"/>
            <a:ext cx="5903843" cy="5393639"/>
            <a:chOff x="2855844" y="318052"/>
            <a:chExt cx="6480312" cy="539363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72BECC05-8B90-4287-AFA6-6379134DB8C8}"/>
                </a:ext>
              </a:extLst>
            </p:cNvPr>
            <p:cNvGrpSpPr/>
            <p:nvPr/>
          </p:nvGrpSpPr>
          <p:grpSpPr>
            <a:xfrm>
              <a:off x="2855844" y="318052"/>
              <a:ext cx="6480312" cy="5393639"/>
              <a:chOff x="2451652" y="1497496"/>
              <a:chExt cx="6520070" cy="511534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96340EAD-19D8-4592-AB34-E21A94DE2A01}"/>
                  </a:ext>
                </a:extLst>
              </p:cNvPr>
              <p:cNvSpPr/>
              <p:nvPr/>
            </p:nvSpPr>
            <p:spPr>
              <a:xfrm>
                <a:off x="2451652" y="1497496"/>
                <a:ext cx="6520070" cy="51153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F35865BC-1ED8-4104-9786-407CE5DCFEDE}"/>
                  </a:ext>
                </a:extLst>
              </p:cNvPr>
              <p:cNvCxnSpPr>
                <a:stCxn id="11" idx="0"/>
                <a:endCxn id="11" idx="2"/>
              </p:cNvCxnSpPr>
              <p:nvPr/>
            </p:nvCxnSpPr>
            <p:spPr>
              <a:xfrm>
                <a:off x="5711687" y="1497496"/>
                <a:ext cx="0" cy="51153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0B0B3302-9516-435F-90C3-94AAB588C1B2}"/>
                  </a:ext>
                </a:extLst>
              </p:cNvPr>
              <p:cNvCxnSpPr/>
              <p:nvPr/>
            </p:nvCxnSpPr>
            <p:spPr>
              <a:xfrm>
                <a:off x="2451652" y="2279374"/>
                <a:ext cx="65200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DB58CF99-869F-4A86-949F-D54F18D47086}"/>
                  </a:ext>
                </a:extLst>
              </p:cNvPr>
              <p:cNvCxnSpPr/>
              <p:nvPr/>
            </p:nvCxnSpPr>
            <p:spPr>
              <a:xfrm>
                <a:off x="2451652" y="5910470"/>
                <a:ext cx="65200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F7B6777A-4D5B-4B3E-BF84-80B661ADFB78}"/>
                  </a:ext>
                </a:extLst>
              </p:cNvPr>
              <p:cNvCxnSpPr/>
              <p:nvPr/>
            </p:nvCxnSpPr>
            <p:spPr>
              <a:xfrm>
                <a:off x="5711687" y="4585252"/>
                <a:ext cx="32600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EA45439-F255-4DB7-88E6-558C534CFE94}"/>
                </a:ext>
              </a:extLst>
            </p:cNvPr>
            <p:cNvSpPr txBox="1"/>
            <p:nvPr/>
          </p:nvSpPr>
          <p:spPr>
            <a:xfrm>
              <a:off x="6134731" y="3792718"/>
              <a:ext cx="20365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  <a:p>
              <a:r>
                <a:rPr lang="pt-BR" dirty="0"/>
                <a:t>Patrimônio Líquido</a:t>
              </a:r>
            </a:p>
            <a:p>
              <a:r>
                <a:rPr lang="pt-BR" dirty="0"/>
                <a:t>Capital social   5000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506EA-5800-4BE9-9900-EC97812881C6}"/>
                </a:ext>
              </a:extLst>
            </p:cNvPr>
            <p:cNvSpPr txBox="1"/>
            <p:nvPr/>
          </p:nvSpPr>
          <p:spPr>
            <a:xfrm>
              <a:off x="2923746" y="1347840"/>
              <a:ext cx="27746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Ativo Circulante</a:t>
              </a:r>
            </a:p>
            <a:p>
              <a:r>
                <a:rPr lang="pt-BR" dirty="0"/>
                <a:t>Caixa                        3000</a:t>
              </a:r>
            </a:p>
            <a:p>
              <a:r>
                <a:rPr lang="pt-BR" dirty="0"/>
                <a:t>Conta corrente</a:t>
              </a:r>
            </a:p>
            <a:p>
              <a:r>
                <a:rPr lang="pt-BR" dirty="0"/>
                <a:t>Estoque </a:t>
              </a:r>
            </a:p>
            <a:p>
              <a:r>
                <a:rPr lang="pt-BR" dirty="0"/>
                <a:t>Contas a receber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6E5C023-F232-4BD4-9C71-09C0FDAD583E}"/>
                </a:ext>
              </a:extLst>
            </p:cNvPr>
            <p:cNvSpPr txBox="1"/>
            <p:nvPr/>
          </p:nvSpPr>
          <p:spPr>
            <a:xfrm>
              <a:off x="2855844" y="3030539"/>
              <a:ext cx="263501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Ativo Não Circulante</a:t>
              </a:r>
            </a:p>
            <a:p>
              <a:r>
                <a:rPr lang="pt-BR" dirty="0"/>
                <a:t>Imobilizado</a:t>
              </a:r>
            </a:p>
            <a:p>
              <a:r>
                <a:rPr lang="pt-BR" dirty="0"/>
                <a:t>       Mov. </a:t>
              </a:r>
              <a:r>
                <a:rPr lang="pt-BR" dirty="0" err="1"/>
                <a:t>Utens</a:t>
              </a:r>
              <a:r>
                <a:rPr lang="pt-BR" dirty="0"/>
                <a:t>.         3000</a:t>
              </a:r>
            </a:p>
            <a:p>
              <a:r>
                <a:rPr lang="pt-BR" dirty="0"/>
                <a:t>       veículos              24000</a:t>
              </a:r>
            </a:p>
            <a:p>
              <a:r>
                <a:rPr lang="pt-BR" dirty="0"/>
                <a:t>      notebook              2000</a:t>
              </a:r>
            </a:p>
            <a:p>
              <a:r>
                <a:rPr lang="pt-BR" dirty="0"/>
                <a:t>Investimento</a:t>
              </a:r>
            </a:p>
            <a:p>
              <a:r>
                <a:rPr lang="pt-BR" dirty="0"/>
                <a:t>Intangível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0A8258B-18A2-4EA7-B8A7-08D56C9CA0E6}"/>
                </a:ext>
              </a:extLst>
            </p:cNvPr>
            <p:cNvSpPr txBox="1"/>
            <p:nvPr/>
          </p:nvSpPr>
          <p:spPr>
            <a:xfrm>
              <a:off x="6102621" y="1378227"/>
              <a:ext cx="253030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Passivo Circulante</a:t>
              </a:r>
            </a:p>
            <a:p>
              <a:r>
                <a:rPr lang="pt-BR" dirty="0"/>
                <a:t>Contas a pagar    3000</a:t>
              </a:r>
            </a:p>
            <a:p>
              <a:r>
                <a:rPr lang="pt-BR" dirty="0"/>
                <a:t>Financiamento  24000     </a:t>
              </a:r>
            </a:p>
            <a:p>
              <a:r>
                <a:rPr lang="pt-BR" b="1" dirty="0"/>
                <a:t> </a:t>
              </a:r>
            </a:p>
            <a:p>
              <a:endParaRPr lang="pt-BR" b="1" dirty="0"/>
            </a:p>
            <a:p>
              <a:r>
                <a:rPr lang="pt-BR" b="1" dirty="0"/>
                <a:t>Passivo Não Circulante</a:t>
              </a:r>
            </a:p>
            <a:p>
              <a:endParaRPr lang="pt-BR" b="1" dirty="0"/>
            </a:p>
            <a:p>
              <a:endParaRPr lang="pt-BR" b="1" dirty="0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0CDE762-6136-4FEC-81F8-A8F41305D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5303" y="780485"/>
              <a:ext cx="4041998" cy="542591"/>
            </a:xfrm>
            <a:prstGeom prst="rect">
              <a:avLst/>
            </a:prstGeom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5CA13AA-BF0A-42FB-A772-6A8D70C25EF0}"/>
              </a:ext>
            </a:extLst>
          </p:cNvPr>
          <p:cNvSpPr txBox="1"/>
          <p:nvPr/>
        </p:nvSpPr>
        <p:spPr>
          <a:xfrm>
            <a:off x="1354780" y="54238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32000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BECFEA-C882-4FC4-9524-475ABAE69D17}"/>
              </a:ext>
            </a:extLst>
          </p:cNvPr>
          <p:cNvSpPr txBox="1"/>
          <p:nvPr/>
        </p:nvSpPr>
        <p:spPr>
          <a:xfrm>
            <a:off x="4504736" y="54238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32000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1DD376E-46F9-4F54-9763-180C2DF4CFAC}"/>
              </a:ext>
            </a:extLst>
          </p:cNvPr>
          <p:cNvGrpSpPr/>
          <p:nvPr/>
        </p:nvGrpSpPr>
        <p:grpSpPr>
          <a:xfrm>
            <a:off x="6096000" y="556591"/>
            <a:ext cx="5903843" cy="5393639"/>
            <a:chOff x="2855844" y="318052"/>
            <a:chExt cx="6480312" cy="5393639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20E1E343-E358-4145-97DB-582AED4DF181}"/>
                </a:ext>
              </a:extLst>
            </p:cNvPr>
            <p:cNvGrpSpPr/>
            <p:nvPr/>
          </p:nvGrpSpPr>
          <p:grpSpPr>
            <a:xfrm>
              <a:off x="2855844" y="318052"/>
              <a:ext cx="6480312" cy="5393639"/>
              <a:chOff x="2451652" y="1497496"/>
              <a:chExt cx="6520070" cy="5115340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FA1F0B49-F468-4A7C-8BD8-6F9EFE4FB889}"/>
                  </a:ext>
                </a:extLst>
              </p:cNvPr>
              <p:cNvSpPr/>
              <p:nvPr/>
            </p:nvSpPr>
            <p:spPr>
              <a:xfrm>
                <a:off x="2451652" y="1497496"/>
                <a:ext cx="6520070" cy="51153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58736FC-B5D7-4234-A6A1-FF1F3D8122DE}"/>
                  </a:ext>
                </a:extLst>
              </p:cNvPr>
              <p:cNvCxnSpPr>
                <a:stCxn id="30" idx="0"/>
                <a:endCxn id="30" idx="2"/>
              </p:cNvCxnSpPr>
              <p:nvPr/>
            </p:nvCxnSpPr>
            <p:spPr>
              <a:xfrm>
                <a:off x="5711687" y="1497496"/>
                <a:ext cx="0" cy="51153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B5BFB7E5-BB58-4431-824F-265DCD8D3520}"/>
                  </a:ext>
                </a:extLst>
              </p:cNvPr>
              <p:cNvCxnSpPr/>
              <p:nvPr/>
            </p:nvCxnSpPr>
            <p:spPr>
              <a:xfrm>
                <a:off x="2451652" y="2279374"/>
                <a:ext cx="65200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26E0A2C0-81EB-46BA-B58E-A55F3716FC50}"/>
                  </a:ext>
                </a:extLst>
              </p:cNvPr>
              <p:cNvCxnSpPr/>
              <p:nvPr/>
            </p:nvCxnSpPr>
            <p:spPr>
              <a:xfrm>
                <a:off x="2451652" y="5910470"/>
                <a:ext cx="65200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776B6F3-E455-4EDF-8867-210B0DC0544C}"/>
                  </a:ext>
                </a:extLst>
              </p:cNvPr>
              <p:cNvCxnSpPr/>
              <p:nvPr/>
            </p:nvCxnSpPr>
            <p:spPr>
              <a:xfrm>
                <a:off x="5711687" y="4585252"/>
                <a:ext cx="326003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772A03F-986D-41D9-BC5A-D79677BC1F7F}"/>
                </a:ext>
              </a:extLst>
            </p:cNvPr>
            <p:cNvSpPr txBox="1"/>
            <p:nvPr/>
          </p:nvSpPr>
          <p:spPr>
            <a:xfrm>
              <a:off x="6134731" y="3792718"/>
              <a:ext cx="20365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  <a:p>
              <a:r>
                <a:rPr lang="pt-BR" dirty="0"/>
                <a:t>Patrimônio Líquido</a:t>
              </a:r>
            </a:p>
            <a:p>
              <a:r>
                <a:rPr lang="pt-BR" dirty="0"/>
                <a:t>Capital social   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302E28F-2ED2-456D-884C-9C29FDCF7A9C}"/>
                </a:ext>
              </a:extLst>
            </p:cNvPr>
            <p:cNvSpPr txBox="1"/>
            <p:nvPr/>
          </p:nvSpPr>
          <p:spPr>
            <a:xfrm>
              <a:off x="2923746" y="1347840"/>
              <a:ext cx="27746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Ativo Circulante</a:t>
              </a:r>
            </a:p>
            <a:p>
              <a:r>
                <a:rPr lang="pt-BR" dirty="0"/>
                <a:t>Caixa                        0</a:t>
              </a:r>
            </a:p>
            <a:p>
              <a:r>
                <a:rPr lang="pt-BR" dirty="0"/>
                <a:t>Conta corrente</a:t>
              </a:r>
            </a:p>
            <a:p>
              <a:r>
                <a:rPr lang="pt-BR" dirty="0"/>
                <a:t>Estoque </a:t>
              </a:r>
            </a:p>
            <a:p>
              <a:r>
                <a:rPr lang="pt-BR" dirty="0"/>
                <a:t>Contas a receber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294E1C2-B6C0-46EA-AE3C-16C130E9F131}"/>
                </a:ext>
              </a:extLst>
            </p:cNvPr>
            <p:cNvSpPr txBox="1"/>
            <p:nvPr/>
          </p:nvSpPr>
          <p:spPr>
            <a:xfrm>
              <a:off x="2855844" y="3030539"/>
              <a:ext cx="263501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Ativo Não Circulante</a:t>
              </a:r>
            </a:p>
            <a:p>
              <a:r>
                <a:rPr lang="pt-BR" dirty="0"/>
                <a:t>Imobilizado</a:t>
              </a:r>
            </a:p>
            <a:p>
              <a:r>
                <a:rPr lang="pt-BR" dirty="0"/>
                <a:t>       Mov. </a:t>
              </a:r>
              <a:r>
                <a:rPr lang="pt-BR" dirty="0" err="1"/>
                <a:t>Utens</a:t>
              </a:r>
              <a:r>
                <a:rPr lang="pt-BR" dirty="0"/>
                <a:t>.         3000</a:t>
              </a:r>
            </a:p>
            <a:p>
              <a:r>
                <a:rPr lang="pt-BR" dirty="0"/>
                <a:t>       veículos              24000</a:t>
              </a:r>
            </a:p>
            <a:p>
              <a:r>
                <a:rPr lang="pt-BR" dirty="0"/>
                <a:t>      notebook              2000</a:t>
              </a:r>
            </a:p>
            <a:p>
              <a:r>
                <a:rPr lang="pt-BR" dirty="0"/>
                <a:t>Investimento</a:t>
              </a:r>
            </a:p>
            <a:p>
              <a:r>
                <a:rPr lang="pt-BR" dirty="0"/>
                <a:t>Intangível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EA4E684-8258-49C6-84E8-916DF2912E16}"/>
                </a:ext>
              </a:extLst>
            </p:cNvPr>
            <p:cNvSpPr txBox="1"/>
            <p:nvPr/>
          </p:nvSpPr>
          <p:spPr>
            <a:xfrm>
              <a:off x="6102622" y="1378227"/>
              <a:ext cx="277737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Passivo Circulante</a:t>
              </a:r>
            </a:p>
            <a:p>
              <a:r>
                <a:rPr lang="pt-BR" dirty="0"/>
                <a:t>Contas a pagar    2000</a:t>
              </a:r>
            </a:p>
            <a:p>
              <a:r>
                <a:rPr lang="pt-BR" dirty="0"/>
                <a:t>Financiamento  22000     </a:t>
              </a:r>
            </a:p>
            <a:p>
              <a:r>
                <a:rPr lang="pt-BR" b="1" dirty="0"/>
                <a:t> </a:t>
              </a:r>
            </a:p>
            <a:p>
              <a:endParaRPr lang="pt-BR" b="1" dirty="0"/>
            </a:p>
            <a:p>
              <a:r>
                <a:rPr lang="pt-BR" b="1" dirty="0"/>
                <a:t>Passivo Não Circulante</a:t>
              </a:r>
            </a:p>
            <a:p>
              <a:endParaRPr lang="pt-BR" b="1" dirty="0"/>
            </a:p>
            <a:p>
              <a:endParaRPr lang="pt-BR" b="1" dirty="0"/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B95FA01D-E3DF-4305-B977-0CDC80E80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5303" y="780485"/>
              <a:ext cx="4041998" cy="542591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383AD58-7728-49C6-B802-5687EEC6D1CF}"/>
              </a:ext>
            </a:extLst>
          </p:cNvPr>
          <p:cNvSpPr txBox="1"/>
          <p:nvPr/>
        </p:nvSpPr>
        <p:spPr>
          <a:xfrm>
            <a:off x="7186356" y="54086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29000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F8EACEA-43D5-4899-B391-0F87FBC6EE70}"/>
              </a:ext>
            </a:extLst>
          </p:cNvPr>
          <p:cNvSpPr txBox="1"/>
          <p:nvPr/>
        </p:nvSpPr>
        <p:spPr>
          <a:xfrm>
            <a:off x="9811943" y="54086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29000</a:t>
            </a:r>
          </a:p>
        </p:txBody>
      </p:sp>
    </p:spTree>
    <p:extLst>
      <p:ext uri="{BB962C8B-B14F-4D97-AF65-F5344CB8AC3E}">
        <p14:creationId xmlns:p14="http://schemas.microsoft.com/office/powerpoint/2010/main" val="215489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40C13-E25F-4103-8EB4-2AA9113E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1.  Pagamento da 1ª parcela referente  à aquisição de móveis e utensílios no valor de $1000 com recursos do caixa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2. Pagamento da 1ª parcela referente à aquisição de veículos no valor de $2000 </a:t>
            </a:r>
            <a:r>
              <a:rPr lang="pt-BR" sz="1800" dirty="0"/>
              <a:t>com recursos do caixa</a:t>
            </a:r>
            <a:br>
              <a:rPr lang="pt-BR" sz="1800" dirty="0"/>
            </a:br>
            <a:endParaRPr lang="pt-BR" sz="1800"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C39E320-04E5-4F9A-8190-2252D4D0FB7A}"/>
              </a:ext>
            </a:extLst>
          </p:cNvPr>
          <p:cNvGrpSpPr/>
          <p:nvPr/>
        </p:nvGrpSpPr>
        <p:grpSpPr>
          <a:xfrm>
            <a:off x="638556" y="2408587"/>
            <a:ext cx="2107096" cy="1451113"/>
            <a:chOff x="980661" y="2060716"/>
            <a:chExt cx="2107096" cy="1451113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9C34264-0A56-423F-92FD-6DAEC8206BBE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186BD2F-5B73-4FF4-ACFF-0BA86CB78518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FB9E179-160D-4E8C-A93E-F1B89DE6C4B6}"/>
              </a:ext>
            </a:extLst>
          </p:cNvPr>
          <p:cNvSpPr txBox="1"/>
          <p:nvPr/>
        </p:nvSpPr>
        <p:spPr>
          <a:xfrm>
            <a:off x="531491" y="2097160"/>
            <a:ext cx="24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Integralização de capital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FAF5AE8-B2D1-4D43-ABE9-674FE33B5DB9}"/>
              </a:ext>
            </a:extLst>
          </p:cNvPr>
          <p:cNvSpPr txBox="1"/>
          <p:nvPr/>
        </p:nvSpPr>
        <p:spPr>
          <a:xfrm>
            <a:off x="1617509" y="24963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5000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FB7D37B-EDEC-418D-BE89-4BB548AF831B}"/>
              </a:ext>
            </a:extLst>
          </p:cNvPr>
          <p:cNvGrpSpPr/>
          <p:nvPr/>
        </p:nvGrpSpPr>
        <p:grpSpPr>
          <a:xfrm>
            <a:off x="2977568" y="2401962"/>
            <a:ext cx="2107096" cy="1451113"/>
            <a:chOff x="980661" y="2060716"/>
            <a:chExt cx="2107096" cy="1451113"/>
          </a:xfrm>
        </p:grpSpPr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85B1B6AB-77A9-4AAD-86F2-8F0F7202615B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C9E6C134-E973-4164-B380-EE97DE4D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F25DC62-277F-470A-AA05-7C320D0E49E8}"/>
              </a:ext>
            </a:extLst>
          </p:cNvPr>
          <p:cNvSpPr txBox="1"/>
          <p:nvPr/>
        </p:nvSpPr>
        <p:spPr>
          <a:xfrm>
            <a:off x="3540782" y="2097160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Caixa 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99F3368-EA37-4C46-9305-904052DB8C41}"/>
              </a:ext>
            </a:extLst>
          </p:cNvPr>
          <p:cNvGrpSpPr/>
          <p:nvPr/>
        </p:nvGrpSpPr>
        <p:grpSpPr>
          <a:xfrm>
            <a:off x="563216" y="4890057"/>
            <a:ext cx="2107096" cy="1451113"/>
            <a:chOff x="980661" y="2060716"/>
            <a:chExt cx="2107096" cy="1451113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5737ACB1-14AA-4765-AC8B-F2AA79C649A4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B85F9080-F325-4EE0-82A1-A24E5066E276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CF25432-C388-467A-BF4E-D242481840A3}"/>
              </a:ext>
            </a:extLst>
          </p:cNvPr>
          <p:cNvSpPr txBox="1"/>
          <p:nvPr/>
        </p:nvSpPr>
        <p:spPr>
          <a:xfrm>
            <a:off x="596350" y="4598506"/>
            <a:ext cx="19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Móveis e utensílios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BD0529A-4251-4BC7-ABCD-5A916D0658AF}"/>
              </a:ext>
            </a:extLst>
          </p:cNvPr>
          <p:cNvSpPr txBox="1"/>
          <p:nvPr/>
        </p:nvSpPr>
        <p:spPr>
          <a:xfrm>
            <a:off x="748256" y="49563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</a:rPr>
              <a:t>3000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82D5C187-5279-4DAB-B0A7-6EFBCDDE5D00}"/>
              </a:ext>
            </a:extLst>
          </p:cNvPr>
          <p:cNvGrpSpPr/>
          <p:nvPr/>
        </p:nvGrpSpPr>
        <p:grpSpPr>
          <a:xfrm>
            <a:off x="2802834" y="4922153"/>
            <a:ext cx="2107096" cy="1451113"/>
            <a:chOff x="980661" y="2060716"/>
            <a:chExt cx="2107096" cy="1451113"/>
          </a:xfrm>
        </p:grpSpPr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D0A85F3C-2ABE-418A-A2B2-C8C73C27882B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E951178B-72DA-45C9-85F9-F676F1FE2E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D26734F-676F-44E4-9563-ED4CBB775A86}"/>
              </a:ext>
            </a:extLst>
          </p:cNvPr>
          <p:cNvSpPr txBox="1"/>
          <p:nvPr/>
        </p:nvSpPr>
        <p:spPr>
          <a:xfrm>
            <a:off x="2829340" y="4538872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Contas a pagar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9F54CCB-BC4A-4A11-81CB-EC0D5FBC81DE}"/>
              </a:ext>
            </a:extLst>
          </p:cNvPr>
          <p:cNvSpPr txBox="1"/>
          <p:nvPr/>
        </p:nvSpPr>
        <p:spPr>
          <a:xfrm>
            <a:off x="3807352" y="4955281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</a:rPr>
              <a:t>3000</a:t>
            </a:r>
          </a:p>
          <a:p>
            <a:endParaRPr lang="pt-BR" dirty="0">
              <a:highlight>
                <a:srgbClr val="00FF00"/>
              </a:highlight>
            </a:endParaRPr>
          </a:p>
          <a:p>
            <a:r>
              <a:rPr lang="pt-BR" dirty="0"/>
              <a:t>2000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602E7C5-8D59-4D8B-A31A-33F3219AB8FD}"/>
              </a:ext>
            </a:extLst>
          </p:cNvPr>
          <p:cNvGrpSpPr/>
          <p:nvPr/>
        </p:nvGrpSpPr>
        <p:grpSpPr>
          <a:xfrm>
            <a:off x="5467459" y="2408587"/>
            <a:ext cx="2107096" cy="1451113"/>
            <a:chOff x="980661" y="2060716"/>
            <a:chExt cx="2107096" cy="1451113"/>
          </a:xfrm>
        </p:grpSpPr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980045C4-9509-4A0D-A0E9-BC4BA73D6190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C030BA1C-6D49-4459-B6F6-172DEC9CEDC0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72E8E96-2B6D-4F97-82ED-1561875D3B4F}"/>
              </a:ext>
            </a:extLst>
          </p:cNvPr>
          <p:cNvSpPr txBox="1"/>
          <p:nvPr/>
        </p:nvSpPr>
        <p:spPr>
          <a:xfrm>
            <a:off x="5904056" y="2065759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notebook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3C61D71-9092-4B9C-B2A1-C4C948EF8FB9}"/>
              </a:ext>
            </a:extLst>
          </p:cNvPr>
          <p:cNvSpPr txBox="1"/>
          <p:nvPr/>
        </p:nvSpPr>
        <p:spPr>
          <a:xfrm>
            <a:off x="5594871" y="25079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C0C0C0"/>
                </a:highlight>
              </a:rPr>
              <a:t>2000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FFF7477A-E160-4B1E-9FD2-BA9CD90AFF09}"/>
              </a:ext>
            </a:extLst>
          </p:cNvPr>
          <p:cNvGrpSpPr/>
          <p:nvPr/>
        </p:nvGrpSpPr>
        <p:grpSpPr>
          <a:xfrm>
            <a:off x="5407825" y="4601825"/>
            <a:ext cx="2107096" cy="1451113"/>
            <a:chOff x="980661" y="2060716"/>
            <a:chExt cx="2107096" cy="1451113"/>
          </a:xfrm>
        </p:grpSpPr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A92F7783-D061-4D3A-9265-0DE95B419BC5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69391073-63DE-45E9-9D5B-5A2933DEC5E3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A3CAD0-BCC7-41AE-8D3E-8B4861D64184}"/>
              </a:ext>
            </a:extLst>
          </p:cNvPr>
          <p:cNvSpPr txBox="1"/>
          <p:nvPr/>
        </p:nvSpPr>
        <p:spPr>
          <a:xfrm>
            <a:off x="5904056" y="4313588"/>
            <a:ext cx="93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veículos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17F6B26-87AB-452B-AC42-392C3AE0B6A9}"/>
              </a:ext>
            </a:extLst>
          </p:cNvPr>
          <p:cNvSpPr txBox="1"/>
          <p:nvPr/>
        </p:nvSpPr>
        <p:spPr>
          <a:xfrm>
            <a:off x="5502107" y="472337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808000"/>
                </a:highlight>
              </a:rPr>
              <a:t>24000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30A7493-2D05-4A42-AD64-31BB50F28D2C}"/>
              </a:ext>
            </a:extLst>
          </p:cNvPr>
          <p:cNvGrpSpPr/>
          <p:nvPr/>
        </p:nvGrpSpPr>
        <p:grpSpPr>
          <a:xfrm>
            <a:off x="8072239" y="2358894"/>
            <a:ext cx="2107096" cy="1451113"/>
            <a:chOff x="980661" y="2060716"/>
            <a:chExt cx="2107096" cy="1451113"/>
          </a:xfrm>
        </p:grpSpPr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CA060413-4CD6-4AD4-BA6B-76FC58D3B3F6}"/>
                </a:ext>
              </a:extLst>
            </p:cNvPr>
            <p:cNvCxnSpPr/>
            <p:nvPr/>
          </p:nvCxnSpPr>
          <p:spPr>
            <a:xfrm>
              <a:off x="980661" y="2093844"/>
              <a:ext cx="2107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C7ED7AF2-522E-4BA6-AD06-35D27D4FB6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4942" y="2060716"/>
              <a:ext cx="0" cy="145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20824979-5F2F-4BE4-8FD1-42E3C769AE17}"/>
              </a:ext>
            </a:extLst>
          </p:cNvPr>
          <p:cNvSpPr txBox="1"/>
          <p:nvPr/>
        </p:nvSpPr>
        <p:spPr>
          <a:xfrm>
            <a:off x="7818785" y="2064897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Financiamento de veículo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F0606C1-9289-4F4A-A016-AB5209D86D4D}"/>
              </a:ext>
            </a:extLst>
          </p:cNvPr>
          <p:cNvSpPr txBox="1"/>
          <p:nvPr/>
        </p:nvSpPr>
        <p:spPr>
          <a:xfrm>
            <a:off x="9138173" y="2408592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808000"/>
                </a:highlight>
              </a:rPr>
              <a:t>24000</a:t>
            </a:r>
          </a:p>
          <a:p>
            <a:endParaRPr lang="pt-BR" dirty="0">
              <a:highlight>
                <a:srgbClr val="808000"/>
              </a:highlight>
            </a:endParaRPr>
          </a:p>
          <a:p>
            <a:r>
              <a:rPr lang="pt-BR" dirty="0"/>
              <a:t>22000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F4B6410-ABDD-4C7A-9AE1-3C338C171CD7}"/>
              </a:ext>
            </a:extLst>
          </p:cNvPr>
          <p:cNvSpPr txBox="1"/>
          <p:nvPr/>
        </p:nvSpPr>
        <p:spPr>
          <a:xfrm>
            <a:off x="3203641" y="2535556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3000</a:t>
            </a:r>
          </a:p>
          <a:p>
            <a:endParaRPr lang="pt-BR" dirty="0">
              <a:highlight>
                <a:srgbClr val="FFFF00"/>
              </a:highlight>
            </a:endParaRPr>
          </a:p>
          <a:p>
            <a:endParaRPr lang="pt-BR" dirty="0">
              <a:highlight>
                <a:srgbClr val="FFFF00"/>
              </a:highlight>
            </a:endParaRPr>
          </a:p>
          <a:p>
            <a:r>
              <a:rPr lang="pt-BR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91F8D63-F1A7-4957-AAF4-926260528BA5}"/>
              </a:ext>
            </a:extLst>
          </p:cNvPr>
          <p:cNvSpPr txBox="1"/>
          <p:nvPr/>
        </p:nvSpPr>
        <p:spPr>
          <a:xfrm>
            <a:off x="4072328" y="247312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1000</a:t>
            </a:r>
          </a:p>
          <a:p>
            <a:r>
              <a:rPr lang="pt-BR" dirty="0"/>
              <a:t>2000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FEA005D-FEB8-42EE-B86D-F3253A20F1E9}"/>
              </a:ext>
            </a:extLst>
          </p:cNvPr>
          <p:cNvSpPr txBox="1"/>
          <p:nvPr/>
        </p:nvSpPr>
        <p:spPr>
          <a:xfrm>
            <a:off x="2977611" y="49866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1000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9C037881-25B2-436F-94C5-42865A7C0C4B}"/>
              </a:ext>
            </a:extLst>
          </p:cNvPr>
          <p:cNvSpPr txBox="1"/>
          <p:nvPr/>
        </p:nvSpPr>
        <p:spPr>
          <a:xfrm>
            <a:off x="8182464" y="24731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2000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9BDBE50-6F95-4CCB-8707-CC52F00E80BA}"/>
              </a:ext>
            </a:extLst>
          </p:cNvPr>
          <p:cNvCxnSpPr>
            <a:cxnSpLocks/>
          </p:cNvCxnSpPr>
          <p:nvPr/>
        </p:nvCxnSpPr>
        <p:spPr>
          <a:xfrm flipH="1">
            <a:off x="3307161" y="3097433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DEA7FD22-3E2D-42B2-86F7-F5E8600D5C77}"/>
              </a:ext>
            </a:extLst>
          </p:cNvPr>
          <p:cNvCxnSpPr>
            <a:cxnSpLocks/>
          </p:cNvCxnSpPr>
          <p:nvPr/>
        </p:nvCxnSpPr>
        <p:spPr>
          <a:xfrm flipH="1">
            <a:off x="8511367" y="2877312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0A6F1AA4-48E3-4B73-B0D5-8A2CBB44D47E}"/>
              </a:ext>
            </a:extLst>
          </p:cNvPr>
          <p:cNvCxnSpPr>
            <a:cxnSpLocks/>
          </p:cNvCxnSpPr>
          <p:nvPr/>
        </p:nvCxnSpPr>
        <p:spPr>
          <a:xfrm flipH="1">
            <a:off x="3017498" y="5356014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54DA4EB8-0061-4A15-9486-9EC3177547DD}"/>
              </a:ext>
            </a:extLst>
          </p:cNvPr>
          <p:cNvCxnSpPr>
            <a:cxnSpLocks/>
          </p:cNvCxnSpPr>
          <p:nvPr/>
        </p:nvCxnSpPr>
        <p:spPr>
          <a:xfrm flipH="1">
            <a:off x="1016640" y="2877312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9C989A88-BE35-483B-B119-B383816EF506}"/>
              </a:ext>
            </a:extLst>
          </p:cNvPr>
          <p:cNvCxnSpPr>
            <a:cxnSpLocks/>
          </p:cNvCxnSpPr>
          <p:nvPr/>
        </p:nvCxnSpPr>
        <p:spPr>
          <a:xfrm flipH="1">
            <a:off x="5645064" y="2877312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4E1D74F4-D137-4BAA-857F-E285518B56EC}"/>
              </a:ext>
            </a:extLst>
          </p:cNvPr>
          <p:cNvCxnSpPr>
            <a:cxnSpLocks/>
          </p:cNvCxnSpPr>
          <p:nvPr/>
        </p:nvCxnSpPr>
        <p:spPr>
          <a:xfrm flipH="1">
            <a:off x="1016640" y="5356014"/>
            <a:ext cx="12536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6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D3F81-F976-4DBB-9F46-AA4DEB42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Zerar as dívidas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BA94A-3515-43FF-A2F5-182406D6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Integralização de capital no valor de $70000 </a:t>
            </a:r>
            <a:r>
              <a:rPr lang="pt-BR" sz="2800" dirty="0"/>
              <a:t>no caixa</a:t>
            </a:r>
            <a:endParaRPr lang="pt-BR" dirty="0"/>
          </a:p>
          <a:p>
            <a:r>
              <a:rPr lang="pt-BR" dirty="0"/>
              <a:t>Aquisição de móveis e utensílios no valor de $3000 à prazo dividido em 3 parcelas iguais de $1000</a:t>
            </a:r>
          </a:p>
          <a:p>
            <a:r>
              <a:rPr lang="pt-BR" dirty="0"/>
              <a:t>Aquisição à vista de notebook no valor de $2000</a:t>
            </a:r>
          </a:p>
          <a:p>
            <a:r>
              <a:rPr lang="pt-BR" dirty="0"/>
              <a:t>Financiamento de veículos no valor de $24000 em 6 parcelas mensais de $4000.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62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3CB69-CACE-40BD-910D-AFF7D03E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CDE05-E090-4B00-8471-73452B63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Contabilidade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é uma </a:t>
            </a:r>
            <a:r>
              <a:rPr lang="pt-B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Ciências aplicadas"/>
              </a:rPr>
              <a:t>ciência aplicada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de natureza econômica  que tem como objeto de estudo o </a:t>
            </a:r>
            <a:r>
              <a:rPr lang="pt-B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patrimônio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das entidades (ou a </a:t>
            </a:r>
            <a:r>
              <a:rPr lang="pt-B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azienda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que é o patrimônio mais a pessoa que o administra), seus fenômenos e </a:t>
            </a:r>
            <a:r>
              <a:rPr lang="pt-BR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variações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tanto no aspecto quantitativo quanto no qualitativo, </a:t>
            </a:r>
            <a:r>
              <a:rPr lang="pt-BR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registrando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os fatos e </a:t>
            </a:r>
            <a:r>
              <a:rPr lang="pt-B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atos de natureza econômico-financeira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que o afetam e estudando suas consequências na dinâmica financeira.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23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D40D-8EDA-40BB-97A0-C70269EA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7E5F9-83BD-4190-BC70-111D30A8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Contabilidade é a ciência que mede a realidade econômica de uma organização afim de permitir o planejamento e controle adequados de entidades econômicas.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Trata-se de um ramo do conhecimento cujos fundamentos e objetivos giram em torno da obtenção de medidas quantitativas e qualitativas para a </a:t>
            </a:r>
            <a:r>
              <a:rPr lang="pt-B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tomada de decisões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através da aplicação de ferramentas e técnicas matemáticas para a produção de relatórios/demonstrativos contábeis/financeiros que evidenciem uma interpretação adequada da realidade econômica, financeira, física e patrimonial das entidades.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Consequentemente, o processo de análise financeira baseia-se na aplicação de ferramentas e num conjunto de técnicas que se aplicam às </a:t>
            </a:r>
            <a:r>
              <a:rPr lang="pt-B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demonstrações financeiras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 outros dados complementares com o objetivo de obter medidas e relações quantitativas que indiquem o comportamento, não apenas da entidade econômica, mas também de algumas de suas variáveis ​​mais importantes.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18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F3687-2C36-44D9-9E71-853A52C4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da contabilidade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BF3BC-F8B1-4A09-BD35-D99AF9C5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Rural</a:t>
            </a:r>
          </a:p>
          <a:p>
            <a:r>
              <a:rPr lang="pt-BR" dirty="0"/>
              <a:t>Financeira</a:t>
            </a:r>
          </a:p>
          <a:p>
            <a:r>
              <a:rPr lang="pt-BR" dirty="0"/>
              <a:t>Governamental </a:t>
            </a:r>
          </a:p>
          <a:p>
            <a:r>
              <a:rPr lang="pt-BR" dirty="0"/>
              <a:t>Social</a:t>
            </a:r>
          </a:p>
          <a:p>
            <a:r>
              <a:rPr lang="pt-BR" dirty="0"/>
              <a:t>Bancária</a:t>
            </a:r>
          </a:p>
          <a:p>
            <a:r>
              <a:rPr lang="pt-BR" dirty="0"/>
              <a:t>Empresariais</a:t>
            </a:r>
          </a:p>
          <a:p>
            <a:r>
              <a:rPr lang="pt-BR" dirty="0"/>
              <a:t>Entidades sem Fins Lucrativos</a:t>
            </a:r>
          </a:p>
          <a:p>
            <a:r>
              <a:rPr lang="pt-BR" dirty="0"/>
              <a:t>Pessoais</a:t>
            </a:r>
          </a:p>
          <a:p>
            <a:r>
              <a:rPr lang="pt-BR" dirty="0"/>
              <a:t>Industrial</a:t>
            </a:r>
          </a:p>
          <a:p>
            <a:r>
              <a:rPr lang="pt-BR" dirty="0"/>
              <a:t>Custos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7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823E1-1501-4C74-A6F6-3D0425C8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6484B-9F65-4E51-B3D8-7B36BCA3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Contas resultado : despesas (salários, aluguel, energia elétrica, água, tributos) e receitas (vendas de produtos e / ou serviços)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Contas patrimoniais: são as contas que fazem parte do Balanço Patrimonial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43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0DB59-A4D7-4E3C-8DCC-0F3E6B39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35" y="1133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Balanço Patrimonial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9AB0EA4-572C-4B05-AB14-F55E4EA5C667}"/>
              </a:ext>
            </a:extLst>
          </p:cNvPr>
          <p:cNvGrpSpPr/>
          <p:nvPr/>
        </p:nvGrpSpPr>
        <p:grpSpPr>
          <a:xfrm>
            <a:off x="1325218" y="1205951"/>
            <a:ext cx="6520070" cy="5115340"/>
            <a:chOff x="2451652" y="1497496"/>
            <a:chExt cx="6520070" cy="511534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535C5C6-D04A-4027-84CE-0F3F299D6FF1}"/>
                </a:ext>
              </a:extLst>
            </p:cNvPr>
            <p:cNvSpPr/>
            <p:nvPr/>
          </p:nvSpPr>
          <p:spPr>
            <a:xfrm>
              <a:off x="2451652" y="1497496"/>
              <a:ext cx="6520070" cy="5115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E48D7F78-4305-40A1-9139-93CBC3A34743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5711687" y="1497496"/>
              <a:ext cx="0" cy="5115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170D5AFE-703E-4359-B07C-A6441562D115}"/>
                </a:ext>
              </a:extLst>
            </p:cNvPr>
            <p:cNvCxnSpPr/>
            <p:nvPr/>
          </p:nvCxnSpPr>
          <p:spPr>
            <a:xfrm>
              <a:off x="2451652" y="2279374"/>
              <a:ext cx="6520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F07FECD-D5F9-460F-9810-CE3C4D069E78}"/>
                </a:ext>
              </a:extLst>
            </p:cNvPr>
            <p:cNvCxnSpPr/>
            <p:nvPr/>
          </p:nvCxnSpPr>
          <p:spPr>
            <a:xfrm>
              <a:off x="2451652" y="5910470"/>
              <a:ext cx="6520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2344D2F-B8C7-42FD-B5EB-4AEEAA021EB3}"/>
                </a:ext>
              </a:extLst>
            </p:cNvPr>
            <p:cNvCxnSpPr/>
            <p:nvPr/>
          </p:nvCxnSpPr>
          <p:spPr>
            <a:xfrm>
              <a:off x="5711687" y="4585252"/>
              <a:ext cx="3260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68CAD1A-8476-4B72-BD81-72BEC497DC0E}"/>
              </a:ext>
            </a:extLst>
          </p:cNvPr>
          <p:cNvSpPr txBox="1"/>
          <p:nvPr/>
        </p:nvSpPr>
        <p:spPr>
          <a:xfrm>
            <a:off x="2517904" y="1457742"/>
            <a:ext cx="7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Ativo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2CFBAE7-C821-4389-A0E9-F6F6A9AF1233}"/>
              </a:ext>
            </a:extLst>
          </p:cNvPr>
          <p:cNvSpPr txBox="1"/>
          <p:nvPr/>
        </p:nvSpPr>
        <p:spPr>
          <a:xfrm>
            <a:off x="5585784" y="1504126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Passivo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49C19E-EA5F-46C7-A2CF-C1462DE8BE54}"/>
              </a:ext>
            </a:extLst>
          </p:cNvPr>
          <p:cNvSpPr txBox="1"/>
          <p:nvPr/>
        </p:nvSpPr>
        <p:spPr>
          <a:xfrm>
            <a:off x="4604105" y="4402318"/>
            <a:ext cx="19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Patrimônio Líquido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9399FFC-6E40-46C4-ABE5-B886CC824017}"/>
              </a:ext>
            </a:extLst>
          </p:cNvPr>
          <p:cNvSpPr txBox="1"/>
          <p:nvPr/>
        </p:nvSpPr>
        <p:spPr>
          <a:xfrm>
            <a:off x="8208199" y="1968966"/>
            <a:ext cx="2883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Ativo = P + PL</a:t>
            </a:r>
          </a:p>
          <a:p>
            <a:r>
              <a:rPr lang="pt-BR" dirty="0"/>
              <a:t>Bens + direitos = Obrigações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6D524CA-89D2-4C1B-BC4D-FD0F5782742C}"/>
              </a:ext>
            </a:extLst>
          </p:cNvPr>
          <p:cNvSpPr txBox="1"/>
          <p:nvPr/>
        </p:nvSpPr>
        <p:spPr>
          <a:xfrm>
            <a:off x="1393121" y="1957440"/>
            <a:ext cx="17636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Ativo Circulante</a:t>
            </a:r>
          </a:p>
          <a:p>
            <a:r>
              <a:rPr lang="pt-BR" dirty="0"/>
              <a:t>Caixa</a:t>
            </a:r>
          </a:p>
          <a:p>
            <a:r>
              <a:rPr lang="pt-BR" dirty="0"/>
              <a:t>Conta corrente</a:t>
            </a:r>
          </a:p>
          <a:p>
            <a:r>
              <a:rPr lang="pt-BR" dirty="0"/>
              <a:t>Estoque </a:t>
            </a:r>
          </a:p>
          <a:p>
            <a:r>
              <a:rPr lang="pt-BR" dirty="0"/>
              <a:t>Contas a receber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2322EA-F436-4FB2-80A2-A64EDE148E65}"/>
              </a:ext>
            </a:extLst>
          </p:cNvPr>
          <p:cNvSpPr txBox="1"/>
          <p:nvPr/>
        </p:nvSpPr>
        <p:spPr>
          <a:xfrm>
            <a:off x="1325218" y="3986313"/>
            <a:ext cx="2138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Ativo Não Circulante</a:t>
            </a:r>
          </a:p>
          <a:p>
            <a:r>
              <a:rPr lang="pt-BR" dirty="0"/>
              <a:t>Imobilizado</a:t>
            </a:r>
          </a:p>
          <a:p>
            <a:r>
              <a:rPr lang="pt-BR" dirty="0"/>
              <a:t>Investimento</a:t>
            </a:r>
          </a:p>
          <a:p>
            <a:r>
              <a:rPr lang="pt-BR" dirty="0"/>
              <a:t>Intangível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A0F7325-1179-45BE-9322-4291BBA6B23F}"/>
              </a:ext>
            </a:extLst>
          </p:cNvPr>
          <p:cNvSpPr txBox="1"/>
          <p:nvPr/>
        </p:nvSpPr>
        <p:spPr>
          <a:xfrm>
            <a:off x="4571995" y="1987827"/>
            <a:ext cx="2341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Passivo Circulante 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Passivo Não Circulante</a:t>
            </a:r>
          </a:p>
        </p:txBody>
      </p:sp>
    </p:spTree>
    <p:extLst>
      <p:ext uri="{BB962C8B-B14F-4D97-AF65-F5344CB8AC3E}">
        <p14:creationId xmlns:p14="http://schemas.microsoft.com/office/powerpoint/2010/main" val="75147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DF17-39E4-4AD7-8C30-819C8268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Ativo não circulante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E5990A-6C44-4E3E-B77A-57607AD1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Imobilizado: bens que servem para o funcionamento da empresa</a:t>
            </a:r>
          </a:p>
          <a:p>
            <a:pPr lvl="1"/>
            <a:r>
              <a:rPr lang="pt-BR" dirty="0"/>
              <a:t>Exemplos: mesas, cadeiras, refrigeradores, forno, ar condicionado, ventiladores, balcão, moto.</a:t>
            </a:r>
          </a:p>
          <a:p>
            <a:r>
              <a:rPr lang="pt-BR" dirty="0"/>
              <a:t>Investimentos: </a:t>
            </a:r>
          </a:p>
          <a:p>
            <a:endParaRPr lang="pt-BR" dirty="0"/>
          </a:p>
          <a:p>
            <a:r>
              <a:rPr lang="pt-BR" dirty="0"/>
              <a:t>Intangível : inovação, marcas e patentes, Indicação Geográfica, direitos autorais, obras de artes. </a:t>
            </a:r>
          </a:p>
        </p:txBody>
      </p:sp>
    </p:spTree>
    <p:extLst>
      <p:ext uri="{BB962C8B-B14F-4D97-AF65-F5344CB8AC3E}">
        <p14:creationId xmlns:p14="http://schemas.microsoft.com/office/powerpoint/2010/main" val="220751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1C2CC-5A3D-4A68-B463-D1FD765C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Passivo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B6EE7-A2D0-4635-8CA0-C9F83AD9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5"/>
            <a:ext cx="10515600" cy="5025059"/>
          </a:xfrm>
        </p:spPr>
        <p:txBody>
          <a:bodyPr>
            <a:normAutofit/>
          </a:bodyPr>
          <a:lstStyle/>
          <a:p>
            <a:r>
              <a:rPr lang="pt-BR" dirty="0"/>
              <a:t>Passivo circulante: dividas contraídas pela empresa a serem pagas num </a:t>
            </a:r>
            <a:r>
              <a:rPr lang="pt-BR" dirty="0">
                <a:highlight>
                  <a:srgbClr val="FFFF00"/>
                </a:highlight>
              </a:rPr>
              <a:t>prazo do 12 meses</a:t>
            </a:r>
            <a:r>
              <a:rPr lang="pt-BR" dirty="0"/>
              <a:t>.  R$24000,00  = 12* R$2000,00</a:t>
            </a:r>
          </a:p>
          <a:p>
            <a:r>
              <a:rPr lang="pt-BR" dirty="0"/>
              <a:t>Passivo não circulante: dividas contraídas pela empresa a serem pagas num prazo </a:t>
            </a:r>
            <a:r>
              <a:rPr lang="pt-BR" dirty="0">
                <a:highlight>
                  <a:srgbClr val="FFFF00"/>
                </a:highlight>
              </a:rPr>
              <a:t>superior a 12 meses</a:t>
            </a:r>
            <a:r>
              <a:rPr lang="pt-BR" dirty="0"/>
              <a:t>.</a:t>
            </a:r>
          </a:p>
          <a:p>
            <a:r>
              <a:rPr lang="pt-BR" dirty="0"/>
              <a:t>R$24000,00 me 24 parcelas. </a:t>
            </a:r>
          </a:p>
          <a:p>
            <a:r>
              <a:rPr lang="pt-BR" dirty="0"/>
              <a:t>24 meses R$1000,00 = PC (R$12000,00) + PNC (R$12000,00)</a:t>
            </a:r>
          </a:p>
          <a:p>
            <a:r>
              <a:rPr lang="pt-BR" dirty="0"/>
              <a:t>Pago parcela 1 = saldo devedor (R$23000,00) : PC (R$12000,00) + PNC (R$11000,00)</a:t>
            </a:r>
          </a:p>
          <a:p>
            <a:r>
              <a:rPr lang="pt-BR" dirty="0"/>
              <a:t>Pago parcela 2 = saldo devedor (R$22000,00) : PC (R$12000,00) + PNC (R$10000,00)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03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512E9-1650-488A-AB50-90987E14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/>
          <a:lstStyle/>
          <a:p>
            <a:r>
              <a:rPr lang="pt-BR" dirty="0"/>
              <a:t>Pago parcela 1 = saldo devedor (R$23000,00) : PC (R$12000,00) + PNC (R$11000,00)</a:t>
            </a:r>
          </a:p>
          <a:p>
            <a:r>
              <a:rPr lang="pt-BR" dirty="0"/>
              <a:t>Pago parcela 2 = saldo devedor (R$22000,00) : PC (R$12000,00) + PNC (R$10000,00)</a:t>
            </a:r>
          </a:p>
          <a:p>
            <a:r>
              <a:rPr lang="pt-BR" dirty="0"/>
              <a:t>Pago parcela 3 = saldo devedor (R$21000,00) : PC (R$12000,00) + PNC (R$9000,00)</a:t>
            </a:r>
          </a:p>
          <a:p>
            <a:r>
              <a:rPr lang="pt-BR" dirty="0"/>
              <a:t>Pago parcela 4 = saldo devedor (R$20000,00) : PC (R$12000,00) + PNC (R$8000,00)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  <a:p>
            <a:r>
              <a:rPr lang="pt-BR" dirty="0"/>
              <a:t>Pago parcela 15 = saldo devedor (R$9000,00) : PC (R$9000,00)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573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B6B14D138B154896EA36F52F483B08" ma:contentTypeVersion="2" ma:contentTypeDescription="Crie um novo documento." ma:contentTypeScope="" ma:versionID="725d253f76e051b56c7673f8691aa3cd">
  <xsd:schema xmlns:xsd="http://www.w3.org/2001/XMLSchema" xmlns:xs="http://www.w3.org/2001/XMLSchema" xmlns:p="http://schemas.microsoft.com/office/2006/metadata/properties" xmlns:ns2="465062d9-870c-450f-b19a-b683c14ca8e7" targetNamespace="http://schemas.microsoft.com/office/2006/metadata/properties" ma:root="true" ma:fieldsID="eb860ace3d85eab9d071bfe5f206d7ad" ns2:_="">
    <xsd:import namespace="465062d9-870c-450f-b19a-b683c14ca8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062d9-870c-450f-b19a-b683c14ca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63205B-C260-446D-B21E-CDE11AD96873}"/>
</file>

<file path=customXml/itemProps2.xml><?xml version="1.0" encoding="utf-8"?>
<ds:datastoreItem xmlns:ds="http://schemas.openxmlformats.org/officeDocument/2006/customXml" ds:itemID="{BF43F4A2-699E-4B26-8A10-9E1B83458C51}"/>
</file>

<file path=customXml/itemProps3.xml><?xml version="1.0" encoding="utf-8"?>
<ds:datastoreItem xmlns:ds="http://schemas.openxmlformats.org/officeDocument/2006/customXml" ds:itemID="{9DB5A0E3-5151-445F-B16F-22E1C854CA67}"/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1304</Words>
  <Application>Microsoft Office PowerPoint</Application>
  <PresentationFormat>Widescreen</PresentationFormat>
  <Paragraphs>259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Contabilidade</vt:lpstr>
      <vt:lpstr>Contabilidade</vt:lpstr>
      <vt:lpstr>Apresentação do PowerPoint</vt:lpstr>
      <vt:lpstr>Aplicações da contabilidade</vt:lpstr>
      <vt:lpstr>Divisões</vt:lpstr>
      <vt:lpstr>Balanço Patrimonial</vt:lpstr>
      <vt:lpstr>Ativo não circulante</vt:lpstr>
      <vt:lpstr>Passivo </vt:lpstr>
      <vt:lpstr>Apresentação do PowerPoint</vt:lpstr>
      <vt:lpstr>Tarefa</vt:lpstr>
      <vt:lpstr>Apresentação do PowerPoint</vt:lpstr>
      <vt:lpstr>Razonete</vt:lpstr>
      <vt:lpstr>Apresentação do PowerPoint</vt:lpstr>
      <vt:lpstr>Apresentação do PowerPoint</vt:lpstr>
      <vt:lpstr>Empresa de serviços</vt:lpstr>
      <vt:lpstr>    Integralização de capital no valor de $5000 no caixa Aquisição de móveis e utensílios no valor de $3000 à prazo dividido em 3 parcelas iguais de $1000 Aquisição à vista de notebook no valor de $2000 Financiamento de veículos no valor de $24000 em 12 parcelas mensais de $2000.     </vt:lpstr>
      <vt:lpstr>Apresentação do PowerPoint</vt:lpstr>
      <vt:lpstr>1.  Pagamento da 1ª parcela referente  à aquisição de móveis e utensílios no valor de $1000 com recursos do caixa  2. Pagamento da 1ª parcela referente à aquisição de veículos no valor de $2000 com recursos do caixa </vt:lpstr>
      <vt:lpstr>Zerar as dívidas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Contabilidade</dc:title>
  <dc:creator>EUCLIDES TEIXEIRA NETO</dc:creator>
  <cp:lastModifiedBy>EUCLIDES TEIXEIRA NETO</cp:lastModifiedBy>
  <cp:revision>9</cp:revision>
  <dcterms:created xsi:type="dcterms:W3CDTF">2020-08-19T14:21:02Z</dcterms:created>
  <dcterms:modified xsi:type="dcterms:W3CDTF">2020-09-02T15:48:49Z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0x010100F1B6B14D138B154896EA36F52F483B08</vt:lpwstr>
  </property>
</Properties>
</file>