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71" r:id="rId11"/>
    <p:sldId id="263" r:id="rId12"/>
    <p:sldId id="272" r:id="rId13"/>
    <p:sldId id="264" r:id="rId14"/>
    <p:sldId id="273" r:id="rId15"/>
    <p:sldId id="265" r:id="rId16"/>
    <p:sldId id="274" r:id="rId17"/>
    <p:sldId id="266" r:id="rId18"/>
    <p:sldId id="275" r:id="rId19"/>
    <p:sldId id="267" r:id="rId20"/>
    <p:sldId id="276" r:id="rId21"/>
    <p:sldId id="26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95" autoAdjust="0"/>
  </p:normalViewPr>
  <p:slideViewPr>
    <p:cSldViewPr>
      <p:cViewPr varScale="1">
        <p:scale>
          <a:sx n="55" d="100"/>
          <a:sy n="55" d="100"/>
        </p:scale>
        <p:origin x="4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5D240-6AB8-4C71-85ED-226FD4D65AA5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4C3F2-8689-4750-B4EC-0BDB5D1885B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blocos do Business </a:t>
            </a:r>
            <a:r>
              <a:rPr lang="pt-B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possuem itens que ajudam a descrever de forma precisa todas as variáveis que devem ser estudadas no momento em que um negócio está sendo desenvolvido, através deles é possível obter as respostas certas para planejar os passos da empresa em direção as suas metas. Usar esta ferramenta no planejamento da empresa é importante para ela se orientar no início das atividades, no meio e no final para checar se tudo foi feito conforme o planejado, bem como os erros e acertos realizados.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4C3F2-8689-4750-B4EC-0BDB5D1885B9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4C3F2-8689-4750-B4EC-0BDB5D1885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4C3F2-8689-4750-B4EC-0BDB5D1885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34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blocos do Business </a:t>
            </a:r>
            <a:r>
              <a:rPr lang="pt-B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possuem itens que ajudam a descrever de forma precisa todas as variáveis que devem ser estudadas no momento em que um negócio está sendo desenvolvido, através deles é possível obter as respostas certas para planejar os passos da empresa em direção as suas metas. Usar esta ferramenta no planejamento da empresa é importante para ela se orientar no início das atividades, no meio e no final para checar se tudo foi feito conforme o planejado, bem como os erros e acertos realizados.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4C3F2-8689-4750-B4EC-0BDB5D1885B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7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6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1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1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3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78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4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26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50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603B30-2BDD-44AA-8607-53FD88C82DE3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6AEC62-961F-4025-98BD-D18F6B17D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58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7567" y="2671233"/>
            <a:ext cx="5308866" cy="1515533"/>
          </a:xfrm>
        </p:spPr>
        <p:txBody>
          <a:bodyPr/>
          <a:lstStyle/>
          <a:p>
            <a:r>
              <a:rPr lang="pt-BR" dirty="0"/>
              <a:t>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28AC75-8B6B-4463-8D89-CE0A7499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4123"/>
            <a:ext cx="61563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1C6730-55D7-40FB-9E04-3A56E7C28CA0}"/>
              </a:ext>
            </a:extLst>
          </p:cNvPr>
          <p:cNvSpPr txBox="1"/>
          <p:nvPr/>
        </p:nvSpPr>
        <p:spPr>
          <a:xfrm>
            <a:off x="1577340" y="5837438"/>
            <a:ext cx="673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Profa. Dra. Renata de Freitas Góis Comparoni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37462" t="53134" r="50373" b="31660"/>
          <a:stretch/>
        </p:blipFill>
        <p:spPr bwMode="auto">
          <a:xfrm>
            <a:off x="1187624" y="2420888"/>
            <a:ext cx="316835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315694"/>
            <a:ext cx="7490792" cy="40317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/>
              <a:t>4- Relacionamento Com os Clientes</a:t>
            </a:r>
            <a:endParaRPr lang="pt-BR" sz="2000" dirty="0"/>
          </a:p>
          <a:p>
            <a:pPr algn="just"/>
            <a:r>
              <a:rPr lang="pt-BR" sz="2000" dirty="0"/>
              <a:t>Em seu quarto bloco, o Business </a:t>
            </a:r>
            <a:r>
              <a:rPr lang="pt-BR" sz="2000" dirty="0" err="1"/>
              <a:t>Model</a:t>
            </a:r>
            <a:r>
              <a:rPr lang="pt-BR" sz="2000" dirty="0"/>
              <a:t> </a:t>
            </a:r>
            <a:r>
              <a:rPr lang="pt-BR" sz="2000" dirty="0" err="1"/>
              <a:t>Canvas</a:t>
            </a:r>
            <a:r>
              <a:rPr lang="pt-BR" sz="2000" dirty="0"/>
              <a:t> prevê como a empresa irá se relacionar com cada segmento de cliente. Nesse caso, é importante que o negócio crie formas de comunicação que sejam adequadas para todos os tipos de clientes que fazem parte do seu público-alvo, levando em consideração a forma que se comunicam, a classe econômica a que pertencem, em média quanto costumam gastar com a marca, o que pensam da empresa, entre outras coisas.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6EADC6F-C0D2-4B15-98F3-3C4B34B7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7462" t="35587" r="50841" b="46282"/>
          <a:stretch/>
        </p:blipFill>
        <p:spPr bwMode="auto">
          <a:xfrm>
            <a:off x="1201561" y="1916832"/>
            <a:ext cx="3370439" cy="417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5- Principais Atividades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Após determinar o tipo de produto que a empresa quer entregar e para qual consumidor, o próximo bloco do Business </a:t>
            </a:r>
            <a:r>
              <a:rPr lang="pt-BR" sz="2000" dirty="0" err="1"/>
              <a:t>Model</a:t>
            </a:r>
            <a:r>
              <a:rPr lang="pt-BR" sz="2000" dirty="0"/>
              <a:t> </a:t>
            </a:r>
            <a:r>
              <a:rPr lang="pt-BR" sz="2000" dirty="0" err="1"/>
              <a:t>Canvas</a:t>
            </a:r>
            <a:r>
              <a:rPr lang="pt-BR" sz="2000" dirty="0"/>
              <a:t> é a atividade-chave, ou seja, quais são as atividades que terão que ser feitas para alcançar o objetivo estipulado. </a:t>
            </a:r>
          </a:p>
          <a:p>
            <a:pPr marL="0" indent="0" algn="just">
              <a:buNone/>
            </a:pPr>
            <a:r>
              <a:rPr lang="pt-BR" sz="2000" dirty="0"/>
              <a:t>Esse ponto é essencial para a empresa, que tem que traçar todas as ações e as estratégias necessárias para colocar o seu plano em prática.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19BE37C-DA4C-4B72-9206-6F064FC3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5005" t="35587" r="72830" b="46282"/>
          <a:stretch/>
        </p:blipFill>
        <p:spPr bwMode="auto">
          <a:xfrm>
            <a:off x="1115616" y="2276872"/>
            <a:ext cx="3312368" cy="39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6- Recursos Principais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Feita a determinação das atividades que serão necessárias para desenvolver o produto do negócio, o sexto bloco do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estuda quais são os recursos principais utilizados para que seja viável cumpri-las. </a:t>
            </a:r>
          </a:p>
          <a:p>
            <a:pPr marL="0" indent="0" algn="just">
              <a:buNone/>
            </a:pPr>
            <a:r>
              <a:rPr lang="pt-BR" dirty="0"/>
              <a:t>Nessa etapa, a empresa deve prever quais são os recursos internos e externos que terá que usar bem como os seus respetivos custos financeiros e humanos.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75DB91A-8C1E-4962-AA6A-178E2912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15005" t="53134" r="72830" b="32829"/>
          <a:stretch/>
        </p:blipFill>
        <p:spPr bwMode="auto">
          <a:xfrm>
            <a:off x="1115616" y="2420888"/>
            <a:ext cx="32763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7- Principais Alianças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O sétimo bloco do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fala das possíveis parcerias que a empresa terá que fazer para conseguir entrar o produto planejado. </a:t>
            </a:r>
          </a:p>
          <a:p>
            <a:pPr marL="0" indent="0" algn="just">
              <a:buNone/>
            </a:pPr>
            <a:r>
              <a:rPr lang="pt-BR" dirty="0"/>
              <a:t>Essa fase consiste no estudo de fornecedores e de empresas terceirizadas que podem contribuir para com o seu projeto, sendo necessário estudar as vantagens e desvantagens em estabelecer parcerias com terceiros.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CB90987-974C-40D0-9120-B0F87FAD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544" t="34418" r="84061" b="32244"/>
          <a:stretch/>
        </p:blipFill>
        <p:spPr bwMode="auto">
          <a:xfrm>
            <a:off x="827584" y="2204864"/>
            <a:ext cx="190770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8- Modelo de Receita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O oitavo bloco do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trata das fontes de receita da proposta de valor, ou seja, como a empresa irá obter lucro através dos seus produtos ou serviços. </a:t>
            </a:r>
          </a:p>
          <a:p>
            <a:pPr marL="0" indent="0" algn="just">
              <a:buNone/>
            </a:pPr>
            <a:r>
              <a:rPr lang="pt-BR" dirty="0"/>
              <a:t>O mais comum é que a fonte de receita seja através da venda direta, mas dependendo do tipo de serviço também é possível estabelecer parcerias.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3EAB546-25B6-44CA-BD30-B2B30465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6865" y="2576291"/>
            <a:ext cx="6798736" cy="3444997"/>
          </a:xfrm>
        </p:spPr>
        <p:txBody>
          <a:bodyPr/>
          <a:lstStyle/>
          <a:p>
            <a:pPr algn="just">
              <a:buNone/>
            </a:pPr>
            <a:r>
              <a:rPr lang="pt-BR" dirty="0"/>
              <a:t>	Todo e qualquer negócio precisa de planejamento e organização para ser bem sucedido e alcançar todos os seus objetivos internos e externos, independente se ele ainda é uma ideia ou já inserido no mercado.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1848" t="66586" r="39143" b="21132"/>
          <a:stretch/>
        </p:blipFill>
        <p:spPr bwMode="auto">
          <a:xfrm>
            <a:off x="4139952" y="4725144"/>
            <a:ext cx="44644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9- Estrutura de Custos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O nono e último bloco do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fala sobre a estrutura de custos, evidenciando quais são os custos que a empresa terá para colocar em prática a sua proposta. </a:t>
            </a:r>
          </a:p>
          <a:p>
            <a:pPr marL="0" indent="0" algn="just">
              <a:buNone/>
            </a:pPr>
            <a:r>
              <a:rPr lang="pt-BR" dirty="0"/>
              <a:t>Esta etapa é importantíssima para que a empresa possa levantar os recursos financeiros para desenvolver a sua ideia, evitando que ocorram furos no orçamento e isso atrapalhe o desenvolvimento do negócio.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BDCEE5-DF09-4475-9873-2C55CA82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3544" t="66586" r="67216" b="20547"/>
          <a:stretch/>
        </p:blipFill>
        <p:spPr bwMode="auto">
          <a:xfrm>
            <a:off x="1397030" y="3717032"/>
            <a:ext cx="55227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55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, também conhecido como ‘Quadro de Modelo de Negócios’, se caracteriza como uma ferramenta de gerenciamento estratégico, que tem como objetivo desenvolver e esboçar modelos de negócio a serem desenvolvidos ou que já existem.</a:t>
            </a:r>
          </a:p>
          <a:p>
            <a:pPr marL="0" indent="0" algn="just">
              <a:buNone/>
            </a:pPr>
            <a:r>
              <a:rPr lang="pt-BR" dirty="0"/>
              <a:t> Basicamente, esta ferramenta funciona como um mapa visual pré-formatado, que é composto por nove blocos, a ferramenta foi idealizada </a:t>
            </a:r>
            <a:r>
              <a:rPr lang="pt-BR" dirty="0" err="1"/>
              <a:t>iniciamente</a:t>
            </a:r>
            <a:r>
              <a:rPr lang="pt-BR" dirty="0"/>
              <a:t> por Alexander </a:t>
            </a:r>
            <a:r>
              <a:rPr lang="pt-BR" dirty="0" err="1"/>
              <a:t>Osterwalder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544" t="34418" r="38576" b="20547"/>
          <a:stretch>
            <a:fillRect/>
          </a:stretch>
        </p:blipFill>
        <p:spPr bwMode="auto">
          <a:xfrm>
            <a:off x="0" y="836712"/>
            <a:ext cx="89077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55576" y="18864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E-commerce de moda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6864" y="2490135"/>
            <a:ext cx="6995535" cy="360316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/>
              <a:t>1- Proposta de Valor</a:t>
            </a:r>
            <a:endParaRPr lang="pt-BR" dirty="0"/>
          </a:p>
          <a:p>
            <a:pPr algn="just"/>
            <a:r>
              <a:rPr lang="pt-BR" dirty="0"/>
              <a:t>O primeiro bloco do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é a proposta de valor, que trata de o que a empresa vai oferecer para o mercado e se de fato isso vai ter valor para os seus clientes. </a:t>
            </a:r>
          </a:p>
          <a:p>
            <a:pPr algn="just"/>
            <a:r>
              <a:rPr lang="pt-BR" dirty="0"/>
              <a:t>Esta fase do planejamento consiste principalmente no desenvolvimento dos serviços ou produtos que a empresa pretende disponibilizar para o seu público consumidor.</a:t>
            </a:r>
          </a:p>
          <a:p>
            <a:pPr algn="just"/>
            <a:r>
              <a:rPr lang="pt-BR" dirty="0"/>
              <a:t>A proposta de valor sugere que o gestor do negócio estude não só as características físicas do negócio, mas o seu valor social, ou seja, o impacto que irá causar na vida dos seus clientes. Afinal de contas, dependendo do serviço ou produto, é necessário criar uma identificação para atingir o psicológico dos consumidores, fazendo com que eles paguem não somente pelo item material, mas também pelos seus valores adicionais.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6233" t="35588" r="62070" b="32829"/>
          <a:stretch>
            <a:fillRect/>
          </a:stretch>
        </p:blipFill>
        <p:spPr bwMode="auto">
          <a:xfrm>
            <a:off x="1763688" y="940403"/>
            <a:ext cx="2304256" cy="497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2- Segmento de Clientes</a:t>
            </a:r>
          </a:p>
          <a:p>
            <a:pPr algn="just"/>
            <a:r>
              <a:rPr lang="pt-BR" dirty="0"/>
              <a:t>O segmento de clientes é o segundo bloco do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e refere-se ao tipo de cliente que será foco do negócio que está em desenvolvimento ou já existe. </a:t>
            </a:r>
          </a:p>
          <a:p>
            <a:pPr algn="just"/>
            <a:r>
              <a:rPr lang="pt-BR" dirty="0"/>
              <a:t>Um produto ou serviço só deve ser desenvolvido a partir do momento em que a empresa seleciona e conhece de forma detalhada as características do seu público-alvo.</a:t>
            </a:r>
          </a:p>
          <a:p>
            <a:pPr algn="just"/>
            <a:r>
              <a:rPr lang="pt-BR" dirty="0"/>
              <a:t>Em primeiro lugar, a empresa deve fazer um estudo de quem é o seu público consumidor geral e quais os segmentos que têm dentro dele, por exemplo, uma loja de cosméticos pode ter como subdivisões mulheres de classe econômica média e alta, com idade de 18 a 30 anos. A partir daí, o empresário pode desenvolver um produto ou serviço exclusivo para cada tipo de cliente que possuiu.</a:t>
            </a:r>
          </a:p>
          <a:p>
            <a:pPr algn="just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E61A27F-04B9-4900-A681-C3CA1291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8692" t="35588" r="39611" b="32244"/>
          <a:stretch>
            <a:fillRect/>
          </a:stretch>
        </p:blipFill>
        <p:spPr bwMode="auto">
          <a:xfrm>
            <a:off x="1187624" y="1556792"/>
            <a:ext cx="2016224" cy="443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/>
              <a:t>3- Os Canais de Distribuição</a:t>
            </a:r>
            <a:endParaRPr lang="pt-BR" dirty="0"/>
          </a:p>
          <a:p>
            <a:pPr algn="just"/>
            <a:r>
              <a:rPr lang="pt-BR" dirty="0"/>
              <a:t>O terceiro bloco do planejamento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diz respeito aos canais de distribuição pelos quais os clientes terão acesso ao serviço que a empresa está oferecendo. Como se vê, não basta apenas criar um produto baseado nas características dos clientes, pois também é importante pensar no método como ele chegará até eles.</a:t>
            </a:r>
          </a:p>
          <a:p>
            <a:pPr algn="just"/>
            <a:r>
              <a:rPr lang="pt-BR" dirty="0"/>
              <a:t>Para os produtos já existentes e para as novas mercadorias que se pretende inserir no mercado, a empresa sempre deve pensar nos canais de distribuição que utilizará que os itens sejam até os clientes. Os canais precisam estar adequados as características dos consumidores. Por exemplo, se o negócio tem um público jovem e ativo na internet, logo sites e aplicativos são canais mais apropriados para vender os seus produtos.</a:t>
            </a:r>
          </a:p>
          <a:p>
            <a:pPr algn="just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71FCBC7-63E7-4581-9526-7CA8ED5D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pt-BR" b="1" cap="all" dirty="0"/>
            </a:br>
            <a:r>
              <a:rPr lang="pt-BR" sz="3100" b="1" cap="all" dirty="0"/>
              <a:t>COMO FUNCIONA A ESTRUTURA DO BUSINESS MODEL CANVAS?</a:t>
            </a:r>
            <a:br>
              <a:rPr lang="pt-BR" sz="3100" b="1" cap="all" dirty="0"/>
            </a:b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D0CC5E7A557D4E98EDA58FEA31DF46" ma:contentTypeVersion="2" ma:contentTypeDescription="Crie um novo documento." ma:contentTypeScope="" ma:versionID="8bed44e35bc504c8d97eaa40cee53e9d">
  <xsd:schema xmlns:xsd="http://www.w3.org/2001/XMLSchema" xmlns:xs="http://www.w3.org/2001/XMLSchema" xmlns:p="http://schemas.microsoft.com/office/2006/metadata/properties" xmlns:ns2="f1007b48-c725-4487-b90a-d6900d81c3bb" targetNamespace="http://schemas.microsoft.com/office/2006/metadata/properties" ma:root="true" ma:fieldsID="0aeb904520133de6c9ae1821b9d2bb5c" ns2:_="">
    <xsd:import namespace="f1007b48-c725-4487-b90a-d6900d81c3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07b48-c725-4487-b90a-d6900d81c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5C3C7A-C484-44C5-847D-E47EF68025DF}"/>
</file>

<file path=customXml/itemProps2.xml><?xml version="1.0" encoding="utf-8"?>
<ds:datastoreItem xmlns:ds="http://schemas.openxmlformats.org/officeDocument/2006/customXml" ds:itemID="{F0A4D103-BC0B-41C4-875B-65889368F46B}"/>
</file>

<file path=customXml/itemProps3.xml><?xml version="1.0" encoding="utf-8"?>
<ds:datastoreItem xmlns:ds="http://schemas.openxmlformats.org/officeDocument/2006/customXml" ds:itemID="{BF1226A4-648D-4D15-932C-BBB88A02A0E8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1261</Words>
  <Application>Microsoft Office PowerPoint</Application>
  <PresentationFormat>Apresentação na tela (4:3)</PresentationFormat>
  <Paragraphs>51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Garamond</vt:lpstr>
      <vt:lpstr>Orgânico</vt:lpstr>
      <vt:lpstr>Business Model Canvas</vt:lpstr>
      <vt:lpstr>Business Model Canvas</vt:lpstr>
      <vt:lpstr>Business Model Canvas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  <vt:lpstr> COMO FUNCIONA A ESTRUTURA DO BUSINESS MODEL CANVAS?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renata comparoni</cp:lastModifiedBy>
  <cp:revision>9</cp:revision>
  <dcterms:created xsi:type="dcterms:W3CDTF">2016-11-18T10:21:42Z</dcterms:created>
  <dcterms:modified xsi:type="dcterms:W3CDTF">2020-09-11T13:20:17Z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0x010100C7D0CC5E7A557D4E98EDA58FEA31DF46</vt:lpwstr>
  </property>
</Properties>
</file>