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82" r:id="rId3"/>
    <p:sldId id="283" r:id="rId4"/>
    <p:sldId id="257" r:id="rId5"/>
    <p:sldId id="258" r:id="rId6"/>
    <p:sldId id="259" r:id="rId7"/>
    <p:sldId id="284" r:id="rId8"/>
    <p:sldId id="260" r:id="rId9"/>
    <p:sldId id="261" r:id="rId10"/>
    <p:sldId id="285" r:id="rId11"/>
    <p:sldId id="286" r:id="rId12"/>
    <p:sldId id="287" r:id="rId13"/>
    <p:sldId id="262" r:id="rId14"/>
    <p:sldId id="290" r:id="rId15"/>
    <p:sldId id="291" r:id="rId16"/>
    <p:sldId id="288" r:id="rId17"/>
    <p:sldId id="289" r:id="rId18"/>
    <p:sldId id="263" r:id="rId19"/>
    <p:sldId id="264" r:id="rId20"/>
    <p:sldId id="293" r:id="rId21"/>
    <p:sldId id="306" r:id="rId22"/>
    <p:sldId id="292" r:id="rId23"/>
    <p:sldId id="266" r:id="rId24"/>
    <p:sldId id="267" r:id="rId25"/>
    <p:sldId id="265" r:id="rId26"/>
    <p:sldId id="268" r:id="rId27"/>
    <p:sldId id="269" r:id="rId28"/>
    <p:sldId id="271" r:id="rId29"/>
    <p:sldId id="270" r:id="rId30"/>
    <p:sldId id="307" r:id="rId31"/>
    <p:sldId id="272" r:id="rId32"/>
    <p:sldId id="273" r:id="rId33"/>
    <p:sldId id="274" r:id="rId34"/>
    <p:sldId id="276" r:id="rId35"/>
    <p:sldId id="277" r:id="rId36"/>
    <p:sldId id="278" r:id="rId37"/>
    <p:sldId id="294" r:id="rId38"/>
    <p:sldId id="308" r:id="rId39"/>
    <p:sldId id="275" r:id="rId40"/>
    <p:sldId id="279" r:id="rId41"/>
    <p:sldId id="297" r:id="rId42"/>
    <p:sldId id="301" r:id="rId43"/>
    <p:sldId id="298" r:id="rId44"/>
    <p:sldId id="303" r:id="rId45"/>
    <p:sldId id="302" r:id="rId46"/>
    <p:sldId id="304" r:id="rId47"/>
    <p:sldId id="299" r:id="rId48"/>
    <p:sldId id="300" r:id="rId49"/>
    <p:sldId id="29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8602" autoAdjust="0"/>
  </p:normalViewPr>
  <p:slideViewPr>
    <p:cSldViewPr snapToGrid="0">
      <p:cViewPr varScale="1">
        <p:scale>
          <a:sx n="86" d="100"/>
          <a:sy n="86" d="100"/>
        </p:scale>
        <p:origin x="4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AC00B-0DBB-41C3-8850-418BFB9B29DA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7D4B8-2671-418D-B7A9-1C59B99B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1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components analysis (PCA) is a method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summarise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a low-dimensional space, the variance in a multivariate scatter of points. In doing so, it provides an overview of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relationships between your objects and variables. This can often act as a good starting point in multivariate data analysis by allowing you to note trends, groupings, key variables, and potential outliers. Further, if you have a data set with many variables and relatively few objects (i.e. a "large p, small n" table), PCA can help collapse these many variables into a few principal components (PCs), which can be used in further analyses.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7D4B8-2671-418D-B7A9-1C59B99B5F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78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7D4B8-2671-418D-B7A9-1C59B99B5F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69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 underlined are 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7D4B8-2671-418D-B7A9-1C59B99B5F7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3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 focuses on two objects ("o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"o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 three quantitative explanatory variables ("Nitrate", "Phosphate", "Silicate") represented by vectors (arrows) pointing in the direction of increase and extended for clarity (dashed lines), and two states of a nominal (qualitative) variable, sediment type ("Sand", "Silt", "Clay"). Orthogonal projections are shown as dotted red lines. Object "o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is very likely to be found in clay sediments while object "o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is more likely to be found in sand sediments. Perpendicular projections of object "o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onto quantitative explanatory variables suggests it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high values of nitrate concentration, mid-to-low values of phosphate concentration, and low values of silicate concentration. Object "o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high values of phosphate concentration, mid-range values of silicate concentration and low values of nitrate concentration.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7D4B8-2671-418D-B7A9-1C59B99B5F7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5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example is similar to that in (a), however, points representing response variables ("v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"v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 are now the focus of interpretation. Variable "v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is likely to reach its maximum (e.g. highest abundance) in silty sediments at high concentrations of nitrate (projection not shown), mid-to-low concentrations of silicate, and low concentrations of phosphate. Variable "v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is likely to reach its maximum in sandy sediments, at mid-to-high phosphate concentrations, low nitrate concentrations and high silicate concentrations.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7D4B8-2671-418D-B7A9-1C59B99B5F7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59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the projection of ordinated objects onto a vector and b) the angles between vectors.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projection of an ordinated point onto a variable vector, as shown for point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panel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approximates the variable's value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realised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that object. Hence, visual inspection suggests object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expected to have higher values of variable 1 relative to most other objects. Object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however, can be expected to have lower values of variable 1 relative to other objects. Note that the dashed line is not typically shown in a biplot and is shown here for clarity.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7D4B8-2671-418D-B7A9-1C59B99B5F7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43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using type II scaling, the cosines of angles between vectors (panel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approximate the correlation between the variables they represent. In this case, ∠a is approaching 90, which suggests that variables "1" and "2" show very little correlation (i.e. they are almost orthogonal, just as independent axes are). ∠b is less than 90°, suggesting positive correlation between variables "2" and "3" while ∠c is approaching 180°, suggesting strong negative correlation between variables "2" and "4" (i.e. the directions of increase of variables "2" and "4" oppose one another). Variable 5 is non-quantitative and is represented by a centroid. A right-angled projection onto variable 4 suggests the two are positively linked.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7D4B8-2671-418D-B7A9-1C59B99B5F7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4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A6D-FD13-426D-A8D3-CF682957F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C4315-9F4B-42FE-BD6B-DF16B7549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0812-2A39-4372-9554-BF7F5DBA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04-FE1D-4BD7-95CC-56B4F51592E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73EBA-734D-4343-9744-CC1AFEC8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714F1-AABB-47E1-AE37-5C9586A8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328C-1BEA-4DFD-B465-346CE11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8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2ACE-E837-4070-8E5B-3C36E0A9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A9B58-0560-486C-82E5-433F5DA2D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53FD9-FA47-4EBA-9631-1961AD17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04-FE1D-4BD7-95CC-56B4F51592E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2CD67-6E82-4F45-99CB-AEB04C98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B863-F880-4E7E-86E0-02583701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328C-1BEA-4DFD-B465-346CE11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7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D073D-7CBF-4D2A-BFDB-330D2F61A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1F9DA-14B2-4205-91AA-82C039E00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CF0FD-EB4E-44CD-B7CB-612B7235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04-FE1D-4BD7-95CC-56B4F51592E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6D46C-27EB-469B-A0C2-7ACCDFDA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B3C03-9BA4-49D1-85DB-31A9E6D5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328C-1BEA-4DFD-B465-346CE11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4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9872-4146-48AE-A369-44D9EB35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4282-27CE-42AF-ADB3-029C5453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E91CC-2008-4E24-9A31-9E44C819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04-FE1D-4BD7-95CC-56B4F51592E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287C1-18B2-44CE-A826-A74072C9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1E7AC-489E-4071-968C-577B2480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328C-1BEA-4DFD-B465-346CE11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3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63A-A49E-4973-80B4-2960ED8B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8D5D5-4FEB-4A5A-9B92-E8B0D937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B21EC-82CD-49DD-AAC0-CF5816F2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04-FE1D-4BD7-95CC-56B4F51592E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D20F-0262-4A91-A2E9-8E1E9C0B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C54E7-0160-44EF-826F-587596C6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328C-1BEA-4DFD-B465-346CE11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9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E71C-7414-4072-90C8-1A260BE3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70C1-DE82-4D58-ACD2-EF792A9D8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13A86-C232-4124-9F32-C4CC6C49D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BB694-E70D-4B49-86B0-5B434F70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04-FE1D-4BD7-95CC-56B4F51592E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7F5D2-B965-4CE6-8974-FA4D42DA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6A8A3-513C-412B-88C9-107A9039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328C-1BEA-4DFD-B465-346CE11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4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83FA-0545-4883-973C-2A7F22E1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A806C-7686-43F1-9426-8795B27B9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479B7-B352-4F5F-A255-E96891D98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B5D15-B593-49DF-A218-90EE49133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0A7A9-04C6-447C-A39E-3CB4F9224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F5082-E240-491A-A907-97512DEA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04-FE1D-4BD7-95CC-56B4F51592E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ED913-7CB1-4EAA-BF07-9382A0B9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A2396-0AA6-43C5-A6B3-0D883FAB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328C-1BEA-4DFD-B465-346CE11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1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7B6C-8FCC-4750-9D8D-3442E85C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058F0-C07C-4BC2-9C11-7E46E88C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04-FE1D-4BD7-95CC-56B4F51592E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5B171-F2C1-41FE-9315-5D5BC68F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59BEB-88C7-42C2-96C9-CCBE7103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328C-1BEA-4DFD-B465-346CE11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2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DC5F7-E613-4DD8-BDDF-F5D657A2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04-FE1D-4BD7-95CC-56B4F51592E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4339D-FB3C-4946-B5E1-AF5E5E02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9EF5B-E889-4AC0-B79B-2C0B8AC5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328C-1BEA-4DFD-B465-346CE11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5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9F48-20EE-4A8A-AE5A-2EE42CB7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FD72F-1748-4DC2-B09C-2C90691F4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CBD84-4A1E-4635-A60C-B634ADFAD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BF5F0-01F3-4A04-BD95-0D3147D8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04-FE1D-4BD7-95CC-56B4F51592E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5A401-036E-4E20-BC88-8DDB7400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8E050-A61D-45E1-B0B7-8C8338D8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328C-1BEA-4DFD-B465-346CE11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1215-E456-425F-8836-0DA97D22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3A770-E98B-4C39-B02E-06C08EF57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7C936-A224-4CDE-88E4-326D849B9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21F72-A07B-4ECA-BE32-75366135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804-FE1D-4BD7-95CC-56B4F51592E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F545D-F7A4-418B-BEFA-D9D59DCF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23864-4834-4655-AC18-B7A79E6C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328C-1BEA-4DFD-B465-346CE11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3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BDED4-AE6D-4064-8806-5DC5142E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7DBA3-BA0E-407B-973C-4B64DA659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F0F84-675B-4B29-9E89-3969E069D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AB804-FE1D-4BD7-95CC-56B4F51592E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EC64D-4E21-41A2-8D7D-AB8F00034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4288-6482-4071-B708-D4AB01707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0328C-1BEA-4DFD-B465-346CE11F8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4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D831F-4713-44E2-A2CD-A1FC2C6BB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Module 5 – Ordinations 2: Eigenanalysis based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B8D93-747F-42A0-985C-B0EE61559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t">
            <a:normAutofit/>
          </a:bodyPr>
          <a:lstStyle/>
          <a:p>
            <a:pPr algn="l"/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6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DDDA-7B34-4B66-ABFC-5DD9E0FB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 the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EB87-D12B-4FD0-9CB4-1765FA5C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Get data with no(?) missing values </a:t>
            </a:r>
          </a:p>
          <a:p>
            <a:r>
              <a:rPr lang="en-US" dirty="0"/>
              <a:t>Step 2: Adjust data to mean = 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32E4A-9B50-4C0A-828C-E067A1DFF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47"/>
          <a:stretch/>
        </p:blipFill>
        <p:spPr>
          <a:xfrm>
            <a:off x="404447" y="2806700"/>
            <a:ext cx="57816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2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DDDA-7B34-4B66-ABFC-5DD9E0FB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 the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EB87-D12B-4FD0-9CB4-1765FA5C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Get data with no(?) missing values </a:t>
            </a:r>
          </a:p>
          <a:p>
            <a:r>
              <a:rPr lang="en-US" dirty="0"/>
              <a:t>Step 2: Adjust data to mean = 0 – scale your data</a:t>
            </a:r>
          </a:p>
          <a:p>
            <a:r>
              <a:rPr lang="en-US" dirty="0"/>
              <a:t>Step 3: Calculate the covariance matrix </a:t>
            </a:r>
          </a:p>
          <a:p>
            <a:pPr lvl="1"/>
            <a:r>
              <a:rPr lang="en-US" dirty="0"/>
              <a:t>is a measure of the extent to which corresponding elements from two sets of ordered data move in the same direction.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EDF1A-E54F-4129-82AC-195048967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87" y="4029869"/>
            <a:ext cx="40100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19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DDDA-7B34-4B66-ABFC-5DD9E0FB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 the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EB87-D12B-4FD0-9CB4-1765FA5C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Get data with no(?) missing values </a:t>
            </a:r>
          </a:p>
          <a:p>
            <a:r>
              <a:rPr lang="en-US" dirty="0"/>
              <a:t>Step 2: Adjust data to mean = 0 – scale your data</a:t>
            </a:r>
          </a:p>
          <a:p>
            <a:r>
              <a:rPr lang="en-US" dirty="0"/>
              <a:t>Step 3: Calculate the covariance matrix </a:t>
            </a:r>
          </a:p>
          <a:p>
            <a:r>
              <a:rPr lang="en-US" dirty="0"/>
              <a:t>Step 4: Eigenanalysis of the covariance matrix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1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EB1B-1A88-41BD-B485-D6F92326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B002-29D4-4D95-AD49-79C40970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The eigenvector represents an arrow pointing from the origin (0,0) to the point in 2-dimensional space = </a:t>
            </a:r>
            <a:r>
              <a:rPr lang="en-US" b="1" dirty="0"/>
              <a:t>coefficients for a linear equation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Eigenvectors can be scaled, and in PCA, they are scaled to equal length = 1 (called </a:t>
            </a:r>
            <a:r>
              <a:rPr lang="en-US" i="1" dirty="0"/>
              <a:t>unit </a:t>
            </a:r>
            <a:r>
              <a:rPr lang="en-US" dirty="0"/>
              <a:t>eigenvectors)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4458F-0BE9-4CC6-ADB9-3067EA2B9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20" y="2810669"/>
            <a:ext cx="64198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2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EB1B-1A88-41BD-B485-D6F92326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B002-29D4-4D95-AD49-79C40970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eigenvector represents an arrow pointing from the origin (0,0) to the point in 2-dimensional space = </a:t>
            </a:r>
            <a:r>
              <a:rPr lang="en-US" b="1" dirty="0"/>
              <a:t>coefficients for a linear equation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Eigenvectors can be scaled, and in PCA, they are scaled to equal length = 1 (called </a:t>
            </a:r>
            <a:r>
              <a:rPr lang="en-US" i="1" dirty="0"/>
              <a:t>unit </a:t>
            </a:r>
            <a:r>
              <a:rPr lang="en-US" dirty="0"/>
              <a:t>eigenvectors) </a:t>
            </a:r>
          </a:p>
          <a:p>
            <a:r>
              <a:rPr lang="en-US" dirty="0"/>
              <a:t> Eigenvalues are the amount by which eigenvectors are scaled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4458F-0BE9-4CC6-ADB9-3067EA2B9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20" y="2810669"/>
            <a:ext cx="6419850" cy="238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23118D-7135-43F0-860B-C5DCF189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84" y="3258344"/>
            <a:ext cx="51625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83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EB1B-1A88-41BD-B485-D6F92326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B002-29D4-4D95-AD49-79C40970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Finds the eigenvectors and eigenvalues</a:t>
            </a:r>
          </a:p>
          <a:p>
            <a:endParaRPr lang="en-US" dirty="0"/>
          </a:p>
          <a:p>
            <a:r>
              <a:rPr lang="en-US" dirty="0"/>
              <a:t>Eigenvectors are found using an iterative process that solves simultaneous linear equations (axes)</a:t>
            </a:r>
          </a:p>
          <a:p>
            <a:endParaRPr lang="en-US" dirty="0"/>
          </a:p>
          <a:p>
            <a:r>
              <a:rPr lang="en-US" dirty="0"/>
              <a:t>Eigenvalues are the roots of polynomial equations found using iterative computational algorithms</a:t>
            </a:r>
          </a:p>
          <a:p>
            <a:pPr lvl="1"/>
            <a:r>
              <a:rPr lang="en-US" dirty="0"/>
              <a:t>Highest eigenvalue belongs to the first Principal Component </a:t>
            </a:r>
          </a:p>
          <a:p>
            <a:pPr lvl="1"/>
            <a:r>
              <a:rPr lang="en-US" dirty="0"/>
              <a:t>Represent the amount of variance explained by each axis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28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DDDA-7B34-4B66-ABFC-5DD9E0FB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 the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EB87-D12B-4FD0-9CB4-1765FA5C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Get data with no(?) missing values </a:t>
            </a:r>
          </a:p>
          <a:p>
            <a:r>
              <a:rPr lang="en-US" dirty="0"/>
              <a:t>Step 2: Adjust data to mean = 0 – scale your data</a:t>
            </a:r>
          </a:p>
          <a:p>
            <a:r>
              <a:rPr lang="en-US" dirty="0"/>
              <a:t>Step 3: Calculate the covariance matrix </a:t>
            </a:r>
          </a:p>
          <a:p>
            <a:r>
              <a:rPr lang="en-US" dirty="0"/>
              <a:t>Step 4: Eigenanalysis of the covariance matrix</a:t>
            </a:r>
          </a:p>
          <a:p>
            <a:r>
              <a:rPr lang="en-US" dirty="0"/>
              <a:t>Step 5: Choose the principal components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936801-B27F-440E-A546-0F6BF2973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38" r="2034"/>
          <a:stretch/>
        </p:blipFill>
        <p:spPr>
          <a:xfrm>
            <a:off x="3962401" y="4267200"/>
            <a:ext cx="2806786" cy="250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0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DDDA-7B34-4B66-ABFC-5DD9E0FB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 the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EB87-D12B-4FD0-9CB4-1765FA5C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Get data with no(?) missing values </a:t>
            </a:r>
          </a:p>
          <a:p>
            <a:r>
              <a:rPr lang="en-US" dirty="0"/>
              <a:t>Step 2: Adjust data to mean = 0 – scale your data</a:t>
            </a:r>
          </a:p>
          <a:p>
            <a:r>
              <a:rPr lang="en-US" dirty="0"/>
              <a:t>Step 3: Calculate the covariance matrix </a:t>
            </a:r>
          </a:p>
          <a:p>
            <a:r>
              <a:rPr lang="en-US" dirty="0"/>
              <a:t>Step 4: Eigenanalysis of the covariance matrix</a:t>
            </a:r>
          </a:p>
          <a:p>
            <a:r>
              <a:rPr lang="en-US" dirty="0"/>
              <a:t>Step 5: Choose the principal components</a:t>
            </a:r>
          </a:p>
          <a:p>
            <a:r>
              <a:rPr lang="en-US" dirty="0"/>
              <a:t>Step 6: Derive a new dataset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1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B7CF-06FE-4950-BBF2-CB9E1155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22578-9ECC-437F-887D-ECFB96A6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Eigenvalues represent the amount of variance explained by each axis</a:t>
            </a:r>
          </a:p>
          <a:p>
            <a:endParaRPr lang="en-US" dirty="0"/>
          </a:p>
          <a:p>
            <a:r>
              <a:rPr lang="en-US" dirty="0"/>
              <a:t>Because PCA is based on Euclidean distances, axes can be extracted and treated as composite variables in other analyses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47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5B78-7511-4ED2-92A1-5777B435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 warnings!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9F82-793A-4C53-8E57-4A63AF9D1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6900" cy="4351338"/>
          </a:xfrm>
        </p:spPr>
        <p:txBody>
          <a:bodyPr/>
          <a:lstStyle/>
          <a:p>
            <a:r>
              <a:rPr lang="en-US" dirty="0"/>
              <a:t>Cannot handle non-linear data</a:t>
            </a:r>
          </a:p>
          <a:p>
            <a:endParaRPr lang="en-US" dirty="0"/>
          </a:p>
          <a:p>
            <a:r>
              <a:rPr lang="en-US" dirty="0"/>
              <a:t>Interprets shared zeros as positive relationships </a:t>
            </a:r>
          </a:p>
          <a:p>
            <a:pPr lvl="1"/>
            <a:r>
              <a:rPr lang="en-US" dirty="0"/>
              <a:t>Results in the “horseshoe effect”</a:t>
            </a:r>
          </a:p>
          <a:p>
            <a:pPr lvl="1"/>
            <a:r>
              <a:rPr lang="en-US" dirty="0"/>
              <a:t>Why it is bad for species comp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0A056-AB3D-45AE-8FF5-E0A89C4DF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4" y="1221523"/>
            <a:ext cx="5210175" cy="52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2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5ED3-A652-4DE3-9C3F-1C922710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D133-4CBB-49C9-8FBC-64C115623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Distance-based ordination</a:t>
            </a:r>
          </a:p>
          <a:p>
            <a:r>
              <a:rPr lang="en-US" dirty="0"/>
              <a:t>attempt to faithfully relate differences in ordination space to distance (or dissimilarity)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Eigenanalysis-based ordination</a:t>
            </a:r>
          </a:p>
          <a:p>
            <a:r>
              <a:rPr lang="en-US" dirty="0"/>
              <a:t>attempt to faithfully place species or attributes along gradients (inferred or measured)</a:t>
            </a:r>
          </a:p>
        </p:txBody>
      </p:sp>
    </p:spTree>
    <p:extLst>
      <p:ext uri="{BB962C8B-B14F-4D97-AF65-F5344CB8AC3E}">
        <p14:creationId xmlns:p14="http://schemas.microsoft.com/office/powerpoint/2010/main" val="751846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D6EF-8930-4E20-8214-DAB30EA1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 advanced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EB8B-DBEB-4415-B8C9-9B3335B73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rotate your axes</a:t>
            </a:r>
          </a:p>
          <a:p>
            <a:pPr lvl="1"/>
            <a:r>
              <a:rPr lang="en-US" dirty="0"/>
              <a:t>PC factor analysis</a:t>
            </a:r>
          </a:p>
          <a:p>
            <a:pPr lvl="1"/>
            <a:r>
              <a:rPr lang="en-US" dirty="0"/>
              <a:t>RPCA</a:t>
            </a:r>
          </a:p>
          <a:p>
            <a:pPr lvl="1"/>
            <a:endParaRPr lang="en-US" dirty="0"/>
          </a:p>
          <a:p>
            <a:r>
              <a:rPr lang="en-US" dirty="0"/>
              <a:t>You can impute missing data</a:t>
            </a:r>
          </a:p>
          <a:p>
            <a:endParaRPr lang="en-US" dirty="0"/>
          </a:p>
          <a:p>
            <a:r>
              <a:rPr lang="en-US" sz="3600" dirty="0"/>
              <a:t>Ask yourself why first</a:t>
            </a:r>
          </a:p>
        </p:txBody>
      </p:sp>
    </p:spTree>
    <p:extLst>
      <p:ext uri="{BB962C8B-B14F-4D97-AF65-F5344CB8AC3E}">
        <p14:creationId xmlns:p14="http://schemas.microsoft.com/office/powerpoint/2010/main" val="877300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D6EF-8930-4E20-8214-DAB30EA1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 What to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EB8B-DBEB-4415-B8C9-9B3335B73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did to data prior to PCA</a:t>
            </a:r>
          </a:p>
          <a:p>
            <a:pPr lvl="1"/>
            <a:r>
              <a:rPr lang="en-US" dirty="0"/>
              <a:t>Transform</a:t>
            </a:r>
          </a:p>
          <a:p>
            <a:pPr lvl="1"/>
            <a:r>
              <a:rPr lang="en-US" dirty="0"/>
              <a:t>Scale</a:t>
            </a:r>
          </a:p>
          <a:p>
            <a:pPr lvl="1"/>
            <a:endParaRPr lang="en-US" dirty="0"/>
          </a:p>
          <a:p>
            <a:r>
              <a:rPr lang="en-US" dirty="0"/>
              <a:t>How much each axis (you are using) explains</a:t>
            </a:r>
          </a:p>
          <a:p>
            <a:endParaRPr lang="en-US" dirty="0"/>
          </a:p>
          <a:p>
            <a:r>
              <a:rPr lang="en-US" dirty="0"/>
              <a:t>What loads on each axis (you are using)</a:t>
            </a:r>
          </a:p>
          <a:p>
            <a:pPr lvl="1"/>
            <a:r>
              <a:rPr lang="en-US" b="1" u="sng" dirty="0"/>
              <a:t>Describe what this represents biologically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563D6B2-157A-4EC8-AD1C-D3E0EDD61880}"/>
              </a:ext>
            </a:extLst>
          </p:cNvPr>
          <p:cNvSpPr/>
          <p:nvPr/>
        </p:nvSpPr>
        <p:spPr>
          <a:xfrm rot="10800000">
            <a:off x="6991350" y="4591050"/>
            <a:ext cx="4229100" cy="1339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C04A2-5A6E-438B-B1BA-0BCFFBB826F8}"/>
              </a:ext>
            </a:extLst>
          </p:cNvPr>
          <p:cNvSpPr txBox="1"/>
          <p:nvPr/>
        </p:nvSpPr>
        <p:spPr>
          <a:xfrm>
            <a:off x="8267699" y="5076309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THIS!</a:t>
            </a:r>
          </a:p>
        </p:txBody>
      </p:sp>
    </p:spTree>
    <p:extLst>
      <p:ext uri="{BB962C8B-B14F-4D97-AF65-F5344CB8AC3E}">
        <p14:creationId xmlns:p14="http://schemas.microsoft.com/office/powerpoint/2010/main" val="449707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BE8F-0E22-47C9-8935-ECE6AAA7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BD781-5B15-4B07-9DEF-3CB6338AE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Distance-based ordination</a:t>
            </a:r>
          </a:p>
          <a:p>
            <a:pPr lvl="1"/>
            <a:r>
              <a:rPr lang="en-US" dirty="0"/>
              <a:t>NMDS –Nonmetric Multidimensional Scaling</a:t>
            </a:r>
          </a:p>
          <a:p>
            <a:pPr lvl="1"/>
            <a:r>
              <a:rPr lang="en-US" dirty="0" err="1"/>
              <a:t>PCoA</a:t>
            </a:r>
            <a:r>
              <a:rPr lang="en-US" dirty="0"/>
              <a:t>–Principal </a:t>
            </a:r>
            <a:r>
              <a:rPr lang="en-US" b="1" dirty="0"/>
              <a:t>Coordinates </a:t>
            </a:r>
            <a:r>
              <a:rPr lang="en-US" dirty="0"/>
              <a:t>Analysis</a:t>
            </a:r>
          </a:p>
          <a:p>
            <a:endParaRPr lang="en-US" dirty="0"/>
          </a:p>
          <a:p>
            <a:r>
              <a:rPr lang="en-US" b="1" dirty="0" err="1"/>
              <a:t>Eigenanalysis</a:t>
            </a:r>
            <a:r>
              <a:rPr lang="en-US" b="1" dirty="0"/>
              <a:t>-based ordination</a:t>
            </a:r>
          </a:p>
          <a:p>
            <a:pPr lvl="1"/>
            <a:r>
              <a:rPr lang="en-US" dirty="0"/>
              <a:t>PCA –Principal </a:t>
            </a:r>
            <a:r>
              <a:rPr lang="en-US" b="1" dirty="0"/>
              <a:t>Components</a:t>
            </a:r>
            <a:r>
              <a:rPr lang="en-US" dirty="0"/>
              <a:t> Analysis</a:t>
            </a:r>
          </a:p>
          <a:p>
            <a:pPr lvl="1"/>
            <a:r>
              <a:rPr lang="en-US" u="sng" dirty="0"/>
              <a:t>CA –Correspondence Analysis</a:t>
            </a:r>
          </a:p>
          <a:p>
            <a:pPr lvl="1"/>
            <a:r>
              <a:rPr lang="en-US" u="sng" dirty="0"/>
              <a:t>DCA –Detrended Correspondence Analysis</a:t>
            </a:r>
          </a:p>
          <a:p>
            <a:pPr lvl="1"/>
            <a:r>
              <a:rPr lang="en-US" dirty="0"/>
              <a:t>CCA –Canonical Correspondence Analysis</a:t>
            </a:r>
          </a:p>
          <a:p>
            <a:pPr lvl="1"/>
            <a:r>
              <a:rPr lang="en-US" dirty="0"/>
              <a:t>RDA –Redundancy Analysis</a:t>
            </a:r>
          </a:p>
        </p:txBody>
      </p:sp>
    </p:spTree>
    <p:extLst>
      <p:ext uri="{BB962C8B-B14F-4D97-AF65-F5344CB8AC3E}">
        <p14:creationId xmlns:p14="http://schemas.microsoft.com/office/powerpoint/2010/main" val="2221769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D8B8-C3F4-402C-A2D4-ED89D0DB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 –Correspondence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4D202-B6C4-4D58-9DDD-ED3BD0F68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Also called “reciprocal averaging”</a:t>
            </a:r>
          </a:p>
          <a:p>
            <a:endParaRPr lang="en-US" dirty="0"/>
          </a:p>
          <a:p>
            <a:r>
              <a:rPr lang="en-US" dirty="0"/>
              <a:t>Used to calculate and visualize the degree of 'correspondence' between the rows and columns of a table of frequency data, such as count, presence-absence, or abundance data</a:t>
            </a:r>
          </a:p>
          <a:p>
            <a:endParaRPr lang="en-US" dirty="0"/>
          </a:p>
          <a:p>
            <a:r>
              <a:rPr lang="en-US" dirty="0"/>
              <a:t>Unlike PCA, CA does not attempt to maximize the amount of variance explained by its reduced-space ordination. </a:t>
            </a:r>
          </a:p>
          <a:p>
            <a:endParaRPr lang="en-US" dirty="0"/>
          </a:p>
          <a:p>
            <a:r>
              <a:rPr lang="en-US" dirty="0"/>
              <a:t>CA tries to maximize the representation of 'correspondence' between the rows and columns of the table. </a:t>
            </a:r>
          </a:p>
        </p:txBody>
      </p:sp>
    </p:spTree>
    <p:extLst>
      <p:ext uri="{BB962C8B-B14F-4D97-AF65-F5344CB8AC3E}">
        <p14:creationId xmlns:p14="http://schemas.microsoft.com/office/powerpoint/2010/main" val="1595708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C5A9-2E38-4E7C-9BDB-56A7BD25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 –Correspondence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C7BA-C50D-459C-AB6D-D3CE5BFA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had a "sites x species" matrix, CA would attempt to find a reduced-space answers to: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sites do my species prefer?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sites to my species </a:t>
            </a:r>
            <a:r>
              <a:rPr lang="en-US" i="1" dirty="0"/>
              <a:t>correspond </a:t>
            </a:r>
            <a:r>
              <a:rPr lang="en-US" dirty="0"/>
              <a:t>to?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30244-6D30-483C-98A2-18B9A87C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3886200"/>
            <a:ext cx="3590925" cy="28003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FA4AA5-9EBC-4820-A773-D0D54CEC3774}"/>
              </a:ext>
            </a:extLst>
          </p:cNvPr>
          <p:cNvCxnSpPr/>
          <p:nvPr/>
        </p:nvCxnSpPr>
        <p:spPr>
          <a:xfrm flipH="1">
            <a:off x="6096000" y="4886325"/>
            <a:ext cx="2266950" cy="3143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FD0AD8-2168-4853-A5B0-FF414B24B76A}"/>
              </a:ext>
            </a:extLst>
          </p:cNvPr>
          <p:cNvSpPr txBox="1"/>
          <p:nvPr/>
        </p:nvSpPr>
        <p:spPr>
          <a:xfrm>
            <a:off x="8353424" y="4638119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inertia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E27DA-5691-46DB-8A98-63D9F854192D}"/>
              </a:ext>
            </a:extLst>
          </p:cNvPr>
          <p:cNvSpPr txBox="1"/>
          <p:nvPr/>
        </p:nvSpPr>
        <p:spPr>
          <a:xfrm>
            <a:off x="842962" y="5286375"/>
            <a:ext cx="3248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representation of a CA "joint plot" where both objects (circles, representing rows) and variables (triangles, representing columns) are ordinated</a:t>
            </a:r>
          </a:p>
        </p:txBody>
      </p:sp>
    </p:spTree>
    <p:extLst>
      <p:ext uri="{BB962C8B-B14F-4D97-AF65-F5344CB8AC3E}">
        <p14:creationId xmlns:p14="http://schemas.microsoft.com/office/powerpoint/2010/main" val="2243650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B19-8705-4434-B11C-D78AFAF2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 –Correspondence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7FD0-2229-4A88-A927-D2987FBB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variant of PCA using chi-square distances</a:t>
            </a:r>
          </a:p>
          <a:p>
            <a:pPr lvl="1"/>
            <a:r>
              <a:rPr lang="en-US" dirty="0"/>
              <a:t>Euclidean distances weighted by row &amp; column totals</a:t>
            </a:r>
          </a:p>
          <a:p>
            <a:pPr lvl="1"/>
            <a:r>
              <a:rPr lang="en-US" dirty="0"/>
              <a:t>Originally designed for species data that would not work in a PCA</a:t>
            </a:r>
          </a:p>
          <a:p>
            <a:pPr lvl="2"/>
            <a:r>
              <a:rPr lang="en-US" dirty="0"/>
              <a:t>This emphasizes rare species</a:t>
            </a:r>
          </a:p>
          <a:p>
            <a:endParaRPr lang="en-US" dirty="0"/>
          </a:p>
          <a:p>
            <a:r>
              <a:rPr lang="en-US" dirty="0"/>
              <a:t>Assumes that species have unimodal species response curves. </a:t>
            </a:r>
          </a:p>
          <a:p>
            <a:endParaRPr lang="en-US" dirty="0"/>
          </a:p>
          <a:p>
            <a:r>
              <a:rPr lang="en-US" dirty="0"/>
              <a:t>Similar to PCA, suffers from the “arch effect”</a:t>
            </a:r>
          </a:p>
        </p:txBody>
      </p:sp>
    </p:spTree>
    <p:extLst>
      <p:ext uri="{BB962C8B-B14F-4D97-AF65-F5344CB8AC3E}">
        <p14:creationId xmlns:p14="http://schemas.microsoft.com/office/powerpoint/2010/main" val="3053338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A021-DD61-4B1E-9FD7-C4B1A0AA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 – warnings!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DF17A-DD20-4874-8497-CF44D748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5700"/>
          </a:xfrm>
        </p:spPr>
        <p:txBody>
          <a:bodyPr>
            <a:normAutofit/>
          </a:bodyPr>
          <a:lstStyle/>
          <a:p>
            <a:r>
              <a:rPr lang="en-US" dirty="0"/>
              <a:t>The Horseshoe/Arch Effect – </a:t>
            </a:r>
            <a:r>
              <a:rPr lang="en-US" b="1" dirty="0"/>
              <a:t>Detrended Correspondence analysis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Points at the center (the zero point) or at the edges of the ordination may be poorly ordinated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 is sensitive to outliers and variables with only a few non-zero values (e.g. rare species). </a:t>
            </a:r>
          </a:p>
          <a:p>
            <a:endParaRPr lang="en-US" dirty="0"/>
          </a:p>
          <a:p>
            <a:r>
              <a:rPr lang="en-US" dirty="0"/>
              <a:t>Eigenvalues in CA are not equivalent to those of PCA and should not be interpreted in terms of "variation" but "inertia".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61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6F77-A47E-472A-B366-09362B16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 – Detrended Correspondence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9FFD4-1B55-47BE-A1C2-F743447A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(DCA) and was developed and implemented by Hill and </a:t>
            </a:r>
            <a:r>
              <a:rPr lang="en-US" dirty="0" err="1"/>
              <a:t>Gaugh</a:t>
            </a:r>
            <a:r>
              <a:rPr lang="en-US" dirty="0"/>
              <a:t> (1980).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F1C7A-4944-49C6-B7E5-5A6CBB12C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09887"/>
            <a:ext cx="2676525" cy="26193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731E45-A3FF-4F0E-8D73-0D007F4099ED}"/>
              </a:ext>
            </a:extLst>
          </p:cNvPr>
          <p:cNvCxnSpPr>
            <a:cxnSpLocks/>
          </p:cNvCxnSpPr>
          <p:nvPr/>
        </p:nvCxnSpPr>
        <p:spPr>
          <a:xfrm>
            <a:off x="1657350" y="2638425"/>
            <a:ext cx="0" cy="3095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EE1016-E7FF-4725-A388-C3FA9DFF880E}"/>
              </a:ext>
            </a:extLst>
          </p:cNvPr>
          <p:cNvCxnSpPr>
            <a:cxnSpLocks/>
          </p:cNvCxnSpPr>
          <p:nvPr/>
        </p:nvCxnSpPr>
        <p:spPr>
          <a:xfrm>
            <a:off x="2790825" y="2671762"/>
            <a:ext cx="0" cy="30956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8528D12-E37C-44F0-8529-5A5762863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197"/>
          <a:stretch/>
        </p:blipFill>
        <p:spPr>
          <a:xfrm>
            <a:off x="3633192" y="2386012"/>
            <a:ext cx="744140" cy="2619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CBE3E8-5831-4D69-8982-49996FACD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25" r="29115"/>
          <a:stretch/>
        </p:blipFill>
        <p:spPr>
          <a:xfrm>
            <a:off x="4414837" y="3425030"/>
            <a:ext cx="1152525" cy="2619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927D78-B461-4873-A36E-959A10141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83"/>
          <a:stretch/>
        </p:blipFill>
        <p:spPr>
          <a:xfrm>
            <a:off x="5650706" y="2266555"/>
            <a:ext cx="838199" cy="2619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B44074-DBAE-46AA-85EE-4DADDB99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2995612"/>
            <a:ext cx="2724150" cy="263842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17E7F27-1E43-4468-B45B-F9D1BD8E7494}"/>
              </a:ext>
            </a:extLst>
          </p:cNvPr>
          <p:cNvSpPr/>
          <p:nvPr/>
        </p:nvSpPr>
        <p:spPr>
          <a:xfrm>
            <a:off x="2967037" y="5919787"/>
            <a:ext cx="4605338" cy="509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877079-E1DF-4717-9671-D7CDFA3FF087}"/>
              </a:ext>
            </a:extLst>
          </p:cNvPr>
          <p:cNvSpPr txBox="1"/>
          <p:nvPr/>
        </p:nvSpPr>
        <p:spPr>
          <a:xfrm>
            <a:off x="3305175" y="6413898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Detrending</a:t>
            </a:r>
          </a:p>
        </p:txBody>
      </p:sp>
    </p:spTree>
    <p:extLst>
      <p:ext uri="{BB962C8B-B14F-4D97-AF65-F5344CB8AC3E}">
        <p14:creationId xmlns:p14="http://schemas.microsoft.com/office/powerpoint/2010/main" val="314539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C5CA-398F-429E-B13D-EA695C18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DCA – Detrended Correspondence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B5042-6EB6-4381-AB60-F6A679C77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along a detrended axis are rendered meaningless.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35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F7B8-7093-4F8E-AC23-5B36AC4A2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66928"/>
            <a:ext cx="12192000" cy="6391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700" dirty="0"/>
              <a:t>DO NOT USE DETRENDED CORESPONDENCE ANALYSIS!</a:t>
            </a:r>
          </a:p>
        </p:txBody>
      </p:sp>
    </p:spTree>
    <p:extLst>
      <p:ext uri="{BB962C8B-B14F-4D97-AF65-F5344CB8AC3E}">
        <p14:creationId xmlns:p14="http://schemas.microsoft.com/office/powerpoint/2010/main" val="282145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BE8F-0E22-47C9-8935-ECE6AAA7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BD781-5B15-4B07-9DEF-3CB6338AE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Distance-based ordination</a:t>
            </a:r>
          </a:p>
          <a:p>
            <a:pPr lvl="1"/>
            <a:r>
              <a:rPr lang="en-US" dirty="0"/>
              <a:t>NMDS –Nonmetric Multidimensional Scaling</a:t>
            </a:r>
          </a:p>
          <a:p>
            <a:pPr lvl="1"/>
            <a:r>
              <a:rPr lang="en-US" dirty="0" err="1"/>
              <a:t>PCoA</a:t>
            </a:r>
            <a:r>
              <a:rPr lang="en-US" dirty="0"/>
              <a:t>–Principal </a:t>
            </a:r>
            <a:r>
              <a:rPr lang="en-US" b="1" dirty="0"/>
              <a:t>Coordinates </a:t>
            </a:r>
            <a:r>
              <a:rPr lang="en-US" dirty="0"/>
              <a:t>Analysis</a:t>
            </a:r>
          </a:p>
          <a:p>
            <a:endParaRPr lang="en-US" dirty="0"/>
          </a:p>
          <a:p>
            <a:r>
              <a:rPr lang="en-US" b="1" dirty="0" err="1"/>
              <a:t>Eigenanalysis</a:t>
            </a:r>
            <a:r>
              <a:rPr lang="en-US" b="1" dirty="0"/>
              <a:t>-based ordination</a:t>
            </a:r>
          </a:p>
          <a:p>
            <a:pPr lvl="1"/>
            <a:r>
              <a:rPr lang="en-US" dirty="0"/>
              <a:t>PCA –Principal </a:t>
            </a:r>
            <a:r>
              <a:rPr lang="en-US" b="1" dirty="0"/>
              <a:t>Components</a:t>
            </a:r>
            <a:r>
              <a:rPr lang="en-US" dirty="0"/>
              <a:t> Analysis</a:t>
            </a:r>
          </a:p>
          <a:p>
            <a:pPr lvl="1"/>
            <a:r>
              <a:rPr lang="en-US" dirty="0"/>
              <a:t>CA –Correspondence Analysis</a:t>
            </a:r>
          </a:p>
          <a:p>
            <a:pPr lvl="1"/>
            <a:r>
              <a:rPr lang="en-US" dirty="0"/>
              <a:t>DCA –Detrended Correspondence Analysis</a:t>
            </a:r>
          </a:p>
          <a:p>
            <a:pPr lvl="1"/>
            <a:r>
              <a:rPr lang="en-US" dirty="0"/>
              <a:t>CCA –Canonical Correspondence Analysis</a:t>
            </a:r>
          </a:p>
          <a:p>
            <a:pPr lvl="1"/>
            <a:r>
              <a:rPr lang="en-US" dirty="0"/>
              <a:t>RDA –Redundancy Analysis</a:t>
            </a:r>
          </a:p>
        </p:txBody>
      </p:sp>
    </p:spTree>
    <p:extLst>
      <p:ext uri="{BB962C8B-B14F-4D97-AF65-F5344CB8AC3E}">
        <p14:creationId xmlns:p14="http://schemas.microsoft.com/office/powerpoint/2010/main" val="116182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33DE-025D-4DED-8562-483447C5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When to use a DCA!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6F30-B6C6-4176-A299-87114ABBD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825625"/>
            <a:ext cx="10944225" cy="4351338"/>
          </a:xfrm>
        </p:spPr>
        <p:txBody>
          <a:bodyPr>
            <a:normAutofit lnSpcReduction="10000"/>
          </a:bodyPr>
          <a:lstStyle/>
          <a:p>
            <a:r>
              <a:rPr lang="en-US" sz="4000" b="1" u="sng" dirty="0"/>
              <a:t>To determine if you should use a CCA or an RDA</a:t>
            </a:r>
          </a:p>
          <a:p>
            <a:r>
              <a:rPr lang="en-US" sz="4000" dirty="0"/>
              <a:t>The length of first DCA axis:</a:t>
            </a:r>
          </a:p>
          <a:p>
            <a:pPr lvl="1"/>
            <a:r>
              <a:rPr lang="en-US" sz="3600" dirty="0"/>
              <a:t>&gt; 4 indicates heterogeneous dataset on which unimodal methods should be used (CCA), </a:t>
            </a:r>
          </a:p>
          <a:p>
            <a:pPr lvl="1"/>
            <a:r>
              <a:rPr lang="en-US" sz="3600" dirty="0"/>
              <a:t>&lt; 3 indicates homogeneous dataset for which linear methods are suitable (RDA) </a:t>
            </a:r>
          </a:p>
          <a:p>
            <a:pPr lvl="1"/>
            <a:r>
              <a:rPr lang="en-US" sz="3600" dirty="0"/>
              <a:t>between 3 and 4 both linear and unimodal methods are OK.</a:t>
            </a:r>
          </a:p>
        </p:txBody>
      </p:sp>
    </p:spTree>
    <p:extLst>
      <p:ext uri="{BB962C8B-B14F-4D97-AF65-F5344CB8AC3E}">
        <p14:creationId xmlns:p14="http://schemas.microsoft.com/office/powerpoint/2010/main" val="787044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7CBE-774C-4909-97CA-5CBB61E0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CCA –Canonical 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79F4D-0EC6-41DB-A638-E1266432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5371"/>
          </a:xfrm>
        </p:spPr>
        <p:txBody>
          <a:bodyPr>
            <a:normAutofit/>
          </a:bodyPr>
          <a:lstStyle/>
          <a:p>
            <a:r>
              <a:rPr lang="en-US" dirty="0"/>
              <a:t>A constrained ordination method</a:t>
            </a:r>
          </a:p>
          <a:p>
            <a:pPr lvl="1"/>
            <a:r>
              <a:rPr lang="en-US" dirty="0"/>
              <a:t>Displays sample units in environmental space</a:t>
            </a:r>
          </a:p>
          <a:p>
            <a:pPr lvl="1"/>
            <a:r>
              <a:rPr lang="en-US" dirty="0"/>
              <a:t>Constrains a </a:t>
            </a:r>
            <a:r>
              <a:rPr lang="en-US" b="1" dirty="0"/>
              <a:t>CA </a:t>
            </a:r>
            <a:r>
              <a:rPr lang="en-US" dirty="0"/>
              <a:t>based on a sample x species matrix by multiple linear regression with variables from a sample x environment matrix</a:t>
            </a:r>
          </a:p>
          <a:p>
            <a:pPr lvl="1"/>
            <a:endParaRPr lang="en-US" dirty="0"/>
          </a:p>
          <a:p>
            <a:r>
              <a:rPr lang="en-US" dirty="0"/>
              <a:t>Ignores community structure unrelated to the environmental variables</a:t>
            </a:r>
          </a:p>
          <a:p>
            <a:endParaRPr lang="en-US" dirty="0"/>
          </a:p>
          <a:p>
            <a:r>
              <a:rPr lang="en-US" dirty="0"/>
              <a:t>Best suited for data where: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Species responses to environment are </a:t>
            </a:r>
            <a:r>
              <a:rPr lang="en-US" b="1" u="sng" dirty="0">
                <a:solidFill>
                  <a:schemeClr val="accent6"/>
                </a:solidFill>
              </a:rPr>
              <a:t>unimodal</a:t>
            </a:r>
            <a:endParaRPr lang="en-US" u="sng" dirty="0">
              <a:solidFill>
                <a:schemeClr val="accent6"/>
              </a:solidFill>
            </a:endParaRPr>
          </a:p>
          <a:p>
            <a:pPr lvl="1"/>
            <a:r>
              <a:rPr lang="en-US" dirty="0">
                <a:solidFill>
                  <a:schemeClr val="accent6"/>
                </a:solidFill>
              </a:rPr>
              <a:t>Important underlying environmental variables are </a:t>
            </a:r>
            <a:r>
              <a:rPr lang="en-US" b="1" u="sng" dirty="0">
                <a:solidFill>
                  <a:schemeClr val="accent6"/>
                </a:solidFill>
              </a:rPr>
              <a:t>known and uncorrelated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61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3ED9-1FB2-4D53-9978-CFF35102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appropriate for CCA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2AFF8-4401-41BE-BDDE-C0610DC5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any aspects of community structure related to these environmental variables?</a:t>
            </a:r>
          </a:p>
          <a:p>
            <a:endParaRPr lang="en-US" dirty="0"/>
          </a:p>
          <a:p>
            <a:r>
              <a:rPr lang="en-US" dirty="0"/>
              <a:t>How is community structure related to these environmental variables?</a:t>
            </a:r>
          </a:p>
        </p:txBody>
      </p:sp>
    </p:spTree>
    <p:extLst>
      <p:ext uri="{BB962C8B-B14F-4D97-AF65-F5344CB8AC3E}">
        <p14:creationId xmlns:p14="http://schemas.microsoft.com/office/powerpoint/2010/main" val="2926487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47CA-812E-4C97-AD2F-E109D5D9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CCA – the procedure (in brief)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E332-F6E5-4F9A-B56C-2AA224898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6732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Step 1</a:t>
            </a:r>
            <a:r>
              <a:rPr lang="en-US" dirty="0"/>
              <a:t>: start with arbitrary, unequal site scores</a:t>
            </a:r>
          </a:p>
          <a:p>
            <a:r>
              <a:rPr lang="en-US" u="sng" dirty="0"/>
              <a:t>Step 2</a:t>
            </a:r>
            <a:r>
              <a:rPr lang="en-US" dirty="0"/>
              <a:t>: calculate species scores by weighted averaging of the site scores</a:t>
            </a:r>
          </a:p>
          <a:p>
            <a:r>
              <a:rPr lang="en-US" u="sng" dirty="0"/>
              <a:t>Step 3</a:t>
            </a:r>
            <a:r>
              <a:rPr lang="en-US" dirty="0"/>
              <a:t>: calculate new site scores (“WA”) by weighted averaging of the species scores </a:t>
            </a:r>
          </a:p>
          <a:p>
            <a:r>
              <a:rPr lang="en-US" dirty="0"/>
              <a:t>Step 4: obtain regression coefficients by weighted multiple regression of the site scores on the environmental variables</a:t>
            </a:r>
          </a:p>
          <a:p>
            <a:r>
              <a:rPr lang="en-US" dirty="0"/>
              <a:t>Step 5: calculate new site scores (“LC”) that are the fitted values from the regression</a:t>
            </a:r>
          </a:p>
          <a:p>
            <a:r>
              <a:rPr lang="en-US" dirty="0"/>
              <a:t>Step 6: adjust site scores to make uncorrelated with previous axes</a:t>
            </a:r>
          </a:p>
          <a:p>
            <a:r>
              <a:rPr lang="en-US" dirty="0"/>
              <a:t>Step 7: center and standardize the site scores</a:t>
            </a:r>
          </a:p>
          <a:p>
            <a:r>
              <a:rPr lang="en-US" dirty="0"/>
              <a:t>Step 8: compare previous iteration to check for convergence</a:t>
            </a:r>
          </a:p>
          <a:p>
            <a:r>
              <a:rPr lang="en-US" dirty="0"/>
              <a:t>Step 9: save site and species scores &amp; then construct additional axes (return to step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73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46E4-88D8-43E1-85A2-99673C4B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CCA – </a:t>
            </a:r>
            <a:r>
              <a:rPr lang="en-US" dirty="0" err="1"/>
              <a:t>triplots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4D0DD9-7B5E-41B3-B488-92C773556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382" y="1690688"/>
            <a:ext cx="5355117" cy="4685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C66202-56F0-4E2C-AAA5-F7F439D89AAE}"/>
              </a:ext>
            </a:extLst>
          </p:cNvPr>
          <p:cNvSpPr txBox="1"/>
          <p:nvPr/>
        </p:nvSpPr>
        <p:spPr>
          <a:xfrm>
            <a:off x="6723185" y="161192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Sites in Blue</a:t>
            </a:r>
          </a:p>
          <a:p>
            <a:r>
              <a:rPr lang="en-US" dirty="0"/>
              <a:t>Species in white</a:t>
            </a:r>
          </a:p>
          <a:p>
            <a:r>
              <a:rPr lang="en-US" dirty="0"/>
              <a:t>Triangles are Categorical variables</a:t>
            </a:r>
          </a:p>
          <a:p>
            <a:r>
              <a:rPr lang="en-US" dirty="0"/>
              <a:t>Arrows are Continuous variables</a:t>
            </a:r>
          </a:p>
        </p:txBody>
      </p:sp>
    </p:spTree>
    <p:extLst>
      <p:ext uri="{BB962C8B-B14F-4D97-AF65-F5344CB8AC3E}">
        <p14:creationId xmlns:p14="http://schemas.microsoft.com/office/powerpoint/2010/main" val="3402721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FBFA-BE24-4F77-A68B-9FB26B02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CCA – interpreting </a:t>
            </a:r>
            <a:r>
              <a:rPr lang="en-US" dirty="0" err="1"/>
              <a:t>triplots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F1C9-AE71-41E3-924C-BC61B201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scaling used will determine whether object-to-object or (response) variable-to-variable distances are meaningful. </a:t>
            </a:r>
          </a:p>
          <a:p>
            <a:endParaRPr lang="en-US" dirty="0"/>
          </a:p>
          <a:p>
            <a:r>
              <a:rPr lang="en-US" dirty="0"/>
              <a:t>Smaller object-to-variable distances indicate the increased probability of a given variable being 'present at', 'abundant at', or otherwise influential for a given object.</a:t>
            </a:r>
          </a:p>
        </p:txBody>
      </p:sp>
    </p:spTree>
    <p:extLst>
      <p:ext uri="{BB962C8B-B14F-4D97-AF65-F5344CB8AC3E}">
        <p14:creationId xmlns:p14="http://schemas.microsoft.com/office/powerpoint/2010/main" val="2415581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6AFB-885A-431C-8CFA-DE1385E4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 1 scaling </a:t>
            </a:r>
            <a:r>
              <a:rPr lang="en-US" dirty="0"/>
              <a:t>emphasizes the relationships among sites. Thus: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8288-366E-4491-A2C1-CF923A0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72139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Sites act as the centroids of the response variables and the distances between sites points indicate their χ</a:t>
            </a:r>
            <a:r>
              <a:rPr lang="en-US" baseline="30000" dirty="0"/>
              <a:t>2</a:t>
            </a:r>
            <a:r>
              <a:rPr lang="en-US" dirty="0"/>
              <a:t> distances.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right-angled projection of a site point to a vector representing a continuous explanatory variable approximates the value of the variable for that site.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Sites near centroids representing categorical variables are more likely to realize that state.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6E510-2DD3-44D0-9F19-42F2F77376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18"/>
          <a:stretch/>
        </p:blipFill>
        <p:spPr>
          <a:xfrm>
            <a:off x="6519862" y="1623189"/>
            <a:ext cx="5672138" cy="523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08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6AFB-885A-431C-8CFA-DE1385E4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 2 scaling </a:t>
            </a:r>
            <a:r>
              <a:rPr lang="en-US" dirty="0"/>
              <a:t>emphasizes the relationships among species. Thus: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8288-366E-4491-A2C1-CF923A0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72139" cy="503237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Species act as the centroids of the objects and the distances between species indicate their χ</a:t>
            </a:r>
            <a:r>
              <a:rPr lang="en-US" baseline="30000" dirty="0"/>
              <a:t>2</a:t>
            </a:r>
            <a:r>
              <a:rPr lang="en-US" dirty="0"/>
              <a:t> distances.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right-angled projection of a species to an arrow representing an explanatory variable indicates the position of the maximum abundance of the species along that explanatory variable.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closer a species is to the centroid representing a state of a categorical variable, the more likely that species is to have higher abundance at that state.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13341-8831-4574-B15F-9AD0C1EAB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99" y="1490662"/>
            <a:ext cx="5282065" cy="51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37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90E6-3C5A-4BFC-A46B-1D856581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scaling vs. Type 2 scaling?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CF544-1BA3-4A75-9DEB-79B7792C8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It depends on the question!!!!</a:t>
            </a:r>
          </a:p>
        </p:txBody>
      </p:sp>
    </p:spTree>
    <p:extLst>
      <p:ext uri="{BB962C8B-B14F-4D97-AF65-F5344CB8AC3E}">
        <p14:creationId xmlns:p14="http://schemas.microsoft.com/office/powerpoint/2010/main" val="380465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3D3E-F01F-4FA2-8291-16815EBF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CCA – warnings!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B871-48D2-4C2A-A8B2-E48F8CB6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variables in the explanatory matrix should be chosen with care</a:t>
            </a:r>
          </a:p>
          <a:p>
            <a:pPr lvl="1"/>
            <a:r>
              <a:rPr lang="en-US" dirty="0"/>
              <a:t>If explanatory variables are included too liberally, there is an increased risk of distorting the resulting CCA results.</a:t>
            </a:r>
          </a:p>
          <a:p>
            <a:pPr lvl="1"/>
            <a:endParaRPr lang="en-US" dirty="0"/>
          </a:p>
          <a:p>
            <a:r>
              <a:rPr lang="en-US" dirty="0"/>
              <a:t>Only examine the significance and effects of individual axes if the overall CCA solution is found to be significant.</a:t>
            </a:r>
          </a:p>
          <a:p>
            <a:endParaRPr lang="en-US" dirty="0"/>
          </a:p>
          <a:p>
            <a:r>
              <a:rPr lang="en-US" dirty="0"/>
              <a:t>The algorithm used to compute a CCA solution and the exact meaning of the scaling modes may vary across implementations.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1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DB3C-08CF-495A-95FB-A98D4B0B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 principal components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936D-CC02-4AD3-A453-FC0E04A9D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58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To express covariation in many variables in a smaller number of composite variables</a:t>
            </a:r>
          </a:p>
          <a:p>
            <a:pPr lvl="1"/>
            <a:r>
              <a:rPr lang="en-US" dirty="0"/>
              <a:t>Seeks the strongest linear correlation structure among variables</a:t>
            </a:r>
          </a:p>
          <a:p>
            <a:r>
              <a:rPr lang="en-US" dirty="0"/>
              <a:t>Uses </a:t>
            </a:r>
            <a:r>
              <a:rPr lang="en-US" dirty="0" err="1"/>
              <a:t>eigenanalysis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To find linear equations that combine the original variables into fewer axes (</a:t>
            </a:r>
            <a:r>
              <a:rPr lang="en-US" b="1" dirty="0"/>
              <a:t>eigenvectors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determine the variance explained by each axis (</a:t>
            </a:r>
            <a:r>
              <a:rPr lang="en-US" b="1" dirty="0"/>
              <a:t>eigenvalues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Assumes linear relationships</a:t>
            </a:r>
          </a:p>
          <a:p>
            <a:r>
              <a:rPr lang="en-US" dirty="0"/>
              <a:t>Uses Euclidean distances (uses double zeros)</a:t>
            </a:r>
          </a:p>
          <a:p>
            <a:r>
              <a:rPr lang="en-US" dirty="0"/>
              <a:t>Requires multivariate normality</a:t>
            </a:r>
          </a:p>
          <a:p>
            <a:r>
              <a:rPr lang="en-US" dirty="0"/>
              <a:t>Very sensitive to outliers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2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8089-E8E8-4609-8D89-9B59F95A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RDA – redundancy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5D59-01C0-40EA-8CFC-D692BF446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RDA produces an ordination that summarizes the main patterns of variation in the response matrix which can be explained by a matrix of explanatory variables.</a:t>
            </a:r>
          </a:p>
          <a:p>
            <a:pPr lvl="1"/>
            <a:r>
              <a:rPr lang="en-US" dirty="0"/>
              <a:t>Analogous to CCA with Euclidean distances</a:t>
            </a:r>
          </a:p>
          <a:p>
            <a:pPr lvl="1"/>
            <a:r>
              <a:rPr lang="en-US" dirty="0"/>
              <a:t>Displays sample units in environmental space</a:t>
            </a:r>
          </a:p>
          <a:p>
            <a:pPr lvl="1"/>
            <a:r>
              <a:rPr lang="en-US" dirty="0"/>
              <a:t>Constrains a </a:t>
            </a:r>
            <a:r>
              <a:rPr lang="en-US" b="1" dirty="0"/>
              <a:t>PCA </a:t>
            </a:r>
            <a:r>
              <a:rPr lang="en-US" dirty="0"/>
              <a:t>based on a sample x species matrix by multiple linear regression with variables from a sample x environment matrix</a:t>
            </a:r>
          </a:p>
          <a:p>
            <a:endParaRPr lang="en-US" dirty="0"/>
          </a:p>
          <a:p>
            <a:r>
              <a:rPr lang="en-US" dirty="0"/>
              <a:t>Best suited for data where: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Species responses to environment are </a:t>
            </a:r>
            <a:r>
              <a:rPr lang="en-US" b="1" u="sng" dirty="0">
                <a:solidFill>
                  <a:schemeClr val="accent6"/>
                </a:solidFill>
              </a:rPr>
              <a:t>linear</a:t>
            </a:r>
            <a:endParaRPr lang="en-US" u="sng" dirty="0">
              <a:solidFill>
                <a:schemeClr val="accent6"/>
              </a:solidFill>
            </a:endParaRPr>
          </a:p>
          <a:p>
            <a:pPr lvl="1"/>
            <a:r>
              <a:rPr lang="en-US" dirty="0">
                <a:solidFill>
                  <a:schemeClr val="accent6"/>
                </a:solidFill>
              </a:rPr>
              <a:t>Important underlying environmental variables are </a:t>
            </a:r>
            <a:r>
              <a:rPr lang="en-US" b="1" u="sng" dirty="0">
                <a:solidFill>
                  <a:schemeClr val="accent6"/>
                </a:solidFill>
              </a:rPr>
              <a:t>known and uncorrelated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52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8089-E8E8-4609-8D89-9B59F95A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RDA –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5D59-01C0-40EA-8CFC-D692BF44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total variance of the data set is partitioned into </a:t>
            </a:r>
            <a:r>
              <a:rPr lang="en-US" b="1" dirty="0"/>
              <a:t>constrained</a:t>
            </a:r>
            <a:r>
              <a:rPr lang="en-US" dirty="0"/>
              <a:t> and </a:t>
            </a:r>
            <a:r>
              <a:rPr lang="en-US" b="1" dirty="0"/>
              <a:t>unconstrained variances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This tells us how much variation in our response variables was redundant with the variation in our explanatory variables.</a:t>
            </a:r>
          </a:p>
          <a:p>
            <a:endParaRPr lang="en-US" dirty="0"/>
          </a:p>
          <a:p>
            <a:r>
              <a:rPr lang="en-US" dirty="0"/>
              <a:t> If the constrained variance </a:t>
            </a:r>
            <a:r>
              <a:rPr lang="en-US" b="1" dirty="0"/>
              <a:t>&gt;</a:t>
            </a:r>
            <a:r>
              <a:rPr lang="en-US" dirty="0"/>
              <a:t> unconstrained variance,</a:t>
            </a:r>
          </a:p>
          <a:p>
            <a:pPr lvl="1"/>
            <a:r>
              <a:rPr lang="en-US" dirty="0"/>
              <a:t>much of the variation in the response data may be accounted for by your explanatory variables</a:t>
            </a:r>
          </a:p>
          <a:p>
            <a:r>
              <a:rPr lang="en-US" dirty="0"/>
              <a:t>If the constrained variance </a:t>
            </a:r>
            <a:r>
              <a:rPr lang="en-US" b="1" dirty="0"/>
              <a:t>&lt;</a:t>
            </a:r>
            <a:r>
              <a:rPr lang="en-US" dirty="0"/>
              <a:t> unconstrained variance,  </a:t>
            </a:r>
          </a:p>
          <a:p>
            <a:pPr lvl="1"/>
            <a:r>
              <a:rPr lang="en-US" dirty="0"/>
              <a:t>results should be interpreted with caution</a:t>
            </a:r>
          </a:p>
          <a:p>
            <a:pPr lvl="1"/>
            <a:r>
              <a:rPr lang="en-US" dirty="0"/>
              <a:t>only a small amount of the variation in your response matrix is displayed.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86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8089-E8E8-4609-8D89-9B59F95A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RDA –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5D59-01C0-40EA-8CFC-D692BF44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significance values (based on permutation) can be assessed for:</a:t>
            </a:r>
          </a:p>
          <a:p>
            <a:pPr lvl="1"/>
            <a:r>
              <a:rPr lang="en-US" dirty="0"/>
              <a:t>the overall RDA  (or CCA) solution </a:t>
            </a:r>
          </a:p>
          <a:p>
            <a:pPr lvl="1"/>
            <a:r>
              <a:rPr lang="en-US" dirty="0"/>
              <a:t>individual RDA (or CCA) axes </a:t>
            </a:r>
          </a:p>
          <a:p>
            <a:endParaRPr lang="en-US" dirty="0"/>
          </a:p>
          <a:p>
            <a:r>
              <a:rPr lang="en-US" b="1" dirty="0"/>
              <a:t>only if the overall solution is significant </a:t>
            </a:r>
            <a:r>
              <a:rPr lang="en-US" dirty="0"/>
              <a:t>should the significance of individual axes or explanatory variables be examined.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61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FBFA-BE24-4F77-A68B-9FB26B02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RDA – biplots and </a:t>
            </a:r>
            <a:r>
              <a:rPr lang="en-US" dirty="0" err="1"/>
              <a:t>triplots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7B3FCA-769A-4D1A-B527-ADC3A364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0200" cy="4351338"/>
          </a:xfrm>
        </p:spPr>
        <p:txBody>
          <a:bodyPr/>
          <a:lstStyle/>
          <a:p>
            <a:r>
              <a:rPr lang="en-US" dirty="0"/>
              <a:t>An RDA </a:t>
            </a:r>
            <a:r>
              <a:rPr lang="en-US" b="1" dirty="0"/>
              <a:t>biplot</a:t>
            </a:r>
            <a:r>
              <a:rPr lang="en-US" dirty="0"/>
              <a:t> ordinates </a:t>
            </a:r>
            <a:r>
              <a:rPr lang="en-US" b="1" dirty="0"/>
              <a:t>sites</a:t>
            </a:r>
            <a:r>
              <a:rPr lang="en-US" dirty="0"/>
              <a:t> as points and either </a:t>
            </a:r>
            <a:r>
              <a:rPr lang="en-US" b="1" dirty="0"/>
              <a:t>Species</a:t>
            </a:r>
            <a:r>
              <a:rPr lang="en-US" dirty="0"/>
              <a:t> or </a:t>
            </a:r>
            <a:r>
              <a:rPr lang="en-US" b="1" dirty="0"/>
              <a:t>Environmental </a:t>
            </a:r>
            <a:r>
              <a:rPr lang="en-US" dirty="0"/>
              <a:t>variables as vectors (red arrows). Levels of categorical variables are plotted as points (red).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4F40D5-6456-4BF3-BF79-F0A6C0FEF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362" y="1489394"/>
            <a:ext cx="4872038" cy="431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088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FBFA-BE24-4F77-A68B-9FB26B02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RDA – biplots and </a:t>
            </a:r>
            <a:r>
              <a:rPr lang="en-US" dirty="0" err="1"/>
              <a:t>triplots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7B3FCA-769A-4D1A-B527-ADC3A364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In a </a:t>
            </a:r>
            <a:r>
              <a:rPr lang="en-US" dirty="0" err="1"/>
              <a:t>triplot</a:t>
            </a:r>
            <a:r>
              <a:rPr lang="en-US" dirty="0"/>
              <a:t>, </a:t>
            </a:r>
            <a:r>
              <a:rPr lang="en-US" b="1" dirty="0"/>
              <a:t>sites</a:t>
            </a:r>
            <a:r>
              <a:rPr lang="en-US" dirty="0"/>
              <a:t> are ordinated as points (blue) while both </a:t>
            </a:r>
            <a:r>
              <a:rPr lang="en-US" b="1" dirty="0"/>
              <a:t>Species</a:t>
            </a:r>
            <a:r>
              <a:rPr lang="en-US" dirty="0"/>
              <a:t> and </a:t>
            </a:r>
            <a:r>
              <a:rPr lang="en-US" b="1" dirty="0"/>
              <a:t>Environmental </a:t>
            </a:r>
            <a:r>
              <a:rPr lang="en-US" dirty="0"/>
              <a:t>variables (red and green arrows resp.) are plotted as vectors. Levels of categorical variables are plotted as points (green).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34E916-A006-421D-B60F-F52C7C5A3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9" y="1552575"/>
            <a:ext cx="5057775" cy="50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53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FBFA-BE24-4F77-A68B-9FB26B02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RDA –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F1C9-AE71-41E3-924C-BC61B201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scaling used will determine whether object-to-object or (response) variable-to-variable distances are meaningful. </a:t>
            </a:r>
          </a:p>
          <a:p>
            <a:endParaRPr lang="en-US" dirty="0"/>
          </a:p>
          <a:p>
            <a:r>
              <a:rPr lang="en-US" dirty="0"/>
              <a:t>Type 1 scaling</a:t>
            </a:r>
          </a:p>
          <a:p>
            <a:pPr lvl="1"/>
            <a:r>
              <a:rPr lang="en-US" dirty="0"/>
              <a:t> if the distances between objects are of particular </a:t>
            </a:r>
            <a:r>
              <a:rPr lang="en-US" dirty="0" err="1"/>
              <a:t>intrest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if most explanatory variables are binary or categorical</a:t>
            </a:r>
          </a:p>
          <a:p>
            <a:endParaRPr lang="en-US" dirty="0"/>
          </a:p>
          <a:p>
            <a:r>
              <a:rPr lang="en-US" dirty="0"/>
              <a:t>Type 2 scaling</a:t>
            </a:r>
          </a:p>
          <a:p>
            <a:pPr lvl="1"/>
            <a:r>
              <a:rPr lang="en-US" dirty="0"/>
              <a:t>if the correlative relationships between variables are of more interest</a:t>
            </a:r>
          </a:p>
        </p:txBody>
      </p:sp>
    </p:spTree>
    <p:extLst>
      <p:ext uri="{BB962C8B-B14F-4D97-AF65-F5344CB8AC3E}">
        <p14:creationId xmlns:p14="http://schemas.microsoft.com/office/powerpoint/2010/main" val="3720338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6AFB-885A-431C-8CFA-DE1385E4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 1 scaling </a:t>
            </a:r>
            <a:r>
              <a:rPr lang="en-US" dirty="0"/>
              <a:t>emphasizes the relationships among sites. Thus: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8288-366E-4491-A2C1-CF923A0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72139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Distances between object points approximate </a:t>
            </a:r>
            <a:r>
              <a:rPr lang="en-US" b="1" dirty="0"/>
              <a:t>Euclidean distances</a:t>
            </a:r>
            <a:r>
              <a:rPr lang="en-US" dirty="0"/>
              <a:t>. Thus, objects ordinated closer together can be expected to have similar variable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right-angled projection of a site point to a vector representing a continuous explanatory variable approximates the value of the variable for that site.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angles between vectors representing response variables are meaningless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FD89A-7736-4893-9E53-94A1E16A3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825623"/>
            <a:ext cx="4781550" cy="457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89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B570-88E7-40BE-B841-296F17DC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2 scaling </a:t>
            </a:r>
            <a:r>
              <a:rPr lang="en-US" dirty="0"/>
              <a:t>emphasizes the relationships among response variables. Thus: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7D97-6F0C-49B8-BC86-78ADD9BBE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Distances between object points should not be considered to approximate Euclidean distances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Right-angled projections of object points onto vectors representing response variables approximate variable values for a given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angles between all vectors reflect their (linear) correlation. The correlation is equal to the cosine of the angle between vectors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A0AAD-3969-4695-A94D-EF03377D8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0" y="1868875"/>
            <a:ext cx="4648200" cy="430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849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C73C-7DA8-430B-BFC9-ECD82A10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dbRDA</a:t>
            </a:r>
            <a:r>
              <a:rPr lang="en-US" dirty="0"/>
              <a:t> – distance-based RDA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A792-D112-4BE1-93DB-6AF68E0F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3200" cy="4351338"/>
          </a:xfrm>
        </p:spPr>
        <p:txBody>
          <a:bodyPr/>
          <a:lstStyle/>
          <a:p>
            <a:r>
              <a:rPr lang="en-US" dirty="0"/>
              <a:t>A special case that swaps out a site x species matrix for a dissimilarity matrix</a:t>
            </a:r>
          </a:p>
          <a:p>
            <a:pPr lvl="1"/>
            <a:r>
              <a:rPr lang="en-US" dirty="0"/>
              <a:t>RDA based on PCA</a:t>
            </a:r>
          </a:p>
          <a:p>
            <a:pPr lvl="1"/>
            <a:r>
              <a:rPr lang="en-US" dirty="0" err="1"/>
              <a:t>dbRDA</a:t>
            </a:r>
            <a:r>
              <a:rPr lang="en-US" dirty="0"/>
              <a:t> based on </a:t>
            </a:r>
            <a:r>
              <a:rPr lang="en-US" dirty="0" err="1"/>
              <a:t>PCoA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 will talk about this more in module 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71E8A-0791-4C1E-92CC-E7E3655E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1414463"/>
            <a:ext cx="47053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884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8D880-48E2-4887-A002-820889C8309C}"/>
              </a:ext>
            </a:extLst>
          </p:cNvPr>
          <p:cNvSpPr txBox="1"/>
          <p:nvPr/>
        </p:nvSpPr>
        <p:spPr>
          <a:xfrm>
            <a:off x="1933575" y="457200"/>
            <a:ext cx="24860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Community composition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ABB8A-3E0B-422D-B2A7-6184E52DCCD7}"/>
              </a:ext>
            </a:extLst>
          </p:cNvPr>
          <p:cNvSpPr txBox="1"/>
          <p:nvPr/>
        </p:nvSpPr>
        <p:spPr>
          <a:xfrm>
            <a:off x="6910389" y="438150"/>
            <a:ext cx="17240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Environmental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E0D4A5-13C4-4DBD-9743-264C3C14E122}"/>
              </a:ext>
            </a:extLst>
          </p:cNvPr>
          <p:cNvCxnSpPr>
            <a:cxnSpLocks/>
            <a:stCxn id="5" idx="1"/>
            <a:endCxn id="14" idx="0"/>
          </p:cNvCxnSpPr>
          <p:nvPr/>
        </p:nvCxnSpPr>
        <p:spPr>
          <a:xfrm flipH="1">
            <a:off x="6524627" y="761316"/>
            <a:ext cx="385762" cy="1247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48FF96-BB92-4880-BF8F-26D8B1992B2A}"/>
              </a:ext>
            </a:extLst>
          </p:cNvPr>
          <p:cNvSpPr txBox="1"/>
          <p:nvPr/>
        </p:nvSpPr>
        <p:spPr>
          <a:xfrm>
            <a:off x="4452939" y="1153552"/>
            <a:ext cx="24574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Summarize for univariate analyses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C4589-4F07-4E67-B5DC-117A0EF3ECD5}"/>
              </a:ext>
            </a:extLst>
          </p:cNvPr>
          <p:cNvSpPr txBox="1"/>
          <p:nvPr/>
        </p:nvSpPr>
        <p:spPr>
          <a:xfrm>
            <a:off x="6215064" y="2009001"/>
            <a:ext cx="619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E401AB-5C9B-47DF-8709-EC9328490E41}"/>
              </a:ext>
            </a:extLst>
          </p:cNvPr>
          <p:cNvSpPr txBox="1"/>
          <p:nvPr/>
        </p:nvSpPr>
        <p:spPr>
          <a:xfrm>
            <a:off x="238125" y="2009001"/>
            <a:ext cx="7793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NMDS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77A61-F76D-438E-8DC5-E5F35688131B}"/>
              </a:ext>
            </a:extLst>
          </p:cNvPr>
          <p:cNvSpPr txBox="1"/>
          <p:nvPr/>
        </p:nvSpPr>
        <p:spPr>
          <a:xfrm>
            <a:off x="4478295" y="2009001"/>
            <a:ext cx="6815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PCoA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91F72A-ABDA-4636-ABE9-C7F6DCD3F273}"/>
              </a:ext>
            </a:extLst>
          </p:cNvPr>
          <p:cNvCxnSpPr>
            <a:stCxn id="4" idx="3"/>
            <a:endCxn id="16" idx="0"/>
          </p:cNvCxnSpPr>
          <p:nvPr/>
        </p:nvCxnSpPr>
        <p:spPr>
          <a:xfrm>
            <a:off x="4419600" y="780366"/>
            <a:ext cx="399494" cy="1228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2BC897-B453-450C-810D-4D31413DB8E8}"/>
              </a:ext>
            </a:extLst>
          </p:cNvPr>
          <p:cNvCxnSpPr>
            <a:stCxn id="4" idx="1"/>
            <a:endCxn id="15" idx="0"/>
          </p:cNvCxnSpPr>
          <p:nvPr/>
        </p:nvCxnSpPr>
        <p:spPr>
          <a:xfrm flipH="1">
            <a:off x="627816" y="780366"/>
            <a:ext cx="1305759" cy="1228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83E560-6DB0-47B7-998D-D08163960D14}"/>
              </a:ext>
            </a:extLst>
          </p:cNvPr>
          <p:cNvSpPr txBox="1"/>
          <p:nvPr/>
        </p:nvSpPr>
        <p:spPr>
          <a:xfrm>
            <a:off x="13096" y="1210017"/>
            <a:ext cx="13906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09A030-9C22-4DDA-A191-3D2DA427A192}"/>
              </a:ext>
            </a:extLst>
          </p:cNvPr>
          <p:cNvSpPr/>
          <p:nvPr/>
        </p:nvSpPr>
        <p:spPr>
          <a:xfrm>
            <a:off x="4352925" y="1025351"/>
            <a:ext cx="2667000" cy="2013124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E98EB5-4A99-4D1C-A02F-B567B665DEA1}"/>
              </a:ext>
            </a:extLst>
          </p:cNvPr>
          <p:cNvSpPr/>
          <p:nvPr/>
        </p:nvSpPr>
        <p:spPr>
          <a:xfrm>
            <a:off x="72489" y="942975"/>
            <a:ext cx="1222911" cy="184785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EDFBBC-F7D4-42B7-A2D0-96C763E67ED5}"/>
              </a:ext>
            </a:extLst>
          </p:cNvPr>
          <p:cNvSpPr txBox="1"/>
          <p:nvPr/>
        </p:nvSpPr>
        <p:spPr>
          <a:xfrm>
            <a:off x="4828897" y="4115827"/>
            <a:ext cx="17055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Analyze linkages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DB3D16-9120-45C3-ABA7-3758FC1244E1}"/>
              </a:ext>
            </a:extLst>
          </p:cNvPr>
          <p:cNvCxnSpPr>
            <a:cxnSpLocks/>
            <a:stCxn id="4" idx="2"/>
            <a:endCxn id="30" idx="1"/>
          </p:cNvCxnSpPr>
          <p:nvPr/>
        </p:nvCxnSpPr>
        <p:spPr>
          <a:xfrm>
            <a:off x="3176588" y="1103531"/>
            <a:ext cx="1652309" cy="3196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D8C6E7-13E4-4479-A2CB-5CE75CCF222E}"/>
              </a:ext>
            </a:extLst>
          </p:cNvPr>
          <p:cNvCxnSpPr>
            <a:cxnSpLocks/>
            <a:stCxn id="5" idx="2"/>
            <a:endCxn id="30" idx="3"/>
          </p:cNvCxnSpPr>
          <p:nvPr/>
        </p:nvCxnSpPr>
        <p:spPr>
          <a:xfrm flipH="1">
            <a:off x="6534430" y="1084481"/>
            <a:ext cx="1237972" cy="3216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10A925-F8F9-4A5C-AB56-896EE24D38F4}"/>
              </a:ext>
            </a:extLst>
          </p:cNvPr>
          <p:cNvCxnSpPr>
            <a:cxnSpLocks/>
            <a:stCxn id="30" idx="2"/>
            <a:endCxn id="48" idx="0"/>
          </p:cNvCxnSpPr>
          <p:nvPr/>
        </p:nvCxnSpPr>
        <p:spPr>
          <a:xfrm>
            <a:off x="5681664" y="4485159"/>
            <a:ext cx="1035844" cy="978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B71AAD-4FBF-4BC9-ABE8-5185B76AEB12}"/>
              </a:ext>
            </a:extLst>
          </p:cNvPr>
          <p:cNvCxnSpPr>
            <a:cxnSpLocks/>
            <a:stCxn id="30" idx="2"/>
            <a:endCxn id="46" idx="0"/>
          </p:cNvCxnSpPr>
          <p:nvPr/>
        </p:nvCxnSpPr>
        <p:spPr>
          <a:xfrm flipH="1">
            <a:off x="4760584" y="4485159"/>
            <a:ext cx="921080" cy="978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5BB521E-EDCB-4DCF-BCD2-E4136306101F}"/>
              </a:ext>
            </a:extLst>
          </p:cNvPr>
          <p:cNvSpPr txBox="1"/>
          <p:nvPr/>
        </p:nvSpPr>
        <p:spPr>
          <a:xfrm>
            <a:off x="4478295" y="5463317"/>
            <a:ext cx="564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CCA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8EFB72-BA28-4AEE-94AF-E8F06853D3F2}"/>
              </a:ext>
            </a:extLst>
          </p:cNvPr>
          <p:cNvSpPr txBox="1"/>
          <p:nvPr/>
        </p:nvSpPr>
        <p:spPr>
          <a:xfrm>
            <a:off x="6426498" y="5463317"/>
            <a:ext cx="582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RDA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2F7F60-FFD2-4A96-96F3-0218C23D4BCA}"/>
              </a:ext>
            </a:extLst>
          </p:cNvPr>
          <p:cNvSpPr txBox="1"/>
          <p:nvPr/>
        </p:nvSpPr>
        <p:spPr>
          <a:xfrm>
            <a:off x="4109455" y="480128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unimodal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954683-F17C-474F-8DFA-FC8E9DB83EDD}"/>
              </a:ext>
            </a:extLst>
          </p:cNvPr>
          <p:cNvSpPr txBox="1"/>
          <p:nvPr/>
        </p:nvSpPr>
        <p:spPr>
          <a:xfrm>
            <a:off x="6449239" y="480463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CC31F8A-606C-49F8-8BF1-60FDA194B561}"/>
              </a:ext>
            </a:extLst>
          </p:cNvPr>
          <p:cNvSpPr/>
          <p:nvPr/>
        </p:nvSpPr>
        <p:spPr>
          <a:xfrm>
            <a:off x="3707746" y="3794722"/>
            <a:ext cx="4064655" cy="2625127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A53443-F4DB-414B-B434-84E532DC341F}"/>
              </a:ext>
            </a:extLst>
          </p:cNvPr>
          <p:cNvSpPr txBox="1"/>
          <p:nvPr/>
        </p:nvSpPr>
        <p:spPr>
          <a:xfrm>
            <a:off x="5340575" y="5935957"/>
            <a:ext cx="825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dbRDA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B46C33-93FF-44B6-8D5B-02509F893995}"/>
              </a:ext>
            </a:extLst>
          </p:cNvPr>
          <p:cNvCxnSpPr>
            <a:cxnSpLocks/>
            <a:stCxn id="30" idx="2"/>
            <a:endCxn id="53" idx="0"/>
          </p:cNvCxnSpPr>
          <p:nvPr/>
        </p:nvCxnSpPr>
        <p:spPr>
          <a:xfrm>
            <a:off x="5681664" y="4485159"/>
            <a:ext cx="71749" cy="1450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F803B3-4182-4CDE-A28F-E87B408D6DA1}"/>
              </a:ext>
            </a:extLst>
          </p:cNvPr>
          <p:cNvSpPr txBox="1"/>
          <p:nvPr/>
        </p:nvSpPr>
        <p:spPr>
          <a:xfrm>
            <a:off x="5682574" y="50941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4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B1CF-1363-43FC-9992-024E4FB7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 principal components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48846D-E662-424E-A1E7-F670F6EBE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316" r="60736"/>
          <a:stretch/>
        </p:blipFill>
        <p:spPr>
          <a:xfrm>
            <a:off x="247649" y="1616072"/>
            <a:ext cx="5905499" cy="5196229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FA168A2-7D5D-40C6-8412-98953B2D8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38" r="2034"/>
          <a:stretch/>
        </p:blipFill>
        <p:spPr>
          <a:xfrm>
            <a:off x="6210300" y="1690688"/>
            <a:ext cx="5734051" cy="512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4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3630-8A18-44A2-A255-4A3C60F6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 principal components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11130-1C0B-46D3-8574-DF1ADBE27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0450"/>
          </a:xfrm>
        </p:spPr>
        <p:txBody>
          <a:bodyPr>
            <a:normAutofit/>
          </a:bodyPr>
          <a:lstStyle/>
          <a:p>
            <a:r>
              <a:rPr lang="en-US" dirty="0"/>
              <a:t>Eigenvector and Eigenvalue can give you the information on the scaling and rotational characteristics of a Matrix. </a:t>
            </a:r>
          </a:p>
          <a:p>
            <a:endParaRPr lang="en-US" dirty="0"/>
          </a:p>
          <a:p>
            <a:r>
              <a:rPr lang="en-US" dirty="0"/>
              <a:t>The first PC is placed through the scatter of points so as to maximize the amount of variation along it </a:t>
            </a:r>
          </a:p>
          <a:p>
            <a:pPr lvl="1"/>
            <a:r>
              <a:rPr lang="en-US" dirty="0"/>
              <a:t>The same criterion applies to each subsequent PC calculated; </a:t>
            </a:r>
          </a:p>
          <a:p>
            <a:pPr lvl="1"/>
            <a:r>
              <a:rPr lang="en-US" dirty="0"/>
              <a:t>However, each PC must be orthogonal to every other PC, </a:t>
            </a:r>
          </a:p>
          <a:p>
            <a:pPr lvl="2"/>
            <a:r>
              <a:rPr lang="en-US" dirty="0"/>
              <a:t>The covariance between each PC is strictly zero.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6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3630-8A18-44A2-A255-4A3C60F6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 principle components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11130-1C0B-46D3-8574-DF1ADBE27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0450"/>
          </a:xfrm>
        </p:spPr>
        <p:txBody>
          <a:bodyPr>
            <a:normAutofit/>
          </a:bodyPr>
          <a:lstStyle/>
          <a:p>
            <a:r>
              <a:rPr lang="en-US" dirty="0"/>
              <a:t>If a few PCs capture most (70-90 %) of the variance in the original scatter, the PCA has been </a:t>
            </a:r>
            <a:r>
              <a:rPr lang="en-US" b="1" dirty="0"/>
              <a:t>very successful </a:t>
            </a:r>
            <a:r>
              <a:rPr lang="en-US" dirty="0"/>
              <a:t>in representing variability in your data</a:t>
            </a:r>
          </a:p>
          <a:p>
            <a:r>
              <a:rPr lang="en-US" dirty="0"/>
              <a:t>However, ecological data sets are rarely summarized so well. Smaller amounts of total variance captured (30-40%) can also be informative.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2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D1CB-EE11-4CDA-9131-33ED7082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 pre-analysis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20FA7-EFD7-4173-A607-C1EF46331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5938" cy="4351338"/>
          </a:xfrm>
        </p:spPr>
        <p:txBody>
          <a:bodyPr>
            <a:normAutofit/>
          </a:bodyPr>
          <a:lstStyle/>
          <a:p>
            <a:r>
              <a:rPr lang="en-US" dirty="0"/>
              <a:t>If your response variables are not dimensionally homogeneous you should </a:t>
            </a:r>
            <a:r>
              <a:rPr lang="en-US" b="1" dirty="0"/>
              <a:t>standardize them </a:t>
            </a:r>
            <a:r>
              <a:rPr lang="en-US" dirty="0"/>
              <a:t>using, for example, z-scoring. </a:t>
            </a:r>
          </a:p>
          <a:p>
            <a:r>
              <a:rPr lang="en-US" dirty="0"/>
              <a:t>Examine the distribution of each variable as well as plots of each variable against other variables. If the relationships are markedly non-normal and non-linear, respectively, apply the appropriate </a:t>
            </a:r>
            <a:r>
              <a:rPr lang="en-US" b="1" dirty="0"/>
              <a:t>transformations </a:t>
            </a:r>
            <a:r>
              <a:rPr lang="en-US" dirty="0"/>
              <a:t>prior to analysis.</a:t>
            </a:r>
          </a:p>
          <a:p>
            <a:r>
              <a:rPr lang="en-US" dirty="0"/>
              <a:t>As far as possible, reduce the effect of </a:t>
            </a:r>
            <a:r>
              <a:rPr lang="en-US" b="1" dirty="0"/>
              <a:t>outliers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3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DDDA-7B34-4B66-ABFC-5DD9E0FB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– the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EB87-D12B-4FD0-9CB4-1765FA5C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Get data with no(?) missing values </a:t>
            </a:r>
          </a:p>
          <a:p>
            <a:r>
              <a:rPr lang="en-US" dirty="0"/>
              <a:t>Step 2: Adjust data to mean = 0 – scale your data</a:t>
            </a:r>
          </a:p>
          <a:p>
            <a:r>
              <a:rPr lang="en-US" dirty="0"/>
              <a:t>Step 3: Calculate the covariance matrix </a:t>
            </a:r>
          </a:p>
          <a:p>
            <a:r>
              <a:rPr lang="en-US" dirty="0"/>
              <a:t>Step 4: Eigenanalysis of the covariance matrix</a:t>
            </a:r>
          </a:p>
          <a:p>
            <a:r>
              <a:rPr lang="en-US" dirty="0"/>
              <a:t>Step 5: Choose the principal components</a:t>
            </a:r>
          </a:p>
          <a:p>
            <a:r>
              <a:rPr lang="en-US" dirty="0"/>
              <a:t>Step 6: Derive a new dataset (scores)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0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3104</Words>
  <Application>Microsoft Office PowerPoint</Application>
  <PresentationFormat>Widescreen</PresentationFormat>
  <Paragraphs>313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Module 5 – Ordinations 2: Eigenanalysis based methods</vt:lpstr>
      <vt:lpstr>Types of ordination</vt:lpstr>
      <vt:lpstr>Types of ordination</vt:lpstr>
      <vt:lpstr>PCA – principal components analysis</vt:lpstr>
      <vt:lpstr>PCA – principal components analysis</vt:lpstr>
      <vt:lpstr>PCA – principal components analysis</vt:lpstr>
      <vt:lpstr>PCA – principle components analysis</vt:lpstr>
      <vt:lpstr>PCA – pre-analysis</vt:lpstr>
      <vt:lpstr>PCA – the procedure</vt:lpstr>
      <vt:lpstr>PCA – the procedure</vt:lpstr>
      <vt:lpstr>PCA – the procedure</vt:lpstr>
      <vt:lpstr>PCA – the procedure</vt:lpstr>
      <vt:lpstr>Eigenanalysis</vt:lpstr>
      <vt:lpstr>Eigenanalysis</vt:lpstr>
      <vt:lpstr>Eigenanalysis</vt:lpstr>
      <vt:lpstr>PCA – the procedure</vt:lpstr>
      <vt:lpstr>PCA – the procedure</vt:lpstr>
      <vt:lpstr>PCA –additional notes</vt:lpstr>
      <vt:lpstr>PCA – warnings!</vt:lpstr>
      <vt:lpstr>PCA – advanced procedures</vt:lpstr>
      <vt:lpstr>PCA – What to report</vt:lpstr>
      <vt:lpstr>Types of ordination</vt:lpstr>
      <vt:lpstr>CA –Correspondence Analysis</vt:lpstr>
      <vt:lpstr>CA –Correspondence Analysis</vt:lpstr>
      <vt:lpstr>CA –Correspondence Analysis</vt:lpstr>
      <vt:lpstr>CA – warnings!</vt:lpstr>
      <vt:lpstr>DCA – Detrended Correspondence analysis</vt:lpstr>
      <vt:lpstr>DCA – Detrended Correspondence analysis</vt:lpstr>
      <vt:lpstr>PowerPoint Presentation</vt:lpstr>
      <vt:lpstr>When to use a DCA!</vt:lpstr>
      <vt:lpstr>CCA –Canonical CA</vt:lpstr>
      <vt:lpstr>Questions appropriate for CCA</vt:lpstr>
      <vt:lpstr>CCA – the procedure (in brief)</vt:lpstr>
      <vt:lpstr>CCA – triplots </vt:lpstr>
      <vt:lpstr>CCA – interpreting triplots</vt:lpstr>
      <vt:lpstr>Type 1 scaling emphasizes the relationships among sites. Thus:</vt:lpstr>
      <vt:lpstr>Type 2 scaling emphasizes the relationships among species. Thus:</vt:lpstr>
      <vt:lpstr>Type 1 scaling vs. Type 2 scaling?</vt:lpstr>
      <vt:lpstr>CCA – warnings!</vt:lpstr>
      <vt:lpstr>RDA – redundancy analysis</vt:lpstr>
      <vt:lpstr>RDA – results</vt:lpstr>
      <vt:lpstr>RDA – results</vt:lpstr>
      <vt:lpstr>RDA – biplots and triplots</vt:lpstr>
      <vt:lpstr>RDA – biplots and triplots</vt:lpstr>
      <vt:lpstr>RDA – scaling</vt:lpstr>
      <vt:lpstr>Type 1 scaling emphasizes the relationships among sites. Thus:</vt:lpstr>
      <vt:lpstr>Type 2 scaling emphasizes the relationships among response variables. Thus:</vt:lpstr>
      <vt:lpstr>dbRDA – distance-based RDA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 – Ordinations 2: Eigenanalysis based methods</dc:title>
  <dc:creator>Marko Spasojevic</dc:creator>
  <cp:lastModifiedBy>Marko James Spasojevic</cp:lastModifiedBy>
  <cp:revision>34</cp:revision>
  <dcterms:created xsi:type="dcterms:W3CDTF">2018-10-24T21:14:28Z</dcterms:created>
  <dcterms:modified xsi:type="dcterms:W3CDTF">2022-11-01T18:59:03Z</dcterms:modified>
</cp:coreProperties>
</file>