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67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9413-587A-4523-A6A7-7E0DC8827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E4EEA-60F4-48D0-8B5A-D448874B7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24AD5-DEDF-45E9-9B89-DDAF9B951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9ABA-9E46-45BE-972B-369EB5DEDFF6}" type="datetimeFigureOut">
              <a:rPr lang="en-US" smtClean="0"/>
              <a:t>2022-08-23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4289F-89CF-4EBB-BED0-D9829A73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17239-E234-4EFA-A826-0C5E25AF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9289-9640-4B32-9617-D66FDD31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60851-7BE3-4C1E-A205-63C5602B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F6BE2-7E47-4C1D-995E-CF92AA859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DA70-812A-425F-97FF-832B80F7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9ABA-9E46-45BE-972B-369EB5DEDFF6}" type="datetimeFigureOut">
              <a:rPr lang="en-US" smtClean="0"/>
              <a:t>2022-08-23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98352-85BF-4489-88D5-23658683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D180B-6B47-4933-A9B3-F62134CD8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9289-9640-4B32-9617-D66FDD31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5B38E-B640-4767-90A5-48FBEC84F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DDFF6-7118-497F-9304-FB37A8F30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851AD-4AC5-4642-979E-8CE74A53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9ABA-9E46-45BE-972B-369EB5DEDFF6}" type="datetimeFigureOut">
              <a:rPr lang="en-US" smtClean="0"/>
              <a:t>2022-08-23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8F131-3CE1-43CE-9637-2ABDF1D5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F5F60-1189-4BEB-A8B7-C1F412DE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9289-9640-4B32-9617-D66FDD31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1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3D7A-EA14-4AF8-95D5-A13620C3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1C6C5-C4D8-4CA5-AFBE-B8B4F7D42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36D20-0811-435E-B576-7A65E6C6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9ABA-9E46-45BE-972B-369EB5DEDFF6}" type="datetimeFigureOut">
              <a:rPr lang="en-US" smtClean="0"/>
              <a:t>2022-08-23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EB9A3-212F-46C5-949D-4A482ABA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AD1EF-1EE3-403A-B369-C84EAD82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9289-9640-4B32-9617-D66FDD31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6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7C71-17C6-42A9-8F89-ABCA4E59B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7880B-D1E5-4B52-A08A-EF11FDA55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FE4CA-1AD1-4F66-9427-8B7D76C43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9ABA-9E46-45BE-972B-369EB5DEDFF6}" type="datetimeFigureOut">
              <a:rPr lang="en-US" smtClean="0"/>
              <a:t>2022-08-23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0C236-FDA0-4F3F-B6B7-2FC401AB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62E87-1D33-4557-9E01-CE478486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9289-9640-4B32-9617-D66FDD31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6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EA1A-B59B-46C0-90D9-A1AC08D1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DB035-A83E-4B6F-9A34-3FE09C66C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81710-5AFD-4950-BC76-897899DA7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E3302-CD46-43E4-A984-8A568539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9ABA-9E46-45BE-972B-369EB5DEDFF6}" type="datetimeFigureOut">
              <a:rPr lang="en-US" smtClean="0"/>
              <a:t>2022-08-23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DC512-D6B3-4F28-901C-66BA37B7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BAB51-AF75-4CE6-8C27-AC3262BE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9289-9640-4B32-9617-D66FDD31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6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999B-B900-4C81-BB6F-871A73358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1ECF0-4773-4A24-B24D-221829EF3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A1A3E-49F3-4942-ABE1-5AE1040FD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AECC49-0BEC-4470-B34A-BA3149231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B04997-3721-4C80-B21E-463682CCF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C3F1F-7296-45C6-A3FF-DDAFD7C0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9ABA-9E46-45BE-972B-369EB5DEDFF6}" type="datetimeFigureOut">
              <a:rPr lang="en-US" smtClean="0"/>
              <a:t>2022-08-23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3C64E6-F7D7-426E-B036-0D590A89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580D8C-271A-4BB9-A577-DF0D8E9C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9289-9640-4B32-9617-D66FDD31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4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D075-C489-462D-BEF4-F8D009D7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C6101C-F9A5-48E1-9EA8-1A5233DD1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9ABA-9E46-45BE-972B-369EB5DEDFF6}" type="datetimeFigureOut">
              <a:rPr lang="en-US" smtClean="0"/>
              <a:t>2022-08-23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E57B5-356F-4951-ABFF-284042D6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273FE-B69D-44D4-BEE8-B4A7B514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9289-9640-4B32-9617-D66FDD31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9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3C6217-1E7C-45D4-B92E-2B23A239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9ABA-9E46-45BE-972B-369EB5DEDFF6}" type="datetimeFigureOut">
              <a:rPr lang="en-US" smtClean="0"/>
              <a:t>2022-08-23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FE9F3-471E-495B-A1DF-C87C6CB8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332DD-B62B-407B-89BC-97F599A4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9289-9640-4B32-9617-D66FDD31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6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CBBF-9DED-407A-96C2-62B609807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44A6-5874-424F-B697-C410493E7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928F6-42DA-4F7D-A87B-E1A0B6167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67695-0E5A-4BF2-A7D3-78B53FA7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9ABA-9E46-45BE-972B-369EB5DEDFF6}" type="datetimeFigureOut">
              <a:rPr lang="en-US" smtClean="0"/>
              <a:t>2022-08-23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78D8C-2B67-4EBB-A104-A7E1CB8C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AAD33-2B65-4B22-AD1E-0BB7D10E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9289-9640-4B32-9617-D66FDD31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6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37B9-DB45-4617-BCE3-96672EA9C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707A09-3E8E-480E-8B87-108AAB559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E8186-C501-46AE-8E37-4B3F14C6A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3143E-4CE2-4E36-94A6-86EB8D78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9ABA-9E46-45BE-972B-369EB5DEDFF6}" type="datetimeFigureOut">
              <a:rPr lang="en-US" smtClean="0"/>
              <a:t>2022-08-23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C73D1-86BD-4236-ADCC-13018153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5C8C6-7420-4BC6-A517-EE77DB03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9289-9640-4B32-9617-D66FDD31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A9B11-2E4A-4582-8979-F496C760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95C8F-F91A-4DE8-AB21-1545E610C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3934F-B09C-40AD-933B-4E8F7066BC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19ABA-9E46-45BE-972B-369EB5DEDFF6}" type="datetimeFigureOut">
              <a:rPr lang="en-US" smtClean="0"/>
              <a:t>2022-08-23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634A2-B73A-47AD-93D1-E763EBFFF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26362-315E-4877-B402-8459E973F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79289-9640-4B32-9617-D66FDD31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7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28A83-DE65-4900-8AC2-74CB7EEEE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7641"/>
            <a:ext cx="9144000" cy="2330002"/>
          </a:xfrm>
        </p:spPr>
        <p:txBody>
          <a:bodyPr>
            <a:normAutofit/>
          </a:bodyPr>
          <a:lstStyle/>
          <a:p>
            <a:r>
              <a:rPr lang="en-US" sz="5400"/>
              <a:t>Zooniverse Type II Catalog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97A76-9DA4-4F26-8E31-ECFCCADDD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0165"/>
            <a:ext cx="9144000" cy="1279432"/>
          </a:xfrm>
        </p:spPr>
        <p:txBody>
          <a:bodyPr>
            <a:normAutofit/>
          </a:bodyPr>
          <a:lstStyle/>
          <a:p>
            <a:r>
              <a:rPr lang="en-US" dirty="0"/>
              <a:t>Xander Hall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806097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01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72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Large Synoptic Survey Telescope : Science Office">
            <a:extLst>
              <a:ext uri="{FF2B5EF4-FFF2-40B4-BE49-F238E27FC236}">
                <a16:creationId xmlns:a16="http://schemas.microsoft.com/office/drawing/2014/main" id="{7117F6AC-2A61-4261-AA1F-E7BED20DBB3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2" t="5329" r="5765" b="376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74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D530B-3E86-4666-BBB3-002701FC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Background</a:t>
            </a:r>
          </a:p>
        </p:txBody>
      </p:sp>
      <p:sp>
        <p:nvSpPr>
          <p:cNvPr id="1032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3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57BD8-BAF5-4B92-8D16-3B5539E5C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/>
              <a:t>Vera C. Rubin Observatory</a:t>
            </a:r>
          </a:p>
          <a:p>
            <a:pPr lvl="1"/>
            <a:r>
              <a:rPr lang="en-US" sz="1700" dirty="0"/>
              <a:t>8.4m telescope in Chile</a:t>
            </a:r>
          </a:p>
          <a:p>
            <a:pPr lvl="1"/>
            <a:r>
              <a:rPr lang="en-US" sz="1700" dirty="0"/>
              <a:t>Will be able to search the entire night sky every few days</a:t>
            </a:r>
          </a:p>
          <a:p>
            <a:pPr lvl="1"/>
            <a:r>
              <a:rPr lang="en-US" sz="1700" dirty="0"/>
              <a:t>Will find 10,000s new </a:t>
            </a:r>
            <a:r>
              <a:rPr lang="en-US" sz="1700" dirty="0" err="1"/>
              <a:t>SNe</a:t>
            </a:r>
            <a:endParaRPr lang="en-US" sz="1700" dirty="0"/>
          </a:p>
          <a:p>
            <a:r>
              <a:rPr lang="en-US" sz="1700" dirty="0"/>
              <a:t>These </a:t>
            </a:r>
            <a:r>
              <a:rPr lang="en-US" sz="1700" dirty="0" err="1"/>
              <a:t>SNe</a:t>
            </a:r>
            <a:r>
              <a:rPr lang="en-US" sz="1700" dirty="0"/>
              <a:t> need to be followed up on and classified </a:t>
            </a:r>
          </a:p>
        </p:txBody>
      </p:sp>
    </p:spTree>
    <p:extLst>
      <p:ext uri="{BB962C8B-B14F-4D97-AF65-F5344CB8AC3E}">
        <p14:creationId xmlns:p14="http://schemas.microsoft.com/office/powerpoint/2010/main" val="182714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A4DE-9CE3-40FD-A6AD-E0F8EA44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Bright </a:t>
            </a:r>
            <a:r>
              <a:rPr lang="en-US"/>
              <a:t>Transient Survey (BTS)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C2FE9-8411-4A48-9FFC-681F09265C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100" dirty="0"/>
              <a:t>Census of the Local Universe (CLU)</a:t>
            </a:r>
          </a:p>
          <a:p>
            <a:r>
              <a:rPr lang="en-US" sz="2100" dirty="0"/>
              <a:t>Redshift Completeness Factor (RCF)</a:t>
            </a:r>
          </a:p>
          <a:p>
            <a:r>
              <a:rPr lang="en-US" sz="2100" dirty="0"/>
              <a:t>Previous work</a:t>
            </a:r>
          </a:p>
          <a:p>
            <a:pPr lvl="1"/>
            <a:r>
              <a:rPr lang="en-US" sz="2100" dirty="0"/>
              <a:t>764 Well Classified Supernova</a:t>
            </a:r>
          </a:p>
          <a:p>
            <a:r>
              <a:rPr lang="en-US" sz="2100" dirty="0"/>
              <a:t>5095 </a:t>
            </a:r>
            <a:r>
              <a:rPr lang="en-US" sz="2100" dirty="0" err="1"/>
              <a:t>SNe</a:t>
            </a:r>
            <a:r>
              <a:rPr lang="en-US" sz="2100" dirty="0"/>
              <a:t> with 10649 Spectra</a:t>
            </a:r>
          </a:p>
        </p:txBody>
      </p:sp>
      <p:pic>
        <p:nvPicPr>
          <p:cNvPr id="5" name="Picture 2" descr="1. Introduction — SED Machine 11 August 2021 documentation">
            <a:extLst>
              <a:ext uri="{FF2B5EF4-FFF2-40B4-BE49-F238E27FC236}">
                <a16:creationId xmlns:a16="http://schemas.microsoft.com/office/drawing/2014/main" id="{95D1C8D8-DE21-4679-AF6B-9A821A9807F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955429"/>
            <a:ext cx="5181600" cy="209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71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D070-DF04-4FF2-A0E1-7B44D6191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Achieved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D910-2762-475B-ACDA-7CEE078B2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Using the Zooniverse we have classified 10,714 spectrum.</a:t>
            </a:r>
          </a:p>
          <a:p>
            <a:r>
              <a:rPr lang="en-US" sz="2000" dirty="0"/>
              <a:t>This was achieved in ~160 Days</a:t>
            </a:r>
          </a:p>
          <a:p>
            <a:r>
              <a:rPr lang="en-US" sz="2000" dirty="0"/>
              <a:t>This means that we received about ~730 classification per day</a:t>
            </a:r>
          </a:p>
          <a:p>
            <a:r>
              <a:rPr lang="en-US" sz="2000" dirty="0"/>
              <a:t>Each spectrum was reviewed by 11 different volunteers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3E2AFA-C563-48A6-9E9C-8F19C85173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83920" y="807593"/>
            <a:ext cx="4663214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0022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FE38F-BD25-4EE1-8BFD-F92294C1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E75E-BA56-4018-8DC0-90F9DE1F4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3670" y="2962451"/>
            <a:ext cx="3033215" cy="28200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Run every spectrum through SNID.</a:t>
            </a:r>
          </a:p>
          <a:p>
            <a:r>
              <a:rPr lang="en-US" sz="1600" dirty="0"/>
              <a:t>Graph the template results of the “top 5” matches.</a:t>
            </a:r>
          </a:p>
          <a:p>
            <a:r>
              <a:rPr lang="en-US" sz="1600" dirty="0"/>
              <a:t>Let volunteers decide the best match.</a:t>
            </a:r>
          </a:p>
          <a:p>
            <a:r>
              <a:rPr lang="en-US" sz="1600" dirty="0"/>
              <a:t>Run Superfit on the spectrum.</a:t>
            </a:r>
          </a:p>
          <a:p>
            <a:r>
              <a:rPr lang="en-US" sz="1600" dirty="0"/>
              <a:t>If Superfit and 6 volunteers agree it is a Type II we can confidently say it is a Type II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1AF268-102B-4777-9C10-406BB0442A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5660" y="2962451"/>
            <a:ext cx="5844583" cy="28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6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A763D-4AD6-4B26-AF8B-53E2E88CB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0E302-CD48-4C5B-8E7F-B1C331717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Using ~700 </a:t>
            </a:r>
            <a:r>
              <a:rPr lang="en-US" sz="2000" dirty="0" err="1">
                <a:solidFill>
                  <a:schemeClr val="bg1"/>
                </a:solidFill>
              </a:rPr>
              <a:t>SNe</a:t>
            </a:r>
            <a:r>
              <a:rPr lang="en-US" sz="2000" dirty="0">
                <a:solidFill>
                  <a:schemeClr val="bg1"/>
                </a:solidFill>
              </a:rPr>
              <a:t> from the first RCF paper we can conclude that we achieve ~50% TPR at a 0.5% FPR.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This means we found ~36 Type II </a:t>
            </a:r>
            <a:r>
              <a:rPr lang="en-US" sz="1600" dirty="0" err="1">
                <a:solidFill>
                  <a:schemeClr val="bg1"/>
                </a:solidFill>
              </a:rPr>
              <a:t>SNe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The Volunteers and Superfit perform about 10% better than just SNID and Superfit alone.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This all done if just one of the spectrum received is classified as a Type II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8E4BFE9-AF4F-4044-8B28-6609C525E79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677" y="280220"/>
            <a:ext cx="6082235" cy="589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3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E12C2F-76AC-404F-8836-D018DC7C5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Using the Zooniverse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56005-2501-4A59-B37B-9442B7D0E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Built an automated bot (Matt Chu).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Take a new spectrum from the Marshall.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Run this through SNID and Superfit.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Upload the SNID templates to Zooniverse.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Download the Zooniverse classifications.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If it passes the requirements upload a classification to TNS as a Type II.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79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FF169-D9F2-4EB5-853A-A65B9538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 Progress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40A34-C6F1-4722-9D87-4C3BAC674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 dirty="0"/>
              <a:t>Release a paper listing these classification and the process.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97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294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Zooniverse Type II Catalog</vt:lpstr>
      <vt:lpstr>Background</vt:lpstr>
      <vt:lpstr>Bright Transient Survey (BTS)</vt:lpstr>
      <vt:lpstr>Achieved</vt:lpstr>
      <vt:lpstr>Process</vt:lpstr>
      <vt:lpstr>Results</vt:lpstr>
      <vt:lpstr>Using the Zooniverse</vt:lpstr>
      <vt:lpstr>In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Zooniverse Type II Catalog</dc:title>
  <dc:creator>Hall, Xander J.</dc:creator>
  <cp:lastModifiedBy>Hall, Xander J.</cp:lastModifiedBy>
  <cp:revision>15</cp:revision>
  <dcterms:created xsi:type="dcterms:W3CDTF">2021-09-15T17:02:10Z</dcterms:created>
  <dcterms:modified xsi:type="dcterms:W3CDTF">2022-08-23T16:40:55Z</dcterms:modified>
</cp:coreProperties>
</file>