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80" r:id="rId5"/>
    <p:sldId id="377" r:id="rId6"/>
    <p:sldId id="379" r:id="rId7"/>
    <p:sldId id="381" r:id="rId8"/>
    <p:sldId id="300" r:id="rId9"/>
    <p:sldId id="301" r:id="rId10"/>
    <p:sldId id="354" r:id="rId11"/>
    <p:sldId id="355" r:id="rId12"/>
    <p:sldId id="356" r:id="rId13"/>
    <p:sldId id="357" r:id="rId14"/>
    <p:sldId id="358" r:id="rId15"/>
    <p:sldId id="360" r:id="rId16"/>
    <p:sldId id="361" r:id="rId17"/>
    <p:sldId id="362" r:id="rId18"/>
    <p:sldId id="364" r:id="rId19"/>
    <p:sldId id="365" r:id="rId20"/>
    <p:sldId id="366" r:id="rId21"/>
    <p:sldId id="367" r:id="rId22"/>
    <p:sldId id="368" r:id="rId23"/>
    <p:sldId id="371" r:id="rId24"/>
    <p:sldId id="369" r:id="rId25"/>
    <p:sldId id="372" r:id="rId26"/>
    <p:sldId id="373" r:id="rId27"/>
    <p:sldId id="374" r:id="rId28"/>
    <p:sldId id="405" r:id="rId29"/>
    <p:sldId id="406" r:id="rId30"/>
    <p:sldId id="409" r:id="rId31"/>
    <p:sldId id="411" r:id="rId32"/>
    <p:sldId id="410" r:id="rId33"/>
    <p:sldId id="412" r:id="rId34"/>
    <p:sldId id="413" r:id="rId35"/>
    <p:sldId id="37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72F7"/>
    <a:srgbClr val="EDDA5A"/>
    <a:srgbClr val="E8A962"/>
    <a:srgbClr val="54D6A8"/>
    <a:srgbClr val="4AADEE"/>
    <a:srgbClr val="E6526D"/>
    <a:srgbClr val="CF6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28" autoAdjust="0"/>
    <p:restoredTop sz="94660"/>
  </p:normalViewPr>
  <p:slideViewPr>
    <p:cSldViewPr snapToGrid="0">
      <p:cViewPr varScale="1">
        <p:scale>
          <a:sx n="74" d="100"/>
          <a:sy n="74" d="100"/>
        </p:scale>
        <p:origin x="84"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3FB22-94E9-4639-B000-3CE57E1AB6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07CB7-1C96-453C-9D93-C63A2CFEA1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07CB7-1C96-453C-9D93-C63A2CFEA1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9454"/>
            <a:ext cx="9144000" cy="2060725"/>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809074"/>
            <a:ext cx="9144000" cy="69391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7" name="矩形 16"/>
          <p:cNvSpPr/>
          <p:nvPr userDrawn="1"/>
        </p:nvSpPr>
        <p:spPr>
          <a:xfrm>
            <a:off x="914400" y="3555677"/>
            <a:ext cx="2588607" cy="33550"/>
          </a:xfrm>
          <a:prstGeom prst="rect">
            <a:avLst/>
          </a:prstGeom>
          <a:solidFill>
            <a:srgbClr val="E65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8" name="矩形 17"/>
          <p:cNvSpPr/>
          <p:nvPr userDrawn="1"/>
        </p:nvSpPr>
        <p:spPr>
          <a:xfrm>
            <a:off x="3505930" y="3555677"/>
            <a:ext cx="2588607" cy="33550"/>
          </a:xfrm>
          <a:prstGeom prst="rect">
            <a:avLst/>
          </a:prstGeom>
          <a:solidFill>
            <a:srgbClr val="E8A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9" name="矩形 18"/>
          <p:cNvSpPr/>
          <p:nvPr userDrawn="1"/>
        </p:nvSpPr>
        <p:spPr>
          <a:xfrm>
            <a:off x="6097460" y="3555677"/>
            <a:ext cx="2588607" cy="33550"/>
          </a:xfrm>
          <a:prstGeom prst="rect">
            <a:avLst/>
          </a:prstGeom>
          <a:solidFill>
            <a:srgbClr val="54D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20" name="矩形 19"/>
          <p:cNvSpPr/>
          <p:nvPr userDrawn="1"/>
        </p:nvSpPr>
        <p:spPr>
          <a:xfrm>
            <a:off x="8688993" y="3555677"/>
            <a:ext cx="2588607" cy="33550"/>
          </a:xfrm>
          <a:prstGeom prst="rect">
            <a:avLst/>
          </a:prstGeom>
          <a:solidFill>
            <a:srgbClr val="4A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31" name="日期占位符 30"/>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32" name="页脚占位符 31"/>
          <p:cNvSpPr>
            <a:spLocks noGrp="1"/>
          </p:cNvSpPr>
          <p:nvPr>
            <p:ph type="ftr" sz="quarter" idx="11"/>
          </p:nvPr>
        </p:nvSpPr>
        <p:spPr/>
        <p:txBody>
          <a:bodyPr/>
          <a:lstStyle/>
          <a:p>
            <a:endParaRPr lang="zh-CN" altLang="en-US"/>
          </a:p>
        </p:txBody>
      </p:sp>
      <p:sp>
        <p:nvSpPr>
          <p:cNvPr id="33" name="灯片编号占位符 32"/>
          <p:cNvSpPr>
            <a:spLocks noGrp="1"/>
          </p:cNvSpPr>
          <p:nvPr>
            <p:ph type="sldNum" sz="quarter" idx="12"/>
          </p:nvPr>
        </p:nvSpPr>
        <p:spPr/>
        <p:txBody>
          <a:bodyPr/>
          <a:lstStyle/>
          <a:p>
            <a:fld id="{8CAD253A-625D-47D3-A605-D5FF3E15291B}" type="slidenum">
              <a:rPr lang="zh-CN" altLang="en-US" smtClean="0"/>
            </a:fld>
            <a:endParaRPr lang="zh-CN" altLang="en-US"/>
          </a:p>
        </p:txBody>
      </p:sp>
      <p:grpSp>
        <p:nvGrpSpPr>
          <p:cNvPr id="41" name="组合 40"/>
          <p:cNvGrpSpPr/>
          <p:nvPr userDrawn="1"/>
        </p:nvGrpSpPr>
        <p:grpSpPr>
          <a:xfrm>
            <a:off x="0" y="5916796"/>
            <a:ext cx="5943895" cy="941204"/>
            <a:chOff x="0" y="8693150"/>
            <a:chExt cx="5440351" cy="652463"/>
          </a:xfrm>
        </p:grpSpPr>
        <p:sp>
          <p:nvSpPr>
            <p:cNvPr id="34" name="等腰三角形 33"/>
            <p:cNvSpPr/>
            <p:nvPr userDrawn="1"/>
          </p:nvSpPr>
          <p:spPr>
            <a:xfrm>
              <a:off x="3195971" y="8693150"/>
              <a:ext cx="1815240" cy="652463"/>
            </a:xfrm>
            <a:prstGeom prst="triangle">
              <a:avLst/>
            </a:prstGeom>
            <a:solidFill>
              <a:srgbClr val="4AADE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35" name="等腰三角形 34"/>
            <p:cNvSpPr/>
            <p:nvPr userDrawn="1"/>
          </p:nvSpPr>
          <p:spPr>
            <a:xfrm>
              <a:off x="0" y="8940201"/>
              <a:ext cx="857956" cy="405412"/>
            </a:xfrm>
            <a:prstGeom prst="triangle">
              <a:avLst/>
            </a:prstGeom>
            <a:solidFill>
              <a:srgbClr val="CF68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lvl="0" algn="ctr"/>
              <a:endParaRPr lang="zh-CN" altLang="en-US"/>
            </a:p>
          </p:txBody>
        </p:sp>
        <p:sp>
          <p:nvSpPr>
            <p:cNvPr id="36" name="等腰三角形 35"/>
            <p:cNvSpPr/>
            <p:nvPr userDrawn="1"/>
          </p:nvSpPr>
          <p:spPr>
            <a:xfrm>
              <a:off x="498809" y="8764009"/>
              <a:ext cx="1476748" cy="581604"/>
            </a:xfrm>
            <a:prstGeom prst="triangle">
              <a:avLst/>
            </a:prstGeom>
            <a:solidFill>
              <a:srgbClr val="E6526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lvl="0" algn="ctr"/>
              <a:endParaRPr lang="zh-CN" altLang="en-US"/>
            </a:p>
          </p:txBody>
        </p:sp>
        <p:sp>
          <p:nvSpPr>
            <p:cNvPr id="37" name="等腰三角形 36"/>
            <p:cNvSpPr/>
            <p:nvPr userDrawn="1"/>
          </p:nvSpPr>
          <p:spPr>
            <a:xfrm>
              <a:off x="1340488" y="8848046"/>
              <a:ext cx="1263370" cy="497567"/>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lvl="0" algn="ctr"/>
              <a:endParaRPr lang="zh-CN" altLang="en-US"/>
            </a:p>
          </p:txBody>
        </p:sp>
        <p:sp>
          <p:nvSpPr>
            <p:cNvPr id="38" name="等腰三角形 37"/>
            <p:cNvSpPr/>
            <p:nvPr userDrawn="1"/>
          </p:nvSpPr>
          <p:spPr>
            <a:xfrm>
              <a:off x="2190231" y="9025845"/>
              <a:ext cx="859056" cy="319768"/>
            </a:xfrm>
            <a:prstGeom prst="triangle">
              <a:avLst/>
            </a:prstGeom>
            <a:solidFill>
              <a:srgbClr val="EDDA5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39" name="等腰三角形 38"/>
            <p:cNvSpPr/>
            <p:nvPr userDrawn="1"/>
          </p:nvSpPr>
          <p:spPr>
            <a:xfrm>
              <a:off x="2816866" y="9025845"/>
              <a:ext cx="859056" cy="319768"/>
            </a:xfrm>
            <a:prstGeom prst="triangle">
              <a:avLst/>
            </a:prstGeom>
            <a:solidFill>
              <a:srgbClr val="54D6A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40" name="等腰三角形 39"/>
            <p:cNvSpPr/>
            <p:nvPr userDrawn="1"/>
          </p:nvSpPr>
          <p:spPr>
            <a:xfrm>
              <a:off x="4523121" y="9004191"/>
              <a:ext cx="917230" cy="341422"/>
            </a:xfrm>
            <a:prstGeom prst="triangle">
              <a:avLst/>
            </a:prstGeom>
            <a:solidFill>
              <a:srgbClr val="EDDA5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grpSp>
      <p:grpSp>
        <p:nvGrpSpPr>
          <p:cNvPr id="42" name="组合 41"/>
          <p:cNvGrpSpPr/>
          <p:nvPr userDrawn="1"/>
        </p:nvGrpSpPr>
        <p:grpSpPr>
          <a:xfrm>
            <a:off x="5642596" y="5926120"/>
            <a:ext cx="6575856" cy="941204"/>
            <a:chOff x="564089" y="8693150"/>
            <a:chExt cx="6018774" cy="652463"/>
          </a:xfrm>
        </p:grpSpPr>
        <p:sp>
          <p:nvSpPr>
            <p:cNvPr id="43" name="等腰三角形 42"/>
            <p:cNvSpPr/>
            <p:nvPr userDrawn="1"/>
          </p:nvSpPr>
          <p:spPr>
            <a:xfrm>
              <a:off x="3071606" y="8693150"/>
              <a:ext cx="1815240" cy="652463"/>
            </a:xfrm>
            <a:prstGeom prst="triangle">
              <a:avLst/>
            </a:prstGeom>
            <a:solidFill>
              <a:srgbClr val="4AADE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4" name="等腰三角形 43"/>
            <p:cNvSpPr/>
            <p:nvPr userDrawn="1"/>
          </p:nvSpPr>
          <p:spPr>
            <a:xfrm>
              <a:off x="564089" y="8940201"/>
              <a:ext cx="857956" cy="405412"/>
            </a:xfrm>
            <a:prstGeom prst="triangle">
              <a:avLst/>
            </a:prstGeom>
            <a:solidFill>
              <a:srgbClr val="CF68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lvl="0" algn="ctr"/>
              <a:endParaRPr lang="zh-CN" altLang="en-US"/>
            </a:p>
          </p:txBody>
        </p:sp>
        <p:sp>
          <p:nvSpPr>
            <p:cNvPr id="46" name="等腰三角形 45"/>
            <p:cNvSpPr/>
            <p:nvPr userDrawn="1"/>
          </p:nvSpPr>
          <p:spPr>
            <a:xfrm>
              <a:off x="4874065" y="8848046"/>
              <a:ext cx="1263370" cy="497567"/>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lvl="0" algn="ctr"/>
              <a:endParaRPr lang="zh-CN" altLang="en-US"/>
            </a:p>
          </p:txBody>
        </p:sp>
        <p:sp>
          <p:nvSpPr>
            <p:cNvPr id="47" name="等腰三角形 46"/>
            <p:cNvSpPr/>
            <p:nvPr userDrawn="1"/>
          </p:nvSpPr>
          <p:spPr>
            <a:xfrm>
              <a:off x="5723807" y="9025845"/>
              <a:ext cx="859056" cy="319768"/>
            </a:xfrm>
            <a:prstGeom prst="triangle">
              <a:avLst/>
            </a:prstGeom>
            <a:solidFill>
              <a:srgbClr val="EDDA5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48" name="等腰三角形 47"/>
            <p:cNvSpPr/>
            <p:nvPr userDrawn="1"/>
          </p:nvSpPr>
          <p:spPr>
            <a:xfrm>
              <a:off x="2591128" y="9025845"/>
              <a:ext cx="859056" cy="319768"/>
            </a:xfrm>
            <a:prstGeom prst="triangle">
              <a:avLst/>
            </a:prstGeom>
            <a:solidFill>
              <a:srgbClr val="54D6A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49" name="等腰三角形 48"/>
            <p:cNvSpPr/>
            <p:nvPr userDrawn="1"/>
          </p:nvSpPr>
          <p:spPr>
            <a:xfrm>
              <a:off x="4338983" y="9004191"/>
              <a:ext cx="917230" cy="341422"/>
            </a:xfrm>
            <a:prstGeom prst="triangle">
              <a:avLst/>
            </a:prstGeom>
            <a:solidFill>
              <a:srgbClr val="5E72F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50" name="等腰三角形 49"/>
            <p:cNvSpPr/>
            <p:nvPr userDrawn="1"/>
          </p:nvSpPr>
          <p:spPr>
            <a:xfrm>
              <a:off x="1706069" y="8848046"/>
              <a:ext cx="1263370" cy="497567"/>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lvl="0" algn="ctr"/>
              <a:endParaRPr lang="zh-CN" altLang="en-US"/>
            </a:p>
          </p:txBody>
        </p:sp>
        <p:sp>
          <p:nvSpPr>
            <p:cNvPr id="51" name="等腰三角形 50"/>
            <p:cNvSpPr/>
            <p:nvPr userDrawn="1"/>
          </p:nvSpPr>
          <p:spPr>
            <a:xfrm>
              <a:off x="1170987" y="9004191"/>
              <a:ext cx="917230" cy="341422"/>
            </a:xfrm>
            <a:prstGeom prst="triangle">
              <a:avLst/>
            </a:prstGeom>
            <a:solidFill>
              <a:srgbClr val="5E72F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570354"/>
            <a:ext cx="10512884" cy="5636444"/>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7" name="MH_Others_1"/>
          <p:cNvSpPr/>
          <p:nvPr userDrawn="1">
            <p:custDataLst>
              <p:tags r:id="rId2"/>
            </p:custDataLst>
          </p:nvPr>
        </p:nvSpPr>
        <p:spPr>
          <a:xfrm>
            <a:off x="2057823" y="2587925"/>
            <a:ext cx="650691" cy="848956"/>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167" tIns="0" rIns="0" bIns="0" numCol="1" spcCol="0" rtlCol="0" fromWordArt="0" anchor="ctr" anchorCtr="0" forceAA="0" compatLnSpc="1">
            <a:normAutofit/>
          </a:bodyPr>
          <a:lstStyle/>
          <a:p>
            <a:pPr algn="ctr"/>
            <a:endParaRPr lang="zh-CN" altLang="en-US" sz="570">
              <a:latin typeface="华文细黑" panose="02010600040101010101" pitchFamily="2" charset="-122"/>
              <a:ea typeface="华文细黑" panose="02010600040101010101" pitchFamily="2" charset="-122"/>
            </a:endParaRPr>
          </a:p>
        </p:txBody>
      </p:sp>
      <p:sp>
        <p:nvSpPr>
          <p:cNvPr id="8" name="MH_Title"/>
          <p:cNvSpPr/>
          <p:nvPr userDrawn="1">
            <p:custDataLst>
              <p:tags r:id="rId3"/>
            </p:custDataLst>
          </p:nvPr>
        </p:nvSpPr>
        <p:spPr>
          <a:xfrm>
            <a:off x="2190929" y="2587925"/>
            <a:ext cx="8465132" cy="848957"/>
          </a:xfrm>
          <a:custGeom>
            <a:avLst/>
            <a:gdLst>
              <a:gd name="connsiteX0" fmla="*/ 500231 w 7124700"/>
              <a:gd name="connsiteY0" fmla="*/ 216261 h 979001"/>
              <a:gd name="connsiteX1" fmla="*/ 500231 w 7124700"/>
              <a:gd name="connsiteY1" fmla="*/ 979001 h 979001"/>
              <a:gd name="connsiteX2" fmla="*/ 0 w 7124700"/>
              <a:gd name="connsiteY2" fmla="*/ 979001 h 979001"/>
              <a:gd name="connsiteX3" fmla="*/ 1230440 w 7124700"/>
              <a:gd name="connsiteY3" fmla="*/ 0 h 979001"/>
              <a:gd name="connsiteX4" fmla="*/ 2896778 w 7124700"/>
              <a:gd name="connsiteY4" fmla="*/ 0 h 979001"/>
              <a:gd name="connsiteX5" fmla="*/ 4620162 w 7124700"/>
              <a:gd name="connsiteY5" fmla="*/ 0 h 979001"/>
              <a:gd name="connsiteX6" fmla="*/ 5458362 w 7124700"/>
              <a:gd name="connsiteY6" fmla="*/ 0 h 979001"/>
              <a:gd name="connsiteX7" fmla="*/ 6286500 w 7124700"/>
              <a:gd name="connsiteY7" fmla="*/ 0 h 979001"/>
              <a:gd name="connsiteX8" fmla="*/ 7124700 w 7124700"/>
              <a:gd name="connsiteY8" fmla="*/ 0 h 979001"/>
              <a:gd name="connsiteX9" fmla="*/ 7124700 w 7124700"/>
              <a:gd name="connsiteY9" fmla="*/ 979001 h 979001"/>
              <a:gd name="connsiteX10" fmla="*/ 6286500 w 7124700"/>
              <a:gd name="connsiteY10" fmla="*/ 979001 h 979001"/>
              <a:gd name="connsiteX11" fmla="*/ 5458362 w 7124700"/>
              <a:gd name="connsiteY11" fmla="*/ 979001 h 979001"/>
              <a:gd name="connsiteX12" fmla="*/ 4620162 w 7124700"/>
              <a:gd name="connsiteY12" fmla="*/ 979001 h 979001"/>
              <a:gd name="connsiteX13" fmla="*/ 2896778 w 7124700"/>
              <a:gd name="connsiteY13" fmla="*/ 979001 h 979001"/>
              <a:gd name="connsiteX14" fmla="*/ 2166569 w 7124700"/>
              <a:gd name="connsiteY14" fmla="*/ 979001 h 979001"/>
              <a:gd name="connsiteX15" fmla="*/ 1666338 w 7124700"/>
              <a:gd name="connsiteY15" fmla="*/ 979001 h 979001"/>
              <a:gd name="connsiteX16" fmla="*/ 1230440 w 7124700"/>
              <a:gd name="connsiteY16" fmla="*/ 979001 h 97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24700" h="979001">
                <a:moveTo>
                  <a:pt x="500231" y="216261"/>
                </a:moveTo>
                <a:lnTo>
                  <a:pt x="500231" y="979001"/>
                </a:lnTo>
                <a:lnTo>
                  <a:pt x="0" y="979001"/>
                </a:lnTo>
                <a:close/>
                <a:moveTo>
                  <a:pt x="1230440" y="0"/>
                </a:moveTo>
                <a:lnTo>
                  <a:pt x="2896778" y="0"/>
                </a:lnTo>
                <a:lnTo>
                  <a:pt x="4620162" y="0"/>
                </a:lnTo>
                <a:lnTo>
                  <a:pt x="5458362" y="0"/>
                </a:lnTo>
                <a:lnTo>
                  <a:pt x="6286500" y="0"/>
                </a:lnTo>
                <a:lnTo>
                  <a:pt x="7124700" y="0"/>
                </a:lnTo>
                <a:lnTo>
                  <a:pt x="7124700" y="979001"/>
                </a:lnTo>
                <a:lnTo>
                  <a:pt x="6286500" y="979001"/>
                </a:lnTo>
                <a:lnTo>
                  <a:pt x="5458362" y="979001"/>
                </a:lnTo>
                <a:lnTo>
                  <a:pt x="4620162" y="979001"/>
                </a:lnTo>
                <a:lnTo>
                  <a:pt x="2896778" y="979001"/>
                </a:lnTo>
                <a:lnTo>
                  <a:pt x="2166569" y="979001"/>
                </a:lnTo>
                <a:lnTo>
                  <a:pt x="1666338" y="979001"/>
                </a:lnTo>
                <a:lnTo>
                  <a:pt x="1230440" y="97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4768" tIns="0" rIns="0" bIns="0" numCol="1" spcCol="0" rtlCol="0" fromWordArt="0" anchor="ctr" anchorCtr="0" forceAA="0" compatLnSpc="1">
            <a:normAutofit/>
          </a:bodyPr>
          <a:lstStyle/>
          <a:p>
            <a:endParaRPr lang="zh-CN" altLang="en-US" sz="1320" spc="63" dirty="0">
              <a:solidFill>
                <a:srgbClr val="FFFFFF"/>
              </a:solidFill>
              <a:latin typeface="+mn-ea"/>
            </a:endParaRPr>
          </a:p>
        </p:txBody>
      </p:sp>
      <p:sp>
        <p:nvSpPr>
          <p:cNvPr id="9" name="Title 1"/>
          <p:cNvSpPr>
            <a:spLocks noGrp="1"/>
          </p:cNvSpPr>
          <p:nvPr>
            <p:ph type="title" hasCustomPrompt="1"/>
          </p:nvPr>
        </p:nvSpPr>
        <p:spPr>
          <a:xfrm>
            <a:off x="3581400" y="2587925"/>
            <a:ext cx="7074658" cy="848956"/>
          </a:xfrm>
        </p:spPr>
        <p:txBody>
          <a:bodyPr wrap="square">
            <a:noAutofit/>
          </a:bodyPr>
          <a:lstStyle>
            <a:lvl1pPr algn="ctr">
              <a:defRPr sz="4800">
                <a:solidFill>
                  <a:schemeClr val="bg1"/>
                </a:solidFill>
              </a:defRPr>
            </a:lvl1pPr>
          </a:lstStyle>
          <a:p>
            <a:r>
              <a:rPr lang="zh-CN" altLang="en-US" dirty="0" smtClean="0"/>
              <a:t>编辑标题</a:t>
            </a:r>
            <a:endParaRPr lang="en-US" dirty="0"/>
          </a:p>
        </p:txBody>
      </p:sp>
      <p:sp>
        <p:nvSpPr>
          <p:cNvPr id="2" name="日期占位符 1"/>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576000"/>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8" name="直角三角形 17"/>
          <p:cNvSpPr/>
          <p:nvPr userDrawn="1">
            <p:custDataLst>
              <p:tags r:id="rId2"/>
            </p:custDataLst>
          </p:nvPr>
        </p:nvSpPr>
        <p:spPr>
          <a:xfrm rot="20063428">
            <a:off x="3649503" y="3337624"/>
            <a:ext cx="458631" cy="41936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32500" lnSpcReduction="20000"/>
          </a:bodyPr>
          <a:lstStyle/>
          <a:p>
            <a:pPr algn="ctr">
              <a:defRPr/>
            </a:pPr>
            <a:endParaRPr lang="zh-CN" altLang="en-US" sz="1035"/>
          </a:p>
        </p:txBody>
      </p:sp>
      <p:sp>
        <p:nvSpPr>
          <p:cNvPr id="19" name="直角三角形 18"/>
          <p:cNvSpPr/>
          <p:nvPr userDrawn="1">
            <p:custDataLst>
              <p:tags r:id="rId3"/>
            </p:custDataLst>
          </p:nvPr>
        </p:nvSpPr>
        <p:spPr>
          <a:xfrm rot="7409929">
            <a:off x="4772942" y="3873396"/>
            <a:ext cx="309961" cy="2202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0" name="直角三角形 19"/>
          <p:cNvSpPr/>
          <p:nvPr userDrawn="1">
            <p:custDataLst>
              <p:tags r:id="rId4"/>
            </p:custDataLst>
          </p:nvPr>
        </p:nvSpPr>
        <p:spPr>
          <a:xfrm rot="17352356">
            <a:off x="4455966" y="4749986"/>
            <a:ext cx="204771" cy="14586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1" name="直角三角形 20"/>
          <p:cNvSpPr/>
          <p:nvPr userDrawn="1">
            <p:custDataLst>
              <p:tags r:id="rId5"/>
            </p:custDataLst>
          </p:nvPr>
        </p:nvSpPr>
        <p:spPr>
          <a:xfrm rot="17352356">
            <a:off x="4004347" y="4977197"/>
            <a:ext cx="105190" cy="5750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2" name="直角三角形 21"/>
          <p:cNvSpPr/>
          <p:nvPr userDrawn="1">
            <p:custDataLst>
              <p:tags r:id="rId6"/>
            </p:custDataLst>
          </p:nvPr>
        </p:nvSpPr>
        <p:spPr>
          <a:xfrm rot="11413207">
            <a:off x="5916225" y="4190510"/>
            <a:ext cx="204771" cy="14586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3" name="直角三角形 22"/>
          <p:cNvSpPr/>
          <p:nvPr userDrawn="1">
            <p:custDataLst>
              <p:tags r:id="rId7"/>
            </p:custDataLst>
          </p:nvPr>
        </p:nvSpPr>
        <p:spPr>
          <a:xfrm rot="18287289">
            <a:off x="5602756" y="3640013"/>
            <a:ext cx="204771" cy="223005"/>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4" name="直角三角形 23"/>
          <p:cNvSpPr/>
          <p:nvPr userDrawn="1">
            <p:custDataLst>
              <p:tags r:id="rId8"/>
            </p:custDataLst>
          </p:nvPr>
        </p:nvSpPr>
        <p:spPr>
          <a:xfrm rot="16200000">
            <a:off x="8367449" y="2494043"/>
            <a:ext cx="122020" cy="221602"/>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sp>
        <p:nvSpPr>
          <p:cNvPr id="25" name="直角三角形 24"/>
          <p:cNvSpPr/>
          <p:nvPr userDrawn="1">
            <p:custDataLst>
              <p:tags r:id="rId9"/>
            </p:custDataLst>
          </p:nvPr>
        </p:nvSpPr>
        <p:spPr>
          <a:xfrm rot="16200000">
            <a:off x="8389186" y="1431617"/>
            <a:ext cx="58908" cy="10659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035"/>
          </a:p>
        </p:txBody>
      </p:sp>
      <p:cxnSp>
        <p:nvCxnSpPr>
          <p:cNvPr id="26" name="直接连接符 25"/>
          <p:cNvCxnSpPr/>
          <p:nvPr userDrawn="1">
            <p:custDataLst>
              <p:tags r:id="rId10"/>
            </p:custDataLst>
          </p:nvPr>
        </p:nvCxnSpPr>
        <p:spPr>
          <a:xfrm flipV="1">
            <a:off x="4109537" y="4050117"/>
            <a:ext cx="632547" cy="39551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1"/>
            </p:custDataLst>
          </p:nvPr>
        </p:nvCxnSpPr>
        <p:spPr>
          <a:xfrm flipV="1">
            <a:off x="3859885" y="4064142"/>
            <a:ext cx="1100996" cy="68864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2"/>
            </p:custDataLst>
          </p:nvPr>
        </p:nvCxnSpPr>
        <p:spPr>
          <a:xfrm flipV="1">
            <a:off x="7693525" y="1602727"/>
            <a:ext cx="633950" cy="39551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3"/>
            </p:custDataLst>
          </p:nvPr>
        </p:nvCxnSpPr>
        <p:spPr>
          <a:xfrm flipV="1">
            <a:off x="8016111" y="1334840"/>
            <a:ext cx="1100996" cy="69005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135918" y="2073109"/>
            <a:ext cx="3745615" cy="2992232"/>
          </a:xfrm>
          <a:custGeom>
            <a:avLst/>
            <a:gdLst>
              <a:gd name="connsiteX0" fmla="*/ 0 w 5437012"/>
              <a:gd name="connsiteY0" fmla="*/ 1374260 h 1374260"/>
              <a:gd name="connsiteX1" fmla="*/ 0 w 5437012"/>
              <a:gd name="connsiteY1" fmla="*/ 0 h 1374260"/>
              <a:gd name="connsiteX2" fmla="*/ 5437012 w 5437012"/>
              <a:gd name="connsiteY2" fmla="*/ 1374260 h 1374260"/>
              <a:gd name="connsiteX3" fmla="*/ 0 w 5437012"/>
              <a:gd name="connsiteY3" fmla="*/ 1374260 h 1374260"/>
              <a:gd name="connsiteX0-1" fmla="*/ 0 w 2673030"/>
              <a:gd name="connsiteY0-2" fmla="*/ 1374260 h 2538041"/>
              <a:gd name="connsiteX1-3" fmla="*/ 0 w 2673030"/>
              <a:gd name="connsiteY1-4" fmla="*/ 0 h 2538041"/>
              <a:gd name="connsiteX2-5" fmla="*/ 2673030 w 2673030"/>
              <a:gd name="connsiteY2-6" fmla="*/ 2538041 h 2538041"/>
              <a:gd name="connsiteX3-7" fmla="*/ 0 w 2673030"/>
              <a:gd name="connsiteY3-8" fmla="*/ 1374260 h 2538041"/>
              <a:gd name="connsiteX0-9" fmla="*/ 0 w 4156364"/>
              <a:gd name="connsiteY0-10" fmla="*/ 252042 h 1415823"/>
              <a:gd name="connsiteX1-11" fmla="*/ 4156364 w 4156364"/>
              <a:gd name="connsiteY1-12" fmla="*/ 0 h 1415823"/>
              <a:gd name="connsiteX2-13" fmla="*/ 2673030 w 4156364"/>
              <a:gd name="connsiteY2-14" fmla="*/ 1415823 h 1415823"/>
              <a:gd name="connsiteX3-15" fmla="*/ 0 w 4156364"/>
              <a:gd name="connsiteY3-16" fmla="*/ 252042 h 1415823"/>
              <a:gd name="connsiteX0-17" fmla="*/ 0 w 2909455"/>
              <a:gd name="connsiteY0-18" fmla="*/ 44224 h 1415823"/>
              <a:gd name="connsiteX1-19" fmla="*/ 2909455 w 2909455"/>
              <a:gd name="connsiteY1-20" fmla="*/ 0 h 1415823"/>
              <a:gd name="connsiteX2-21" fmla="*/ 1426121 w 2909455"/>
              <a:gd name="connsiteY2-22" fmla="*/ 1415823 h 1415823"/>
              <a:gd name="connsiteX3-23" fmla="*/ 0 w 2909455"/>
              <a:gd name="connsiteY3-24" fmla="*/ 44224 h 1415823"/>
              <a:gd name="connsiteX0-25" fmla="*/ 0 w 2915805"/>
              <a:gd name="connsiteY0-26" fmla="*/ 50574 h 1422173"/>
              <a:gd name="connsiteX1-27" fmla="*/ 2915805 w 2915805"/>
              <a:gd name="connsiteY1-28" fmla="*/ 0 h 1422173"/>
              <a:gd name="connsiteX2-29" fmla="*/ 1426121 w 2915805"/>
              <a:gd name="connsiteY2-30" fmla="*/ 1422173 h 1422173"/>
              <a:gd name="connsiteX3-31" fmla="*/ 0 w 2915805"/>
              <a:gd name="connsiteY3-32" fmla="*/ 50574 h 1422173"/>
              <a:gd name="connsiteX0-33" fmla="*/ 0 w 2896755"/>
              <a:gd name="connsiteY0-34" fmla="*/ 0 h 1435099"/>
              <a:gd name="connsiteX1-35" fmla="*/ 2896755 w 2896755"/>
              <a:gd name="connsiteY1-36" fmla="*/ 12926 h 1435099"/>
              <a:gd name="connsiteX2-37" fmla="*/ 1407071 w 2896755"/>
              <a:gd name="connsiteY2-38" fmla="*/ 1435099 h 1435099"/>
              <a:gd name="connsiteX3-39" fmla="*/ 0 w 2896755"/>
              <a:gd name="connsiteY3-40" fmla="*/ 0 h 1435099"/>
              <a:gd name="connsiteX0-41" fmla="*/ 0 w 2896755"/>
              <a:gd name="connsiteY0-42" fmla="*/ 0 h 1422399"/>
              <a:gd name="connsiteX1-43" fmla="*/ 2896755 w 2896755"/>
              <a:gd name="connsiteY1-44" fmla="*/ 226 h 1422399"/>
              <a:gd name="connsiteX2-45" fmla="*/ 1407071 w 2896755"/>
              <a:gd name="connsiteY2-46" fmla="*/ 1422399 h 1422399"/>
              <a:gd name="connsiteX3-47" fmla="*/ 0 w 2896755"/>
              <a:gd name="connsiteY3-48" fmla="*/ 0 h 1422399"/>
              <a:gd name="connsiteX0-49" fmla="*/ 0 w 2896755"/>
              <a:gd name="connsiteY0-50" fmla="*/ 0 h 1441449"/>
              <a:gd name="connsiteX1-51" fmla="*/ 2896755 w 2896755"/>
              <a:gd name="connsiteY1-52" fmla="*/ 226 h 1441449"/>
              <a:gd name="connsiteX2-53" fmla="*/ 1451521 w 2896755"/>
              <a:gd name="connsiteY2-54" fmla="*/ 1441449 h 1441449"/>
              <a:gd name="connsiteX3-55" fmla="*/ 0 w 2896755"/>
              <a:gd name="connsiteY3-56" fmla="*/ 0 h 1441449"/>
            </a:gdLst>
            <a:ahLst/>
            <a:cxnLst>
              <a:cxn ang="0">
                <a:pos x="connsiteX0-1" y="connsiteY0-2"/>
              </a:cxn>
              <a:cxn ang="0">
                <a:pos x="connsiteX1-3" y="connsiteY1-4"/>
              </a:cxn>
              <a:cxn ang="0">
                <a:pos x="connsiteX2-5" y="connsiteY2-6"/>
              </a:cxn>
              <a:cxn ang="0">
                <a:pos x="connsiteX3-7" y="connsiteY3-8"/>
              </a:cxn>
            </a:cxnLst>
            <a:rect l="l" t="t" r="r" b="b"/>
            <a:pathLst>
              <a:path w="2896755" h="1441449">
                <a:moveTo>
                  <a:pt x="0" y="0"/>
                </a:moveTo>
                <a:lnTo>
                  <a:pt x="2896755" y="226"/>
                </a:lnTo>
                <a:lnTo>
                  <a:pt x="1451521" y="1441449"/>
                </a:lnTo>
                <a:lnTo>
                  <a:pt x="0" y="0"/>
                </a:lnTo>
                <a:close/>
              </a:path>
            </a:pathLst>
          </a:custGeom>
          <a:solidFill>
            <a:schemeClr val="accent1"/>
          </a:solidFill>
        </p:spPr>
        <p:txBody>
          <a:bodyPr lIns="900000" tIns="180000" rIns="900000" anchor="t" anchorCtr="0">
            <a:normAutofit/>
          </a:bodyPr>
          <a:lstStyle>
            <a:lvl1pPr algn="ctr">
              <a:defRPr sz="4800" b="1">
                <a:solidFill>
                  <a:schemeClr val="bg1"/>
                </a:solidFill>
                <a:effectLst>
                  <a:outerShdw blurRad="38100" dist="25400" dir="13500000" algn="tr" rotWithShape="0">
                    <a:prstClr val="black">
                      <a:alpha val="20000"/>
                    </a:prstClr>
                  </a:outerShdw>
                </a:effectLst>
              </a:defRPr>
            </a:lvl1pPr>
          </a:lstStyle>
          <a:p>
            <a:r>
              <a:rPr lang="zh-CN" altLang="en-US" dirty="0" smtClean="0"/>
              <a:t>编辑标题</a:t>
            </a:r>
            <a:endParaRPr lang="en-US" dirty="0"/>
          </a:p>
        </p:txBody>
      </p:sp>
      <p:sp>
        <p:nvSpPr>
          <p:cNvPr id="3" name="Date Placeholder 2"/>
          <p:cNvSpPr>
            <a:spLocks noGrp="1"/>
          </p:cNvSpPr>
          <p:nvPr userDrawn="1">
            <p:ph type="dt" sz="half" idx="10"/>
          </p:nvPr>
        </p:nvSpPr>
        <p:spPr/>
        <p:txBody>
          <a:bodyPr/>
          <a:lstStyle/>
          <a:p>
            <a:fld id="{A3C7926D-3560-4502-A00F-F72C3CF0C05E}" type="datetimeFigureOut">
              <a:rPr lang="zh-CN" altLang="en-US" smtClean="0"/>
            </a:fld>
            <a:endParaRPr lang="zh-CN" altLang="en-US"/>
          </a:p>
        </p:txBody>
      </p:sp>
      <p:sp>
        <p:nvSpPr>
          <p:cNvPr id="4" name="Footer Placeholder 3"/>
          <p:cNvSpPr>
            <a:spLocks noGrp="1"/>
          </p:cNvSpPr>
          <p:nvPr userDrawn="1">
            <p:ph type="ftr" sz="quarter" idx="11"/>
          </p:nvPr>
        </p:nvSpPr>
        <p:spPr/>
        <p:txBody>
          <a:bodyPr/>
          <a:lstStyle/>
          <a:p>
            <a:endParaRPr lang="zh-CN" altLang="en-US"/>
          </a:p>
        </p:txBody>
      </p:sp>
      <p:sp>
        <p:nvSpPr>
          <p:cNvPr id="5" name="Slide Number Placeholder 4"/>
          <p:cNvSpPr>
            <a:spLocks noGrp="1"/>
          </p:cNvSpPr>
          <p:nvPr userDrawn="1">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C7926D-3560-4502-A00F-F72C3CF0C05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AD253A-625D-47D3-A605-D5FF3E1529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576000"/>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724297"/>
            <a:ext cx="10515600" cy="445266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7926D-3560-4502-A00F-F72C3CF0C05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D253A-625D-47D3-A605-D5FF3E15291B}" type="slidenum">
              <a:rPr lang="zh-CN" altLang="en-US" smtClean="0"/>
            </a:fld>
            <a:endParaRPr lang="zh-CN" altLang="en-US"/>
          </a:p>
        </p:txBody>
      </p:sp>
      <p:grpSp>
        <p:nvGrpSpPr>
          <p:cNvPr id="10" name="组合 9"/>
          <p:cNvGrpSpPr/>
          <p:nvPr userDrawn="1"/>
        </p:nvGrpSpPr>
        <p:grpSpPr>
          <a:xfrm>
            <a:off x="0" y="-1"/>
            <a:ext cx="1517454" cy="576001"/>
            <a:chOff x="0" y="0"/>
            <a:chExt cx="1092259" cy="414604"/>
          </a:xfrm>
        </p:grpSpPr>
        <p:sp>
          <p:nvSpPr>
            <p:cNvPr id="7" name="等腰三角形 6"/>
            <p:cNvSpPr/>
            <p:nvPr userDrawn="1"/>
          </p:nvSpPr>
          <p:spPr>
            <a:xfrm flipV="1">
              <a:off x="0" y="1"/>
              <a:ext cx="383823" cy="289129"/>
            </a:xfrm>
            <a:prstGeom prst="triangle">
              <a:avLst/>
            </a:prstGeom>
            <a:solidFill>
              <a:srgbClr val="CF68C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p>
          </p:txBody>
        </p:sp>
        <p:sp>
          <p:nvSpPr>
            <p:cNvPr id="8" name="等腰三角形 7"/>
            <p:cNvSpPr/>
            <p:nvPr userDrawn="1"/>
          </p:nvSpPr>
          <p:spPr>
            <a:xfrm flipV="1">
              <a:off x="183387" y="0"/>
              <a:ext cx="708436" cy="414604"/>
            </a:xfrm>
            <a:prstGeom prst="triangle">
              <a:avLst/>
            </a:prstGeom>
            <a:solidFill>
              <a:srgbClr val="E6526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p>
          </p:txBody>
        </p:sp>
        <p:sp>
          <p:nvSpPr>
            <p:cNvPr id="9" name="等腰三角形 8"/>
            <p:cNvSpPr/>
            <p:nvPr userDrawn="1"/>
          </p:nvSpPr>
          <p:spPr>
            <a:xfrm flipV="1">
              <a:off x="508001" y="0"/>
              <a:ext cx="584258" cy="341930"/>
            </a:xfrm>
            <a:prstGeom prst="triangle">
              <a:avLst/>
            </a:prstGeom>
            <a:solidFill>
              <a:srgbClr val="E8A9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rgbClr val="5E72F7"/>
          </a:solidFill>
          <a:latin typeface="+mj-lt"/>
          <a:ea typeface="+mj-ea"/>
          <a:cs typeface="+mj-cs"/>
        </a:defRPr>
      </a:lvl1pPr>
    </p:titleStyle>
    <p:bodyStyle>
      <a:lvl1pPr marL="352425" indent="-352425" algn="l" defTabSz="914400" rtl="0" eaLnBrk="1" latinLnBrk="0" hangingPunct="1">
        <a:lnSpc>
          <a:spcPct val="9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1" Type="http://schemas.openxmlformats.org/officeDocument/2006/relationships/notesSlide" Target="../notesSlides/notesSlide11.xml"/><Relationship Id="rId10" Type="http://schemas.openxmlformats.org/officeDocument/2006/relationships/slideLayout" Target="../slideLayouts/slideLayout4.xml"/><Relationship Id="rId1" Type="http://schemas.openxmlformats.org/officeDocument/2006/relationships/tags" Target="../tags/tag5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20.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1" Type="http://schemas.openxmlformats.org/officeDocument/2006/relationships/notesSlide" Target="../notesSlides/notesSlide20.xml"/><Relationship Id="rId10" Type="http://schemas.openxmlformats.org/officeDocument/2006/relationships/slideLayout" Target="../slideLayouts/slideLayout4.xml"/><Relationship Id="rId1" Type="http://schemas.openxmlformats.org/officeDocument/2006/relationships/tags" Target="../tags/tag9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23.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1" Type="http://schemas.openxmlformats.org/officeDocument/2006/relationships/notesSlide" Target="../notesSlides/notesSlide23.xml"/><Relationship Id="rId10" Type="http://schemas.openxmlformats.org/officeDocument/2006/relationships/slideLayout" Target="../slideLayouts/slideLayout4.xml"/><Relationship Id="rId1" Type="http://schemas.openxmlformats.org/officeDocument/2006/relationships/tags" Target="../tags/tag10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25.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1" Type="http://schemas.openxmlformats.org/officeDocument/2006/relationships/notesSlide" Target="../notesSlides/notesSlide25.xml"/><Relationship Id="rId10" Type="http://schemas.openxmlformats.org/officeDocument/2006/relationships/slideLayout" Target="../slideLayouts/slideLayout4.xml"/><Relationship Id="rId1" Type="http://schemas.openxmlformats.org/officeDocument/2006/relationships/tags" Target="../tags/tag11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130.xml"/><Relationship Id="rId1" Type="http://schemas.openxmlformats.org/officeDocument/2006/relationships/tags" Target="../tags/tag129.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6.xml"/><Relationship Id="rId2" Type="http://schemas.openxmlformats.org/officeDocument/2006/relationships/tags" Target="../tags/tag136.xml"/><Relationship Id="rId1" Type="http://schemas.openxmlformats.org/officeDocument/2006/relationships/tags" Target="../tags/tag13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1" Type="http://schemas.openxmlformats.org/officeDocument/2006/relationships/notesSlide" Target="../notesSlides/notesSlide7.xml"/><Relationship Id="rId10" Type="http://schemas.openxmlformats.org/officeDocument/2006/relationships/slideLayout" Target="../slideLayouts/slideLayout4.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1" Type="http://schemas.openxmlformats.org/officeDocument/2006/relationships/notesSlide" Target="../notesSlides/notesSlide9.xml"/><Relationship Id="rId10" Type="http://schemas.openxmlformats.org/officeDocument/2006/relationships/slideLayout" Target="../slideLayouts/slideLayout4.xm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计算机图形学</a:t>
            </a:r>
            <a:br>
              <a:rPr lang="zh-CN" altLang="en-US" dirty="0"/>
            </a:br>
            <a:r>
              <a:rPr lang="zh-CN" altLang="en-US" dirty="0"/>
              <a:t>三维图形</a:t>
            </a:r>
            <a:endParaRPr lang="zh-CN" altLang="en-US" dirty="0"/>
          </a:p>
        </p:txBody>
      </p:sp>
      <p:sp>
        <p:nvSpPr>
          <p:cNvPr id="3" name="副标题 2"/>
          <p:cNvSpPr>
            <a:spLocks noGrp="1"/>
          </p:cNvSpPr>
          <p:nvPr>
            <p:ph type="subTitle" idx="1"/>
            <p:custDataLst>
              <p:tags r:id="rId2"/>
            </p:custDataLst>
          </p:nvPr>
        </p:nvSpPr>
        <p:spPr/>
        <p:txBody>
          <a:bodyPr/>
          <a:lstStyle/>
          <a:p>
            <a:r>
              <a:rPr lang="en-US" altLang="zh-CN" dirty="0"/>
              <a:t>2016-11</a:t>
            </a:r>
            <a:r>
              <a:rPr lang="en-US" altLang="zh-CN" dirty="0"/>
              <a:t>-24</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MethBase</a:t>
            </a:r>
            <a:br>
              <a:rPr lang="en-US" altLang="zh-CN" dirty="0"/>
            </a:br>
            <a:r>
              <a:rPr lang="en-US" altLang="zh-CN" dirty="0"/>
              <a:t>参考甲基化酶数据库</a:t>
            </a:r>
            <a:endParaRPr lang="en-US" altLang="zh-CN" dirty="0"/>
          </a:p>
        </p:txBody>
      </p:sp>
      <p:sp>
        <p:nvSpPr>
          <p:cNvPr id="3" name="内容占位符 2"/>
          <p:cNvSpPr>
            <a:spLocks noGrp="1"/>
          </p:cNvSpPr>
          <p:nvPr>
            <p:ph idx="1"/>
            <p:custDataLst>
              <p:tags r:id="rId2"/>
            </p:custDataLst>
          </p:nvPr>
        </p:nvSpPr>
        <p:spPr>
          <a:xfrm>
            <a:off x="1238885" y="1440180"/>
            <a:ext cx="9714230" cy="3813175"/>
          </a:xfrm>
        </p:spPr>
        <p:txBody>
          <a:bodyPr>
            <a:normAutofit/>
          </a:bodyPr>
          <a:lstStyle/>
          <a:p>
            <a:pPr marL="0" indent="0">
              <a:buNone/>
            </a:pPr>
            <a:r>
              <a:rPr lang="en-US" altLang="zh-CN" dirty="0">
                <a:solidFill>
                  <a:schemeClr val="tx1">
                    <a:lumMod val="85000"/>
                    <a:lumOff val="15000"/>
                  </a:schemeClr>
                </a:solidFill>
              </a:rPr>
              <a:t>  </a:t>
            </a:r>
            <a:endParaRPr lang="en-US" altLang="zh-CN" dirty="0">
              <a:solidFill>
                <a:schemeClr val="tx1">
                  <a:lumMod val="85000"/>
                  <a:lumOff val="15000"/>
                </a:schemeClr>
              </a:solidFill>
            </a:endParaRPr>
          </a:p>
          <a:p>
            <a:pPr marL="0" indent="0">
              <a:lnSpc>
                <a:spcPct val="130000"/>
              </a:lnSpc>
              <a:buNone/>
            </a:pPr>
            <a:r>
              <a:rPr dirty="0">
                <a:solidFill>
                  <a:schemeClr val="tx1">
                    <a:lumMod val="85000"/>
                    <a:lumOff val="15000"/>
                  </a:schemeClr>
                </a:solidFill>
              </a:rPr>
              <a:t>1. 它包含来自研究良好的生物体的数百种甲基。 </a:t>
            </a:r>
            <a:endParaRPr dirty="0">
              <a:solidFill>
                <a:schemeClr val="tx1">
                  <a:lumMod val="85000"/>
                  <a:lumOff val="15000"/>
                </a:schemeClr>
              </a:solidFill>
            </a:endParaRPr>
          </a:p>
          <a:p>
            <a:pPr marL="0" indent="0">
              <a:lnSpc>
                <a:spcPct val="130000"/>
              </a:lnSpc>
              <a:buNone/>
            </a:pPr>
            <a:r>
              <a:rPr dirty="0">
                <a:solidFill>
                  <a:schemeClr val="tx1">
                    <a:lumMod val="85000"/>
                    <a:lumOff val="15000"/>
                  </a:schemeClr>
                </a:solidFill>
              </a:rPr>
              <a:t>2.对于每种甲基酯，Methbase</a:t>
            </a:r>
            <a:r>
              <a:rPr dirty="0">
                <a:solidFill>
                  <a:srgbClr val="FF0000"/>
                </a:solidFill>
              </a:rPr>
              <a:t>在单个位点，等位基因特异性甲基化区域，低甲基化或高甲基化区域</a:t>
            </a:r>
            <a:r>
              <a:rPr dirty="0">
                <a:solidFill>
                  <a:schemeClr val="tx1">
                    <a:lumMod val="85000"/>
                    <a:lumOff val="15000"/>
                  </a:schemeClr>
                </a:solidFill>
              </a:rPr>
              <a:t>，部分甲基化区域以及详细的元数据和简要统计提供甲基化水平。</a:t>
            </a:r>
            <a:endParaRPr dirty="0">
              <a:solidFill>
                <a:schemeClr val="tx1">
                  <a:lumMod val="85000"/>
                  <a:lumOff val="15000"/>
                </a:schemeClr>
              </a:solidFill>
            </a:endParaRPr>
          </a:p>
          <a:p>
            <a:pPr marL="0" indent="0">
              <a:lnSpc>
                <a:spcPct val="130000"/>
              </a:lnSpc>
              <a:buNone/>
            </a:pPr>
            <a:r>
              <a:rPr dirty="0">
                <a:solidFill>
                  <a:schemeClr val="tx1">
                    <a:lumMod val="85000"/>
                    <a:lumOff val="15000"/>
                  </a:schemeClr>
                </a:solidFill>
              </a:rPr>
              <a:t>3. 这些结果是使用MethPipe软件包生成的，MethPipe是一个独立的，全面的管道，用于分析双酶切测序数据，包括WGBS和RRBS。</a:t>
            </a:r>
            <a:endParaRPr lang="zh-CN" altLang="en-US" sz="2000" dirty="0">
              <a:solidFill>
                <a:schemeClr val="tx1">
                  <a:lumMod val="50000"/>
                  <a:lumOff val="50000"/>
                </a:schemeClr>
              </a:solidFill>
            </a:endParaRPr>
          </a:p>
          <a:p>
            <a:pPr marL="0" indent="0">
              <a:buNone/>
            </a:pPr>
            <a:endParaRPr lang="zh-CN" altLang="en-US" sz="2000" dirty="0">
              <a:solidFill>
                <a:schemeClr val="tx1">
                  <a:lumMod val="50000"/>
                  <a:lumOff val="50000"/>
                </a:schemeClr>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929005" y="901700"/>
            <a:ext cx="10424795" cy="590550"/>
          </a:xfrm>
        </p:spPr>
        <p:txBody>
          <a:bodyPr>
            <a:normAutofit fontScale="90000"/>
          </a:bodyPr>
          <a:lstStyle/>
          <a:p>
            <a:r>
              <a:rPr lang="en-US" altLang="zh-CN" dirty="0">
                <a:sym typeface="+mn-ea"/>
              </a:rPr>
              <a:t>MethBase</a:t>
            </a:r>
            <a:br>
              <a:rPr lang="en-US" altLang="zh-CN" dirty="0">
                <a:sym typeface="+mn-ea"/>
              </a:rPr>
            </a:br>
            <a:r>
              <a:rPr lang="en-US" altLang="zh-CN" dirty="0">
                <a:sym typeface="+mn-ea"/>
              </a:rPr>
              <a:t>参考甲基化酶数据库</a:t>
            </a:r>
            <a:br>
              <a:rPr lang="en-US" altLang="zh-CN" dirty="0"/>
            </a:br>
            <a:endParaRPr lang="zh-CN" altLang="en-US" dirty="0"/>
          </a:p>
        </p:txBody>
      </p:sp>
      <p:sp>
        <p:nvSpPr>
          <p:cNvPr id="5" name="内容占位符 4"/>
          <p:cNvSpPr>
            <a:spLocks noGrp="1"/>
          </p:cNvSpPr>
          <p:nvPr>
            <p:ph sz="half" idx="1"/>
            <p:custDataLst>
              <p:tags r:id="rId2"/>
            </p:custDataLst>
          </p:nvPr>
        </p:nvSpPr>
        <p:spPr/>
        <p:txBody>
          <a:bodyPr>
            <a:normAutofit/>
          </a:bodyPr>
          <a:lstStyle/>
          <a:p>
            <a:pPr marL="0" lvl="1"/>
            <a:r>
              <a:rPr lang="zh-CN" altLang="en-US" sz="2400" dirty="0"/>
              <a:t>4.MethBase作为UCSC基因组浏览器中的轨道中心。</a:t>
            </a:r>
            <a:endParaRPr lang="zh-CN" altLang="en-US" sz="2400" dirty="0"/>
          </a:p>
          <a:p>
            <a:pPr marL="0" lvl="1"/>
            <a:r>
              <a:rPr lang="zh-CN" altLang="en-US" sz="2400" dirty="0"/>
              <a:t>如果使用UCSC Genome Browser的主要网站，默认情况下内置MethBase跟踪中心，可以从UCSC Genome Browser的公共中心部分选择MethBase跟踪；如果使用UCSC Genome Browser的镜像站点，可以通过加载配置文件使MethBase轨道可用</a:t>
            </a:r>
            <a:r>
              <a:rPr lang="en-US" altLang="zh-CN" sz="2400" dirty="0"/>
              <a:t>.</a:t>
            </a:r>
            <a:endParaRPr lang="en-US" altLang="zh-CN" sz="2400" dirty="0"/>
          </a:p>
        </p:txBody>
      </p:sp>
      <p:sp>
        <p:nvSpPr>
          <p:cNvPr id="3" name="内容占位符 2"/>
          <p:cNvSpPr>
            <a:spLocks noGrp="1"/>
          </p:cNvSpPr>
          <p:nvPr>
            <p:ph sz="half" idx="2"/>
            <p:custDataLst>
              <p:tags r:id="rId3"/>
            </p:custDataLst>
          </p:nvPr>
        </p:nvSpPr>
        <p:spPr/>
        <p:txBody>
          <a:bodyPr>
            <a:normAutofit fontScale="80000"/>
          </a:bodyPr>
          <a:lstStyle/>
          <a:p>
            <a:pPr marL="0" lvl="1">
              <a:lnSpc>
                <a:spcPct val="110000"/>
              </a:lnSpc>
              <a:spcBef>
                <a:spcPts val="880"/>
              </a:spcBef>
            </a:pPr>
            <a:r>
              <a:rPr lang="zh-CN" altLang="en-US" sz="2400" dirty="0"/>
              <a:t>5.加载MethBase轨道中心设置文件并转到Genome Browser页面后，它显示一组预选的甲基化的甲基化水平轨迹和HMR轨迹。</a:t>
            </a:r>
            <a:endParaRPr lang="zh-CN" altLang="en-US" sz="2400" dirty="0"/>
          </a:p>
          <a:p>
            <a:pPr marL="0" lvl="1">
              <a:lnSpc>
                <a:spcPct val="110000"/>
              </a:lnSpc>
              <a:spcBef>
                <a:spcPts val="880"/>
              </a:spcBef>
            </a:pPr>
            <a:r>
              <a:rPr lang="zh-CN" altLang="en-US" sz="2400" dirty="0"/>
              <a:t>6.除了默认的甲基化轨道和HMR轨道，MethBase提供了各种其他轨道，包括覆盖，超甲基化区域，部分甲基化域和等位基因特异性甲基化AMR（如上所示）。 要显示这些轨道，请通过以下三种方式之一转到轨道设置页：1）从项目列表中单击项目名称; 2）右键单击可视轨道，然后从菜单中选择配置轨道设置; 或3）转到轨道描述页面，然后单击链接转到跟踪控件。</a:t>
            </a:r>
            <a:endParaRPr lang="zh-CN" altLang="en-US" sz="2400" dirty="0"/>
          </a:p>
        </p:txBody>
      </p:sp>
      <p:grpSp>
        <p:nvGrpSpPr>
          <p:cNvPr id="7" name="组合 6"/>
          <p:cNvGrpSpPr/>
          <p:nvPr>
            <p:custDataLst>
              <p:tags r:id="rId4"/>
            </p:custDataLst>
          </p:nvPr>
        </p:nvGrpSpPr>
        <p:grpSpPr>
          <a:xfrm rot="5400000">
            <a:off x="4167599" y="3685107"/>
            <a:ext cx="3856959" cy="33550"/>
            <a:chOff x="-352062" y="4845433"/>
            <a:chExt cx="6400799" cy="45719"/>
          </a:xfrm>
        </p:grpSpPr>
        <p:sp>
          <p:nvSpPr>
            <p:cNvPr id="8" name="矩形 7"/>
            <p:cNvSpPr/>
            <p:nvPr>
              <p:custDataLst>
                <p:tags r:id="rId5"/>
              </p:custDataLst>
            </p:nvPr>
          </p:nvSpPr>
          <p:spPr>
            <a:xfrm>
              <a:off x="-352062" y="4845433"/>
              <a:ext cx="1620000" cy="45719"/>
            </a:xfrm>
            <a:prstGeom prst="rect">
              <a:avLst/>
            </a:prstGeom>
            <a:solidFill>
              <a:srgbClr val="E6526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9" name="矩形 8"/>
            <p:cNvSpPr/>
            <p:nvPr>
              <p:custDataLst>
                <p:tags r:id="rId6"/>
              </p:custDataLst>
            </p:nvPr>
          </p:nvSpPr>
          <p:spPr>
            <a:xfrm>
              <a:off x="1241539" y="4845433"/>
              <a:ext cx="1620000" cy="45719"/>
            </a:xfrm>
            <a:prstGeom prst="rect">
              <a:avLst/>
            </a:prstGeom>
            <a:solidFill>
              <a:srgbClr val="E8A96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0" name="矩形 9"/>
            <p:cNvSpPr/>
            <p:nvPr>
              <p:custDataLst>
                <p:tags r:id="rId7"/>
              </p:custDataLst>
            </p:nvPr>
          </p:nvSpPr>
          <p:spPr>
            <a:xfrm>
              <a:off x="2835139" y="4845433"/>
              <a:ext cx="1620000" cy="45719"/>
            </a:xfrm>
            <a:prstGeom prst="rect">
              <a:avLst/>
            </a:prstGeom>
            <a:solidFill>
              <a:srgbClr val="54D6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1" name="矩形 10"/>
            <p:cNvSpPr/>
            <p:nvPr>
              <p:custDataLst>
                <p:tags r:id="rId8"/>
              </p:custDataLst>
            </p:nvPr>
          </p:nvSpPr>
          <p:spPr>
            <a:xfrm>
              <a:off x="4428737" y="4845433"/>
              <a:ext cx="1620000" cy="45719"/>
            </a:xfrm>
            <a:prstGeom prst="rect">
              <a:avLst/>
            </a:prstGeom>
            <a:solidFill>
              <a:srgbClr val="4AADE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gr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Methbank</a:t>
            </a:r>
            <a:br>
              <a:rPr lang="en-US" altLang="zh-CN" dirty="0"/>
            </a:br>
            <a:r>
              <a:rPr lang="en-US" altLang="zh-CN" dirty="0"/>
              <a:t>单碱基分辨率的DNA甲基化数据库</a:t>
            </a:r>
            <a:endParaRPr lang="en-US" altLang="zh-CN" dirty="0"/>
          </a:p>
        </p:txBody>
      </p:sp>
      <p:sp>
        <p:nvSpPr>
          <p:cNvPr id="3" name="内容占位符 2"/>
          <p:cNvSpPr>
            <a:spLocks noGrp="1"/>
          </p:cNvSpPr>
          <p:nvPr>
            <p:ph idx="1"/>
            <p:custDataLst>
              <p:tags r:id="rId2"/>
            </p:custDataLst>
          </p:nvPr>
        </p:nvSpPr>
        <p:spPr>
          <a:xfrm>
            <a:off x="1056005" y="1694180"/>
            <a:ext cx="9653270" cy="4615180"/>
          </a:xfrm>
        </p:spPr>
        <p:txBody>
          <a:bodyPr>
            <a:normAutofit fontScale="80000"/>
          </a:bodyPr>
          <a:lstStyle/>
          <a:p>
            <a:pPr marL="0" indent="0">
              <a:lnSpc>
                <a:spcPct val="100000"/>
              </a:lnSpc>
              <a:buNone/>
            </a:pPr>
            <a:r>
              <a:rPr lang="zh-CN" altLang="en-US" i="1" u="sng" dirty="0">
                <a:solidFill>
                  <a:schemeClr val="tx1">
                    <a:lumMod val="85000"/>
                    <a:lumOff val="15000"/>
                  </a:schemeClr>
                </a:solidFill>
              </a:rPr>
              <a:t>概述：</a:t>
            </a:r>
            <a:endParaRPr lang="zh-CN" altLang="en-US" i="1" u="sng" dirty="0">
              <a:solidFill>
                <a:schemeClr val="tx1">
                  <a:lumMod val="85000"/>
                  <a:lumOff val="15000"/>
                </a:schemeClr>
              </a:solidFill>
            </a:endParaRPr>
          </a:p>
          <a:p>
            <a:pPr marL="0" indent="0">
              <a:lnSpc>
                <a:spcPct val="100000"/>
              </a:lnSpc>
              <a:buNone/>
            </a:pPr>
            <a:r>
              <a:rPr lang="en-US" altLang="zh-CN" dirty="0">
                <a:solidFill>
                  <a:schemeClr val="tx1">
                    <a:lumMod val="85000"/>
                    <a:lumOff val="15000"/>
                  </a:schemeClr>
                </a:solidFill>
              </a:rPr>
              <a:t>1.数据库整合基因组单基在不同的模式生物的配子和早期胚胎的基因的甲基化组</a:t>
            </a:r>
            <a:endParaRPr lang="en-US" altLang="zh-CN" dirty="0">
              <a:solidFill>
                <a:schemeClr val="tx1">
                  <a:lumMod val="85000"/>
                  <a:lumOff val="15000"/>
                </a:schemeClr>
              </a:solidFill>
            </a:endParaRPr>
          </a:p>
          <a:p>
            <a:pPr marL="0" indent="0">
              <a:lnSpc>
                <a:spcPct val="100000"/>
              </a:lnSpc>
              <a:buNone/>
            </a:pPr>
            <a:r>
              <a:rPr lang="en-US" altLang="zh-CN" dirty="0">
                <a:solidFill>
                  <a:schemeClr val="tx1">
                    <a:lumMod val="85000"/>
                    <a:lumOff val="15000"/>
                  </a:schemeClr>
                </a:solidFill>
              </a:rPr>
              <a:t>2.采用全基因组单碱基分辨率甲基化谱的配子，斑马鱼和小鼠在多个不同发育阶段的早期胚胎</a:t>
            </a:r>
            <a:endParaRPr lang="en-US" altLang="zh-CN" dirty="0">
              <a:solidFill>
                <a:schemeClr val="tx1">
                  <a:lumMod val="85000"/>
                  <a:lumOff val="15000"/>
                </a:schemeClr>
              </a:solidFill>
            </a:endParaRPr>
          </a:p>
          <a:p>
            <a:pPr marL="0" indent="0">
              <a:lnSpc>
                <a:spcPct val="100000"/>
              </a:lnSpc>
              <a:buNone/>
            </a:pPr>
            <a:r>
              <a:rPr lang="en-US" altLang="zh-CN" dirty="0">
                <a:solidFill>
                  <a:schemeClr val="tx1">
                    <a:lumMod val="85000"/>
                    <a:lumOff val="15000"/>
                  </a:schemeClr>
                </a:solidFill>
              </a:rPr>
              <a:t>3.可检索甲基化水平，差异甲基化区域，CpG岛，基因表达谱基因多态性与一个特定的基因或基因组区域。</a:t>
            </a:r>
            <a:endParaRPr lang="en-US" altLang="zh-CN" dirty="0">
              <a:solidFill>
                <a:schemeClr val="tx1">
                  <a:lumMod val="85000"/>
                  <a:lumOff val="15000"/>
                </a:schemeClr>
              </a:solidFill>
            </a:endParaRPr>
          </a:p>
          <a:p>
            <a:pPr marL="0" indent="0">
              <a:lnSpc>
                <a:spcPct val="100000"/>
              </a:lnSpc>
              <a:buNone/>
            </a:pPr>
            <a:r>
              <a:rPr lang="en-US" altLang="zh-CN" dirty="0">
                <a:solidFill>
                  <a:schemeClr val="tx1">
                    <a:lumMod val="85000"/>
                    <a:lumOff val="15000"/>
                  </a:schemeClr>
                </a:solidFill>
              </a:rPr>
              <a:t>4.提供了一个甲基化的浏览器，能够显示高分辨率的DNA甲基化图谱，交互方式帮助用户了解甲基化模式和不同发育阶段的配子和早期胚胎的变化</a:t>
            </a:r>
            <a:endParaRPr lang="en-US" altLang="zh-CN" dirty="0">
              <a:solidFill>
                <a:schemeClr val="tx1">
                  <a:lumMod val="85000"/>
                  <a:lumOff val="15000"/>
                </a:schemeClr>
              </a:solidFill>
            </a:endParaRPr>
          </a:p>
          <a:p>
            <a:pPr marL="0" indent="0">
              <a:lnSpc>
                <a:spcPct val="100000"/>
              </a:lnSpc>
              <a:buNone/>
            </a:pPr>
            <a:r>
              <a:rPr lang="en-US" altLang="zh-CN" dirty="0">
                <a:solidFill>
                  <a:schemeClr val="tx1">
                    <a:lumMod val="85000"/>
                    <a:lumOff val="15000"/>
                  </a:schemeClr>
                </a:solidFill>
              </a:rPr>
              <a:t>5.包含配子和早期胚胎的不同发展阶段，涵盖多个跨模型免疫系统，包括全基因组甲基化谱，多methbank GA和早期胚胎在</a:t>
            </a:r>
            <a:r>
              <a:rPr lang="en-US" altLang="zh-CN" dirty="0">
                <a:solidFill>
                  <a:srgbClr val="FF0000"/>
                </a:solidFill>
              </a:rPr>
              <a:t>不同发育阶段</a:t>
            </a:r>
            <a:r>
              <a:rPr lang="en-US" altLang="zh-CN" dirty="0">
                <a:solidFill>
                  <a:schemeClr val="tx1">
                    <a:lumMod val="85000"/>
                    <a:lumOff val="15000"/>
                  </a:schemeClr>
                </a:solidFill>
              </a:rPr>
              <a:t>，包括相关的数据（如表达、遗传多态性）方便系统的综合研究与DNA甲基化设计在胚胎发育。</a:t>
            </a:r>
            <a:endParaRPr lang="en-US" altLang="zh-CN" dirty="0">
              <a:solidFill>
                <a:schemeClr val="tx1">
                  <a:lumMod val="85000"/>
                  <a:lumOff val="15000"/>
                </a:schemeClr>
              </a:solidFill>
            </a:endParaRPr>
          </a:p>
          <a:p>
            <a:pPr marL="0" indent="0">
              <a:lnSpc>
                <a:spcPct val="100000"/>
              </a:lnSpc>
              <a:buNone/>
            </a:pPr>
            <a:r>
              <a:rPr lang="en-US" altLang="zh-CN" dirty="0">
                <a:solidFill>
                  <a:schemeClr val="tx1">
                    <a:lumMod val="85000"/>
                    <a:lumOff val="15000"/>
                  </a:schemeClr>
                </a:solidFill>
              </a:rPr>
              <a:t>6.重点研究了斑马鱼与小鼠</a:t>
            </a:r>
            <a:endParaRPr lang="en-US" altLang="zh-CN" dirty="0">
              <a:solidFill>
                <a:schemeClr val="tx1">
                  <a:lumMod val="85000"/>
                  <a:lumOff val="15000"/>
                </a:schemeClr>
              </a:solidFill>
            </a:endParaRPr>
          </a:p>
          <a:p>
            <a:pPr marL="0" indent="0">
              <a:buNone/>
            </a:pPr>
            <a:endParaRPr lang="zh-CN" altLang="en-US" sz="2000" dirty="0">
              <a:solidFill>
                <a:schemeClr val="tx1">
                  <a:lumMod val="50000"/>
                  <a:lumOff val="50000"/>
                </a:schemeClr>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Methbank</a:t>
            </a:r>
            <a:br>
              <a:rPr lang="en-US" altLang="zh-CN" dirty="0"/>
            </a:br>
            <a:r>
              <a:rPr lang="en-US" altLang="zh-CN" dirty="0"/>
              <a:t>单碱基分辨率的DNA甲基化数据库</a:t>
            </a:r>
            <a:endParaRPr lang="en-US" altLang="zh-CN" dirty="0"/>
          </a:p>
        </p:txBody>
      </p:sp>
      <p:sp>
        <p:nvSpPr>
          <p:cNvPr id="3" name="内容占位符 2"/>
          <p:cNvSpPr>
            <a:spLocks noGrp="1"/>
          </p:cNvSpPr>
          <p:nvPr>
            <p:ph idx="1"/>
            <p:custDataLst>
              <p:tags r:id="rId2"/>
            </p:custDataLst>
          </p:nvPr>
        </p:nvSpPr>
        <p:spPr>
          <a:xfrm>
            <a:off x="1056005" y="1694180"/>
            <a:ext cx="9653270" cy="4615180"/>
          </a:xfrm>
        </p:spPr>
        <p:txBody>
          <a:bodyPr>
            <a:normAutofit fontScale="80000"/>
          </a:bodyPr>
          <a:lstStyle/>
          <a:p>
            <a:pPr marL="0" indent="0">
              <a:lnSpc>
                <a:spcPct val="100000"/>
              </a:lnSpc>
              <a:buNone/>
            </a:pPr>
            <a:r>
              <a:rPr lang="zh-CN" altLang="en-US" i="1" u="sng" dirty="0">
                <a:solidFill>
                  <a:schemeClr val="tx1">
                    <a:lumMod val="85000"/>
                    <a:lumOff val="15000"/>
                  </a:schemeClr>
                </a:solidFill>
              </a:rPr>
              <a:t>特点：</a:t>
            </a:r>
            <a:endParaRPr lang="zh-CN" altLang="en-US" i="1" u="sng"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1.methbank是可以将</a:t>
            </a:r>
            <a:r>
              <a:rPr lang="zh-CN" altLang="en-US" dirty="0">
                <a:solidFill>
                  <a:srgbClr val="FF0000"/>
                </a:solidFill>
              </a:rPr>
              <a:t>高分辨率</a:t>
            </a:r>
            <a:r>
              <a:rPr lang="zh-CN" altLang="en-US" dirty="0">
                <a:solidFill>
                  <a:schemeClr val="tx1">
                    <a:lumMod val="85000"/>
                    <a:lumOff val="15000"/>
                  </a:schemeClr>
                </a:solidFill>
              </a:rPr>
              <a:t>的DNA甲基化谱以及导频序列，基因的表达水平，SNPs，CpG岛等，以互动的方式，提供给用户，是非常实用的调查方法配子和在不同的发展阶段，在特定的基因/地区早期胚胎化模式的工具。</a:t>
            </a:r>
            <a:endParaRPr lang="zh-CN" altLang="en-US"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2.Methbank存储，浏览和可视化每一个物种中单个碱基的核苷酸全基因组DNA甲基化数据的遗传算法，有九个不同的发展阶段，涉及两个配子和7个胚胎</a:t>
            </a:r>
            <a:endParaRPr lang="zh-CN" altLang="en-US"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3.储存大量斑马鱼和小鼠中的甲基化的CG数量</a:t>
            </a:r>
            <a:endParaRPr lang="zh-CN" altLang="en-US"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4.</a:t>
            </a:r>
            <a:r>
              <a:rPr lang="zh-CN" altLang="en-US" dirty="0">
                <a:solidFill>
                  <a:srgbClr val="FF0000"/>
                </a:solidFill>
              </a:rPr>
              <a:t>不同发育阶段的跨物种比较DNA甲基化</a:t>
            </a:r>
            <a:endParaRPr lang="zh-CN" altLang="en-US" dirty="0">
              <a:solidFill>
                <a:srgbClr val="FF0000"/>
              </a:solidFill>
            </a:endParaRPr>
          </a:p>
          <a:p>
            <a:pPr marL="0" indent="0">
              <a:lnSpc>
                <a:spcPct val="100000"/>
              </a:lnSpc>
              <a:buNone/>
            </a:pPr>
            <a:r>
              <a:rPr lang="zh-CN" altLang="en-US" dirty="0">
                <a:solidFill>
                  <a:schemeClr val="tx1">
                    <a:lumMod val="85000"/>
                    <a:lumOff val="15000"/>
                  </a:schemeClr>
                </a:solidFill>
              </a:rPr>
              <a:t>5.methbank致力于整合在不用物种基因组碱基的核苷酸的甲基化组配子和早期胚胎</a:t>
            </a:r>
            <a:endParaRPr lang="zh-CN" altLang="en-US"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6.methbank可在在线查询甲基化区域，CpG岛，一个特定的区域或基因表达谱和SNP信息，集成在不同发育阶段，高分辨率的全基因组DNA甲基化谱和可视化以及基因表达谱遗传多态性，</a:t>
            </a:r>
            <a:endParaRPr lang="zh-CN" altLang="en-US" dirty="0">
              <a:solidFill>
                <a:schemeClr val="tx1">
                  <a:lumMod val="85000"/>
                  <a:lumOff val="15000"/>
                </a:schemeClr>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Methbank</a:t>
            </a:r>
            <a:br>
              <a:rPr lang="en-US" altLang="zh-CN" dirty="0"/>
            </a:br>
            <a:r>
              <a:rPr lang="en-US" altLang="zh-CN" dirty="0"/>
              <a:t>单碱基分辨率的DNA甲基化数据库</a:t>
            </a:r>
            <a:endParaRPr lang="en-US" altLang="zh-CN" dirty="0"/>
          </a:p>
        </p:txBody>
      </p:sp>
      <p:sp>
        <p:nvSpPr>
          <p:cNvPr id="3" name="内容占位符 2"/>
          <p:cNvSpPr>
            <a:spLocks noGrp="1"/>
          </p:cNvSpPr>
          <p:nvPr>
            <p:ph idx="1"/>
            <p:custDataLst>
              <p:tags r:id="rId2"/>
            </p:custDataLst>
          </p:nvPr>
        </p:nvSpPr>
        <p:spPr>
          <a:xfrm>
            <a:off x="1056005" y="1694180"/>
            <a:ext cx="9653270" cy="4615180"/>
          </a:xfrm>
        </p:spPr>
        <p:txBody>
          <a:bodyPr>
            <a:normAutofit lnSpcReduction="10000"/>
          </a:bodyPr>
          <a:lstStyle/>
          <a:p>
            <a:pPr marL="0" indent="0">
              <a:lnSpc>
                <a:spcPct val="100000"/>
              </a:lnSpc>
              <a:buNone/>
            </a:pPr>
            <a:r>
              <a:rPr lang="zh-CN" altLang="en-US" i="1" u="sng" dirty="0">
                <a:solidFill>
                  <a:schemeClr val="tx1">
                    <a:lumMod val="85000"/>
                    <a:lumOff val="15000"/>
                  </a:schemeClr>
                </a:solidFill>
              </a:rPr>
              <a:t>methbank甲基化浏览器：</a:t>
            </a:r>
            <a:endParaRPr lang="zh-CN" altLang="en-US" i="1" u="sng"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显示甲基化水平，创电子表达谱，DMRs和单核苷酸多态性</a:t>
            </a:r>
            <a:endParaRPr lang="zh-CN" altLang="en-US"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对于每一个物种，甲基化Browser包括数据跟踪品种（即CpG岛，DMR、基因表达、甲基化水平，参考基因参考序列和SNP），允许用户选择感兴趣和轨道缩放和滚动基因组中的任何区域。当点击一个基因/地区在一个特定的轨道，其相应的细节显示和可下载.</a:t>
            </a:r>
            <a:endParaRPr lang="zh-CN" altLang="en-US"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提供友好的Web界面来检索一个特定基因或区域的生物多样性信息，通过指定一个基因符号，用户可以获得其在启动子和基因本体在多个发育阶段的甲基化状态，以及它的基本信息，和基因表达。对于一个给定的基因符号或特定基因组区域，methbank也可以在两个发育阶段之间提供所有相关的区域。详细信息可用于任何SNP的基因组区域，包括用等位基因信息和基因组LO CuS</a:t>
            </a:r>
            <a:endParaRPr lang="zh-CN" altLang="en-US" dirty="0">
              <a:solidFill>
                <a:schemeClr val="tx1">
                  <a:lumMod val="85000"/>
                  <a:lumOff val="15000"/>
                </a:schemeClr>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methHC</a:t>
            </a:r>
            <a:br>
              <a:rPr lang="en-US" altLang="zh-CN" dirty="0"/>
            </a:br>
            <a:r>
              <a:rPr lang="en-US" altLang="zh-CN" dirty="0"/>
              <a:t>DNA甲基化与人类癌基因表达数据库</a:t>
            </a:r>
            <a:endParaRPr lang="en-US" altLang="zh-CN" dirty="0"/>
          </a:p>
        </p:txBody>
      </p:sp>
      <p:sp>
        <p:nvSpPr>
          <p:cNvPr id="3" name="内容占位符 2"/>
          <p:cNvSpPr>
            <a:spLocks noGrp="1"/>
          </p:cNvSpPr>
          <p:nvPr>
            <p:ph idx="1"/>
            <p:custDataLst>
              <p:tags r:id="rId2"/>
            </p:custDataLst>
          </p:nvPr>
        </p:nvSpPr>
        <p:spPr>
          <a:xfrm>
            <a:off x="954405" y="1541780"/>
            <a:ext cx="9947910" cy="4989830"/>
          </a:xfrm>
        </p:spPr>
        <p:txBody>
          <a:bodyPr>
            <a:normAutofit fontScale="70000"/>
          </a:bodyPr>
          <a:lstStyle/>
          <a:p>
            <a:pPr marL="0" indent="0">
              <a:lnSpc>
                <a:spcPct val="100000"/>
              </a:lnSpc>
              <a:buNone/>
            </a:pPr>
            <a:r>
              <a:rPr lang="zh-CN" altLang="en-US" sz="2800" i="1" u="sng" dirty="0">
                <a:solidFill>
                  <a:schemeClr val="tx1">
                    <a:lumMod val="85000"/>
                    <a:lumOff val="15000"/>
                  </a:schemeClr>
                </a:solidFill>
              </a:rPr>
              <a:t>概述：</a:t>
            </a:r>
            <a:endParaRPr lang="zh-CN" altLang="en-US" sz="2800" i="1" u="sng" dirty="0">
              <a:solidFill>
                <a:schemeClr val="tx1">
                  <a:lumMod val="85000"/>
                  <a:lumOff val="15000"/>
                </a:schemeClr>
              </a:solidFill>
            </a:endParaRPr>
          </a:p>
          <a:p>
            <a:pPr marL="0" indent="0">
              <a:lnSpc>
                <a:spcPct val="100000"/>
              </a:lnSpc>
              <a:buNone/>
            </a:pPr>
            <a:r>
              <a:rPr lang="zh-CN" altLang="en-US" sz="2800" dirty="0">
                <a:solidFill>
                  <a:schemeClr val="tx1">
                    <a:lumMod val="85000"/>
                    <a:lumOff val="15000"/>
                  </a:schemeClr>
                </a:solidFill>
              </a:rPr>
              <a:t>1.methhc集成数据，如DNA甲基化、mRNA基因表达，RNA基因和microRNA表达，DNA甲基化和mRNA/microRNA表达的不同关系，其中包括在超过6000个样本18个人的can-cers，6548个microarrays和12567的RNA测序数据。</a:t>
            </a:r>
            <a:endParaRPr lang="zh-CN" altLang="en-US" sz="2800" dirty="0">
              <a:solidFill>
                <a:schemeClr val="tx1">
                  <a:lumMod val="85000"/>
                  <a:lumOff val="15000"/>
                </a:schemeClr>
              </a:solidFill>
            </a:endParaRPr>
          </a:p>
          <a:p>
            <a:pPr marL="0" indent="0">
              <a:lnSpc>
                <a:spcPct val="100000"/>
              </a:lnSpc>
              <a:buNone/>
            </a:pPr>
            <a:r>
              <a:rPr lang="zh-CN" altLang="en-US" sz="2800" dirty="0">
                <a:solidFill>
                  <a:schemeClr val="tx1">
                    <a:lumMod val="85000"/>
                    <a:lumOff val="15000"/>
                  </a:schemeClr>
                </a:solidFill>
              </a:rPr>
              <a:t>2</a:t>
            </a:r>
            <a:r>
              <a:rPr lang="zh-CN" altLang="en-US" sz="2800" dirty="0">
                <a:solidFill>
                  <a:srgbClr val="FF0000"/>
                </a:solidFill>
              </a:rPr>
              <a:t>.microRNA</a:t>
            </a:r>
            <a:r>
              <a:rPr lang="zh-CN" altLang="en-US" sz="2800" dirty="0">
                <a:solidFill>
                  <a:schemeClr val="tx1">
                    <a:lumMod val="85000"/>
                    <a:lumOff val="15000"/>
                  </a:schemeClr>
                </a:solidFill>
              </a:rPr>
              <a:t>小的非编码RNA，RNA和基因表达的转录后调控功能，并经常与癌症相关的，可能是一个重要的致病因素</a:t>
            </a:r>
            <a:endParaRPr lang="zh-CN" altLang="en-US" sz="2800" dirty="0">
              <a:solidFill>
                <a:schemeClr val="tx1">
                  <a:lumMod val="85000"/>
                  <a:lumOff val="15000"/>
                </a:schemeClr>
              </a:solidFill>
            </a:endParaRPr>
          </a:p>
          <a:p>
            <a:pPr marL="0" indent="0">
              <a:lnSpc>
                <a:spcPct val="100000"/>
              </a:lnSpc>
              <a:buNone/>
            </a:pPr>
            <a:r>
              <a:rPr lang="zh-CN" altLang="en-US" sz="2800" dirty="0">
                <a:solidFill>
                  <a:schemeClr val="tx1">
                    <a:lumMod val="85000"/>
                    <a:lumOff val="15000"/>
                  </a:schemeClr>
                </a:solidFill>
              </a:rPr>
              <a:t>3.methhc是一个基于Web的资源集中在人类疾病的异常甲基化组。methhc集成数据包括从TCGA DNA甲基化和基因表达之间的相关性中得到的DNA甲基化，基因表达，RNA甲基化，microRNA的表达。</a:t>
            </a:r>
            <a:endParaRPr lang="zh-CN" altLang="en-US" sz="2800" dirty="0">
              <a:solidFill>
                <a:schemeClr val="tx1">
                  <a:lumMod val="85000"/>
                  <a:lumOff val="15000"/>
                </a:schemeClr>
              </a:solidFill>
            </a:endParaRPr>
          </a:p>
          <a:p>
            <a:pPr marL="0" indent="0">
              <a:lnSpc>
                <a:spcPct val="100000"/>
              </a:lnSpc>
              <a:buNone/>
            </a:pPr>
            <a:r>
              <a:rPr lang="zh-CN" altLang="en-US" sz="2800" dirty="0">
                <a:solidFill>
                  <a:schemeClr val="tx1">
                    <a:lumMod val="85000"/>
                    <a:lumOff val="15000"/>
                  </a:schemeClr>
                </a:solidFill>
              </a:rPr>
              <a:t>4.提供了基因转录起始位点的信息（TSS）和microRNA的TSS。提</a:t>
            </a:r>
            <a:r>
              <a:rPr lang="zh-CN" altLang="en-US" sz="2800" dirty="0">
                <a:solidFill>
                  <a:srgbClr val="FF0000"/>
                </a:solidFill>
              </a:rPr>
              <a:t>供了几种不同的基因区（启动子、TSS、非翻译区，外显子，基因本体和增强子区域）和CGI区（CpG岛）。</a:t>
            </a:r>
            <a:endParaRPr lang="zh-CN" altLang="en-US" sz="2800" dirty="0">
              <a:solidFill>
                <a:srgbClr val="FF0000"/>
              </a:solidFill>
            </a:endParaRPr>
          </a:p>
          <a:p>
            <a:pPr marL="0" indent="0">
              <a:lnSpc>
                <a:spcPct val="100000"/>
              </a:lnSpc>
              <a:buNone/>
            </a:pPr>
            <a:r>
              <a:rPr lang="zh-CN" altLang="en-US" sz="2800" dirty="0">
                <a:solidFill>
                  <a:schemeClr val="tx1">
                    <a:lumMod val="85000"/>
                    <a:lumOff val="15000"/>
                  </a:schemeClr>
                </a:solidFill>
              </a:rPr>
              <a:t>5.methhc允许用户选择一个特定的KEGG通路和确定在一组的肿瘤基因甲基化的差异。</a:t>
            </a:r>
            <a:endParaRPr lang="zh-CN" altLang="en-US" sz="2800" dirty="0">
              <a:solidFill>
                <a:schemeClr val="tx1">
                  <a:lumMod val="85000"/>
                  <a:lumOff val="15000"/>
                </a:schemeClr>
              </a:solidFill>
            </a:endParaRPr>
          </a:p>
          <a:p>
            <a:pPr marL="0" indent="0">
              <a:lnSpc>
                <a:spcPct val="100000"/>
              </a:lnSpc>
              <a:buNone/>
            </a:pPr>
            <a:r>
              <a:rPr lang="zh-CN" altLang="en-US" sz="2800" dirty="0">
                <a:solidFill>
                  <a:schemeClr val="tx1">
                    <a:lumMod val="85000"/>
                    <a:lumOff val="15000"/>
                  </a:schemeClr>
                </a:solidFill>
              </a:rPr>
              <a:t>6.methhc结合DNA甲基化数据，基因表达数据和microRNA表达数据</a:t>
            </a:r>
            <a:endParaRPr lang="zh-CN" altLang="en-US" sz="2800" dirty="0">
              <a:solidFill>
                <a:schemeClr val="tx1">
                  <a:lumMod val="85000"/>
                  <a:lumOff val="15000"/>
                </a:schemeClr>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methHC</a:t>
            </a:r>
            <a:br>
              <a:rPr lang="en-US" altLang="zh-CN" dirty="0"/>
            </a:br>
            <a:r>
              <a:rPr lang="en-US" altLang="zh-CN" dirty="0"/>
              <a:t>DNA甲基化与人类癌基因表达数据库</a:t>
            </a:r>
            <a:endParaRPr lang="en-US" altLang="zh-CN" dirty="0"/>
          </a:p>
        </p:txBody>
      </p:sp>
      <p:sp>
        <p:nvSpPr>
          <p:cNvPr id="3" name="内容占位符 2"/>
          <p:cNvSpPr>
            <a:spLocks noGrp="1"/>
          </p:cNvSpPr>
          <p:nvPr>
            <p:ph idx="1"/>
            <p:custDataLst>
              <p:tags r:id="rId2"/>
            </p:custDataLst>
          </p:nvPr>
        </p:nvSpPr>
        <p:spPr>
          <a:xfrm>
            <a:off x="954405" y="1541780"/>
            <a:ext cx="9947910" cy="4989830"/>
          </a:xfrm>
        </p:spPr>
        <p:txBody>
          <a:bodyPr/>
          <a:lstStyle/>
          <a:p>
            <a:pPr marL="0" indent="0">
              <a:lnSpc>
                <a:spcPct val="100000"/>
              </a:lnSpc>
              <a:buNone/>
            </a:pPr>
            <a:r>
              <a:rPr lang="zh-CN" altLang="en-US" i="1" u="sng" dirty="0">
                <a:solidFill>
                  <a:schemeClr val="tx1">
                    <a:lumMod val="85000"/>
                    <a:lumOff val="15000"/>
                  </a:schemeClr>
                </a:solidFill>
              </a:rPr>
              <a:t>特点：</a:t>
            </a:r>
            <a:endParaRPr lang="zh-CN" altLang="en-US" i="1" u="sng"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1.</a:t>
            </a:r>
            <a:r>
              <a:rPr lang="zh-CN" altLang="en-US" dirty="0">
                <a:solidFill>
                  <a:srgbClr val="FF0000"/>
                </a:solidFill>
              </a:rPr>
              <a:t>提供各种接口和图形可视化</a:t>
            </a:r>
            <a:r>
              <a:rPr lang="zh-CN" altLang="en-US" dirty="0">
                <a:solidFill>
                  <a:schemeClr val="tx1">
                    <a:lumMod val="85000"/>
                    <a:lumOff val="15000"/>
                  </a:schemeClr>
                </a:solidFill>
              </a:rPr>
              <a:t>。用户可以找出甲基化和去甲基化的基因，产生分别在肿瘤基因甲基化和去甲基化</a:t>
            </a:r>
            <a:endParaRPr lang="zh-CN" altLang="en-US" dirty="0">
              <a:solidFill>
                <a:schemeClr val="tx1">
                  <a:lumMod val="85000"/>
                  <a:lumOff val="15000"/>
                </a:schemeClr>
              </a:solidFill>
            </a:endParaRPr>
          </a:p>
          <a:p>
            <a:pPr marL="0" indent="0">
              <a:lnSpc>
                <a:spcPct val="100000"/>
              </a:lnSpc>
              <a:buNone/>
            </a:pPr>
            <a:r>
              <a:rPr lang="zh-CN" altLang="en-US" dirty="0">
                <a:solidFill>
                  <a:schemeClr val="tx1">
                    <a:lumMod val="85000"/>
                    <a:lumOff val="15000"/>
                  </a:schemeClr>
                </a:solidFill>
              </a:rPr>
              <a:t>2.</a:t>
            </a:r>
            <a:r>
              <a:rPr lang="zh-CN" altLang="en-US" dirty="0">
                <a:solidFill>
                  <a:srgbClr val="FF0000"/>
                </a:solidFill>
              </a:rPr>
              <a:t>用户可以提交一组感兴趣的基因/ miRNA或一个KEGG通路识别一组肿瘤基因甲基化的差异。每个基因的详细视图中显示相关的DNA甲基化和基因表达。</a:t>
            </a:r>
            <a:endParaRPr lang="zh-CN" altLang="en-US" dirty="0">
              <a:solidFill>
                <a:srgbClr val="FF0000"/>
              </a:solidFill>
            </a:endParaRPr>
          </a:p>
          <a:p>
            <a:pPr marL="0" indent="0">
              <a:lnSpc>
                <a:spcPct val="100000"/>
              </a:lnSpc>
              <a:buNone/>
            </a:pPr>
            <a:r>
              <a:rPr lang="zh-CN" altLang="en-US" dirty="0">
                <a:solidFill>
                  <a:schemeClr val="tx1">
                    <a:lumMod val="85000"/>
                    <a:lumOff val="15000"/>
                  </a:schemeClr>
                </a:solidFill>
              </a:rPr>
              <a:t>3.methhc提供18人的正常和肿瘤组织中的表达。使用的各种文本和图形接口表明在正常组织和肿瘤组织中的甲基化模式，并分析</a:t>
            </a:r>
            <a:r>
              <a:rPr lang="zh-CN" altLang="en-US" dirty="0">
                <a:solidFill>
                  <a:srgbClr val="C00000"/>
                </a:solidFill>
              </a:rPr>
              <a:t>甲</a:t>
            </a:r>
            <a:r>
              <a:rPr lang="zh-CN" altLang="en-US" dirty="0">
                <a:solidFill>
                  <a:srgbClr val="FF0000"/>
                </a:solidFill>
              </a:rPr>
              <a:t>基化和表达之间的相关性</a:t>
            </a:r>
            <a:r>
              <a:rPr lang="zh-CN" altLang="en-US" dirty="0">
                <a:solidFill>
                  <a:schemeClr val="tx1">
                    <a:lumMod val="85000"/>
                    <a:lumOff val="15000"/>
                  </a:schemeClr>
                </a:solidFill>
              </a:rPr>
              <a:t>。全基因组分析揭示了差异甲基相关基因和G基因簇。methhc还提供更多样的信息，如不同的基因区域，</a:t>
            </a:r>
            <a:r>
              <a:rPr lang="zh-CN" altLang="en-US" dirty="0">
                <a:solidFill>
                  <a:srgbClr val="FF0000"/>
                </a:solidFill>
              </a:rPr>
              <a:t>CGI地区和DNA甲基化水平的方法估计</a:t>
            </a:r>
            <a:r>
              <a:rPr lang="zh-CN" altLang="en-US" dirty="0">
                <a:solidFill>
                  <a:schemeClr val="tx1">
                    <a:lumMod val="85000"/>
                    <a:lumOff val="15000"/>
                  </a:schemeClr>
                </a:solidFill>
              </a:rPr>
              <a:t>，以便于进一步研究基因组甲基化</a:t>
            </a:r>
            <a:r>
              <a:rPr lang="zh-CN" altLang="en-US" dirty="0">
                <a:solidFill>
                  <a:srgbClr val="FF0000"/>
                </a:solidFill>
              </a:rPr>
              <a:t>状态信息。</a:t>
            </a:r>
            <a:endParaRPr lang="zh-CN" altLang="en-US" dirty="0">
              <a:solidFill>
                <a:srgbClr val="FF0000"/>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MethyCancer</a:t>
            </a:r>
            <a:br>
              <a:rPr lang="en-US" altLang="zh-CN" dirty="0"/>
            </a:br>
            <a:r>
              <a:rPr lang="en-US" altLang="zh-CN" dirty="0"/>
              <a:t>人类DNA甲基化与肿瘤数据库</a:t>
            </a:r>
            <a:endParaRPr lang="en-US" altLang="zh-CN" dirty="0"/>
          </a:p>
        </p:txBody>
      </p:sp>
      <p:sp>
        <p:nvSpPr>
          <p:cNvPr id="3" name="内容占位符 2"/>
          <p:cNvSpPr>
            <a:spLocks noGrp="1"/>
          </p:cNvSpPr>
          <p:nvPr>
            <p:ph idx="1"/>
            <p:custDataLst>
              <p:tags r:id="rId2"/>
            </p:custDataLst>
          </p:nvPr>
        </p:nvSpPr>
        <p:spPr>
          <a:xfrm>
            <a:off x="954405" y="1541780"/>
            <a:ext cx="9846945" cy="5122545"/>
          </a:xfrm>
        </p:spPr>
        <p:txBody>
          <a:bodyPr>
            <a:normAutofit lnSpcReduction="20000"/>
          </a:bodyPr>
          <a:lstStyle/>
          <a:p>
            <a:pPr marL="0" indent="0">
              <a:lnSpc>
                <a:spcPct val="110000"/>
              </a:lnSpc>
              <a:buNone/>
            </a:pPr>
            <a:r>
              <a:rPr lang="zh-CN" altLang="en-US" sz="1600" i="1" u="sng" dirty="0"/>
              <a:t>概述：</a:t>
            </a:r>
            <a:endParaRPr lang="zh-CN" altLang="en-US" sz="1600" i="1" u="sng" dirty="0"/>
          </a:p>
          <a:p>
            <a:pPr marL="0" indent="0">
              <a:lnSpc>
                <a:spcPct val="120000"/>
              </a:lnSpc>
              <a:buNone/>
            </a:pPr>
            <a:r>
              <a:rPr lang="zh-CN" altLang="en-US" sz="1600" dirty="0"/>
              <a:t>1.methycancer高度集成的数据 包括</a:t>
            </a:r>
            <a:r>
              <a:rPr lang="zh-CN" altLang="en-US" sz="1600" dirty="0">
                <a:solidFill>
                  <a:srgbClr val="FF0000"/>
                </a:solidFill>
              </a:rPr>
              <a:t>DNA甲基化相关基因、突变和癌症信息</a:t>
            </a:r>
            <a:r>
              <a:rPr lang="zh-CN" altLang="en-US" sz="1600" dirty="0"/>
              <a:t>，和CpG岛（CGI）。并对互连之间的不同对数据类型进行了分析和介绍。</a:t>
            </a:r>
            <a:endParaRPr lang="zh-CN" altLang="en-US" sz="1600" dirty="0"/>
          </a:p>
          <a:p>
            <a:pPr marL="0" indent="0">
              <a:lnSpc>
                <a:spcPct val="120000"/>
              </a:lnSpc>
              <a:buNone/>
            </a:pPr>
            <a:r>
              <a:rPr lang="zh-CN" altLang="en-US" sz="1600" dirty="0"/>
              <a:t>2.一个强大的</a:t>
            </a:r>
            <a:r>
              <a:rPr lang="zh-CN" altLang="en-US" sz="1600" dirty="0">
                <a:solidFill>
                  <a:srgbClr val="FF0000"/>
                </a:solidFill>
              </a:rPr>
              <a:t>搜索工具</a:t>
            </a:r>
            <a:r>
              <a:rPr lang="zh-CN" altLang="en-US" sz="1600" dirty="0"/>
              <a:t>，以提供用户友好的访问所有的数据和数据连接。一个</a:t>
            </a:r>
            <a:r>
              <a:rPr lang="zh-CN" altLang="en-US" sz="1600" dirty="0">
                <a:solidFill>
                  <a:srgbClr val="FF0000"/>
                </a:solidFill>
              </a:rPr>
              <a:t>图形界面</a:t>
            </a:r>
            <a:r>
              <a:rPr lang="zh-CN" altLang="en-US" sz="1600" dirty="0"/>
              <a:t>methyview显示在基因组学和遗传学数据融合的研究中DNA甲基化，以便去理解癌症的遗传和表观遗传机制，肿瘤细胞的基因表达变化。</a:t>
            </a:r>
            <a:endParaRPr lang="zh-CN" altLang="en-US" sz="1600" dirty="0"/>
          </a:p>
          <a:p>
            <a:pPr marL="0" indent="0">
              <a:lnSpc>
                <a:spcPct val="120000"/>
              </a:lnSpc>
              <a:buNone/>
            </a:pPr>
            <a:r>
              <a:rPr lang="zh-CN" altLang="en-US" sz="1600" dirty="0"/>
              <a:t>3.methycancer开发研究DNA甲基化之间的相互作用，通过大规模的</a:t>
            </a:r>
            <a:r>
              <a:rPr lang="zh-CN" altLang="en-US" sz="1600" dirty="0">
                <a:solidFill>
                  <a:srgbClr val="FF0000"/>
                </a:solidFill>
              </a:rPr>
              <a:t>数据集成</a:t>
            </a:r>
            <a:r>
              <a:rPr lang="zh-CN" altLang="en-US" sz="1600" dirty="0"/>
              <a:t>和</a:t>
            </a:r>
            <a:r>
              <a:rPr lang="zh-CN" altLang="en-US" sz="1600" dirty="0">
                <a:solidFill>
                  <a:srgbClr val="FF0000"/>
                </a:solidFill>
              </a:rPr>
              <a:t>癌基因表达</a:t>
            </a:r>
            <a:r>
              <a:rPr lang="zh-CN" altLang="en-US" sz="1600" dirty="0"/>
              <a:t>。</a:t>
            </a:r>
            <a:endParaRPr lang="zh-CN" altLang="en-US" sz="1600" dirty="0"/>
          </a:p>
          <a:p>
            <a:pPr marL="0" indent="0">
              <a:lnSpc>
                <a:spcPct val="120000"/>
              </a:lnSpc>
              <a:buNone/>
            </a:pPr>
            <a:r>
              <a:rPr lang="zh-CN" altLang="en-US" sz="1600" dirty="0"/>
              <a:t>4.</a:t>
            </a:r>
            <a:r>
              <a:rPr lang="zh-CN" altLang="en-US" sz="1600" dirty="0">
                <a:solidFill>
                  <a:srgbClr val="FF0000"/>
                </a:solidFill>
              </a:rPr>
              <a:t>包含数据：</a:t>
            </a:r>
            <a:r>
              <a:rPr lang="zh-CN" altLang="en-US" sz="1600" dirty="0"/>
              <a:t>CGI克隆和全球的CGI的预测，DNA甲基化数据，癌基因和突变的信息，DNA甲基化，基因表达和肿瘤。</a:t>
            </a:r>
            <a:endParaRPr lang="zh-CN" altLang="en-US" sz="1600" dirty="0"/>
          </a:p>
          <a:p>
            <a:pPr marL="0" indent="0">
              <a:lnSpc>
                <a:spcPct val="120000"/>
              </a:lnSpc>
              <a:buNone/>
            </a:pPr>
            <a:r>
              <a:rPr lang="zh-CN" altLang="en-US" sz="1600" dirty="0"/>
              <a:t>5.为了研究全球的人类基因组和DNA甲基化模式的CGI的分布，产生了约20 000的CGI克隆序列的大规模测序，与UHN人类CpG岛微阵列数据库的17 132个CGI克隆序列进行集成。共有34738的CGI克隆已被列入methycancer数据库</a:t>
            </a:r>
            <a:endParaRPr lang="zh-CN" altLang="en-US" sz="1600" dirty="0"/>
          </a:p>
          <a:p>
            <a:pPr marL="0" indent="0">
              <a:lnSpc>
                <a:spcPct val="120000"/>
              </a:lnSpc>
              <a:buNone/>
            </a:pPr>
            <a:r>
              <a:rPr lang="zh-CN" altLang="en-US" sz="1600" dirty="0"/>
              <a:t>6.通过将</a:t>
            </a:r>
            <a:r>
              <a:rPr lang="zh-CN" altLang="en-US" sz="1600" dirty="0">
                <a:solidFill>
                  <a:srgbClr val="FF0000"/>
                </a:solidFill>
              </a:rPr>
              <a:t>克隆</a:t>
            </a:r>
            <a:r>
              <a:rPr lang="zh-CN" altLang="en-US" sz="1600" dirty="0"/>
              <a:t>映射到人类基因组，CGI的预测法OM UCSC也包括在methycancer。</a:t>
            </a:r>
            <a:endParaRPr lang="zh-CN" altLang="en-US" sz="1600" dirty="0"/>
          </a:p>
          <a:p>
            <a:pPr marL="0" indent="0">
              <a:lnSpc>
                <a:spcPct val="120000"/>
              </a:lnSpc>
              <a:buNone/>
            </a:pPr>
            <a:r>
              <a:rPr lang="zh-CN" altLang="en-US" sz="1600" dirty="0"/>
              <a:t>7.methycancer的当前版本包含了485个注释的癌基因，其中323个是由实验验证的甲基化数据，114个与 CGI的预测相匹配，6615候选的癌基因，其中3698个甲基化数据和1900个CGI甲基化预测数据，24020个其他基因。</a:t>
            </a:r>
            <a:endParaRPr lang="zh-CN" altLang="en-US" sz="1600"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MethyCancer</a:t>
            </a:r>
            <a:br>
              <a:rPr lang="en-US" altLang="zh-CN" dirty="0"/>
            </a:br>
            <a:r>
              <a:rPr lang="en-US" altLang="zh-CN" dirty="0"/>
              <a:t>人类DNA甲基化与肿瘤数据库</a:t>
            </a:r>
            <a:endParaRPr lang="en-US" altLang="zh-CN" dirty="0"/>
          </a:p>
        </p:txBody>
      </p:sp>
      <p:sp>
        <p:nvSpPr>
          <p:cNvPr id="3" name="内容占位符 2"/>
          <p:cNvSpPr>
            <a:spLocks noGrp="1"/>
          </p:cNvSpPr>
          <p:nvPr>
            <p:ph idx="1"/>
            <p:custDataLst>
              <p:tags r:id="rId2"/>
            </p:custDataLst>
          </p:nvPr>
        </p:nvSpPr>
        <p:spPr>
          <a:xfrm>
            <a:off x="1035050" y="2303145"/>
            <a:ext cx="9846945" cy="2920365"/>
          </a:xfrm>
        </p:spPr>
        <p:txBody>
          <a:bodyPr>
            <a:normAutofit lnSpcReduction="20000"/>
          </a:bodyPr>
          <a:lstStyle/>
          <a:p>
            <a:pPr marL="0" indent="0">
              <a:lnSpc>
                <a:spcPct val="130000"/>
              </a:lnSpc>
              <a:buNone/>
            </a:pPr>
            <a:r>
              <a:rPr lang="zh-CN" altLang="en-US" sz="2000" i="1" u="sng" dirty="0">
                <a:solidFill>
                  <a:schemeClr val="tx1">
                    <a:lumMod val="85000"/>
                    <a:lumOff val="15000"/>
                  </a:schemeClr>
                </a:solidFill>
              </a:rPr>
              <a:t>特点：</a:t>
            </a:r>
            <a:endParaRPr lang="zh-CN" altLang="en-US" sz="2000" i="1" u="sng" dirty="0">
              <a:solidFill>
                <a:schemeClr val="tx1">
                  <a:lumMod val="85000"/>
                  <a:lumOff val="15000"/>
                </a:schemeClr>
              </a:solidFill>
            </a:endParaRPr>
          </a:p>
          <a:p>
            <a:pPr marL="0" indent="0">
              <a:lnSpc>
                <a:spcPct val="130000"/>
              </a:lnSpc>
              <a:buNone/>
            </a:pPr>
            <a:r>
              <a:rPr lang="zh-CN" altLang="en-US" sz="2000" dirty="0"/>
              <a:t>1.methycancer用户提供了一个强大的</a:t>
            </a:r>
            <a:r>
              <a:rPr lang="zh-CN" altLang="en-US" sz="2000" dirty="0">
                <a:solidFill>
                  <a:srgbClr val="FF0000"/>
                </a:solidFill>
              </a:rPr>
              <a:t>搜索引擎</a:t>
            </a:r>
            <a:r>
              <a:rPr lang="zh-CN" altLang="en-US" sz="2000" dirty="0"/>
              <a:t>查询不同的数据类型和数据交互。</a:t>
            </a:r>
            <a:endParaRPr lang="zh-CN" altLang="en-US" sz="2000" dirty="0"/>
          </a:p>
          <a:p>
            <a:pPr marL="0" indent="0">
              <a:lnSpc>
                <a:spcPct val="130000"/>
              </a:lnSpc>
              <a:buNone/>
            </a:pPr>
            <a:r>
              <a:rPr lang="zh-CN" altLang="en-US" sz="2000" dirty="0"/>
              <a:t>2.</a:t>
            </a:r>
            <a:r>
              <a:rPr lang="zh-CN" altLang="en-US" sz="2000" dirty="0">
                <a:solidFill>
                  <a:srgbClr val="FF0000"/>
                </a:solidFill>
              </a:rPr>
              <a:t>用户可以在特定组织中的某些癌基因的表达状况中查询三个数据类型和研究甲基化之间的联系</a:t>
            </a:r>
            <a:r>
              <a:rPr lang="zh-CN" altLang="en-US" sz="2000" dirty="0"/>
              <a:t>。可以定义特定的表达与启动子区域的甲基化数据的组织和基因，一个基因和甲基化数据的列表将被返回，一个事实的详细报告被显示</a:t>
            </a:r>
            <a:endParaRPr lang="zh-CN" altLang="en-US" sz="2000" dirty="0"/>
          </a:p>
          <a:p>
            <a:pPr marL="0" indent="0">
              <a:lnSpc>
                <a:spcPct val="130000"/>
              </a:lnSpc>
              <a:buNone/>
            </a:pPr>
            <a:r>
              <a:rPr lang="zh-CN" altLang="en-US" sz="2000" dirty="0"/>
              <a:t>3.</a:t>
            </a:r>
            <a:r>
              <a:rPr lang="zh-CN" altLang="en-US" sz="2000" dirty="0">
                <a:solidFill>
                  <a:srgbClr val="FF0000"/>
                </a:solidFill>
              </a:rPr>
              <a:t>可视化工具methyview，</a:t>
            </a:r>
            <a:r>
              <a:rPr lang="zh-CN" altLang="en-US" sz="2000" dirty="0"/>
              <a:t>方便用户浏览现有的基因组注释中甲基化数据</a:t>
            </a:r>
            <a:endParaRPr lang="zh-CN" altLang="en-US" sz="2000" dirty="0"/>
          </a:p>
          <a:p>
            <a:pPr marL="0" indent="0">
              <a:lnSpc>
                <a:spcPct val="110000"/>
              </a:lnSpc>
              <a:buNone/>
            </a:pPr>
            <a:endParaRPr lang="zh-CN" altLang="en-US" sz="1600"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MethDB</a:t>
            </a:r>
            <a:br>
              <a:rPr lang="en-US" altLang="zh-CN" dirty="0"/>
            </a:br>
            <a:r>
              <a:rPr lang="en-US" altLang="zh-CN" dirty="0"/>
              <a:t>DNA甲基化表观遗传效应和环境数据库</a:t>
            </a:r>
            <a:endParaRPr lang="en-US" altLang="zh-CN" dirty="0"/>
          </a:p>
        </p:txBody>
      </p:sp>
      <p:sp>
        <p:nvSpPr>
          <p:cNvPr id="3" name="内容占位符 2"/>
          <p:cNvSpPr>
            <a:spLocks noGrp="1"/>
          </p:cNvSpPr>
          <p:nvPr>
            <p:ph idx="1"/>
            <p:custDataLst>
              <p:tags r:id="rId2"/>
            </p:custDataLst>
          </p:nvPr>
        </p:nvSpPr>
        <p:spPr>
          <a:xfrm>
            <a:off x="1238885" y="1440180"/>
            <a:ext cx="9714230" cy="3813175"/>
          </a:xfrm>
        </p:spPr>
        <p:txBody>
          <a:bodyPr>
            <a:normAutofit lnSpcReduction="10000"/>
          </a:bodyPr>
          <a:lstStyle/>
          <a:p>
            <a:pPr marL="0" indent="0">
              <a:buNone/>
            </a:pPr>
            <a:r>
              <a:rPr lang="en-US" altLang="zh-CN" dirty="0">
                <a:solidFill>
                  <a:schemeClr val="tx1">
                    <a:lumMod val="85000"/>
                    <a:lumOff val="15000"/>
                  </a:schemeClr>
                </a:solidFill>
              </a:rPr>
              <a:t>  </a:t>
            </a:r>
            <a:endParaRPr lang="en-US" altLang="zh-CN" dirty="0">
              <a:solidFill>
                <a:schemeClr val="tx1">
                  <a:lumMod val="85000"/>
                  <a:lumOff val="15000"/>
                </a:schemeClr>
              </a:solidFill>
            </a:endParaRPr>
          </a:p>
          <a:p>
            <a:pPr marL="0" indent="0">
              <a:lnSpc>
                <a:spcPct val="120000"/>
              </a:lnSpc>
              <a:buNone/>
            </a:pPr>
            <a:r>
              <a:rPr dirty="0">
                <a:solidFill>
                  <a:schemeClr val="tx1">
                    <a:lumMod val="85000"/>
                    <a:lumOff val="15000"/>
                  </a:schemeClr>
                </a:solidFill>
              </a:rPr>
              <a:t>      这个数据库的目的是面向公众为科学界提供一个资源来存储DNA甲基化数据。数据库的未来发展将会把重点放在</a:t>
            </a:r>
            <a:r>
              <a:rPr dirty="0">
                <a:solidFill>
                  <a:srgbClr val="FF0000"/>
                </a:solidFill>
              </a:rPr>
              <a:t>环境效应</a:t>
            </a:r>
            <a:r>
              <a:rPr lang="zh-CN" dirty="0">
                <a:solidFill>
                  <a:schemeClr val="tx1">
                    <a:lumMod val="85000"/>
                    <a:lumOff val="15000"/>
                  </a:schemeClr>
                </a:solidFill>
              </a:rPr>
              <a:t>对</a:t>
            </a:r>
            <a:r>
              <a:rPr lang="en-US" altLang="zh-CN" dirty="0">
                <a:solidFill>
                  <a:schemeClr val="tx1">
                    <a:lumMod val="85000"/>
                    <a:lumOff val="15000"/>
                  </a:schemeClr>
                </a:solidFill>
              </a:rPr>
              <a:t>DNA</a:t>
            </a:r>
            <a:r>
              <a:rPr lang="zh-CN" altLang="en-US" dirty="0">
                <a:solidFill>
                  <a:schemeClr val="tx1">
                    <a:lumMod val="85000"/>
                    <a:lumOff val="15000"/>
                  </a:schemeClr>
                </a:solidFill>
              </a:rPr>
              <a:t>甲基化的</a:t>
            </a:r>
            <a:r>
              <a:rPr dirty="0">
                <a:solidFill>
                  <a:schemeClr val="tx1">
                    <a:lumMod val="85000"/>
                    <a:lumOff val="15000"/>
                  </a:schemeClr>
                </a:solidFill>
              </a:rPr>
              <a:t>影响。</a:t>
            </a:r>
            <a:endParaRPr dirty="0">
              <a:solidFill>
                <a:schemeClr val="tx1">
                  <a:lumMod val="85000"/>
                  <a:lumOff val="15000"/>
                </a:schemeClr>
              </a:solidFill>
            </a:endParaRPr>
          </a:p>
          <a:p>
            <a:pPr marL="0" indent="0">
              <a:lnSpc>
                <a:spcPct val="120000"/>
              </a:lnSpc>
              <a:buNone/>
            </a:pPr>
            <a:r>
              <a:rPr dirty="0">
                <a:solidFill>
                  <a:schemeClr val="tx1">
                    <a:lumMod val="85000"/>
                    <a:lumOff val="15000"/>
                  </a:schemeClr>
                </a:solidFill>
              </a:rPr>
              <a:t>     这个数据库包含了在从多生物体CpG甲基化分析获得的DNA测定信息中甲基化胞嘧啶的发生的信息。存储有关从</a:t>
            </a:r>
            <a:r>
              <a:rPr dirty="0">
                <a:solidFill>
                  <a:srgbClr val="FF0000"/>
                </a:solidFill>
              </a:rPr>
              <a:t>实验过程中得到的详细的DNA甲基化数据序列信息和实验结果。</a:t>
            </a:r>
            <a:endParaRPr lang="zh-CN" altLang="en-US" sz="2000" dirty="0">
              <a:solidFill>
                <a:srgbClr val="FF0000"/>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不同数据库概述</a:t>
            </a:r>
            <a:endParaRPr lang="zh-CN" altLang="en-US" dirty="0"/>
          </a:p>
        </p:txBody>
      </p:sp>
      <p:sp>
        <p:nvSpPr>
          <p:cNvPr id="39" name="MH_Number"/>
          <p:cNvSpPr/>
          <p:nvPr>
            <p:custDataLst>
              <p:tags r:id="rId2"/>
            </p:custDataLst>
          </p:nvPr>
        </p:nvSpPr>
        <p:spPr>
          <a:xfrm>
            <a:off x="2822655" y="2622431"/>
            <a:ext cx="793251" cy="868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44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rPr>
              <a:t>1</a:t>
            </a:r>
            <a:endParaRPr lang="zh-CN" altLang="en-US" sz="44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37235" y="636270"/>
            <a:ext cx="10616565" cy="1137285"/>
          </a:xfrm>
        </p:spPr>
        <p:txBody>
          <a:bodyPr>
            <a:normAutofit fontScale="90000"/>
          </a:bodyPr>
          <a:lstStyle/>
          <a:p>
            <a:r>
              <a:rPr lang="en-US" altLang="zh-CN" dirty="0">
                <a:sym typeface="+mn-ea"/>
              </a:rPr>
              <a:t>MethDB</a:t>
            </a:r>
            <a:br>
              <a:rPr lang="en-US" altLang="zh-CN" dirty="0">
                <a:sym typeface="+mn-ea"/>
              </a:rPr>
            </a:br>
            <a:r>
              <a:rPr lang="en-US" altLang="zh-CN" dirty="0">
                <a:sym typeface="+mn-ea"/>
              </a:rPr>
              <a:t>DNA甲基化表观遗传效应和环境数据库</a:t>
            </a:r>
            <a:br>
              <a:rPr lang="en-US" altLang="zh-CN" dirty="0"/>
            </a:br>
            <a:endParaRPr lang="zh-CN" altLang="en-US" dirty="0"/>
          </a:p>
        </p:txBody>
      </p:sp>
      <p:sp>
        <p:nvSpPr>
          <p:cNvPr id="5" name="内容占位符 4"/>
          <p:cNvSpPr>
            <a:spLocks noGrp="1"/>
          </p:cNvSpPr>
          <p:nvPr>
            <p:ph sz="half" idx="1"/>
            <p:custDataLst>
              <p:tags r:id="rId2"/>
            </p:custDataLst>
          </p:nvPr>
        </p:nvSpPr>
        <p:spPr>
          <a:xfrm>
            <a:off x="737235" y="1490980"/>
            <a:ext cx="5283200" cy="4818380"/>
          </a:xfrm>
        </p:spPr>
        <p:txBody>
          <a:bodyPr>
            <a:noAutofit/>
          </a:bodyPr>
          <a:lstStyle/>
          <a:p>
            <a:pPr marL="0" lvl="1"/>
            <a:endParaRPr lang="en-US" altLang="zh-CN" sz="1900" dirty="0"/>
          </a:p>
          <a:p>
            <a:pPr marL="0" lvl="1">
              <a:lnSpc>
                <a:spcPct val="100000"/>
              </a:lnSpc>
            </a:pPr>
            <a:r>
              <a:rPr lang="en-US" altLang="zh-CN" dirty="0"/>
              <a:t>1.</a:t>
            </a:r>
            <a:r>
              <a:rPr lang="zh-CN" altLang="en-US" dirty="0"/>
              <a:t>该数据库用于存储甲基化数据。没有分析工具包括。然而，外部</a:t>
            </a:r>
            <a:r>
              <a:rPr lang="zh-CN" altLang="en-US" dirty="0">
                <a:solidFill>
                  <a:srgbClr val="FF0000"/>
                </a:solidFill>
              </a:rPr>
              <a:t>工具</a:t>
            </a:r>
            <a:r>
              <a:rPr lang="zh-CN" altLang="en-US" dirty="0"/>
              <a:t>是可用的，可以将</a:t>
            </a:r>
            <a:r>
              <a:rPr lang="en-US" altLang="zh-CN" dirty="0"/>
              <a:t>MethDB</a:t>
            </a:r>
            <a:r>
              <a:rPr lang="zh-CN" altLang="en-US" dirty="0"/>
              <a:t>同</a:t>
            </a:r>
            <a:r>
              <a:rPr lang="zh-CN" altLang="en-US" sz="2400" dirty="0">
                <a:sym typeface="+mn-ea"/>
              </a:rPr>
              <a:t>Ensembl contig view连接起来。</a:t>
            </a:r>
            <a:endParaRPr lang="zh-CN" altLang="en-US" sz="2400" dirty="0">
              <a:sym typeface="+mn-ea"/>
            </a:endParaRPr>
          </a:p>
          <a:p>
            <a:pPr marL="0" lvl="1">
              <a:lnSpc>
                <a:spcPct val="100000"/>
              </a:lnSpc>
            </a:pPr>
            <a:endParaRPr lang="zh-CN" altLang="en-US" dirty="0">
              <a:sym typeface="+mn-ea"/>
            </a:endParaRPr>
          </a:p>
          <a:p>
            <a:pPr marL="0" lvl="1">
              <a:lnSpc>
                <a:spcPct val="100000"/>
              </a:lnSpc>
            </a:pPr>
            <a:r>
              <a:rPr lang="en-US" altLang="zh-CN" dirty="0"/>
              <a:t>2.</a:t>
            </a:r>
            <a:r>
              <a:rPr lang="zh-CN" altLang="en-US" dirty="0"/>
              <a:t>特殊</a:t>
            </a:r>
            <a:r>
              <a:rPr lang="zh-CN" altLang="en-US" dirty="0">
                <a:solidFill>
                  <a:srgbClr val="FF0000"/>
                </a:solidFill>
              </a:rPr>
              <a:t>工具包括</a:t>
            </a:r>
            <a:r>
              <a:rPr lang="zh-CN" altLang="en-US" sz="2400" dirty="0"/>
              <a:t>：</a:t>
            </a:r>
            <a:endParaRPr lang="zh-CN" altLang="en-US" sz="2400" dirty="0"/>
          </a:p>
          <a:p>
            <a:pPr marL="0" lvl="1">
              <a:lnSpc>
                <a:spcPct val="100000"/>
              </a:lnSpc>
            </a:pPr>
            <a:r>
              <a:rPr lang="zh-CN" altLang="en-US" dirty="0"/>
              <a:t>在线提交系统：允许公众直接向MethDB中提交新数据</a:t>
            </a:r>
            <a:endParaRPr lang="zh-CN" altLang="en-US" dirty="0"/>
          </a:p>
          <a:p>
            <a:pPr marL="0" lvl="1">
              <a:lnSpc>
                <a:spcPct val="100000"/>
              </a:lnSpc>
            </a:pPr>
            <a:r>
              <a:rPr lang="zh-CN" altLang="en-US" dirty="0"/>
              <a:t>分布式注释系统：允许存储在MethDB中的表观遗传学数据进入生物数据库网络</a:t>
            </a:r>
            <a:endParaRPr lang="zh-CN" altLang="en-US" dirty="0"/>
          </a:p>
        </p:txBody>
      </p:sp>
      <p:sp>
        <p:nvSpPr>
          <p:cNvPr id="3" name="内容占位符 2"/>
          <p:cNvSpPr>
            <a:spLocks noGrp="1"/>
          </p:cNvSpPr>
          <p:nvPr>
            <p:ph sz="half" idx="2"/>
            <p:custDataLst>
              <p:tags r:id="rId3"/>
            </p:custDataLst>
          </p:nvPr>
        </p:nvSpPr>
        <p:spPr>
          <a:xfrm>
            <a:off x="6323965" y="2749550"/>
            <a:ext cx="5029835" cy="1347470"/>
          </a:xfrm>
        </p:spPr>
        <p:txBody>
          <a:bodyPr>
            <a:normAutofit lnSpcReduction="10000"/>
          </a:bodyPr>
          <a:lstStyle/>
          <a:p>
            <a:pPr marL="0" lvl="1">
              <a:lnSpc>
                <a:spcPct val="130000"/>
              </a:lnSpc>
              <a:spcBef>
                <a:spcPts val="880"/>
              </a:spcBef>
            </a:pPr>
            <a:r>
              <a:rPr lang="en-US" altLang="zh-CN" dirty="0"/>
              <a:t>3</a:t>
            </a:r>
            <a:r>
              <a:rPr lang="en-US" altLang="zh-CN" sz="1800" dirty="0"/>
              <a:t>.</a:t>
            </a:r>
            <a:r>
              <a:rPr lang="zh-CN" altLang="en-US" dirty="0"/>
              <a:t>查询时尽可能多的背景信息应该由用户提供。这包括样品的</a:t>
            </a:r>
            <a:r>
              <a:rPr lang="zh-CN" altLang="en-US" dirty="0">
                <a:solidFill>
                  <a:srgbClr val="FF0000"/>
                </a:solidFill>
              </a:rPr>
              <a:t>起源，表型，相关基因的表达</a:t>
            </a:r>
            <a:r>
              <a:rPr lang="zh-CN" altLang="en-US" dirty="0"/>
              <a:t>等。</a:t>
            </a:r>
            <a:endParaRPr lang="zh-CN" altLang="en-US" dirty="0"/>
          </a:p>
        </p:txBody>
      </p:sp>
      <p:grpSp>
        <p:nvGrpSpPr>
          <p:cNvPr id="7" name="组合 6"/>
          <p:cNvGrpSpPr/>
          <p:nvPr>
            <p:custDataLst>
              <p:tags r:id="rId4"/>
            </p:custDataLst>
          </p:nvPr>
        </p:nvGrpSpPr>
        <p:grpSpPr>
          <a:xfrm rot="5400000">
            <a:off x="4167599" y="3685107"/>
            <a:ext cx="3856959" cy="33550"/>
            <a:chOff x="-352062" y="4845433"/>
            <a:chExt cx="6400799" cy="45719"/>
          </a:xfrm>
        </p:grpSpPr>
        <p:sp>
          <p:nvSpPr>
            <p:cNvPr id="8" name="矩形 7"/>
            <p:cNvSpPr/>
            <p:nvPr>
              <p:custDataLst>
                <p:tags r:id="rId5"/>
              </p:custDataLst>
            </p:nvPr>
          </p:nvSpPr>
          <p:spPr>
            <a:xfrm>
              <a:off x="-352062" y="4845433"/>
              <a:ext cx="1620000" cy="45719"/>
            </a:xfrm>
            <a:prstGeom prst="rect">
              <a:avLst/>
            </a:prstGeom>
            <a:solidFill>
              <a:srgbClr val="E6526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9" name="矩形 8"/>
            <p:cNvSpPr/>
            <p:nvPr>
              <p:custDataLst>
                <p:tags r:id="rId6"/>
              </p:custDataLst>
            </p:nvPr>
          </p:nvSpPr>
          <p:spPr>
            <a:xfrm>
              <a:off x="1241539" y="4845433"/>
              <a:ext cx="1620000" cy="45719"/>
            </a:xfrm>
            <a:prstGeom prst="rect">
              <a:avLst/>
            </a:prstGeom>
            <a:solidFill>
              <a:srgbClr val="E8A96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0" name="矩形 9"/>
            <p:cNvSpPr/>
            <p:nvPr>
              <p:custDataLst>
                <p:tags r:id="rId7"/>
              </p:custDataLst>
            </p:nvPr>
          </p:nvSpPr>
          <p:spPr>
            <a:xfrm>
              <a:off x="2835139" y="4845433"/>
              <a:ext cx="1620000" cy="45719"/>
            </a:xfrm>
            <a:prstGeom prst="rect">
              <a:avLst/>
            </a:prstGeom>
            <a:solidFill>
              <a:srgbClr val="54D6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1" name="矩形 10"/>
            <p:cNvSpPr/>
            <p:nvPr>
              <p:custDataLst>
                <p:tags r:id="rId8"/>
              </p:custDataLst>
            </p:nvPr>
          </p:nvSpPr>
          <p:spPr>
            <a:xfrm>
              <a:off x="4428737" y="4845433"/>
              <a:ext cx="1620000" cy="45719"/>
            </a:xfrm>
            <a:prstGeom prst="rect">
              <a:avLst/>
            </a:prstGeom>
            <a:solidFill>
              <a:srgbClr val="4AADE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grpSp>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sym typeface="+mn-ea"/>
              </a:rPr>
              <a:t>DbDAD</a:t>
            </a:r>
            <a:r>
              <a:rPr lang="zh-CN" altLang="en-US" dirty="0">
                <a:sym typeface="+mn-ea"/>
              </a:rPr>
              <a:t>和DiseaseMeth</a:t>
            </a:r>
            <a:r>
              <a:rPr lang="zh-CN" altLang="en-US" b="1" dirty="0">
                <a:sym typeface="+mn-ea"/>
              </a:rPr>
              <a:t> 生物背景知识</a:t>
            </a:r>
            <a:endParaRPr lang="zh-CN" altLang="en-US" b="1" dirty="0">
              <a:sym typeface="+mn-ea"/>
            </a:endParaRPr>
          </a:p>
        </p:txBody>
      </p:sp>
      <p:sp>
        <p:nvSpPr>
          <p:cNvPr id="3" name="内容占位符 2"/>
          <p:cNvSpPr>
            <a:spLocks noGrp="1"/>
          </p:cNvSpPr>
          <p:nvPr>
            <p:ph idx="1"/>
            <p:custDataLst>
              <p:tags r:id="rId2"/>
            </p:custDataLst>
          </p:nvPr>
        </p:nvSpPr>
        <p:spPr>
          <a:xfrm>
            <a:off x="777240" y="2353310"/>
            <a:ext cx="10515600" cy="2615565"/>
          </a:xfrm>
        </p:spPr>
        <p:txBody>
          <a:bodyPr>
            <a:normAutofit fontScale="90000"/>
          </a:bodyPr>
          <a:lstStyle/>
          <a:p>
            <a:pPr>
              <a:lnSpc>
                <a:spcPct val="130000"/>
              </a:lnSpc>
            </a:pPr>
            <a:r>
              <a:rPr lang="en-US" altLang="zh-CN" b="1" dirty="0">
                <a:solidFill>
                  <a:schemeClr val="tx1">
                    <a:lumMod val="50000"/>
                    <a:lumOff val="50000"/>
                  </a:schemeClr>
                </a:solidFill>
              </a:rPr>
              <a:t>   </a:t>
            </a:r>
            <a:r>
              <a:rPr lang="en-US" altLang="zh-CN" b="1" u="sng" dirty="0">
                <a:solidFill>
                  <a:schemeClr val="tx1">
                    <a:lumMod val="50000"/>
                    <a:lumOff val="50000"/>
                  </a:schemeClr>
                </a:solidFill>
              </a:rPr>
              <a:t>DNA甲基化</a:t>
            </a:r>
            <a:r>
              <a:rPr lang="en-US" altLang="zh-CN" dirty="0">
                <a:solidFill>
                  <a:schemeClr val="tx1">
                    <a:lumMod val="50000"/>
                    <a:lumOff val="50000"/>
                  </a:schemeClr>
                </a:solidFill>
              </a:rPr>
              <a:t>是指向一个DNA分子中添加甲基（ch3）。在人类的体细胞中，甲基化优先涉及到CPG二核苷酸中的5‘胞嘧啶。DNA甲基转移酶（DNMT）是催化CpG甲基化的主要酶，其包括Dnmt1，Dnmt3a和Dnmt3b。 Dnmt1是维持甲基转移酶，其主要复制甲基化模式，而Dnmt3a和Dnmt3b是能够 从头甲基化，即（de novo methylation, 即催化未甲基化的 CpG 位点甲基化。）</a:t>
            </a:r>
            <a:endParaRPr lang="en-US" altLang="zh-CN" dirty="0">
              <a:solidFill>
                <a:schemeClr val="tx1">
                  <a:lumMod val="50000"/>
                  <a:lumOff val="50000"/>
                </a:schemeClr>
              </a:solidFill>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DbDAD</a:t>
            </a:r>
            <a:br>
              <a:rPr lang="en-US" altLang="zh-CN" dirty="0"/>
            </a:br>
            <a:r>
              <a:rPr lang="en-US" altLang="zh-CN" dirty="0"/>
              <a:t>人类</a:t>
            </a:r>
            <a:r>
              <a:rPr lang="zh-CN" altLang="en-US" dirty="0"/>
              <a:t>老年</a:t>
            </a:r>
            <a:r>
              <a:rPr lang="en-US" altLang="zh-CN" dirty="0"/>
              <a:t>疾病的DNA甲基化数据库</a:t>
            </a:r>
            <a:endParaRPr lang="en-US" altLang="zh-CN" dirty="0"/>
          </a:p>
        </p:txBody>
      </p:sp>
      <p:sp>
        <p:nvSpPr>
          <p:cNvPr id="3" name="内容占位符 2"/>
          <p:cNvSpPr>
            <a:spLocks noGrp="1"/>
          </p:cNvSpPr>
          <p:nvPr>
            <p:ph idx="1"/>
            <p:custDataLst>
              <p:tags r:id="rId2"/>
            </p:custDataLst>
          </p:nvPr>
        </p:nvSpPr>
        <p:spPr>
          <a:xfrm>
            <a:off x="1238885" y="1440180"/>
            <a:ext cx="9714230" cy="3813175"/>
          </a:xfrm>
        </p:spPr>
        <p:txBody>
          <a:bodyPr>
            <a:normAutofit lnSpcReduction="10000"/>
          </a:bodyPr>
          <a:lstStyle/>
          <a:p>
            <a:pPr marL="0" indent="0">
              <a:buNone/>
            </a:pPr>
            <a:r>
              <a:rPr lang="en-US" altLang="zh-CN" dirty="0">
                <a:solidFill>
                  <a:schemeClr val="tx1">
                    <a:lumMod val="85000"/>
                    <a:lumOff val="15000"/>
                  </a:schemeClr>
                </a:solidFill>
              </a:rPr>
              <a:t>  </a:t>
            </a:r>
            <a:endParaRPr lang="en-US" altLang="zh-CN" dirty="0">
              <a:solidFill>
                <a:schemeClr val="tx1">
                  <a:lumMod val="85000"/>
                  <a:lumOff val="15000"/>
                </a:schemeClr>
              </a:solidFill>
            </a:endParaRPr>
          </a:p>
          <a:p>
            <a:pPr marL="0" indent="0">
              <a:lnSpc>
                <a:spcPct val="120000"/>
              </a:lnSpc>
              <a:buClrTx/>
            </a:pPr>
            <a:r>
              <a:rPr lang="zh-CN" dirty="0">
                <a:solidFill>
                  <a:schemeClr val="tx1">
                    <a:lumMod val="85000"/>
                    <a:lumOff val="15000"/>
                  </a:schemeClr>
                </a:solidFill>
              </a:rPr>
              <a:t>此</a:t>
            </a:r>
            <a:r>
              <a:rPr dirty="0"/>
              <a:t>数据库有两个目的：</a:t>
            </a:r>
            <a:endParaRPr dirty="0"/>
          </a:p>
          <a:p>
            <a:pPr marL="0" indent="0">
              <a:lnSpc>
                <a:spcPct val="120000"/>
              </a:lnSpc>
              <a:buNone/>
            </a:pPr>
            <a:r>
              <a:rPr lang="zh-CN" dirty="0"/>
              <a:t>一是</a:t>
            </a:r>
            <a:r>
              <a:rPr dirty="0"/>
              <a:t>存储从实验室实验中获得的人类老年疾病的DNA甲基化数据集。</a:t>
            </a:r>
            <a:r>
              <a:rPr lang="zh-CN" dirty="0"/>
              <a:t>二是</a:t>
            </a:r>
            <a:r>
              <a:rPr dirty="0"/>
              <a:t>找到不同的老年疾病中的</a:t>
            </a:r>
            <a:r>
              <a:rPr dirty="0">
                <a:solidFill>
                  <a:srgbClr val="FF0000"/>
                </a:solidFill>
              </a:rPr>
              <a:t>联系</a:t>
            </a:r>
            <a:r>
              <a:rPr dirty="0"/>
              <a:t>。</a:t>
            </a:r>
            <a:endParaRPr dirty="0"/>
          </a:p>
          <a:p>
            <a:pPr marL="0" indent="0">
              <a:lnSpc>
                <a:spcPct val="120000"/>
              </a:lnSpc>
              <a:buNone/>
            </a:pPr>
            <a:endParaRPr dirty="0"/>
          </a:p>
          <a:p>
            <a:pPr marL="0" indent="0">
              <a:lnSpc>
                <a:spcPct val="120000"/>
              </a:lnSpc>
              <a:buClrTx/>
            </a:pPr>
            <a:r>
              <a:rPr dirty="0"/>
              <a:t>数据库中包含</a:t>
            </a:r>
            <a:r>
              <a:rPr dirty="0">
                <a:solidFill>
                  <a:srgbClr val="FF0000"/>
                </a:solidFill>
              </a:rPr>
              <a:t>12种人类老年疾病</a:t>
            </a:r>
            <a:r>
              <a:rPr dirty="0"/>
              <a:t>以及相关的DNA甲基化信息。</a:t>
            </a:r>
            <a:endParaRPr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37235" y="636270"/>
            <a:ext cx="10616565" cy="855345"/>
          </a:xfrm>
        </p:spPr>
        <p:txBody>
          <a:bodyPr>
            <a:normAutofit fontScale="90000"/>
          </a:bodyPr>
          <a:lstStyle/>
          <a:p>
            <a:r>
              <a:rPr lang="en-US" altLang="zh-CN" dirty="0">
                <a:sym typeface="+mn-ea"/>
              </a:rPr>
              <a:t>DbDAD</a:t>
            </a:r>
            <a:br>
              <a:rPr lang="en-US" altLang="zh-CN" dirty="0">
                <a:sym typeface="+mn-ea"/>
              </a:rPr>
            </a:br>
            <a:r>
              <a:rPr lang="en-US" altLang="zh-CN" dirty="0">
                <a:sym typeface="+mn-ea"/>
              </a:rPr>
              <a:t>人类</a:t>
            </a:r>
            <a:r>
              <a:rPr lang="zh-CN" altLang="en-US" dirty="0">
                <a:sym typeface="+mn-ea"/>
              </a:rPr>
              <a:t>老年</a:t>
            </a:r>
            <a:r>
              <a:rPr lang="en-US" altLang="zh-CN" dirty="0">
                <a:sym typeface="+mn-ea"/>
              </a:rPr>
              <a:t>疾病的DNA甲基化数据库</a:t>
            </a:r>
            <a:br>
              <a:rPr lang="en-US" altLang="zh-CN" dirty="0"/>
            </a:br>
            <a:endParaRPr lang="zh-CN" altLang="en-US" dirty="0"/>
          </a:p>
        </p:txBody>
      </p:sp>
      <p:sp>
        <p:nvSpPr>
          <p:cNvPr id="5" name="内容占位符 4"/>
          <p:cNvSpPr>
            <a:spLocks noGrp="1"/>
          </p:cNvSpPr>
          <p:nvPr>
            <p:ph sz="half" idx="1"/>
            <p:custDataLst>
              <p:tags r:id="rId2"/>
            </p:custDataLst>
          </p:nvPr>
        </p:nvSpPr>
        <p:spPr>
          <a:xfrm>
            <a:off x="625475" y="2937510"/>
            <a:ext cx="5341620" cy="1732280"/>
          </a:xfrm>
        </p:spPr>
        <p:txBody>
          <a:bodyPr>
            <a:noAutofit/>
          </a:bodyPr>
          <a:lstStyle/>
          <a:p>
            <a:pPr marL="0" lvl="1" indent="0">
              <a:buNone/>
            </a:pPr>
            <a:r>
              <a:rPr lang="zh-CN" altLang="en-US" sz="1900" dirty="0"/>
              <a:t>特殊工具：</a:t>
            </a:r>
            <a:endParaRPr lang="zh-CN" altLang="en-US" sz="1900" dirty="0"/>
          </a:p>
          <a:p>
            <a:pPr marL="0" lvl="1">
              <a:lnSpc>
                <a:spcPct val="120000"/>
              </a:lnSpc>
            </a:pPr>
            <a:r>
              <a:rPr dirty="0"/>
              <a:t>这个数据库也包含了</a:t>
            </a:r>
            <a:r>
              <a:rPr dirty="0">
                <a:solidFill>
                  <a:srgbClr val="FF0000"/>
                </a:solidFill>
              </a:rPr>
              <a:t>ChainMap可视化工具</a:t>
            </a:r>
            <a:r>
              <a:rPr dirty="0"/>
              <a:t>，它可以显示甲基化途径的地图（序列比对）。</a:t>
            </a:r>
            <a:endParaRPr dirty="0"/>
          </a:p>
        </p:txBody>
      </p:sp>
      <p:sp>
        <p:nvSpPr>
          <p:cNvPr id="3" name="内容占位符 2"/>
          <p:cNvSpPr>
            <a:spLocks noGrp="1"/>
          </p:cNvSpPr>
          <p:nvPr>
            <p:ph sz="half" idx="2"/>
            <p:custDataLst>
              <p:tags r:id="rId3"/>
            </p:custDataLst>
          </p:nvPr>
        </p:nvSpPr>
        <p:spPr>
          <a:xfrm>
            <a:off x="6222365" y="1937385"/>
            <a:ext cx="5446395" cy="3569970"/>
          </a:xfrm>
        </p:spPr>
        <p:txBody>
          <a:bodyPr>
            <a:normAutofit fontScale="90000"/>
          </a:bodyPr>
          <a:lstStyle/>
          <a:p>
            <a:pPr marL="0" lvl="1">
              <a:lnSpc>
                <a:spcPct val="140000"/>
              </a:lnSpc>
              <a:spcBef>
                <a:spcPts val="880"/>
              </a:spcBef>
            </a:pPr>
            <a:r>
              <a:rPr lang="zh-CN" altLang="en-US" dirty="0"/>
              <a:t>用法：</a:t>
            </a:r>
            <a:endParaRPr lang="zh-CN" altLang="en-US" dirty="0"/>
          </a:p>
          <a:p>
            <a:pPr marL="0" lvl="1">
              <a:lnSpc>
                <a:spcPct val="140000"/>
              </a:lnSpc>
              <a:spcBef>
                <a:spcPts val="880"/>
              </a:spcBef>
            </a:pPr>
            <a:r>
              <a:rPr lang="zh-CN" altLang="en-US" dirty="0"/>
              <a:t>其搜索页面上提供两种类型的</a:t>
            </a:r>
            <a:r>
              <a:rPr lang="zh-CN" altLang="en-US" dirty="0">
                <a:solidFill>
                  <a:srgbClr val="FF0000"/>
                </a:solidFill>
              </a:rPr>
              <a:t>搜索模型</a:t>
            </a:r>
            <a:r>
              <a:rPr lang="zh-CN" altLang="en-US" dirty="0"/>
              <a:t>。 一个是</a:t>
            </a:r>
            <a:r>
              <a:rPr lang="zh-CN" altLang="en-US" dirty="0">
                <a:solidFill>
                  <a:srgbClr val="FF0000"/>
                </a:solidFill>
              </a:rPr>
              <a:t>疾病名称</a:t>
            </a:r>
            <a:r>
              <a:rPr lang="zh-CN" altLang="en-US" dirty="0"/>
              <a:t>搜索，另一个是</a:t>
            </a:r>
            <a:r>
              <a:rPr lang="zh-CN" altLang="en-US" dirty="0">
                <a:solidFill>
                  <a:srgbClr val="FF0000"/>
                </a:solidFill>
              </a:rPr>
              <a:t>基因ID</a:t>
            </a:r>
            <a:r>
              <a:rPr lang="zh-CN" altLang="en-US" dirty="0"/>
              <a:t>搜索。 </a:t>
            </a:r>
            <a:endParaRPr lang="zh-CN" altLang="en-US" dirty="0"/>
          </a:p>
          <a:p>
            <a:pPr marL="0" lvl="1">
              <a:lnSpc>
                <a:spcPct val="140000"/>
              </a:lnSpc>
              <a:spcBef>
                <a:spcPts val="880"/>
              </a:spcBef>
            </a:pPr>
            <a:r>
              <a:rPr lang="zh-CN" altLang="en-US" dirty="0"/>
              <a:t>用户可以搜索和浏览结果列表基本信息，如</a:t>
            </a:r>
            <a:r>
              <a:rPr lang="zh-CN" altLang="en-US" dirty="0">
                <a:solidFill>
                  <a:srgbClr val="FF0000"/>
                </a:solidFill>
              </a:rPr>
              <a:t>相关疾病，基因ID，甲基化风格（</a:t>
            </a:r>
            <a:r>
              <a:rPr lang="zh-CN" altLang="en-US" dirty="0"/>
              <a:t>高甲基化或低甲基化）和</a:t>
            </a:r>
            <a:r>
              <a:rPr lang="zh-CN" altLang="en-US" dirty="0">
                <a:solidFill>
                  <a:srgbClr val="FF0000"/>
                </a:solidFill>
              </a:rPr>
              <a:t>原始文章</a:t>
            </a:r>
            <a:r>
              <a:rPr lang="zh-CN" altLang="en-US" dirty="0"/>
              <a:t>名称。 可以通过点击详细链接访问</a:t>
            </a:r>
            <a:r>
              <a:rPr lang="zh-CN" altLang="en-US" dirty="0">
                <a:sym typeface="+mn-ea"/>
              </a:rPr>
              <a:t>更详细的疾病信息</a:t>
            </a:r>
            <a:r>
              <a:rPr lang="zh-CN" altLang="en-US" dirty="0"/>
              <a:t>， 详细信息包含</a:t>
            </a:r>
            <a:r>
              <a:rPr lang="zh-CN" altLang="en-US" dirty="0">
                <a:solidFill>
                  <a:srgbClr val="FF0000"/>
                </a:solidFill>
              </a:rPr>
              <a:t>致病部位，诱导因子，致病结果和实验室实验样品</a:t>
            </a:r>
            <a:r>
              <a:rPr lang="zh-CN" altLang="en-US" dirty="0"/>
              <a:t>等 .</a:t>
            </a:r>
            <a:endParaRPr lang="zh-CN" altLang="en-US" dirty="0"/>
          </a:p>
        </p:txBody>
      </p:sp>
      <p:grpSp>
        <p:nvGrpSpPr>
          <p:cNvPr id="7" name="组合 6"/>
          <p:cNvGrpSpPr/>
          <p:nvPr>
            <p:custDataLst>
              <p:tags r:id="rId4"/>
            </p:custDataLst>
          </p:nvPr>
        </p:nvGrpSpPr>
        <p:grpSpPr>
          <a:xfrm rot="5400000">
            <a:off x="4167599" y="3685107"/>
            <a:ext cx="3856959" cy="33550"/>
            <a:chOff x="-352062" y="4845433"/>
            <a:chExt cx="6400799" cy="45719"/>
          </a:xfrm>
        </p:grpSpPr>
        <p:sp>
          <p:nvSpPr>
            <p:cNvPr id="8" name="矩形 7"/>
            <p:cNvSpPr/>
            <p:nvPr>
              <p:custDataLst>
                <p:tags r:id="rId5"/>
              </p:custDataLst>
            </p:nvPr>
          </p:nvSpPr>
          <p:spPr>
            <a:xfrm>
              <a:off x="-352062" y="4845433"/>
              <a:ext cx="1620000" cy="45719"/>
            </a:xfrm>
            <a:prstGeom prst="rect">
              <a:avLst/>
            </a:prstGeom>
            <a:solidFill>
              <a:srgbClr val="E6526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9" name="矩形 8"/>
            <p:cNvSpPr/>
            <p:nvPr>
              <p:custDataLst>
                <p:tags r:id="rId6"/>
              </p:custDataLst>
            </p:nvPr>
          </p:nvSpPr>
          <p:spPr>
            <a:xfrm>
              <a:off x="1241539" y="4845433"/>
              <a:ext cx="1620000" cy="45719"/>
            </a:xfrm>
            <a:prstGeom prst="rect">
              <a:avLst/>
            </a:prstGeom>
            <a:solidFill>
              <a:srgbClr val="E8A96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0" name="矩形 9"/>
            <p:cNvSpPr/>
            <p:nvPr>
              <p:custDataLst>
                <p:tags r:id="rId7"/>
              </p:custDataLst>
            </p:nvPr>
          </p:nvSpPr>
          <p:spPr>
            <a:xfrm>
              <a:off x="2835139" y="4845433"/>
              <a:ext cx="1620000" cy="45719"/>
            </a:xfrm>
            <a:prstGeom prst="rect">
              <a:avLst/>
            </a:prstGeom>
            <a:solidFill>
              <a:srgbClr val="54D6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1" name="矩形 10"/>
            <p:cNvSpPr/>
            <p:nvPr>
              <p:custDataLst>
                <p:tags r:id="rId8"/>
              </p:custDataLst>
            </p:nvPr>
          </p:nvSpPr>
          <p:spPr>
            <a:xfrm>
              <a:off x="4428737" y="4845433"/>
              <a:ext cx="1620000" cy="45719"/>
            </a:xfrm>
            <a:prstGeom prst="rect">
              <a:avLst/>
            </a:prstGeom>
            <a:solidFill>
              <a:srgbClr val="4AADE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grpSp>
    </p:spTree>
    <p:custDataLst>
      <p:tags r:id="rId9"/>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DiseaseMeth</a:t>
            </a:r>
            <a:br>
              <a:rPr lang="en-US" altLang="zh-CN" dirty="0"/>
            </a:br>
            <a:r>
              <a:rPr dirty="0"/>
              <a:t>人类疾病甲基化数据库</a:t>
            </a:r>
            <a:endParaRPr dirty="0"/>
          </a:p>
        </p:txBody>
      </p:sp>
      <p:sp>
        <p:nvSpPr>
          <p:cNvPr id="3" name="内容占位符 2"/>
          <p:cNvSpPr>
            <a:spLocks noGrp="1"/>
          </p:cNvSpPr>
          <p:nvPr>
            <p:ph idx="1"/>
            <p:custDataLst>
              <p:tags r:id="rId2"/>
            </p:custDataLst>
          </p:nvPr>
        </p:nvSpPr>
        <p:spPr>
          <a:xfrm>
            <a:off x="1238885" y="1440180"/>
            <a:ext cx="9714230" cy="4208780"/>
          </a:xfrm>
        </p:spPr>
        <p:txBody>
          <a:bodyPr>
            <a:noAutofit/>
          </a:bodyPr>
          <a:lstStyle/>
          <a:p>
            <a:pPr marL="0" indent="0">
              <a:buNone/>
            </a:pPr>
            <a:endParaRPr lang="en-US" altLang="zh-CN" sz="1900" dirty="0">
              <a:solidFill>
                <a:schemeClr val="tx1">
                  <a:lumMod val="85000"/>
                  <a:lumOff val="15000"/>
                </a:schemeClr>
              </a:solidFill>
            </a:endParaRPr>
          </a:p>
          <a:p>
            <a:pPr marL="0" indent="0">
              <a:lnSpc>
                <a:spcPct val="130000"/>
              </a:lnSpc>
              <a:buClrTx/>
            </a:pPr>
            <a:r>
              <a:rPr sz="2000" dirty="0">
                <a:solidFill>
                  <a:srgbClr val="FF0000"/>
                </a:solidFill>
                <a:sym typeface="+mn-ea"/>
              </a:rPr>
              <a:t>提供全面的疾病甲基化数据，并提供工具来探索疾病和DNA甲基化之间的关系。</a:t>
            </a:r>
            <a:endParaRPr sz="2000" dirty="0">
              <a:solidFill>
                <a:srgbClr val="FF0000"/>
              </a:solidFill>
              <a:sym typeface="+mn-ea"/>
            </a:endParaRPr>
          </a:p>
          <a:p>
            <a:pPr marL="0" indent="0">
              <a:lnSpc>
                <a:spcPct val="130000"/>
              </a:lnSpc>
              <a:buClrTx/>
            </a:pPr>
            <a:r>
              <a:rPr sz="2000" dirty="0">
                <a:solidFill>
                  <a:srgbClr val="FF0000"/>
                </a:solidFill>
              </a:rPr>
              <a:t>基于疾病和正常样品的交叉数据集分析提供综合基因甲基化数据</a:t>
            </a:r>
            <a:r>
              <a:rPr sz="2000" dirty="0"/>
              <a:t>。整合同一疾病的数据集来鉴定疾病中差异甲基化的基因。集成分散数据并提</a:t>
            </a:r>
            <a:r>
              <a:rPr sz="2000" dirty="0">
                <a:solidFill>
                  <a:srgbClr val="FF0000"/>
                </a:solidFill>
              </a:rPr>
              <a:t>供用于深入数据挖掘</a:t>
            </a:r>
            <a:r>
              <a:rPr sz="2000" dirty="0"/>
              <a:t>的方便方式的数据库。为此DiseaseMeth开发了通过用户友好的提取界面有效地存储和挖掘数据。</a:t>
            </a:r>
            <a:endParaRPr sz="2000" dirty="0"/>
          </a:p>
          <a:p>
            <a:pPr marL="0" indent="0">
              <a:lnSpc>
                <a:spcPct val="130000"/>
              </a:lnSpc>
              <a:buClrTx/>
            </a:pPr>
            <a:r>
              <a:rPr sz="2000" dirty="0"/>
              <a:t>目前发布的DiseaseMeth整合了</a:t>
            </a:r>
            <a:r>
              <a:rPr sz="2000" dirty="0">
                <a:solidFill>
                  <a:srgbClr val="FF0000"/>
                </a:solidFill>
              </a:rPr>
              <a:t>72种疾病</a:t>
            </a:r>
            <a:r>
              <a:rPr sz="2000" dirty="0"/>
              <a:t>类型。</a:t>
            </a:r>
            <a:endParaRPr sz="2000" dirty="0"/>
          </a:p>
          <a:p>
            <a:pPr marL="0" indent="0">
              <a:lnSpc>
                <a:spcPct val="130000"/>
              </a:lnSpc>
              <a:buClrTx/>
            </a:pPr>
            <a:r>
              <a:rPr sz="2000" dirty="0">
                <a:solidFill>
                  <a:srgbClr val="FF0000"/>
                </a:solidFill>
              </a:rPr>
              <a:t>DiseaseMeth存储许多参考甲基化数据集，衍生自正常组织/细胞，可用于鉴定异常甲基化的基因，以及基因组数据如CpG岛，组蛋白修饰和注释基因。</a:t>
            </a:r>
            <a:endParaRPr sz="2000" dirty="0">
              <a:solidFill>
                <a:srgbClr val="FF0000"/>
              </a:solidFill>
            </a:endParaRPr>
          </a:p>
          <a:p>
            <a:pPr marL="0" indent="0">
              <a:lnSpc>
                <a:spcPct val="130000"/>
              </a:lnSpc>
              <a:buClrTx/>
              <a:buNone/>
            </a:pPr>
            <a:endParaRPr sz="2000" dirty="0">
              <a:solidFill>
                <a:srgbClr val="FF0000"/>
              </a:solidFill>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340995" y="664210"/>
            <a:ext cx="10951845" cy="927100"/>
          </a:xfrm>
        </p:spPr>
        <p:txBody>
          <a:bodyPr>
            <a:normAutofit fontScale="90000"/>
          </a:bodyPr>
          <a:lstStyle/>
          <a:p>
            <a:r>
              <a:rPr lang="en-US" altLang="zh-CN" dirty="0">
                <a:sym typeface="+mn-ea"/>
              </a:rPr>
              <a:t>DiseaseMeth</a:t>
            </a:r>
            <a:br>
              <a:rPr lang="en-US" altLang="zh-CN" dirty="0">
                <a:sym typeface="+mn-ea"/>
              </a:rPr>
            </a:br>
            <a:r>
              <a:rPr dirty="0">
                <a:sym typeface="+mn-ea"/>
              </a:rPr>
              <a:t>人类疾病甲基化数据库</a:t>
            </a:r>
            <a:br>
              <a:rPr lang="en-US" altLang="zh-CN" dirty="0"/>
            </a:br>
            <a:endParaRPr lang="zh-CN" altLang="en-US" dirty="0"/>
          </a:p>
        </p:txBody>
      </p:sp>
      <p:sp>
        <p:nvSpPr>
          <p:cNvPr id="5" name="内容占位符 4"/>
          <p:cNvSpPr>
            <a:spLocks noGrp="1"/>
          </p:cNvSpPr>
          <p:nvPr>
            <p:ph sz="half" idx="1"/>
            <p:custDataLst>
              <p:tags r:id="rId2"/>
            </p:custDataLst>
          </p:nvPr>
        </p:nvSpPr>
        <p:spPr>
          <a:xfrm>
            <a:off x="443230" y="1703705"/>
            <a:ext cx="5412740" cy="4208780"/>
          </a:xfrm>
        </p:spPr>
        <p:txBody>
          <a:bodyPr>
            <a:noAutofit/>
          </a:bodyPr>
          <a:lstStyle/>
          <a:p>
            <a:pPr marL="0" lvl="1" indent="0">
              <a:lnSpc>
                <a:spcPct val="110000"/>
              </a:lnSpc>
              <a:buNone/>
            </a:pPr>
            <a:r>
              <a:rPr lang="zh-CN" altLang="en-US" sz="1900" dirty="0"/>
              <a:t>DiseaseMeth提供：</a:t>
            </a:r>
            <a:endParaRPr lang="zh-CN" altLang="en-US" sz="1900" dirty="0"/>
          </a:p>
          <a:p>
            <a:pPr marL="0" lvl="1" indent="0">
              <a:lnSpc>
                <a:spcPct val="110000"/>
              </a:lnSpc>
              <a:buNone/>
            </a:pPr>
            <a:r>
              <a:rPr lang="zh-CN" altLang="en-US" sz="1900" dirty="0"/>
              <a:t>（i）可用于</a:t>
            </a:r>
            <a:r>
              <a:rPr lang="zh-CN" altLang="en-US" sz="1900" dirty="0">
                <a:solidFill>
                  <a:srgbClr val="FF0000"/>
                </a:solidFill>
              </a:rPr>
              <a:t>统计学</a:t>
            </a:r>
            <a:r>
              <a:rPr lang="zh-CN" altLang="en-US" sz="1900" dirty="0"/>
              <a:t>识别基因中心甲基化差异的搜索选项，提取差异甲基化基因在疾病中与正常组织相比的详细信息，并计算特异性甲基化基因的显着性; </a:t>
            </a:r>
            <a:endParaRPr lang="zh-CN" altLang="en-US" sz="1900" dirty="0"/>
          </a:p>
          <a:p>
            <a:pPr marL="0" lvl="1" indent="0">
              <a:lnSpc>
                <a:spcPct val="110000"/>
              </a:lnSpc>
              <a:buNone/>
            </a:pPr>
            <a:r>
              <a:rPr lang="zh-CN" altLang="en-US" sz="1900" dirty="0"/>
              <a:t>（ii）开发了</a:t>
            </a:r>
            <a:r>
              <a:rPr lang="zh-CN" altLang="en-US" sz="1900" dirty="0">
                <a:solidFill>
                  <a:srgbClr val="FF0000"/>
                </a:solidFill>
              </a:rPr>
              <a:t>定量的工具</a:t>
            </a:r>
            <a:r>
              <a:rPr lang="zh-CN" altLang="en-US" sz="1900" dirty="0"/>
              <a:t>用于计算</a:t>
            </a:r>
            <a:r>
              <a:rPr lang="zh-CN" altLang="en-US" sz="1900" dirty="0">
                <a:solidFill>
                  <a:srgbClr val="FF0000"/>
                </a:solidFill>
              </a:rPr>
              <a:t>DNA甲基化与基因 - 基因，基因</a:t>
            </a:r>
            <a:r>
              <a:rPr lang="en-US" altLang="zh-CN" sz="1900" dirty="0">
                <a:solidFill>
                  <a:srgbClr val="FF0000"/>
                </a:solidFill>
              </a:rPr>
              <a:t>-</a:t>
            </a:r>
            <a:r>
              <a:rPr lang="zh-CN" altLang="en-US" sz="1900" dirty="0">
                <a:solidFill>
                  <a:srgbClr val="FF0000"/>
                </a:solidFill>
              </a:rPr>
              <a:t>疾病和疾病</a:t>
            </a:r>
            <a:r>
              <a:rPr lang="en-US" altLang="zh-CN" sz="1900" dirty="0">
                <a:solidFill>
                  <a:srgbClr val="FF0000"/>
                </a:solidFill>
              </a:rPr>
              <a:t>-</a:t>
            </a:r>
            <a:r>
              <a:rPr lang="zh-CN" altLang="en-US" sz="1900" dirty="0">
                <a:solidFill>
                  <a:srgbClr val="FF0000"/>
                </a:solidFill>
              </a:rPr>
              <a:t>疾病</a:t>
            </a:r>
            <a:r>
              <a:rPr lang="zh-CN" altLang="en-US" sz="1900" dirty="0"/>
              <a:t>的成对关系的相关性的工具，其可以帮助发现疾病特异性和疾病一致性基因/标记;</a:t>
            </a:r>
            <a:endParaRPr lang="zh-CN" altLang="en-US" sz="1900" dirty="0"/>
          </a:p>
          <a:p>
            <a:pPr marL="0" lvl="1" indent="0">
              <a:lnSpc>
                <a:spcPct val="110000"/>
              </a:lnSpc>
              <a:buNone/>
            </a:pPr>
            <a:r>
              <a:rPr lang="zh-CN" altLang="en-US" sz="1900" dirty="0"/>
              <a:t>（iii）</a:t>
            </a:r>
            <a:r>
              <a:rPr lang="zh-CN" altLang="en-US" sz="1900" dirty="0">
                <a:sym typeface="+mn-ea"/>
              </a:rPr>
              <a:t>显示基因中心疾病在基因组规模上的甲基化信息和基因组信息相结合的</a:t>
            </a:r>
            <a:r>
              <a:rPr lang="zh-CN" altLang="en-US" sz="1900" dirty="0"/>
              <a:t>基因组甲基化浏览器和</a:t>
            </a:r>
            <a:r>
              <a:rPr lang="zh-CN" altLang="en-US" sz="1900" dirty="0">
                <a:sym typeface="+mn-ea"/>
              </a:rPr>
              <a:t>定制视图。</a:t>
            </a:r>
            <a:endParaRPr lang="zh-CN" altLang="en-US" sz="1900" dirty="0"/>
          </a:p>
          <a:p>
            <a:pPr marL="0" lvl="1" indent="0">
              <a:lnSpc>
                <a:spcPct val="110000"/>
              </a:lnSpc>
              <a:buNone/>
            </a:pPr>
            <a:endParaRPr lang="zh-CN" altLang="en-US" sz="1900" dirty="0"/>
          </a:p>
        </p:txBody>
      </p:sp>
      <p:sp>
        <p:nvSpPr>
          <p:cNvPr id="3" name="内容占位符 2"/>
          <p:cNvSpPr>
            <a:spLocks noGrp="1"/>
          </p:cNvSpPr>
          <p:nvPr>
            <p:ph sz="half" idx="2"/>
            <p:custDataLst>
              <p:tags r:id="rId3"/>
            </p:custDataLst>
          </p:nvPr>
        </p:nvSpPr>
        <p:spPr>
          <a:xfrm>
            <a:off x="6222365" y="1937385"/>
            <a:ext cx="5446395" cy="3569970"/>
          </a:xfrm>
        </p:spPr>
        <p:txBody>
          <a:bodyPr>
            <a:normAutofit/>
          </a:bodyPr>
          <a:lstStyle/>
          <a:p>
            <a:pPr marL="0" lvl="1">
              <a:lnSpc>
                <a:spcPct val="140000"/>
              </a:lnSpc>
              <a:spcBef>
                <a:spcPts val="880"/>
              </a:spcBef>
            </a:pPr>
            <a:r>
              <a:rPr lang="zh-CN" altLang="en-US" dirty="0"/>
              <a:t>DiseaseMeth数据库中的基本操作是</a:t>
            </a:r>
            <a:r>
              <a:rPr lang="zh-CN" altLang="en-US" dirty="0">
                <a:solidFill>
                  <a:srgbClr val="FF0000"/>
                </a:solidFill>
              </a:rPr>
              <a:t>搜索</a:t>
            </a:r>
            <a:r>
              <a:rPr lang="zh-CN" altLang="en-US" dirty="0"/>
              <a:t>，查看，下载和分析为了方便数据提取，DiseaseMeth支持多种搜索选项，如</a:t>
            </a:r>
            <a:r>
              <a:rPr lang="zh-CN" altLang="en-US" dirty="0">
                <a:solidFill>
                  <a:srgbClr val="FF0000"/>
                </a:solidFill>
              </a:rPr>
              <a:t>基因ID和疾病名称。</a:t>
            </a:r>
            <a:endParaRPr lang="zh-CN" altLang="en-US" dirty="0">
              <a:solidFill>
                <a:srgbClr val="FF0000"/>
              </a:solidFill>
            </a:endParaRPr>
          </a:p>
          <a:p>
            <a:pPr marL="0" lvl="1">
              <a:lnSpc>
                <a:spcPct val="140000"/>
              </a:lnSpc>
              <a:spcBef>
                <a:spcPts val="880"/>
              </a:spcBef>
            </a:pPr>
            <a:r>
              <a:rPr lang="zh-CN" altLang="en-US" dirty="0"/>
              <a:t>可以使用基于Perl Bio :: Graphics软件包的</a:t>
            </a:r>
            <a:r>
              <a:rPr lang="zh-CN" altLang="en-US" dirty="0">
                <a:solidFill>
                  <a:srgbClr val="FF0000"/>
                </a:solidFill>
              </a:rPr>
              <a:t>可视化模块</a:t>
            </a:r>
            <a:r>
              <a:rPr lang="zh-CN" altLang="en-US" dirty="0"/>
              <a:t>查看DiseaseMeth中的甲基化信息以及一些其他注释。</a:t>
            </a:r>
            <a:endParaRPr lang="zh-CN" altLang="en-US" dirty="0"/>
          </a:p>
        </p:txBody>
      </p:sp>
      <p:grpSp>
        <p:nvGrpSpPr>
          <p:cNvPr id="7" name="组合 6"/>
          <p:cNvGrpSpPr/>
          <p:nvPr>
            <p:custDataLst>
              <p:tags r:id="rId4"/>
            </p:custDataLst>
          </p:nvPr>
        </p:nvGrpSpPr>
        <p:grpSpPr>
          <a:xfrm rot="5400000">
            <a:off x="4167599" y="3685107"/>
            <a:ext cx="3856959" cy="33550"/>
            <a:chOff x="-352062" y="4845433"/>
            <a:chExt cx="6400799" cy="45719"/>
          </a:xfrm>
        </p:grpSpPr>
        <p:sp>
          <p:nvSpPr>
            <p:cNvPr id="8" name="矩形 7"/>
            <p:cNvSpPr/>
            <p:nvPr>
              <p:custDataLst>
                <p:tags r:id="rId5"/>
              </p:custDataLst>
            </p:nvPr>
          </p:nvSpPr>
          <p:spPr>
            <a:xfrm>
              <a:off x="-352062" y="4845433"/>
              <a:ext cx="1620000" cy="45719"/>
            </a:xfrm>
            <a:prstGeom prst="rect">
              <a:avLst/>
            </a:prstGeom>
            <a:solidFill>
              <a:srgbClr val="E6526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9" name="矩形 8"/>
            <p:cNvSpPr/>
            <p:nvPr>
              <p:custDataLst>
                <p:tags r:id="rId6"/>
              </p:custDataLst>
            </p:nvPr>
          </p:nvSpPr>
          <p:spPr>
            <a:xfrm>
              <a:off x="1241539" y="4845433"/>
              <a:ext cx="1620000" cy="45719"/>
            </a:xfrm>
            <a:prstGeom prst="rect">
              <a:avLst/>
            </a:prstGeom>
            <a:solidFill>
              <a:srgbClr val="E8A96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0" name="矩形 9"/>
            <p:cNvSpPr/>
            <p:nvPr>
              <p:custDataLst>
                <p:tags r:id="rId7"/>
              </p:custDataLst>
            </p:nvPr>
          </p:nvSpPr>
          <p:spPr>
            <a:xfrm>
              <a:off x="2835139" y="4845433"/>
              <a:ext cx="1620000" cy="45719"/>
            </a:xfrm>
            <a:prstGeom prst="rect">
              <a:avLst/>
            </a:prstGeom>
            <a:solidFill>
              <a:srgbClr val="54D6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1" name="矩形 10"/>
            <p:cNvSpPr/>
            <p:nvPr>
              <p:custDataLst>
                <p:tags r:id="rId8"/>
              </p:custDataLst>
            </p:nvPr>
          </p:nvSpPr>
          <p:spPr>
            <a:xfrm>
              <a:off x="4428737" y="4845433"/>
              <a:ext cx="1620000" cy="45719"/>
            </a:xfrm>
            <a:prstGeom prst="rect">
              <a:avLst/>
            </a:prstGeom>
            <a:solidFill>
              <a:srgbClr val="4AADE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grpSp>
    </p:spTree>
    <p:custDataLst>
      <p:tags r:id="rId9"/>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dirty="0"/>
              <a:t>batmeth2</a:t>
            </a:r>
            <a:r>
              <a:rPr lang="zh-CN" altLang="en-US" dirty="0"/>
              <a:t>指令含义</a:t>
            </a:r>
            <a:endParaRPr lang="zh-CN" altLang="en-US" dirty="0"/>
          </a:p>
        </p:txBody>
      </p:sp>
      <p:sp>
        <p:nvSpPr>
          <p:cNvPr id="39" name="MH_Number"/>
          <p:cNvSpPr/>
          <p:nvPr>
            <p:custDataLst>
              <p:tags r:id="rId2"/>
            </p:custDataLst>
          </p:nvPr>
        </p:nvSpPr>
        <p:spPr>
          <a:xfrm>
            <a:off x="2822655" y="2622431"/>
            <a:ext cx="793251" cy="868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sz="44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rPr>
              <a:t>3</a:t>
            </a:r>
            <a:endParaRPr lang="en-US" sz="44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508635" y="668655"/>
            <a:ext cx="11367770" cy="5426710"/>
          </a:xfrm>
        </p:spPr>
        <p:txBody>
          <a:bodyPr>
            <a:normAutofit fontScale="45000"/>
          </a:bodyPr>
          <a:lstStyle/>
          <a:p>
            <a:pPr marL="0" indent="0">
              <a:buNone/>
            </a:pPr>
            <a:r>
              <a:rPr lang="en-US" altLang="zh-CN" dirty="0">
                <a:solidFill>
                  <a:schemeClr val="tx1">
                    <a:lumMod val="85000"/>
                    <a:lumOff val="15000"/>
                  </a:schemeClr>
                </a:solidFill>
              </a:rPr>
              <a:t>  </a:t>
            </a:r>
            <a:endParaRPr lang="en-US" altLang="zh-CN" dirty="0">
              <a:solidFill>
                <a:schemeClr val="tx1">
                  <a:lumMod val="85000"/>
                  <a:lumOff val="15000"/>
                </a:schemeClr>
              </a:solidFill>
            </a:endParaRPr>
          </a:p>
          <a:p>
            <a:pPr marL="0" indent="0">
              <a:lnSpc>
                <a:spcPct val="120000"/>
              </a:lnSpc>
              <a:buClrTx/>
            </a:pPr>
            <a:r>
              <a:rPr sz="3200" dirty="0">
                <a:latin typeface="+mn-ea"/>
              </a:rPr>
              <a:t>1.</a:t>
            </a:r>
            <a:r>
              <a:rPr sz="3600" dirty="0">
                <a:solidFill>
                  <a:srgbClr val="FF0000"/>
                </a:solidFill>
                <a:latin typeface="+mn-ea"/>
              </a:rPr>
              <a:t>建立索引</a:t>
            </a:r>
            <a:r>
              <a:rPr sz="3600" dirty="0">
                <a:latin typeface="+mn-ea"/>
              </a:rPr>
              <a:t>----通过像索引目录一样，可以快速比对</a:t>
            </a:r>
            <a:endParaRPr sz="3600" dirty="0">
              <a:latin typeface="+mn-ea"/>
            </a:endParaRPr>
          </a:p>
          <a:p>
            <a:pPr marL="0" indent="0">
              <a:lnSpc>
                <a:spcPct val="120000"/>
              </a:lnSpc>
              <a:buClrTx/>
              <a:buNone/>
            </a:pPr>
            <a:r>
              <a:rPr sz="3200" dirty="0">
                <a:latin typeface="+mn-ea"/>
              </a:rPr>
              <a:t>Build_all  /public/home/yqchen/sdh/s/ref-seq/Oryza_sativa.IRGSP-1.0.31.dna.genome.fa</a:t>
            </a:r>
            <a:endParaRPr sz="3200" dirty="0">
              <a:latin typeface="+mn-ea"/>
            </a:endParaRPr>
          </a:p>
          <a:p>
            <a:pPr marL="0" indent="0">
              <a:lnSpc>
                <a:spcPct val="120000"/>
              </a:lnSpc>
              <a:buClrTx/>
              <a:buNone/>
            </a:pPr>
            <a:endParaRPr sz="3200" dirty="0">
              <a:latin typeface="+mn-ea"/>
            </a:endParaRPr>
          </a:p>
          <a:p>
            <a:pPr marL="0" indent="0">
              <a:lnSpc>
                <a:spcPct val="120000"/>
              </a:lnSpc>
              <a:buClrTx/>
            </a:pPr>
            <a:r>
              <a:rPr sz="3600" dirty="0">
                <a:latin typeface="+mn-ea"/>
              </a:rPr>
              <a:t>2.</a:t>
            </a:r>
            <a:r>
              <a:rPr lang="zh-CN" sz="3600" dirty="0">
                <a:solidFill>
                  <a:srgbClr val="FF0000"/>
                </a:solidFill>
                <a:latin typeface="+mn-ea"/>
              </a:rPr>
              <a:t>映射</a:t>
            </a:r>
            <a:r>
              <a:rPr sz="3600" dirty="0">
                <a:solidFill>
                  <a:srgbClr val="FF0000"/>
                </a:solidFill>
                <a:latin typeface="+mn-ea"/>
              </a:rPr>
              <a:t>比对</a:t>
            </a:r>
            <a:r>
              <a:rPr lang="zh-CN" sz="3600" dirty="0">
                <a:solidFill>
                  <a:srgbClr val="FF0000"/>
                </a:solidFill>
                <a:latin typeface="+mn-ea"/>
              </a:rPr>
              <a:t>（</a:t>
            </a:r>
            <a:r>
              <a:rPr lang="en-US" altLang="zh-CN" sz="3600" dirty="0">
                <a:solidFill>
                  <a:srgbClr val="FF0000"/>
                </a:solidFill>
                <a:latin typeface="+mn-ea"/>
              </a:rPr>
              <a:t>Map</a:t>
            </a:r>
            <a:r>
              <a:rPr lang="zh-CN" sz="3600" dirty="0">
                <a:solidFill>
                  <a:srgbClr val="FF0000"/>
                </a:solidFill>
                <a:latin typeface="+mn-ea"/>
              </a:rPr>
              <a:t>）</a:t>
            </a:r>
            <a:r>
              <a:rPr sz="3600" dirty="0">
                <a:latin typeface="+mn-ea"/>
              </a:rPr>
              <a:t>：-------比对之后得到了甲基化</a:t>
            </a:r>
            <a:endParaRPr sz="3600" dirty="0">
              <a:latin typeface="+mn-ea"/>
            </a:endParaRPr>
          </a:p>
          <a:p>
            <a:pPr marL="457200" lvl="1" indent="0">
              <a:lnSpc>
                <a:spcPct val="120000"/>
              </a:lnSpc>
              <a:buClrTx/>
            </a:pPr>
            <a:r>
              <a:rPr sz="2665" dirty="0">
                <a:latin typeface="+mn-ea"/>
              </a:rPr>
              <a:t>单端比对</a:t>
            </a:r>
            <a:endParaRPr sz="2665" dirty="0">
              <a:latin typeface="+mn-ea"/>
            </a:endParaRPr>
          </a:p>
          <a:p>
            <a:pPr marL="457200" lvl="1" indent="0">
              <a:lnSpc>
                <a:spcPct val="120000"/>
              </a:lnSpc>
              <a:buClrTx/>
              <a:buNone/>
            </a:pPr>
            <a:r>
              <a:rPr lang="en-US" sz="3200" dirty="0">
                <a:latin typeface="+mn-ea"/>
              </a:rPr>
              <a:t>	</a:t>
            </a:r>
            <a:r>
              <a:rPr sz="3200" dirty="0">
                <a:latin typeface="+mn-ea"/>
              </a:rPr>
              <a:t>左：batmeth2-align -g ./hg19/hg19.fa -i left.fq -o outPrefix1 -p 6</a:t>
            </a:r>
            <a:r>
              <a:rPr lang="en-US" sz="3200" dirty="0">
                <a:latin typeface="+mn-ea"/>
              </a:rPr>
              <a:t>(</a:t>
            </a:r>
            <a:r>
              <a:rPr sz="3200" dirty="0">
                <a:latin typeface="+mn-ea"/>
              </a:rPr>
              <a:t>-p 为线程数，一般为6个</a:t>
            </a:r>
            <a:r>
              <a:rPr lang="en-US" sz="3200" dirty="0">
                <a:latin typeface="+mn-ea"/>
              </a:rPr>
              <a:t>)</a:t>
            </a:r>
            <a:endParaRPr lang="en-US" sz="3200" dirty="0">
              <a:latin typeface="+mn-ea"/>
            </a:endParaRPr>
          </a:p>
          <a:p>
            <a:pPr marL="457200" lvl="1" indent="0">
              <a:lnSpc>
                <a:spcPct val="120000"/>
              </a:lnSpc>
              <a:buClrTx/>
            </a:pPr>
            <a:r>
              <a:rPr sz="3200" dirty="0">
                <a:latin typeface="+mn-ea"/>
              </a:rPr>
              <a:t>双端比对</a:t>
            </a:r>
            <a:endParaRPr sz="3200" dirty="0">
              <a:latin typeface="+mn-ea"/>
            </a:endParaRPr>
          </a:p>
          <a:p>
            <a:pPr marL="0" indent="0">
              <a:lnSpc>
                <a:spcPct val="120000"/>
              </a:lnSpc>
              <a:buClrTx/>
              <a:buNone/>
            </a:pPr>
            <a:r>
              <a:rPr lang="en-US" sz="3200" dirty="0">
                <a:latin typeface="+mn-ea"/>
              </a:rPr>
              <a:t>	</a:t>
            </a:r>
            <a:r>
              <a:rPr sz="3200" dirty="0">
                <a:latin typeface="+mn-ea"/>
              </a:rPr>
              <a:t>batmeth2-align -g /data/index/hg19/hg19.fa -i CML_R1_left.fq -i CML_R2_right.fq -o out.prefix --threads 16 -n 2</a:t>
            </a:r>
            <a:endParaRPr sz="3200" dirty="0">
              <a:latin typeface="+mn-ea"/>
            </a:endParaRPr>
          </a:p>
          <a:p>
            <a:pPr marL="0" indent="0">
              <a:lnSpc>
                <a:spcPct val="120000"/>
              </a:lnSpc>
              <a:buClrTx/>
              <a:buNone/>
            </a:pPr>
            <a:r>
              <a:rPr sz="3200" dirty="0">
                <a:latin typeface="+mn-ea"/>
              </a:rPr>
              <a:t> </a:t>
            </a:r>
            <a:r>
              <a:rPr lang="en-US" sz="3200" dirty="0">
                <a:latin typeface="+mn-ea"/>
              </a:rPr>
              <a:t>	</a:t>
            </a:r>
            <a:r>
              <a:rPr lang="zh-CN" sz="3200" dirty="0">
                <a:latin typeface="+mn-ea"/>
              </a:rPr>
              <a:t>（</a:t>
            </a:r>
            <a:r>
              <a:rPr sz="3200" dirty="0">
                <a:latin typeface="+mn-ea"/>
              </a:rPr>
              <a:t>线程一般为16，最好</a:t>
            </a:r>
            <a:r>
              <a:rPr lang="zh-CN" altLang="en-US" sz="3200" dirty="0">
                <a:latin typeface="+mn-ea"/>
              </a:rPr>
              <a:t>为</a:t>
            </a:r>
            <a:r>
              <a:rPr sz="3200" dirty="0">
                <a:latin typeface="+mn-ea"/>
              </a:rPr>
              <a:t>双数。</a:t>
            </a:r>
            <a:r>
              <a:rPr lang="zh-CN" sz="3200" dirty="0">
                <a:latin typeface="+mn-ea"/>
              </a:rPr>
              <a:t>）</a:t>
            </a:r>
            <a:endParaRPr lang="zh-CN" sz="3200" dirty="0">
              <a:latin typeface="+mn-ea"/>
            </a:endParaRPr>
          </a:p>
          <a:p>
            <a:pPr marL="0" indent="0">
              <a:lnSpc>
                <a:spcPct val="120000"/>
              </a:lnSpc>
              <a:buClrTx/>
              <a:buNone/>
            </a:pPr>
            <a:r>
              <a:rPr lang="zh-CN" altLang="en-US" sz="3200" dirty="0">
                <a:latin typeface="+mn-ea"/>
              </a:rPr>
              <a:t>    </a:t>
            </a:r>
            <a:r>
              <a:rPr lang="zh-CN" altLang="en-US" sz="3600" dirty="0">
                <a:latin typeface="+mn-ea"/>
              </a:rPr>
              <a:t>注：</a:t>
            </a:r>
            <a:endParaRPr lang="zh-CN" altLang="en-US" sz="3600" dirty="0">
              <a:latin typeface="+mn-ea"/>
            </a:endParaRPr>
          </a:p>
          <a:p>
            <a:pPr marL="0" indent="0">
              <a:lnSpc>
                <a:spcPct val="120000"/>
              </a:lnSpc>
              <a:buClrTx/>
              <a:buNone/>
            </a:pPr>
            <a:r>
              <a:rPr sz="3200" dirty="0">
                <a:latin typeface="+mn-ea"/>
              </a:rPr>
              <a:t>    </a:t>
            </a:r>
            <a:r>
              <a:rPr lang="en-US" sz="3200" dirty="0">
                <a:latin typeface="+mn-ea"/>
              </a:rPr>
              <a:t>a)</a:t>
            </a:r>
            <a:r>
              <a:rPr lang="zh-CN" sz="3200" dirty="0">
                <a:latin typeface="+mn-ea"/>
              </a:rPr>
              <a:t>比对序列</a:t>
            </a:r>
            <a:r>
              <a:rPr sz="3200" dirty="0">
                <a:latin typeface="+mn-ea"/>
              </a:rPr>
              <a:t>长度大于150，fastqc 中reads的长度(.fq文件，AGCT也可以看长度),我们一般</a:t>
            </a:r>
            <a:r>
              <a:rPr lang="zh-CN" sz="3200" dirty="0">
                <a:latin typeface="+mn-ea"/>
              </a:rPr>
              <a:t>用</a:t>
            </a:r>
            <a:r>
              <a:rPr sz="3200" dirty="0">
                <a:latin typeface="+mn-ea"/>
              </a:rPr>
              <a:t>120,125的长度</a:t>
            </a:r>
            <a:endParaRPr sz="3200" dirty="0">
              <a:latin typeface="+mn-ea"/>
            </a:endParaRPr>
          </a:p>
          <a:p>
            <a:pPr marL="0" indent="0">
              <a:lnSpc>
                <a:spcPct val="120000"/>
              </a:lnSpc>
              <a:buClrTx/>
              <a:buNone/>
            </a:pPr>
            <a:r>
              <a:rPr lang="en-US" sz="3200" dirty="0">
                <a:latin typeface="+mn-ea"/>
              </a:rPr>
              <a:t>    b)</a:t>
            </a:r>
            <a:r>
              <a:rPr sz="3200" dirty="0">
                <a:latin typeface="+mn-ea"/>
              </a:rPr>
              <a:t>跑几个线程会出现几个输出文件</a:t>
            </a:r>
            <a:endParaRPr sz="3200" dirty="0">
              <a:latin typeface="+mn-ea"/>
            </a:endParaRPr>
          </a:p>
          <a:p>
            <a:pPr marL="0" indent="0">
              <a:lnSpc>
                <a:spcPct val="120000"/>
              </a:lnSpc>
              <a:buClrTx/>
              <a:buNone/>
            </a:pPr>
            <a:r>
              <a:rPr sz="3200" dirty="0">
                <a:latin typeface="+mn-ea"/>
              </a:rPr>
              <a:t>    </a:t>
            </a:r>
            <a:r>
              <a:rPr lang="en-US" sz="3200" dirty="0">
                <a:latin typeface="+mn-ea"/>
              </a:rPr>
              <a:t>c)</a:t>
            </a:r>
            <a:r>
              <a:rPr lang="zh-CN" sz="3200" dirty="0">
                <a:latin typeface="+mn-ea"/>
              </a:rPr>
              <a:t>单双端下载数据时可从</a:t>
            </a:r>
            <a:r>
              <a:rPr sz="3200" dirty="0">
                <a:latin typeface="+mn-ea"/>
              </a:rPr>
              <a:t>数据自身</a:t>
            </a:r>
            <a:r>
              <a:rPr lang="zh-CN" sz="3200" dirty="0">
                <a:latin typeface="+mn-ea"/>
              </a:rPr>
              <a:t>判断</a:t>
            </a:r>
            <a:r>
              <a:rPr sz="3200" dirty="0">
                <a:latin typeface="+mn-ea"/>
              </a:rPr>
              <a:t>，ncbi也</a:t>
            </a:r>
            <a:r>
              <a:rPr lang="zh-CN" sz="3200" dirty="0">
                <a:latin typeface="+mn-ea"/>
              </a:rPr>
              <a:t>说明</a:t>
            </a:r>
            <a:r>
              <a:rPr lang="en-US" altLang="zh-CN" sz="3200" dirty="0">
                <a:latin typeface="+mn-ea"/>
              </a:rPr>
              <a:t>(</a:t>
            </a:r>
            <a:r>
              <a:rPr sz="3200" dirty="0">
                <a:latin typeface="+mn-ea"/>
              </a:rPr>
              <a:t>1:N:0-------1表示左端</a:t>
            </a:r>
            <a:r>
              <a:rPr lang="en-US" sz="3200" dirty="0">
                <a:latin typeface="+mn-ea"/>
              </a:rPr>
              <a:t>;</a:t>
            </a:r>
            <a:r>
              <a:rPr sz="3200" dirty="0">
                <a:latin typeface="+mn-ea"/>
              </a:rPr>
              <a:t> 2:N:0-------2表示右端</a:t>
            </a:r>
            <a:r>
              <a:rPr lang="en-US" sz="3200" dirty="0">
                <a:latin typeface="+mn-ea"/>
              </a:rPr>
              <a:t>)</a:t>
            </a:r>
            <a:endParaRPr lang="en-US" sz="3200" dirty="0">
              <a:latin typeface="+mn-ea"/>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214630" y="984250"/>
            <a:ext cx="11660505" cy="4206240"/>
          </a:xfrm>
        </p:spPr>
        <p:txBody>
          <a:bodyPr>
            <a:normAutofit fontScale="90000"/>
          </a:bodyPr>
          <a:lstStyle/>
          <a:p>
            <a:pPr marL="0" indent="0">
              <a:buNone/>
            </a:pPr>
            <a:r>
              <a:rPr lang="en-US" altLang="zh-CN" dirty="0">
                <a:solidFill>
                  <a:schemeClr val="tx1">
                    <a:lumMod val="85000"/>
                    <a:lumOff val="15000"/>
                  </a:schemeClr>
                </a:solidFill>
              </a:rPr>
              <a:t>  </a:t>
            </a:r>
            <a:endParaRPr lang="en-US" altLang="zh-CN" dirty="0">
              <a:solidFill>
                <a:schemeClr val="tx1">
                  <a:lumMod val="85000"/>
                  <a:lumOff val="15000"/>
                </a:schemeClr>
              </a:solidFill>
            </a:endParaRPr>
          </a:p>
          <a:p>
            <a:pPr marL="0" indent="0">
              <a:lnSpc>
                <a:spcPct val="120000"/>
              </a:lnSpc>
              <a:buClrTx/>
            </a:pPr>
            <a:r>
              <a:rPr lang="en-US" dirty="0">
                <a:solidFill>
                  <a:srgbClr val="FF0000"/>
                </a:solidFill>
                <a:latin typeface="+mn-ea"/>
              </a:rPr>
              <a:t>3.split获取甲基化</a:t>
            </a:r>
            <a:endParaRPr lang="en-US" dirty="0">
              <a:solidFill>
                <a:srgbClr val="FF0000"/>
              </a:solidFill>
              <a:latin typeface="+mn-ea"/>
            </a:endParaRPr>
          </a:p>
          <a:p>
            <a:pPr marL="0" indent="0">
              <a:lnSpc>
                <a:spcPct val="150000"/>
              </a:lnSpc>
              <a:buClrTx/>
              <a:buNone/>
            </a:pPr>
            <a:r>
              <a:rPr lang="en-US" sz="3200" dirty="0">
                <a:latin typeface="+mn-ea"/>
              </a:rPr>
              <a:t> </a:t>
            </a:r>
            <a:r>
              <a:rPr lang="en-US" sz="1200" dirty="0">
                <a:latin typeface="+mn-ea"/>
              </a:rPr>
              <a:t> </a:t>
            </a:r>
            <a:r>
              <a:rPr lang="en-US" sz="1400" dirty="0">
                <a:latin typeface="+mn-ea"/>
              </a:rPr>
              <a:t>split -o Final_Result.sam -g ../../../Genome/batmeth2/xx.fa -n 2 -i batmeth2outPrefix.* -m Final.methratio.txt  -P</a:t>
            </a:r>
            <a:endParaRPr lang="en-US" sz="1400" dirty="0">
              <a:latin typeface="+mn-ea"/>
            </a:endParaRPr>
          </a:p>
          <a:p>
            <a:pPr marL="457200" lvl="1" indent="0">
              <a:lnSpc>
                <a:spcPct val="150000"/>
              </a:lnSpc>
              <a:buClrTx/>
            </a:pPr>
            <a:r>
              <a:rPr lang="en-US" sz="1800" dirty="0">
                <a:latin typeface="+mn-ea"/>
              </a:rPr>
              <a:t>../../../Genome/batmeth2/xx.fa 建立索引的那个文件</a:t>
            </a:r>
            <a:endParaRPr lang="en-US" sz="1800" dirty="0">
              <a:latin typeface="+mn-ea"/>
            </a:endParaRPr>
          </a:p>
          <a:p>
            <a:pPr marL="457200" lvl="1" indent="0">
              <a:lnSpc>
                <a:spcPct val="150000"/>
              </a:lnSpc>
              <a:buClrTx/>
            </a:pPr>
            <a:r>
              <a:rPr lang="en-US" sz="1800" dirty="0">
                <a:latin typeface="+mn-ea"/>
              </a:rPr>
              <a:t>batmeth2outPrefix.*     batmeth执行后的所有文</a:t>
            </a:r>
            <a:r>
              <a:rPr lang="zh-CN" altLang="en-US" sz="1800" dirty="0">
                <a:latin typeface="+mn-ea"/>
              </a:rPr>
              <a:t>件</a:t>
            </a:r>
            <a:endParaRPr lang="zh-CN" altLang="en-US" sz="1800" dirty="0">
              <a:latin typeface="+mn-ea"/>
            </a:endParaRPr>
          </a:p>
          <a:p>
            <a:pPr marL="457200" lvl="1" indent="0">
              <a:lnSpc>
                <a:spcPct val="150000"/>
              </a:lnSpc>
              <a:buClrTx/>
            </a:pPr>
            <a:r>
              <a:rPr lang="en-US" sz="1800" dirty="0">
                <a:latin typeface="+mn-ea"/>
              </a:rPr>
              <a:t>Final.methratio.txt  甲基化水平的文件，split执行后的结果文件</a:t>
            </a:r>
            <a:endParaRPr lang="en-US" sz="1800" dirty="0">
              <a:latin typeface="+mn-ea"/>
            </a:endParaRPr>
          </a:p>
          <a:p>
            <a:pPr marL="457200" lvl="1" indent="0">
              <a:lnSpc>
                <a:spcPct val="150000"/>
              </a:lnSpc>
              <a:buClrTx/>
            </a:pPr>
            <a:r>
              <a:rPr lang="en-US" sz="1800" dirty="0">
                <a:latin typeface="+mn-ea"/>
              </a:rPr>
              <a:t>-P：指定为双端，该指令默认为单端，没有该参数，因为我们用的是双端，必须显示注明该参数，否则</a:t>
            </a:r>
            <a:r>
              <a:rPr lang="zh-CN" altLang="en-US" sz="1800" dirty="0">
                <a:latin typeface="+mn-ea"/>
              </a:rPr>
              <a:t>生成的</a:t>
            </a:r>
            <a:r>
              <a:rPr lang="en-US" sz="1800" dirty="0">
                <a:latin typeface="+mn-ea"/>
              </a:rPr>
              <a:t>文件大小为0</a:t>
            </a:r>
            <a:r>
              <a:rPr lang="zh-CN" altLang="en-US" sz="1800" dirty="0">
                <a:latin typeface="+mn-ea"/>
              </a:rPr>
              <a:t>。</a:t>
            </a:r>
            <a:r>
              <a:rPr lang="en-US" sz="1800" dirty="0">
                <a:latin typeface="+mn-ea"/>
              </a:rPr>
              <a:t>		</a:t>
            </a:r>
            <a:r>
              <a:rPr lang="en-US" sz="2800" dirty="0">
                <a:latin typeface="+mn-ea"/>
              </a:rPr>
              <a:t>	</a:t>
            </a:r>
            <a:endParaRPr lang="en-US" sz="2800" dirty="0">
              <a:latin typeface="+mn-ea"/>
            </a:endParaRPr>
          </a:p>
          <a:p>
            <a:pPr marL="0" indent="0">
              <a:lnSpc>
                <a:spcPct val="120000"/>
              </a:lnSpc>
              <a:buClrTx/>
              <a:buNone/>
            </a:pPr>
            <a:endParaRPr lang="en-US" sz="2220" dirty="0">
              <a:solidFill>
                <a:schemeClr val="tx1">
                  <a:lumMod val="85000"/>
                  <a:lumOff val="15000"/>
                </a:schemeClr>
              </a:solidFill>
              <a:latin typeface="+mn-ea"/>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214630" y="984250"/>
            <a:ext cx="11823065" cy="5708015"/>
          </a:xfrm>
        </p:spPr>
        <p:txBody>
          <a:bodyPr>
            <a:normAutofit fontScale="35000"/>
          </a:bodyPr>
          <a:lstStyle/>
          <a:p>
            <a:pPr marL="0" indent="0">
              <a:lnSpc>
                <a:spcPct val="120000"/>
              </a:lnSpc>
              <a:buClrTx/>
            </a:pPr>
            <a:r>
              <a:rPr lang="en-US" sz="4400" dirty="0">
                <a:solidFill>
                  <a:srgbClr val="FF0000"/>
                </a:solidFill>
                <a:latin typeface="+mn-ea"/>
                <a:sym typeface="+mn-ea"/>
              </a:rPr>
              <a:t>4.使用近似贝叶斯建模检测BSseq SNP </a:t>
            </a:r>
            <a:endParaRPr lang="en-US" sz="4400" dirty="0">
              <a:solidFill>
                <a:srgbClr val="FF0000"/>
              </a:solidFill>
              <a:latin typeface="+mn-ea"/>
              <a:sym typeface="+mn-ea"/>
            </a:endParaRPr>
          </a:p>
          <a:p>
            <a:pPr marL="0" indent="0">
              <a:lnSpc>
                <a:spcPct val="120000"/>
              </a:lnSpc>
              <a:buClrTx/>
              <a:buNone/>
            </a:pPr>
            <a:r>
              <a:rPr lang="en-US" sz="4400" dirty="0">
                <a:solidFill>
                  <a:srgbClr val="FF0000"/>
                </a:solidFill>
                <a:latin typeface="+mn-ea"/>
                <a:sym typeface="+mn-ea"/>
              </a:rPr>
              <a:t>   </a:t>
            </a:r>
            <a:r>
              <a:rPr lang="en-US" sz="4800" dirty="0">
                <a:solidFill>
                  <a:schemeClr val="tx1">
                    <a:lumMod val="85000"/>
                    <a:lumOff val="15000"/>
                  </a:schemeClr>
                </a:solidFill>
                <a:latin typeface="+mn-ea"/>
                <a:sym typeface="+mn-ea"/>
              </a:rPr>
              <a:t> a）将Sam文件转换为BAM文件</a:t>
            </a:r>
            <a:endParaRPr lang="en-US" sz="4800" dirty="0">
              <a:solidFill>
                <a:schemeClr val="tx1">
                  <a:lumMod val="85000"/>
                  <a:lumOff val="15000"/>
                </a:schemeClr>
              </a:solidFill>
              <a:latin typeface="+mn-ea"/>
              <a:sym typeface="+mn-ea"/>
            </a:endParaRPr>
          </a:p>
          <a:p>
            <a:pPr marL="0" indent="0">
              <a:lnSpc>
                <a:spcPct val="120000"/>
              </a:lnSpc>
              <a:buClrTx/>
              <a:buNone/>
            </a:pPr>
            <a:r>
              <a:rPr lang="en-US" sz="4800" dirty="0">
                <a:solidFill>
                  <a:schemeClr val="tx1">
                    <a:lumMod val="85000"/>
                    <a:lumOff val="15000"/>
                  </a:schemeClr>
                </a:solidFill>
                <a:latin typeface="+mn-ea"/>
                <a:sym typeface="+mn-ea"/>
              </a:rPr>
              <a:t>	samtools view -bS Final_Result.sam &gt; Final_Result.bam</a:t>
            </a:r>
            <a:endParaRPr lang="en-US" sz="48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4800" dirty="0">
                <a:solidFill>
                  <a:schemeClr val="tx1">
                    <a:lumMod val="85000"/>
                    <a:lumOff val="15000"/>
                  </a:schemeClr>
                </a:solidFill>
                <a:latin typeface="+mn-ea"/>
                <a:sym typeface="+mn-ea"/>
              </a:rPr>
              <a:t>Samtools指令输入的文件为.sam,输出文件为.bam</a:t>
            </a:r>
            <a:endParaRPr lang="en-US" sz="48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4800" dirty="0">
                <a:solidFill>
                  <a:schemeClr val="tx1">
                    <a:lumMod val="85000"/>
                    <a:lumOff val="15000"/>
                  </a:schemeClr>
                </a:solidFill>
                <a:latin typeface="+mn-ea"/>
                <a:sym typeface="+mn-ea"/>
              </a:rPr>
              <a:t>只是文件格式不一样，内容一样</a:t>
            </a:r>
            <a:endParaRPr lang="en-US" sz="4800" dirty="0">
              <a:solidFill>
                <a:schemeClr val="tx1">
                  <a:lumMod val="85000"/>
                  <a:lumOff val="15000"/>
                </a:schemeClr>
              </a:solidFill>
              <a:latin typeface="+mn-ea"/>
              <a:sym typeface="+mn-ea"/>
            </a:endParaRPr>
          </a:p>
          <a:p>
            <a:pPr marL="285750" indent="-285750">
              <a:lnSpc>
                <a:spcPct val="120000"/>
              </a:lnSpc>
              <a:buClrTx/>
              <a:buNone/>
            </a:pPr>
            <a:r>
              <a:rPr lang="en-US" sz="4800" dirty="0">
                <a:solidFill>
                  <a:schemeClr val="tx1">
                    <a:lumMod val="85000"/>
                    <a:lumOff val="15000"/>
                  </a:schemeClr>
                </a:solidFill>
                <a:latin typeface="+mn-ea"/>
                <a:sym typeface="+mn-ea"/>
              </a:rPr>
              <a:t>    b)对bam文件进行排序</a:t>
            </a:r>
            <a:endParaRPr lang="en-US" sz="4800" dirty="0">
              <a:solidFill>
                <a:schemeClr val="tx1">
                  <a:lumMod val="85000"/>
                  <a:lumOff val="15000"/>
                </a:schemeClr>
              </a:solidFill>
              <a:latin typeface="+mn-ea"/>
              <a:sym typeface="+mn-ea"/>
            </a:endParaRPr>
          </a:p>
          <a:p>
            <a:pPr marL="0" indent="0">
              <a:lnSpc>
                <a:spcPct val="120000"/>
              </a:lnSpc>
              <a:buClrTx/>
              <a:buNone/>
            </a:pPr>
            <a:r>
              <a:rPr lang="en-US" sz="4800" dirty="0">
                <a:solidFill>
                  <a:schemeClr val="tx1">
                    <a:lumMod val="85000"/>
                    <a:lumOff val="15000"/>
                  </a:schemeClr>
                </a:solidFill>
                <a:latin typeface="+mn-ea"/>
                <a:sym typeface="+mn-ea"/>
              </a:rPr>
              <a:t>	samtools sort Final_Result.bam -f Final_Result.sort.bam</a:t>
            </a:r>
            <a:endParaRPr lang="en-US" sz="48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4800" dirty="0">
                <a:solidFill>
                  <a:schemeClr val="tx1">
                    <a:lumMod val="85000"/>
                    <a:lumOff val="15000"/>
                  </a:schemeClr>
                </a:solidFill>
                <a:latin typeface="+mn-ea"/>
                <a:sym typeface="+mn-ea"/>
              </a:rPr>
              <a:t>对它排序，方便下一步差异性检测，</a:t>
            </a:r>
            <a:endParaRPr lang="en-US" sz="4800" dirty="0">
              <a:solidFill>
                <a:schemeClr val="tx1">
                  <a:lumMod val="85000"/>
                  <a:lumOff val="15000"/>
                </a:schemeClr>
              </a:solidFill>
              <a:latin typeface="+mn-ea"/>
              <a:sym typeface="+mn-ea"/>
            </a:endParaRPr>
          </a:p>
          <a:p>
            <a:pPr marL="0" indent="0">
              <a:lnSpc>
                <a:spcPct val="120000"/>
              </a:lnSpc>
              <a:buClrTx/>
              <a:buNone/>
            </a:pPr>
            <a:r>
              <a:rPr lang="en-US" sz="4800" dirty="0">
                <a:solidFill>
                  <a:schemeClr val="tx1">
                    <a:lumMod val="85000"/>
                    <a:lumOff val="15000"/>
                  </a:schemeClr>
                </a:solidFill>
                <a:latin typeface="+mn-ea"/>
                <a:sym typeface="+mn-ea"/>
              </a:rPr>
              <a:t>    c）BS-Seq变化检测</a:t>
            </a:r>
            <a:endParaRPr lang="en-US" sz="4800" dirty="0">
              <a:solidFill>
                <a:schemeClr val="tx1">
                  <a:lumMod val="85000"/>
                  <a:lumOff val="15000"/>
                </a:schemeClr>
              </a:solidFill>
              <a:latin typeface="+mn-ea"/>
              <a:sym typeface="+mn-ea"/>
            </a:endParaRPr>
          </a:p>
          <a:p>
            <a:pPr marL="0" indent="0">
              <a:lnSpc>
                <a:spcPct val="120000"/>
              </a:lnSpc>
              <a:buClrTx/>
              <a:buNone/>
            </a:pPr>
            <a:r>
              <a:rPr lang="en-US" sz="4800" dirty="0">
                <a:solidFill>
                  <a:schemeClr val="tx1">
                    <a:lumMod val="85000"/>
                    <a:lumOff val="15000"/>
                  </a:schemeClr>
                </a:solidFill>
                <a:latin typeface="+mn-ea"/>
                <a:sym typeface="+mn-ea"/>
              </a:rPr>
              <a:t>	BS-Snper --fa /data/index/hg19/hg19.fa --input Final_Result.sort.bam --output snp_result_file</a:t>
            </a:r>
            <a:endParaRPr lang="en-US" sz="48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4400" dirty="0">
                <a:solidFill>
                  <a:schemeClr val="tx1">
                    <a:lumMod val="85000"/>
                    <a:lumOff val="15000"/>
                  </a:schemeClr>
                </a:solidFill>
                <a:latin typeface="+mn-ea"/>
                <a:sym typeface="+mn-ea"/>
              </a:rPr>
              <a:t>/data/index/hg19/hg19.fa：参考基因组</a:t>
            </a:r>
            <a:r>
              <a:rPr lang="en-US" sz="4000" dirty="0">
                <a:latin typeface="+mn-ea"/>
              </a:rPr>
              <a:t>	</a:t>
            </a:r>
            <a:endParaRPr lang="en-US" sz="4000" dirty="0">
              <a:latin typeface="+mn-ea"/>
            </a:endParaRPr>
          </a:p>
          <a:p>
            <a:pPr marL="742950" lvl="1" indent="-285750">
              <a:lnSpc>
                <a:spcPct val="120000"/>
              </a:lnSpc>
              <a:buClrTx/>
              <a:buFont typeface="Arial" panose="020B0604020202020204" pitchFamily="34" charset="0"/>
              <a:buChar char="•"/>
            </a:pPr>
            <a:endParaRPr lang="en-US" sz="4000" dirty="0">
              <a:latin typeface="+mn-ea"/>
            </a:endParaRPr>
          </a:p>
          <a:p>
            <a:pPr marL="742950" lvl="1" indent="-285750">
              <a:lnSpc>
                <a:spcPct val="120000"/>
              </a:lnSpc>
              <a:buClrTx/>
              <a:buFont typeface="Arial" panose="020B0604020202020204" pitchFamily="34" charset="0"/>
              <a:buChar char="•"/>
            </a:pPr>
            <a:endParaRPr lang="en-US" sz="2800" dirty="0">
              <a:latin typeface="+mn-ea"/>
            </a:endParaRPr>
          </a:p>
          <a:p>
            <a:pPr marL="742950" lvl="1" indent="-285750">
              <a:lnSpc>
                <a:spcPct val="120000"/>
              </a:lnSpc>
              <a:buClrTx/>
              <a:buFont typeface="Arial" panose="020B0604020202020204" pitchFamily="34" charset="0"/>
              <a:buChar char="•"/>
            </a:pPr>
            <a:r>
              <a:rPr lang="en-US" sz="3200" dirty="0">
                <a:solidFill>
                  <a:schemeClr val="tx1">
                    <a:lumMod val="65000"/>
                    <a:lumOff val="35000"/>
                  </a:schemeClr>
                </a:solidFill>
                <a:latin typeface="+mn-ea"/>
              </a:rPr>
              <a:t>SNP：单核苷酸多态性，单核苷酸一个碱基</a:t>
            </a:r>
            <a:endParaRPr lang="en-US" sz="3200" dirty="0">
              <a:solidFill>
                <a:schemeClr val="tx1">
                  <a:lumMod val="65000"/>
                  <a:lumOff val="35000"/>
                </a:schemeClr>
              </a:solidFill>
              <a:latin typeface="+mn-ea"/>
            </a:endParaRPr>
          </a:p>
          <a:p>
            <a:pPr marL="742950" lvl="1" indent="-285750">
              <a:lnSpc>
                <a:spcPct val="120000"/>
              </a:lnSpc>
              <a:buClrTx/>
              <a:buFont typeface="Arial" panose="020B0604020202020204" pitchFamily="34" charset="0"/>
              <a:buChar char="•"/>
            </a:pPr>
            <a:r>
              <a:rPr lang="en-US" sz="3200" dirty="0">
                <a:solidFill>
                  <a:schemeClr val="tx1">
                    <a:lumMod val="65000"/>
                    <a:lumOff val="35000"/>
                  </a:schemeClr>
                </a:solidFill>
                <a:latin typeface="+mn-ea"/>
              </a:rPr>
              <a:t>有很多突变在DNA上，</a:t>
            </a:r>
            <a:r>
              <a:rPr lang="zh-CN" altLang="en-US" sz="3200" dirty="0">
                <a:solidFill>
                  <a:schemeClr val="tx1">
                    <a:lumMod val="65000"/>
                    <a:lumOff val="35000"/>
                  </a:schemeClr>
                </a:solidFill>
                <a:latin typeface="+mn-ea"/>
              </a:rPr>
              <a:t>可以</a:t>
            </a:r>
            <a:r>
              <a:rPr lang="en-US" sz="3200" dirty="0">
                <a:solidFill>
                  <a:schemeClr val="tx1">
                    <a:lumMod val="65000"/>
                    <a:lumOff val="35000"/>
                  </a:schemeClr>
                </a:solidFill>
                <a:latin typeface="+mn-ea"/>
              </a:rPr>
              <a:t>测三个人的</a:t>
            </a:r>
            <a:r>
              <a:rPr lang="zh-CN" altLang="en-US" sz="3200" dirty="0">
                <a:solidFill>
                  <a:schemeClr val="tx1">
                    <a:lumMod val="65000"/>
                    <a:lumOff val="35000"/>
                  </a:schemeClr>
                </a:solidFill>
                <a:latin typeface="+mn-ea"/>
              </a:rPr>
              <a:t>样本，从而</a:t>
            </a:r>
            <a:r>
              <a:rPr lang="en-US" sz="3200" dirty="0">
                <a:solidFill>
                  <a:schemeClr val="tx1">
                    <a:lumMod val="65000"/>
                    <a:lumOff val="35000"/>
                  </a:schemeClr>
                </a:solidFill>
                <a:latin typeface="+mn-ea"/>
              </a:rPr>
              <a:t>检测哪些地方突变了</a:t>
            </a:r>
            <a:endParaRPr lang="en-US" sz="3200" dirty="0">
              <a:solidFill>
                <a:schemeClr val="tx1">
                  <a:lumMod val="65000"/>
                  <a:lumOff val="35000"/>
                </a:schemeClr>
              </a:solidFill>
              <a:latin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69315" y="734695"/>
            <a:ext cx="10291445" cy="5817235"/>
          </a:xfrm>
        </p:spPr>
        <p:txBody>
          <a:bodyPr>
            <a:noAutofit/>
          </a:bodyPr>
          <a:lstStyle/>
          <a:p>
            <a:pPr marL="0" indent="0">
              <a:lnSpc>
                <a:spcPct val="110000"/>
              </a:lnSpc>
              <a:buClrTx/>
              <a:buNone/>
            </a:pPr>
            <a:r>
              <a:rPr lang="zh-CN" sz="1400" dirty="0">
                <a:solidFill>
                  <a:schemeClr val="tx1">
                    <a:lumMod val="85000"/>
                    <a:lumOff val="15000"/>
                  </a:schemeClr>
                </a:solidFill>
                <a:latin typeface="+mn-ea"/>
                <a:sym typeface="+mn-ea"/>
              </a:rPr>
              <a:t>GLfloat rtri=0; </a:t>
            </a:r>
            <a:r>
              <a:rPr lang="zh-CN" sz="1400" dirty="0">
                <a:solidFill>
                  <a:srgbClr val="FF0000"/>
                </a:solidFill>
                <a:latin typeface="+mn-ea"/>
                <a:sym typeface="+mn-ea"/>
              </a:rPr>
              <a:t>//设置旋转角度</a:t>
            </a:r>
            <a:endParaRPr lang="zh-CN" sz="1400" dirty="0">
              <a:solidFill>
                <a:srgbClr val="FF0000"/>
              </a:solidFill>
              <a:latin typeface="+mn-ea"/>
              <a:sym typeface="+mn-ea"/>
            </a:endParaRPr>
          </a:p>
          <a:p>
            <a:pPr marL="0" indent="0">
              <a:lnSpc>
                <a:spcPct val="110000"/>
              </a:lnSpc>
              <a:buClrTx/>
              <a:buNone/>
            </a:pPr>
            <a:r>
              <a:rPr lang="zh-CN" sz="1400" dirty="0">
                <a:solidFill>
                  <a:schemeClr val="tx1">
                    <a:lumMod val="85000"/>
                    <a:lumOff val="15000"/>
                  </a:schemeClr>
                </a:solidFill>
                <a:latin typeface="+mn-ea"/>
                <a:sym typeface="+mn-ea"/>
              </a:rPr>
              <a:t>void myinit(void)；</a:t>
            </a:r>
            <a:endParaRPr lang="zh-CN" sz="1400" dirty="0">
              <a:solidFill>
                <a:schemeClr val="tx1">
                  <a:lumMod val="85000"/>
                  <a:lumOff val="15000"/>
                </a:schemeClr>
              </a:solidFill>
              <a:latin typeface="+mn-ea"/>
              <a:sym typeface="+mn-ea"/>
            </a:endParaRPr>
          </a:p>
          <a:p>
            <a:pPr marL="0" lvl="1" indent="0">
              <a:buClrTx/>
              <a:buNone/>
            </a:pPr>
            <a:r>
              <a:rPr lang="zh-CN" altLang="en-US" sz="1400" dirty="0">
                <a:solidFill>
                  <a:schemeClr val="tx1"/>
                </a:solidFill>
                <a:latin typeface="+mn-ea"/>
                <a:sym typeface="+mn-ea"/>
              </a:rPr>
              <a:t>void CALLBACK display(void)；</a:t>
            </a:r>
            <a:r>
              <a:rPr lang="en-US" altLang="zh-CN" sz="1400" dirty="0">
                <a:solidFill>
                  <a:schemeClr val="tx1"/>
                </a:solidFill>
                <a:latin typeface="+mn-ea"/>
                <a:sym typeface="+mn-ea"/>
              </a:rPr>
              <a:t>//</a:t>
            </a:r>
            <a:r>
              <a:rPr lang="zh-CN" altLang="en-US" sz="1400" dirty="0">
                <a:solidFill>
                  <a:schemeClr val="tx1"/>
                </a:solidFill>
                <a:latin typeface="+mn-ea"/>
                <a:sym typeface="+mn-ea"/>
              </a:rPr>
              <a:t>画四棱锥，和正方体</a:t>
            </a:r>
            <a:endParaRPr lang="zh-CN" altLang="en-US" sz="1400" dirty="0">
              <a:solidFill>
                <a:schemeClr val="tx1"/>
              </a:solidFill>
              <a:latin typeface="+mn-ea"/>
              <a:sym typeface="+mn-ea"/>
            </a:endParaRPr>
          </a:p>
          <a:p>
            <a:pPr marL="0" lvl="1" indent="0">
              <a:buClrTx/>
              <a:buNone/>
            </a:pPr>
            <a:r>
              <a:rPr lang="zh-CN" altLang="en-US" sz="1400" dirty="0">
                <a:solidFill>
                  <a:schemeClr val="tx1"/>
                </a:solidFill>
                <a:latin typeface="+mn-ea"/>
                <a:sym typeface="+mn-ea"/>
              </a:rPr>
              <a:t>void CALLBACK stepDisplay(void)；</a:t>
            </a:r>
            <a:r>
              <a:rPr lang="en-US" altLang="zh-CN" sz="1400" dirty="0">
                <a:solidFill>
                  <a:schemeClr val="tx1"/>
                </a:solidFill>
                <a:latin typeface="+mn-ea"/>
                <a:sym typeface="+mn-ea"/>
              </a:rPr>
              <a:t>//</a:t>
            </a:r>
            <a:r>
              <a:rPr lang="zh-CN" altLang="en-US" sz="1400" dirty="0">
                <a:solidFill>
                  <a:schemeClr val="tx1"/>
                </a:solidFill>
                <a:latin typeface="+mn-ea"/>
                <a:sym typeface="+mn-ea"/>
              </a:rPr>
              <a:t>旋转角度递增，使图形旋转起来</a:t>
            </a:r>
            <a:endParaRPr lang="zh-CN" altLang="en-US" sz="1400" dirty="0">
              <a:solidFill>
                <a:schemeClr val="tx1"/>
              </a:solidFill>
              <a:latin typeface="+mn-ea"/>
              <a:sym typeface="+mn-ea"/>
            </a:endParaRPr>
          </a:p>
          <a:p>
            <a:pPr marL="0" lvl="1" indent="0">
              <a:buClrTx/>
              <a:buNone/>
            </a:pPr>
            <a:r>
              <a:rPr lang="zh-CN" altLang="en-US" sz="1400" dirty="0">
                <a:solidFill>
                  <a:schemeClr val="tx1"/>
                </a:solidFill>
                <a:latin typeface="+mn-ea"/>
                <a:sym typeface="+mn-ea"/>
              </a:rPr>
              <a:t>void CALLBACK myReshape(GLsizei w,GLsizei h)</a:t>
            </a:r>
            <a:r>
              <a:rPr lang="en-US" altLang="zh-CN" sz="1400" dirty="0">
                <a:solidFill>
                  <a:schemeClr val="tx1"/>
                </a:solidFill>
                <a:latin typeface="+mn-ea"/>
                <a:sym typeface="+mn-ea"/>
              </a:rPr>
              <a:t>//改变窗口大小</a:t>
            </a:r>
            <a:endParaRPr lang="en-US" altLang="zh-CN" sz="1400" dirty="0">
              <a:solidFill>
                <a:schemeClr val="tx1"/>
              </a:solidFill>
              <a:latin typeface="+mn-ea"/>
              <a:sym typeface="+mn-ea"/>
            </a:endParaRPr>
          </a:p>
          <a:p>
            <a:pPr marL="0" lvl="1" indent="0">
              <a:buClrTx/>
              <a:buNone/>
            </a:pPr>
            <a:r>
              <a:rPr lang="zh-CN" altLang="en-US" sz="1400" dirty="0">
                <a:solidFill>
                  <a:schemeClr val="tx1"/>
                </a:solidFill>
                <a:latin typeface="+mn-ea"/>
                <a:sym typeface="+mn-ea"/>
              </a:rPr>
              <a:t>int main(int argc,char*argv[])</a:t>
            </a:r>
            <a:endParaRPr lang="zh-CN" altLang="en-US" sz="1400" dirty="0">
              <a:solidFill>
                <a:schemeClr val="tx1"/>
              </a:solidFill>
              <a:latin typeface="+mn-ea"/>
              <a:sym typeface="+mn-ea"/>
            </a:endParaRPr>
          </a:p>
          <a:p>
            <a:pPr marL="0" lvl="1" indent="0">
              <a:buClrTx/>
              <a:buNone/>
            </a:pPr>
            <a:r>
              <a:rPr lang="zh-CN" altLang="en-US" sz="1400" dirty="0">
                <a:solidFill>
                  <a:schemeClr val="tx1"/>
                </a:solidFill>
                <a:latin typeface="+mn-ea"/>
                <a:sym typeface="+mn-ea"/>
              </a:rPr>
              <a:t>{</a:t>
            </a:r>
            <a:endParaRPr lang="zh-CN" altLang="en-US" sz="1400" dirty="0">
              <a:solidFill>
                <a:schemeClr val="tx1"/>
              </a:solidFill>
              <a:latin typeface="+mn-ea"/>
              <a:sym typeface="+mn-ea"/>
            </a:endParaRPr>
          </a:p>
          <a:p>
            <a:pPr marL="0" lvl="1" indent="0">
              <a:buClrTx/>
              <a:buNone/>
            </a:pPr>
            <a:r>
              <a:rPr lang="zh-CN" altLang="en-US" sz="1400" dirty="0">
                <a:solidFill>
                  <a:schemeClr val="tx1"/>
                </a:solidFill>
                <a:latin typeface="+mn-ea"/>
                <a:sym typeface="+mn-ea"/>
              </a:rPr>
              <a:t>    glutInit(&amp;argc,argv);</a:t>
            </a:r>
            <a:endParaRPr lang="zh-CN" altLang="en-US" sz="1400" dirty="0">
              <a:solidFill>
                <a:schemeClr val="tx1"/>
              </a:solidFill>
              <a:latin typeface="+mn-ea"/>
              <a:sym typeface="+mn-ea"/>
            </a:endParaRPr>
          </a:p>
          <a:p>
            <a:pPr marL="0" lvl="1" indent="0">
              <a:buClrTx/>
              <a:buNone/>
            </a:pPr>
            <a:r>
              <a:rPr lang="zh-CN" altLang="en-US" sz="1400" dirty="0">
                <a:solidFill>
                  <a:schemeClr val="tx1"/>
                </a:solidFill>
                <a:latin typeface="+mn-ea"/>
                <a:sym typeface="+mn-ea"/>
              </a:rPr>
              <a:t>    glutInitDisplayMode(GLUT_SINGLE|GLUT_RGB);</a:t>
            </a:r>
            <a:r>
              <a:rPr lang="zh-CN" altLang="en-US" sz="1400" dirty="0">
                <a:solidFill>
                  <a:srgbClr val="FF0000"/>
                </a:solidFill>
                <a:latin typeface="+mn-ea"/>
                <a:sym typeface="+mn-ea"/>
              </a:rPr>
              <a:t>//初始化窗口的显示模式</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glutInitWindowSize(500,500);</a:t>
            </a:r>
            <a:r>
              <a:rPr lang="zh-CN" altLang="en-US" sz="1400" dirty="0">
                <a:solidFill>
                  <a:srgbClr val="FF0000"/>
                </a:solidFill>
                <a:latin typeface="+mn-ea"/>
                <a:sym typeface="+mn-ea"/>
              </a:rPr>
              <a:t>//设置窗口的尺寸</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glutInitWindowPosition(0,0);</a:t>
            </a:r>
            <a:r>
              <a:rPr lang="zh-CN" altLang="en-US" sz="1400" dirty="0">
                <a:solidFill>
                  <a:srgbClr val="FF0000"/>
                </a:solidFill>
                <a:latin typeface="+mn-ea"/>
                <a:sym typeface="+mn-ea"/>
              </a:rPr>
              <a:t>//设置窗口的位置</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glutCreateWindow("3D");//</a:t>
            </a:r>
            <a:r>
              <a:rPr lang="zh-CN" altLang="en-US" sz="1400" dirty="0">
                <a:solidFill>
                  <a:srgbClr val="FF0000"/>
                </a:solidFill>
                <a:latin typeface="+mn-ea"/>
                <a:sym typeface="+mn-ea"/>
              </a:rPr>
              <a:t>创建一个名为Line的窗口</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myinit();</a:t>
            </a:r>
            <a:r>
              <a:rPr lang="zh-CN" altLang="en-US" sz="1400" dirty="0">
                <a:solidFill>
                  <a:srgbClr val="FF0000"/>
                </a:solidFill>
                <a:latin typeface="+mn-ea"/>
                <a:sym typeface="+mn-ea"/>
              </a:rPr>
              <a:t>//完成窗口初始化</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glutReshapeFunc(myReshape);</a:t>
            </a:r>
            <a:r>
              <a:rPr lang="zh-CN" altLang="en-US" sz="1400" dirty="0">
                <a:solidFill>
                  <a:srgbClr val="FF0000"/>
                </a:solidFill>
                <a:latin typeface="+mn-ea"/>
                <a:sym typeface="+mn-ea"/>
              </a:rPr>
              <a:t>/*改变窗口大小，</a:t>
            </a:r>
            <a:endParaRPr lang="zh-CN" altLang="en-US" sz="1400" dirty="0">
              <a:solidFill>
                <a:srgbClr val="FF0000"/>
              </a:solidFill>
              <a:latin typeface="+mn-ea"/>
              <a:sym typeface="+mn-ea"/>
            </a:endParaRPr>
          </a:p>
          <a:p>
            <a:pPr marL="0" lvl="1" indent="0">
              <a:buClrTx/>
              <a:buNone/>
            </a:pPr>
            <a:r>
              <a:rPr lang="zh-CN" altLang="en-US" sz="1400" dirty="0">
                <a:solidFill>
                  <a:srgbClr val="FF0000"/>
                </a:solidFill>
                <a:latin typeface="+mn-ea"/>
                <a:sym typeface="+mn-ea"/>
              </a:rPr>
              <a:t>    在这个里面可以根据缩放后的窗口重新设置*/</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glutKeyboardFunc(keyboard);</a:t>
            </a:r>
            <a:r>
              <a:rPr lang="zh-CN" altLang="en-US" sz="1400" dirty="0">
                <a:solidFill>
                  <a:srgbClr val="FF0000"/>
                </a:solidFill>
                <a:latin typeface="+mn-ea"/>
                <a:sym typeface="+mn-ea"/>
              </a:rPr>
              <a:t>//获得键盘响应</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glutIdleFunc(stepDisplay);</a:t>
            </a:r>
            <a:r>
              <a:rPr lang="zh-CN" altLang="en-US" sz="1400" dirty="0">
                <a:solidFill>
                  <a:srgbClr val="FF0000"/>
                </a:solidFill>
                <a:latin typeface="+mn-ea"/>
                <a:sym typeface="+mn-ea"/>
              </a:rPr>
              <a:t>/*如果启用，会被不断调用，旋转*/</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glutDisplayFunc(display);</a:t>
            </a:r>
            <a:r>
              <a:rPr lang="zh-CN" altLang="en-US" sz="1400" dirty="0">
                <a:solidFill>
                  <a:srgbClr val="FF0000"/>
                </a:solidFill>
                <a:latin typeface="+mn-ea"/>
                <a:sym typeface="+mn-ea"/>
              </a:rPr>
              <a:t>//设置当前窗口的显示回调函数</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glutMainLoop();</a:t>
            </a:r>
            <a:r>
              <a:rPr lang="zh-CN" altLang="en-US" sz="1400" dirty="0">
                <a:solidFill>
                  <a:srgbClr val="FF0000"/>
                </a:solidFill>
                <a:latin typeface="+mn-ea"/>
                <a:sym typeface="+mn-ea"/>
              </a:rPr>
              <a:t>//启动主GLUT事件处理循环</a:t>
            </a:r>
            <a:endParaRPr lang="zh-CN" altLang="en-US" sz="1400" dirty="0">
              <a:solidFill>
                <a:srgbClr val="FF0000"/>
              </a:solidFill>
              <a:latin typeface="+mn-ea"/>
              <a:sym typeface="+mn-ea"/>
            </a:endParaRPr>
          </a:p>
          <a:p>
            <a:pPr marL="0" lvl="1" indent="0">
              <a:buClrTx/>
              <a:buNone/>
            </a:pPr>
            <a:r>
              <a:rPr lang="zh-CN" altLang="en-US" sz="1400" dirty="0">
                <a:solidFill>
                  <a:schemeClr val="tx1"/>
                </a:solidFill>
                <a:latin typeface="+mn-ea"/>
                <a:sym typeface="+mn-ea"/>
              </a:rPr>
              <a:t>    return 0;</a:t>
            </a:r>
            <a:endParaRPr lang="zh-CN" altLang="en-US" sz="1400" dirty="0">
              <a:solidFill>
                <a:schemeClr val="tx1"/>
              </a:solidFill>
              <a:latin typeface="+mn-ea"/>
              <a:sym typeface="+mn-ea"/>
            </a:endParaRPr>
          </a:p>
          <a:p>
            <a:pPr marL="0" lvl="1" indent="0">
              <a:buClrTx/>
              <a:buNone/>
            </a:pPr>
            <a:r>
              <a:rPr lang="zh-CN" altLang="en-US" sz="1400" dirty="0">
                <a:solidFill>
                  <a:schemeClr val="tx1"/>
                </a:solidFill>
                <a:latin typeface="+mn-ea"/>
                <a:sym typeface="+mn-ea"/>
              </a:rPr>
              <a:t>}</a:t>
            </a:r>
            <a:endParaRPr lang="zh-CN" altLang="en-US" sz="1400" dirty="0">
              <a:solidFill>
                <a:schemeClr val="tx1"/>
              </a:solidFill>
              <a:latin typeface="+mn-ea"/>
              <a:sym typeface="+mn-ea"/>
            </a:endParaRPr>
          </a:p>
        </p:txBody>
      </p:sp>
      <p:sp>
        <p:nvSpPr>
          <p:cNvPr id="6" name="文本框 5"/>
          <p:cNvSpPr txBox="1"/>
          <p:nvPr/>
        </p:nvSpPr>
        <p:spPr>
          <a:xfrm>
            <a:off x="10554335" y="516890"/>
            <a:ext cx="883920" cy="938530"/>
          </a:xfrm>
          <a:prstGeom prst="rect">
            <a:avLst/>
          </a:prstGeom>
          <a:noFill/>
        </p:spPr>
        <p:txBody>
          <a:bodyPr vert="eaVert" wrap="square" rtlCol="0">
            <a:spAutoFit/>
          </a:bodyPr>
          <a:p>
            <a:r>
              <a:rPr lang="zh-CN" altLang="en-US" sz="2800" dirty="0">
                <a:solidFill>
                  <a:schemeClr val="accent6">
                    <a:lumMod val="75000"/>
                  </a:schemeClr>
                </a:solidFill>
              </a:rPr>
              <a:t>函数</a:t>
            </a:r>
            <a:endParaRPr lang="zh-CN" altLang="en-US" sz="2800" dirty="0">
              <a:solidFill>
                <a:schemeClr val="accent6">
                  <a:lumMod val="75000"/>
                </a:schemeClr>
              </a:solidFill>
            </a:endParaRPr>
          </a:p>
          <a:p>
            <a:endParaRPr lang="zh-CN" altLang="en-US"/>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2595" y="576580"/>
            <a:ext cx="10535285" cy="6045835"/>
          </a:xfrm>
        </p:spPr>
        <p:txBody>
          <a:bodyPr>
            <a:normAutofit/>
          </a:bodyPr>
          <a:p>
            <a:pPr marL="0" indent="0">
              <a:lnSpc>
                <a:spcPct val="120000"/>
              </a:lnSpc>
              <a:buClrTx/>
            </a:pPr>
            <a:r>
              <a:rPr lang="en-US" sz="2000" dirty="0">
                <a:solidFill>
                  <a:srgbClr val="FF0000"/>
                </a:solidFill>
                <a:latin typeface="+mn-ea"/>
                <a:sym typeface="+mn-ea"/>
              </a:rPr>
              <a:t>5.methyGff------甲基化水平和密度（split生成的文件信息比较少，为了得到更多的信息，为了</a:t>
            </a:r>
            <a:r>
              <a:rPr lang="zh-CN" altLang="en-US" sz="2000" dirty="0">
                <a:solidFill>
                  <a:srgbClr val="FF0000"/>
                </a:solidFill>
                <a:latin typeface="+mn-ea"/>
                <a:sym typeface="+mn-ea"/>
              </a:rPr>
              <a:t>进行</a:t>
            </a:r>
            <a:r>
              <a:rPr lang="en-US" sz="2000" dirty="0">
                <a:solidFill>
                  <a:srgbClr val="FF0000"/>
                </a:solidFill>
                <a:latin typeface="+mn-ea"/>
                <a:sym typeface="+mn-ea"/>
              </a:rPr>
              <a:t>可视化的处理，</a:t>
            </a:r>
            <a:r>
              <a:rPr lang="zh-CN" altLang="en-US" sz="2000" dirty="0">
                <a:solidFill>
                  <a:srgbClr val="FF0000"/>
                </a:solidFill>
                <a:latin typeface="+mn-ea"/>
                <a:sym typeface="+mn-ea"/>
              </a:rPr>
              <a:t>利用</a:t>
            </a:r>
            <a:r>
              <a:rPr lang="en-US" sz="2000" dirty="0">
                <a:solidFill>
                  <a:srgbClr val="FF0000"/>
                </a:solidFill>
                <a:latin typeface="+mn-ea"/>
                <a:sym typeface="+mn-ea"/>
              </a:rPr>
              <a:t>R语言的性质</a:t>
            </a:r>
            <a:r>
              <a:rPr lang="zh-CN" altLang="en-US" sz="2000" dirty="0">
                <a:solidFill>
                  <a:srgbClr val="FF0000"/>
                </a:solidFill>
                <a:latin typeface="+mn-ea"/>
                <a:sym typeface="+mn-ea"/>
              </a:rPr>
              <a:t>。</a:t>
            </a:r>
            <a:r>
              <a:rPr lang="en-US" sz="1800" dirty="0">
                <a:solidFill>
                  <a:srgbClr val="FF0000"/>
                </a:solidFill>
                <a:latin typeface="+mn-ea"/>
                <a:sym typeface="+mn-ea"/>
              </a:rPr>
              <a:t>） </a:t>
            </a:r>
            <a:endParaRPr lang="en-US" sz="1800" dirty="0">
              <a:solidFill>
                <a:srgbClr val="FF0000"/>
              </a:solidFill>
              <a:latin typeface="+mn-ea"/>
              <a:sym typeface="+mn-ea"/>
            </a:endParaRPr>
          </a:p>
          <a:p>
            <a:pPr marL="0" indent="0">
              <a:lnSpc>
                <a:spcPct val="120000"/>
              </a:lnSpc>
              <a:buClrTx/>
              <a:buNone/>
            </a:pPr>
            <a:r>
              <a:rPr lang="en-US" sz="1800" dirty="0">
                <a:solidFill>
                  <a:schemeClr val="tx1">
                    <a:lumMod val="85000"/>
                    <a:lumOff val="15000"/>
                  </a:schemeClr>
                </a:solidFill>
                <a:latin typeface="+mn-ea"/>
                <a:sym typeface="+mn-ea"/>
              </a:rPr>
              <a:t>	methyGff -o outprefix -G index -g GFF file/-b bed file -m final.methratio.txt -B -P --TSS --TTS</a:t>
            </a:r>
            <a:endParaRPr lang="en-US" sz="18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1600" dirty="0">
                <a:solidFill>
                  <a:schemeClr val="tx1">
                    <a:lumMod val="85000"/>
                    <a:lumOff val="15000"/>
                  </a:schemeClr>
                </a:solidFill>
                <a:latin typeface="+mn-ea"/>
                <a:sym typeface="+mn-ea"/>
              </a:rPr>
              <a:t>final.methratio.txt ：split生成的文件</a:t>
            </a:r>
            <a:endParaRPr lang="en-US" sz="16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zh-CN" altLang="en-US" sz="1600" dirty="0">
                <a:solidFill>
                  <a:schemeClr val="tx1">
                    <a:lumMod val="85000"/>
                    <a:lumOff val="15000"/>
                  </a:schemeClr>
                </a:solidFill>
                <a:latin typeface="+mn-ea"/>
                <a:sym typeface="+mn-ea"/>
              </a:rPr>
              <a:t>将</a:t>
            </a:r>
            <a:r>
              <a:rPr lang="en-US" sz="1600" dirty="0">
                <a:solidFill>
                  <a:schemeClr val="tx1">
                    <a:lumMod val="85000"/>
                    <a:lumOff val="15000"/>
                  </a:schemeClr>
                </a:solidFill>
                <a:latin typeface="+mn-ea"/>
                <a:sym typeface="+mn-ea"/>
              </a:rPr>
              <a:t>基因区域的信息提取出来：-B ----body，对应输出文件callus1.body.*</a:t>
            </a:r>
            <a:r>
              <a:rPr lang="zh-CN" altLang="en-US" sz="1600" dirty="0">
                <a:solidFill>
                  <a:schemeClr val="tx1">
                    <a:lumMod val="85000"/>
                    <a:lumOff val="15000"/>
                  </a:schemeClr>
                </a:solidFill>
                <a:latin typeface="+mn-ea"/>
                <a:sym typeface="+mn-ea"/>
              </a:rPr>
              <a:t>（</a:t>
            </a:r>
            <a:r>
              <a:rPr lang="en-US" altLang="zh-CN" sz="1600" dirty="0">
                <a:solidFill>
                  <a:schemeClr val="tx1">
                    <a:lumMod val="85000"/>
                    <a:lumOff val="15000"/>
                  </a:schemeClr>
                </a:solidFill>
                <a:latin typeface="+mn-ea"/>
                <a:sym typeface="+mn-ea"/>
              </a:rPr>
              <a:t>.txt</a:t>
            </a:r>
            <a:r>
              <a:rPr lang="zh-CN" altLang="en-US" sz="1600" dirty="0">
                <a:solidFill>
                  <a:schemeClr val="tx1">
                    <a:lumMod val="85000"/>
                    <a:lumOff val="15000"/>
                  </a:schemeClr>
                </a:solidFill>
                <a:latin typeface="+mn-ea"/>
                <a:sym typeface="+mn-ea"/>
              </a:rPr>
              <a:t>）</a:t>
            </a:r>
            <a:endParaRPr lang="zh-CN" altLang="en-US" sz="16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1500" dirty="0">
                <a:solidFill>
                  <a:schemeClr val="tx1">
                    <a:lumMod val="85000"/>
                    <a:lumOff val="15000"/>
                  </a:schemeClr>
                </a:solidFill>
                <a:latin typeface="+mn-ea"/>
                <a:sym typeface="+mn-ea"/>
              </a:rPr>
              <a:t> </a:t>
            </a:r>
            <a:endParaRPr lang="en-US" sz="1500" dirty="0">
              <a:solidFill>
                <a:schemeClr val="tx1">
                  <a:lumMod val="85000"/>
                  <a:lumOff val="15000"/>
                </a:schemeClr>
              </a:solidFill>
              <a:latin typeface="+mn-ea"/>
              <a:sym typeface="+mn-ea"/>
            </a:endParaRPr>
          </a:p>
          <a:p>
            <a:pPr marL="285750" indent="-285750">
              <a:lnSpc>
                <a:spcPct val="120000"/>
              </a:lnSpc>
              <a:buClrTx/>
              <a:buFont typeface="Arial" panose="020B0604020202020204" pitchFamily="34" charset="0"/>
              <a:buChar char="•"/>
            </a:pPr>
            <a:endParaRPr lang="en-US" sz="1800" dirty="0">
              <a:solidFill>
                <a:schemeClr val="tx1">
                  <a:lumMod val="85000"/>
                  <a:lumOff val="15000"/>
                </a:schemeClr>
              </a:solidFill>
              <a:latin typeface="+mn-ea"/>
              <a:sym typeface="+mn-ea"/>
            </a:endParaRPr>
          </a:p>
          <a:p>
            <a:pPr marL="0" indent="0">
              <a:lnSpc>
                <a:spcPct val="120000"/>
              </a:lnSpc>
              <a:buClrTx/>
              <a:buFont typeface="Arial" panose="020B0604020202020204" pitchFamily="34" charset="0"/>
              <a:buNone/>
            </a:pPr>
            <a:r>
              <a:rPr lang="en-US" sz="1800" dirty="0">
                <a:solidFill>
                  <a:schemeClr val="tx1">
                    <a:lumMod val="85000"/>
                    <a:lumOff val="15000"/>
                  </a:schemeClr>
                </a:solidFill>
                <a:latin typeface="+mn-ea"/>
                <a:sym typeface="+mn-ea"/>
              </a:rPr>
              <a:t>  	</a:t>
            </a:r>
            <a:r>
              <a:rPr lang="en-US" sz="1600" dirty="0">
                <a:solidFill>
                  <a:schemeClr val="tx1">
                    <a:lumMod val="85000"/>
                    <a:lumOff val="15000"/>
                  </a:schemeClr>
                </a:solidFill>
                <a:latin typeface="+mn-ea"/>
                <a:sym typeface="+mn-ea"/>
              </a:rPr>
              <a:t>第一行:Chr1染色体名称，2902 染色体上的位置，225为支持甲基化的基因，654为共几个基因，甲基化水	平：225/654</a:t>
            </a:r>
            <a:endParaRPr lang="en-US" sz="16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1600" dirty="0">
                <a:solidFill>
                  <a:schemeClr val="tx1">
                    <a:lumMod val="85000"/>
                    <a:lumOff val="15000"/>
                  </a:schemeClr>
                </a:solidFill>
                <a:latin typeface="+mn-ea"/>
                <a:sym typeface="+mn-ea"/>
              </a:rPr>
              <a:t>-P-promoter,对应输出文件callus1.Promoter.cg/chg/chh.1.txt</a:t>
            </a:r>
            <a:r>
              <a:rPr lang="zh-CN" altLang="en-US" sz="1600" dirty="0">
                <a:solidFill>
                  <a:schemeClr val="tx1">
                    <a:lumMod val="85000"/>
                    <a:lumOff val="15000"/>
                  </a:schemeClr>
                </a:solidFill>
                <a:latin typeface="+mn-ea"/>
                <a:sym typeface="+mn-ea"/>
              </a:rPr>
              <a:t>。文件</a:t>
            </a:r>
            <a:r>
              <a:rPr lang="en-US" sz="1600" dirty="0">
                <a:solidFill>
                  <a:schemeClr val="tx1">
                    <a:lumMod val="85000"/>
                    <a:lumOff val="15000"/>
                  </a:schemeClr>
                </a:solidFill>
                <a:latin typeface="+mn-ea"/>
                <a:sym typeface="+mn-ea"/>
              </a:rPr>
              <a:t>同上，也是在染色体位置上的</a:t>
            </a:r>
            <a:r>
              <a:rPr lang="zh-CN" altLang="en-US" sz="1600" dirty="0">
                <a:solidFill>
                  <a:schemeClr val="tx1">
                    <a:lumMod val="85000"/>
                    <a:lumOff val="15000"/>
                  </a:schemeClr>
                </a:solidFill>
                <a:latin typeface="+mn-ea"/>
                <a:sym typeface="+mn-ea"/>
              </a:rPr>
              <a:t>。</a:t>
            </a:r>
            <a:r>
              <a:rPr lang="en-US" sz="1600" dirty="0">
                <a:solidFill>
                  <a:schemeClr val="tx1">
                    <a:lumMod val="85000"/>
                    <a:lumOff val="15000"/>
                  </a:schemeClr>
                </a:solidFill>
                <a:latin typeface="+mn-ea"/>
                <a:sym typeface="+mn-ea"/>
              </a:rPr>
              <a:t>-P参数</a:t>
            </a:r>
            <a:r>
              <a:rPr lang="zh-CN" altLang="en-US" sz="1600" dirty="0">
                <a:solidFill>
                  <a:schemeClr val="tx1">
                    <a:lumMod val="85000"/>
                    <a:lumOff val="15000"/>
                  </a:schemeClr>
                </a:solidFill>
                <a:latin typeface="+mn-ea"/>
                <a:sym typeface="+mn-ea"/>
              </a:rPr>
              <a:t>很</a:t>
            </a:r>
            <a:r>
              <a:rPr lang="en-US" sz="1600" dirty="0">
                <a:solidFill>
                  <a:schemeClr val="tx1">
                    <a:lumMod val="85000"/>
                    <a:lumOff val="15000"/>
                  </a:schemeClr>
                </a:solidFill>
                <a:latin typeface="+mn-ea"/>
                <a:sym typeface="+mn-ea"/>
              </a:rPr>
              <a:t>重要：基因要表达，首先要启动，（启动子区域）</a:t>
            </a:r>
            <a:endParaRPr lang="en-US" sz="1600" dirty="0">
              <a:solidFill>
                <a:schemeClr val="tx1">
                  <a:lumMod val="85000"/>
                  <a:lumOff val="15000"/>
                </a:schemeClr>
              </a:solidFill>
              <a:latin typeface="+mn-ea"/>
              <a:sym typeface="+mn-ea"/>
            </a:endParaRPr>
          </a:p>
          <a:p>
            <a:pPr marL="742950" lvl="1" indent="-285750">
              <a:lnSpc>
                <a:spcPct val="120000"/>
              </a:lnSpc>
              <a:buClrTx/>
              <a:buFont typeface="Arial" panose="020B0604020202020204" pitchFamily="34" charset="0"/>
              <a:buChar char="•"/>
            </a:pPr>
            <a:r>
              <a:rPr lang="en-US" sz="1600" dirty="0">
                <a:solidFill>
                  <a:schemeClr val="tx1">
                    <a:lumMod val="85000"/>
                    <a:lumOff val="15000"/>
                  </a:schemeClr>
                </a:solidFill>
                <a:latin typeface="+mn-ea"/>
                <a:sym typeface="+mn-ea"/>
              </a:rPr>
              <a:t>-TSS、-TTS：为后面指令的需要,</a:t>
            </a:r>
            <a:r>
              <a:rPr lang="zh-CN" altLang="en-US" sz="1600" dirty="0">
                <a:solidFill>
                  <a:schemeClr val="tx1">
                    <a:lumMod val="85000"/>
                    <a:lumOff val="15000"/>
                  </a:schemeClr>
                </a:solidFill>
                <a:latin typeface="+mn-ea"/>
                <a:sym typeface="+mn-ea"/>
              </a:rPr>
              <a:t>其生成文件</a:t>
            </a:r>
            <a:r>
              <a:rPr lang="en-US" sz="1600" dirty="0">
                <a:solidFill>
                  <a:schemeClr val="tx1">
                    <a:lumMod val="85000"/>
                    <a:lumOff val="15000"/>
                  </a:schemeClr>
                </a:solidFill>
                <a:latin typeface="+mn-ea"/>
                <a:sym typeface="+mn-ea"/>
              </a:rPr>
              <a:t> callus1.TSS.cg/chg/cgg.1.txt</a:t>
            </a:r>
            <a:r>
              <a:rPr lang="zh-CN" altLang="en-US" sz="1600" dirty="0">
                <a:solidFill>
                  <a:schemeClr val="tx1">
                    <a:lumMod val="85000"/>
                    <a:lumOff val="15000"/>
                  </a:schemeClr>
                </a:solidFill>
                <a:latin typeface="+mn-ea"/>
                <a:sym typeface="+mn-ea"/>
              </a:rPr>
              <a:t>和</a:t>
            </a:r>
            <a:r>
              <a:rPr lang="en-US" sz="1600" dirty="0">
                <a:solidFill>
                  <a:schemeClr val="tx1">
                    <a:lumMod val="85000"/>
                    <a:lumOff val="15000"/>
                  </a:schemeClr>
                </a:solidFill>
                <a:latin typeface="+mn-ea"/>
                <a:sym typeface="+mn-ea"/>
              </a:rPr>
              <a:t>callus1.TTS.cg./chg/cgg.1.txt是heatmap指令的输入文件</a:t>
            </a:r>
            <a:endParaRPr lang="en-US" sz="1600" dirty="0">
              <a:solidFill>
                <a:schemeClr val="tx1">
                  <a:lumMod val="85000"/>
                  <a:lumOff val="15000"/>
                </a:schemeClr>
              </a:solidFill>
              <a:latin typeface="+mn-ea"/>
              <a:sym typeface="+mn-ea"/>
            </a:endParaRPr>
          </a:p>
        </p:txBody>
      </p:sp>
      <p:pic>
        <p:nvPicPr>
          <p:cNvPr id="5" name="图片 3"/>
          <p:cNvPicPr>
            <a:picLocks noChangeAspect="1"/>
          </p:cNvPicPr>
          <p:nvPr/>
        </p:nvPicPr>
        <p:blipFill>
          <a:blip r:embed="rId1"/>
          <a:srcRect b="72249"/>
          <a:stretch>
            <a:fillRect/>
          </a:stretch>
        </p:blipFill>
        <p:spPr>
          <a:xfrm>
            <a:off x="1721485" y="2915285"/>
            <a:ext cx="5306060" cy="6629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5315" y="850900"/>
            <a:ext cx="10627360" cy="5335270"/>
          </a:xfrm>
        </p:spPr>
        <p:txBody>
          <a:bodyPr>
            <a:normAutofit fontScale="80000"/>
          </a:bodyPr>
          <a:p>
            <a:r>
              <a:rPr lang="zh-CN" altLang="en-US">
                <a:solidFill>
                  <a:srgbClr val="FF0000"/>
                </a:solidFill>
              </a:rPr>
              <a:t>methyPlot--- DNA甲基化数据可视化（所需R包：ggplot2 {install.packages（“ggplot2”）</a:t>
            </a:r>
            <a:r>
              <a:rPr lang="en-US" altLang="zh-CN">
                <a:solidFill>
                  <a:srgbClr val="FF0000"/>
                </a:solidFill>
              </a:rPr>
              <a:t>}</a:t>
            </a:r>
            <a:r>
              <a:rPr lang="zh-CN" altLang="en-US">
                <a:solidFill>
                  <a:srgbClr val="FF0000"/>
                </a:solidFill>
              </a:rPr>
              <a:t>）</a:t>
            </a:r>
            <a:endParaRPr lang="zh-CN" altLang="en-US">
              <a:solidFill>
                <a:srgbClr val="FF0000"/>
              </a:solidFill>
            </a:endParaRPr>
          </a:p>
          <a:p>
            <a:pPr marL="457200" lvl="1" indent="0">
              <a:buNone/>
            </a:pPr>
            <a:r>
              <a:rPr lang="zh-CN" altLang="en-US">
                <a:solidFill>
                  <a:schemeClr val="tx1">
                    <a:lumMod val="85000"/>
                    <a:lumOff val="15000"/>
                  </a:schemeClr>
                </a:solidFill>
              </a:rPr>
              <a:t>methyPlot </a:t>
            </a:r>
            <a:r>
              <a:rPr lang="zh-CN" altLang="en-US" u="sng">
                <a:solidFill>
                  <a:schemeClr val="tx1">
                    <a:lumMod val="85000"/>
                    <a:lumOff val="15000"/>
                  </a:schemeClr>
                </a:solidFill>
              </a:rPr>
              <a:t>methBins.txt</a:t>
            </a:r>
            <a:r>
              <a:rPr lang="zh-CN" altLang="en-US">
                <a:solidFill>
                  <a:schemeClr val="tx1">
                    <a:lumMod val="85000"/>
                    <a:lumOff val="15000"/>
                  </a:schemeClr>
                </a:solidFill>
              </a:rPr>
              <a:t> chrosome.methy.pdf 0.025 </a:t>
            </a:r>
            <a:r>
              <a:rPr lang="zh-CN" altLang="en-US" u="sng">
                <a:solidFill>
                  <a:schemeClr val="tx1">
                    <a:lumMod val="85000"/>
                    <a:lumOff val="15000"/>
                  </a:schemeClr>
                </a:solidFill>
              </a:rPr>
              <a:t>Methylevel.1.txt </a:t>
            </a:r>
            <a:r>
              <a:rPr lang="zh-CN" altLang="en-US">
                <a:solidFill>
                  <a:schemeClr val="tx1">
                    <a:lumMod val="85000"/>
                    <a:lumOff val="15000"/>
                  </a:schemeClr>
                </a:solidFill>
              </a:rPr>
              <a:t>methlevel.pdf TSS TTS </a:t>
            </a:r>
            <a:r>
              <a:rPr lang="zh-CN" altLang="en-US" u="sng">
                <a:solidFill>
                  <a:schemeClr val="tx1">
                    <a:lumMod val="85000"/>
                    <a:lumOff val="15000"/>
                  </a:schemeClr>
                </a:solidFill>
              </a:rPr>
              <a:t>AverMethylevel.1.txt</a:t>
            </a:r>
            <a:r>
              <a:rPr lang="zh-CN" altLang="en-US">
                <a:solidFill>
                  <a:schemeClr val="tx1">
                    <a:lumMod val="85000"/>
                    <a:lumOff val="15000"/>
                  </a:schemeClr>
                </a:solidFill>
              </a:rPr>
              <a:t> elements.pdf </a:t>
            </a:r>
            <a:endParaRPr lang="zh-CN" altLang="en-US">
              <a:solidFill>
                <a:schemeClr val="tx1">
                  <a:lumMod val="85000"/>
                  <a:lumOff val="15000"/>
                </a:schemeClr>
              </a:solidFill>
            </a:endParaRPr>
          </a:p>
          <a:p>
            <a:pPr marL="457200" lvl="1" indent="0">
              <a:buNone/>
            </a:pPr>
            <a:endParaRPr lang="zh-CN" altLang="en-US">
              <a:solidFill>
                <a:schemeClr val="tx1">
                  <a:lumMod val="85000"/>
                  <a:lumOff val="15000"/>
                </a:schemeClr>
              </a:solidFill>
            </a:endParaRPr>
          </a:p>
          <a:p>
            <a:pPr lvl="1">
              <a:lnSpc>
                <a:spcPct val="110000"/>
              </a:lnSpc>
            </a:pPr>
            <a:r>
              <a:rPr lang="zh-CN" altLang="en-US">
                <a:solidFill>
                  <a:schemeClr val="tx1">
                    <a:lumMod val="85000"/>
                    <a:lumOff val="15000"/>
                  </a:schemeClr>
                </a:solidFill>
              </a:rPr>
              <a:t>methBins.txt:split生成的文件</a:t>
            </a:r>
            <a:endParaRPr lang="zh-CN" altLang="en-US">
              <a:solidFill>
                <a:schemeClr val="tx1">
                  <a:lumMod val="85000"/>
                  <a:lumOff val="15000"/>
                </a:schemeClr>
              </a:solidFill>
            </a:endParaRPr>
          </a:p>
          <a:p>
            <a:pPr lvl="1">
              <a:lnSpc>
                <a:spcPct val="110000"/>
              </a:lnSpc>
            </a:pPr>
            <a:r>
              <a:rPr lang="zh-CN" altLang="en-US">
                <a:solidFill>
                  <a:schemeClr val="tx1">
                    <a:lumMod val="85000"/>
                    <a:lumOff val="15000"/>
                  </a:schemeClr>
                </a:solidFill>
              </a:rPr>
              <a:t>Methylevel.1.txt  / AverMethylevel.1.txt：methyGff生成的</a:t>
            </a:r>
            <a:endParaRPr lang="zh-CN" altLang="en-US">
              <a:solidFill>
                <a:schemeClr val="tx1">
                  <a:lumMod val="85000"/>
                  <a:lumOff val="15000"/>
                </a:schemeClr>
              </a:solidFill>
            </a:endParaRPr>
          </a:p>
          <a:p>
            <a:pPr lvl="1">
              <a:lnSpc>
                <a:spcPct val="110000"/>
              </a:lnSpc>
            </a:pPr>
            <a:r>
              <a:rPr lang="zh-CN" altLang="en-US">
                <a:solidFill>
                  <a:schemeClr val="tx1">
                    <a:lumMod val="85000"/>
                    <a:lumOff val="15000"/>
                  </a:schemeClr>
                </a:solidFill>
              </a:rPr>
              <a:t>一个”.txt”对应一个.pdf</a:t>
            </a:r>
            <a:endParaRPr lang="zh-CN" altLang="en-US">
              <a:solidFill>
                <a:schemeClr val="tx1">
                  <a:lumMod val="85000"/>
                  <a:lumOff val="15000"/>
                </a:schemeClr>
              </a:solidFill>
            </a:endParaRPr>
          </a:p>
          <a:p>
            <a:pPr lvl="1">
              <a:lnSpc>
                <a:spcPct val="110000"/>
              </a:lnSpc>
            </a:pPr>
            <a:r>
              <a:rPr lang="zh-CN" altLang="en-US">
                <a:solidFill>
                  <a:schemeClr val="tx1">
                    <a:lumMod val="85000"/>
                    <a:lumOff val="15000"/>
                  </a:schemeClr>
                </a:solidFill>
              </a:rPr>
              <a:t>0.025基因的步长。默认即可</a:t>
            </a:r>
            <a:endParaRPr lang="zh-CN" altLang="en-US">
              <a:solidFill>
                <a:schemeClr val="tx1">
                  <a:lumMod val="85000"/>
                  <a:lumOff val="15000"/>
                </a:schemeClr>
              </a:solidFill>
            </a:endParaRPr>
          </a:p>
          <a:p>
            <a:pPr lvl="1">
              <a:lnSpc>
                <a:spcPct val="110000"/>
              </a:lnSpc>
            </a:pPr>
            <a:r>
              <a:rPr lang="zh-CN" altLang="en-US">
                <a:solidFill>
                  <a:schemeClr val="tx1">
                    <a:lumMod val="85000"/>
                    <a:lumOff val="15000"/>
                  </a:schemeClr>
                </a:solidFill>
              </a:rPr>
              <a:t>结果某个.pdf显示如右图</a:t>
            </a:r>
            <a:endParaRPr lang="zh-CN" altLang="en-US">
              <a:solidFill>
                <a:schemeClr val="tx1">
                  <a:lumMod val="85000"/>
                  <a:lumOff val="15000"/>
                </a:schemeClr>
              </a:solidFill>
            </a:endParaRPr>
          </a:p>
          <a:p>
            <a:pPr lvl="1"/>
            <a:endParaRPr lang="zh-CN" altLang="en-US">
              <a:solidFill>
                <a:schemeClr val="tx1">
                  <a:lumMod val="85000"/>
                  <a:lumOff val="15000"/>
                </a:schemeClr>
              </a:solidFill>
            </a:endParaRPr>
          </a:p>
          <a:p>
            <a:pPr lvl="1"/>
            <a:endParaRPr lang="zh-CN" altLang="en-US">
              <a:solidFill>
                <a:schemeClr val="tx1">
                  <a:lumMod val="85000"/>
                  <a:lumOff val="15000"/>
                </a:schemeClr>
              </a:solidFill>
            </a:endParaRPr>
          </a:p>
          <a:p>
            <a:pPr lvl="1"/>
            <a:endParaRPr lang="zh-CN" altLang="en-US">
              <a:solidFill>
                <a:schemeClr val="tx1">
                  <a:lumMod val="85000"/>
                  <a:lumOff val="15000"/>
                </a:schemeClr>
              </a:solidFill>
            </a:endParaRPr>
          </a:p>
          <a:p>
            <a:pPr lvl="1"/>
            <a:endParaRPr lang="zh-CN" altLang="en-US">
              <a:solidFill>
                <a:schemeClr val="tx1">
                  <a:lumMod val="85000"/>
                  <a:lumOff val="15000"/>
                </a:schemeClr>
              </a:solidFill>
            </a:endParaRPr>
          </a:p>
          <a:p>
            <a:pPr lvl="1"/>
            <a:endParaRPr lang="zh-CN" altLang="en-US">
              <a:solidFill>
                <a:schemeClr val="tx1">
                  <a:lumMod val="85000"/>
                  <a:lumOff val="15000"/>
                </a:schemeClr>
              </a:solidFill>
            </a:endParaRPr>
          </a:p>
          <a:p>
            <a:pPr lvl="1"/>
            <a:endParaRPr lang="zh-CN" altLang="en-US">
              <a:solidFill>
                <a:schemeClr val="tx1">
                  <a:lumMod val="85000"/>
                  <a:lumOff val="15000"/>
                </a:schemeClr>
              </a:solidFill>
            </a:endParaRPr>
          </a:p>
          <a:p>
            <a:pPr marL="3200400" lvl="7" indent="0">
              <a:buNone/>
            </a:pPr>
            <a:r>
              <a:rPr lang="zh-CN" altLang="en-US">
                <a:solidFill>
                  <a:schemeClr val="tx1">
                    <a:lumMod val="85000"/>
                    <a:lumOff val="15000"/>
                  </a:schemeClr>
                </a:solidFill>
              </a:rPr>
              <a:t>横轴是为位置，人为分的，代表区域</a:t>
            </a:r>
            <a:endParaRPr lang="zh-CN" altLang="en-US">
              <a:solidFill>
                <a:schemeClr val="tx1">
                  <a:lumMod val="85000"/>
                  <a:lumOff val="15000"/>
                </a:schemeClr>
              </a:solidFill>
            </a:endParaRPr>
          </a:p>
          <a:p>
            <a:pPr marL="3200400" lvl="7" indent="0">
              <a:buNone/>
            </a:pPr>
            <a:r>
              <a:rPr lang="zh-CN" altLang="en-US">
                <a:solidFill>
                  <a:schemeClr val="tx1">
                    <a:lumMod val="85000"/>
                    <a:lumOff val="15000"/>
                  </a:schemeClr>
                </a:solidFill>
              </a:rPr>
              <a:t>纵轴甲基化水平</a:t>
            </a:r>
            <a:endParaRPr lang="zh-CN" altLang="en-US">
              <a:solidFill>
                <a:schemeClr val="tx1">
                  <a:lumMod val="85000"/>
                  <a:lumOff val="15000"/>
                </a:schemeClr>
              </a:solidFill>
            </a:endParaRPr>
          </a:p>
        </p:txBody>
      </p:sp>
      <p:pic>
        <p:nvPicPr>
          <p:cNvPr id="5" name="图片 5" descr="C:\Users\ASUS\Documents\Tencent Files\892041447\Image\C2C\7B15819C4F7E1AAED969C4A3DA8C7FE3.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684270" y="3333115"/>
            <a:ext cx="3777615" cy="186245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7720" y="1043940"/>
            <a:ext cx="10617200" cy="3489325"/>
          </a:xfrm>
        </p:spPr>
        <p:txBody>
          <a:bodyPr/>
          <a:p>
            <a:r>
              <a:rPr lang="zh-CN" altLang="en-US">
                <a:solidFill>
                  <a:srgbClr val="FF0000"/>
                </a:solidFill>
              </a:rPr>
              <a:t>Rscrip（画密度图）------突变型，野生型对比</a:t>
            </a:r>
            <a:endParaRPr lang="zh-CN" altLang="en-US">
              <a:solidFill>
                <a:srgbClr val="FF0000"/>
              </a:solidFill>
            </a:endParaRPr>
          </a:p>
          <a:p>
            <a:endParaRPr lang="zh-CN" altLang="en-US"/>
          </a:p>
        </p:txBody>
      </p:sp>
      <p:pic>
        <p:nvPicPr>
          <p:cNvPr id="4" name="图片 4" descr="F594BBS(`Z%TOR$}089_]V7"/>
          <p:cNvPicPr>
            <a:picLocks noChangeAspect="1"/>
          </p:cNvPicPr>
          <p:nvPr/>
        </p:nvPicPr>
        <p:blipFill>
          <a:blip r:embed="rId1"/>
          <a:stretch>
            <a:fillRect/>
          </a:stretch>
        </p:blipFill>
        <p:spPr>
          <a:xfrm>
            <a:off x="1287780" y="1546225"/>
            <a:ext cx="7722870" cy="291211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mtClean="0"/>
              <a:t>Thank</a:t>
            </a:r>
            <a:br>
              <a:rPr lang="en-US" altLang="zh-CN" smtClean="0"/>
            </a:br>
            <a:r>
              <a:rPr lang="en-US" altLang="zh-CN" smtClean="0"/>
              <a:t>you</a:t>
            </a:r>
            <a:endParaRPr lang="zh-CN" altLang="en-US" dirty="0"/>
          </a:p>
        </p:txBody>
      </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030605" y="315595"/>
            <a:ext cx="10130155" cy="5943600"/>
          </a:xfrm>
        </p:spPr>
        <p:txBody>
          <a:bodyPr>
            <a:normAutofit/>
          </a:bodyPr>
          <a:lstStyle/>
          <a:p>
            <a:pPr marL="0" indent="0">
              <a:lnSpc>
                <a:spcPct val="110000"/>
              </a:lnSpc>
              <a:buClrTx/>
            </a:pPr>
            <a:r>
              <a:rPr lang="en-US" sz="2000" b="1" dirty="0">
                <a:solidFill>
                  <a:srgbClr val="C00000"/>
                </a:solidFill>
                <a:latin typeface="+mn-ea"/>
                <a:sym typeface="+mn-ea"/>
              </a:rPr>
              <a:t>PubMeth</a:t>
            </a:r>
            <a:r>
              <a:rPr lang="zh-CN" altLang="en-US" sz="2000" b="1" dirty="0">
                <a:solidFill>
                  <a:srgbClr val="C00000"/>
                </a:solidFill>
                <a:latin typeface="+mn-ea"/>
                <a:sym typeface="+mn-ea"/>
              </a:rPr>
              <a:t>：</a:t>
            </a:r>
            <a:endParaRPr lang="zh-CN" altLang="en-US" sz="2000" b="1" dirty="0">
              <a:solidFill>
                <a:srgbClr val="C00000"/>
              </a:solidFill>
              <a:latin typeface="+mn-ea"/>
              <a:sym typeface="+mn-ea"/>
            </a:endParaRPr>
          </a:p>
          <a:p>
            <a:pPr marL="457200" lvl="1" indent="0">
              <a:lnSpc>
                <a:spcPct val="110000"/>
              </a:lnSpc>
              <a:buClrTx/>
            </a:pPr>
            <a:r>
              <a:rPr lang="zh-CN" altLang="en-US" sz="1665" dirty="0">
                <a:latin typeface="+mn-ea"/>
                <a:sym typeface="+mn-ea"/>
              </a:rPr>
              <a:t>基于</a:t>
            </a:r>
            <a:r>
              <a:rPr lang="en-US" altLang="zh-CN" sz="1665" dirty="0">
                <a:latin typeface="+mn-ea"/>
                <a:sym typeface="+mn-ea"/>
              </a:rPr>
              <a:t>Meadline</a:t>
            </a:r>
            <a:r>
              <a:rPr lang="zh-CN" altLang="en-US" sz="1665" dirty="0">
                <a:latin typeface="+mn-ea"/>
                <a:sym typeface="+mn-ea"/>
              </a:rPr>
              <a:t>的</a:t>
            </a:r>
            <a:r>
              <a:rPr lang="zh-CN" altLang="en-US" sz="1665" dirty="0">
                <a:solidFill>
                  <a:srgbClr val="FF0000"/>
                </a:solidFill>
                <a:latin typeface="+mn-ea"/>
                <a:sym typeface="+mn-ea"/>
              </a:rPr>
              <a:t>文本挖掘</a:t>
            </a:r>
            <a:r>
              <a:rPr lang="zh-CN" altLang="en-US" sz="1665" dirty="0">
                <a:latin typeface="+mn-ea"/>
                <a:sym typeface="+mn-ea"/>
              </a:rPr>
              <a:t>，以提取癌症中的甲基化信息。</a:t>
            </a:r>
            <a:endParaRPr lang="zh-CN" altLang="en-US" sz="1665" dirty="0">
              <a:latin typeface="+mn-ea"/>
              <a:sym typeface="+mn-ea"/>
            </a:endParaRPr>
          </a:p>
          <a:p>
            <a:pPr marL="457200" lvl="1" indent="0">
              <a:lnSpc>
                <a:spcPct val="110000"/>
              </a:lnSpc>
              <a:buClrTx/>
            </a:pPr>
            <a:r>
              <a:rPr lang="zh-CN" sz="1665" dirty="0">
                <a:latin typeface="+mn-ea"/>
                <a:sym typeface="+mn-ea"/>
              </a:rPr>
              <a:t>注</a:t>
            </a:r>
            <a:r>
              <a:rPr sz="1665" dirty="0">
                <a:latin typeface="+mn-ea"/>
                <a:sym typeface="+mn-ea"/>
              </a:rPr>
              <a:t>释和评论</a:t>
            </a:r>
            <a:r>
              <a:rPr lang="zh-CN" sz="1665" dirty="0">
                <a:latin typeface="+mn-ea"/>
                <a:sym typeface="+mn-ea"/>
              </a:rPr>
              <a:t>基于</a:t>
            </a:r>
            <a:r>
              <a:rPr sz="1665" dirty="0">
                <a:solidFill>
                  <a:srgbClr val="FF0000"/>
                </a:solidFill>
                <a:latin typeface="+mn-ea"/>
                <a:sym typeface="+mn-ea"/>
              </a:rPr>
              <a:t>已发表文献</a:t>
            </a:r>
            <a:r>
              <a:rPr sz="1665" dirty="0">
                <a:latin typeface="+mn-ea"/>
                <a:sym typeface="+mn-ea"/>
              </a:rPr>
              <a:t>的文本挖掘的癌基因甲基化数据库</a:t>
            </a:r>
            <a:r>
              <a:rPr lang="zh-CN" sz="1665" dirty="0">
                <a:latin typeface="+mn-ea"/>
                <a:sym typeface="+mn-ea"/>
              </a:rPr>
              <a:t>。</a:t>
            </a:r>
            <a:endParaRPr lang="zh-CN" sz="1665" dirty="0">
              <a:latin typeface="+mn-ea"/>
              <a:sym typeface="+mn-ea"/>
            </a:endParaRPr>
          </a:p>
          <a:p>
            <a:pPr marL="457200" lvl="1" indent="0">
              <a:lnSpc>
                <a:spcPct val="110000"/>
              </a:lnSpc>
              <a:buClrTx/>
            </a:pPr>
            <a:r>
              <a:rPr lang="zh-CN" sz="1665" dirty="0">
                <a:latin typeface="+mn-ea"/>
                <a:sym typeface="+mn-ea"/>
              </a:rPr>
              <a:t>专注与人类癌症和疾病的研究。</a:t>
            </a:r>
            <a:endParaRPr lang="zh-CN" sz="1665" dirty="0">
              <a:latin typeface="+mn-ea"/>
              <a:sym typeface="+mn-ea"/>
            </a:endParaRPr>
          </a:p>
          <a:p>
            <a:pPr marL="0" indent="0">
              <a:lnSpc>
                <a:spcPct val="110000"/>
              </a:lnSpc>
              <a:buClrTx/>
            </a:pPr>
            <a:r>
              <a:rPr lang="en-US" sz="2000" b="1" dirty="0">
                <a:solidFill>
                  <a:srgbClr val="C00000"/>
                </a:solidFill>
                <a:latin typeface="+mn-ea"/>
                <a:sym typeface="+mn-ea"/>
              </a:rPr>
              <a:t>MethDB</a:t>
            </a:r>
            <a:r>
              <a:rPr lang="zh-CN" altLang="en-US" sz="2000" b="1" dirty="0">
                <a:solidFill>
                  <a:srgbClr val="C00000"/>
                </a:solidFill>
                <a:latin typeface="+mn-ea"/>
                <a:sym typeface="+mn-ea"/>
              </a:rPr>
              <a:t>（</a:t>
            </a:r>
            <a:r>
              <a:rPr lang="en-US" altLang="zh-CN" sz="2000" b="1" dirty="0">
                <a:solidFill>
                  <a:srgbClr val="C00000"/>
                </a:solidFill>
                <a:latin typeface="+mn-ea"/>
                <a:sym typeface="+mn-ea"/>
              </a:rPr>
              <a:t>表观遗传效应和环境数据库</a:t>
            </a:r>
            <a:r>
              <a:rPr lang="zh-CN" altLang="en-US" sz="2000" b="1" dirty="0">
                <a:solidFill>
                  <a:srgbClr val="C00000"/>
                </a:solidFill>
                <a:latin typeface="+mn-ea"/>
                <a:sym typeface="+mn-ea"/>
              </a:rPr>
              <a:t>）</a:t>
            </a:r>
            <a:r>
              <a:rPr lang="en-US" sz="2000" b="1" dirty="0">
                <a:solidFill>
                  <a:srgbClr val="C00000"/>
                </a:solidFill>
                <a:latin typeface="+mn-ea"/>
                <a:sym typeface="+mn-ea"/>
              </a:rPr>
              <a:t>:</a:t>
            </a:r>
            <a:endParaRPr lang="en-US" sz="2000" b="1" dirty="0">
              <a:solidFill>
                <a:srgbClr val="C00000"/>
              </a:solidFill>
              <a:latin typeface="+mn-ea"/>
            </a:endParaRPr>
          </a:p>
          <a:p>
            <a:pPr marL="457200" lvl="1" indent="0">
              <a:lnSpc>
                <a:spcPct val="110000"/>
              </a:lnSpc>
              <a:buClrTx/>
            </a:pPr>
            <a:r>
              <a:rPr lang="zh-CN" altLang="en-US" sz="1670" dirty="0">
                <a:solidFill>
                  <a:schemeClr val="tx1">
                    <a:lumMod val="85000"/>
                    <a:lumOff val="15000"/>
                  </a:schemeClr>
                </a:solidFill>
                <a:latin typeface="+mn-ea"/>
                <a:sym typeface="+mn-ea"/>
              </a:rPr>
              <a:t>保存多种</a:t>
            </a:r>
            <a:r>
              <a:rPr lang="en-US" altLang="zh-CN" sz="1670" dirty="0">
                <a:solidFill>
                  <a:schemeClr val="tx1">
                    <a:lumMod val="85000"/>
                    <a:lumOff val="15000"/>
                  </a:schemeClr>
                </a:solidFill>
                <a:latin typeface="+mn-ea"/>
                <a:sym typeface="+mn-ea"/>
              </a:rPr>
              <a:t>CPG</a:t>
            </a:r>
            <a:r>
              <a:rPr lang="zh-CN" altLang="en-US" sz="1670" dirty="0">
                <a:solidFill>
                  <a:schemeClr val="tx1">
                    <a:lumMod val="85000"/>
                    <a:lumOff val="15000"/>
                  </a:schemeClr>
                </a:solidFill>
                <a:latin typeface="+mn-ea"/>
                <a:sym typeface="+mn-ea"/>
              </a:rPr>
              <a:t>甲基化分析获得的</a:t>
            </a:r>
            <a:r>
              <a:rPr lang="en-US" altLang="zh-CN" sz="1670" dirty="0">
                <a:solidFill>
                  <a:schemeClr val="tx1">
                    <a:lumMod val="85000"/>
                    <a:lumOff val="15000"/>
                  </a:schemeClr>
                </a:solidFill>
                <a:latin typeface="+mn-ea"/>
                <a:sym typeface="+mn-ea"/>
              </a:rPr>
              <a:t>DNA</a:t>
            </a:r>
            <a:r>
              <a:rPr lang="zh-CN" altLang="en-US" sz="1670" dirty="0">
                <a:solidFill>
                  <a:schemeClr val="tx1">
                    <a:lumMod val="85000"/>
                    <a:lumOff val="15000"/>
                  </a:schemeClr>
                </a:solidFill>
                <a:latin typeface="+mn-ea"/>
                <a:sym typeface="+mn-ea"/>
              </a:rPr>
              <a:t>测定信息中甲基化胞嘧啶发生的信息。</a:t>
            </a:r>
            <a:endParaRPr lang="zh-CN" altLang="en-US" sz="1670" dirty="0">
              <a:solidFill>
                <a:schemeClr val="tx1">
                  <a:lumMod val="85000"/>
                  <a:lumOff val="15000"/>
                </a:schemeClr>
              </a:solidFill>
              <a:latin typeface="+mn-ea"/>
            </a:endParaRPr>
          </a:p>
          <a:p>
            <a:pPr marL="457200" lvl="1" indent="0">
              <a:lnSpc>
                <a:spcPct val="110000"/>
              </a:lnSpc>
              <a:buClrTx/>
            </a:pPr>
            <a:r>
              <a:rPr lang="zh-CN" altLang="en-US" sz="1670" dirty="0">
                <a:solidFill>
                  <a:schemeClr val="tx1">
                    <a:lumMod val="85000"/>
                    <a:lumOff val="15000"/>
                  </a:schemeClr>
                </a:solidFill>
                <a:latin typeface="+mn-ea"/>
                <a:sym typeface="+mn-ea"/>
              </a:rPr>
              <a:t>存储</a:t>
            </a:r>
            <a:r>
              <a:rPr lang="en-US" altLang="zh-CN" sz="1670" dirty="0">
                <a:solidFill>
                  <a:schemeClr val="tx1">
                    <a:lumMod val="85000"/>
                    <a:lumOff val="15000"/>
                  </a:schemeClr>
                </a:solidFill>
                <a:latin typeface="+mn-ea"/>
                <a:sym typeface="+mn-ea"/>
              </a:rPr>
              <a:t>DNA</a:t>
            </a:r>
            <a:r>
              <a:rPr lang="zh-CN" altLang="en-US" sz="1670" dirty="0">
                <a:solidFill>
                  <a:schemeClr val="tx1">
                    <a:lumMod val="85000"/>
                    <a:lumOff val="15000"/>
                  </a:schemeClr>
                </a:solidFill>
                <a:latin typeface="+mn-ea"/>
                <a:sym typeface="+mn-ea"/>
              </a:rPr>
              <a:t>甲基化与环境发生作用的实验数据。</a:t>
            </a:r>
            <a:endParaRPr lang="zh-CN" altLang="en-US" sz="1670" b="1" dirty="0">
              <a:solidFill>
                <a:srgbClr val="C00000"/>
              </a:solidFill>
              <a:latin typeface="+mn-ea"/>
              <a:sym typeface="+mn-ea"/>
            </a:endParaRPr>
          </a:p>
          <a:p>
            <a:pPr marL="0" indent="0">
              <a:lnSpc>
                <a:spcPct val="110000"/>
              </a:lnSpc>
              <a:buClrTx/>
            </a:pPr>
            <a:r>
              <a:rPr lang="en-US" altLang="zh-CN" sz="2000" b="1" dirty="0">
                <a:solidFill>
                  <a:srgbClr val="C00000"/>
                </a:solidFill>
                <a:latin typeface="+mn-ea"/>
                <a:sym typeface="+mn-ea"/>
              </a:rPr>
              <a:t>MethBase</a:t>
            </a:r>
            <a:r>
              <a:rPr lang="zh-CN" altLang="en-US" sz="2000" b="1" dirty="0">
                <a:solidFill>
                  <a:srgbClr val="C00000"/>
                </a:solidFill>
                <a:latin typeface="+mn-ea"/>
                <a:sym typeface="+mn-ea"/>
              </a:rPr>
              <a:t>（</a:t>
            </a:r>
            <a:r>
              <a:rPr lang="en-US" altLang="zh-CN" sz="2000" b="1" dirty="0">
                <a:solidFill>
                  <a:srgbClr val="C00000"/>
                </a:solidFill>
                <a:latin typeface="+mn-ea"/>
                <a:sym typeface="+mn-ea"/>
              </a:rPr>
              <a:t>参考甲基化酶</a:t>
            </a:r>
            <a:r>
              <a:rPr lang="zh-CN" altLang="en-US" sz="2000" b="1" dirty="0">
                <a:solidFill>
                  <a:srgbClr val="C00000"/>
                </a:solidFill>
                <a:latin typeface="+mn-ea"/>
                <a:sym typeface="+mn-ea"/>
              </a:rPr>
              <a:t>）</a:t>
            </a:r>
            <a:r>
              <a:rPr lang="zh-CN" altLang="en-US" sz="2000" dirty="0">
                <a:latin typeface="+mn-ea"/>
                <a:sym typeface="+mn-ea"/>
              </a:rPr>
              <a:t>：</a:t>
            </a:r>
            <a:endParaRPr lang="zh-CN" altLang="en-US" sz="2000" dirty="0">
              <a:latin typeface="+mn-ea"/>
              <a:sym typeface="+mn-ea"/>
            </a:endParaRPr>
          </a:p>
          <a:p>
            <a:pPr marL="457200" lvl="1" indent="0">
              <a:lnSpc>
                <a:spcPct val="110000"/>
              </a:lnSpc>
              <a:buClrTx/>
            </a:pPr>
            <a:r>
              <a:rPr sz="1670" dirty="0">
                <a:solidFill>
                  <a:schemeClr val="tx1">
                    <a:lumMod val="85000"/>
                    <a:lumOff val="15000"/>
                  </a:schemeClr>
                </a:solidFill>
                <a:latin typeface="+mn-ea"/>
                <a:sym typeface="+mn-ea"/>
              </a:rPr>
              <a:t>它包含来自研究良好的生物体的数百种甲基。</a:t>
            </a:r>
            <a:endParaRPr sz="1670" dirty="0">
              <a:solidFill>
                <a:schemeClr val="tx1">
                  <a:lumMod val="85000"/>
                  <a:lumOff val="15000"/>
                </a:schemeClr>
              </a:solidFill>
              <a:latin typeface="+mn-ea"/>
              <a:sym typeface="+mn-ea"/>
            </a:endParaRPr>
          </a:p>
          <a:p>
            <a:pPr marL="457200" lvl="1" indent="0">
              <a:lnSpc>
                <a:spcPct val="110000"/>
              </a:lnSpc>
              <a:buClrTx/>
            </a:pPr>
            <a:r>
              <a:rPr sz="1670" dirty="0">
                <a:solidFill>
                  <a:schemeClr val="tx1">
                    <a:lumMod val="85000"/>
                    <a:lumOff val="15000"/>
                  </a:schemeClr>
                </a:solidFill>
                <a:latin typeface="+mn-ea"/>
                <a:sym typeface="+mn-ea"/>
              </a:rPr>
              <a:t>对于每种甲基酯，Methbase在单个位点，等位基因特异性甲基化区域，低甲基化或高甲基化区域，部分甲基化区域以及详细的元数据和简要统计提供甲基化水平。</a:t>
            </a:r>
            <a:endParaRPr sz="1670" dirty="0">
              <a:solidFill>
                <a:schemeClr val="tx1">
                  <a:lumMod val="85000"/>
                  <a:lumOff val="15000"/>
                </a:schemeClr>
              </a:solidFill>
              <a:latin typeface="+mn-ea"/>
              <a:sym typeface="+mn-ea"/>
            </a:endParaRPr>
          </a:p>
          <a:p>
            <a:pPr marL="457200" lvl="1" indent="0">
              <a:lnSpc>
                <a:spcPct val="110000"/>
              </a:lnSpc>
              <a:buClrTx/>
            </a:pPr>
            <a:r>
              <a:rPr sz="1670" dirty="0">
                <a:solidFill>
                  <a:schemeClr val="tx1">
                    <a:lumMod val="85000"/>
                    <a:lumOff val="15000"/>
                  </a:schemeClr>
                </a:solidFill>
                <a:latin typeface="+mn-ea"/>
                <a:sym typeface="+mn-ea"/>
              </a:rPr>
              <a:t>这些结果是使用MethPipe软件包生成的</a:t>
            </a:r>
            <a:r>
              <a:rPr lang="zh-CN" sz="1670" dirty="0">
                <a:solidFill>
                  <a:schemeClr val="tx1">
                    <a:lumMod val="85000"/>
                    <a:lumOff val="15000"/>
                  </a:schemeClr>
                </a:solidFill>
                <a:latin typeface="+mn-ea"/>
                <a:sym typeface="+mn-ea"/>
              </a:rPr>
              <a:t>。</a:t>
            </a:r>
            <a:endParaRPr lang="zh-CN" sz="1670" dirty="0">
              <a:solidFill>
                <a:schemeClr val="tx1">
                  <a:lumMod val="85000"/>
                  <a:lumOff val="15000"/>
                </a:schemeClr>
              </a:solidFill>
              <a:latin typeface="+mn-ea"/>
              <a:sym typeface="+mn-ea"/>
            </a:endParaRPr>
          </a:p>
          <a:p>
            <a:pPr marL="0" indent="0">
              <a:lnSpc>
                <a:spcPct val="110000"/>
              </a:lnSpc>
              <a:buClrTx/>
            </a:pPr>
            <a:r>
              <a:rPr lang="en-US" altLang="zh-CN" sz="2000" b="1" dirty="0">
                <a:solidFill>
                  <a:srgbClr val="C00000"/>
                </a:solidFill>
                <a:latin typeface="+mn-ea"/>
                <a:sym typeface="+mn-ea"/>
              </a:rPr>
              <a:t>Methbank</a:t>
            </a:r>
            <a:r>
              <a:rPr lang="zh-CN" altLang="en-US" sz="2000" b="1" dirty="0">
                <a:solidFill>
                  <a:srgbClr val="C00000"/>
                </a:solidFill>
                <a:latin typeface="+mn-ea"/>
                <a:sym typeface="+mn-ea"/>
              </a:rPr>
              <a:t>（</a:t>
            </a:r>
            <a:r>
              <a:rPr lang="en-US" altLang="zh-CN" sz="2000" b="1" dirty="0">
                <a:solidFill>
                  <a:srgbClr val="C00000"/>
                </a:solidFill>
                <a:latin typeface="+mn-ea"/>
                <a:sym typeface="+mn-ea"/>
              </a:rPr>
              <a:t>单碱基分辨率的</a:t>
            </a:r>
            <a:r>
              <a:rPr lang="zh-CN" altLang="en-US" sz="2000" b="1" dirty="0">
                <a:solidFill>
                  <a:srgbClr val="C00000"/>
                </a:solidFill>
                <a:latin typeface="+mn-ea"/>
                <a:sym typeface="+mn-ea"/>
              </a:rPr>
              <a:t>）</a:t>
            </a:r>
            <a:r>
              <a:rPr lang="zh-CN" altLang="en-US" sz="2000" dirty="0">
                <a:solidFill>
                  <a:srgbClr val="C00000"/>
                </a:solidFill>
                <a:latin typeface="+mn-ea"/>
                <a:sym typeface="+mn-ea"/>
              </a:rPr>
              <a:t>：</a:t>
            </a:r>
            <a:endParaRPr lang="zh-CN" altLang="en-US" sz="2000" b="1" dirty="0">
              <a:solidFill>
                <a:srgbClr val="C00000"/>
              </a:solidFill>
              <a:latin typeface="+mn-ea"/>
              <a:sym typeface="+mn-ea"/>
            </a:endParaRPr>
          </a:p>
          <a:p>
            <a:pPr marL="457200" lvl="1" indent="0">
              <a:lnSpc>
                <a:spcPct val="110000"/>
              </a:lnSpc>
              <a:buClrTx/>
            </a:pPr>
            <a:r>
              <a:rPr lang="zh-CN" sz="1670" dirty="0">
                <a:solidFill>
                  <a:schemeClr val="tx1"/>
                </a:solidFill>
                <a:latin typeface="+mn-ea"/>
                <a:sym typeface="+mn-ea"/>
              </a:rPr>
              <a:t>包含配子和早期胚胎的不同发展阶段，涵盖多个跨模型免疫系统。</a:t>
            </a:r>
            <a:endParaRPr lang="zh-CN" sz="1670" dirty="0">
              <a:solidFill>
                <a:schemeClr val="tx1"/>
              </a:solidFill>
              <a:latin typeface="+mn-ea"/>
              <a:sym typeface="+mn-ea"/>
            </a:endParaRPr>
          </a:p>
          <a:p>
            <a:pPr marL="457200" lvl="1" indent="0">
              <a:lnSpc>
                <a:spcPct val="110000"/>
              </a:lnSpc>
              <a:buClrTx/>
            </a:pPr>
            <a:r>
              <a:rPr lang="zh-CN" sz="1670" dirty="0">
                <a:solidFill>
                  <a:schemeClr val="tx1">
                    <a:lumMod val="85000"/>
                    <a:lumOff val="15000"/>
                  </a:schemeClr>
                </a:solidFill>
                <a:latin typeface="+mn-ea"/>
                <a:sym typeface="+mn-ea"/>
              </a:rPr>
              <a:t>在不同发育阶段的跨物种，进行</a:t>
            </a:r>
            <a:r>
              <a:rPr lang="en-US" altLang="zh-CN" sz="1670" dirty="0">
                <a:solidFill>
                  <a:schemeClr val="tx1">
                    <a:lumMod val="85000"/>
                    <a:lumOff val="15000"/>
                  </a:schemeClr>
                </a:solidFill>
                <a:latin typeface="+mn-ea"/>
                <a:sym typeface="+mn-ea"/>
              </a:rPr>
              <a:t>DNA</a:t>
            </a:r>
            <a:r>
              <a:rPr lang="zh-CN" altLang="en-US" sz="1670" dirty="0">
                <a:solidFill>
                  <a:schemeClr val="tx1">
                    <a:lumMod val="85000"/>
                    <a:lumOff val="15000"/>
                  </a:schemeClr>
                </a:solidFill>
                <a:latin typeface="+mn-ea"/>
                <a:sym typeface="+mn-ea"/>
              </a:rPr>
              <a:t>甲基化的</a:t>
            </a:r>
            <a:r>
              <a:rPr lang="zh-CN" sz="1670" dirty="0">
                <a:solidFill>
                  <a:schemeClr val="tx1">
                    <a:lumMod val="85000"/>
                    <a:lumOff val="15000"/>
                  </a:schemeClr>
                </a:solidFill>
                <a:latin typeface="+mn-ea"/>
                <a:sym typeface="+mn-ea"/>
              </a:rPr>
              <a:t>比较，研究其在胚胎发育中的作用。</a:t>
            </a:r>
            <a:endParaRPr lang="zh-CN" sz="1670" dirty="0">
              <a:solidFill>
                <a:schemeClr val="tx1">
                  <a:lumMod val="85000"/>
                  <a:lumOff val="15000"/>
                </a:schemeClr>
              </a:solidFill>
              <a:latin typeface="+mn-ea"/>
              <a:sym typeface="+mn-ea"/>
            </a:endParaRPr>
          </a:p>
          <a:p>
            <a:pPr marL="457200" lvl="1" indent="0">
              <a:lnSpc>
                <a:spcPct val="110000"/>
              </a:lnSpc>
              <a:buClrTx/>
            </a:pPr>
            <a:r>
              <a:rPr lang="zh-CN" sz="1670" dirty="0">
                <a:solidFill>
                  <a:schemeClr val="tx1">
                    <a:lumMod val="85000"/>
                    <a:lumOff val="15000"/>
                  </a:schemeClr>
                </a:solidFill>
                <a:latin typeface="+mn-ea"/>
                <a:sym typeface="+mn-ea"/>
              </a:rPr>
              <a:t>实验样品主要来自斑马鱼和小鼠。</a:t>
            </a:r>
            <a:endParaRPr lang="zh-CN" sz="1670" dirty="0">
              <a:solidFill>
                <a:schemeClr val="tx1">
                  <a:lumMod val="85000"/>
                  <a:lumOff val="15000"/>
                </a:schemeClr>
              </a:solidFill>
              <a:latin typeface="+mn-ea"/>
              <a:sym typeface="+mn-ea"/>
            </a:endParaRPr>
          </a:p>
          <a:p>
            <a:pPr marL="457200" lvl="1" indent="0">
              <a:buClrTx/>
            </a:pPr>
            <a:endParaRPr lang="zh-CN" altLang="en-US" sz="1380" dirty="0">
              <a:solidFill>
                <a:schemeClr val="tx1"/>
              </a:solidFill>
              <a:latin typeface="+mn-ea"/>
              <a:sym typeface="+mn-ea"/>
            </a:endParaRPr>
          </a:p>
        </p:txBody>
      </p:sp>
      <p:sp>
        <p:nvSpPr>
          <p:cNvPr id="6" name="文本框 5"/>
          <p:cNvSpPr txBox="1"/>
          <p:nvPr/>
        </p:nvSpPr>
        <p:spPr>
          <a:xfrm>
            <a:off x="10109200" y="557530"/>
            <a:ext cx="883920" cy="3429635"/>
          </a:xfrm>
          <a:prstGeom prst="rect">
            <a:avLst/>
          </a:prstGeom>
          <a:noFill/>
        </p:spPr>
        <p:txBody>
          <a:bodyPr vert="eaVert" wrap="square" rtlCol="0">
            <a:spAutoFit/>
          </a:bodyPr>
          <a:p>
            <a:r>
              <a:rPr lang="zh-CN" altLang="en-US" sz="2800">
                <a:solidFill>
                  <a:schemeClr val="accent6">
                    <a:lumMod val="75000"/>
                  </a:schemeClr>
                </a:solidFill>
              </a:rPr>
              <a:t>其他甲基化数据库</a:t>
            </a:r>
            <a:endParaRPr lang="zh-CN" altLang="en-US" sz="2800" dirty="0">
              <a:solidFill>
                <a:schemeClr val="accent6">
                  <a:lumMod val="75000"/>
                </a:schemeClr>
              </a:solidFill>
            </a:endParaRPr>
          </a:p>
          <a:p>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不同数据库详述</a:t>
            </a:r>
            <a:endParaRPr lang="zh-CN" altLang="en-US" dirty="0"/>
          </a:p>
        </p:txBody>
      </p:sp>
      <p:sp>
        <p:nvSpPr>
          <p:cNvPr id="39" name="MH_Number"/>
          <p:cNvSpPr/>
          <p:nvPr>
            <p:custDataLst>
              <p:tags r:id="rId2"/>
            </p:custDataLst>
          </p:nvPr>
        </p:nvSpPr>
        <p:spPr>
          <a:xfrm>
            <a:off x="2822655" y="2622431"/>
            <a:ext cx="793251" cy="868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sz="44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rPr>
              <a:t>2</a:t>
            </a:r>
            <a:endParaRPr lang="en-US" sz="44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PubMeth</a:t>
            </a:r>
            <a:endParaRPr lang="en-US" altLang="zh-CN" dirty="0"/>
          </a:p>
        </p:txBody>
      </p:sp>
      <p:sp>
        <p:nvSpPr>
          <p:cNvPr id="3" name="内容占位符 2"/>
          <p:cNvSpPr>
            <a:spLocks noGrp="1"/>
          </p:cNvSpPr>
          <p:nvPr>
            <p:ph idx="1"/>
            <p:custDataLst>
              <p:tags r:id="rId2"/>
            </p:custDataLst>
          </p:nvPr>
        </p:nvSpPr>
        <p:spPr>
          <a:xfrm>
            <a:off x="1238885" y="1440180"/>
            <a:ext cx="9714230" cy="3813175"/>
          </a:xfrm>
        </p:spPr>
        <p:txBody>
          <a:bodyPr>
            <a:normAutofit/>
          </a:bodyPr>
          <a:lstStyle/>
          <a:p>
            <a:pPr marL="0" indent="0">
              <a:buNone/>
            </a:pPr>
            <a:r>
              <a:rPr lang="en-US" altLang="zh-CN" dirty="0">
                <a:solidFill>
                  <a:schemeClr val="tx1">
                    <a:lumMod val="85000"/>
                    <a:lumOff val="15000"/>
                  </a:schemeClr>
                </a:solidFill>
              </a:rPr>
              <a:t>  </a:t>
            </a:r>
            <a:endParaRPr lang="en-US" altLang="zh-CN" dirty="0">
              <a:solidFill>
                <a:schemeClr val="tx1">
                  <a:lumMod val="85000"/>
                  <a:lumOff val="15000"/>
                </a:schemeClr>
              </a:solidFill>
            </a:endParaRPr>
          </a:p>
          <a:p>
            <a:pPr marL="0" indent="0">
              <a:lnSpc>
                <a:spcPct val="120000"/>
              </a:lnSpc>
              <a:buNone/>
            </a:pPr>
            <a:r>
              <a:rPr lang="en-US" altLang="zh-CN" dirty="0">
                <a:solidFill>
                  <a:schemeClr val="tx1">
                    <a:lumMod val="85000"/>
                    <a:lumOff val="15000"/>
                  </a:schemeClr>
                </a:solidFill>
              </a:rPr>
              <a:t>是一个</a:t>
            </a:r>
            <a:r>
              <a:rPr lang="zh-CN" altLang="en-US" dirty="0">
                <a:solidFill>
                  <a:schemeClr val="tx1">
                    <a:lumMod val="85000"/>
                    <a:lumOff val="15000"/>
                  </a:schemeClr>
                </a:solidFill>
              </a:rPr>
              <a:t>包括</a:t>
            </a:r>
            <a:r>
              <a:rPr lang="en-US" altLang="zh-CN" dirty="0">
                <a:solidFill>
                  <a:srgbClr val="FF0000"/>
                </a:solidFill>
              </a:rPr>
              <a:t>注释和审查</a:t>
            </a:r>
            <a:r>
              <a:rPr lang="en-US" altLang="zh-CN" dirty="0">
                <a:solidFill>
                  <a:schemeClr val="tx1">
                    <a:lumMod val="85000"/>
                    <a:lumOff val="15000"/>
                  </a:schemeClr>
                </a:solidFill>
              </a:rPr>
              <a:t>的癌症甲基化数据库，</a:t>
            </a:r>
            <a:r>
              <a:rPr lang="zh-CN" altLang="en-US" dirty="0">
                <a:solidFill>
                  <a:schemeClr val="tx1">
                    <a:lumMod val="85000"/>
                    <a:lumOff val="15000"/>
                  </a:schemeClr>
                </a:solidFill>
              </a:rPr>
              <a:t>包含</a:t>
            </a:r>
            <a:r>
              <a:rPr lang="en-US" altLang="zh-CN" dirty="0">
                <a:solidFill>
                  <a:srgbClr val="FF0000"/>
                </a:solidFill>
              </a:rPr>
              <a:t>表观遗传学文献</a:t>
            </a:r>
            <a:r>
              <a:rPr lang="zh-CN" altLang="en-US" dirty="0">
                <a:solidFill>
                  <a:schemeClr val="tx1">
                    <a:lumMod val="85000"/>
                    <a:lumOff val="15000"/>
                  </a:schemeClr>
                </a:solidFill>
              </a:rPr>
              <a:t>。</a:t>
            </a:r>
            <a:r>
              <a:rPr lang="en-US" altLang="zh-CN" dirty="0">
                <a:solidFill>
                  <a:schemeClr val="tx1">
                    <a:lumMod val="85000"/>
                    <a:lumOff val="15000"/>
                  </a:schemeClr>
                </a:solidFill>
              </a:rPr>
              <a:t>采用的主要技术是</a:t>
            </a:r>
            <a:r>
              <a:rPr lang="en-US" altLang="zh-CN" dirty="0">
                <a:solidFill>
                  <a:schemeClr val="tx1">
                    <a:lumMod val="85000"/>
                    <a:lumOff val="15000"/>
                  </a:schemeClr>
                </a:solidFill>
                <a:sym typeface="+mn-ea"/>
              </a:rPr>
              <a:t>基于Medline摘要的</a:t>
            </a:r>
            <a:r>
              <a:rPr lang="en-US" altLang="zh-CN" dirty="0">
                <a:solidFill>
                  <a:srgbClr val="FF0000"/>
                </a:solidFill>
              </a:rPr>
              <a:t>文本挖掘</a:t>
            </a:r>
            <a:r>
              <a:rPr lang="en-US" altLang="zh-CN" dirty="0">
                <a:solidFill>
                  <a:schemeClr val="tx1">
                    <a:lumMod val="85000"/>
                    <a:lumOff val="15000"/>
                  </a:schemeClr>
                </a:solidFill>
              </a:rPr>
              <a:t>，以获得完整的、最新的</a:t>
            </a:r>
            <a:r>
              <a:rPr lang="zh-CN" altLang="en-US" dirty="0">
                <a:solidFill>
                  <a:schemeClr val="tx1">
                    <a:lumMod val="85000"/>
                    <a:lumOff val="15000"/>
                  </a:schemeClr>
                </a:solidFill>
              </a:rPr>
              <a:t>甲基化</a:t>
            </a:r>
            <a:r>
              <a:rPr lang="en-US" altLang="zh-CN" dirty="0">
                <a:solidFill>
                  <a:schemeClr val="tx1">
                    <a:lumMod val="85000"/>
                    <a:lumOff val="15000"/>
                  </a:schemeClr>
                </a:solidFill>
              </a:rPr>
              <a:t>记录。包含超过5000个记录，从超过1000个文献来源构建。</a:t>
            </a:r>
            <a:endParaRPr lang="en-US" altLang="zh-CN" dirty="0">
              <a:solidFill>
                <a:schemeClr val="tx1">
                  <a:lumMod val="85000"/>
                  <a:lumOff val="15000"/>
                </a:schemeClr>
              </a:solidFill>
            </a:endParaRPr>
          </a:p>
          <a:p>
            <a:pPr marL="0" indent="0">
              <a:lnSpc>
                <a:spcPct val="120000"/>
              </a:lnSpc>
              <a:buNone/>
            </a:pPr>
            <a:r>
              <a:rPr lang="zh-CN" altLang="en-US" sz="2000" dirty="0">
                <a:solidFill>
                  <a:schemeClr val="tx1">
                    <a:lumMod val="50000"/>
                    <a:lumOff val="50000"/>
                  </a:schemeClr>
                </a:solidFill>
              </a:rPr>
              <a:t>（</a:t>
            </a:r>
            <a:r>
              <a:rPr lang="en-US" altLang="zh-CN" sz="2000" dirty="0">
                <a:solidFill>
                  <a:schemeClr val="tx1">
                    <a:lumMod val="50000"/>
                    <a:lumOff val="50000"/>
                  </a:schemeClr>
                </a:solidFill>
              </a:rPr>
              <a:t>文本挖掘是指从大量文本数据中抽取事先未知的、可理解的、最终可用的知识的过程，同时运用这些知识更好地组织信息以便将来参考。</a:t>
            </a:r>
            <a:r>
              <a:rPr lang="zh-CN" altLang="en-US" sz="2000" dirty="0">
                <a:solidFill>
                  <a:schemeClr val="tx1">
                    <a:lumMod val="50000"/>
                    <a:lumOff val="50000"/>
                  </a:schemeClr>
                </a:solidFill>
              </a:rPr>
              <a:t>）</a:t>
            </a:r>
            <a:endParaRPr lang="zh-CN" altLang="en-US" sz="2000" dirty="0">
              <a:solidFill>
                <a:schemeClr val="tx1">
                  <a:lumMod val="50000"/>
                  <a:lumOff val="50000"/>
                </a:schemeClr>
              </a:solidFill>
            </a:endParaRPr>
          </a:p>
          <a:p>
            <a:pPr marL="0" indent="0">
              <a:buNone/>
            </a:pPr>
            <a:endParaRPr lang="zh-CN" altLang="en-US" sz="2000" dirty="0">
              <a:solidFill>
                <a:schemeClr val="tx1">
                  <a:lumMod val="50000"/>
                  <a:lumOff val="50000"/>
                </a:schemeClr>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dirty="0">
                <a:sym typeface="+mn-ea"/>
              </a:rPr>
              <a:t>PubMeth</a:t>
            </a:r>
            <a:br>
              <a:rPr lang="en-US" altLang="zh-CN" dirty="0"/>
            </a:br>
            <a:endParaRPr lang="zh-CN" altLang="en-US" dirty="0"/>
          </a:p>
        </p:txBody>
      </p:sp>
      <p:sp>
        <p:nvSpPr>
          <p:cNvPr id="5" name="内容占位符 4"/>
          <p:cNvSpPr>
            <a:spLocks noGrp="1"/>
          </p:cNvSpPr>
          <p:nvPr>
            <p:ph sz="half" idx="1"/>
            <p:custDataLst>
              <p:tags r:id="rId2"/>
            </p:custDataLst>
          </p:nvPr>
        </p:nvSpPr>
        <p:spPr/>
        <p:txBody>
          <a:bodyPr>
            <a:normAutofit/>
          </a:bodyPr>
          <a:lstStyle/>
          <a:p>
            <a:pPr marL="0" lvl="1"/>
            <a:endParaRPr lang="zh-CN" altLang="en-US" sz="2400" dirty="0"/>
          </a:p>
          <a:p>
            <a:pPr marL="0" lvl="1"/>
            <a:endParaRPr lang="zh-CN" altLang="en-US" sz="2400" dirty="0"/>
          </a:p>
          <a:p>
            <a:pPr marL="0" lvl="1"/>
            <a:r>
              <a:rPr lang="zh-CN" altLang="en-US" sz="2400" dirty="0"/>
              <a:t>文本挖掘方法的优点：</a:t>
            </a:r>
            <a:endParaRPr lang="zh-CN" altLang="en-US" sz="2400" dirty="0"/>
          </a:p>
          <a:p>
            <a:pPr marL="0" lvl="1" indent="0">
              <a:buNone/>
            </a:pPr>
            <a:r>
              <a:rPr lang="zh-CN" altLang="en-US" sz="2400" dirty="0"/>
              <a:t>可以搜索一个基因的多个变异，作为一整组甲基化相关的关键词和检测技术。结果的排序和标记加速了注释过程。之后，记录被手动注释，使这是一个高质量的数据库，数据尽可能准确和完整。</a:t>
            </a:r>
            <a:endParaRPr lang="zh-CN" altLang="en-US" sz="2400" dirty="0"/>
          </a:p>
        </p:txBody>
      </p:sp>
      <p:sp>
        <p:nvSpPr>
          <p:cNvPr id="3" name="内容占位符 2"/>
          <p:cNvSpPr>
            <a:spLocks noGrp="1"/>
          </p:cNvSpPr>
          <p:nvPr>
            <p:ph sz="half" idx="2"/>
            <p:custDataLst>
              <p:tags r:id="rId3"/>
            </p:custDataLst>
          </p:nvPr>
        </p:nvSpPr>
        <p:spPr/>
        <p:txBody>
          <a:bodyPr>
            <a:normAutofit fontScale="80000"/>
          </a:bodyPr>
          <a:lstStyle/>
          <a:p>
            <a:pPr marL="0" lvl="1">
              <a:lnSpc>
                <a:spcPct val="100000"/>
              </a:lnSpc>
              <a:spcBef>
                <a:spcPts val="880"/>
              </a:spcBef>
            </a:pPr>
            <a:r>
              <a:rPr lang="zh-CN" altLang="en-US" sz="2400" u="sng" dirty="0"/>
              <a:t>搜索数据库的方法</a:t>
            </a:r>
            <a:r>
              <a:rPr lang="zh-CN" altLang="en-US" sz="2400" dirty="0"/>
              <a:t>有两种，结果显示一系列的图表</a:t>
            </a:r>
            <a:endParaRPr lang="zh-CN" altLang="en-US" sz="2400" dirty="0"/>
          </a:p>
          <a:p>
            <a:pPr marL="0" lvl="1">
              <a:lnSpc>
                <a:spcPct val="100000"/>
              </a:lnSpc>
              <a:spcBef>
                <a:spcPts val="880"/>
              </a:spcBef>
            </a:pPr>
            <a:r>
              <a:rPr lang="zh-CN" altLang="en-US" sz="2400" dirty="0"/>
              <a:t>1）</a:t>
            </a:r>
            <a:r>
              <a:rPr lang="zh-CN" altLang="en-US" sz="2400" dirty="0">
                <a:solidFill>
                  <a:srgbClr val="FF0000"/>
                </a:solidFill>
              </a:rPr>
              <a:t>以基因为中心</a:t>
            </a:r>
            <a:r>
              <a:rPr lang="zh-CN" altLang="en-US" sz="2400" dirty="0"/>
              <a:t>：哪些癌症（和亚型）被报告为在搜索的基因中被甲基化？</a:t>
            </a:r>
            <a:endParaRPr lang="zh-CN" altLang="en-US" sz="2400" dirty="0"/>
          </a:p>
          <a:p>
            <a:pPr marL="0" lvl="1" indent="0">
              <a:lnSpc>
                <a:spcPct val="100000"/>
              </a:lnSpc>
              <a:spcBef>
                <a:spcPts val="880"/>
              </a:spcBef>
              <a:buNone/>
            </a:pPr>
            <a:r>
              <a:rPr lang="zh-CN" altLang="en-US" sz="2400" dirty="0"/>
              <a:t>    方法：选择一个基因，并发现哪种癌症类型被描述为甲基化。然后继续浏览以查看某种癌症类型中所选基因的全部细节。</a:t>
            </a:r>
            <a:endParaRPr lang="zh-CN" altLang="en-US" sz="2400" dirty="0"/>
          </a:p>
          <a:p>
            <a:pPr marL="0" lvl="1" indent="0">
              <a:lnSpc>
                <a:spcPct val="100000"/>
              </a:lnSpc>
              <a:spcBef>
                <a:spcPts val="880"/>
              </a:spcBef>
              <a:buNone/>
            </a:pPr>
            <a:endParaRPr lang="zh-CN" altLang="en-US" sz="2400" dirty="0"/>
          </a:p>
          <a:p>
            <a:pPr marL="0" lvl="1">
              <a:lnSpc>
                <a:spcPct val="100000"/>
              </a:lnSpc>
              <a:spcBef>
                <a:spcPts val="880"/>
              </a:spcBef>
            </a:pPr>
            <a:r>
              <a:rPr lang="zh-CN" altLang="en-US" sz="2400" dirty="0"/>
              <a:t>2）</a:t>
            </a:r>
            <a:r>
              <a:rPr lang="zh-CN" altLang="en-US" sz="2400" dirty="0">
                <a:solidFill>
                  <a:srgbClr val="FF0000"/>
                </a:solidFill>
              </a:rPr>
              <a:t>以癌症为中心</a:t>
            </a:r>
            <a:r>
              <a:rPr lang="zh-CN" altLang="en-US" sz="2400" dirty="0"/>
              <a:t>：哪些基因被报告为在某些癌症类型/癌症亚型中被甲基化？</a:t>
            </a:r>
            <a:endParaRPr lang="zh-CN" altLang="en-US" sz="2400" dirty="0"/>
          </a:p>
          <a:p>
            <a:pPr marL="0" lvl="1" indent="0">
              <a:lnSpc>
                <a:spcPct val="100000"/>
              </a:lnSpc>
              <a:spcBef>
                <a:spcPts val="880"/>
              </a:spcBef>
              <a:buNone/>
            </a:pPr>
            <a:r>
              <a:rPr lang="zh-CN" altLang="en-US" sz="2400" dirty="0"/>
              <a:t>    方法：指定您感兴趣的癌症（子）类型，查看一种主要癌症类型或不同类型之间的差异</a:t>
            </a:r>
            <a:endParaRPr lang="zh-CN" altLang="en-US" sz="2400" dirty="0"/>
          </a:p>
        </p:txBody>
      </p:sp>
      <p:grpSp>
        <p:nvGrpSpPr>
          <p:cNvPr id="7" name="组合 6"/>
          <p:cNvGrpSpPr/>
          <p:nvPr>
            <p:custDataLst>
              <p:tags r:id="rId4"/>
            </p:custDataLst>
          </p:nvPr>
        </p:nvGrpSpPr>
        <p:grpSpPr>
          <a:xfrm rot="5400000">
            <a:off x="4167599" y="3685107"/>
            <a:ext cx="3856959" cy="33550"/>
            <a:chOff x="-352062" y="4845433"/>
            <a:chExt cx="6400799" cy="45719"/>
          </a:xfrm>
        </p:grpSpPr>
        <p:sp>
          <p:nvSpPr>
            <p:cNvPr id="8" name="矩形 7"/>
            <p:cNvSpPr/>
            <p:nvPr>
              <p:custDataLst>
                <p:tags r:id="rId5"/>
              </p:custDataLst>
            </p:nvPr>
          </p:nvSpPr>
          <p:spPr>
            <a:xfrm>
              <a:off x="-352062" y="4845433"/>
              <a:ext cx="1620000" cy="45719"/>
            </a:xfrm>
            <a:prstGeom prst="rect">
              <a:avLst/>
            </a:prstGeom>
            <a:solidFill>
              <a:srgbClr val="E6526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9" name="矩形 8"/>
            <p:cNvSpPr/>
            <p:nvPr>
              <p:custDataLst>
                <p:tags r:id="rId6"/>
              </p:custDataLst>
            </p:nvPr>
          </p:nvSpPr>
          <p:spPr>
            <a:xfrm>
              <a:off x="1241539" y="4845433"/>
              <a:ext cx="1620000" cy="45719"/>
            </a:xfrm>
            <a:prstGeom prst="rect">
              <a:avLst/>
            </a:prstGeom>
            <a:solidFill>
              <a:srgbClr val="E8A96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0" name="矩形 9"/>
            <p:cNvSpPr/>
            <p:nvPr>
              <p:custDataLst>
                <p:tags r:id="rId7"/>
              </p:custDataLst>
            </p:nvPr>
          </p:nvSpPr>
          <p:spPr>
            <a:xfrm>
              <a:off x="2835139" y="4845433"/>
              <a:ext cx="1620000" cy="45719"/>
            </a:xfrm>
            <a:prstGeom prst="rect">
              <a:avLst/>
            </a:prstGeom>
            <a:solidFill>
              <a:srgbClr val="54D6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1" name="矩形 10"/>
            <p:cNvSpPr/>
            <p:nvPr>
              <p:custDataLst>
                <p:tags r:id="rId8"/>
              </p:custDataLst>
            </p:nvPr>
          </p:nvSpPr>
          <p:spPr>
            <a:xfrm>
              <a:off x="4428737" y="4845433"/>
              <a:ext cx="1620000" cy="45719"/>
            </a:xfrm>
            <a:prstGeom prst="rect">
              <a:avLst/>
            </a:prstGeom>
            <a:solidFill>
              <a:srgbClr val="4AADE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grp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MethylomeDB</a:t>
            </a:r>
            <a:br>
              <a:rPr lang="en-US" altLang="zh-CN" dirty="0"/>
            </a:br>
            <a:r>
              <a:rPr lang="en-US" altLang="zh-CN" dirty="0"/>
              <a:t>脑的DNA甲基化谱的数据库</a:t>
            </a:r>
            <a:endParaRPr lang="en-US" altLang="zh-CN" dirty="0"/>
          </a:p>
        </p:txBody>
      </p:sp>
      <p:sp>
        <p:nvSpPr>
          <p:cNvPr id="3" name="内容占位符 2"/>
          <p:cNvSpPr>
            <a:spLocks noGrp="1"/>
          </p:cNvSpPr>
          <p:nvPr>
            <p:ph idx="1"/>
            <p:custDataLst>
              <p:tags r:id="rId2"/>
            </p:custDataLst>
          </p:nvPr>
        </p:nvSpPr>
        <p:spPr>
          <a:xfrm>
            <a:off x="1238885" y="1440180"/>
            <a:ext cx="9714230" cy="3813175"/>
          </a:xfrm>
        </p:spPr>
        <p:txBody>
          <a:bodyPr>
            <a:normAutofit/>
          </a:bodyPr>
          <a:lstStyle/>
          <a:p>
            <a:pPr marL="0" indent="0">
              <a:buNone/>
            </a:pPr>
            <a:r>
              <a:rPr lang="en-US" altLang="zh-CN" dirty="0">
                <a:solidFill>
                  <a:schemeClr val="tx1">
                    <a:lumMod val="85000"/>
                    <a:lumOff val="15000"/>
                  </a:schemeClr>
                </a:solidFill>
              </a:rPr>
              <a:t>  </a:t>
            </a:r>
            <a:endParaRPr lang="en-US" altLang="zh-CN" dirty="0">
              <a:solidFill>
                <a:schemeClr val="tx1">
                  <a:lumMod val="85000"/>
                  <a:lumOff val="15000"/>
                </a:schemeClr>
              </a:solidFill>
            </a:endParaRPr>
          </a:p>
          <a:p>
            <a:pPr marL="0" indent="0">
              <a:lnSpc>
                <a:spcPct val="120000"/>
              </a:lnSpc>
              <a:buNone/>
            </a:pPr>
            <a:endParaRPr dirty="0">
              <a:solidFill>
                <a:schemeClr val="tx1">
                  <a:lumMod val="85000"/>
                  <a:lumOff val="15000"/>
                </a:schemeClr>
              </a:solidFill>
            </a:endParaRPr>
          </a:p>
          <a:p>
            <a:pPr marL="0" indent="0">
              <a:lnSpc>
                <a:spcPct val="150000"/>
              </a:lnSpc>
              <a:buNone/>
            </a:pPr>
            <a:r>
              <a:rPr lang="zh-CN" dirty="0">
                <a:solidFill>
                  <a:schemeClr val="tx1">
                    <a:lumMod val="85000"/>
                    <a:lumOff val="15000"/>
                  </a:schemeClr>
                </a:solidFill>
              </a:rPr>
              <a:t>      提</a:t>
            </a:r>
            <a:r>
              <a:rPr dirty="0">
                <a:solidFill>
                  <a:schemeClr val="tx1">
                    <a:lumMod val="85000"/>
                    <a:lumOff val="15000"/>
                  </a:schemeClr>
                </a:solidFill>
              </a:rPr>
              <a:t>供了全面的</a:t>
            </a:r>
            <a:r>
              <a:rPr dirty="0">
                <a:solidFill>
                  <a:srgbClr val="FF0000"/>
                </a:solidFill>
              </a:rPr>
              <a:t>脑甲基化数据的第一来源</a:t>
            </a:r>
            <a:r>
              <a:rPr dirty="0">
                <a:solidFill>
                  <a:schemeClr val="tx1">
                    <a:lumMod val="85000"/>
                    <a:lumOff val="15000"/>
                  </a:schemeClr>
                </a:solidFill>
              </a:rPr>
              <a:t>，包括</a:t>
            </a:r>
            <a:r>
              <a:rPr dirty="0">
                <a:solidFill>
                  <a:srgbClr val="FF0000"/>
                </a:solidFill>
              </a:rPr>
              <a:t>人类和小鼠脑标本</a:t>
            </a:r>
            <a:r>
              <a:rPr dirty="0">
                <a:solidFill>
                  <a:schemeClr val="tx1">
                    <a:lumMod val="85000"/>
                    <a:lumOff val="15000"/>
                  </a:schemeClr>
                </a:solidFill>
              </a:rPr>
              <a:t>的全基因组DNA甲基化谱，促进跨物种比较表观基因组调查，以及精神分裂症和抑郁症甲状腺的研究。</a:t>
            </a:r>
            <a:endParaRPr dirty="0">
              <a:solidFill>
                <a:schemeClr val="tx1">
                  <a:lumMod val="85000"/>
                  <a:lumOff val="15000"/>
                </a:schemeClr>
              </a:solidFill>
            </a:endParaRPr>
          </a:p>
          <a:p>
            <a:pPr marL="0" indent="0">
              <a:buNone/>
            </a:pPr>
            <a:endParaRPr lang="zh-CN" altLang="en-US" sz="2000" dirty="0">
              <a:solidFill>
                <a:schemeClr val="tx1">
                  <a:lumMod val="50000"/>
                  <a:lumOff val="50000"/>
                </a:schemeClr>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dirty="0">
                <a:sym typeface="+mn-ea"/>
              </a:rPr>
              <a:t>MethylomeDB</a:t>
            </a:r>
            <a:br>
              <a:rPr lang="en-US" altLang="zh-CN" dirty="0">
                <a:sym typeface="+mn-ea"/>
              </a:rPr>
            </a:br>
            <a:r>
              <a:rPr lang="en-US" altLang="zh-CN" dirty="0">
                <a:sym typeface="+mn-ea"/>
              </a:rPr>
              <a:t>脑的DNA甲基化谱的数据库</a:t>
            </a:r>
            <a:br>
              <a:rPr lang="en-US" altLang="zh-CN" dirty="0"/>
            </a:br>
            <a:endParaRPr lang="zh-CN" altLang="en-US" dirty="0"/>
          </a:p>
        </p:txBody>
      </p:sp>
      <p:sp>
        <p:nvSpPr>
          <p:cNvPr id="5" name="内容占位符 4"/>
          <p:cNvSpPr>
            <a:spLocks noGrp="1"/>
          </p:cNvSpPr>
          <p:nvPr>
            <p:ph sz="half" idx="1"/>
            <p:custDataLst>
              <p:tags r:id="rId2"/>
            </p:custDataLst>
          </p:nvPr>
        </p:nvSpPr>
        <p:spPr/>
        <p:txBody>
          <a:bodyPr>
            <a:normAutofit fontScale="80000"/>
          </a:bodyPr>
          <a:lstStyle/>
          <a:p>
            <a:pPr marL="0" lvl="1" indent="0">
              <a:buNone/>
            </a:pPr>
            <a:endParaRPr lang="zh-CN" altLang="en-US" sz="2400" dirty="0"/>
          </a:p>
          <a:p>
            <a:pPr marL="0" lvl="1">
              <a:lnSpc>
                <a:spcPct val="110000"/>
              </a:lnSpc>
            </a:pPr>
            <a:r>
              <a:rPr lang="en-US" altLang="zh-CN" sz="2400" dirty="0"/>
              <a:t>1</a:t>
            </a:r>
            <a:r>
              <a:rPr lang="zh-CN" altLang="en-US" sz="2400" dirty="0"/>
              <a:t>.用户可以使用摆动和微阵列格式选项以单CpG分辨率查看甲基化数据。他们还可以下载单个样品的甲基化数据。</a:t>
            </a:r>
            <a:endParaRPr lang="zh-CN" altLang="en-US" sz="2400" dirty="0"/>
          </a:p>
          <a:p>
            <a:pPr marL="0" lvl="1">
              <a:lnSpc>
                <a:spcPct val="110000"/>
              </a:lnSpc>
            </a:pPr>
            <a:r>
              <a:rPr lang="en-US" altLang="zh-CN" sz="2400" dirty="0"/>
              <a:t>2</a:t>
            </a:r>
            <a:r>
              <a:rPr lang="zh-CN" altLang="en-US" sz="2400" dirty="0"/>
              <a:t>.MethylomeDB中的DNA甲基化数据以单CpG分辨率表示。创建了两个MySQL数据库来存储人类和小鼠甲基化，其中每个表包括关于染色体作图，5mC染色体位置，甲基化概率和序列阅读覆盖的数据。</a:t>
            </a:r>
            <a:endParaRPr lang="zh-CN" altLang="en-US" sz="2400" dirty="0"/>
          </a:p>
          <a:p>
            <a:pPr marL="0" lvl="1">
              <a:lnSpc>
                <a:spcPct val="110000"/>
              </a:lnSpc>
            </a:pPr>
            <a:r>
              <a:rPr lang="en-US" altLang="zh-CN" sz="2400" dirty="0"/>
              <a:t>3</a:t>
            </a:r>
            <a:r>
              <a:rPr lang="zh-CN" altLang="en-US" sz="2400" dirty="0"/>
              <a:t>.MethylomeDB中的样品具有甲基化特征，具有&gt; 80％的CpG基因组覆盖度。</a:t>
            </a:r>
            <a:endParaRPr lang="zh-CN" altLang="en-US" sz="2400" dirty="0"/>
          </a:p>
        </p:txBody>
      </p:sp>
      <p:sp>
        <p:nvSpPr>
          <p:cNvPr id="3" name="内容占位符 2"/>
          <p:cNvSpPr>
            <a:spLocks noGrp="1"/>
          </p:cNvSpPr>
          <p:nvPr>
            <p:ph sz="half" idx="2"/>
            <p:custDataLst>
              <p:tags r:id="rId3"/>
            </p:custDataLst>
          </p:nvPr>
        </p:nvSpPr>
        <p:spPr>
          <a:xfrm>
            <a:off x="6184265" y="1632585"/>
            <a:ext cx="5240655" cy="4737100"/>
          </a:xfrm>
        </p:spPr>
        <p:txBody>
          <a:bodyPr>
            <a:normAutofit fontScale="70000"/>
          </a:bodyPr>
          <a:lstStyle/>
          <a:p>
            <a:pPr marL="0" lvl="1">
              <a:lnSpc>
                <a:spcPct val="110000"/>
              </a:lnSpc>
              <a:spcBef>
                <a:spcPts val="880"/>
              </a:spcBef>
            </a:pPr>
            <a:r>
              <a:rPr lang="zh-CN" altLang="en-US" sz="2400" dirty="0"/>
              <a:t>5.Web界面组织成三个主要的功能特性，包括</a:t>
            </a:r>
            <a:r>
              <a:rPr lang="zh-CN" altLang="en-US" sz="2400" dirty="0">
                <a:solidFill>
                  <a:srgbClr val="FF0000"/>
                </a:solidFill>
              </a:rPr>
              <a:t>浏览，搜索和下载</a:t>
            </a:r>
            <a:r>
              <a:rPr lang="zh-CN" altLang="en-US" sz="2400" dirty="0"/>
              <a:t>。</a:t>
            </a:r>
            <a:endParaRPr lang="zh-CN" altLang="en-US" sz="2400" dirty="0"/>
          </a:p>
          <a:p>
            <a:pPr marL="0" lvl="1">
              <a:lnSpc>
                <a:spcPct val="110000"/>
              </a:lnSpc>
              <a:spcBef>
                <a:spcPts val="880"/>
              </a:spcBef>
            </a:pPr>
            <a:r>
              <a:rPr lang="zh-CN" altLang="en-US" sz="2400" dirty="0"/>
              <a:t>第一个和第二个功能利用UCSC基因组浏览器镜像站点的基本接口（经UCSC Genome Bioinformatics group许可），我们称为MethylomeDB浏览器。甲基化数据可以以各种形式观察，通常，以微阵列和摆动格式（或轨迹）表示的CpG甲基化水平可能是用户群体最常使用的轨迹。</a:t>
            </a:r>
            <a:endParaRPr lang="zh-CN" altLang="en-US" sz="2400" dirty="0"/>
          </a:p>
          <a:p>
            <a:pPr marL="0" lvl="1">
              <a:lnSpc>
                <a:spcPct val="110000"/>
              </a:lnSpc>
              <a:spcBef>
                <a:spcPts val="880"/>
              </a:spcBef>
            </a:pPr>
            <a:r>
              <a:rPr lang="zh-CN" altLang="en-US" sz="2400" dirty="0"/>
              <a:t>6.用户可以以两种方式访问下载功能。 Methylome浏览器提供了</a:t>
            </a:r>
            <a:r>
              <a:rPr lang="zh-CN" altLang="en-US" sz="2400" dirty="0">
                <a:solidFill>
                  <a:srgbClr val="FF0000"/>
                </a:solidFill>
              </a:rPr>
              <a:t>表功能，方便下载</a:t>
            </a:r>
            <a:r>
              <a:rPr lang="zh-CN" altLang="en-US" sz="2400" dirty="0"/>
              <a:t>。用户可以根据所选样品的位置下载全基因组或甲基化数据。高级用户可能希望下载原始数据用于更复杂的生物信息学分析。 “下载”页面提供了当前构建数据库中所有30个样品的甲基化数据的链接。</a:t>
            </a:r>
            <a:endParaRPr lang="zh-CN" altLang="en-US" sz="2400" dirty="0"/>
          </a:p>
        </p:txBody>
      </p:sp>
      <p:grpSp>
        <p:nvGrpSpPr>
          <p:cNvPr id="7" name="组合 6"/>
          <p:cNvGrpSpPr/>
          <p:nvPr>
            <p:custDataLst>
              <p:tags r:id="rId4"/>
            </p:custDataLst>
          </p:nvPr>
        </p:nvGrpSpPr>
        <p:grpSpPr>
          <a:xfrm rot="5400000">
            <a:off x="4167599" y="3685107"/>
            <a:ext cx="3856959" cy="33550"/>
            <a:chOff x="-352062" y="4845433"/>
            <a:chExt cx="6400799" cy="45719"/>
          </a:xfrm>
        </p:grpSpPr>
        <p:sp>
          <p:nvSpPr>
            <p:cNvPr id="8" name="矩形 7"/>
            <p:cNvSpPr/>
            <p:nvPr>
              <p:custDataLst>
                <p:tags r:id="rId5"/>
              </p:custDataLst>
            </p:nvPr>
          </p:nvSpPr>
          <p:spPr>
            <a:xfrm>
              <a:off x="-352062" y="4845433"/>
              <a:ext cx="1620000" cy="45719"/>
            </a:xfrm>
            <a:prstGeom prst="rect">
              <a:avLst/>
            </a:prstGeom>
            <a:solidFill>
              <a:srgbClr val="E6526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9" name="矩形 8"/>
            <p:cNvSpPr/>
            <p:nvPr>
              <p:custDataLst>
                <p:tags r:id="rId6"/>
              </p:custDataLst>
            </p:nvPr>
          </p:nvSpPr>
          <p:spPr>
            <a:xfrm>
              <a:off x="1241539" y="4845433"/>
              <a:ext cx="1620000" cy="45719"/>
            </a:xfrm>
            <a:prstGeom prst="rect">
              <a:avLst/>
            </a:prstGeom>
            <a:solidFill>
              <a:srgbClr val="E8A96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0" name="矩形 9"/>
            <p:cNvSpPr/>
            <p:nvPr>
              <p:custDataLst>
                <p:tags r:id="rId7"/>
              </p:custDataLst>
            </p:nvPr>
          </p:nvSpPr>
          <p:spPr>
            <a:xfrm>
              <a:off x="2835139" y="4845433"/>
              <a:ext cx="1620000" cy="45719"/>
            </a:xfrm>
            <a:prstGeom prst="rect">
              <a:avLst/>
            </a:prstGeom>
            <a:solidFill>
              <a:srgbClr val="54D6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sp>
          <p:nvSpPr>
            <p:cNvPr id="11" name="矩形 10"/>
            <p:cNvSpPr/>
            <p:nvPr>
              <p:custDataLst>
                <p:tags r:id="rId8"/>
              </p:custDataLst>
            </p:nvPr>
          </p:nvSpPr>
          <p:spPr>
            <a:xfrm>
              <a:off x="4428737" y="4845433"/>
              <a:ext cx="1620000" cy="45719"/>
            </a:xfrm>
            <a:prstGeom prst="rect">
              <a:avLst/>
            </a:prstGeom>
            <a:solidFill>
              <a:srgbClr val="4AADE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320"/>
            </a:p>
          </p:txBody>
        </p:sp>
      </p:grpSp>
    </p:spTree>
    <p:custDataLst>
      <p:tags r:id="rId9"/>
    </p:custDataLst>
  </p:cSld>
  <p:clrMapOvr>
    <a:masterClrMapping/>
  </p:clrMapOvr>
</p:sld>
</file>

<file path=ppt/tags/tag1.xml><?xml version="1.0" encoding="utf-8"?>
<p:tagLst xmlns:p="http://schemas.openxmlformats.org/presentationml/2006/main">
  <p:tag name="MH" val="20151022105848"/>
  <p:tag name="MH_LIBRARY" val="CONTENTS"/>
  <p:tag name="MH_TYPE" val="OTHERS"/>
  <p:tag name="ID" val="626781"/>
</p:tagLst>
</file>

<file path=ppt/tags/tag10.xml><?xml version="1.0" encoding="utf-8"?>
<p:tagLst xmlns:p="http://schemas.openxmlformats.org/presentationml/2006/main">
  <p:tag name="MH" val="20150921105551"/>
  <p:tag name="MH_LIBRARY" val="GRAPHIC"/>
  <p:tag name="MH_ORDER" val="Right Triangle 9"/>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101.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104.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2"/>
  <p:tag name="KSO_WM_UNIT_ID" val="custom160561_3*f*2"/>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108.xml><?xml version="1.0" encoding="utf-8"?>
<p:tagLst xmlns:p="http://schemas.openxmlformats.org/presentationml/2006/main">
  <p:tag name="KSO_WM_TAG_VERSION" val="1.0"/>
  <p:tag name="KSO_WM_BEAUTIFY_FLAG" val="#wm#"/>
  <p:tag name="KSO_WM_UNIT_TYPE" val="i"/>
  <p:tag name="KSO_WM_UNIT_ID" val="custom160561_3*i*3"/>
  <p:tag name="KSO_WM_TEMPLATE_CATEGORY" val="custom"/>
  <p:tag name="KSO_WM_TEMPLATE_INDEX" val="160561"/>
  <p:tag name="KSO_WM_UNIT_INDEX" val="3"/>
</p:tagLst>
</file>

<file path=ppt/tags/tag109.xml><?xml version="1.0" encoding="utf-8"?>
<p:tagLst xmlns:p="http://schemas.openxmlformats.org/presentationml/2006/main">
  <p:tag name="KSO_WM_TAG_VERSION" val="1.0"/>
  <p:tag name="KSO_WM_BEAUTIFY_FLAG" val="#wm#"/>
  <p:tag name="KSO_WM_UNIT_TYPE" val="i"/>
  <p:tag name="KSO_WM_UNIT_ID" val="custom160561_3*i*8"/>
  <p:tag name="KSO_WM_TEMPLATE_CATEGORY" val="custom"/>
  <p:tag name="KSO_WM_TEMPLATE_INDEX" val="160561"/>
  <p:tag name="KSO_WM_UNIT_INDEX" val="8"/>
</p:tagLst>
</file>

<file path=ppt/tags/tag11.xml><?xml version="1.0" encoding="utf-8"?>
<p:tagLst xmlns:p="http://schemas.openxmlformats.org/presentationml/2006/main">
  <p:tag name="MH" val="20150921105551"/>
  <p:tag name="MH_LIBRARY" val="GRAPHIC"/>
  <p:tag name="MH_ORDER" val="Straight Connector 10"/>
</p:tagLst>
</file>

<file path=ppt/tags/tag110.xml><?xml version="1.0" encoding="utf-8"?>
<p:tagLst xmlns:p="http://schemas.openxmlformats.org/presentationml/2006/main">
  <p:tag name="KSO_WM_TAG_VERSION" val="1.0"/>
  <p:tag name="KSO_WM_BEAUTIFY_FLAG" val="#wm#"/>
  <p:tag name="KSO_WM_UNIT_TYPE" val="i"/>
  <p:tag name="KSO_WM_UNIT_ID" val="custom160561_3*i*9"/>
  <p:tag name="KSO_WM_TEMPLATE_CATEGORY" val="custom"/>
  <p:tag name="KSO_WM_TEMPLATE_INDEX" val="160561"/>
  <p:tag name="KSO_WM_UNIT_INDEX" val="9"/>
</p:tagLst>
</file>

<file path=ppt/tags/tag111.xml><?xml version="1.0" encoding="utf-8"?>
<p:tagLst xmlns:p="http://schemas.openxmlformats.org/presentationml/2006/main">
  <p:tag name="KSO_WM_TAG_VERSION" val="1.0"/>
  <p:tag name="KSO_WM_BEAUTIFY_FLAG" val="#wm#"/>
  <p:tag name="KSO_WM_UNIT_TYPE" val="i"/>
  <p:tag name="KSO_WM_UNIT_ID" val="custom160561_3*i*10"/>
  <p:tag name="KSO_WM_TEMPLATE_CATEGORY" val="custom"/>
  <p:tag name="KSO_WM_TEMPLATE_INDEX" val="160561"/>
  <p:tag name="KSO_WM_UNIT_INDEX" val="10"/>
</p:tagLst>
</file>

<file path=ppt/tags/tag112.xml><?xml version="1.0" encoding="utf-8"?>
<p:tagLst xmlns:p="http://schemas.openxmlformats.org/presentationml/2006/main">
  <p:tag name="KSO_WM_TAG_VERSION" val="1.0"/>
  <p:tag name="KSO_WM_BEAUTIFY_FLAG" val="#wm#"/>
  <p:tag name="KSO_WM_UNIT_TYPE" val="i"/>
  <p:tag name="KSO_WM_UNIT_ID" val="custom160561_3*i*11"/>
  <p:tag name="KSO_WM_TEMPLATE_CATEGORY" val="custom"/>
  <p:tag name="KSO_WM_TEMPLATE_INDEX" val="160561"/>
  <p:tag name="KSO_WM_UNIT_INDEX" val="11"/>
</p:tagLst>
</file>

<file path=ppt/tags/tag113.xml><?xml version="1.0" encoding="utf-8"?>
<p:tagLst xmlns:p="http://schemas.openxmlformats.org/presentationml/2006/main">
  <p:tag name="KSO_WM_TEMPLATE_CATEGORY" val="custom"/>
  <p:tag name="KSO_WM_TEMPLATE_INDEX" val="160561"/>
  <p:tag name="KSO_WM_TAG_VERSION" val="1.0"/>
  <p:tag name="KSO_WM_SLIDE_ID" val="custom160561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116.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2"/>
  <p:tag name="KSO_WM_UNIT_ID" val="custom160561_3*f*2"/>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12.xml><?xml version="1.0" encoding="utf-8"?>
<p:tagLst xmlns:p="http://schemas.openxmlformats.org/presentationml/2006/main">
  <p:tag name="MH" val="20150921105551"/>
  <p:tag name="MH_LIBRARY" val="GRAPHIC"/>
  <p:tag name="MH_ORDER" val="Straight Connector 11"/>
</p:tagLst>
</file>

<file path=ppt/tags/tag120.xml><?xml version="1.0" encoding="utf-8"?>
<p:tagLst xmlns:p="http://schemas.openxmlformats.org/presentationml/2006/main">
  <p:tag name="KSO_WM_TAG_VERSION" val="1.0"/>
  <p:tag name="KSO_WM_BEAUTIFY_FLAG" val="#wm#"/>
  <p:tag name="KSO_WM_UNIT_TYPE" val="i"/>
  <p:tag name="KSO_WM_UNIT_ID" val="custom160561_3*i*3"/>
  <p:tag name="KSO_WM_TEMPLATE_CATEGORY" val="custom"/>
  <p:tag name="KSO_WM_TEMPLATE_INDEX" val="160561"/>
  <p:tag name="KSO_WM_UNIT_INDEX" val="3"/>
</p:tagLst>
</file>

<file path=ppt/tags/tag121.xml><?xml version="1.0" encoding="utf-8"?>
<p:tagLst xmlns:p="http://schemas.openxmlformats.org/presentationml/2006/main">
  <p:tag name="KSO_WM_TAG_VERSION" val="1.0"/>
  <p:tag name="KSO_WM_BEAUTIFY_FLAG" val="#wm#"/>
  <p:tag name="KSO_WM_UNIT_TYPE" val="i"/>
  <p:tag name="KSO_WM_UNIT_ID" val="custom160561_3*i*8"/>
  <p:tag name="KSO_WM_TEMPLATE_CATEGORY" val="custom"/>
  <p:tag name="KSO_WM_TEMPLATE_INDEX" val="160561"/>
  <p:tag name="KSO_WM_UNIT_INDEX" val="8"/>
</p:tagLst>
</file>

<file path=ppt/tags/tag122.xml><?xml version="1.0" encoding="utf-8"?>
<p:tagLst xmlns:p="http://schemas.openxmlformats.org/presentationml/2006/main">
  <p:tag name="KSO_WM_TAG_VERSION" val="1.0"/>
  <p:tag name="KSO_WM_BEAUTIFY_FLAG" val="#wm#"/>
  <p:tag name="KSO_WM_UNIT_TYPE" val="i"/>
  <p:tag name="KSO_WM_UNIT_ID" val="custom160561_3*i*9"/>
  <p:tag name="KSO_WM_TEMPLATE_CATEGORY" val="custom"/>
  <p:tag name="KSO_WM_TEMPLATE_INDEX" val="160561"/>
  <p:tag name="KSO_WM_UNIT_INDEX" val="9"/>
</p:tagLst>
</file>

<file path=ppt/tags/tag123.xml><?xml version="1.0" encoding="utf-8"?>
<p:tagLst xmlns:p="http://schemas.openxmlformats.org/presentationml/2006/main">
  <p:tag name="KSO_WM_TAG_VERSION" val="1.0"/>
  <p:tag name="KSO_WM_BEAUTIFY_FLAG" val="#wm#"/>
  <p:tag name="KSO_WM_UNIT_TYPE" val="i"/>
  <p:tag name="KSO_WM_UNIT_ID" val="custom160561_3*i*10"/>
  <p:tag name="KSO_WM_TEMPLATE_CATEGORY" val="custom"/>
  <p:tag name="KSO_WM_TEMPLATE_INDEX" val="160561"/>
  <p:tag name="KSO_WM_UNIT_INDEX" val="10"/>
</p:tagLst>
</file>

<file path=ppt/tags/tag124.xml><?xml version="1.0" encoding="utf-8"?>
<p:tagLst xmlns:p="http://schemas.openxmlformats.org/presentationml/2006/main">
  <p:tag name="KSO_WM_TAG_VERSION" val="1.0"/>
  <p:tag name="KSO_WM_BEAUTIFY_FLAG" val="#wm#"/>
  <p:tag name="KSO_WM_UNIT_TYPE" val="i"/>
  <p:tag name="KSO_WM_UNIT_ID" val="custom160561_3*i*11"/>
  <p:tag name="KSO_WM_TEMPLATE_CATEGORY" val="custom"/>
  <p:tag name="KSO_WM_TEMPLATE_INDEX" val="160561"/>
  <p:tag name="KSO_WM_UNIT_INDEX" val="11"/>
</p:tagLst>
</file>

<file path=ppt/tags/tag125.xml><?xml version="1.0" encoding="utf-8"?>
<p:tagLst xmlns:p="http://schemas.openxmlformats.org/presentationml/2006/main">
  <p:tag name="KSO_WM_TEMPLATE_CATEGORY" val="custom"/>
  <p:tag name="KSO_WM_TEMPLATE_INDEX" val="160561"/>
  <p:tag name="KSO_WM_TAG_VERSION" val="1.0"/>
  <p:tag name="KSO_WM_SLIDE_ID" val="custom160561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12*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p="http://schemas.openxmlformats.org/presentationml/2006/main">
  <p:tag name="MH" val="20151022105848"/>
  <p:tag name="MH_LIBRARY" val="CONTENTS"/>
  <p:tag name="MH_TYPE" val="NUMBER"/>
  <p:tag name="ID" val="626781"/>
  <p:tag name="MH_ORDER" val="NUMBER"/>
  <p:tag name="KSO_WM_TAG_VERSION" val="1.0"/>
  <p:tag name="KSO_WM_BEAUTIFY_FLAG" val="#wm#"/>
  <p:tag name="KSO_WM_UNIT_TYPE" val="i"/>
  <p:tag name="KSO_WM_UNIT_ID" val="custom160561_12*i*1"/>
  <p:tag name="KSO_WM_TEMPLATE_CATEGORY" val="custom"/>
  <p:tag name="KSO_WM_TEMPLATE_INDEX" val="160561"/>
  <p:tag name="KSO_WM_UNIT_INDEX" val="1"/>
</p:tagLst>
</file>

<file path=ppt/tags/tag128.xml><?xml version="1.0" encoding="utf-8"?>
<p:tagLst xmlns:p="http://schemas.openxmlformats.org/presentationml/2006/main">
  <p:tag name="MH" val="20151022105848"/>
  <p:tag name="MH_LIBRARY" val="CONTENTS"/>
  <p:tag name="MH_AUTOCOLOR" val="TRUE"/>
  <p:tag name="MH_TYPE" val="SECTION"/>
  <p:tag name="ID" val="626781"/>
  <p:tag name="KSO_WM_TEMPLATE_CATEGORY" val="custom"/>
  <p:tag name="KSO_WM_TEMPLATE_INDEX" val="160561"/>
  <p:tag name="KSO_WM_TAG_VERSION" val="1.0"/>
  <p:tag name="KSO_WM_SLIDE_ID" val="custom160561_12"/>
  <p:tag name="KSO_WM_SLIDE_INDEX" val="12"/>
  <p:tag name="KSO_WM_SLIDE_ITEM_CNT" val="1"/>
  <p:tag name="KSO_WM_SLIDE_LAYOUT" val="a"/>
  <p:tag name="KSO_WM_SLIDE_LAYOUT_CNT" val="1"/>
  <p:tag name="KSO_WM_SLIDE_TYPE" val="sectionTitle"/>
  <p:tag name="KSO_WM_BEAUTIFY_FLAG" val="#wm#"/>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13.xml><?xml version="1.0" encoding="utf-8"?>
<p:tagLst xmlns:p="http://schemas.openxmlformats.org/presentationml/2006/main">
  <p:tag name="MH" val="20150921105551"/>
  <p:tag name="MH_LIBRARY" val="GRAPHIC"/>
  <p:tag name="MH_ORDER" val="Straight Connector 12"/>
</p:tagLst>
</file>

<file path=ppt/tags/tag130.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132.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134.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7*a*1"/>
  <p:tag name="KSO_WM_UNIT_CLEAR" val="1"/>
  <p:tag name="KSO_WM_UNIT_LAYERLEVEL" val="1"/>
  <p:tag name="KSO_WM_UNIT_VALUE" val="12"/>
  <p:tag name="KSO_WM_UNIT_ISCONTENTSTITLE" val="0"/>
  <p:tag name="KSO_WM_UNIT_HIGHLIGHT" val="0"/>
  <p:tag name="KSO_WM_UNIT_COMPATIBLE" val="0"/>
  <p:tag name="KSO_WM_UNIT_PRESET_TEXT" val="Thankyou"/>
</p:tagLst>
</file>

<file path=ppt/tags/tag136.xml><?xml version="1.0" encoding="utf-8"?>
<p:tagLst xmlns:p="http://schemas.openxmlformats.org/presentationml/2006/main">
  <p:tag name="MH" val="20150921105551"/>
  <p:tag name="MH_LIBRARY" val="GRAPHIC"/>
  <p:tag name="KSO_WM_TEMPLATE_CATEGORY" val="custom"/>
  <p:tag name="KSO_WM_TEMPLATE_INDEX" val="160561"/>
  <p:tag name="KSO_WM_TAG_VERSION" val="1.0"/>
  <p:tag name="KSO_WM_SLIDE_ID" val="custom160561_27"/>
  <p:tag name="KSO_WM_SLIDE_INDEX" val="27"/>
  <p:tag name="KSO_WM_SLIDE_ITEM_CNT" val="1"/>
  <p:tag name="KSO_WM_SLIDE_TYPE" val="endPage"/>
  <p:tag name="KSO_WM_BEAUTIFY_FLAG" val="#wm#"/>
  <p:tag name="KSO_WM_SLIDE_LAYOUT" val="a"/>
  <p:tag name="KSO_WM_SLIDE_LAYOUT_CNT" val="1"/>
</p:tagLst>
</file>

<file path=ppt/tags/tag14.xml><?xml version="1.0" encoding="utf-8"?>
<p:tagLst xmlns:p="http://schemas.openxmlformats.org/presentationml/2006/main">
  <p:tag name="MH" val="20150921105551"/>
  <p:tag name="MH_LIBRARY" val="GRAPHIC"/>
  <p:tag name="MH_ORDER" val="Straight Connector 13"/>
</p:tagLst>
</file>

<file path=ppt/tags/tag15.xml><?xml version="1.0" encoding="utf-8"?>
<p:tagLst xmlns:p="http://schemas.openxmlformats.org/presentationml/2006/main">
  <p:tag name="KSO_WM_TAG_VERSION" val="1.0"/>
  <p:tag name="KSO_WM_TEMPLATE_CATEGORY" val="custom"/>
  <p:tag name="KSO_WM_TEMPLATE_INDEX" val="160561"/>
</p:tagLst>
</file>

<file path=ppt/tags/tag16.xml><?xml version="1.0" encoding="utf-8"?>
<p:tagLst xmlns:p="http://schemas.openxmlformats.org/presentationml/2006/main">
  <p:tag name="KSO_WM_TAG_VERSION" val="1.0"/>
  <p:tag name="KSO_WM_TEMPLATE_CATEGORY" val="custom"/>
  <p:tag name="KSO_WM_TEMPLATE_INDEX" val="16056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b"/>
  <p:tag name="KSO_WM_UNIT_INDEX" val="1"/>
  <p:tag name="KSO_WM_UNIT_ID" val="custom160561_1*b*1"/>
  <p:tag name="KSO_WM_UNIT_CLEAR" val="1"/>
  <p:tag name="KSO_WM_UNIT_LAYERLEVEL" val="1"/>
  <p:tag name="KSO_WM_UNIT_VALUE" val="7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EMPLATE_THUMBS_INDEX" val="1、9、12、15、22、25、26、27"/>
  <p:tag name="KSO_WM_TEMPLATE_CATEGORY" val="custom"/>
  <p:tag name="KSO_WM_TEMPLATE_INDEX" val="160561"/>
  <p:tag name="KSO_WM_TAG_VERSION" val="1.0"/>
  <p:tag name="KSO_WM_SLIDE_ID" val="custom160561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p="http://schemas.openxmlformats.org/presentationml/2006/main">
  <p:tag name="MH" val="20151022105848"/>
  <p:tag name="MH_LIBRARY" val="CONTENTS"/>
  <p:tag name="MH_TYPE" val="TITLE"/>
  <p:tag name="ID" val="62678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12*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MH" val="20151022105848"/>
  <p:tag name="MH_LIBRARY" val="CONTENTS"/>
  <p:tag name="MH_TYPE" val="NUMBER"/>
  <p:tag name="ID" val="626781"/>
  <p:tag name="MH_ORDER" val="NUMBER"/>
  <p:tag name="KSO_WM_TAG_VERSION" val="1.0"/>
  <p:tag name="KSO_WM_BEAUTIFY_FLAG" val="#wm#"/>
  <p:tag name="KSO_WM_UNIT_TYPE" val="i"/>
  <p:tag name="KSO_WM_UNIT_ID" val="custom160561_12*i*1"/>
  <p:tag name="KSO_WM_TEMPLATE_CATEGORY" val="custom"/>
  <p:tag name="KSO_WM_TEMPLATE_INDEX" val="160561"/>
  <p:tag name="KSO_WM_UNIT_INDEX" val="1"/>
</p:tagLst>
</file>

<file path=ppt/tags/tag22.xml><?xml version="1.0" encoding="utf-8"?>
<p:tagLst xmlns:p="http://schemas.openxmlformats.org/presentationml/2006/main">
  <p:tag name="MH" val="20151022105848"/>
  <p:tag name="MH_LIBRARY" val="CONTENTS"/>
  <p:tag name="MH_AUTOCOLOR" val="TRUE"/>
  <p:tag name="MH_TYPE" val="SECTION"/>
  <p:tag name="ID" val="626781"/>
  <p:tag name="KSO_WM_TEMPLATE_CATEGORY" val="custom"/>
  <p:tag name="KSO_WM_TEMPLATE_INDEX" val="160561"/>
  <p:tag name="KSO_WM_TAG_VERSION" val="1.0"/>
  <p:tag name="KSO_WM_SLIDE_ID" val="custom160561_12"/>
  <p:tag name="KSO_WM_SLIDE_INDEX" val="12"/>
  <p:tag name="KSO_WM_SLIDE_ITEM_CNT" val="1"/>
  <p:tag name="KSO_WM_SLIDE_LAYOUT" val="a"/>
  <p:tag name="KSO_WM_SLIDE_LAYOUT_CNT" val="1"/>
  <p:tag name="KSO_WM_SLIDE_TYPE" val="sectionTitle"/>
  <p:tag name="KSO_WM_BEAUTIFY_FLAG" val="#wm#"/>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24.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26.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12*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MH" val="20151022105848"/>
  <p:tag name="MH_LIBRARY" val="CONTENTS"/>
  <p:tag name="MH_TYPE" val="NUMBER"/>
  <p:tag name="ID" val="626781"/>
  <p:tag name="MH_ORDER" val="NUMBER"/>
  <p:tag name="KSO_WM_TAG_VERSION" val="1.0"/>
  <p:tag name="KSO_WM_BEAUTIFY_FLAG" val="#wm#"/>
  <p:tag name="KSO_WM_UNIT_TYPE" val="i"/>
  <p:tag name="KSO_WM_UNIT_ID" val="custom160561_12*i*1"/>
  <p:tag name="KSO_WM_TEMPLATE_CATEGORY" val="custom"/>
  <p:tag name="KSO_WM_TEMPLATE_INDEX" val="160561"/>
  <p:tag name="KSO_WM_UNIT_INDEX" val="1"/>
</p:tagLst>
</file>

<file path=ppt/tags/tag29.xml><?xml version="1.0" encoding="utf-8"?>
<p:tagLst xmlns:p="http://schemas.openxmlformats.org/presentationml/2006/main">
  <p:tag name="MH" val="20151022105848"/>
  <p:tag name="MH_LIBRARY" val="CONTENTS"/>
  <p:tag name="MH_AUTOCOLOR" val="TRUE"/>
  <p:tag name="MH_TYPE" val="SECTION"/>
  <p:tag name="ID" val="626781"/>
  <p:tag name="KSO_WM_TEMPLATE_CATEGORY" val="custom"/>
  <p:tag name="KSO_WM_TEMPLATE_INDEX" val="160561"/>
  <p:tag name="KSO_WM_TAG_VERSION" val="1.0"/>
  <p:tag name="KSO_WM_SLIDE_ID" val="custom160561_12"/>
  <p:tag name="KSO_WM_SLIDE_INDEX" val="12"/>
  <p:tag name="KSO_WM_SLIDE_ITEM_CNT" val="1"/>
  <p:tag name="KSO_WM_SLIDE_LAYOUT" val="a"/>
  <p:tag name="KSO_WM_SLIDE_LAYOUT_CNT" val="1"/>
  <p:tag name="KSO_WM_SLIDE_TYPE" val="sectionTitle"/>
  <p:tag name="KSO_WM_BEAUTIFY_FLAG" val="#wm#"/>
</p:tagLst>
</file>

<file path=ppt/tags/tag3.xml><?xml version="1.0" encoding="utf-8"?>
<p:tagLst xmlns:p="http://schemas.openxmlformats.org/presentationml/2006/main">
  <p:tag name="MH" val="20150921105551"/>
  <p:tag name="MH_LIBRARY" val="GRAPHIC"/>
  <p:tag name="MH_ORDER" val="Right Triangle 2"/>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32.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2"/>
  <p:tag name="KSO_WM_UNIT_ID" val="custom160561_3*f*2"/>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36.xml><?xml version="1.0" encoding="utf-8"?>
<p:tagLst xmlns:p="http://schemas.openxmlformats.org/presentationml/2006/main">
  <p:tag name="KSO_WM_TAG_VERSION" val="1.0"/>
  <p:tag name="KSO_WM_BEAUTIFY_FLAG" val="#wm#"/>
  <p:tag name="KSO_WM_UNIT_TYPE" val="i"/>
  <p:tag name="KSO_WM_UNIT_ID" val="custom160561_3*i*3"/>
  <p:tag name="KSO_WM_TEMPLATE_CATEGORY" val="custom"/>
  <p:tag name="KSO_WM_TEMPLATE_INDEX" val="160561"/>
  <p:tag name="KSO_WM_UNIT_INDEX" val="3"/>
</p:tagLst>
</file>

<file path=ppt/tags/tag37.xml><?xml version="1.0" encoding="utf-8"?>
<p:tagLst xmlns:p="http://schemas.openxmlformats.org/presentationml/2006/main">
  <p:tag name="KSO_WM_TAG_VERSION" val="1.0"/>
  <p:tag name="KSO_WM_BEAUTIFY_FLAG" val="#wm#"/>
  <p:tag name="KSO_WM_UNIT_TYPE" val="i"/>
  <p:tag name="KSO_WM_UNIT_ID" val="custom160561_3*i*8"/>
  <p:tag name="KSO_WM_TEMPLATE_CATEGORY" val="custom"/>
  <p:tag name="KSO_WM_TEMPLATE_INDEX" val="160561"/>
  <p:tag name="KSO_WM_UNIT_INDEX" val="8"/>
</p:tagLst>
</file>

<file path=ppt/tags/tag38.xml><?xml version="1.0" encoding="utf-8"?>
<p:tagLst xmlns:p="http://schemas.openxmlformats.org/presentationml/2006/main">
  <p:tag name="KSO_WM_TAG_VERSION" val="1.0"/>
  <p:tag name="KSO_WM_BEAUTIFY_FLAG" val="#wm#"/>
  <p:tag name="KSO_WM_UNIT_TYPE" val="i"/>
  <p:tag name="KSO_WM_UNIT_ID" val="custom160561_3*i*9"/>
  <p:tag name="KSO_WM_TEMPLATE_CATEGORY" val="custom"/>
  <p:tag name="KSO_WM_TEMPLATE_INDEX" val="160561"/>
  <p:tag name="KSO_WM_UNIT_INDEX" val="9"/>
</p:tagLst>
</file>

<file path=ppt/tags/tag39.xml><?xml version="1.0" encoding="utf-8"?>
<p:tagLst xmlns:p="http://schemas.openxmlformats.org/presentationml/2006/main">
  <p:tag name="KSO_WM_TAG_VERSION" val="1.0"/>
  <p:tag name="KSO_WM_BEAUTIFY_FLAG" val="#wm#"/>
  <p:tag name="KSO_WM_UNIT_TYPE" val="i"/>
  <p:tag name="KSO_WM_UNIT_ID" val="custom160561_3*i*10"/>
  <p:tag name="KSO_WM_TEMPLATE_CATEGORY" val="custom"/>
  <p:tag name="KSO_WM_TEMPLATE_INDEX" val="160561"/>
  <p:tag name="KSO_WM_UNIT_INDEX" val="10"/>
</p:tagLst>
</file>

<file path=ppt/tags/tag4.xml><?xml version="1.0" encoding="utf-8"?>
<p:tagLst xmlns:p="http://schemas.openxmlformats.org/presentationml/2006/main">
  <p:tag name="MH" val="20150921105551"/>
  <p:tag name="MH_LIBRARY" val="GRAPHIC"/>
  <p:tag name="MH_ORDER" val="Right Triangle 3"/>
</p:tagLst>
</file>

<file path=ppt/tags/tag40.xml><?xml version="1.0" encoding="utf-8"?>
<p:tagLst xmlns:p="http://schemas.openxmlformats.org/presentationml/2006/main">
  <p:tag name="KSO_WM_TAG_VERSION" val="1.0"/>
  <p:tag name="KSO_WM_BEAUTIFY_FLAG" val="#wm#"/>
  <p:tag name="KSO_WM_UNIT_TYPE" val="i"/>
  <p:tag name="KSO_WM_UNIT_ID" val="custom160561_3*i*11"/>
  <p:tag name="KSO_WM_TEMPLATE_CATEGORY" val="custom"/>
  <p:tag name="KSO_WM_TEMPLATE_INDEX" val="160561"/>
  <p:tag name="KSO_WM_UNIT_INDEX" val="11"/>
</p:tagLst>
</file>

<file path=ppt/tags/tag41.xml><?xml version="1.0" encoding="utf-8"?>
<p:tagLst xmlns:p="http://schemas.openxmlformats.org/presentationml/2006/main">
  <p:tag name="KSO_WM_TEMPLATE_CATEGORY" val="custom"/>
  <p:tag name="KSO_WM_TEMPLATE_INDEX" val="160561"/>
  <p:tag name="KSO_WM_TAG_VERSION" val="1.0"/>
  <p:tag name="KSO_WM_SLIDE_ID" val="custom160561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44.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2"/>
  <p:tag name="KSO_WM_UNIT_ID" val="custom160561_3*f*2"/>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48.xml><?xml version="1.0" encoding="utf-8"?>
<p:tagLst xmlns:p="http://schemas.openxmlformats.org/presentationml/2006/main">
  <p:tag name="KSO_WM_TAG_VERSION" val="1.0"/>
  <p:tag name="KSO_WM_BEAUTIFY_FLAG" val="#wm#"/>
  <p:tag name="KSO_WM_UNIT_TYPE" val="i"/>
  <p:tag name="KSO_WM_UNIT_ID" val="custom160561_3*i*3"/>
  <p:tag name="KSO_WM_TEMPLATE_CATEGORY" val="custom"/>
  <p:tag name="KSO_WM_TEMPLATE_INDEX" val="160561"/>
  <p:tag name="KSO_WM_UNIT_INDEX" val="3"/>
</p:tagLst>
</file>

<file path=ppt/tags/tag49.xml><?xml version="1.0" encoding="utf-8"?>
<p:tagLst xmlns:p="http://schemas.openxmlformats.org/presentationml/2006/main">
  <p:tag name="KSO_WM_TAG_VERSION" val="1.0"/>
  <p:tag name="KSO_WM_BEAUTIFY_FLAG" val="#wm#"/>
  <p:tag name="KSO_WM_UNIT_TYPE" val="i"/>
  <p:tag name="KSO_WM_UNIT_ID" val="custom160561_3*i*8"/>
  <p:tag name="KSO_WM_TEMPLATE_CATEGORY" val="custom"/>
  <p:tag name="KSO_WM_TEMPLATE_INDEX" val="160561"/>
  <p:tag name="KSO_WM_UNIT_INDEX" val="8"/>
</p:tagLst>
</file>

<file path=ppt/tags/tag5.xml><?xml version="1.0" encoding="utf-8"?>
<p:tagLst xmlns:p="http://schemas.openxmlformats.org/presentationml/2006/main">
  <p:tag name="MH" val="20150921105551"/>
  <p:tag name="MH_LIBRARY" val="GRAPHIC"/>
  <p:tag name="MH_ORDER" val="Right Triangle 4"/>
</p:tagLst>
</file>

<file path=ppt/tags/tag50.xml><?xml version="1.0" encoding="utf-8"?>
<p:tagLst xmlns:p="http://schemas.openxmlformats.org/presentationml/2006/main">
  <p:tag name="KSO_WM_TAG_VERSION" val="1.0"/>
  <p:tag name="KSO_WM_BEAUTIFY_FLAG" val="#wm#"/>
  <p:tag name="KSO_WM_UNIT_TYPE" val="i"/>
  <p:tag name="KSO_WM_UNIT_ID" val="custom160561_3*i*9"/>
  <p:tag name="KSO_WM_TEMPLATE_CATEGORY" val="custom"/>
  <p:tag name="KSO_WM_TEMPLATE_INDEX" val="160561"/>
  <p:tag name="KSO_WM_UNIT_INDEX" val="9"/>
</p:tagLst>
</file>

<file path=ppt/tags/tag51.xml><?xml version="1.0" encoding="utf-8"?>
<p:tagLst xmlns:p="http://schemas.openxmlformats.org/presentationml/2006/main">
  <p:tag name="KSO_WM_TAG_VERSION" val="1.0"/>
  <p:tag name="KSO_WM_BEAUTIFY_FLAG" val="#wm#"/>
  <p:tag name="KSO_WM_UNIT_TYPE" val="i"/>
  <p:tag name="KSO_WM_UNIT_ID" val="custom160561_3*i*10"/>
  <p:tag name="KSO_WM_TEMPLATE_CATEGORY" val="custom"/>
  <p:tag name="KSO_WM_TEMPLATE_INDEX" val="160561"/>
  <p:tag name="KSO_WM_UNIT_INDEX" val="10"/>
</p:tagLst>
</file>

<file path=ppt/tags/tag52.xml><?xml version="1.0" encoding="utf-8"?>
<p:tagLst xmlns:p="http://schemas.openxmlformats.org/presentationml/2006/main">
  <p:tag name="KSO_WM_TAG_VERSION" val="1.0"/>
  <p:tag name="KSO_WM_BEAUTIFY_FLAG" val="#wm#"/>
  <p:tag name="KSO_WM_UNIT_TYPE" val="i"/>
  <p:tag name="KSO_WM_UNIT_ID" val="custom160561_3*i*11"/>
  <p:tag name="KSO_WM_TEMPLATE_CATEGORY" val="custom"/>
  <p:tag name="KSO_WM_TEMPLATE_INDEX" val="160561"/>
  <p:tag name="KSO_WM_UNIT_INDEX" val="11"/>
</p:tagLst>
</file>

<file path=ppt/tags/tag53.xml><?xml version="1.0" encoding="utf-8"?>
<p:tagLst xmlns:p="http://schemas.openxmlformats.org/presentationml/2006/main">
  <p:tag name="KSO_WM_TEMPLATE_CATEGORY" val="custom"/>
  <p:tag name="KSO_WM_TEMPLATE_INDEX" val="160561"/>
  <p:tag name="KSO_WM_TAG_VERSION" val="1.0"/>
  <p:tag name="KSO_WM_SLIDE_ID" val="custom160561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56.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2"/>
  <p:tag name="KSO_WM_UNIT_ID" val="custom160561_3*f*2"/>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6.xml><?xml version="1.0" encoding="utf-8"?>
<p:tagLst xmlns:p="http://schemas.openxmlformats.org/presentationml/2006/main">
  <p:tag name="MH" val="20150921105551"/>
  <p:tag name="MH_LIBRARY" val="GRAPHIC"/>
  <p:tag name="MH_ORDER" val="Right Triangle 5"/>
</p:tagLst>
</file>

<file path=ppt/tags/tag60.xml><?xml version="1.0" encoding="utf-8"?>
<p:tagLst xmlns:p="http://schemas.openxmlformats.org/presentationml/2006/main">
  <p:tag name="KSO_WM_TAG_VERSION" val="1.0"/>
  <p:tag name="KSO_WM_BEAUTIFY_FLAG" val="#wm#"/>
  <p:tag name="KSO_WM_UNIT_TYPE" val="i"/>
  <p:tag name="KSO_WM_UNIT_ID" val="custom160561_3*i*3"/>
  <p:tag name="KSO_WM_TEMPLATE_CATEGORY" val="custom"/>
  <p:tag name="KSO_WM_TEMPLATE_INDEX" val="160561"/>
  <p:tag name="KSO_WM_UNIT_INDEX" val="3"/>
</p:tagLst>
</file>

<file path=ppt/tags/tag61.xml><?xml version="1.0" encoding="utf-8"?>
<p:tagLst xmlns:p="http://schemas.openxmlformats.org/presentationml/2006/main">
  <p:tag name="KSO_WM_TAG_VERSION" val="1.0"/>
  <p:tag name="KSO_WM_BEAUTIFY_FLAG" val="#wm#"/>
  <p:tag name="KSO_WM_UNIT_TYPE" val="i"/>
  <p:tag name="KSO_WM_UNIT_ID" val="custom160561_3*i*8"/>
  <p:tag name="KSO_WM_TEMPLATE_CATEGORY" val="custom"/>
  <p:tag name="KSO_WM_TEMPLATE_INDEX" val="160561"/>
  <p:tag name="KSO_WM_UNIT_INDEX" val="8"/>
</p:tagLst>
</file>

<file path=ppt/tags/tag62.xml><?xml version="1.0" encoding="utf-8"?>
<p:tagLst xmlns:p="http://schemas.openxmlformats.org/presentationml/2006/main">
  <p:tag name="KSO_WM_TAG_VERSION" val="1.0"/>
  <p:tag name="KSO_WM_BEAUTIFY_FLAG" val="#wm#"/>
  <p:tag name="KSO_WM_UNIT_TYPE" val="i"/>
  <p:tag name="KSO_WM_UNIT_ID" val="custom160561_3*i*9"/>
  <p:tag name="KSO_WM_TEMPLATE_CATEGORY" val="custom"/>
  <p:tag name="KSO_WM_TEMPLATE_INDEX" val="160561"/>
  <p:tag name="KSO_WM_UNIT_INDEX" val="9"/>
</p:tagLst>
</file>

<file path=ppt/tags/tag63.xml><?xml version="1.0" encoding="utf-8"?>
<p:tagLst xmlns:p="http://schemas.openxmlformats.org/presentationml/2006/main">
  <p:tag name="KSO_WM_TAG_VERSION" val="1.0"/>
  <p:tag name="KSO_WM_BEAUTIFY_FLAG" val="#wm#"/>
  <p:tag name="KSO_WM_UNIT_TYPE" val="i"/>
  <p:tag name="KSO_WM_UNIT_ID" val="custom160561_3*i*10"/>
  <p:tag name="KSO_WM_TEMPLATE_CATEGORY" val="custom"/>
  <p:tag name="KSO_WM_TEMPLATE_INDEX" val="160561"/>
  <p:tag name="KSO_WM_UNIT_INDEX" val="10"/>
</p:tagLst>
</file>

<file path=ppt/tags/tag64.xml><?xml version="1.0" encoding="utf-8"?>
<p:tagLst xmlns:p="http://schemas.openxmlformats.org/presentationml/2006/main">
  <p:tag name="KSO_WM_TAG_VERSION" val="1.0"/>
  <p:tag name="KSO_WM_BEAUTIFY_FLAG" val="#wm#"/>
  <p:tag name="KSO_WM_UNIT_TYPE" val="i"/>
  <p:tag name="KSO_WM_UNIT_ID" val="custom160561_3*i*11"/>
  <p:tag name="KSO_WM_TEMPLATE_CATEGORY" val="custom"/>
  <p:tag name="KSO_WM_TEMPLATE_INDEX" val="160561"/>
  <p:tag name="KSO_WM_UNIT_INDEX" val="11"/>
</p:tagLst>
</file>

<file path=ppt/tags/tag65.xml><?xml version="1.0" encoding="utf-8"?>
<p:tagLst xmlns:p="http://schemas.openxmlformats.org/presentationml/2006/main">
  <p:tag name="KSO_WM_TEMPLATE_CATEGORY" val="custom"/>
  <p:tag name="KSO_WM_TEMPLATE_INDEX" val="160561"/>
  <p:tag name="KSO_WM_TAG_VERSION" val="1.0"/>
  <p:tag name="KSO_WM_SLIDE_ID" val="custom160561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68.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MH" val="20150921105551"/>
  <p:tag name="MH_LIBRARY" val="GRAPHIC"/>
  <p:tag name="MH_ORDER" val="Right Triangle 6"/>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71.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74.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77.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8.xml><?xml version="1.0" encoding="utf-8"?>
<p:tagLst xmlns:p="http://schemas.openxmlformats.org/presentationml/2006/main">
  <p:tag name="MH" val="20150921105551"/>
  <p:tag name="MH_LIBRARY" val="GRAPHIC"/>
  <p:tag name="MH_ORDER" val="Right Triangle 7"/>
</p:tagLst>
</file>

<file path=ppt/tags/tag80.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83.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86.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2*f*1"/>
  <p:tag name="KSO_WM_UNIT_CLEAR" val="1"/>
  <p:tag name="KSO_WM_UNIT_LAYERLEVEL" val="1"/>
  <p:tag name="KSO_WM_UNIT_VALUE" val="429"/>
  <p:tag name="KSO_WM_UNIT_HIGHLIGHT" val="0"/>
  <p:tag name="KSO_WM_UNIT_COMPATIBLE" val="0"/>
  <p:tag name="KSO_WM_UNIT_PRESET_TEXT_INDEX" val="4"/>
  <p:tag name="KSO_WM_UNIT_PRESET_TEXT_LEN" val="223"/>
</p:tagLst>
</file>

<file path=ppt/tags/tag89.xml><?xml version="1.0" encoding="utf-8"?>
<p:tagLst xmlns:p="http://schemas.openxmlformats.org/presentationml/2006/main">
  <p:tag name="KSO_WM_TEMPLATE_CATEGORY" val="custom"/>
  <p:tag name="KSO_WM_TEMPLATE_INDEX" val="160561"/>
  <p:tag name="KSO_WM_TAG_VERSION" val="1.0"/>
  <p:tag name="KSO_WM_SLIDE_ID" val="custom160561_2"/>
  <p:tag name="KSO_WM_SLIDE_INDEX" val="2"/>
  <p:tag name="KSO_WM_SLIDE_ITEM_CNT" val="1"/>
  <p:tag name="KSO_WM_SLIDE_LAYOUT" val="a_f"/>
  <p:tag name="KSO_WM_SLIDE_LAYOUT_CNT" val="1_1"/>
  <p:tag name="KSO_WM_SLIDE_TYPE" val="text"/>
  <p:tag name="KSO_WM_BEAUTIFY_FLAG" val="#wm#"/>
  <p:tag name="KSO_WM_SLIDE_POSITION" val="66*136"/>
  <p:tag name="KSO_WM_SLIDE_SIZE" val="828*351"/>
</p:tagLst>
</file>

<file path=ppt/tags/tag9.xml><?xml version="1.0" encoding="utf-8"?>
<p:tagLst xmlns:p="http://schemas.openxmlformats.org/presentationml/2006/main">
  <p:tag name="MH" val="20150921105551"/>
  <p:tag name="MH_LIBRARY" val="GRAPHIC"/>
  <p:tag name="MH_ORDER" val="Right Triangle 8"/>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1"/>
  <p:tag name="KSO_WM_UNIT_ID" val="custom160561_3*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61"/>
  <p:tag name="KSO_WM_UNIT_TYPE" val="f"/>
  <p:tag name="KSO_WM_UNIT_INDEX" val="2"/>
  <p:tag name="KSO_WM_UNIT_ID" val="custom160561_3*f*2"/>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93.xml><?xml version="1.0" encoding="utf-8"?>
<p:tagLst xmlns:p="http://schemas.openxmlformats.org/presentationml/2006/main">
  <p:tag name="KSO_WM_TAG_VERSION" val="1.0"/>
  <p:tag name="KSO_WM_BEAUTIFY_FLAG" val="#wm#"/>
  <p:tag name="KSO_WM_UNIT_TYPE" val="i"/>
  <p:tag name="KSO_WM_UNIT_ID" val="custom160561_3*i*3"/>
  <p:tag name="KSO_WM_TEMPLATE_CATEGORY" val="custom"/>
  <p:tag name="KSO_WM_TEMPLATE_INDEX" val="160561"/>
  <p:tag name="KSO_WM_UNIT_INDEX" val="3"/>
</p:tagLst>
</file>

<file path=ppt/tags/tag94.xml><?xml version="1.0" encoding="utf-8"?>
<p:tagLst xmlns:p="http://schemas.openxmlformats.org/presentationml/2006/main">
  <p:tag name="KSO_WM_TAG_VERSION" val="1.0"/>
  <p:tag name="KSO_WM_BEAUTIFY_FLAG" val="#wm#"/>
  <p:tag name="KSO_WM_UNIT_TYPE" val="i"/>
  <p:tag name="KSO_WM_UNIT_ID" val="custom160561_3*i*8"/>
  <p:tag name="KSO_WM_TEMPLATE_CATEGORY" val="custom"/>
  <p:tag name="KSO_WM_TEMPLATE_INDEX" val="160561"/>
  <p:tag name="KSO_WM_UNIT_INDEX" val="8"/>
</p:tagLst>
</file>

<file path=ppt/tags/tag95.xml><?xml version="1.0" encoding="utf-8"?>
<p:tagLst xmlns:p="http://schemas.openxmlformats.org/presentationml/2006/main">
  <p:tag name="KSO_WM_TAG_VERSION" val="1.0"/>
  <p:tag name="KSO_WM_BEAUTIFY_FLAG" val="#wm#"/>
  <p:tag name="KSO_WM_UNIT_TYPE" val="i"/>
  <p:tag name="KSO_WM_UNIT_ID" val="custom160561_3*i*9"/>
  <p:tag name="KSO_WM_TEMPLATE_CATEGORY" val="custom"/>
  <p:tag name="KSO_WM_TEMPLATE_INDEX" val="160561"/>
  <p:tag name="KSO_WM_UNIT_INDEX" val="9"/>
</p:tagLst>
</file>

<file path=ppt/tags/tag96.xml><?xml version="1.0" encoding="utf-8"?>
<p:tagLst xmlns:p="http://schemas.openxmlformats.org/presentationml/2006/main">
  <p:tag name="KSO_WM_TAG_VERSION" val="1.0"/>
  <p:tag name="KSO_WM_BEAUTIFY_FLAG" val="#wm#"/>
  <p:tag name="KSO_WM_UNIT_TYPE" val="i"/>
  <p:tag name="KSO_WM_UNIT_ID" val="custom160561_3*i*10"/>
  <p:tag name="KSO_WM_TEMPLATE_CATEGORY" val="custom"/>
  <p:tag name="KSO_WM_TEMPLATE_INDEX" val="160561"/>
  <p:tag name="KSO_WM_UNIT_INDEX" val="10"/>
</p:tagLst>
</file>

<file path=ppt/tags/tag97.xml><?xml version="1.0" encoding="utf-8"?>
<p:tagLst xmlns:p="http://schemas.openxmlformats.org/presentationml/2006/main">
  <p:tag name="KSO_WM_TAG_VERSION" val="1.0"/>
  <p:tag name="KSO_WM_BEAUTIFY_FLAG" val="#wm#"/>
  <p:tag name="KSO_WM_UNIT_TYPE" val="i"/>
  <p:tag name="KSO_WM_UNIT_ID" val="custom160561_3*i*11"/>
  <p:tag name="KSO_WM_TEMPLATE_CATEGORY" val="custom"/>
  <p:tag name="KSO_WM_TEMPLATE_INDEX" val="160561"/>
  <p:tag name="KSO_WM_UNIT_INDEX" val="11"/>
</p:tagLst>
</file>

<file path=ppt/tags/tag98.xml><?xml version="1.0" encoding="utf-8"?>
<p:tagLst xmlns:p="http://schemas.openxmlformats.org/presentationml/2006/main">
  <p:tag name="KSO_WM_TEMPLATE_CATEGORY" val="custom"/>
  <p:tag name="KSO_WM_TEMPLATE_INDEX" val="160561"/>
  <p:tag name="KSO_WM_TAG_VERSION" val="1.0"/>
  <p:tag name="KSO_WM_SLIDE_ID" val="custom160561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61"/>
  <p:tag name="KSO_WM_UNIT_TYPE" val="a"/>
  <p:tag name="KSO_WM_UNIT_INDEX" val="1"/>
  <p:tag name="KSO_WM_UNIT_ID" val="custom160561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160561">
      <a:dk1>
        <a:sysClr val="windowText" lastClr="000000"/>
      </a:dk1>
      <a:lt1>
        <a:sysClr val="window" lastClr="FFFFFF"/>
      </a:lt1>
      <a:dk2>
        <a:srgbClr val="44546A"/>
      </a:dk2>
      <a:lt2>
        <a:srgbClr val="E7E6E6"/>
      </a:lt2>
      <a:accent1>
        <a:srgbClr val="DD95DC"/>
      </a:accent1>
      <a:accent2>
        <a:srgbClr val="ED8699"/>
      </a:accent2>
      <a:accent3>
        <a:srgbClr val="EFC391"/>
      </a:accent3>
      <a:accent4>
        <a:srgbClr val="F2E58B"/>
      </a:accent4>
      <a:accent5>
        <a:srgbClr val="87E2C2"/>
      </a:accent5>
      <a:accent6>
        <a:srgbClr val="80C5F3"/>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9288</Words>
  <Application>WPS 演示</Application>
  <PresentationFormat>宽屏</PresentationFormat>
  <Paragraphs>306</Paragraphs>
  <Slides>33</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宋体</vt:lpstr>
      <vt:lpstr>Wingdings</vt:lpstr>
      <vt:lpstr>华文细黑</vt:lpstr>
      <vt:lpstr>Times New Roman</vt:lpstr>
      <vt:lpstr>黑体</vt:lpstr>
      <vt:lpstr>微软雅黑</vt:lpstr>
      <vt:lpstr>Calibri</vt:lpstr>
      <vt:lpstr>Office 主题</vt:lpstr>
      <vt:lpstr>DNA甲基化数据库比对</vt:lpstr>
      <vt:lpstr>不同数据库概述</vt:lpstr>
      <vt:lpstr>PowerPoint 演示文稿</vt:lpstr>
      <vt:lpstr>PowerPoint 演示文稿</vt:lpstr>
      <vt:lpstr>不同数据库详述</vt:lpstr>
      <vt:lpstr>PubMeth</vt:lpstr>
      <vt:lpstr>PubMeth </vt:lpstr>
      <vt:lpstr>MethylomeDB 脑的DNA甲基化谱的数据库</vt:lpstr>
      <vt:lpstr>MethylomeDB 脑的DNA甲基化谱的数据库 </vt:lpstr>
      <vt:lpstr>MethBase 参考甲基化酶数据库</vt:lpstr>
      <vt:lpstr>MethBase 参考甲基化酶数据库 </vt:lpstr>
      <vt:lpstr>Methbank 单碱基分辨率的DNA甲基化数据库</vt:lpstr>
      <vt:lpstr>Methbank 单碱基分辨率的DNA甲基化数据库</vt:lpstr>
      <vt:lpstr>Methbank 单碱基分辨率的DNA甲基化数据库</vt:lpstr>
      <vt:lpstr>methHC DNA甲基化与人类癌基因表达数据库</vt:lpstr>
      <vt:lpstr>methHC DNA甲基化与人类癌基因表达数据库</vt:lpstr>
      <vt:lpstr>MethyCancer 人类DNA甲基化与肿瘤数据库</vt:lpstr>
      <vt:lpstr>MethyCancer 人类DNA甲基化与肿瘤数据库</vt:lpstr>
      <vt:lpstr>MethDB DNA甲基化表观遗传效应和环境数据库</vt:lpstr>
      <vt:lpstr>MethDB DNA甲基化表观遗传效应和环境数据库 </vt:lpstr>
      <vt:lpstr>DbDAD和DiseaseMeth 生物背景知识</vt:lpstr>
      <vt:lpstr>DbDAD 人类老年疾病的DNA甲基化数据库</vt:lpstr>
      <vt:lpstr>DbDAD 人类老年疾病的DNA甲基化数据库 </vt:lpstr>
      <vt:lpstr>DiseaseMeth 人类疾病甲基化数据库</vt:lpstr>
      <vt:lpstr>DiseaseMeth 人类疾病甲基化数据库 </vt:lpstr>
      <vt:lpstr>batmeth2指令含义</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谢小莉</dc:creator>
  <cp:lastModifiedBy>lenovo</cp:lastModifiedBy>
  <cp:revision>230</cp:revision>
  <dcterms:created xsi:type="dcterms:W3CDTF">2015-09-19T02:16:00Z</dcterms:created>
  <dcterms:modified xsi:type="dcterms:W3CDTF">2016-11-24T14:36:50Z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y fmtid="{D5CDD505-2E9C-101B-9397-08002B2CF9AE}" pid="3" name="name">
    <vt:lpwstr>几何风演讲汇报模板.pptx</vt:lpwstr>
  </property>
  <property fmtid="{D5CDD505-2E9C-101B-9397-08002B2CF9AE}" pid="4" name="fileid">
    <vt:lpwstr>861698</vt:lpwstr>
  </property>
  <property fmtid="{D5CDD505-2E9C-101B-9397-08002B2CF9AE}" pid="5" name="search_tags">
    <vt:lpwstr>PPT模板</vt:lpwstr>
  </property>
</Properties>
</file>