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5" r:id="rId5"/>
    <p:sldId id="434" r:id="rId6"/>
    <p:sldId id="381" r:id="rId7"/>
    <p:sldId id="301" r:id="rId8"/>
    <p:sldId id="419" r:id="rId9"/>
    <p:sldId id="420" r:id="rId10"/>
    <p:sldId id="421" r:id="rId11"/>
    <p:sldId id="422" r:id="rId12"/>
    <p:sldId id="405" r:id="rId13"/>
    <p:sldId id="406" r:id="rId14"/>
    <p:sldId id="409" r:id="rId15"/>
    <p:sldId id="411" r:id="rId16"/>
    <p:sldId id="410" r:id="rId17"/>
    <p:sldId id="412" r:id="rId18"/>
    <p:sldId id="413" r:id="rId19"/>
    <p:sldId id="416" r:id="rId20"/>
    <p:sldId id="417" r:id="rId21"/>
    <p:sldId id="418" r:id="rId22"/>
    <p:sldId id="3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8CD"/>
    <a:srgbClr val="5E72F7"/>
    <a:srgbClr val="EDDA5A"/>
    <a:srgbClr val="E8A962"/>
    <a:srgbClr val="54D6A8"/>
    <a:srgbClr val="4AADEE"/>
    <a:srgbClr val="E65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FB22-94E9-4639-B000-3CE57E1AB6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9454"/>
            <a:ext cx="9144000" cy="206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074"/>
            <a:ext cx="9144000" cy="6939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914400" y="3555677"/>
            <a:ext cx="2588607" cy="33550"/>
          </a:xfrm>
          <a:prstGeom prst="rect">
            <a:avLst/>
          </a:prstGeom>
          <a:solidFill>
            <a:srgbClr val="E65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8" name="矩形 17"/>
          <p:cNvSpPr/>
          <p:nvPr userDrawn="1"/>
        </p:nvSpPr>
        <p:spPr>
          <a:xfrm>
            <a:off x="3505930" y="3555677"/>
            <a:ext cx="2588607" cy="33550"/>
          </a:xfrm>
          <a:prstGeom prst="rect">
            <a:avLst/>
          </a:prstGeom>
          <a:solidFill>
            <a:srgbClr val="E8A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9" name="矩形 18"/>
          <p:cNvSpPr/>
          <p:nvPr userDrawn="1"/>
        </p:nvSpPr>
        <p:spPr>
          <a:xfrm>
            <a:off x="6097460" y="3555677"/>
            <a:ext cx="2588607" cy="33550"/>
          </a:xfrm>
          <a:prstGeom prst="rect">
            <a:avLst/>
          </a:prstGeom>
          <a:solidFill>
            <a:srgbClr val="54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20" name="矩形 19"/>
          <p:cNvSpPr/>
          <p:nvPr userDrawn="1"/>
        </p:nvSpPr>
        <p:spPr>
          <a:xfrm>
            <a:off x="8688993" y="3555677"/>
            <a:ext cx="2588607" cy="33550"/>
          </a:xfrm>
          <a:prstGeom prst="rect">
            <a:avLst/>
          </a:prstGeom>
          <a:solidFill>
            <a:srgbClr val="4A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0" y="5916796"/>
            <a:ext cx="5943895" cy="941204"/>
            <a:chOff x="0" y="8693150"/>
            <a:chExt cx="5440351" cy="652463"/>
          </a:xfrm>
        </p:grpSpPr>
        <p:sp>
          <p:nvSpPr>
            <p:cNvPr id="34" name="等腰三角形 33"/>
            <p:cNvSpPr/>
            <p:nvPr userDrawn="1"/>
          </p:nvSpPr>
          <p:spPr>
            <a:xfrm>
              <a:off x="3195971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0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>
              <a:off x="498809" y="8764009"/>
              <a:ext cx="1476748" cy="581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>
              <a:off x="1340488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>
              <a:off x="2190231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>
              <a:off x="2816866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>
              <a:off x="4523121" y="9004191"/>
              <a:ext cx="917230" cy="341422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5642596" y="5926120"/>
            <a:ext cx="6575856" cy="941204"/>
            <a:chOff x="564089" y="8693150"/>
            <a:chExt cx="6018774" cy="652463"/>
          </a:xfrm>
        </p:grpSpPr>
        <p:sp>
          <p:nvSpPr>
            <p:cNvPr id="43" name="等腰三角形 42"/>
            <p:cNvSpPr/>
            <p:nvPr userDrawn="1"/>
          </p:nvSpPr>
          <p:spPr>
            <a:xfrm>
              <a:off x="3071606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>
              <a:off x="564089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>
              <a:off x="4874065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>
              <a:off x="5723807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>
              <a:off x="2591128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>
              <a:off x="4338983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>
              <a:off x="1706069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>
              <a:off x="1170987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570354"/>
            <a:ext cx="10512884" cy="5636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>
          <a:xfrm>
            <a:off x="2057823" y="2587925"/>
            <a:ext cx="650691" cy="8489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57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2190929" y="2587925"/>
            <a:ext cx="8465132" cy="848957"/>
          </a:xfrm>
          <a:custGeom>
            <a:avLst/>
            <a:gdLst>
              <a:gd name="connsiteX0" fmla="*/ 500231 w 7124700"/>
              <a:gd name="connsiteY0" fmla="*/ 216261 h 979001"/>
              <a:gd name="connsiteX1" fmla="*/ 500231 w 7124700"/>
              <a:gd name="connsiteY1" fmla="*/ 979001 h 979001"/>
              <a:gd name="connsiteX2" fmla="*/ 0 w 7124700"/>
              <a:gd name="connsiteY2" fmla="*/ 979001 h 979001"/>
              <a:gd name="connsiteX3" fmla="*/ 1230440 w 7124700"/>
              <a:gd name="connsiteY3" fmla="*/ 0 h 979001"/>
              <a:gd name="connsiteX4" fmla="*/ 2896778 w 7124700"/>
              <a:gd name="connsiteY4" fmla="*/ 0 h 979001"/>
              <a:gd name="connsiteX5" fmla="*/ 4620162 w 7124700"/>
              <a:gd name="connsiteY5" fmla="*/ 0 h 979001"/>
              <a:gd name="connsiteX6" fmla="*/ 5458362 w 7124700"/>
              <a:gd name="connsiteY6" fmla="*/ 0 h 979001"/>
              <a:gd name="connsiteX7" fmla="*/ 6286500 w 7124700"/>
              <a:gd name="connsiteY7" fmla="*/ 0 h 979001"/>
              <a:gd name="connsiteX8" fmla="*/ 7124700 w 7124700"/>
              <a:gd name="connsiteY8" fmla="*/ 0 h 979001"/>
              <a:gd name="connsiteX9" fmla="*/ 7124700 w 7124700"/>
              <a:gd name="connsiteY9" fmla="*/ 979001 h 979001"/>
              <a:gd name="connsiteX10" fmla="*/ 6286500 w 7124700"/>
              <a:gd name="connsiteY10" fmla="*/ 979001 h 979001"/>
              <a:gd name="connsiteX11" fmla="*/ 5458362 w 7124700"/>
              <a:gd name="connsiteY11" fmla="*/ 979001 h 979001"/>
              <a:gd name="connsiteX12" fmla="*/ 4620162 w 7124700"/>
              <a:gd name="connsiteY12" fmla="*/ 979001 h 979001"/>
              <a:gd name="connsiteX13" fmla="*/ 2896778 w 7124700"/>
              <a:gd name="connsiteY13" fmla="*/ 979001 h 979001"/>
              <a:gd name="connsiteX14" fmla="*/ 2166569 w 7124700"/>
              <a:gd name="connsiteY14" fmla="*/ 979001 h 979001"/>
              <a:gd name="connsiteX15" fmla="*/ 1666338 w 7124700"/>
              <a:gd name="connsiteY15" fmla="*/ 979001 h 979001"/>
              <a:gd name="connsiteX16" fmla="*/ 1230440 w 7124700"/>
              <a:gd name="connsiteY16" fmla="*/ 979001 h 97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24700" h="979001">
                <a:moveTo>
                  <a:pt x="500231" y="216261"/>
                </a:moveTo>
                <a:lnTo>
                  <a:pt x="500231" y="979001"/>
                </a:lnTo>
                <a:lnTo>
                  <a:pt x="0" y="979001"/>
                </a:lnTo>
                <a:close/>
                <a:moveTo>
                  <a:pt x="1230440" y="0"/>
                </a:moveTo>
                <a:lnTo>
                  <a:pt x="2896778" y="0"/>
                </a:lnTo>
                <a:lnTo>
                  <a:pt x="4620162" y="0"/>
                </a:lnTo>
                <a:lnTo>
                  <a:pt x="5458362" y="0"/>
                </a:lnTo>
                <a:lnTo>
                  <a:pt x="6286500" y="0"/>
                </a:lnTo>
                <a:lnTo>
                  <a:pt x="7124700" y="0"/>
                </a:lnTo>
                <a:lnTo>
                  <a:pt x="7124700" y="979001"/>
                </a:lnTo>
                <a:lnTo>
                  <a:pt x="6286500" y="979001"/>
                </a:lnTo>
                <a:lnTo>
                  <a:pt x="5458362" y="979001"/>
                </a:lnTo>
                <a:lnTo>
                  <a:pt x="4620162" y="979001"/>
                </a:lnTo>
                <a:lnTo>
                  <a:pt x="2896778" y="979001"/>
                </a:lnTo>
                <a:lnTo>
                  <a:pt x="2166569" y="979001"/>
                </a:lnTo>
                <a:lnTo>
                  <a:pt x="1666338" y="979001"/>
                </a:lnTo>
                <a:lnTo>
                  <a:pt x="1230440" y="979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768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320" spc="6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2587925"/>
            <a:ext cx="7074658" cy="848956"/>
          </a:xfrm>
        </p:spPr>
        <p:txBody>
          <a:bodyPr wrap="square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00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>
            <p:custDataLst>
              <p:tags r:id="rId2"/>
            </p:custDataLst>
          </p:nvPr>
        </p:nvSpPr>
        <p:spPr>
          <a:xfrm rot="20063428">
            <a:off x="3649503" y="3337624"/>
            <a:ext cx="458631" cy="4193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19" name="直角三角形 18"/>
          <p:cNvSpPr/>
          <p:nvPr userDrawn="1">
            <p:custDataLst>
              <p:tags r:id="rId3"/>
            </p:custDataLst>
          </p:nvPr>
        </p:nvSpPr>
        <p:spPr>
          <a:xfrm rot="7409929">
            <a:off x="4772942" y="3873396"/>
            <a:ext cx="309961" cy="22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0" name="直角三角形 19"/>
          <p:cNvSpPr/>
          <p:nvPr userDrawn="1">
            <p:custDataLst>
              <p:tags r:id="rId4"/>
            </p:custDataLst>
          </p:nvPr>
        </p:nvSpPr>
        <p:spPr>
          <a:xfrm rot="17352356">
            <a:off x="4455966" y="4749986"/>
            <a:ext cx="204771" cy="1458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1" name="直角三角形 20"/>
          <p:cNvSpPr/>
          <p:nvPr userDrawn="1">
            <p:custDataLst>
              <p:tags r:id="rId5"/>
            </p:custDataLst>
          </p:nvPr>
        </p:nvSpPr>
        <p:spPr>
          <a:xfrm rot="17352356">
            <a:off x="4004347" y="4977197"/>
            <a:ext cx="105190" cy="575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2" name="直角三角形 21"/>
          <p:cNvSpPr/>
          <p:nvPr userDrawn="1">
            <p:custDataLst>
              <p:tags r:id="rId6"/>
            </p:custDataLst>
          </p:nvPr>
        </p:nvSpPr>
        <p:spPr>
          <a:xfrm rot="11413207">
            <a:off x="5916225" y="4190510"/>
            <a:ext cx="204771" cy="1458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3" name="直角三角形 22"/>
          <p:cNvSpPr/>
          <p:nvPr userDrawn="1">
            <p:custDataLst>
              <p:tags r:id="rId7"/>
            </p:custDataLst>
          </p:nvPr>
        </p:nvSpPr>
        <p:spPr>
          <a:xfrm rot="18287289">
            <a:off x="5602756" y="3640013"/>
            <a:ext cx="204771" cy="22300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4" name="直角三角形 23"/>
          <p:cNvSpPr/>
          <p:nvPr userDrawn="1">
            <p:custDataLst>
              <p:tags r:id="rId8"/>
            </p:custDataLst>
          </p:nvPr>
        </p:nvSpPr>
        <p:spPr>
          <a:xfrm rot="16200000">
            <a:off x="8367449" y="2494043"/>
            <a:ext cx="122020" cy="22160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5" name="直角三角形 24"/>
          <p:cNvSpPr/>
          <p:nvPr userDrawn="1">
            <p:custDataLst>
              <p:tags r:id="rId9"/>
            </p:custDataLst>
          </p:nvPr>
        </p:nvSpPr>
        <p:spPr>
          <a:xfrm rot="16200000">
            <a:off x="8389186" y="1431617"/>
            <a:ext cx="58908" cy="10659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cxnSp>
        <p:nvCxnSpPr>
          <p:cNvPr id="26" name="直接连接符 25"/>
          <p:cNvCxnSpPr/>
          <p:nvPr userDrawn="1">
            <p:custDataLst>
              <p:tags r:id="rId10"/>
            </p:custDataLst>
          </p:nvPr>
        </p:nvCxnSpPr>
        <p:spPr>
          <a:xfrm flipV="1">
            <a:off x="4109537" y="4050117"/>
            <a:ext cx="632547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1"/>
            </p:custDataLst>
          </p:nvPr>
        </p:nvCxnSpPr>
        <p:spPr>
          <a:xfrm flipV="1">
            <a:off x="3859885" y="4064142"/>
            <a:ext cx="1100996" cy="6886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2"/>
            </p:custDataLst>
          </p:nvPr>
        </p:nvCxnSpPr>
        <p:spPr>
          <a:xfrm flipV="1">
            <a:off x="7693525" y="1602727"/>
            <a:ext cx="633950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3"/>
            </p:custDataLst>
          </p:nvPr>
        </p:nvCxnSpPr>
        <p:spPr>
          <a:xfrm flipV="1">
            <a:off x="8016111" y="1334840"/>
            <a:ext cx="1100996" cy="69005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135918" y="2073109"/>
            <a:ext cx="3745615" cy="2992232"/>
          </a:xfrm>
          <a:custGeom>
            <a:avLst/>
            <a:gdLst>
              <a:gd name="connsiteX0" fmla="*/ 0 w 5437012"/>
              <a:gd name="connsiteY0" fmla="*/ 1374260 h 1374260"/>
              <a:gd name="connsiteX1" fmla="*/ 0 w 5437012"/>
              <a:gd name="connsiteY1" fmla="*/ 0 h 1374260"/>
              <a:gd name="connsiteX2" fmla="*/ 5437012 w 5437012"/>
              <a:gd name="connsiteY2" fmla="*/ 1374260 h 1374260"/>
              <a:gd name="connsiteX3" fmla="*/ 0 w 5437012"/>
              <a:gd name="connsiteY3" fmla="*/ 1374260 h 1374260"/>
              <a:gd name="connsiteX0-1" fmla="*/ 0 w 2673030"/>
              <a:gd name="connsiteY0-2" fmla="*/ 1374260 h 2538041"/>
              <a:gd name="connsiteX1-3" fmla="*/ 0 w 2673030"/>
              <a:gd name="connsiteY1-4" fmla="*/ 0 h 2538041"/>
              <a:gd name="connsiteX2-5" fmla="*/ 2673030 w 2673030"/>
              <a:gd name="connsiteY2-6" fmla="*/ 2538041 h 2538041"/>
              <a:gd name="connsiteX3-7" fmla="*/ 0 w 2673030"/>
              <a:gd name="connsiteY3-8" fmla="*/ 1374260 h 2538041"/>
              <a:gd name="connsiteX0-9" fmla="*/ 0 w 4156364"/>
              <a:gd name="connsiteY0-10" fmla="*/ 252042 h 1415823"/>
              <a:gd name="connsiteX1-11" fmla="*/ 4156364 w 4156364"/>
              <a:gd name="connsiteY1-12" fmla="*/ 0 h 1415823"/>
              <a:gd name="connsiteX2-13" fmla="*/ 2673030 w 4156364"/>
              <a:gd name="connsiteY2-14" fmla="*/ 1415823 h 1415823"/>
              <a:gd name="connsiteX3-15" fmla="*/ 0 w 4156364"/>
              <a:gd name="connsiteY3-16" fmla="*/ 252042 h 1415823"/>
              <a:gd name="connsiteX0-17" fmla="*/ 0 w 2909455"/>
              <a:gd name="connsiteY0-18" fmla="*/ 44224 h 1415823"/>
              <a:gd name="connsiteX1-19" fmla="*/ 2909455 w 2909455"/>
              <a:gd name="connsiteY1-20" fmla="*/ 0 h 1415823"/>
              <a:gd name="connsiteX2-21" fmla="*/ 1426121 w 2909455"/>
              <a:gd name="connsiteY2-22" fmla="*/ 1415823 h 1415823"/>
              <a:gd name="connsiteX3-23" fmla="*/ 0 w 2909455"/>
              <a:gd name="connsiteY3-24" fmla="*/ 44224 h 1415823"/>
              <a:gd name="connsiteX0-25" fmla="*/ 0 w 2915805"/>
              <a:gd name="connsiteY0-26" fmla="*/ 50574 h 1422173"/>
              <a:gd name="connsiteX1-27" fmla="*/ 2915805 w 2915805"/>
              <a:gd name="connsiteY1-28" fmla="*/ 0 h 1422173"/>
              <a:gd name="connsiteX2-29" fmla="*/ 1426121 w 2915805"/>
              <a:gd name="connsiteY2-30" fmla="*/ 1422173 h 1422173"/>
              <a:gd name="connsiteX3-31" fmla="*/ 0 w 2915805"/>
              <a:gd name="connsiteY3-32" fmla="*/ 50574 h 1422173"/>
              <a:gd name="connsiteX0-33" fmla="*/ 0 w 2896755"/>
              <a:gd name="connsiteY0-34" fmla="*/ 0 h 1435099"/>
              <a:gd name="connsiteX1-35" fmla="*/ 2896755 w 2896755"/>
              <a:gd name="connsiteY1-36" fmla="*/ 12926 h 1435099"/>
              <a:gd name="connsiteX2-37" fmla="*/ 1407071 w 2896755"/>
              <a:gd name="connsiteY2-38" fmla="*/ 1435099 h 1435099"/>
              <a:gd name="connsiteX3-39" fmla="*/ 0 w 2896755"/>
              <a:gd name="connsiteY3-40" fmla="*/ 0 h 1435099"/>
              <a:gd name="connsiteX0-41" fmla="*/ 0 w 2896755"/>
              <a:gd name="connsiteY0-42" fmla="*/ 0 h 1422399"/>
              <a:gd name="connsiteX1-43" fmla="*/ 2896755 w 2896755"/>
              <a:gd name="connsiteY1-44" fmla="*/ 226 h 1422399"/>
              <a:gd name="connsiteX2-45" fmla="*/ 1407071 w 2896755"/>
              <a:gd name="connsiteY2-46" fmla="*/ 1422399 h 1422399"/>
              <a:gd name="connsiteX3-47" fmla="*/ 0 w 2896755"/>
              <a:gd name="connsiteY3-48" fmla="*/ 0 h 1422399"/>
              <a:gd name="connsiteX0-49" fmla="*/ 0 w 2896755"/>
              <a:gd name="connsiteY0-50" fmla="*/ 0 h 1441449"/>
              <a:gd name="connsiteX1-51" fmla="*/ 2896755 w 2896755"/>
              <a:gd name="connsiteY1-52" fmla="*/ 226 h 1441449"/>
              <a:gd name="connsiteX2-53" fmla="*/ 1451521 w 2896755"/>
              <a:gd name="connsiteY2-54" fmla="*/ 1441449 h 1441449"/>
              <a:gd name="connsiteX3-55" fmla="*/ 0 w 2896755"/>
              <a:gd name="connsiteY3-56" fmla="*/ 0 h 1441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96755" h="1441449">
                <a:moveTo>
                  <a:pt x="0" y="0"/>
                </a:moveTo>
                <a:lnTo>
                  <a:pt x="2896755" y="226"/>
                </a:lnTo>
                <a:lnTo>
                  <a:pt x="1451521" y="144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900000" tIns="180000" rIns="900000" anchor="t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25400" dir="13500000" algn="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76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724297"/>
            <a:ext cx="10515600" cy="445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-1"/>
            <a:ext cx="1517454" cy="576001"/>
            <a:chOff x="0" y="0"/>
            <a:chExt cx="1092259" cy="41460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0" y="1"/>
              <a:ext cx="383823" cy="289129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flipV="1">
              <a:off x="183387" y="0"/>
              <a:ext cx="708436" cy="414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flipV="1">
              <a:off x="508001" y="0"/>
              <a:ext cx="584258" cy="341930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E72F7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甲基化及其差异分析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635334"/>
            <a:ext cx="9144000" cy="693917"/>
          </a:xfrm>
        </p:spPr>
        <p:txBody>
          <a:bodyPr/>
          <a:lstStyle/>
          <a:p>
            <a:r>
              <a:rPr lang="en-US" altLang="zh-CN" sz="2000" dirty="0"/>
              <a:t>2016-10-31</a:t>
            </a:r>
            <a:endParaRPr lang="en-US" altLang="zh-CN" sz="2000" dirty="0"/>
          </a:p>
        </p:txBody>
      </p:sp>
      <p:sp>
        <p:nvSpPr>
          <p:cNvPr id="6147" name="Rectangle 3"/>
          <p:cNvSpPr>
            <a:spLocks noGrp="1"/>
          </p:cNvSpPr>
          <p:nvPr/>
        </p:nvSpPr>
        <p:spPr>
          <a:xfrm>
            <a:off x="8478203" y="4107180"/>
            <a:ext cx="3529012" cy="863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algn="just" eaLnBrk="1" hangingPunct="1">
              <a:lnSpc>
                <a:spcPct val="80000"/>
              </a:lnSpc>
            </a:pPr>
            <a:r>
              <a:rPr lang="zh-CN" altLang="en-US" sz="1800" dirty="0"/>
              <a:t>指导老师：李国亮</a:t>
            </a:r>
            <a:endParaRPr lang="zh-CN" altLang="en-US" sz="1800" dirty="0"/>
          </a:p>
          <a:p>
            <a:pPr lvl="0" algn="just" eaLnBrk="1" hangingPunct="1">
              <a:lnSpc>
                <a:spcPct val="80000"/>
              </a:lnSpc>
            </a:pPr>
            <a:endParaRPr lang="zh-CN" altLang="en-US" sz="1800" dirty="0"/>
          </a:p>
          <a:p>
            <a:pPr lvl="0" algn="just" eaLnBrk="1" hangingPunct="1">
              <a:lnSpc>
                <a:spcPct val="80000"/>
              </a:lnSpc>
            </a:pPr>
            <a:r>
              <a:rPr lang="zh-CN" altLang="en-US" sz="1600" dirty="0"/>
              <a:t>团队成员：董怡蕙 宋琦敏 焦裕迪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数据处理及分析</a:t>
            </a:r>
            <a:endParaRPr lang="zh-CN" altLang="en-US" dirty="0"/>
          </a:p>
        </p:txBody>
      </p:sp>
      <p:sp>
        <p:nvSpPr>
          <p:cNvPr id="39" name="MH_Number"/>
          <p:cNvSpPr/>
          <p:nvPr>
            <p:custDataLst>
              <p:tags r:id="rId2"/>
            </p:custDataLst>
          </p:nvPr>
        </p:nvSpPr>
        <p:spPr>
          <a:xfrm>
            <a:off x="2822655" y="2622431"/>
            <a:ext cx="793251" cy="86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en-US" sz="4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08635" y="668655"/>
            <a:ext cx="11367770" cy="5426710"/>
          </a:xfrm>
        </p:spPr>
        <p:txBody>
          <a:bodyPr>
            <a:normAutofit fontScale="45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Tx/>
            </a:pPr>
            <a:r>
              <a:rPr sz="3200" dirty="0">
                <a:latin typeface="+mn-ea"/>
              </a:rPr>
              <a:t>1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建立索引</a:t>
            </a:r>
            <a:r>
              <a:rPr sz="3600" dirty="0">
                <a:latin typeface="+mn-ea"/>
              </a:rPr>
              <a:t>----通过像索引目录一样，可以快速比对</a:t>
            </a:r>
            <a:endParaRPr sz="36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sz="3200" dirty="0">
                <a:latin typeface="+mn-ea"/>
              </a:rPr>
              <a:t>Build_all  /public/home/yqchen/sdh/s/ref-seq/Oryza_sativa.IRGSP-1.0.31.dna.genome.fa</a:t>
            </a:r>
            <a:endParaRPr sz="32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endParaRPr sz="32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</a:pPr>
            <a:r>
              <a:rPr sz="3600" dirty="0">
                <a:latin typeface="+mn-ea"/>
              </a:rPr>
              <a:t>2.</a:t>
            </a:r>
            <a:r>
              <a:rPr lang="zh-CN" sz="3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映射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比对</a:t>
            </a:r>
            <a:r>
              <a:rPr lang="zh-CN" sz="3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（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Map</a:t>
            </a:r>
            <a:r>
              <a:rPr lang="zh-CN" sz="3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）</a:t>
            </a:r>
            <a:r>
              <a:rPr sz="3600" dirty="0">
                <a:latin typeface="+mn-ea"/>
              </a:rPr>
              <a:t>：-------比对之后得到了甲基化</a:t>
            </a:r>
            <a:endParaRPr sz="3600" dirty="0">
              <a:latin typeface="+mn-ea"/>
            </a:endParaRPr>
          </a:p>
          <a:p>
            <a:pPr marL="457200" lvl="1" indent="0">
              <a:lnSpc>
                <a:spcPct val="120000"/>
              </a:lnSpc>
              <a:buClrTx/>
            </a:pPr>
            <a:r>
              <a:rPr sz="2665" dirty="0">
                <a:latin typeface="+mn-ea"/>
              </a:rPr>
              <a:t>单端比对</a:t>
            </a:r>
            <a:endParaRPr sz="2665" dirty="0">
              <a:latin typeface="+mn-ea"/>
            </a:endParaRPr>
          </a:p>
          <a:p>
            <a:pPr marL="457200" lvl="1" indent="0">
              <a:lnSpc>
                <a:spcPct val="120000"/>
              </a:lnSpc>
              <a:buClrTx/>
              <a:buNone/>
            </a:pPr>
            <a:r>
              <a:rPr lang="en-US" sz="3200" dirty="0">
                <a:latin typeface="+mn-ea"/>
              </a:rPr>
              <a:t>	</a:t>
            </a:r>
            <a:r>
              <a:rPr sz="3200" dirty="0">
                <a:latin typeface="+mn-ea"/>
              </a:rPr>
              <a:t>左：batmeth2-align -g ./hg19/hg19.fa -i left.fq -o outPrefix1 -p 6</a:t>
            </a:r>
            <a:r>
              <a:rPr lang="en-US" sz="3200" dirty="0">
                <a:latin typeface="+mn-ea"/>
              </a:rPr>
              <a:t>(</a:t>
            </a:r>
            <a:r>
              <a:rPr sz="3200" dirty="0">
                <a:latin typeface="+mn-ea"/>
              </a:rPr>
              <a:t>-p 为线程数，一般为6个</a:t>
            </a:r>
            <a:r>
              <a:rPr lang="en-US" sz="3200" dirty="0">
                <a:latin typeface="+mn-ea"/>
              </a:rPr>
              <a:t>)</a:t>
            </a:r>
            <a:endParaRPr lang="en-US" sz="3200" dirty="0">
              <a:latin typeface="+mn-ea"/>
            </a:endParaRPr>
          </a:p>
          <a:p>
            <a:pPr marL="457200" lvl="1" indent="0">
              <a:lnSpc>
                <a:spcPct val="120000"/>
              </a:lnSpc>
              <a:buClrTx/>
            </a:pPr>
            <a:r>
              <a:rPr sz="3200" dirty="0">
                <a:latin typeface="+mn-ea"/>
              </a:rPr>
              <a:t>双端比对</a:t>
            </a:r>
            <a:endParaRPr sz="32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3200" dirty="0">
                <a:latin typeface="+mn-ea"/>
              </a:rPr>
              <a:t>	</a:t>
            </a:r>
            <a:r>
              <a:rPr sz="3200" dirty="0">
                <a:latin typeface="+mn-ea"/>
              </a:rPr>
              <a:t>batmeth2-align -g /data/index/hg19/hg19.fa -i CML_R1_left.fq -i CML_R2_right.fq -o out.prefix --threads 16 -n 2</a:t>
            </a:r>
            <a:endParaRPr sz="32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sz="3200" dirty="0">
                <a:latin typeface="+mn-ea"/>
              </a:rPr>
              <a:t> </a:t>
            </a:r>
            <a:r>
              <a:rPr lang="en-US" sz="3200" dirty="0">
                <a:latin typeface="+mn-ea"/>
              </a:rPr>
              <a:t>	</a:t>
            </a:r>
            <a:r>
              <a:rPr lang="zh-CN" sz="3200" dirty="0">
                <a:latin typeface="+mn-ea"/>
              </a:rPr>
              <a:t>（</a:t>
            </a:r>
            <a:r>
              <a:rPr sz="3200" dirty="0">
                <a:latin typeface="+mn-ea"/>
              </a:rPr>
              <a:t>线程一般为16，最好</a:t>
            </a:r>
            <a:r>
              <a:rPr lang="zh-CN" altLang="en-US" sz="3200" dirty="0">
                <a:latin typeface="+mn-ea"/>
              </a:rPr>
              <a:t>为</a:t>
            </a:r>
            <a:r>
              <a:rPr sz="3200" dirty="0">
                <a:latin typeface="+mn-ea"/>
              </a:rPr>
              <a:t>双数。</a:t>
            </a:r>
            <a:r>
              <a:rPr lang="zh-CN" sz="3200" dirty="0">
                <a:latin typeface="+mn-ea"/>
              </a:rPr>
              <a:t>）</a:t>
            </a:r>
            <a:endParaRPr lang="zh-CN" sz="32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zh-CN" altLang="en-US" sz="3200" dirty="0">
                <a:latin typeface="+mn-ea"/>
              </a:rPr>
              <a:t>    </a:t>
            </a:r>
            <a:r>
              <a:rPr lang="zh-CN" altLang="en-US" sz="3600" dirty="0">
                <a:latin typeface="+mn-ea"/>
              </a:rPr>
              <a:t>注：</a:t>
            </a:r>
            <a:endParaRPr lang="zh-CN" altLang="en-US" sz="36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sz="3200" dirty="0">
                <a:latin typeface="+mn-ea"/>
              </a:rPr>
              <a:t>    </a:t>
            </a:r>
            <a:r>
              <a:rPr lang="en-US" sz="3200" dirty="0">
                <a:latin typeface="+mn-ea"/>
              </a:rPr>
              <a:t>a)</a:t>
            </a:r>
            <a:r>
              <a:rPr lang="zh-CN" sz="3200" dirty="0">
                <a:latin typeface="+mn-ea"/>
              </a:rPr>
              <a:t>比对序列</a:t>
            </a:r>
            <a:r>
              <a:rPr sz="3200" dirty="0">
                <a:latin typeface="+mn-ea"/>
              </a:rPr>
              <a:t>长度大于150，fastqc 中reads的长度(.fq文件，AGCT也可以看长度),我们一般</a:t>
            </a:r>
            <a:r>
              <a:rPr lang="zh-CN" sz="3200" dirty="0">
                <a:latin typeface="+mn-ea"/>
              </a:rPr>
              <a:t>用</a:t>
            </a:r>
            <a:r>
              <a:rPr sz="3200" dirty="0">
                <a:latin typeface="+mn-ea"/>
              </a:rPr>
              <a:t>120,125的长度</a:t>
            </a:r>
            <a:endParaRPr sz="32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3200" dirty="0">
                <a:latin typeface="+mn-ea"/>
              </a:rPr>
              <a:t>    b)</a:t>
            </a:r>
            <a:r>
              <a:rPr sz="3200" dirty="0">
                <a:latin typeface="+mn-ea"/>
              </a:rPr>
              <a:t>跑几个线程会出现几个输出文件</a:t>
            </a:r>
            <a:endParaRPr sz="32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sz="3200" dirty="0">
                <a:latin typeface="+mn-ea"/>
              </a:rPr>
              <a:t>    </a:t>
            </a:r>
            <a:r>
              <a:rPr lang="en-US" sz="3200" dirty="0">
                <a:latin typeface="+mn-ea"/>
              </a:rPr>
              <a:t>c)</a:t>
            </a:r>
            <a:r>
              <a:rPr lang="zh-CN" sz="3200" dirty="0">
                <a:latin typeface="+mn-ea"/>
              </a:rPr>
              <a:t>单双端下载数据时可从</a:t>
            </a:r>
            <a:r>
              <a:rPr sz="3200" dirty="0">
                <a:latin typeface="+mn-ea"/>
              </a:rPr>
              <a:t>数据自身</a:t>
            </a:r>
            <a:r>
              <a:rPr lang="zh-CN" sz="3200" dirty="0">
                <a:latin typeface="+mn-ea"/>
              </a:rPr>
              <a:t>判断</a:t>
            </a:r>
            <a:r>
              <a:rPr sz="3200" dirty="0">
                <a:latin typeface="+mn-ea"/>
              </a:rPr>
              <a:t>，ncbi也</a:t>
            </a:r>
            <a:r>
              <a:rPr lang="zh-CN" sz="3200" dirty="0">
                <a:latin typeface="+mn-ea"/>
              </a:rPr>
              <a:t>说明</a:t>
            </a:r>
            <a:r>
              <a:rPr lang="en-US" altLang="zh-CN" sz="3200" dirty="0">
                <a:latin typeface="+mn-ea"/>
              </a:rPr>
              <a:t>(</a:t>
            </a:r>
            <a:r>
              <a:rPr sz="3200" dirty="0">
                <a:latin typeface="+mn-ea"/>
              </a:rPr>
              <a:t>1:N:0-------1表示左端</a:t>
            </a:r>
            <a:r>
              <a:rPr lang="en-US" sz="3200" dirty="0">
                <a:latin typeface="+mn-ea"/>
              </a:rPr>
              <a:t>;</a:t>
            </a:r>
            <a:r>
              <a:rPr sz="3200" dirty="0">
                <a:latin typeface="+mn-ea"/>
              </a:rPr>
              <a:t> 2:N:0-------2表示右端</a:t>
            </a:r>
            <a:r>
              <a:rPr lang="en-US" sz="3200" dirty="0">
                <a:latin typeface="+mn-ea"/>
              </a:rPr>
              <a:t>)</a:t>
            </a:r>
            <a:endParaRPr lang="en-US" sz="3200" dirty="0"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14630" y="984250"/>
            <a:ext cx="11660505" cy="420624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Tx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3.split获取甲基化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3200" dirty="0">
                <a:latin typeface="+mn-ea"/>
              </a:rPr>
              <a:t> </a:t>
            </a:r>
            <a:r>
              <a:rPr lang="en-US" sz="1200" dirty="0">
                <a:latin typeface="+mn-ea"/>
              </a:rPr>
              <a:t> </a:t>
            </a:r>
            <a:r>
              <a:rPr lang="en-US" sz="1400" dirty="0">
                <a:latin typeface="+mn-ea"/>
              </a:rPr>
              <a:t>split -o Final_Result.sam -g ../../../Genome/batmeth2/xx.fa -n 2 -i batmeth2outPrefix.* -m Final.methratio.txt  -P</a:t>
            </a:r>
            <a:endParaRPr lang="en-US" sz="14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ClrTx/>
            </a:pPr>
            <a:r>
              <a:rPr lang="en-US" sz="1800" dirty="0">
                <a:latin typeface="+mn-ea"/>
              </a:rPr>
              <a:t>../../../Genome/batmeth2/xx.fa 建立索引的那个文件</a:t>
            </a:r>
            <a:endParaRPr lang="en-US" sz="18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ClrTx/>
            </a:pPr>
            <a:r>
              <a:rPr lang="en-US" sz="1800" dirty="0">
                <a:latin typeface="+mn-ea"/>
              </a:rPr>
              <a:t>batmeth2outPrefix.*     batmeth执行后的所有文</a:t>
            </a:r>
            <a:r>
              <a:rPr lang="zh-CN" altLang="en-US" sz="1800" dirty="0">
                <a:latin typeface="+mn-ea"/>
              </a:rPr>
              <a:t>件</a:t>
            </a:r>
            <a:endParaRPr lang="zh-CN" altLang="en-US" sz="18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ClrTx/>
            </a:pPr>
            <a:r>
              <a:rPr lang="en-US" sz="1800" dirty="0">
                <a:latin typeface="+mn-ea"/>
              </a:rPr>
              <a:t>Final.methratio.txt  甲基化水平的文件，split执行后的结果文件</a:t>
            </a:r>
            <a:endParaRPr lang="en-US" sz="18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ClrTx/>
            </a:pPr>
            <a:r>
              <a:rPr lang="en-US" sz="1800" dirty="0">
                <a:latin typeface="+mn-ea"/>
              </a:rPr>
              <a:t>-P：指定为双端，该指令默认为单端，没有该参数，因为我们用的是双端，必须显示注明该参数，否则</a:t>
            </a:r>
            <a:r>
              <a:rPr lang="zh-CN" altLang="en-US" sz="1800" dirty="0">
                <a:latin typeface="+mn-ea"/>
              </a:rPr>
              <a:t>生成的</a:t>
            </a:r>
            <a:r>
              <a:rPr lang="en-US" sz="1800" dirty="0">
                <a:latin typeface="+mn-ea"/>
              </a:rPr>
              <a:t>文件大小为0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sz="1800" dirty="0">
                <a:latin typeface="+mn-ea"/>
              </a:rPr>
              <a:t>		</a:t>
            </a:r>
            <a:r>
              <a:rPr lang="en-US" sz="2800" dirty="0">
                <a:latin typeface="+mn-ea"/>
              </a:rPr>
              <a:t>	</a:t>
            </a:r>
            <a:endParaRPr lang="en-US" sz="2800" dirty="0">
              <a:latin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endParaRPr lang="en-US" sz="222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14630" y="984250"/>
            <a:ext cx="11823065" cy="5708015"/>
          </a:xfrm>
        </p:spPr>
        <p:txBody>
          <a:bodyPr>
            <a:normAutofit fontScale="35000"/>
          </a:bodyPr>
          <a:lstStyle/>
          <a:p>
            <a:pPr marL="0" indent="0">
              <a:lnSpc>
                <a:spcPct val="120000"/>
              </a:lnSpc>
              <a:buClrTx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4.使用近似贝叶斯建模检测BSseq SNP 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4400" dirty="0">
                <a:solidFill>
                  <a:srgbClr val="FF0000"/>
                </a:solidFill>
                <a:latin typeface="+mn-ea"/>
                <a:sym typeface="+mn-ea"/>
              </a:rPr>
              <a:t>  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a）将Sam文件转换为BAM文件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	samtools view -bS Final_Result.sam &gt; Final_Result.bam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Samtools指令输入的文件为.sam,输出文件为.bam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只是文件格式不一样，内容一样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285750" indent="-285750">
              <a:lnSpc>
                <a:spcPct val="120000"/>
              </a:lnSpc>
              <a:buClrTx/>
              <a:buNone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   b)对bam文件进行排序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	samtools sort Final_Result.bam -f Final_Result.sort.bam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对它排序，方便下一步差异性检测，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   c）BS-Seq变化检测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	BS-Snper --fa /data/index/hg19/hg19.fa --input Final_Result.sort.bam --output snp_result_file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/data/index/hg19/hg19.fa：参考基因组</a:t>
            </a:r>
            <a:r>
              <a:rPr lang="en-US" sz="4000" dirty="0">
                <a:latin typeface="+mn-ea"/>
              </a:rPr>
              <a:t>	</a:t>
            </a:r>
            <a:endParaRPr lang="en-US" sz="4000" dirty="0">
              <a:latin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4000" dirty="0">
              <a:latin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2800" dirty="0">
              <a:latin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SNP：单核苷酸多态性，单核苷酸一个碱基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有很多突变在DNA上，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测三个人的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样本，从而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检测哪些地方突变了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595" y="576580"/>
            <a:ext cx="10535285" cy="6045835"/>
          </a:xfrm>
        </p:spPr>
        <p:txBody>
          <a:bodyPr>
            <a:normAutofit/>
          </a:bodyPr>
          <a:p>
            <a:pPr marL="0" indent="0">
              <a:lnSpc>
                <a:spcPct val="120000"/>
              </a:lnSpc>
              <a:buClrTx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5.methyGff------甲基化水平和密度（split生成的文件信息比较少，为了得到更多的信息，为了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进行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可视化的处理，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利用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R语言的性质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。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） 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	methyGff -o outprefix -G index -g GFF file/-b bed file -m final.methratio.txt -B -P --TSS --TTS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final.methratio.txt ：split生成的文件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将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基因区域的信息提取出来：-B ----body，对应输出文件callus1.body.*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.txt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285750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0" indent="0">
              <a:lnSpc>
                <a:spcPct val="120000"/>
              </a:lnSpc>
              <a:buClrTx/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 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第一行:Chr1染色体名称，2902 染色体上的位置，225为支持甲基化的基因，654为共几个基因，甲基化水	平：225/654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-P-promoter,对应输出文件callus1.Promoter.cg/chg/chh.1.txt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。文件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同上，也是在染色体位置上的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。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-P参数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很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重要：基因要表达，首先要启动，（启动子区域）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742950" lvl="1" indent="-285750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-TSS、-TTS：为后面指令的需要,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其生成文件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callus1.TSS.cg/chg/cgg.1.txt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和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callus1.TTS.cg./chg/cgg.1.txt是heatmap指令的输入文件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rcRect b="72249"/>
          <a:stretch>
            <a:fillRect/>
          </a:stretch>
        </p:blipFill>
        <p:spPr>
          <a:xfrm>
            <a:off x="1721485" y="2915285"/>
            <a:ext cx="5306060" cy="6629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315" y="850900"/>
            <a:ext cx="10627360" cy="5335270"/>
          </a:xfrm>
        </p:spPr>
        <p:txBody>
          <a:bodyPr>
            <a:normAutofit fontScale="80000"/>
          </a:bodyPr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methyPlot--- DNA甲基化数据可视化</a:t>
            </a:r>
            <a:r>
              <a:rPr lang="zh-CN" altLang="en-US">
                <a:solidFill>
                  <a:srgbClr val="FF0000"/>
                </a:solidFill>
              </a:rPr>
              <a:t>（所需R包：ggplot2 {install.packages（“ggplot2”）</a:t>
            </a:r>
            <a:r>
              <a:rPr lang="en-US" altLang="zh-CN">
                <a:solidFill>
                  <a:srgbClr val="FF0000"/>
                </a:solidFill>
              </a:rPr>
              <a:t>}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methyPlot </a:t>
            </a:r>
            <a:r>
              <a:rPr lang="zh-CN" altLang="en-US" u="sng">
                <a:solidFill>
                  <a:schemeClr val="tx1">
                    <a:lumMod val="85000"/>
                    <a:lumOff val="15000"/>
                  </a:schemeClr>
                </a:solidFill>
              </a:rPr>
              <a:t>methBins.txt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chrosome.methy.pdf 0.025 </a:t>
            </a:r>
            <a:r>
              <a:rPr lang="zh-CN" altLang="en-US" u="sng">
                <a:solidFill>
                  <a:schemeClr val="tx1">
                    <a:lumMod val="85000"/>
                    <a:lumOff val="15000"/>
                  </a:schemeClr>
                </a:solidFill>
              </a:rPr>
              <a:t>Methylevel.1.txt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methlevel.pdf TSS TTS </a:t>
            </a:r>
            <a:r>
              <a:rPr lang="zh-CN" altLang="en-US" u="sng">
                <a:solidFill>
                  <a:schemeClr val="tx1">
                    <a:lumMod val="85000"/>
                    <a:lumOff val="15000"/>
                  </a:schemeClr>
                </a:solidFill>
              </a:rPr>
              <a:t>AverMethylevel.1.txt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elements.pdf 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methBins.txt:split生成的文件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Methylevel.1.txt  / AverMethylevel.1.txt：methyGff生成的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一个”.txt”对应一个.pdf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0.025基因的步长。默认即可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结果某个.pdf显示如右图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200400" lvl="7" indent="0"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横轴是为位置，人为分的，代表区域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200400" lvl="7" indent="0"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纵轴甲基化水平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5" descr="C:\Users\ASUS\Documents\Tencent Files\892041447\Image\C2C\7B15819C4F7E1AAED969C4A3DA8C7FE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4270" y="3333115"/>
            <a:ext cx="3777615" cy="186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720" y="1043940"/>
            <a:ext cx="10617200" cy="3489325"/>
          </a:xfrm>
        </p:spPr>
        <p:txBody>
          <a:bodyPr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Rscrip（画密度图）------突变型，野生型对比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图片 4" descr="F594BBS(`Z%TOR$}089_]V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1546225"/>
            <a:ext cx="7722870" cy="2912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不同数据库概述</a:t>
            </a:r>
            <a:endParaRPr lang="zh-CN" altLang="en-US" dirty="0"/>
          </a:p>
        </p:txBody>
      </p:sp>
      <p:sp>
        <p:nvSpPr>
          <p:cNvPr id="39" name="MH_Number"/>
          <p:cNvSpPr/>
          <p:nvPr>
            <p:custDataLst>
              <p:tags r:id="rId2"/>
            </p:custDataLst>
          </p:nvPr>
        </p:nvSpPr>
        <p:spPr>
          <a:xfrm>
            <a:off x="2822655" y="2622431"/>
            <a:ext cx="793251" cy="86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en-US" altLang="zh-CN" sz="4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106805" y="720090"/>
            <a:ext cx="10130155" cy="562991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10000"/>
              </a:lnSpc>
              <a:buClrTx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DiseaseMeth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人类疾病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整合了</a:t>
            </a:r>
            <a:r>
              <a:rPr lang="en-US" altLang="zh-CN" sz="166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72</a:t>
            </a: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种疾病类型。</a:t>
            </a:r>
            <a:endParaRPr lang="zh-CN" altLang="en-US" sz="1665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</a:t>
            </a:r>
            <a:r>
              <a:rPr lang="zh-CN" altLang="en-US" sz="1665" dirty="0">
                <a:solidFill>
                  <a:srgbClr val="FF0000"/>
                </a:solidFill>
              </a:rPr>
              <a:t>回归分析</a:t>
            </a: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等相关分析并可供作深入</a:t>
            </a:r>
            <a:r>
              <a:rPr lang="zh-CN" altLang="en-US" sz="1665" dirty="0">
                <a:solidFill>
                  <a:srgbClr val="FF0000"/>
                </a:solidFill>
              </a:rPr>
              <a:t>数据挖掘</a:t>
            </a: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之用。</a:t>
            </a:r>
            <a:endParaRPr lang="zh-CN" altLang="en-US" sz="1665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10000"/>
              </a:lnSpc>
              <a:buClrTx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DbDAD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人类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老年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疾病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）：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65" dirty="0">
                <a:sym typeface="+mn-ea"/>
              </a:rPr>
              <a:t>整合了</a:t>
            </a:r>
            <a:r>
              <a:rPr lang="en-US" altLang="zh-CN" sz="1665" dirty="0">
                <a:sym typeface="+mn-ea"/>
              </a:rPr>
              <a:t>12</a:t>
            </a:r>
            <a:r>
              <a:rPr lang="zh-CN" altLang="en-US" sz="1665" dirty="0">
                <a:sym typeface="+mn-ea"/>
              </a:rPr>
              <a:t>种老年疾病。</a:t>
            </a:r>
            <a:endParaRPr lang="zh-CN" altLang="en-US" sz="1665" dirty="0"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sz="1665" dirty="0">
                <a:sym typeface="+mn-ea"/>
              </a:rPr>
              <a:t>包含了</a:t>
            </a:r>
            <a:r>
              <a:rPr sz="1665" dirty="0">
                <a:solidFill>
                  <a:srgbClr val="FF0000"/>
                </a:solidFill>
                <a:sym typeface="+mn-ea"/>
              </a:rPr>
              <a:t>ChainMap可视化工具</a:t>
            </a:r>
            <a:r>
              <a:rPr lang="zh-CN" sz="1665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665" dirty="0">
                <a:solidFill>
                  <a:schemeClr val="tx1"/>
                </a:solidFill>
                <a:sym typeface="+mn-ea"/>
              </a:rPr>
              <a:t>Map</a:t>
            </a:r>
            <a:r>
              <a:rPr lang="zh-CN" sz="1665" dirty="0">
                <a:solidFill>
                  <a:schemeClr val="tx1"/>
                </a:solidFill>
                <a:sym typeface="+mn-ea"/>
              </a:rPr>
              <a:t>）。</a:t>
            </a:r>
            <a:endParaRPr lang="zh-CN" sz="166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ClrTx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methHC(人类癌基因表达)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65" dirty="0">
                <a:sym typeface="+mn-ea"/>
              </a:rPr>
              <a:t>不仅</a:t>
            </a: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结合DNA甲基化数据，还包括基因表达数据和</a:t>
            </a:r>
            <a:r>
              <a:rPr lang="zh-CN" altLang="en-US" sz="1665" dirty="0">
                <a:solidFill>
                  <a:srgbClr val="FF0000"/>
                </a:solidFill>
                <a:sym typeface="+mn-ea"/>
              </a:rPr>
              <a:t>microRNA</a:t>
            </a: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表达数据。</a:t>
            </a:r>
            <a:endParaRPr lang="zh-CN" altLang="en-US" sz="1665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65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提供各种接口和图形可视化工具。</a:t>
            </a:r>
            <a:endParaRPr lang="zh-CN" altLang="en-US" sz="1665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ClrTx/>
            </a:pPr>
            <a:r>
              <a:rPr lang="zh-CN" sz="200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MethyCancer（人类肿瘤）：</a:t>
            </a:r>
            <a:endParaRPr lang="zh-CN" sz="2000" b="1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70" dirty="0">
                <a:sym typeface="+mn-ea"/>
              </a:rPr>
              <a:t>高度集成的数据包括</a:t>
            </a:r>
            <a:r>
              <a:rPr lang="zh-CN" altLang="en-US" sz="1670" dirty="0">
                <a:solidFill>
                  <a:schemeClr val="tx1"/>
                </a:solidFill>
                <a:sym typeface="+mn-ea"/>
              </a:rPr>
              <a:t>DNA甲基化相关基因、突变和癌症信息</a:t>
            </a:r>
            <a:r>
              <a:rPr lang="zh-CN" altLang="en-US" sz="1670" dirty="0">
                <a:sym typeface="+mn-ea"/>
              </a:rPr>
              <a:t>，和CpG岛（CGI）。</a:t>
            </a:r>
            <a:endParaRPr lang="zh-CN" altLang="en-US" sz="1670" dirty="0"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70" dirty="0">
                <a:solidFill>
                  <a:schemeClr val="tx1"/>
                </a:solidFill>
                <a:sym typeface="+mn-ea"/>
              </a:rPr>
              <a:t>提供</a:t>
            </a:r>
            <a:r>
              <a:rPr lang="zh-CN" altLang="en-US" sz="1670" dirty="0">
                <a:solidFill>
                  <a:srgbClr val="FF0000"/>
                </a:solidFill>
                <a:sym typeface="+mn-ea"/>
              </a:rPr>
              <a:t>可视化工具</a:t>
            </a:r>
            <a:r>
              <a:rPr lang="en-US" altLang="zh-CN" sz="1670" dirty="0">
                <a:solidFill>
                  <a:srgbClr val="FF0000"/>
                </a:solidFill>
                <a:sym typeface="+mn-ea"/>
              </a:rPr>
              <a:t>myview</a:t>
            </a:r>
            <a:r>
              <a:rPr lang="zh-CN" altLang="en-US" sz="1385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38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ClrTx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MethylomeDB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脑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）</a:t>
            </a:r>
            <a:r>
              <a:rPr lang="zh-CN" altLang="en-US" sz="1660" b="1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</a:t>
            </a:r>
            <a:endParaRPr lang="zh-CN" altLang="en-US" sz="1660" b="1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sz="1670" dirty="0">
                <a:solidFill>
                  <a:schemeClr val="tx1"/>
                </a:solidFill>
                <a:sym typeface="+mn-ea"/>
              </a:rPr>
              <a:t>脑甲基化数据的第一来源</a:t>
            </a:r>
            <a:r>
              <a:rPr sz="167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，包括</a:t>
            </a:r>
            <a:r>
              <a:rPr sz="1670" dirty="0">
                <a:solidFill>
                  <a:srgbClr val="FF0000"/>
                </a:solidFill>
                <a:sym typeface="+mn-ea"/>
              </a:rPr>
              <a:t>人类和小鼠脑标本</a:t>
            </a:r>
            <a:r>
              <a:rPr sz="167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的全基因组DNA甲基化谱</a:t>
            </a: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  <a:endParaRPr lang="zh-CN" sz="167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促进跨物种比较表观基因组调查，以及精神分裂症和抑郁症甲状腺的研究。</a:t>
            </a:r>
            <a:endParaRPr lang="zh-CN" sz="167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提供表功能方便下载；浏览器利用UCSC基因组浏览器镜像站点的基本接口。</a:t>
            </a:r>
            <a:endParaRPr lang="zh-CN" sz="167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buClrTx/>
            </a:pPr>
            <a:endParaRPr lang="zh-CN" altLang="en-US" sz="138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2480" y="557530"/>
            <a:ext cx="1310640" cy="3429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研究人类疾病相关的甲基化数据库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30605" y="315595"/>
            <a:ext cx="10130155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Tx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PubMeth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：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65" dirty="0">
                <a:latin typeface="+mn-ea"/>
                <a:sym typeface="+mn-ea"/>
              </a:rPr>
              <a:t>基于</a:t>
            </a:r>
            <a:r>
              <a:rPr lang="en-US" altLang="zh-CN" sz="1665" dirty="0">
                <a:latin typeface="+mn-ea"/>
                <a:sym typeface="+mn-ea"/>
              </a:rPr>
              <a:t>Meadline</a:t>
            </a:r>
            <a:r>
              <a:rPr lang="zh-CN" altLang="en-US" sz="1665" dirty="0">
                <a:latin typeface="+mn-ea"/>
                <a:sym typeface="+mn-ea"/>
              </a:rPr>
              <a:t>的</a:t>
            </a:r>
            <a:r>
              <a:rPr lang="zh-CN" altLang="en-US" sz="1665" dirty="0">
                <a:solidFill>
                  <a:srgbClr val="FF0000"/>
                </a:solidFill>
                <a:latin typeface="+mn-ea"/>
                <a:sym typeface="+mn-ea"/>
              </a:rPr>
              <a:t>文本挖掘</a:t>
            </a:r>
            <a:r>
              <a:rPr lang="zh-CN" altLang="en-US" sz="1665" dirty="0">
                <a:latin typeface="+mn-ea"/>
                <a:sym typeface="+mn-ea"/>
              </a:rPr>
              <a:t>，以提取癌症中的甲基化信息。</a:t>
            </a:r>
            <a:endParaRPr lang="zh-CN" altLang="en-US" sz="1665" dirty="0"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sz="1665" dirty="0">
                <a:latin typeface="+mn-ea"/>
                <a:sym typeface="+mn-ea"/>
              </a:rPr>
              <a:t>注</a:t>
            </a:r>
            <a:r>
              <a:rPr sz="1665" dirty="0">
                <a:latin typeface="+mn-ea"/>
                <a:sym typeface="+mn-ea"/>
              </a:rPr>
              <a:t>释和评论</a:t>
            </a:r>
            <a:r>
              <a:rPr lang="zh-CN" sz="1665" dirty="0">
                <a:latin typeface="+mn-ea"/>
                <a:sym typeface="+mn-ea"/>
              </a:rPr>
              <a:t>基于</a:t>
            </a:r>
            <a:r>
              <a:rPr sz="1665" dirty="0">
                <a:solidFill>
                  <a:srgbClr val="FF0000"/>
                </a:solidFill>
                <a:latin typeface="+mn-ea"/>
                <a:sym typeface="+mn-ea"/>
              </a:rPr>
              <a:t>已发表文献</a:t>
            </a:r>
            <a:r>
              <a:rPr sz="1665" dirty="0">
                <a:latin typeface="+mn-ea"/>
                <a:sym typeface="+mn-ea"/>
              </a:rPr>
              <a:t>的文本挖掘的癌基因甲基化数据库</a:t>
            </a:r>
            <a:r>
              <a:rPr lang="zh-CN" sz="1665" dirty="0">
                <a:latin typeface="+mn-ea"/>
                <a:sym typeface="+mn-ea"/>
              </a:rPr>
              <a:t>。</a:t>
            </a:r>
            <a:endParaRPr lang="zh-CN" sz="1665" dirty="0"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sz="1665" dirty="0">
                <a:latin typeface="+mn-ea"/>
                <a:sym typeface="+mn-ea"/>
              </a:rPr>
              <a:t>专注与人类癌症和疾病的研究。</a:t>
            </a:r>
            <a:endParaRPr lang="zh-CN" sz="1665" dirty="0">
              <a:latin typeface="+mn-ea"/>
              <a:sym typeface="+mn-ea"/>
            </a:endParaRPr>
          </a:p>
          <a:p>
            <a:pPr marL="0" indent="0">
              <a:lnSpc>
                <a:spcPct val="110000"/>
              </a:lnSpc>
              <a:buClrTx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MethDB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表观遗传效应和环境数据库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）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: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保存多种</a:t>
            </a:r>
            <a:r>
              <a:rPr lang="en-US" alt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CPG</a:t>
            </a:r>
            <a:r>
              <a:rPr lang="zh-CN" altLang="en-US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甲基化分析获得的</a:t>
            </a:r>
            <a:r>
              <a:rPr lang="en-US" alt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DNA</a:t>
            </a:r>
            <a:r>
              <a:rPr lang="zh-CN" altLang="en-US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测定信息中甲基化胞嘧啶发生的信息。</a:t>
            </a:r>
            <a:endParaRPr lang="zh-CN" altLang="en-US" sz="16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altLang="en-US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存储</a:t>
            </a:r>
            <a:r>
              <a:rPr lang="en-US" alt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DNA</a:t>
            </a:r>
            <a:r>
              <a:rPr lang="zh-CN" altLang="en-US" sz="1670" dirty="0">
                <a:solidFill>
                  <a:srgbClr val="FF0000"/>
                </a:solidFill>
                <a:latin typeface="+mn-ea"/>
                <a:sym typeface="+mn-ea"/>
              </a:rPr>
              <a:t>甲基化与环境发生作用</a:t>
            </a:r>
            <a:r>
              <a:rPr lang="zh-CN" altLang="en-US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的实验数据。</a:t>
            </a:r>
            <a:endParaRPr lang="zh-CN" altLang="en-US" sz="1670" b="1" dirty="0">
              <a:solidFill>
                <a:srgbClr val="C00000"/>
              </a:solidFill>
              <a:latin typeface="+mn-ea"/>
              <a:sym typeface="+mn-ea"/>
            </a:endParaRPr>
          </a:p>
          <a:p>
            <a:pPr marL="0" indent="0">
              <a:lnSpc>
                <a:spcPct val="110000"/>
              </a:lnSpc>
              <a:buClrTx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MethBase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参考甲基化酶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）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：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它包含来自研究良好的生物体的数百种</a:t>
            </a:r>
            <a:r>
              <a:rPr sz="1670" dirty="0">
                <a:solidFill>
                  <a:srgbClr val="FF0000"/>
                </a:solidFill>
                <a:latin typeface="+mn-ea"/>
                <a:sym typeface="+mn-ea"/>
              </a:rPr>
              <a:t>甲基</a:t>
            </a:r>
            <a:r>
              <a:rPr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。</a:t>
            </a:r>
            <a:endParaRPr sz="16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对于每种甲基酯，Methbase在单个位点，等位基因特异性甲基化区域，低甲基化或高甲基化区域，部分甲基化区域以及详细的元数据和简要统计提供甲基化水平。</a:t>
            </a:r>
            <a:endParaRPr sz="16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这些结果是使用MethPipe软件包生成的</a:t>
            </a: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。</a:t>
            </a:r>
            <a:endParaRPr lang="zh-CN" sz="16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0" indent="0">
              <a:lnSpc>
                <a:spcPct val="110000"/>
              </a:lnSpc>
              <a:buClrTx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Methbank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单碱基分辨率的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）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rPr>
              <a:t>：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sz="1670" dirty="0">
                <a:solidFill>
                  <a:schemeClr val="tx1"/>
                </a:solidFill>
                <a:latin typeface="+mn-ea"/>
                <a:sym typeface="+mn-ea"/>
              </a:rPr>
              <a:t>包含配子和早期胚胎的不同发展阶段，涵盖多个跨模型免疫系统。</a:t>
            </a:r>
            <a:endParaRPr lang="zh-CN" sz="1670" dirty="0">
              <a:solidFill>
                <a:schemeClr val="tx1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在不同发育阶段的跨物种，进行</a:t>
            </a:r>
            <a:r>
              <a:rPr lang="en-US" alt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DNA</a:t>
            </a:r>
            <a:r>
              <a:rPr lang="zh-CN" altLang="en-US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甲基化的</a:t>
            </a: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比较，研究其在</a:t>
            </a:r>
            <a:r>
              <a:rPr lang="zh-CN" sz="1670" dirty="0">
                <a:solidFill>
                  <a:srgbClr val="FF0000"/>
                </a:solidFill>
                <a:latin typeface="+mn-ea"/>
                <a:sym typeface="+mn-ea"/>
              </a:rPr>
              <a:t>胚胎发育中</a:t>
            </a: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的作用。</a:t>
            </a:r>
            <a:endParaRPr lang="zh-CN" sz="16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10000"/>
              </a:lnSpc>
              <a:buClrTx/>
            </a:pP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实验样品主要来自</a:t>
            </a:r>
            <a:r>
              <a:rPr lang="zh-CN" sz="1670" dirty="0">
                <a:solidFill>
                  <a:srgbClr val="FF0000"/>
                </a:solidFill>
                <a:latin typeface="+mn-ea"/>
                <a:sym typeface="+mn-ea"/>
              </a:rPr>
              <a:t>斑马鱼和小鼠</a:t>
            </a:r>
            <a:r>
              <a:rPr lang="zh-CN" sz="16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。</a:t>
            </a:r>
            <a:endParaRPr lang="zh-CN" sz="16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457200" lvl="1" indent="0">
              <a:buClrTx/>
            </a:pPr>
            <a:endParaRPr lang="zh-CN" altLang="en-US" sz="138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09200" y="557530"/>
            <a:ext cx="883920" cy="3429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其他甲基化数据库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课题研究背景</a:t>
            </a:r>
            <a:endParaRPr lang="zh-CN" altLang="en-US" dirty="0"/>
          </a:p>
        </p:txBody>
      </p:sp>
      <p:sp>
        <p:nvSpPr>
          <p:cNvPr id="39" name="MH_Number"/>
          <p:cNvSpPr/>
          <p:nvPr>
            <p:custDataLst>
              <p:tags r:id="rId2"/>
            </p:custDataLst>
          </p:nvPr>
        </p:nvSpPr>
        <p:spPr>
          <a:xfrm>
            <a:off x="2822655" y="2622431"/>
            <a:ext cx="793251" cy="86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sz="4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</a:t>
            </a:r>
            <a:br>
              <a:rPr lang="en-US" altLang="zh-CN" smtClean="0"/>
            </a:br>
            <a:r>
              <a:rPr lang="en-US" altLang="zh-CN" smtClean="0"/>
              <a:t>you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981200" y="117475"/>
            <a:ext cx="8229600" cy="720725"/>
          </a:xfrm>
        </p:spPr>
        <p:txBody>
          <a:bodyPr vert="horz" wrap="square" anchor="ctr"/>
          <a:p>
            <a:pPr lvl="0"/>
            <a:r>
              <a:rPr lang="en-US" altLang="zh-CN" sz="3200">
                <a:solidFill>
                  <a:schemeClr val="bg1"/>
                </a:solidFill>
              </a:rPr>
              <a:t>01 /</a:t>
            </a:r>
            <a:r>
              <a:rPr lang="zh-CN" altLang="en-US" sz="3200">
                <a:solidFill>
                  <a:schemeClr val="bg1"/>
                </a:solidFill>
              </a:rPr>
              <a:t>课题研究背景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1981200" y="1557338"/>
            <a:ext cx="8229600" cy="4570412"/>
          </a:xfrm>
        </p:spPr>
        <p:txBody>
          <a:bodyPr vert="horz" wrap="square" anchor="t"/>
          <a:p>
            <a:pPr lvl="0"/>
            <a:endParaRPr lang="zh-CN" altLang="en-US" sz="1800" dirty="0"/>
          </a:p>
          <a:p>
            <a:pPr lvl="0"/>
            <a:endParaRPr lang="zh-CN" altLang="en-US" sz="1800" dirty="0"/>
          </a:p>
          <a:p>
            <a:pPr lvl="0"/>
            <a:endParaRPr lang="zh-CN" altLang="en-US" sz="1800" dirty="0"/>
          </a:p>
        </p:txBody>
      </p:sp>
      <p:sp>
        <p:nvSpPr>
          <p:cNvPr id="8196" name="Line 4"/>
          <p:cNvSpPr/>
          <p:nvPr/>
        </p:nvSpPr>
        <p:spPr>
          <a:xfrm>
            <a:off x="2085975" y="838200"/>
            <a:ext cx="7777163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7" name="Text Box 5"/>
          <p:cNvSpPr txBox="1"/>
          <p:nvPr/>
        </p:nvSpPr>
        <p:spPr>
          <a:xfrm>
            <a:off x="4351338" y="838200"/>
            <a:ext cx="5859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>
              <a:buClr>
                <a:srgbClr val="000000"/>
              </a:buClr>
            </a:pPr>
            <a:r>
              <a:rPr lang="zh-CN" altLang="en-US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全基因组</a:t>
            </a:r>
            <a:r>
              <a:rPr lang="en-US" altLang="x-none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DNA</a:t>
            </a:r>
            <a:r>
              <a:rPr lang="zh-CN" altLang="en-US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甲基化差异分析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内容占位符 2"/>
          <p:cNvSpPr>
            <a:spLocks noGrp="1"/>
          </p:cNvSpPr>
          <p:nvPr/>
        </p:nvSpPr>
        <p:spPr>
          <a:xfrm>
            <a:off x="1981200" y="1172845"/>
            <a:ext cx="8229600" cy="28543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什么是DNA甲基化？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DNA甲基化是在DNA甲基化转移酶(Dnmt)的作用下将甲基选择性地添加到胞嘧啶上形成5-胞嘧啶的过程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DNA甲基化刚被发现时被定义为第五种碱基，实际上它是一种重要的表观遗传学标记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DNA甲基化是最早发现的DNA修饰途径之一</a:t>
            </a:r>
            <a:endParaRPr lang="zh-CN" altLang="en-US" sz="2400" b="1" u="sng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9" name="内容占位符 2"/>
          <p:cNvSpPr>
            <a:spLocks noGrp="1"/>
          </p:cNvSpPr>
          <p:nvPr/>
        </p:nvSpPr>
        <p:spPr>
          <a:xfrm>
            <a:off x="1981200" y="3288030"/>
            <a:ext cx="8230235" cy="27539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zh-CN" altLang="en-US" sz="2400" b="1" dirty="0">
              <a:solidFill>
                <a:srgbClr val="00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DNA甲基化的功能：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对于基因表达、转录沉默、染色体结构、胚胎发育、细胞全能型、以及癌症方面的研究具有重要作用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400" b="1" u="sng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因此研究细胞染色体DNA甲基化分布及其发生规律具有重要作用。</a:t>
            </a:r>
            <a:endParaRPr lang="zh-CN" altLang="en-US" sz="2400" b="1" u="sng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/>
      <p:bldP spid="8199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研究方法及思路</a:t>
            </a:r>
            <a:endParaRPr lang="zh-CN" altLang="en-US" dirty="0"/>
          </a:p>
        </p:txBody>
      </p:sp>
      <p:sp>
        <p:nvSpPr>
          <p:cNvPr id="39" name="MH_Number"/>
          <p:cNvSpPr/>
          <p:nvPr>
            <p:custDataLst>
              <p:tags r:id="rId2"/>
            </p:custDataLst>
          </p:nvPr>
        </p:nvSpPr>
        <p:spPr>
          <a:xfrm>
            <a:off x="2822655" y="2622431"/>
            <a:ext cx="793251" cy="86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sz="4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763270" y="1440180"/>
            <a:ext cx="5181600" cy="4351338"/>
          </a:xfrm>
        </p:spPr>
        <p:txBody>
          <a:bodyPr>
            <a:normAutofit fontScale="90000"/>
          </a:bodyPr>
          <a:lstStyle/>
          <a:p>
            <a:pPr marL="0" lvl="1" indent="0">
              <a:buNone/>
            </a:pPr>
            <a:endParaRPr lang="zh-CN" altLang="en-US" sz="2400" dirty="0"/>
          </a:p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全基因组DNA甲基化测序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基因组中未发生甲基化的C（胞嘧啶）碱基转换成U（尿嘧啶），经PCR扩增后变成T（胸腺嘧啶），与原本具有甲基化修饰的C碱基区分开来。Bisulfite-Seq即是将Bisulfite处理与高通量测序技术相结合，从而来绘制单碱基分辨率的DNA甲基化图谱，来研究特定DNA区域甲基化与特定表型之间的关联。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172200" y="1773555"/>
            <a:ext cx="5181600" cy="4351338"/>
          </a:xfrm>
        </p:spPr>
        <p:txBody>
          <a:bodyPr>
            <a:noAutofit/>
          </a:bodyPr>
          <a:lstStyle/>
          <a:p>
            <a:pPr lvl="0">
              <a:lnSpc>
                <a:spcPct val="14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分析流程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>
              <a:lnSpc>
                <a:spcPct val="140000"/>
              </a:lnSpc>
            </a:pPr>
            <a:endParaRPr lang="zh-CN" altLang="en-US" sz="18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DNA甲基化测序数据比对到参考基因组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单碱基的甲基化程度分析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DNA甲基化在基因启动子区及基因组上的分布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差异DNA甲基化分析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可视化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880"/>
              </a:spcBef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 rot="5400000">
            <a:off x="4167599" y="3685107"/>
            <a:ext cx="3856959" cy="33550"/>
            <a:chOff x="-352062" y="4845433"/>
            <a:chExt cx="6400799" cy="45719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-352062" y="4845433"/>
              <a:ext cx="1620000" cy="45719"/>
            </a:xfrm>
            <a:prstGeom prst="rect">
              <a:avLst/>
            </a:prstGeom>
            <a:solidFill>
              <a:srgbClr val="E6526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1241539" y="4845433"/>
              <a:ext cx="1620000" cy="45719"/>
            </a:xfrm>
            <a:prstGeom prst="rect">
              <a:avLst/>
            </a:prstGeom>
            <a:solidFill>
              <a:srgbClr val="E8A9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2835139" y="4845433"/>
              <a:ext cx="1620000" cy="45719"/>
            </a:xfrm>
            <a:prstGeom prst="rect">
              <a:avLst/>
            </a:prstGeom>
            <a:solidFill>
              <a:srgbClr val="54D6A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4428737" y="4845433"/>
              <a:ext cx="1620000" cy="45719"/>
            </a:xfrm>
            <a:prstGeom prst="rect">
              <a:avLst/>
            </a:prstGeom>
            <a:solidFill>
              <a:srgbClr val="4AAD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320"/>
            </a:p>
          </p:txBody>
        </p:sp>
      </p:grp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 sz="2400"/>
              <a:t>研究方法</a:t>
            </a:r>
            <a:endParaRPr lang="zh-CN" altLang="en-US" sz="2400"/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5205"/>
            <a:ext cx="10515600" cy="864000"/>
          </a:xfrm>
        </p:spPr>
        <p:txBody>
          <a:bodyPr/>
          <a:p>
            <a:r>
              <a:rPr lang="zh-CN" altLang="en-US" sz="2800"/>
              <a:t>研究思路</a:t>
            </a:r>
            <a:endParaRPr lang="zh-CN" altLang="en-US" sz="2800"/>
          </a:p>
        </p:txBody>
      </p:sp>
      <p:sp>
        <p:nvSpPr>
          <p:cNvPr id="10242" name="内容占位符 2"/>
          <p:cNvSpPr>
            <a:spLocks noGrp="1"/>
          </p:cNvSpPr>
          <p:nvPr/>
        </p:nvSpPr>
        <p:spPr>
          <a:xfrm>
            <a:off x="724535" y="1933575"/>
            <a:ext cx="10562590" cy="16281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在方差分析的基础上运用C/C++设计开发软件，为DNA甲基化数据分析（BSseq）提供严谨简便的差异分析软件包。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40000"/>
              </a:lnSpc>
              <a:buFont typeface="Arial" panose="020B0604020202020204" pitchFamily="34" charset="0"/>
              <a:buChar char="‒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实现功能：完成DNA甲基化及hmC的差异检测分析：等位基因的差异甲基化，差异位点（DMC）、差异区域（DMR）、差异基因（DMG）以及差异功能等的分析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5" name="文本框 10244"/>
          <p:cNvSpPr txBox="1"/>
          <p:nvPr/>
        </p:nvSpPr>
        <p:spPr>
          <a:xfrm>
            <a:off x="724535" y="3968750"/>
            <a:ext cx="10563225" cy="1005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283845" algn="l" eaLnBrk="1" latinLnBrk="0" hangingPunct="1">
              <a:lnSpc>
                <a:spcPct val="150000"/>
              </a:lnSpc>
              <a:buChar char="•"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应用该软件包结合相应的生物学问题进行数据分析，期望能够解释一些DNA甲基化作用机制，为以后甲基化的研究提供参考。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/>
      <p:bldP spid="10245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研究实施方案</a:t>
            </a:r>
            <a:endParaRPr lang="zh-CN" altLang="en-US" dirty="0"/>
          </a:p>
        </p:txBody>
      </p:sp>
      <p:sp>
        <p:nvSpPr>
          <p:cNvPr id="39" name="MH_Number"/>
          <p:cNvSpPr/>
          <p:nvPr>
            <p:custDataLst>
              <p:tags r:id="rId2"/>
            </p:custDataLst>
          </p:nvPr>
        </p:nvSpPr>
        <p:spPr>
          <a:xfrm>
            <a:off x="2822655" y="2622431"/>
            <a:ext cx="793251" cy="868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sz="4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xfrm>
            <a:off x="885190" y="1473835"/>
            <a:ext cx="10422890" cy="3747135"/>
          </a:xfrm>
        </p:spPr>
        <p:txBody>
          <a:bodyPr vert="horz" wrap="square" anchor="t">
            <a:noAutofit/>
          </a:bodyPr>
          <a:p>
            <a:pPr marL="1905" lvl="0" indent="-1905">
              <a:lnSpc>
                <a:spcPct val="14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通过网络课程学习，查阅相关论文及文献，和导师学长讨论交流等方式</a:t>
            </a:r>
            <a:r>
              <a:rPr lang="zh-CN" altLang="en-US" sz="2200" dirty="0">
                <a:solidFill>
                  <a:schemeClr val="accent1">
                    <a:lumMod val="50000"/>
                  </a:schemeClr>
                </a:solidFill>
              </a:rPr>
              <a:t>掌握生物学DNA甲基化以及羟甲基（hmC）相关背景，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学习使用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操作系统（通过双系统和服务器）。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905" lvl="0" indent="-1905">
              <a:lnSpc>
                <a:spcPct val="140000"/>
              </a:lnSpc>
            </a:pPr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2200" dirty="0">
                <a:solidFill>
                  <a:schemeClr val="accent1">
                    <a:lumMod val="50000"/>
                  </a:schemeClr>
                </a:solidFill>
              </a:rPr>
              <a:t>熟悉batmeth已有软件的使用和数据分析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（包括数据预处理需要使用的相关软件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fastqc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trimmomatic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等）。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905" lvl="0" indent="-1905">
              <a:lnSpc>
                <a:spcPct val="14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搜索收集现有的关于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DNA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甲基化数据库的相关资料，整理出现有数据库的异同点，为将要形成的数据库做了简单的需求分析。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65205"/>
            <a:ext cx="10515600" cy="864000"/>
          </a:xfrm>
        </p:spPr>
        <p:txBody>
          <a:bodyPr/>
          <a:p>
            <a:r>
              <a:rPr lang="zh-CN" altLang="en-US" sz="2400"/>
              <a:t>已完成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预期目标</a:t>
            </a:r>
            <a:endParaRPr lang="zh-CN" altLang="en-US" sz="2800"/>
          </a:p>
        </p:txBody>
      </p:sp>
      <p:sp>
        <p:nvSpPr>
          <p:cNvPr id="5" name="Rectangle 3"/>
          <p:cNvSpPr>
            <a:spLocks noGrp="1"/>
          </p:cNvSpPr>
          <p:nvPr>
            <p:ph type="body"/>
          </p:nvPr>
        </p:nvSpPr>
        <p:spPr>
          <a:xfrm>
            <a:off x="838200" y="1443355"/>
            <a:ext cx="10241280" cy="3971925"/>
          </a:xfrm>
        </p:spPr>
        <p:txBody>
          <a:bodyPr vert="horz" wrap="square" anchor="t">
            <a:normAutofit fontScale="90000"/>
          </a:bodyPr>
          <a:p>
            <a:pPr marL="1905" lvl="0" indent="-344805">
              <a:lnSpc>
                <a:spcPct val="110000"/>
              </a:lnSpc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-1905">
              <a:lnSpc>
                <a:spcPct val="16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以batmeth（BSseq比对软件）为基础，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开发完成全基因组DNA甲基化差异分析软件，实现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DNA甲基化数据预处理、序列比对、甲基化位点计算、差异甲基化分析、分类注释、功能分析等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，建立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DNA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甲基化数据库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，并完成相应报告，在此基础上争取能够撰写相应的文章作为成果发表。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-1905">
              <a:lnSpc>
                <a:spcPct val="16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-1905">
              <a:lnSpc>
                <a:spcPct val="16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以该软件为基础测试相应的数据，确保其对不同形态的DNA甲基化（mC/hmC）数据都能够进行分析处理。且与生物学问题相结合，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期望对现今DNA甲基化的机理研究起到一定的辅助作用。从而能够为疾病的发生、相关治疗的研究提供研究基础。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905" lvl="0" indent="-1905">
              <a:lnSpc>
                <a:spcPct val="15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-1905">
              <a:lnSpc>
                <a:spcPct val="15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1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p="http://schemas.openxmlformats.org/presentationml/2006/main">
  <p:tag name="MH" val="20151022105848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50921105551"/>
  <p:tag name="MH_LIBRARY" val="GRAPHIC"/>
  <p:tag name="MH_ORDER" val="Right Triangle 9"/>
</p:tagLst>
</file>

<file path=ppt/tags/tag11.xml><?xml version="1.0" encoding="utf-8"?>
<p:tagLst xmlns:p="http://schemas.openxmlformats.org/presentationml/2006/main">
  <p:tag name="MH" val="20150921105551"/>
  <p:tag name="MH_LIBRARY" val="GRAPHIC"/>
  <p:tag name="MH_ORDER" val="Straight Connector 10"/>
</p:tagLst>
</file>

<file path=ppt/tags/tag12.xml><?xml version="1.0" encoding="utf-8"?>
<p:tagLst xmlns:p="http://schemas.openxmlformats.org/presentationml/2006/main">
  <p:tag name="MH" val="20150921105551"/>
  <p:tag name="MH_LIBRARY" val="GRAPHIC"/>
  <p:tag name="MH_ORDER" val="Straight Connector 11"/>
</p:tagLst>
</file>

<file path=ppt/tags/tag13.xml><?xml version="1.0" encoding="utf-8"?>
<p:tagLst xmlns:p="http://schemas.openxmlformats.org/presentationml/2006/main">
  <p:tag name="MH" val="20150921105551"/>
  <p:tag name="MH_LIBRARY" val="GRAPHIC"/>
  <p:tag name="MH_ORDER" val="Straight Connector 12"/>
</p:tagLst>
</file>

<file path=ppt/tags/tag14.xml><?xml version="1.0" encoding="utf-8"?>
<p:tagLst xmlns:p="http://schemas.openxmlformats.org/presentationml/2006/main">
  <p:tag name="MH" val="20150921105551"/>
  <p:tag name="MH_LIBRARY" val="GRAPHIC"/>
  <p:tag name="MH_ORDER" val="Straight Connector 13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b"/>
  <p:tag name="KSO_WM_UNIT_INDEX" val="1"/>
  <p:tag name="KSO_WM_UNIT_ID" val="custom160561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THUMBS_INDEX" val="1、9、12、15、22、25、26、27"/>
  <p:tag name="KSO_WM_TEMPLATE_CATEGORY" val="custom"/>
  <p:tag name="KSO_WM_TEMPLATE_INDEX" val="160561"/>
  <p:tag name="KSO_WM_TAG_VERSION" val="1.0"/>
  <p:tag name="KSO_WM_SLIDE_ID" val="custom1605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022105848"/>
  <p:tag name="MH_LIBRARY" val="CONTENTS"/>
  <p:tag name="MH_TYPE" val="TITLE"/>
  <p:tag name="ID" val="62678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MH" val="20151022105848"/>
  <p:tag name="MH_LIBRARY" val="CONTENTS"/>
  <p:tag name="MH_TYPE" val="NUMBER"/>
  <p:tag name="ID" val="626781"/>
  <p:tag name="MH_ORDER" val="NUMBER"/>
  <p:tag name="KSO_WM_TAG_VERSION" val="1.0"/>
  <p:tag name="KSO_WM_BEAUTIFY_FLAG" val="#wm#"/>
  <p:tag name="KSO_WM_UNIT_TYPE" val="i"/>
  <p:tag name="KSO_WM_UNIT_ID" val="custom160561_12*i*1"/>
  <p:tag name="KSO_WM_TEMPLATE_CATEGORY" val="custom"/>
  <p:tag name="KSO_WM_TEMPLATE_INDEX" val="160561"/>
  <p:tag name="KSO_WM_UNIT_INDEX" val="1"/>
</p:tagLst>
</file>

<file path=ppt/tags/tag22.xml><?xml version="1.0" encoding="utf-8"?>
<p:tagLst xmlns:p="http://schemas.openxmlformats.org/presentationml/2006/main">
  <p:tag name="MH" val="20151022105848"/>
  <p:tag name="MH_LIBRARY" val="CONTENTS"/>
  <p:tag name="MH_AUTOCOLOR" val="TRUE"/>
  <p:tag name="MH_TYPE" val="SECTION"/>
  <p:tag name="ID" val="626781"/>
  <p:tag name="KSO_WM_TEMPLATE_CATEGORY" val="custom"/>
  <p:tag name="KSO_WM_TEMPLATE_INDEX" val="160561"/>
  <p:tag name="KSO_WM_TAG_VERSION" val="1.0"/>
  <p:tag name="KSO_WM_SLIDE_ID" val="custom160561_12"/>
  <p:tag name="KSO_WM_SLIDE_INDEX" val="12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MH" val="20151022105848"/>
  <p:tag name="MH_LIBRARY" val="CONTENTS"/>
  <p:tag name="MH_TYPE" val="NUMBER"/>
  <p:tag name="ID" val="626781"/>
  <p:tag name="MH_ORDER" val="NUMBER"/>
  <p:tag name="KSO_WM_TAG_VERSION" val="1.0"/>
  <p:tag name="KSO_WM_BEAUTIFY_FLAG" val="#wm#"/>
  <p:tag name="KSO_WM_UNIT_TYPE" val="i"/>
  <p:tag name="KSO_WM_UNIT_ID" val="custom160561_12*i*1"/>
  <p:tag name="KSO_WM_TEMPLATE_CATEGORY" val="custom"/>
  <p:tag name="KSO_WM_TEMPLATE_INDEX" val="160561"/>
  <p:tag name="KSO_WM_UNIT_INDEX" val="1"/>
</p:tagLst>
</file>

<file path=ppt/tags/tag25.xml><?xml version="1.0" encoding="utf-8"?>
<p:tagLst xmlns:p="http://schemas.openxmlformats.org/presentationml/2006/main">
  <p:tag name="MH" val="20151022105848"/>
  <p:tag name="MH_LIBRARY" val="CONTENTS"/>
  <p:tag name="MH_AUTOCOLOR" val="TRUE"/>
  <p:tag name="MH_TYPE" val="SECTION"/>
  <p:tag name="ID" val="626781"/>
  <p:tag name="KSO_WM_TEMPLATE_CATEGORY" val="custom"/>
  <p:tag name="KSO_WM_TEMPLATE_INDEX" val="160561"/>
  <p:tag name="KSO_WM_TAG_VERSION" val="1.0"/>
  <p:tag name="KSO_WM_SLIDE_ID" val="custom160561_12"/>
  <p:tag name="KSO_WM_SLIDE_INDEX" val="12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2"/>
  <p:tag name="KSO_WM_UNIT_ID" val="custom160561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3"/>
  <p:tag name="KSO_WM_TEMPLATE_CATEGORY" val="custom"/>
  <p:tag name="KSO_WM_TEMPLATE_INDEX" val="160561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8"/>
  <p:tag name="KSO_WM_TEMPLATE_CATEGORY" val="custom"/>
  <p:tag name="KSO_WM_TEMPLATE_INDEX" val="160561"/>
  <p:tag name="KSO_WM_UNIT_INDEX" val="8"/>
</p:tagLst>
</file>

<file path=ppt/tags/tag3.xml><?xml version="1.0" encoding="utf-8"?>
<p:tagLst xmlns:p="http://schemas.openxmlformats.org/presentationml/2006/main">
  <p:tag name="MH" val="20150921105551"/>
  <p:tag name="MH_LIBRARY" val="GRAPHIC"/>
  <p:tag name="MH_ORDER" val="Right Triangle 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9"/>
  <p:tag name="KSO_WM_TEMPLATE_CATEGORY" val="custom"/>
  <p:tag name="KSO_WM_TEMPLATE_INDEX" val="160561"/>
  <p:tag name="KSO_WM_UNIT_INDEX" val="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10"/>
  <p:tag name="KSO_WM_TEMPLATE_CATEGORY" val="custom"/>
  <p:tag name="KSO_WM_TEMPLATE_INDEX" val="160561"/>
  <p:tag name="KSO_WM_UNIT_INDEX" val="1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1_3*i*11"/>
  <p:tag name="KSO_WM_TEMPLATE_CATEGORY" val="custom"/>
  <p:tag name="KSO_WM_TEMPLATE_INDEX" val="160561"/>
  <p:tag name="KSO_WM_UNIT_INDEX" val="11"/>
</p:tagLst>
</file>

<file path=ppt/tags/tag3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MH" val="20151022105848"/>
  <p:tag name="MH_LIBRARY" val="CONTENTS"/>
  <p:tag name="MH_TYPE" val="NUMBER"/>
  <p:tag name="ID" val="626781"/>
  <p:tag name="MH_ORDER" val="NUMBER"/>
  <p:tag name="KSO_WM_TAG_VERSION" val="1.0"/>
  <p:tag name="KSO_WM_BEAUTIFY_FLAG" val="#wm#"/>
  <p:tag name="KSO_WM_UNIT_TYPE" val="i"/>
  <p:tag name="KSO_WM_UNIT_ID" val="custom160561_12*i*1"/>
  <p:tag name="KSO_WM_TEMPLATE_CATEGORY" val="custom"/>
  <p:tag name="KSO_WM_TEMPLATE_INDEX" val="160561"/>
  <p:tag name="KSO_WM_UNIT_INDEX" val="1"/>
</p:tagLst>
</file>

<file path=ppt/tags/tag36.xml><?xml version="1.0" encoding="utf-8"?>
<p:tagLst xmlns:p="http://schemas.openxmlformats.org/presentationml/2006/main">
  <p:tag name="MH" val="20151022105848"/>
  <p:tag name="MH_LIBRARY" val="CONTENTS"/>
  <p:tag name="MH_AUTOCOLOR" val="TRUE"/>
  <p:tag name="MH_TYPE" val="SECTION"/>
  <p:tag name="ID" val="626781"/>
  <p:tag name="KSO_WM_TEMPLATE_CATEGORY" val="custom"/>
  <p:tag name="KSO_WM_TEMPLATE_INDEX" val="160561"/>
  <p:tag name="KSO_WM_TAG_VERSION" val="1.0"/>
  <p:tag name="KSO_WM_SLIDE_ID" val="custom160561_12"/>
  <p:tag name="KSO_WM_SLIDE_INDEX" val="12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MH" val="20151022105848"/>
  <p:tag name="MH_LIBRARY" val="CONTENTS"/>
  <p:tag name="MH_TYPE" val="NUMBER"/>
  <p:tag name="ID" val="626781"/>
  <p:tag name="MH_ORDER" val="NUMBER"/>
  <p:tag name="KSO_WM_TAG_VERSION" val="1.0"/>
  <p:tag name="KSO_WM_BEAUTIFY_FLAG" val="#wm#"/>
  <p:tag name="KSO_WM_UNIT_TYPE" val="i"/>
  <p:tag name="KSO_WM_UNIT_ID" val="custom160561_12*i*1"/>
  <p:tag name="KSO_WM_TEMPLATE_CATEGORY" val="custom"/>
  <p:tag name="KSO_WM_TEMPLATE_INDEX" val="160561"/>
  <p:tag name="KSO_WM_UNIT_INDEX" val="1"/>
</p:tagLst>
</file>

<file path=ppt/tags/tag39.xml><?xml version="1.0" encoding="utf-8"?>
<p:tagLst xmlns:p="http://schemas.openxmlformats.org/presentationml/2006/main">
  <p:tag name="MH" val="20151022105848"/>
  <p:tag name="MH_LIBRARY" val="CONTENTS"/>
  <p:tag name="MH_AUTOCOLOR" val="TRUE"/>
  <p:tag name="MH_TYPE" val="SECTION"/>
  <p:tag name="ID" val="626781"/>
  <p:tag name="KSO_WM_TEMPLATE_CATEGORY" val="custom"/>
  <p:tag name="KSO_WM_TEMPLATE_INDEX" val="160561"/>
  <p:tag name="KSO_WM_TAG_VERSION" val="1.0"/>
  <p:tag name="KSO_WM_SLIDE_ID" val="custom160561_12"/>
  <p:tag name="KSO_WM_SLIDE_INDEX" val="12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4.xml><?xml version="1.0" encoding="utf-8"?>
<p:tagLst xmlns:p="http://schemas.openxmlformats.org/presentationml/2006/main">
  <p:tag name="MH" val="20150921105551"/>
  <p:tag name="MH_LIBRARY" val="GRAPHIC"/>
  <p:tag name="MH_ORDER" val="Right Triangle 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5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2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MH" val="20151022105848"/>
  <p:tag name="MH_LIBRARY" val="CONTENTS"/>
  <p:tag name="MH_TYPE" val="NUMBER"/>
  <p:tag name="ID" val="626781"/>
  <p:tag name="MH_ORDER" val="NUMBER"/>
  <p:tag name="KSO_WM_TAG_VERSION" val="1.0"/>
  <p:tag name="KSO_WM_BEAUTIFY_FLAG" val="#wm#"/>
  <p:tag name="KSO_WM_UNIT_TYPE" val="i"/>
  <p:tag name="KSO_WM_UNIT_ID" val="custom160561_12*i*1"/>
  <p:tag name="KSO_WM_TEMPLATE_CATEGORY" val="custom"/>
  <p:tag name="KSO_WM_TEMPLATE_INDEX" val="160561"/>
  <p:tag name="KSO_WM_UNIT_INDEX" val="1"/>
</p:tagLst>
</file>

<file path=ppt/tags/tag48.xml><?xml version="1.0" encoding="utf-8"?>
<p:tagLst xmlns:p="http://schemas.openxmlformats.org/presentationml/2006/main">
  <p:tag name="MH" val="20151022105848"/>
  <p:tag name="MH_LIBRARY" val="CONTENTS"/>
  <p:tag name="MH_AUTOCOLOR" val="TRUE"/>
  <p:tag name="MH_TYPE" val="SECTION"/>
  <p:tag name="ID" val="626781"/>
  <p:tag name="KSO_WM_TEMPLATE_CATEGORY" val="custom"/>
  <p:tag name="KSO_WM_TEMPLATE_INDEX" val="160561"/>
  <p:tag name="KSO_WM_TAG_VERSION" val="1.0"/>
  <p:tag name="KSO_WM_SLIDE_ID" val="custom160561_12"/>
  <p:tag name="KSO_WM_SLIDE_INDEX" val="12"/>
  <p:tag name="KSO_WM_SLIDE_ITEM_CNT" val="1"/>
  <p:tag name="KSO_WM_SLIDE_LAYOUT" val="a"/>
  <p:tag name="KSO_WM_SLIDE_LAYOUT_CNT" val="1"/>
  <p:tag name="KSO_WM_SLIDE_TYPE" val="sectionTitle"/>
  <p:tag name="KSO_WM_BEAUTIFY_FLAG" val="#wm#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5.xml><?xml version="1.0" encoding="utf-8"?>
<p:tagLst xmlns:p="http://schemas.openxmlformats.org/presentationml/2006/main">
  <p:tag name="MH" val="20150921105551"/>
  <p:tag name="MH_LIBRARY" val="GRAPHIC"/>
  <p:tag name="MH_ORDER" val="Right Triangle 4"/>
</p:tagLst>
</file>

<file path=ppt/tags/tag50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52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you"/>
</p:tagLst>
</file>

<file path=ppt/tags/tag54.xml><?xml version="1.0" encoding="utf-8"?>
<p:tagLst xmlns:p="http://schemas.openxmlformats.org/presentationml/2006/main">
  <p:tag name="MH" val="20150921105551"/>
  <p:tag name="MH_LIBRARY" val="GRAPHIC"/>
  <p:tag name="KSO_WM_TEMPLATE_CATEGORY" val="custom"/>
  <p:tag name="KSO_WM_TEMPLATE_INDEX" val="160561"/>
  <p:tag name="KSO_WM_TAG_VERSION" val="1.0"/>
  <p:tag name="KSO_WM_SLIDE_ID" val="custom160561_27"/>
  <p:tag name="KSO_WM_SLIDE_INDEX" val="27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6.xml><?xml version="1.0" encoding="utf-8"?>
<p:tagLst xmlns:p="http://schemas.openxmlformats.org/presentationml/2006/main">
  <p:tag name="MH" val="20150921105551"/>
  <p:tag name="MH_LIBRARY" val="GRAPHIC"/>
  <p:tag name="MH_ORDER" val="Right Triangle 5"/>
</p:tagLst>
</file>

<file path=ppt/tags/tag7.xml><?xml version="1.0" encoding="utf-8"?>
<p:tagLst xmlns:p="http://schemas.openxmlformats.org/presentationml/2006/main">
  <p:tag name="MH" val="20150921105551"/>
  <p:tag name="MH_LIBRARY" val="GRAPHIC"/>
  <p:tag name="MH_ORDER" val="Right Triangle 6"/>
</p:tagLst>
</file>

<file path=ppt/tags/tag8.xml><?xml version="1.0" encoding="utf-8"?>
<p:tagLst xmlns:p="http://schemas.openxmlformats.org/presentationml/2006/main">
  <p:tag name="MH" val="20150921105551"/>
  <p:tag name="MH_LIBRARY" val="GRAPHIC"/>
  <p:tag name="MH_ORDER" val="Right Triangle 7"/>
</p:tagLst>
</file>

<file path=ppt/tags/tag9.xml><?xml version="1.0" encoding="utf-8"?>
<p:tagLst xmlns:p="http://schemas.openxmlformats.org/presentationml/2006/main">
  <p:tag name="MH" val="20150921105551"/>
  <p:tag name="MH_LIBRARY" val="GRAPHIC"/>
  <p:tag name="MH_ORDER" val="Right Triangle 8"/>
</p:tagLst>
</file>

<file path=ppt/theme/theme1.xml><?xml version="1.0" encoding="utf-8"?>
<a:theme xmlns:a="http://schemas.openxmlformats.org/drawingml/2006/main" name="Office 主题">
  <a:themeElements>
    <a:clrScheme name="1605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D95DC"/>
      </a:accent1>
      <a:accent2>
        <a:srgbClr val="ED8699"/>
      </a:accent2>
      <a:accent3>
        <a:srgbClr val="EFC391"/>
      </a:accent3>
      <a:accent4>
        <a:srgbClr val="F2E58B"/>
      </a:accent4>
      <a:accent5>
        <a:srgbClr val="87E2C2"/>
      </a:accent5>
      <a:accent6>
        <a:srgbClr val="80C5F3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4099</Words>
  <Application>WPS 演示</Application>
  <PresentationFormat>宽屏</PresentationFormat>
  <Paragraphs>192</Paragraphs>
  <Slides>20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华文细黑</vt:lpstr>
      <vt:lpstr>Times New Roman</vt:lpstr>
      <vt:lpstr>黑体</vt:lpstr>
      <vt:lpstr>微软雅黑</vt:lpstr>
      <vt:lpstr>Calibri</vt:lpstr>
      <vt:lpstr>幼圆</vt:lpstr>
      <vt:lpstr>Office 主题</vt:lpstr>
      <vt:lpstr>DNA甲基化及其差异分析</vt:lpstr>
      <vt:lpstr>研究方法及思路</vt:lpstr>
      <vt:lpstr>01 /课题研究背景</vt:lpstr>
      <vt:lpstr>研究方法及思路</vt:lpstr>
      <vt:lpstr>研究方法</vt:lpstr>
      <vt:lpstr>研究思路</vt:lpstr>
      <vt:lpstr>研究实施方案</vt:lpstr>
      <vt:lpstr>已完成</vt:lpstr>
      <vt:lpstr>预期目标</vt:lpstr>
      <vt:lpstr>数据处理及分析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不同数据库概述</vt:lpstr>
      <vt:lpstr>PowerPoint 演示文稿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lenovo</cp:lastModifiedBy>
  <cp:revision>240</cp:revision>
  <dcterms:created xsi:type="dcterms:W3CDTF">2015-09-19T02:16:00Z</dcterms:created>
  <dcterms:modified xsi:type="dcterms:W3CDTF">2016-11-03T07:09:07Z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  <property fmtid="{D5CDD505-2E9C-101B-9397-08002B2CF9AE}" pid="3" name="name">
    <vt:lpwstr>几何风演讲汇报模板.pptx</vt:lpwstr>
  </property>
  <property fmtid="{D5CDD505-2E9C-101B-9397-08002B2CF9AE}" pid="4" name="fileid">
    <vt:lpwstr>861698</vt:lpwstr>
  </property>
  <property fmtid="{D5CDD505-2E9C-101B-9397-08002B2CF9AE}" pid="5" name="search_tags">
    <vt:lpwstr>PPT模板</vt:lpwstr>
  </property>
</Properties>
</file>