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notesMasterIdLst>
    <p:notesMasterId r:id="rId46"/>
  </p:notesMasterIdLst>
  <p:sldIdLst>
    <p:sldId id="256" r:id="rId3"/>
    <p:sldId id="257" r:id="rId4"/>
    <p:sldId id="319" r:id="rId5"/>
    <p:sldId id="293" r:id="rId6"/>
    <p:sldId id="312" r:id="rId7"/>
    <p:sldId id="302" r:id="rId8"/>
    <p:sldId id="301" r:id="rId9"/>
    <p:sldId id="303" r:id="rId10"/>
    <p:sldId id="305" r:id="rId11"/>
    <p:sldId id="262" r:id="rId12"/>
    <p:sldId id="259" r:id="rId13"/>
    <p:sldId id="258" r:id="rId14"/>
    <p:sldId id="261" r:id="rId15"/>
    <p:sldId id="263" r:id="rId16"/>
    <p:sldId id="264" r:id="rId17"/>
    <p:sldId id="265" r:id="rId18"/>
    <p:sldId id="299" r:id="rId19"/>
    <p:sldId id="300" r:id="rId20"/>
    <p:sldId id="313" r:id="rId21"/>
    <p:sldId id="286" r:id="rId22"/>
    <p:sldId id="276" r:id="rId23"/>
    <p:sldId id="289" r:id="rId24"/>
    <p:sldId id="284" r:id="rId25"/>
    <p:sldId id="285" r:id="rId26"/>
    <p:sldId id="298" r:id="rId27"/>
    <p:sldId id="288" r:id="rId28"/>
    <p:sldId id="314" r:id="rId29"/>
    <p:sldId id="290" r:id="rId30"/>
    <p:sldId id="292" r:id="rId31"/>
    <p:sldId id="315" r:id="rId32"/>
    <p:sldId id="272" r:id="rId33"/>
    <p:sldId id="269" r:id="rId34"/>
    <p:sldId id="273" r:id="rId35"/>
    <p:sldId id="270" r:id="rId36"/>
    <p:sldId id="271" r:id="rId37"/>
    <p:sldId id="267" r:id="rId38"/>
    <p:sldId id="316" r:id="rId39"/>
    <p:sldId id="310" r:id="rId40"/>
    <p:sldId id="317" r:id="rId41"/>
    <p:sldId id="294" r:id="rId42"/>
    <p:sldId id="318" r:id="rId43"/>
    <p:sldId id="281" r:id="rId44"/>
    <p:sldId id="27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all" initials="BH" lastIdx="1" clrIdx="0">
    <p:extLst>
      <p:ext uri="{19B8F6BF-5375-455C-9EA6-DF929625EA0E}">
        <p15:presenceInfo xmlns:p15="http://schemas.microsoft.com/office/powerpoint/2012/main" userId="1c8457c1e6c313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1" autoAdjust="0"/>
    <p:restoredTop sz="81499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28T00:26:05.4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3-28T00:26:05.49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618E4-5288-479D-B7C1-E58A264179A7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C4AE2E0-EA66-4AE2-AD20-11F6BDC016AC}">
      <dgm:prSet phldrT="[Text]"/>
      <dgm:spPr/>
      <dgm:t>
        <a:bodyPr/>
        <a:lstStyle/>
        <a:p>
          <a:r>
            <a:rPr lang="en-US" dirty="0"/>
            <a:t>Basic overview of Redis</a:t>
          </a:r>
        </a:p>
      </dgm:t>
    </dgm:pt>
    <dgm:pt modelId="{68322257-072D-4936-A620-88C6C3FB993F}" type="parTrans" cxnId="{BE434476-50FE-4B65-807D-1A4FCE83B8A0}">
      <dgm:prSet/>
      <dgm:spPr/>
      <dgm:t>
        <a:bodyPr/>
        <a:lstStyle/>
        <a:p>
          <a:endParaRPr lang="en-US"/>
        </a:p>
      </dgm:t>
    </dgm:pt>
    <dgm:pt modelId="{EB2694A5-F18B-4BD7-ABC3-D93DA6BA6D08}" type="sibTrans" cxnId="{BE434476-50FE-4B65-807D-1A4FCE83B8A0}">
      <dgm:prSet/>
      <dgm:spPr/>
      <dgm:t>
        <a:bodyPr/>
        <a:lstStyle/>
        <a:p>
          <a:endParaRPr lang="en-US"/>
        </a:p>
      </dgm:t>
    </dgm:pt>
    <dgm:pt modelId="{36B1D1B5-BF2E-4797-9FDF-8721D956B224}">
      <dgm:prSet phldrT="[Text]"/>
      <dgm:spPr/>
      <dgm:t>
        <a:bodyPr/>
        <a:lstStyle/>
        <a:p>
          <a:r>
            <a:rPr lang="en-US" dirty="0"/>
            <a:t>Setting up Redis Locally</a:t>
          </a:r>
        </a:p>
      </dgm:t>
    </dgm:pt>
    <dgm:pt modelId="{A7D3E4ED-033F-4345-B095-A0287CA7F820}" type="parTrans" cxnId="{215E5080-3E75-4B72-B2A9-DAAB7686E6E0}">
      <dgm:prSet/>
      <dgm:spPr/>
      <dgm:t>
        <a:bodyPr/>
        <a:lstStyle/>
        <a:p>
          <a:endParaRPr lang="en-US"/>
        </a:p>
      </dgm:t>
    </dgm:pt>
    <dgm:pt modelId="{3444EA36-1FF5-495B-8D82-4CA21D05283B}" type="sibTrans" cxnId="{215E5080-3E75-4B72-B2A9-DAAB7686E6E0}">
      <dgm:prSet/>
      <dgm:spPr/>
      <dgm:t>
        <a:bodyPr/>
        <a:lstStyle/>
        <a:p>
          <a:endParaRPr lang="en-US"/>
        </a:p>
      </dgm:t>
    </dgm:pt>
    <dgm:pt modelId="{99EFDA6A-CA5B-4C6E-B8BE-EB332CEC526D}">
      <dgm:prSet phldrT="[Text]"/>
      <dgm:spPr/>
      <dgm:t>
        <a:bodyPr/>
        <a:lstStyle/>
        <a:p>
          <a:r>
            <a:rPr lang="en-US" dirty="0"/>
            <a:t>Plugging Redis into </a:t>
          </a:r>
          <a:r>
            <a:rPr lang="en-US" dirty="0" err="1"/>
            <a:t>AspNet</a:t>
          </a:r>
          <a:endParaRPr lang="en-US" dirty="0"/>
        </a:p>
      </dgm:t>
    </dgm:pt>
    <dgm:pt modelId="{4C84CA00-E578-48E8-AB73-51C147682A3E}" type="parTrans" cxnId="{F2AB5122-E554-4F46-B352-57BC31E21E3E}">
      <dgm:prSet/>
      <dgm:spPr/>
      <dgm:t>
        <a:bodyPr/>
        <a:lstStyle/>
        <a:p>
          <a:endParaRPr lang="en-US"/>
        </a:p>
      </dgm:t>
    </dgm:pt>
    <dgm:pt modelId="{BEE74CD8-B04E-4F52-A953-F12FCD10CE04}" type="sibTrans" cxnId="{F2AB5122-E554-4F46-B352-57BC31E21E3E}">
      <dgm:prSet/>
      <dgm:spPr/>
      <dgm:t>
        <a:bodyPr/>
        <a:lstStyle/>
        <a:p>
          <a:endParaRPr lang="en-US"/>
        </a:p>
      </dgm:t>
    </dgm:pt>
    <dgm:pt modelId="{5E4097A9-CFAF-439B-AF90-FDE3DD1AA1C4}">
      <dgm:prSet phldrT="[Text]"/>
      <dgm:spPr/>
      <dgm:t>
        <a:bodyPr/>
        <a:lstStyle/>
        <a:p>
          <a:r>
            <a:rPr lang="en-US" dirty="0"/>
            <a:t>Session State with Redis</a:t>
          </a:r>
        </a:p>
      </dgm:t>
    </dgm:pt>
    <dgm:pt modelId="{A528260A-039C-44FE-9126-6778B8457769}" type="parTrans" cxnId="{7F07D839-334F-4DF9-A5CA-276762A76996}">
      <dgm:prSet/>
      <dgm:spPr/>
      <dgm:t>
        <a:bodyPr/>
        <a:lstStyle/>
        <a:p>
          <a:endParaRPr lang="en-US"/>
        </a:p>
      </dgm:t>
    </dgm:pt>
    <dgm:pt modelId="{6783FA4E-5435-4FA9-9E74-BFE675141B4E}" type="sibTrans" cxnId="{7F07D839-334F-4DF9-A5CA-276762A76996}">
      <dgm:prSet/>
      <dgm:spPr/>
      <dgm:t>
        <a:bodyPr/>
        <a:lstStyle/>
        <a:p>
          <a:endParaRPr lang="en-US"/>
        </a:p>
      </dgm:t>
    </dgm:pt>
    <dgm:pt modelId="{438901A1-48E8-4FEC-B750-DFD8C69722E1}">
      <dgm:prSet phldrT="[Text]"/>
      <dgm:spPr/>
      <dgm:t>
        <a:bodyPr/>
        <a:lstStyle/>
        <a:p>
          <a:r>
            <a:rPr lang="en-US" dirty="0"/>
            <a:t>Replace </a:t>
          </a:r>
          <a:r>
            <a:rPr lang="en-US" dirty="0" err="1"/>
            <a:t>HttpRuntime.Cache</a:t>
          </a:r>
          <a:r>
            <a:rPr lang="en-US" dirty="0"/>
            <a:t> with Redis</a:t>
          </a:r>
        </a:p>
      </dgm:t>
    </dgm:pt>
    <dgm:pt modelId="{0779BB77-FC70-4833-A38D-5F713E4F2222}" type="parTrans" cxnId="{EECE47C2-3B39-4511-98D2-C8AB92D88826}">
      <dgm:prSet/>
      <dgm:spPr/>
      <dgm:t>
        <a:bodyPr/>
        <a:lstStyle/>
        <a:p>
          <a:endParaRPr lang="en-US"/>
        </a:p>
      </dgm:t>
    </dgm:pt>
    <dgm:pt modelId="{978DDD44-B6A5-48F7-B869-82C3BFBCBA74}" type="sibTrans" cxnId="{EECE47C2-3B39-4511-98D2-C8AB92D88826}">
      <dgm:prSet/>
      <dgm:spPr/>
      <dgm:t>
        <a:bodyPr/>
        <a:lstStyle/>
        <a:p>
          <a:endParaRPr lang="en-US"/>
        </a:p>
      </dgm:t>
    </dgm:pt>
    <dgm:pt modelId="{F8008589-137F-4D93-94F8-6E3752E9AF08}" type="pres">
      <dgm:prSet presAssocID="{495618E4-5288-479D-B7C1-E58A264179A7}" presName="linear" presStyleCnt="0">
        <dgm:presLayoutVars>
          <dgm:animLvl val="lvl"/>
          <dgm:resizeHandles val="exact"/>
        </dgm:presLayoutVars>
      </dgm:prSet>
      <dgm:spPr/>
    </dgm:pt>
    <dgm:pt modelId="{E849FBAA-ECFB-472D-AB48-4AA8AD552901}" type="pres">
      <dgm:prSet presAssocID="{4C4AE2E0-EA66-4AE2-AD20-11F6BDC016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911A79-4FB1-4EF1-BA72-78C0804A2CDE}" type="pres">
      <dgm:prSet presAssocID="{EB2694A5-F18B-4BD7-ABC3-D93DA6BA6D08}" presName="spacer" presStyleCnt="0"/>
      <dgm:spPr/>
    </dgm:pt>
    <dgm:pt modelId="{00C6A358-6192-462C-A4CF-6F2058786D19}" type="pres">
      <dgm:prSet presAssocID="{36B1D1B5-BF2E-4797-9FDF-8721D956B2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92553F-3B4C-4243-9B66-27F6FC0B3209}" type="pres">
      <dgm:prSet presAssocID="{3444EA36-1FF5-495B-8D82-4CA21D05283B}" presName="spacer" presStyleCnt="0"/>
      <dgm:spPr/>
    </dgm:pt>
    <dgm:pt modelId="{E27EBBEA-7937-4A6D-9C69-2232BA42E05C}" type="pres">
      <dgm:prSet presAssocID="{99EFDA6A-CA5B-4C6E-B8BE-EB332CEC52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7BD422-7FBB-4804-8A79-993D24639146}" type="pres">
      <dgm:prSet presAssocID="{BEE74CD8-B04E-4F52-A953-F12FCD10CE04}" presName="spacer" presStyleCnt="0"/>
      <dgm:spPr/>
    </dgm:pt>
    <dgm:pt modelId="{E32D2D7E-DDAE-448C-A6D6-B6426BE29F39}" type="pres">
      <dgm:prSet presAssocID="{5E4097A9-CFAF-439B-AF90-FDE3DD1AA1C4}" presName="parentText" presStyleLbl="node1" presStyleIdx="3" presStyleCnt="5" custLinFactY="93435" custLinFactNeighborY="100000">
        <dgm:presLayoutVars>
          <dgm:chMax val="0"/>
          <dgm:bulletEnabled val="1"/>
        </dgm:presLayoutVars>
      </dgm:prSet>
      <dgm:spPr/>
    </dgm:pt>
    <dgm:pt modelId="{C66CFBA0-E2EA-4AC5-8AC9-39254EA3D5B5}" type="pres">
      <dgm:prSet presAssocID="{6783FA4E-5435-4FA9-9E74-BFE675141B4E}" presName="spacer" presStyleCnt="0"/>
      <dgm:spPr/>
    </dgm:pt>
    <dgm:pt modelId="{584ECAA8-0CD3-4F00-8485-6055F6F96EDB}" type="pres">
      <dgm:prSet presAssocID="{438901A1-48E8-4FEC-B750-DFD8C69722E1}" presName="parentText" presStyleLbl="node1" presStyleIdx="4" presStyleCnt="5" custLinFactY="-100000" custLinFactNeighborY="-136567">
        <dgm:presLayoutVars>
          <dgm:chMax val="0"/>
          <dgm:bulletEnabled val="1"/>
        </dgm:presLayoutVars>
      </dgm:prSet>
      <dgm:spPr/>
    </dgm:pt>
  </dgm:ptLst>
  <dgm:cxnLst>
    <dgm:cxn modelId="{D11C0B14-312E-40D0-860C-93F07DA67228}" type="presOf" srcId="{99EFDA6A-CA5B-4C6E-B8BE-EB332CEC526D}" destId="{E27EBBEA-7937-4A6D-9C69-2232BA42E05C}" srcOrd="0" destOrd="0" presId="urn:microsoft.com/office/officeart/2005/8/layout/vList2"/>
    <dgm:cxn modelId="{BE434476-50FE-4B65-807D-1A4FCE83B8A0}" srcId="{495618E4-5288-479D-B7C1-E58A264179A7}" destId="{4C4AE2E0-EA66-4AE2-AD20-11F6BDC016AC}" srcOrd="0" destOrd="0" parTransId="{68322257-072D-4936-A620-88C6C3FB993F}" sibTransId="{EB2694A5-F18B-4BD7-ABC3-D93DA6BA6D08}"/>
    <dgm:cxn modelId="{EECE47C2-3B39-4511-98D2-C8AB92D88826}" srcId="{495618E4-5288-479D-B7C1-E58A264179A7}" destId="{438901A1-48E8-4FEC-B750-DFD8C69722E1}" srcOrd="4" destOrd="0" parTransId="{0779BB77-FC70-4833-A38D-5F713E4F2222}" sibTransId="{978DDD44-B6A5-48F7-B869-82C3BFBCBA74}"/>
    <dgm:cxn modelId="{1D97F477-E3F3-4CA0-A88C-574CAC0ED161}" type="presOf" srcId="{4C4AE2E0-EA66-4AE2-AD20-11F6BDC016AC}" destId="{E849FBAA-ECFB-472D-AB48-4AA8AD552901}" srcOrd="0" destOrd="0" presId="urn:microsoft.com/office/officeart/2005/8/layout/vList2"/>
    <dgm:cxn modelId="{7F07D839-334F-4DF9-A5CA-276762A76996}" srcId="{495618E4-5288-479D-B7C1-E58A264179A7}" destId="{5E4097A9-CFAF-439B-AF90-FDE3DD1AA1C4}" srcOrd="3" destOrd="0" parTransId="{A528260A-039C-44FE-9126-6778B8457769}" sibTransId="{6783FA4E-5435-4FA9-9E74-BFE675141B4E}"/>
    <dgm:cxn modelId="{215E5080-3E75-4B72-B2A9-DAAB7686E6E0}" srcId="{495618E4-5288-479D-B7C1-E58A264179A7}" destId="{36B1D1B5-BF2E-4797-9FDF-8721D956B224}" srcOrd="1" destOrd="0" parTransId="{A7D3E4ED-033F-4345-B095-A0287CA7F820}" sibTransId="{3444EA36-1FF5-495B-8D82-4CA21D05283B}"/>
    <dgm:cxn modelId="{5A087618-2CED-4F16-A098-FED81CEAE20A}" type="presOf" srcId="{5E4097A9-CFAF-439B-AF90-FDE3DD1AA1C4}" destId="{E32D2D7E-DDAE-448C-A6D6-B6426BE29F39}" srcOrd="0" destOrd="0" presId="urn:microsoft.com/office/officeart/2005/8/layout/vList2"/>
    <dgm:cxn modelId="{F2AB5122-E554-4F46-B352-57BC31E21E3E}" srcId="{495618E4-5288-479D-B7C1-E58A264179A7}" destId="{99EFDA6A-CA5B-4C6E-B8BE-EB332CEC526D}" srcOrd="2" destOrd="0" parTransId="{4C84CA00-E578-48E8-AB73-51C147682A3E}" sibTransId="{BEE74CD8-B04E-4F52-A953-F12FCD10CE04}"/>
    <dgm:cxn modelId="{E6E41456-8485-4A5A-9698-E141F94001DF}" type="presOf" srcId="{36B1D1B5-BF2E-4797-9FDF-8721D956B224}" destId="{00C6A358-6192-462C-A4CF-6F2058786D19}" srcOrd="0" destOrd="0" presId="urn:microsoft.com/office/officeart/2005/8/layout/vList2"/>
    <dgm:cxn modelId="{F6E76302-F564-456E-8350-5892B22FBA2C}" type="presOf" srcId="{438901A1-48E8-4FEC-B750-DFD8C69722E1}" destId="{584ECAA8-0CD3-4F00-8485-6055F6F96EDB}" srcOrd="0" destOrd="0" presId="urn:microsoft.com/office/officeart/2005/8/layout/vList2"/>
    <dgm:cxn modelId="{09AE83D3-CBAA-45FC-8AA3-A4722B47A695}" type="presOf" srcId="{495618E4-5288-479D-B7C1-E58A264179A7}" destId="{F8008589-137F-4D93-94F8-6E3752E9AF08}" srcOrd="0" destOrd="0" presId="urn:microsoft.com/office/officeart/2005/8/layout/vList2"/>
    <dgm:cxn modelId="{EA285D48-EDAB-433F-8129-83C8EC965955}" type="presParOf" srcId="{F8008589-137F-4D93-94F8-6E3752E9AF08}" destId="{E849FBAA-ECFB-472D-AB48-4AA8AD552901}" srcOrd="0" destOrd="0" presId="urn:microsoft.com/office/officeart/2005/8/layout/vList2"/>
    <dgm:cxn modelId="{B941B86C-B2C7-4A66-93AD-29AC7E06F39A}" type="presParOf" srcId="{F8008589-137F-4D93-94F8-6E3752E9AF08}" destId="{4D911A79-4FB1-4EF1-BA72-78C0804A2CDE}" srcOrd="1" destOrd="0" presId="urn:microsoft.com/office/officeart/2005/8/layout/vList2"/>
    <dgm:cxn modelId="{D0A0FCAA-C2B2-40A3-95EC-02143EC8A8EB}" type="presParOf" srcId="{F8008589-137F-4D93-94F8-6E3752E9AF08}" destId="{00C6A358-6192-462C-A4CF-6F2058786D19}" srcOrd="2" destOrd="0" presId="urn:microsoft.com/office/officeart/2005/8/layout/vList2"/>
    <dgm:cxn modelId="{BCB55323-7421-454F-AD14-E10EDCB66BCD}" type="presParOf" srcId="{F8008589-137F-4D93-94F8-6E3752E9AF08}" destId="{7E92553F-3B4C-4243-9B66-27F6FC0B3209}" srcOrd="3" destOrd="0" presId="urn:microsoft.com/office/officeart/2005/8/layout/vList2"/>
    <dgm:cxn modelId="{079C2BA7-BB5E-4EAC-836D-F070C8037E39}" type="presParOf" srcId="{F8008589-137F-4D93-94F8-6E3752E9AF08}" destId="{E27EBBEA-7937-4A6D-9C69-2232BA42E05C}" srcOrd="4" destOrd="0" presId="urn:microsoft.com/office/officeart/2005/8/layout/vList2"/>
    <dgm:cxn modelId="{49D414B9-4D5B-498D-976B-A606D8E5C719}" type="presParOf" srcId="{F8008589-137F-4D93-94F8-6E3752E9AF08}" destId="{3F7BD422-7FBB-4804-8A79-993D24639146}" srcOrd="5" destOrd="0" presId="urn:microsoft.com/office/officeart/2005/8/layout/vList2"/>
    <dgm:cxn modelId="{8D8277F3-4FA4-4906-8790-44FDCEE98D58}" type="presParOf" srcId="{F8008589-137F-4D93-94F8-6E3752E9AF08}" destId="{E32D2D7E-DDAE-448C-A6D6-B6426BE29F39}" srcOrd="6" destOrd="0" presId="urn:microsoft.com/office/officeart/2005/8/layout/vList2"/>
    <dgm:cxn modelId="{79B1FB81-BED5-40BE-8C30-7727EBCB9CE8}" type="presParOf" srcId="{F8008589-137F-4D93-94F8-6E3752E9AF08}" destId="{C66CFBA0-E2EA-4AC5-8AC9-39254EA3D5B5}" srcOrd="7" destOrd="0" presId="urn:microsoft.com/office/officeart/2005/8/layout/vList2"/>
    <dgm:cxn modelId="{AA9AEDA8-D466-4100-8C12-F6805D0CCA05}" type="presParOf" srcId="{F8008589-137F-4D93-94F8-6E3752E9AF08}" destId="{584ECAA8-0CD3-4F00-8485-6055F6F96E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618E4-5288-479D-B7C1-E58A264179A7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6B1D1B5-BF2E-4797-9FDF-8721D956B224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A7D3E4ED-033F-4345-B095-A0287CA7F820}" type="parTrans" cxnId="{215E5080-3E75-4B72-B2A9-DAAB7686E6E0}">
      <dgm:prSet/>
      <dgm:spPr/>
      <dgm:t>
        <a:bodyPr/>
        <a:lstStyle/>
        <a:p>
          <a:endParaRPr lang="en-US"/>
        </a:p>
      </dgm:t>
    </dgm:pt>
    <dgm:pt modelId="{3444EA36-1FF5-495B-8D82-4CA21D05283B}" type="sibTrans" cxnId="{215E5080-3E75-4B72-B2A9-DAAB7686E6E0}">
      <dgm:prSet/>
      <dgm:spPr/>
      <dgm:t>
        <a:bodyPr/>
        <a:lstStyle/>
        <a:p>
          <a:endParaRPr lang="en-US"/>
        </a:p>
      </dgm:t>
    </dgm:pt>
    <dgm:pt modelId="{99EFDA6A-CA5B-4C6E-B8BE-EB332CEC526D}">
      <dgm:prSet phldrT="[Text]"/>
      <dgm:spPr/>
      <dgm:t>
        <a:bodyPr/>
        <a:lstStyle/>
        <a:p>
          <a:r>
            <a:rPr lang="en-US" dirty="0"/>
            <a:t>I’ll start</a:t>
          </a:r>
        </a:p>
      </dgm:t>
    </dgm:pt>
    <dgm:pt modelId="{4C84CA00-E578-48E8-AB73-51C147682A3E}" type="parTrans" cxnId="{F2AB5122-E554-4F46-B352-57BC31E21E3E}">
      <dgm:prSet/>
      <dgm:spPr/>
      <dgm:t>
        <a:bodyPr/>
        <a:lstStyle/>
        <a:p>
          <a:endParaRPr lang="en-US"/>
        </a:p>
      </dgm:t>
    </dgm:pt>
    <dgm:pt modelId="{BEE74CD8-B04E-4F52-A953-F12FCD10CE04}" type="sibTrans" cxnId="{F2AB5122-E554-4F46-B352-57BC31E21E3E}">
      <dgm:prSet/>
      <dgm:spPr/>
      <dgm:t>
        <a:bodyPr/>
        <a:lstStyle/>
        <a:p>
          <a:endParaRPr lang="en-US"/>
        </a:p>
      </dgm:t>
    </dgm:pt>
    <dgm:pt modelId="{F8008589-137F-4D93-94F8-6E3752E9AF08}" type="pres">
      <dgm:prSet presAssocID="{495618E4-5288-479D-B7C1-E58A264179A7}" presName="linear" presStyleCnt="0">
        <dgm:presLayoutVars>
          <dgm:animLvl val="lvl"/>
          <dgm:resizeHandles val="exact"/>
        </dgm:presLayoutVars>
      </dgm:prSet>
      <dgm:spPr/>
    </dgm:pt>
    <dgm:pt modelId="{00C6A358-6192-462C-A4CF-6F2058786D19}" type="pres">
      <dgm:prSet presAssocID="{36B1D1B5-BF2E-4797-9FDF-8721D956B224}" presName="parentText" presStyleLbl="node1" presStyleIdx="0" presStyleCnt="2" custLinFactNeighborY="-25589">
        <dgm:presLayoutVars>
          <dgm:chMax val="0"/>
          <dgm:bulletEnabled val="1"/>
        </dgm:presLayoutVars>
      </dgm:prSet>
      <dgm:spPr/>
    </dgm:pt>
    <dgm:pt modelId="{7E92553F-3B4C-4243-9B66-27F6FC0B3209}" type="pres">
      <dgm:prSet presAssocID="{3444EA36-1FF5-495B-8D82-4CA21D05283B}" presName="spacer" presStyleCnt="0"/>
      <dgm:spPr/>
    </dgm:pt>
    <dgm:pt modelId="{E27EBBEA-7937-4A6D-9C69-2232BA42E05C}" type="pres">
      <dgm:prSet presAssocID="{99EFDA6A-CA5B-4C6E-B8BE-EB332CEC52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E6D83F-6494-4F32-A96A-5816ECE47257}" type="presOf" srcId="{495618E4-5288-479D-B7C1-E58A264179A7}" destId="{F8008589-137F-4D93-94F8-6E3752E9AF08}" srcOrd="0" destOrd="0" presId="urn:microsoft.com/office/officeart/2005/8/layout/vList2"/>
    <dgm:cxn modelId="{407BAF06-DCFC-4F6B-9091-BBD2C1E9E48B}" type="presOf" srcId="{36B1D1B5-BF2E-4797-9FDF-8721D956B224}" destId="{00C6A358-6192-462C-A4CF-6F2058786D19}" srcOrd="0" destOrd="0" presId="urn:microsoft.com/office/officeart/2005/8/layout/vList2"/>
    <dgm:cxn modelId="{215E5080-3E75-4B72-B2A9-DAAB7686E6E0}" srcId="{495618E4-5288-479D-B7C1-E58A264179A7}" destId="{36B1D1B5-BF2E-4797-9FDF-8721D956B224}" srcOrd="0" destOrd="0" parTransId="{A7D3E4ED-033F-4345-B095-A0287CA7F820}" sibTransId="{3444EA36-1FF5-495B-8D82-4CA21D05283B}"/>
    <dgm:cxn modelId="{F2AB5122-E554-4F46-B352-57BC31E21E3E}" srcId="{495618E4-5288-479D-B7C1-E58A264179A7}" destId="{99EFDA6A-CA5B-4C6E-B8BE-EB332CEC526D}" srcOrd="1" destOrd="0" parTransId="{4C84CA00-E578-48E8-AB73-51C147682A3E}" sibTransId="{BEE74CD8-B04E-4F52-A953-F12FCD10CE04}"/>
    <dgm:cxn modelId="{D4F13EB0-8FFE-4399-BA08-D7F34BC3BF00}" type="presOf" srcId="{99EFDA6A-CA5B-4C6E-B8BE-EB332CEC526D}" destId="{E27EBBEA-7937-4A6D-9C69-2232BA42E05C}" srcOrd="0" destOrd="0" presId="urn:microsoft.com/office/officeart/2005/8/layout/vList2"/>
    <dgm:cxn modelId="{B942B620-AFB8-4361-940D-44BACD2F4C32}" type="presParOf" srcId="{F8008589-137F-4D93-94F8-6E3752E9AF08}" destId="{00C6A358-6192-462C-A4CF-6F2058786D19}" srcOrd="0" destOrd="0" presId="urn:microsoft.com/office/officeart/2005/8/layout/vList2"/>
    <dgm:cxn modelId="{3AA550EC-7741-4165-8276-EF35F9556D87}" type="presParOf" srcId="{F8008589-137F-4D93-94F8-6E3752E9AF08}" destId="{7E92553F-3B4C-4243-9B66-27F6FC0B3209}" srcOrd="1" destOrd="0" presId="urn:microsoft.com/office/officeart/2005/8/layout/vList2"/>
    <dgm:cxn modelId="{F3FDE64A-E2C6-41D0-98C4-BA9EE6148EC9}" type="presParOf" srcId="{F8008589-137F-4D93-94F8-6E3752E9AF08}" destId="{E27EBBEA-7937-4A6D-9C69-2232BA42E05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133E4-1FFB-48C4-A8A0-87B49804CB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C36D8-5DBA-464A-B63B-FE080AFAE191}">
      <dgm:prSet phldrT="[Text]"/>
      <dgm:spPr/>
      <dgm:t>
        <a:bodyPr/>
        <a:lstStyle/>
        <a:p>
          <a:r>
            <a:rPr lang="en-US" dirty="0"/>
            <a:t>Redis should be accessed as a singleton via the multiplexer</a:t>
          </a:r>
        </a:p>
      </dgm:t>
    </dgm:pt>
    <dgm:pt modelId="{74EF4CE1-7B36-48EA-AB66-A74FDC72D1B6}" type="parTrans" cxnId="{1E65A899-9961-42AD-91F9-754C9B62F4EF}">
      <dgm:prSet/>
      <dgm:spPr/>
      <dgm:t>
        <a:bodyPr/>
        <a:lstStyle/>
        <a:p>
          <a:endParaRPr lang="en-US"/>
        </a:p>
      </dgm:t>
    </dgm:pt>
    <dgm:pt modelId="{1510CCAE-092B-4FE5-8461-C82E9D776A93}" type="sibTrans" cxnId="{1E65A899-9961-42AD-91F9-754C9B62F4EF}">
      <dgm:prSet/>
      <dgm:spPr/>
      <dgm:t>
        <a:bodyPr/>
        <a:lstStyle/>
        <a:p>
          <a:endParaRPr lang="en-US"/>
        </a:p>
      </dgm:t>
    </dgm:pt>
    <dgm:pt modelId="{B985E1AD-DEA6-48B4-AB9A-3CAF17C5C92C}">
      <dgm:prSet phldrT="[Text]"/>
      <dgm:spPr/>
      <dgm:t>
        <a:bodyPr/>
        <a:lstStyle/>
        <a:p>
          <a:r>
            <a:rPr lang="en-US" dirty="0"/>
            <a:t>Leverage the code from the </a:t>
          </a:r>
          <a:r>
            <a:rPr lang="en-US" dirty="0" err="1"/>
            <a:t>RedisConfig.cs</a:t>
          </a:r>
          <a:r>
            <a:rPr lang="en-US" dirty="0"/>
            <a:t> class</a:t>
          </a:r>
        </a:p>
      </dgm:t>
    </dgm:pt>
    <dgm:pt modelId="{A4459176-5857-4CC8-8973-DD47309FA1B7}" type="parTrans" cxnId="{8A6252EC-3177-49A4-9A3D-DD39B57A3F47}">
      <dgm:prSet/>
      <dgm:spPr/>
      <dgm:t>
        <a:bodyPr/>
        <a:lstStyle/>
        <a:p>
          <a:endParaRPr lang="en-US"/>
        </a:p>
      </dgm:t>
    </dgm:pt>
    <dgm:pt modelId="{DE294F23-29BB-4221-B9E3-46E1BD8781CE}" type="sibTrans" cxnId="{8A6252EC-3177-49A4-9A3D-DD39B57A3F47}">
      <dgm:prSet/>
      <dgm:spPr/>
      <dgm:t>
        <a:bodyPr/>
        <a:lstStyle/>
        <a:p>
          <a:endParaRPr lang="en-US"/>
        </a:p>
      </dgm:t>
    </dgm:pt>
    <dgm:pt modelId="{1E541FD0-0B9C-474A-8319-AFA5B0C1239A}">
      <dgm:prSet phldrT="[Text]"/>
      <dgm:spPr/>
      <dgm:t>
        <a:bodyPr/>
        <a:lstStyle/>
        <a:p>
          <a:r>
            <a:rPr lang="en-US" dirty="0"/>
            <a:t>Redis can be used as something more than a Key-value store</a:t>
          </a:r>
        </a:p>
      </dgm:t>
    </dgm:pt>
    <dgm:pt modelId="{F627FFD7-6FE0-4B3E-B0BD-8970D3D1DAF9}" type="parTrans" cxnId="{621EDD82-9845-4960-ADEC-C1E696C7955C}">
      <dgm:prSet/>
      <dgm:spPr/>
      <dgm:t>
        <a:bodyPr/>
        <a:lstStyle/>
        <a:p>
          <a:endParaRPr lang="en-US"/>
        </a:p>
      </dgm:t>
    </dgm:pt>
    <dgm:pt modelId="{E8641695-88F8-43A7-9BC3-90129FCCF5AD}" type="sibTrans" cxnId="{621EDD82-9845-4960-ADEC-C1E696C7955C}">
      <dgm:prSet/>
      <dgm:spPr/>
      <dgm:t>
        <a:bodyPr/>
        <a:lstStyle/>
        <a:p>
          <a:endParaRPr lang="en-US"/>
        </a:p>
      </dgm:t>
    </dgm:pt>
    <dgm:pt modelId="{23002409-8C5D-4F3D-A308-B0F603FD07D3}">
      <dgm:prSet phldrT="[Text]"/>
      <dgm:spPr/>
      <dgm:t>
        <a:bodyPr/>
        <a:lstStyle/>
        <a:p>
          <a:r>
            <a:rPr lang="en-US" dirty="0"/>
            <a:t>Redis hash type: a cache within a cache</a:t>
          </a:r>
        </a:p>
      </dgm:t>
    </dgm:pt>
    <dgm:pt modelId="{C27FB7A4-53B8-4FFD-8E6C-A6B681AFEF3D}" type="parTrans" cxnId="{25E642CB-C3F7-46E3-A4B1-6DCFD4DC4FED}">
      <dgm:prSet/>
      <dgm:spPr/>
      <dgm:t>
        <a:bodyPr/>
        <a:lstStyle/>
        <a:p>
          <a:endParaRPr lang="en-US"/>
        </a:p>
      </dgm:t>
    </dgm:pt>
    <dgm:pt modelId="{2F141002-9A16-438F-BB8A-0B2C33911D8A}" type="sibTrans" cxnId="{25E642CB-C3F7-46E3-A4B1-6DCFD4DC4FED}">
      <dgm:prSet/>
      <dgm:spPr/>
      <dgm:t>
        <a:bodyPr/>
        <a:lstStyle/>
        <a:p>
          <a:endParaRPr lang="en-US"/>
        </a:p>
      </dgm:t>
    </dgm:pt>
    <dgm:pt modelId="{036D939C-5F56-4BF8-9A71-CE9AAA03C73E}" type="pres">
      <dgm:prSet presAssocID="{A80133E4-1FFB-48C4-A8A0-87B49804CB9A}" presName="linear" presStyleCnt="0">
        <dgm:presLayoutVars>
          <dgm:animLvl val="lvl"/>
          <dgm:resizeHandles val="exact"/>
        </dgm:presLayoutVars>
      </dgm:prSet>
      <dgm:spPr/>
    </dgm:pt>
    <dgm:pt modelId="{A1F8AF76-B09D-47E7-AF12-584CA3FFAB7E}" type="pres">
      <dgm:prSet presAssocID="{842C36D8-5DBA-464A-B63B-FE080AFAE1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3163B7-C65E-4B62-8CFD-6D0CE0648D57}" type="pres">
      <dgm:prSet presAssocID="{842C36D8-5DBA-464A-B63B-FE080AFAE191}" presName="childText" presStyleLbl="revTx" presStyleIdx="0" presStyleCnt="2">
        <dgm:presLayoutVars>
          <dgm:bulletEnabled val="1"/>
        </dgm:presLayoutVars>
      </dgm:prSet>
      <dgm:spPr/>
    </dgm:pt>
    <dgm:pt modelId="{200B9D37-D7CB-4361-B057-EFA5FD4B0AF7}" type="pres">
      <dgm:prSet presAssocID="{1E541FD0-0B9C-474A-8319-AFA5B0C1239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FD223B-2DAB-4BF9-84BC-F4AC8CD68D2D}" type="pres">
      <dgm:prSet presAssocID="{1E541FD0-0B9C-474A-8319-AFA5B0C1239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B4D56F-07FC-41E0-94E5-9284B13C3DAB}" type="presOf" srcId="{1E541FD0-0B9C-474A-8319-AFA5B0C1239A}" destId="{200B9D37-D7CB-4361-B057-EFA5FD4B0AF7}" srcOrd="0" destOrd="0" presId="urn:microsoft.com/office/officeart/2005/8/layout/vList2"/>
    <dgm:cxn modelId="{1E65A899-9961-42AD-91F9-754C9B62F4EF}" srcId="{A80133E4-1FFB-48C4-A8A0-87B49804CB9A}" destId="{842C36D8-5DBA-464A-B63B-FE080AFAE191}" srcOrd="0" destOrd="0" parTransId="{74EF4CE1-7B36-48EA-AB66-A74FDC72D1B6}" sibTransId="{1510CCAE-092B-4FE5-8461-C82E9D776A93}"/>
    <dgm:cxn modelId="{25E642CB-C3F7-46E3-A4B1-6DCFD4DC4FED}" srcId="{1E541FD0-0B9C-474A-8319-AFA5B0C1239A}" destId="{23002409-8C5D-4F3D-A308-B0F603FD07D3}" srcOrd="0" destOrd="0" parTransId="{C27FB7A4-53B8-4FFD-8E6C-A6B681AFEF3D}" sibTransId="{2F141002-9A16-438F-BB8A-0B2C33911D8A}"/>
    <dgm:cxn modelId="{6E69EB84-9CE9-4B27-95B7-890C3978D132}" type="presOf" srcId="{B985E1AD-DEA6-48B4-AB9A-3CAF17C5C92C}" destId="{2B3163B7-C65E-4B62-8CFD-6D0CE0648D57}" srcOrd="0" destOrd="0" presId="urn:microsoft.com/office/officeart/2005/8/layout/vList2"/>
    <dgm:cxn modelId="{9AED767C-C425-4C44-B646-0C91F6A144E3}" type="presOf" srcId="{842C36D8-5DBA-464A-B63B-FE080AFAE191}" destId="{A1F8AF76-B09D-47E7-AF12-584CA3FFAB7E}" srcOrd="0" destOrd="0" presId="urn:microsoft.com/office/officeart/2005/8/layout/vList2"/>
    <dgm:cxn modelId="{1B896027-80FB-4427-AE9C-183B2EF7B4FE}" type="presOf" srcId="{23002409-8C5D-4F3D-A308-B0F603FD07D3}" destId="{0DFD223B-2DAB-4BF9-84BC-F4AC8CD68D2D}" srcOrd="0" destOrd="0" presId="urn:microsoft.com/office/officeart/2005/8/layout/vList2"/>
    <dgm:cxn modelId="{8A6252EC-3177-49A4-9A3D-DD39B57A3F47}" srcId="{842C36D8-5DBA-464A-B63B-FE080AFAE191}" destId="{B985E1AD-DEA6-48B4-AB9A-3CAF17C5C92C}" srcOrd="0" destOrd="0" parTransId="{A4459176-5857-4CC8-8973-DD47309FA1B7}" sibTransId="{DE294F23-29BB-4221-B9E3-46E1BD8781CE}"/>
    <dgm:cxn modelId="{621EDD82-9845-4960-ADEC-C1E696C7955C}" srcId="{A80133E4-1FFB-48C4-A8A0-87B49804CB9A}" destId="{1E541FD0-0B9C-474A-8319-AFA5B0C1239A}" srcOrd="1" destOrd="0" parTransId="{F627FFD7-6FE0-4B3E-B0BD-8970D3D1DAF9}" sibTransId="{E8641695-88F8-43A7-9BC3-90129FCCF5AD}"/>
    <dgm:cxn modelId="{DC92474C-1E0A-4485-9422-1DA18DA1EF29}" type="presOf" srcId="{A80133E4-1FFB-48C4-A8A0-87B49804CB9A}" destId="{036D939C-5F56-4BF8-9A71-CE9AAA03C73E}" srcOrd="0" destOrd="0" presId="urn:microsoft.com/office/officeart/2005/8/layout/vList2"/>
    <dgm:cxn modelId="{9E6DBC6F-EA4E-44DE-B45C-E9F9A4DE27AC}" type="presParOf" srcId="{036D939C-5F56-4BF8-9A71-CE9AAA03C73E}" destId="{A1F8AF76-B09D-47E7-AF12-584CA3FFAB7E}" srcOrd="0" destOrd="0" presId="urn:microsoft.com/office/officeart/2005/8/layout/vList2"/>
    <dgm:cxn modelId="{3FD23CB0-0A5A-4A8C-939B-A69BC47881C4}" type="presParOf" srcId="{036D939C-5F56-4BF8-9A71-CE9AAA03C73E}" destId="{2B3163B7-C65E-4B62-8CFD-6D0CE0648D57}" srcOrd="1" destOrd="0" presId="urn:microsoft.com/office/officeart/2005/8/layout/vList2"/>
    <dgm:cxn modelId="{AB877CA7-0338-42F6-A679-CEDB8E65FB30}" type="presParOf" srcId="{036D939C-5F56-4BF8-9A71-CE9AAA03C73E}" destId="{200B9D37-D7CB-4361-B057-EFA5FD4B0AF7}" srcOrd="2" destOrd="0" presId="urn:microsoft.com/office/officeart/2005/8/layout/vList2"/>
    <dgm:cxn modelId="{FE12D701-6A71-49A6-8DF5-1B1617BB48D3}" type="presParOf" srcId="{036D939C-5F56-4BF8-9A71-CE9AAA03C73E}" destId="{0DFD223B-2DAB-4BF9-84BC-F4AC8CD68D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9FBAA-ECFB-472D-AB48-4AA8AD552901}">
      <dsp:nvSpPr>
        <dsp:cNvPr id="0" name=""/>
        <dsp:cNvSpPr/>
      </dsp:nvSpPr>
      <dsp:spPr>
        <a:xfrm>
          <a:off x="0" y="7929"/>
          <a:ext cx="812800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Basic overview of Redis</a:t>
          </a:r>
        </a:p>
      </dsp:txBody>
      <dsp:txXfrm>
        <a:off x="37467" y="45396"/>
        <a:ext cx="8053066" cy="692586"/>
      </dsp:txXfrm>
    </dsp:sp>
    <dsp:sp modelId="{00C6A358-6192-462C-A4CF-6F2058786D19}">
      <dsp:nvSpPr>
        <dsp:cNvPr id="0" name=""/>
        <dsp:cNvSpPr/>
      </dsp:nvSpPr>
      <dsp:spPr>
        <a:xfrm>
          <a:off x="0" y="867609"/>
          <a:ext cx="812800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Setting up Redis Locally</a:t>
          </a:r>
        </a:p>
      </dsp:txBody>
      <dsp:txXfrm>
        <a:off x="37467" y="905076"/>
        <a:ext cx="8053066" cy="692586"/>
      </dsp:txXfrm>
    </dsp:sp>
    <dsp:sp modelId="{E27EBBEA-7937-4A6D-9C69-2232BA42E05C}">
      <dsp:nvSpPr>
        <dsp:cNvPr id="0" name=""/>
        <dsp:cNvSpPr/>
      </dsp:nvSpPr>
      <dsp:spPr>
        <a:xfrm>
          <a:off x="0" y="1727289"/>
          <a:ext cx="812800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Plugging Redis into </a:t>
          </a:r>
          <a:r>
            <a:rPr lang="en-US" sz="3200" kern="1200" dirty="0" err="1"/>
            <a:t>AspNet</a:t>
          </a:r>
          <a:endParaRPr lang="en-US" sz="3200" kern="1200" dirty="0"/>
        </a:p>
      </dsp:txBody>
      <dsp:txXfrm>
        <a:off x="37467" y="1764756"/>
        <a:ext cx="8053066" cy="692586"/>
      </dsp:txXfrm>
    </dsp:sp>
    <dsp:sp modelId="{E32D2D7E-DDAE-448C-A6D6-B6426BE29F39}">
      <dsp:nvSpPr>
        <dsp:cNvPr id="0" name=""/>
        <dsp:cNvSpPr/>
      </dsp:nvSpPr>
      <dsp:spPr>
        <a:xfrm>
          <a:off x="0" y="3396262"/>
          <a:ext cx="812800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Session State with Redis</a:t>
          </a:r>
        </a:p>
      </dsp:txBody>
      <dsp:txXfrm>
        <a:off x="37467" y="3433729"/>
        <a:ext cx="8053066" cy="692586"/>
      </dsp:txXfrm>
    </dsp:sp>
    <dsp:sp modelId="{584ECAA8-0CD3-4F00-8485-6055F6F96EDB}">
      <dsp:nvSpPr>
        <dsp:cNvPr id="0" name=""/>
        <dsp:cNvSpPr/>
      </dsp:nvSpPr>
      <dsp:spPr>
        <a:xfrm>
          <a:off x="0" y="2553269"/>
          <a:ext cx="8128000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Replace </a:t>
          </a:r>
          <a:r>
            <a:rPr lang="en-US" sz="3200" kern="1200" dirty="0" err="1"/>
            <a:t>HttpRuntime.Cache</a:t>
          </a:r>
          <a:r>
            <a:rPr lang="en-US" sz="3200" kern="1200" dirty="0"/>
            <a:t> with Redis</a:t>
          </a:r>
        </a:p>
      </dsp:txBody>
      <dsp:txXfrm>
        <a:off x="37467" y="2590736"/>
        <a:ext cx="8053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A358-6192-462C-A4CF-6F2058786D19}">
      <dsp:nvSpPr>
        <dsp:cNvPr id="0" name=""/>
        <dsp:cNvSpPr/>
      </dsp:nvSpPr>
      <dsp:spPr>
        <a:xfrm>
          <a:off x="0" y="0"/>
          <a:ext cx="8128000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Ask Questions</a:t>
          </a:r>
        </a:p>
      </dsp:txBody>
      <dsp:txXfrm>
        <a:off x="33955" y="33955"/>
        <a:ext cx="8060090" cy="627655"/>
      </dsp:txXfrm>
    </dsp:sp>
    <dsp:sp modelId="{E27EBBEA-7937-4A6D-9C69-2232BA42E05C}">
      <dsp:nvSpPr>
        <dsp:cNvPr id="0" name=""/>
        <dsp:cNvSpPr/>
      </dsp:nvSpPr>
      <dsp:spPr>
        <a:xfrm>
          <a:off x="0" y="784333"/>
          <a:ext cx="8128000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I’ll start</a:t>
          </a:r>
        </a:p>
      </dsp:txBody>
      <dsp:txXfrm>
        <a:off x="33955" y="818288"/>
        <a:ext cx="8060090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8AF76-B09D-47E7-AF12-584CA3FFAB7E}">
      <dsp:nvSpPr>
        <dsp:cNvPr id="0" name=""/>
        <dsp:cNvSpPr/>
      </dsp:nvSpPr>
      <dsp:spPr>
        <a:xfrm>
          <a:off x="0" y="12812"/>
          <a:ext cx="81280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Redis should be accessed as a singleton via the multiplexer</a:t>
          </a:r>
        </a:p>
      </dsp:txBody>
      <dsp:txXfrm>
        <a:off x="46541" y="59353"/>
        <a:ext cx="8034918" cy="860321"/>
      </dsp:txXfrm>
    </dsp:sp>
    <dsp:sp modelId="{2B3163B7-C65E-4B62-8CFD-6D0CE0648D57}">
      <dsp:nvSpPr>
        <dsp:cNvPr id="0" name=""/>
        <dsp:cNvSpPr/>
      </dsp:nvSpPr>
      <dsp:spPr>
        <a:xfrm>
          <a:off x="0" y="966216"/>
          <a:ext cx="8128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Leverage the code from the </a:t>
          </a:r>
          <a:r>
            <a:rPr lang="en-US" sz="1900" kern="1200" dirty="0" err="1"/>
            <a:t>RedisConfig.cs</a:t>
          </a:r>
          <a:r>
            <a:rPr lang="en-US" sz="1900" kern="1200" dirty="0"/>
            <a:t> class</a:t>
          </a:r>
        </a:p>
      </dsp:txBody>
      <dsp:txXfrm>
        <a:off x="0" y="966216"/>
        <a:ext cx="8128000" cy="397440"/>
      </dsp:txXfrm>
    </dsp:sp>
    <dsp:sp modelId="{200B9D37-D7CB-4361-B057-EFA5FD4B0AF7}">
      <dsp:nvSpPr>
        <dsp:cNvPr id="0" name=""/>
        <dsp:cNvSpPr/>
      </dsp:nvSpPr>
      <dsp:spPr>
        <a:xfrm>
          <a:off x="0" y="1363656"/>
          <a:ext cx="81280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Redis can be used as something more than a Key-value store</a:t>
          </a:r>
        </a:p>
      </dsp:txBody>
      <dsp:txXfrm>
        <a:off x="46541" y="1410197"/>
        <a:ext cx="8034918" cy="860321"/>
      </dsp:txXfrm>
    </dsp:sp>
    <dsp:sp modelId="{0DFD223B-2DAB-4BF9-84BC-F4AC8CD68D2D}">
      <dsp:nvSpPr>
        <dsp:cNvPr id="0" name=""/>
        <dsp:cNvSpPr/>
      </dsp:nvSpPr>
      <dsp:spPr>
        <a:xfrm>
          <a:off x="0" y="2317060"/>
          <a:ext cx="81280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Redis hash type: a cache within a cache</a:t>
          </a:r>
        </a:p>
      </dsp:txBody>
      <dsp:txXfrm>
        <a:off x="0" y="2317060"/>
        <a:ext cx="8128000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A8201-72A0-449C-A262-01E745887A86}" type="datetimeFigureOut">
              <a:rPr lang="en-US" smtClean="0"/>
              <a:t>2017-04-08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46F62-0837-4EDB-884F-5507FF5BA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7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</a:t>
            </a:r>
            <a:r>
              <a:rPr lang="en-US" dirty="0" err="1"/>
              <a:t>StackExchange.Redis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Add</a:t>
            </a:r>
            <a:r>
              <a:rPr lang="en-US" baseline="0" dirty="0"/>
              <a:t> </a:t>
            </a:r>
            <a:r>
              <a:rPr lang="en-US" baseline="0" dirty="0" err="1"/>
              <a:t>Web.Config</a:t>
            </a:r>
            <a:r>
              <a:rPr lang="en-US" baseline="0" dirty="0"/>
              <a:t> </a:t>
            </a:r>
            <a:r>
              <a:rPr lang="en-US" baseline="0" dirty="0" err="1"/>
              <a:t>appSettings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Add </a:t>
            </a:r>
            <a:r>
              <a:rPr lang="en-US" dirty="0" err="1"/>
              <a:t>RedisConfig.cs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Add</a:t>
            </a:r>
            <a:r>
              <a:rPr lang="en-US" baseline="0" dirty="0"/>
              <a:t> </a:t>
            </a:r>
            <a:r>
              <a:rPr lang="en-US" baseline="0" dirty="0" err="1"/>
              <a:t>RedisStartupConfig.cs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Add </a:t>
            </a:r>
            <a:r>
              <a:rPr lang="en-US" baseline="0" dirty="0" err="1"/>
              <a:t>AppConsts.cs</a:t>
            </a: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Call setup code from </a:t>
            </a:r>
            <a:r>
              <a:rPr lang="en-US" baseline="0" dirty="0" err="1"/>
              <a:t>Global.asax.cs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6F62-0837-4EDB-884F-5507FF5BA4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6F62-0837-4EDB-884F-5507FF5BA4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 </a:t>
            </a:r>
            <a:r>
              <a:rPr lang="en-US" dirty="0" err="1"/>
              <a:t>IAppCache</a:t>
            </a:r>
            <a:r>
              <a:rPr lang="en-US" dirty="0"/>
              <a:t> interface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</a:t>
            </a:r>
            <a:r>
              <a:rPr lang="en-US" dirty="0" err="1"/>
              <a:t>IAppCache</a:t>
            </a:r>
            <a:r>
              <a:rPr lang="en-US" baseline="0" dirty="0"/>
              <a:t> inside </a:t>
            </a:r>
            <a:r>
              <a:rPr lang="en-US" baseline="0" dirty="0" err="1"/>
              <a:t>RedisAppCache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Leverage Redis in the Minions controllers and views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Show how to use the </a:t>
            </a:r>
            <a:r>
              <a:rPr lang="en-US" baseline="0" dirty="0" err="1"/>
              <a:t>RedisConfig</a:t>
            </a:r>
            <a:r>
              <a:rPr lang="en-US" baseline="0" dirty="0"/>
              <a:t> as a singleton when constructing </a:t>
            </a:r>
            <a:r>
              <a:rPr lang="en-US" baseline="0" dirty="0" err="1"/>
              <a:t>RedisAppCache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Show how the “partition” system works with Redis Hash types</a:t>
            </a:r>
          </a:p>
          <a:p>
            <a:pPr marL="171450" lvl="0" indent="-171450">
              <a:buFontTx/>
              <a:buChar char="-"/>
            </a:pPr>
            <a:r>
              <a:rPr lang="en-US" baseline="0" dirty="0"/>
              <a:t>Show the usage in the Commands and Read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46F62-0837-4EDB-884F-5507FF5BA4E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279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46F62-0837-4EDB-884F-5507FF5BA4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2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the</a:t>
            </a:r>
            <a:r>
              <a:rPr lang="en-US" baseline="0" dirty="0"/>
              <a:t> </a:t>
            </a:r>
            <a:r>
              <a:rPr lang="en-US" baseline="0" dirty="0" err="1"/>
              <a:t>NuGet</a:t>
            </a:r>
            <a:r>
              <a:rPr lang="en-US" baseline="0" dirty="0"/>
              <a:t> package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Show the </a:t>
            </a:r>
            <a:r>
              <a:rPr lang="en-US" baseline="0" dirty="0" err="1"/>
              <a:t>Web.config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Show the </a:t>
            </a:r>
            <a:r>
              <a:rPr lang="en-US" baseline="0" dirty="0" err="1"/>
              <a:t>RedisSessionStateConfig.cs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Show it being called from </a:t>
            </a:r>
            <a:r>
              <a:rPr lang="en-US" baseline="0" dirty="0" err="1"/>
              <a:t>Global.asax</a:t>
            </a:r>
            <a:endParaRPr lang="en-US" baseline="0" dirty="0"/>
          </a:p>
          <a:p>
            <a:pPr marL="171450" lvl="0" indent="-171450">
              <a:buFontTx/>
              <a:buChar char="-"/>
            </a:pPr>
            <a:r>
              <a:rPr lang="en-US" baseline="0" dirty="0"/>
              <a:t>Show the strong-name issue in </a:t>
            </a:r>
            <a:r>
              <a:rPr lang="en-US" baseline="0" dirty="0" err="1"/>
              <a:t>RedisAppCache.cs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46F62-0837-4EDB-884F-5507FF5BA4E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004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1E39BA1-D0A2-44ED-8056-DD3BA22D86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6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9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1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7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2017-04-08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39BA1-D0A2-44ED-8056-DD3BA22D86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45" y="164581"/>
            <a:ext cx="1714047" cy="4010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214730"/>
            <a:ext cx="12192000" cy="643270"/>
          </a:xfrm>
          <a:prstGeom prst="rect">
            <a:avLst/>
          </a:prstGeom>
          <a:solidFill>
            <a:srgbClr val="72BD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bbia/RedisRepo" TargetMode="External"/><Relationship Id="rId2" Type="http://schemas.openxmlformats.org/officeDocument/2006/relationships/hyperlink" Target="https://github.com/Hallmanac/redis-aspnet-az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mailto:Brian@NebbiaTech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data-types-intro" TargetMode="External"/><Relationship Id="rId2" Type="http://schemas.openxmlformats.org/officeDocument/2006/relationships/hyperlink" Target="http://redis.io/documentation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ocolatey.org/packages/redis-64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hocolatey.org/packages/redis-6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redisdesktop.com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ckExchange/StackExchange.Redi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bbia/RedisRepo" TargetMode="External"/><Relationship Id="rId2" Type="http://schemas.openxmlformats.org/officeDocument/2006/relationships/hyperlink" Target="https://github.com/Hallmanac/redis-aspnet-az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eminion.com/minion-names.html" TargetMode="External"/><Relationship Id="rId4" Type="http://schemas.openxmlformats.org/officeDocument/2006/relationships/hyperlink" Target="mailto:Brian@NebbiaTech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Caching with Redis on </a:t>
            </a:r>
            <a:r>
              <a:rPr lang="en-US" dirty="0" err="1"/>
              <a:t>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Hall</a:t>
            </a:r>
          </a:p>
          <a:p>
            <a:r>
              <a:rPr lang="en-US" i="1" dirty="0"/>
              <a:t>Chief minion @ Nebbia Technology</a:t>
            </a:r>
          </a:p>
        </p:txBody>
      </p:sp>
    </p:spTree>
    <p:extLst>
      <p:ext uri="{BB962C8B-B14F-4D97-AF65-F5344CB8AC3E}">
        <p14:creationId xmlns:p14="http://schemas.microsoft.com/office/powerpoint/2010/main" val="26404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Sorted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54170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Binary safe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Case Sensitive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Max 512MB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Don’t do it!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Hash the key instead</a:t>
            </a:r>
          </a:p>
        </p:txBody>
      </p:sp>
    </p:spTree>
    <p:extLst>
      <p:ext uri="{BB962C8B-B14F-4D97-AF65-F5344CB8AC3E}">
        <p14:creationId xmlns:p14="http://schemas.microsoft.com/office/powerpoint/2010/main" val="237336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51" y="2664880"/>
            <a:ext cx="4977487" cy="2286000"/>
          </a:xfrm>
        </p:spPr>
        <p:txBody>
          <a:bodyPr/>
          <a:lstStyle/>
          <a:p>
            <a:r>
              <a:rPr lang="en-US" dirty="0"/>
              <a:t>Redis Type: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Binary safe</a:t>
            </a:r>
          </a:p>
        </p:txBody>
      </p:sp>
    </p:spTree>
    <p:extLst>
      <p:ext uri="{BB962C8B-B14F-4D97-AF65-F5344CB8AC3E}">
        <p14:creationId xmlns:p14="http://schemas.microsoft.com/office/powerpoint/2010/main" val="154333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51" y="2664880"/>
            <a:ext cx="4977487" cy="2286000"/>
          </a:xfrm>
        </p:spPr>
        <p:txBody>
          <a:bodyPr/>
          <a:lstStyle/>
          <a:p>
            <a:r>
              <a:rPr lang="en-US" dirty="0"/>
              <a:t>Redis Type: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5570" y="478972"/>
            <a:ext cx="5297423" cy="57284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Collection of Non-unique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Setup like a Linked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Push and pop is cheap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Small lists as fast as very large lists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Seek by index is expensive (a.k.a. random access)</a:t>
            </a:r>
          </a:p>
        </p:txBody>
      </p:sp>
    </p:spTree>
    <p:extLst>
      <p:ext uri="{BB962C8B-B14F-4D97-AF65-F5344CB8AC3E}">
        <p14:creationId xmlns:p14="http://schemas.microsoft.com/office/powerpoint/2010/main" val="273262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751" y="2664880"/>
            <a:ext cx="4977487" cy="2286000"/>
          </a:xfrm>
        </p:spPr>
        <p:txBody>
          <a:bodyPr/>
          <a:lstStyle/>
          <a:p>
            <a:r>
              <a:rPr lang="en-US" dirty="0"/>
              <a:t>Redis Type: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648" y="2679192"/>
            <a:ext cx="5232952" cy="2286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Unordered collection of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Random Access is fully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Additional operations like intersect and union</a:t>
            </a:r>
          </a:p>
        </p:txBody>
      </p:sp>
    </p:spTree>
    <p:extLst>
      <p:ext uri="{BB962C8B-B14F-4D97-AF65-F5344CB8AC3E}">
        <p14:creationId xmlns:p14="http://schemas.microsoft.com/office/powerpoint/2010/main" val="95168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90" y="2679192"/>
            <a:ext cx="5563897" cy="2286000"/>
          </a:xfrm>
        </p:spPr>
        <p:txBody>
          <a:bodyPr/>
          <a:lstStyle/>
          <a:p>
            <a:r>
              <a:rPr lang="en-US" dirty="0"/>
              <a:t>Redis Type: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6053" y="1219199"/>
            <a:ext cx="5533398" cy="5172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Like a set but with ordering via a "floating point value" called a </a:t>
            </a:r>
            <a:r>
              <a:rPr lang="en-US" b="1" cap="none" dirty="0">
                <a:solidFill>
                  <a:srgbClr val="0070C0"/>
                </a:solidFill>
              </a:rPr>
              <a:t>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Score is based on how the elements are added/updated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Sort operation is done at time of writing to the Redis DB, based on the score value (not when reading)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Sorted by score and then </a:t>
            </a:r>
            <a:r>
              <a:rPr lang="en-US" cap="none" dirty="0" err="1"/>
              <a:t>lexigraphically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Key: “</a:t>
            </a:r>
            <a:r>
              <a:rPr lang="en-US" dirty="0" err="1"/>
              <a:t>UserBirthdays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Value: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cap="none" dirty="0"/>
              <a:t>{ </a:t>
            </a:r>
            <a:br>
              <a:rPr lang="en-US" cap="none" dirty="0"/>
            </a:br>
            <a:r>
              <a:rPr lang="en-US" cap="none" dirty="0"/>
              <a:t>	“</a:t>
            </a:r>
            <a:r>
              <a:rPr lang="en-US" cap="none" dirty="0" err="1"/>
              <a:t>UserId</a:t>
            </a:r>
            <a:r>
              <a:rPr lang="en-US" cap="none" dirty="0"/>
              <a:t>”: “5”, </a:t>
            </a:r>
            <a:br>
              <a:rPr lang="en-US" cap="none" dirty="0"/>
            </a:br>
            <a:r>
              <a:rPr lang="en-US" cap="none" dirty="0"/>
              <a:t>  “Username”: “</a:t>
            </a:r>
            <a:r>
              <a:rPr lang="en-US" cap="none" dirty="0" err="1"/>
              <a:t>Hallmanac</a:t>
            </a:r>
            <a:r>
              <a:rPr lang="en-US" cap="none" dirty="0"/>
              <a:t>”</a:t>
            </a:r>
            <a:br>
              <a:rPr lang="en-US" cap="none" dirty="0"/>
            </a:br>
            <a:r>
              <a:rPr lang="en-US" cap="none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Score: 635787405990736030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DateTimeOffset.UtcNow.Ticks</a:t>
            </a:r>
            <a:endParaRPr lang="en-US" cap="non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4855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90" y="2679192"/>
            <a:ext cx="5563897" cy="2286000"/>
          </a:xfrm>
        </p:spPr>
        <p:txBody>
          <a:bodyPr/>
          <a:lstStyle/>
          <a:p>
            <a:r>
              <a:rPr lang="en-US" dirty="0"/>
              <a:t>Redis Type: </a:t>
            </a: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648" y="2679192"/>
            <a:ext cx="5232952" cy="2286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Collection of name/value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 single hash holds as much as you have memory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 “Cache within a Cache”</a:t>
            </a:r>
          </a:p>
        </p:txBody>
      </p:sp>
    </p:spTree>
    <p:extLst>
      <p:ext uri="{BB962C8B-B14F-4D97-AF65-F5344CB8AC3E}">
        <p14:creationId xmlns:p14="http://schemas.microsoft.com/office/powerpoint/2010/main" val="358445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Redis?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47" y="2914824"/>
            <a:ext cx="3149206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Decouples app </a:t>
            </a:r>
            <a:r>
              <a:rPr lang="en-US" b="1" i="1" dirty="0"/>
              <a:t>cache</a:t>
            </a:r>
            <a:r>
              <a:rPr lang="en-US" dirty="0"/>
              <a:t> from app </a:t>
            </a:r>
            <a:r>
              <a:rPr lang="en-US" b="1" i="1" dirty="0"/>
              <a:t>server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6" y="2613270"/>
            <a:ext cx="2877784" cy="2158338"/>
          </a:xfrm>
        </p:spPr>
      </p:pic>
      <p:grpSp>
        <p:nvGrpSpPr>
          <p:cNvPr id="7" name="Group 6"/>
          <p:cNvGrpSpPr/>
          <p:nvPr/>
        </p:nvGrpSpPr>
        <p:grpSpPr>
          <a:xfrm>
            <a:off x="5857875" y="3067050"/>
            <a:ext cx="1905000" cy="933450"/>
            <a:chOff x="5857875" y="3067050"/>
            <a:chExt cx="1905000" cy="933450"/>
          </a:xfrm>
        </p:grpSpPr>
        <p:sp>
          <p:nvSpPr>
            <p:cNvPr id="5" name="Can 4"/>
            <p:cNvSpPr/>
            <p:nvPr/>
          </p:nvSpPr>
          <p:spPr>
            <a:xfrm>
              <a:off x="5857875" y="3067050"/>
              <a:ext cx="1905000" cy="93345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57901" y="3415784"/>
              <a:ext cx="152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Redis Server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05151" y="4857749"/>
            <a:ext cx="1943100" cy="857250"/>
            <a:chOff x="4379067" y="4385192"/>
            <a:chExt cx="1943100" cy="857250"/>
          </a:xfrm>
        </p:grpSpPr>
        <p:sp>
          <p:nvSpPr>
            <p:cNvPr id="8" name="Rounded Rectangle 7"/>
            <p:cNvSpPr/>
            <p:nvPr/>
          </p:nvSpPr>
          <p:spPr>
            <a:xfrm>
              <a:off x="4379067" y="4385192"/>
              <a:ext cx="1943100" cy="857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14849" y="4629151"/>
              <a:ext cx="167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05851" y="4857749"/>
            <a:ext cx="1943100" cy="857250"/>
            <a:chOff x="4379067" y="4385192"/>
            <a:chExt cx="1943100" cy="857250"/>
          </a:xfrm>
        </p:grpSpPr>
        <p:sp>
          <p:nvSpPr>
            <p:cNvPr id="12" name="Rounded Rectangle 11"/>
            <p:cNvSpPr/>
            <p:nvPr/>
          </p:nvSpPr>
          <p:spPr>
            <a:xfrm>
              <a:off x="4379067" y="4385192"/>
              <a:ext cx="1943100" cy="857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14849" y="4629151"/>
              <a:ext cx="167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API Server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19775" y="5714999"/>
            <a:ext cx="1943100" cy="857250"/>
            <a:chOff x="4379067" y="4385192"/>
            <a:chExt cx="1943100" cy="857250"/>
          </a:xfrm>
        </p:grpSpPr>
        <p:sp>
          <p:nvSpPr>
            <p:cNvPr id="15" name="Rounded Rectangle 14"/>
            <p:cNvSpPr/>
            <p:nvPr/>
          </p:nvSpPr>
          <p:spPr>
            <a:xfrm>
              <a:off x="4379067" y="4385192"/>
              <a:ext cx="1943100" cy="857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849" y="4629151"/>
              <a:ext cx="167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 2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4912471" y="4000500"/>
            <a:ext cx="945404" cy="857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H="1">
            <a:off x="6800850" y="4000500"/>
            <a:ext cx="9525" cy="1714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65195" y="4000500"/>
            <a:ext cx="1040655" cy="871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2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Survives App or API server recycle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6" y="2613270"/>
            <a:ext cx="2877784" cy="2158338"/>
          </a:xfrm>
        </p:spPr>
      </p:pic>
      <p:grpSp>
        <p:nvGrpSpPr>
          <p:cNvPr id="7" name="Group 6"/>
          <p:cNvGrpSpPr/>
          <p:nvPr/>
        </p:nvGrpSpPr>
        <p:grpSpPr>
          <a:xfrm>
            <a:off x="5857875" y="3067050"/>
            <a:ext cx="1905000" cy="933450"/>
            <a:chOff x="5857875" y="3067050"/>
            <a:chExt cx="1905000" cy="933450"/>
          </a:xfrm>
        </p:grpSpPr>
        <p:sp>
          <p:nvSpPr>
            <p:cNvPr id="5" name="Can 4"/>
            <p:cNvSpPr/>
            <p:nvPr/>
          </p:nvSpPr>
          <p:spPr>
            <a:xfrm>
              <a:off x="5857875" y="3067050"/>
              <a:ext cx="1905000" cy="93345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57901" y="3415784"/>
              <a:ext cx="152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Redis Server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05151" y="4857749"/>
            <a:ext cx="1943100" cy="857250"/>
            <a:chOff x="4379067" y="4385192"/>
            <a:chExt cx="1943100" cy="857250"/>
          </a:xfrm>
        </p:grpSpPr>
        <p:sp>
          <p:nvSpPr>
            <p:cNvPr id="8" name="Rounded Rectangle 7"/>
            <p:cNvSpPr/>
            <p:nvPr/>
          </p:nvSpPr>
          <p:spPr>
            <a:xfrm>
              <a:off x="4379067" y="4385192"/>
              <a:ext cx="1943100" cy="857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14849" y="4629151"/>
              <a:ext cx="167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05851" y="4857749"/>
            <a:ext cx="1943100" cy="857250"/>
            <a:chOff x="4379067" y="4385192"/>
            <a:chExt cx="1943100" cy="857250"/>
          </a:xfrm>
        </p:grpSpPr>
        <p:sp>
          <p:nvSpPr>
            <p:cNvPr id="12" name="Rounded Rectangle 11"/>
            <p:cNvSpPr/>
            <p:nvPr/>
          </p:nvSpPr>
          <p:spPr>
            <a:xfrm>
              <a:off x="4379067" y="4385192"/>
              <a:ext cx="1943100" cy="857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14849" y="4629151"/>
              <a:ext cx="167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API Server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19775" y="5714999"/>
            <a:ext cx="1943100" cy="857250"/>
            <a:chOff x="4379067" y="4385192"/>
            <a:chExt cx="1943100" cy="857250"/>
          </a:xfrm>
        </p:grpSpPr>
        <p:sp>
          <p:nvSpPr>
            <p:cNvPr id="15" name="Rounded Rectangle 14"/>
            <p:cNvSpPr/>
            <p:nvPr/>
          </p:nvSpPr>
          <p:spPr>
            <a:xfrm>
              <a:off x="4379067" y="4385192"/>
              <a:ext cx="1943100" cy="8572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849" y="4629151"/>
              <a:ext cx="167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Server 2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4912471" y="4000500"/>
            <a:ext cx="945404" cy="857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H="1">
            <a:off x="6800850" y="4000500"/>
            <a:ext cx="9525" cy="1714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65195" y="4000500"/>
            <a:ext cx="1040655" cy="871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009900" y="4771608"/>
            <a:ext cx="2152650" cy="111484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34375" y="4771608"/>
            <a:ext cx="2781300" cy="1033879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2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228" y="2237499"/>
            <a:ext cx="8825659" cy="3416300"/>
          </a:xfrm>
        </p:spPr>
        <p:txBody>
          <a:bodyPr/>
          <a:lstStyle/>
          <a:p>
            <a:r>
              <a:rPr lang="en-US" b="1" dirty="0"/>
              <a:t>Brian Hall</a:t>
            </a:r>
          </a:p>
          <a:p>
            <a:r>
              <a:rPr lang="en-US" b="1" dirty="0"/>
              <a:t>Chief Minion @ Nebbia Technology</a:t>
            </a:r>
          </a:p>
          <a:p>
            <a:r>
              <a:rPr lang="en-US" b="1" dirty="0"/>
              <a:t>Twitter:</a:t>
            </a:r>
            <a:r>
              <a:rPr lang="en-US" dirty="0"/>
              <a:t> @</a:t>
            </a:r>
            <a:r>
              <a:rPr lang="en-US" dirty="0" err="1"/>
              <a:t>Hallmanac</a:t>
            </a:r>
            <a:endParaRPr lang="en-US" dirty="0"/>
          </a:p>
          <a:p>
            <a:r>
              <a:rPr lang="en-US" b="1" dirty="0"/>
              <a:t>Github: </a:t>
            </a:r>
            <a:r>
              <a:rPr lang="en-US" dirty="0">
                <a:hlinkClick r:id="rId2"/>
              </a:rPr>
              <a:t>https://github.com/Hallmanac/redis-aspnet-azure</a:t>
            </a:r>
            <a:endParaRPr lang="en-US" dirty="0"/>
          </a:p>
          <a:p>
            <a:r>
              <a:rPr lang="en-US" b="1" dirty="0"/>
              <a:t>Github: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https://github.com/Nebbia/RedisRepo</a:t>
            </a:r>
            <a:endParaRPr lang="en-US" dirty="0"/>
          </a:p>
          <a:p>
            <a:r>
              <a:rPr lang="en-US" b="1" dirty="0"/>
              <a:t>Email: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Brian@NebbiaTech.com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81" y="2237499"/>
            <a:ext cx="3260062" cy="414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7116">
            <a:off x="6583668" y="706049"/>
            <a:ext cx="1879525" cy="2506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573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268" y="1593012"/>
            <a:ext cx="8825658" cy="1528098"/>
          </a:xfrm>
        </p:spPr>
        <p:txBody>
          <a:bodyPr/>
          <a:lstStyle/>
          <a:p>
            <a:pPr algn="ctr"/>
            <a:r>
              <a:rPr lang="en-US" dirty="0"/>
              <a:t>How do we use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962" y="3460414"/>
            <a:ext cx="8825658" cy="559495"/>
          </a:xfrm>
        </p:spPr>
        <p:txBody>
          <a:bodyPr/>
          <a:lstStyle/>
          <a:p>
            <a:pPr algn="ctr"/>
            <a:r>
              <a:rPr lang="en-US" dirty="0"/>
              <a:t>(Very Carefully)</a:t>
            </a:r>
          </a:p>
        </p:txBody>
      </p:sp>
    </p:spTree>
    <p:extLst>
      <p:ext uri="{BB962C8B-B14F-4D97-AF65-F5344CB8AC3E}">
        <p14:creationId xmlns:p14="http://schemas.microsoft.com/office/powerpoint/2010/main" val="3555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06" y="2679192"/>
            <a:ext cx="5159748" cy="1297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1826" y="578839"/>
            <a:ext cx="5359880" cy="57296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Redis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Redis Server (via Chocolatey)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Redis Desktop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err="1"/>
              <a:t>StackExchange.Redis</a:t>
            </a:r>
            <a:r>
              <a:rPr lang="en-US" cap="none" dirty="0"/>
              <a:t> (</a:t>
            </a:r>
            <a:r>
              <a:rPr lang="en-US" cap="none" dirty="0" err="1"/>
              <a:t>Nuget</a:t>
            </a:r>
            <a:r>
              <a:rPr lang="en-US" cap="none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JSON.NET (or your JSON serializer of choice)</a:t>
            </a:r>
          </a:p>
        </p:txBody>
      </p:sp>
    </p:spTree>
    <p:extLst>
      <p:ext uri="{BB962C8B-B14F-4D97-AF65-F5344CB8AC3E}">
        <p14:creationId xmlns:p14="http://schemas.microsoft.com/office/powerpoint/2010/main" val="247692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06" y="2679192"/>
            <a:ext cx="5159748" cy="1297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5187" y="1099701"/>
            <a:ext cx="5418164" cy="28769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cap="none" dirty="0"/>
          </a:p>
          <a:p>
            <a:r>
              <a:rPr lang="en-US" sz="2800" b="1" cap="none" dirty="0"/>
              <a:t>Redis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hlinkClick r:id="rId2"/>
              </a:rPr>
              <a:t>http://redis.io/documentation</a:t>
            </a:r>
            <a:endParaRPr lang="en-US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 dirty="0">
                <a:hlinkClick r:id="rId3"/>
              </a:rPr>
              <a:t>https://redis.io/topics/data-types-intro</a:t>
            </a:r>
            <a:r>
              <a:rPr lang="en-US" cap="none" dirty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88200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1826" y="1416908"/>
            <a:ext cx="5514844" cy="3113574"/>
          </a:xfrm>
        </p:spPr>
        <p:txBody>
          <a:bodyPr>
            <a:normAutofit/>
          </a:bodyPr>
          <a:lstStyle/>
          <a:p>
            <a:r>
              <a:rPr lang="en-US" sz="2800" cap="none" dirty="0"/>
              <a:t>Get Redis Server from </a:t>
            </a:r>
            <a:r>
              <a:rPr lang="en-US" sz="2800" b="1" i="1" cap="none" dirty="0">
                <a:solidFill>
                  <a:srgbClr val="00B050"/>
                </a:solidFill>
              </a:rPr>
              <a:t>Chocolatey </a:t>
            </a:r>
            <a:r>
              <a:rPr lang="en-US" sz="2800" b="1" i="1" cap="none" dirty="0" err="1">
                <a:solidFill>
                  <a:srgbClr val="00B050"/>
                </a:solidFill>
              </a:rPr>
              <a:t>NuGet</a:t>
            </a:r>
            <a:endParaRPr lang="en-US" sz="2800" b="1" i="1" cap="none" dirty="0">
              <a:solidFill>
                <a:srgbClr val="00B050"/>
              </a:solidFill>
            </a:endParaRPr>
          </a:p>
          <a:p>
            <a:r>
              <a:rPr lang="en-US" cap="none" dirty="0">
                <a:hlinkClick r:id="rId2"/>
              </a:rPr>
              <a:t>https://chocolatey.org/packages/redis-64</a:t>
            </a:r>
            <a:endParaRPr lang="en-US" cap="none" dirty="0"/>
          </a:p>
          <a:p>
            <a:endParaRPr lang="en-US" sz="2800" cap="none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30306" y="2679192"/>
            <a:ext cx="5159748" cy="12974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</p:spTree>
    <p:extLst>
      <p:ext uri="{BB962C8B-B14F-4D97-AF65-F5344CB8AC3E}">
        <p14:creationId xmlns:p14="http://schemas.microsoft.com/office/powerpoint/2010/main" val="40916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1826" y="1686867"/>
            <a:ext cx="5514844" cy="3113574"/>
          </a:xfrm>
        </p:spPr>
        <p:txBody>
          <a:bodyPr>
            <a:normAutofit/>
          </a:bodyPr>
          <a:lstStyle/>
          <a:p>
            <a:r>
              <a:rPr lang="en-US" sz="2800" cap="none" dirty="0"/>
              <a:t>Get Redis Server from </a:t>
            </a:r>
            <a:r>
              <a:rPr lang="en-US" sz="2800" b="1" i="1" cap="none" dirty="0">
                <a:solidFill>
                  <a:srgbClr val="00B050"/>
                </a:solidFill>
              </a:rPr>
              <a:t>Chocolatey </a:t>
            </a:r>
            <a:r>
              <a:rPr lang="en-US" sz="2800" b="1" i="1" cap="none" dirty="0" err="1">
                <a:solidFill>
                  <a:srgbClr val="00B050"/>
                </a:solidFill>
              </a:rPr>
              <a:t>NuGet</a:t>
            </a:r>
            <a:endParaRPr lang="en-US" sz="2800" b="1" i="1" cap="none" dirty="0">
              <a:solidFill>
                <a:srgbClr val="00B050"/>
              </a:solidFill>
            </a:endParaRPr>
          </a:p>
          <a:p>
            <a:r>
              <a:rPr lang="en-US" cap="none" dirty="0">
                <a:hlinkClick r:id="rId2"/>
              </a:rPr>
              <a:t>https://chocolatey.org/packages/redis-64</a:t>
            </a:r>
            <a:r>
              <a:rPr lang="en-US" cap="none" dirty="0"/>
              <a:t>  </a:t>
            </a:r>
          </a:p>
          <a:p>
            <a:endParaRPr lang="en-US" sz="2800" cap="none" dirty="0"/>
          </a:p>
          <a:p>
            <a:endParaRPr lang="en-US" sz="2800" cap="none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730306" y="2679192"/>
            <a:ext cx="5159748" cy="12974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826" y="3587336"/>
            <a:ext cx="4438095" cy="531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26" y="4329473"/>
            <a:ext cx="4438095" cy="476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064" y="5010995"/>
            <a:ext cx="442985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Redis As a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23" y="2699679"/>
            <a:ext cx="10329922" cy="584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23" y="3539999"/>
            <a:ext cx="4752361" cy="592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23" y="4439335"/>
            <a:ext cx="4393143" cy="601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23" y="5347696"/>
            <a:ext cx="4506801" cy="5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5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06" y="2679192"/>
            <a:ext cx="5159748" cy="1297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5701" y="470263"/>
            <a:ext cx="5359880" cy="5921828"/>
          </a:xfrm>
        </p:spPr>
        <p:txBody>
          <a:bodyPr>
            <a:normAutofit/>
          </a:bodyPr>
          <a:lstStyle/>
          <a:p>
            <a:pPr algn="ctr"/>
            <a:r>
              <a:rPr lang="en-US" sz="2800" u="sng" cap="none" dirty="0"/>
              <a:t>Redis Desktop Manager</a:t>
            </a:r>
          </a:p>
          <a:p>
            <a:pPr algn="ctr"/>
            <a:r>
              <a:rPr lang="en-US" sz="2400" cap="none" dirty="0"/>
              <a:t>It’s like SSMS for Redis (sort of)</a:t>
            </a:r>
          </a:p>
          <a:p>
            <a:pPr algn="ctr"/>
            <a:r>
              <a:rPr lang="en-US" sz="2400" cap="none" dirty="0">
                <a:hlinkClick r:id="rId2"/>
              </a:rPr>
              <a:t>http://redisdesktop.com/</a:t>
            </a:r>
            <a:r>
              <a:rPr lang="en-US" sz="2400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489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268" y="1593012"/>
            <a:ext cx="8825658" cy="1528098"/>
          </a:xfrm>
        </p:spPr>
        <p:txBody>
          <a:bodyPr/>
          <a:lstStyle/>
          <a:p>
            <a:pPr algn="ctr"/>
            <a:r>
              <a:rPr lang="en-US" dirty="0"/>
              <a:t>Showcase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962" y="3460414"/>
            <a:ext cx="8825658" cy="559495"/>
          </a:xfrm>
        </p:spPr>
        <p:txBody>
          <a:bodyPr/>
          <a:lstStyle/>
          <a:p>
            <a:pPr algn="ctr"/>
            <a:r>
              <a:rPr lang="en-US" dirty="0"/>
              <a:t>     Install </a:t>
            </a:r>
            <a:r>
              <a:rPr lang="en-US" dirty="0" err="1"/>
              <a:t>redis</a:t>
            </a:r>
            <a:r>
              <a:rPr lang="en-US" dirty="0"/>
              <a:t> and The Redis Desktop Manager</a:t>
            </a:r>
          </a:p>
        </p:txBody>
      </p:sp>
    </p:spTree>
    <p:extLst>
      <p:ext uri="{BB962C8B-B14F-4D97-AF65-F5344CB8AC3E}">
        <p14:creationId xmlns:p14="http://schemas.microsoft.com/office/powerpoint/2010/main" val="13431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06" y="2679192"/>
            <a:ext cx="5159748" cy="1297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5701" y="263753"/>
            <a:ext cx="5359880" cy="6128338"/>
          </a:xfrm>
        </p:spPr>
        <p:txBody>
          <a:bodyPr>
            <a:normAutofit/>
          </a:bodyPr>
          <a:lstStyle/>
          <a:p>
            <a:pPr algn="ctr"/>
            <a:r>
              <a:rPr lang="en-US" sz="2800" u="sng" cap="none" dirty="0" err="1"/>
              <a:t>StackExchange.Redis</a:t>
            </a:r>
            <a:endParaRPr lang="en-US" sz="2800" u="sng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Via </a:t>
            </a:r>
            <a:r>
              <a:rPr lang="en-US" cap="none" dirty="0" err="1"/>
              <a:t>NuGet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Available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hlinkClick r:id="rId2"/>
              </a:rPr>
              <a:t>https://github.com/StackExchange/StackExchange.Redis</a:t>
            </a:r>
            <a:r>
              <a:rPr lang="en-US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731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06" y="2679192"/>
            <a:ext cx="5159748" cy="1297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5701" y="263753"/>
            <a:ext cx="5359880" cy="6128338"/>
          </a:xfrm>
        </p:spPr>
        <p:txBody>
          <a:bodyPr>
            <a:normAutofit/>
          </a:bodyPr>
          <a:lstStyle/>
          <a:p>
            <a:pPr algn="ctr"/>
            <a:r>
              <a:rPr lang="en-US" sz="2800" u="sng" cap="none" dirty="0"/>
              <a:t>JSON.NET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Via </a:t>
            </a:r>
            <a:r>
              <a:rPr lang="en-US" cap="none" dirty="0" err="1"/>
              <a:t>NuGet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Using this as a string serializer</a:t>
            </a:r>
          </a:p>
        </p:txBody>
      </p:sp>
    </p:spTree>
    <p:extLst>
      <p:ext uri="{BB962C8B-B14F-4D97-AF65-F5344CB8AC3E}">
        <p14:creationId xmlns:p14="http://schemas.microsoft.com/office/powerpoint/2010/main" val="273888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81798"/>
            <a:ext cx="10515600" cy="3074066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DevOps &amp; Application Lifecycle Management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Team Services / TFS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Software Development &amp; Consulting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about Azure – Born in the Cloud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Headquartered in Orlando, FL</a:t>
            </a:r>
          </a:p>
        </p:txBody>
      </p:sp>
      <p:pic>
        <p:nvPicPr>
          <p:cNvPr id="8" name="Picture 2" descr="clip_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83" y="4913009"/>
            <a:ext cx="2604775" cy="84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834" y="4443124"/>
            <a:ext cx="908285" cy="12887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28612"/>
            <a:ext cx="3947072" cy="150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258" y="6321163"/>
            <a:ext cx="1522231" cy="3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6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268" y="1593012"/>
            <a:ext cx="8825658" cy="1528098"/>
          </a:xfrm>
        </p:spPr>
        <p:txBody>
          <a:bodyPr/>
          <a:lstStyle/>
          <a:p>
            <a:pPr algn="ctr"/>
            <a:r>
              <a:rPr lang="en-US" dirty="0"/>
              <a:t>Showcase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962" y="3460414"/>
            <a:ext cx="8825658" cy="559495"/>
          </a:xfrm>
        </p:spPr>
        <p:txBody>
          <a:bodyPr/>
          <a:lstStyle/>
          <a:p>
            <a:pPr algn="ctr"/>
            <a:r>
              <a:rPr lang="en-US" dirty="0"/>
              <a:t>Adding Redis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29858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15" y="2717944"/>
            <a:ext cx="5207762" cy="1565802"/>
          </a:xfrm>
        </p:spPr>
        <p:txBody>
          <a:bodyPr/>
          <a:lstStyle/>
          <a:p>
            <a:pPr algn="ctr"/>
            <a:r>
              <a:rPr lang="en-US" dirty="0"/>
              <a:t>Redis Cache Storage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642340" y="444137"/>
            <a:ext cx="5083834" cy="61134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Single cache key per object stored in a Redis string as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Multiple objects stored in a single Redis hash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Where the hash field (a.k.a. key) is the object’s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cap="none" dirty="0"/>
              <a:t>And the hash value is the object stored as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8" y="144661"/>
            <a:ext cx="5118941" cy="3040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738" y="3375804"/>
            <a:ext cx="1123219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Redis Key</a:t>
            </a:r>
          </a:p>
          <a:p>
            <a:endParaRPr lang="en-US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user:0410a5cf-5cfe-40df-9524-81f05db76c33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738" y="4575180"/>
            <a:ext cx="1123219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String Value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“Id”: 0410a5cf-5cfe-40df-9524-81f05db76c33,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“Brian”,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“Hall”,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“Email”: “Brian@NebbiaTech.com”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8966" y="1587260"/>
            <a:ext cx="560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as a Redis String</a:t>
            </a:r>
          </a:p>
        </p:txBody>
      </p:sp>
    </p:spTree>
    <p:extLst>
      <p:ext uri="{BB962C8B-B14F-4D97-AF65-F5344CB8AC3E}">
        <p14:creationId xmlns:p14="http://schemas.microsoft.com/office/powerpoint/2010/main" val="373373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8" y="144661"/>
            <a:ext cx="5118941" cy="3040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738" y="3375804"/>
            <a:ext cx="1123219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Redis Key</a:t>
            </a:r>
          </a:p>
          <a:p>
            <a:endParaRPr lang="en-US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user:0410a5cf-5cfe-40df-9524-81f05db76c33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738" y="4575180"/>
            <a:ext cx="1123219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Value</a:t>
            </a:r>
          </a:p>
          <a:p>
            <a:endParaRPr lang="en-US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“Id” 	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“0410a5cf-5cfe-40df-9524-81f05db76c33”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“Brian”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“Hall”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“Email”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 “Brian@NebbiaTech.com”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9260" y="1587260"/>
            <a:ext cx="533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as a Redis Hash</a:t>
            </a:r>
          </a:p>
        </p:txBody>
      </p:sp>
    </p:spTree>
    <p:extLst>
      <p:ext uri="{BB962C8B-B14F-4D97-AF65-F5344CB8AC3E}">
        <p14:creationId xmlns:p14="http://schemas.microsoft.com/office/powerpoint/2010/main" val="1705757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8" y="144661"/>
            <a:ext cx="5118941" cy="3040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738" y="3375804"/>
            <a:ext cx="1123219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Redis Key</a:t>
            </a:r>
          </a:p>
          <a:p>
            <a:endParaRPr lang="en-US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some-namespace:user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738" y="4575180"/>
            <a:ext cx="50269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Field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“0410a5cf-5cfe-40df-9524-81f05db76c33”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3215" y="1172745"/>
            <a:ext cx="6119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of Object types as a Redis Hash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4679" y="4575180"/>
            <a:ext cx="624552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Value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“Id”: 0410a5cf-5cfe-40df-9524-81f05db76c33,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“Brian”,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“Hall”,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“Email”: “Brian@NebbiaTech.com”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06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228" y="1294547"/>
            <a:ext cx="1150823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Redis Key</a:t>
            </a:r>
          </a:p>
          <a:p>
            <a:endParaRPr lang="en-US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some-namespace:users</a:t>
            </a:r>
            <a:endParaRPr lang="en-US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229" y="2401321"/>
            <a:ext cx="50269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Field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“0410a5cf-5cfe-40df-9524-81f05db76c33”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062" y="321605"/>
            <a:ext cx="992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of Object types as a Redis Hash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5924" y="2401321"/>
            <a:ext cx="636054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Value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“Id”: “0410a5cf-5cfe-40df-9524-81f05db76c33”,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“Brian”,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“Hall”,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“Email”: “Brian@NebbiaTech.com”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229" y="4660200"/>
            <a:ext cx="50269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Field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“f89708a8-b10e-4396-81a5-e18fa39ecec2”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5924" y="4660200"/>
            <a:ext cx="636054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Hash Value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“Id”: “f89708a8-b10e-4396-81a5-e18fa39ecec2”,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“Esteban”,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”: “Garcia”,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“Email”: “Esteban@NebbiaTech.com”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804" y="2317630"/>
            <a:ext cx="11766430" cy="2208362"/>
          </a:xfrm>
          <a:prstGeom prst="rect">
            <a:avLst/>
          </a:prstGeom>
          <a:noFill/>
          <a:ln w="47625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804" y="4588615"/>
            <a:ext cx="11766430" cy="2208362"/>
          </a:xfrm>
          <a:prstGeom prst="rect">
            <a:avLst/>
          </a:prstGeom>
          <a:noFill/>
          <a:ln w="47625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Aside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3" y="3312724"/>
            <a:ext cx="4359980" cy="32781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55" y="2290550"/>
            <a:ext cx="3798406" cy="43998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221396" y="2827683"/>
            <a:ext cx="1167847" cy="5963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62469" y="2459515"/>
            <a:ext cx="197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Request</a:t>
            </a:r>
          </a:p>
        </p:txBody>
      </p:sp>
    </p:spTree>
    <p:extLst>
      <p:ext uri="{BB962C8B-B14F-4D97-AF65-F5344CB8AC3E}">
        <p14:creationId xmlns:p14="http://schemas.microsoft.com/office/powerpoint/2010/main" val="240914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268" y="1593012"/>
            <a:ext cx="8825658" cy="1528098"/>
          </a:xfrm>
        </p:spPr>
        <p:txBody>
          <a:bodyPr/>
          <a:lstStyle/>
          <a:p>
            <a:pPr algn="ctr"/>
            <a:r>
              <a:rPr lang="en-US" dirty="0"/>
              <a:t>Showcase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962" y="3460414"/>
            <a:ext cx="8825658" cy="559495"/>
          </a:xfrm>
        </p:spPr>
        <p:txBody>
          <a:bodyPr/>
          <a:lstStyle/>
          <a:p>
            <a:pPr algn="ctr"/>
            <a:r>
              <a:rPr lang="en-US" dirty="0"/>
              <a:t>Implementing Redis In Code</a:t>
            </a:r>
          </a:p>
        </p:txBody>
      </p:sp>
    </p:spTree>
    <p:extLst>
      <p:ext uri="{BB962C8B-B14F-4D97-AF65-F5344CB8AC3E}">
        <p14:creationId xmlns:p14="http://schemas.microsoft.com/office/powerpoint/2010/main" val="257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Libraries And Tools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1688172" y="3547872"/>
            <a:ext cx="8825659" cy="2478024"/>
          </a:xfrm>
        </p:spPr>
        <p:txBody>
          <a:bodyPr>
            <a:normAutofit/>
          </a:bodyPr>
          <a:lstStyle/>
          <a:p>
            <a:pPr algn="ctr"/>
            <a:r>
              <a:rPr lang="en-US" sz="2800" u="sng" cap="none" dirty="0" err="1">
                <a:solidFill>
                  <a:srgbClr val="0070C0"/>
                </a:solidFill>
              </a:rPr>
              <a:t>Microsoft.Web.RedisSessionStateProvider</a:t>
            </a:r>
            <a:endParaRPr lang="en-US" sz="2800" u="sng" cap="none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Via </a:t>
            </a:r>
            <a:r>
              <a:rPr lang="en-US" cap="none" dirty="0" err="1"/>
              <a:t>NuGet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Allows for the use of </a:t>
            </a:r>
            <a:r>
              <a:rPr lang="en-US" cap="none" dirty="0" err="1"/>
              <a:t>SessionState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365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268" y="1593012"/>
            <a:ext cx="8825658" cy="1528098"/>
          </a:xfrm>
        </p:spPr>
        <p:txBody>
          <a:bodyPr/>
          <a:lstStyle/>
          <a:p>
            <a:pPr algn="ctr"/>
            <a:r>
              <a:rPr lang="en-US" dirty="0"/>
              <a:t>Showcase Showdown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962" y="3460414"/>
            <a:ext cx="8825658" cy="559495"/>
          </a:xfrm>
        </p:spPr>
        <p:txBody>
          <a:bodyPr/>
          <a:lstStyle/>
          <a:p>
            <a:pPr algn="ctr"/>
            <a:r>
              <a:rPr lang="en-US" dirty="0"/>
              <a:t>Using Redis Session State Provider</a:t>
            </a:r>
          </a:p>
        </p:txBody>
      </p:sp>
    </p:spTree>
    <p:extLst>
      <p:ext uri="{BB962C8B-B14F-4D97-AF65-F5344CB8AC3E}">
        <p14:creationId xmlns:p14="http://schemas.microsoft.com/office/powerpoint/2010/main" val="40670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500" y="1006832"/>
            <a:ext cx="8825658" cy="734546"/>
          </a:xfrm>
        </p:spPr>
        <p:txBody>
          <a:bodyPr/>
          <a:lstStyle/>
          <a:p>
            <a:pPr algn="ctr"/>
            <a:r>
              <a:rPr lang="en-US" sz="4400" dirty="0"/>
              <a:t>Goals for this talk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49882135"/>
              </p:ext>
            </p:extLst>
          </p:nvPr>
        </p:nvGraphicFramePr>
        <p:xfrm>
          <a:off x="1756329" y="1741379"/>
          <a:ext cx="8128000" cy="422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66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06" y="2679192"/>
            <a:ext cx="5159748" cy="1297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Libraries And Tools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5701" y="263753"/>
            <a:ext cx="5359880" cy="6128338"/>
          </a:xfrm>
        </p:spPr>
        <p:txBody>
          <a:bodyPr>
            <a:normAutofit/>
          </a:bodyPr>
          <a:lstStyle/>
          <a:p>
            <a:pPr algn="ctr"/>
            <a:r>
              <a:rPr lang="en-US" sz="2800" u="sng" cap="none" dirty="0" err="1"/>
              <a:t>RedisRepo</a:t>
            </a:r>
            <a:endParaRPr lang="en-US" sz="2800" u="sng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Via </a:t>
            </a:r>
            <a:r>
              <a:rPr lang="en-US" cap="none" dirty="0" err="1"/>
              <a:t>NuGet</a:t>
            </a:r>
            <a:r>
              <a:rPr lang="en-US" cap="none" dirty="0"/>
              <a:t> - 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On Github: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https://github.com/Nebbia/RedisRepo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9009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Key Take </a:t>
            </a:r>
            <a:r>
              <a:rPr lang="en-US" dirty="0" err="1">
                <a:solidFill>
                  <a:srgbClr val="FFC000"/>
                </a:solidFill>
              </a:rPr>
              <a:t>Aways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69814037"/>
              </p:ext>
            </p:extLst>
          </p:nvPr>
        </p:nvGraphicFramePr>
        <p:xfrm>
          <a:off x="2032000" y="3411020"/>
          <a:ext cx="8128000" cy="272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13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711" y="2822713"/>
            <a:ext cx="8825658" cy="90609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7393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Twitter:</a:t>
            </a:r>
            <a:r>
              <a:rPr lang="en-US" dirty="0"/>
              <a:t> @</a:t>
            </a:r>
            <a:r>
              <a:rPr lang="en-US" dirty="0" err="1"/>
              <a:t>Hallmanac</a:t>
            </a:r>
            <a:endParaRPr lang="en-US" dirty="0"/>
          </a:p>
          <a:p>
            <a:r>
              <a:rPr lang="en-US" b="1" dirty="0"/>
              <a:t>Github: </a:t>
            </a:r>
            <a:r>
              <a:rPr lang="en-US" dirty="0">
                <a:hlinkClick r:id="rId2"/>
              </a:rPr>
              <a:t>https://github.com/Hallmanac/redis-aspnet-azure</a:t>
            </a:r>
            <a:endParaRPr lang="en-US" dirty="0"/>
          </a:p>
          <a:p>
            <a:r>
              <a:rPr lang="en-US" b="1" dirty="0"/>
              <a:t>Github: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https://github.com/Nebbia/RedisRepo</a:t>
            </a:r>
            <a:endParaRPr lang="en-US" dirty="0"/>
          </a:p>
          <a:p>
            <a:r>
              <a:rPr lang="en-US" b="1" dirty="0"/>
              <a:t>Email: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Brian@NebbiaTech.com</a:t>
            </a:r>
            <a:endParaRPr lang="en-US" dirty="0"/>
          </a:p>
          <a:p>
            <a:r>
              <a:rPr lang="en-US" b="1" i="1" dirty="0"/>
              <a:t>Credit for Minion Data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http://meminion.com/minion-names.html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500" y="532354"/>
            <a:ext cx="8825658" cy="734546"/>
          </a:xfrm>
        </p:spPr>
        <p:txBody>
          <a:bodyPr/>
          <a:lstStyle/>
          <a:p>
            <a:pPr algn="ctr"/>
            <a:r>
              <a:rPr lang="en-US" sz="4400" dirty="0"/>
              <a:t>Interruptions welcome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6429025"/>
              </p:ext>
            </p:extLst>
          </p:nvPr>
        </p:nvGraphicFramePr>
        <p:xfrm>
          <a:off x="1756329" y="4551452"/>
          <a:ext cx="8128000" cy="14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&lt;strong&gt;minion&lt;/strong&gt;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227" y="1354437"/>
            <a:ext cx="2615139" cy="29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804987"/>
            <a:ext cx="3286125" cy="4371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928687"/>
            <a:ext cx="3810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Cross platform, In-Memory, Key Value 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67" y="4680656"/>
            <a:ext cx="1572233" cy="1824036"/>
          </a:xfrm>
        </p:spPr>
      </p:pic>
      <p:grpSp>
        <p:nvGrpSpPr>
          <p:cNvPr id="7" name="Group 6"/>
          <p:cNvGrpSpPr/>
          <p:nvPr/>
        </p:nvGrpSpPr>
        <p:grpSpPr>
          <a:xfrm>
            <a:off x="742950" y="4382899"/>
            <a:ext cx="1522241" cy="1297763"/>
            <a:chOff x="1428429" y="3023659"/>
            <a:chExt cx="2484587" cy="21181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429" y="3023659"/>
              <a:ext cx="2484587" cy="21181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651" y="3343274"/>
              <a:ext cx="728668" cy="59660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087376" y="4208438"/>
            <a:ext cx="1452642" cy="1471611"/>
            <a:chOff x="7781924" y="2676524"/>
            <a:chExt cx="3057525" cy="30575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1924" y="2676524"/>
              <a:ext cx="3057525" cy="30575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688" y="3705224"/>
              <a:ext cx="1454925" cy="14549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45254"/>
            <a:ext cx="3810000" cy="1466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66" y="3284866"/>
            <a:ext cx="2196066" cy="21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It has Data Types other than strings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45254"/>
            <a:ext cx="3810000" cy="146685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45" y="3712104"/>
            <a:ext cx="2276475" cy="2857500"/>
          </a:xfrm>
        </p:spPr>
      </p:pic>
      <p:sp>
        <p:nvSpPr>
          <p:cNvPr id="17" name="TextBox 16"/>
          <p:cNvSpPr txBox="1"/>
          <p:nvPr/>
        </p:nvSpPr>
        <p:spPr>
          <a:xfrm>
            <a:off x="6706020" y="6200272"/>
            <a:ext cx="374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…unless people are the data</a:t>
            </a:r>
          </a:p>
        </p:txBody>
      </p:sp>
    </p:spTree>
    <p:extLst>
      <p:ext uri="{BB962C8B-B14F-4D97-AF65-F5344CB8AC3E}">
        <p14:creationId xmlns:p14="http://schemas.microsoft.com/office/powerpoint/2010/main" val="30608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973669"/>
            <a:ext cx="9218613" cy="7069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It’s a Pub/Sub system as well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245254"/>
            <a:ext cx="3810000" cy="14668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544887"/>
            <a:ext cx="4972050" cy="2924175"/>
          </a:xfrm>
        </p:spPr>
      </p:pic>
    </p:spTree>
    <p:extLst>
      <p:ext uri="{BB962C8B-B14F-4D97-AF65-F5344CB8AC3E}">
        <p14:creationId xmlns:p14="http://schemas.microsoft.com/office/powerpoint/2010/main" val="247578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Nebb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bbia" id="{FD907985-CA53-4561-82E5-A3279CAB8737}" vid="{C2A044B9-7978-4730-B46B-F3BA68CDC9B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8961</TotalTime>
  <Words>810</Words>
  <Application>Microsoft Office PowerPoint</Application>
  <PresentationFormat>Widescreen</PresentationFormat>
  <Paragraphs>227</Paragraphs>
  <Slides>43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Segoe UI Light</vt:lpstr>
      <vt:lpstr>Verdana</vt:lpstr>
      <vt:lpstr>Wingdings 3</vt:lpstr>
      <vt:lpstr>Ion Boardroom</vt:lpstr>
      <vt:lpstr>Nebbia</vt:lpstr>
      <vt:lpstr>Caching with Redis on Asp.Net</vt:lpstr>
      <vt:lpstr>Me</vt:lpstr>
      <vt:lpstr>About Us</vt:lpstr>
      <vt:lpstr>Goals for this talk</vt:lpstr>
      <vt:lpstr>Interruptions welcome</vt:lpstr>
      <vt:lpstr>PowerPoint Presentation</vt:lpstr>
      <vt:lpstr>Cross platform, In-Memory, Key Value Store</vt:lpstr>
      <vt:lpstr>It has Data Types other than strings</vt:lpstr>
      <vt:lpstr>It’s a Pub/Sub system as well</vt:lpstr>
      <vt:lpstr>Redis Types</vt:lpstr>
      <vt:lpstr>Redis Keys</vt:lpstr>
      <vt:lpstr>Redis Type: String</vt:lpstr>
      <vt:lpstr>Redis Type: List</vt:lpstr>
      <vt:lpstr>Redis Type: Set</vt:lpstr>
      <vt:lpstr>Redis Type: Sorted Set</vt:lpstr>
      <vt:lpstr>Redis Type: Hash</vt:lpstr>
      <vt:lpstr>But Why Redis?</vt:lpstr>
      <vt:lpstr>Decouples app cache from app server</vt:lpstr>
      <vt:lpstr>Survives App or API server recycle</vt:lpstr>
      <vt:lpstr>How do we use it?</vt:lpstr>
      <vt:lpstr>Libraries And Tools </vt:lpstr>
      <vt:lpstr>Libraries And Tools </vt:lpstr>
      <vt:lpstr>PowerPoint Presentation</vt:lpstr>
      <vt:lpstr>PowerPoint Presentation</vt:lpstr>
      <vt:lpstr>Install Redis As a Service</vt:lpstr>
      <vt:lpstr>Libraries And Tools </vt:lpstr>
      <vt:lpstr>Showcase Showdown</vt:lpstr>
      <vt:lpstr>Libraries And Tools </vt:lpstr>
      <vt:lpstr>Libraries And Tools </vt:lpstr>
      <vt:lpstr>Showcase Showdown</vt:lpstr>
      <vt:lpstr>Redis Cache Storage Strategies</vt:lpstr>
      <vt:lpstr>PowerPoint Presentation</vt:lpstr>
      <vt:lpstr>PowerPoint Presentation</vt:lpstr>
      <vt:lpstr>PowerPoint Presentation</vt:lpstr>
      <vt:lpstr>PowerPoint Presentation</vt:lpstr>
      <vt:lpstr>Cache Aside Pattern</vt:lpstr>
      <vt:lpstr>Showcase Showdown</vt:lpstr>
      <vt:lpstr>Libraries And Tools</vt:lpstr>
      <vt:lpstr>Showcase Showdown</vt:lpstr>
      <vt:lpstr>Libraries And Tools </vt:lpstr>
      <vt:lpstr>Key Take Aways</vt:lpstr>
      <vt:lpstr>Questions?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Caching With ASP.NET &amp; Azure</dc:title>
  <dc:creator>Brian Hall</dc:creator>
  <cp:lastModifiedBy>Brian Hall</cp:lastModifiedBy>
  <cp:revision>137</cp:revision>
  <dcterms:created xsi:type="dcterms:W3CDTF">2015-03-28T02:23:41Z</dcterms:created>
  <dcterms:modified xsi:type="dcterms:W3CDTF">2017-04-08T10:07:07Z</dcterms:modified>
</cp:coreProperties>
</file>