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7772400" cx="10058400"/>
  <p:notesSz cx="7772400" cy="10058400"/>
  <p:embeddedFontLst>
    <p:embeddedFont>
      <p:font typeface="Int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9E3E930-B032-4EAE-B4F2-5714123A3C6E}">
  <a:tblStyle styleId="{A9E3E930-B032-4EAE-B4F2-5714123A3C6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Inter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Inter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Inter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1371600" y="763587"/>
            <a:ext cx="5027612" cy="37703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7" name="Google Shape;197;p4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" name="Google Shape;219;p5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7" name="Google Shape;237;p6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4f9f8066b_0_4:notes"/>
          <p:cNvSpPr txBox="1"/>
          <p:nvPr/>
        </p:nvSpPr>
        <p:spPr>
          <a:xfrm>
            <a:off x="4398962" y="9555162"/>
            <a:ext cx="33720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Google Shape;272;g324f9f8066b_0_4:notes"/>
          <p:cNvSpPr/>
          <p:nvPr>
            <p:ph idx="2" type="sldImg"/>
          </p:nvPr>
        </p:nvSpPr>
        <p:spPr>
          <a:xfrm>
            <a:off x="1446212" y="763587"/>
            <a:ext cx="48801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3" name="Google Shape;273;g324f9f8066b_0_4:notes"/>
          <p:cNvSpPr txBox="1"/>
          <p:nvPr>
            <p:ph idx="1" type="body"/>
          </p:nvPr>
        </p:nvSpPr>
        <p:spPr>
          <a:xfrm>
            <a:off x="777875" y="4776787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1446212" y="763587"/>
            <a:ext cx="4879975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0" name="Google Shape;290;p8:notes"/>
          <p:cNvSpPr txBox="1"/>
          <p:nvPr>
            <p:ph idx="1" type="body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503238" y="309563"/>
            <a:ext cx="90503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795338" y="3294063"/>
            <a:ext cx="8548687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503237" y="309562"/>
            <a:ext cx="90503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503237" y="1817687"/>
            <a:ext cx="9050337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subTitle"/>
          </p:nvPr>
        </p:nvSpPr>
        <p:spPr>
          <a:xfrm>
            <a:off x="1508125" y="4403725"/>
            <a:ext cx="70421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2300"/>
              <a:buNone/>
              <a:defRPr/>
            </a:lvl3pPr>
            <a:lvl4pPr lvl="3" algn="ctr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2300"/>
              <a:buNone/>
              <a:defRPr/>
            </a:lvl4pPr>
            <a:lvl5pPr lvl="4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2300"/>
              <a:buNone/>
              <a:defRPr/>
            </a:lvl5pPr>
            <a:lvl6pPr lvl="5" algn="ctr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2300"/>
              <a:buNone/>
              <a:defRPr/>
            </a:lvl6pPr>
            <a:lvl7pPr lvl="6" algn="ctr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2300"/>
              <a:buNone/>
              <a:defRPr/>
            </a:lvl7pPr>
            <a:lvl8pPr lvl="7" algn="ctr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2300"/>
              <a:buNone/>
              <a:defRPr/>
            </a:lvl8pPr>
            <a:lvl9pPr lvl="8" algn="ctr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23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754063" y="2414588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 rot="5400000">
            <a:off x="5858669" y="3250407"/>
            <a:ext cx="5127625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 rot="5400000">
            <a:off x="1257301" y="1063626"/>
            <a:ext cx="5127625" cy="663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754062" y="2414587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 rot="5400000">
            <a:off x="2464593" y="-143669"/>
            <a:ext cx="5127625" cy="905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/>
          <p:nvPr>
            <p:ph idx="2" type="pic"/>
          </p:nvPr>
        </p:nvSpPr>
        <p:spPr>
          <a:xfrm>
            <a:off x="1971675" y="693738"/>
            <a:ext cx="6035675" cy="466407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1971675" y="6083300"/>
            <a:ext cx="60356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06" name="Google Shape;106;p19"/>
          <p:cNvSpPr txBox="1"/>
          <p:nvPr>
            <p:ph idx="2" type="body"/>
          </p:nvPr>
        </p:nvSpPr>
        <p:spPr>
          <a:xfrm>
            <a:off x="503238" y="1627188"/>
            <a:ext cx="3308350" cy="531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754062" y="2414587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 rot="5400000">
            <a:off x="5104607" y="2496345"/>
            <a:ext cx="663575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 rot="5400000">
            <a:off x="503238" y="309563"/>
            <a:ext cx="6635750" cy="663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503238" y="1739900"/>
            <a:ext cx="4443412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22"/>
          <p:cNvSpPr txBox="1"/>
          <p:nvPr>
            <p:ph idx="2" type="body"/>
          </p:nvPr>
        </p:nvSpPr>
        <p:spPr>
          <a:xfrm>
            <a:off x="503238" y="2465388"/>
            <a:ext cx="444341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0" name="Google Shape;120;p22"/>
          <p:cNvSpPr txBox="1"/>
          <p:nvPr>
            <p:ph idx="3" type="body"/>
          </p:nvPr>
        </p:nvSpPr>
        <p:spPr>
          <a:xfrm>
            <a:off x="5110163" y="1739900"/>
            <a:ext cx="44450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2"/>
          <p:cNvSpPr txBox="1"/>
          <p:nvPr>
            <p:ph idx="4" type="body"/>
          </p:nvPr>
        </p:nvSpPr>
        <p:spPr>
          <a:xfrm>
            <a:off x="5110163" y="2465388"/>
            <a:ext cx="444500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22" name="Google Shape;122;p22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754062" y="2414587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503238" y="1817688"/>
            <a:ext cx="4448175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idx="2" type="body"/>
          </p:nvPr>
        </p:nvSpPr>
        <p:spPr>
          <a:xfrm>
            <a:off x="5103813" y="1817688"/>
            <a:ext cx="4449762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8" name="Google Shape;128;p23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795338" y="4994275"/>
            <a:ext cx="8548687" cy="154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95338" y="3294063"/>
            <a:ext cx="8548687" cy="17002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33" name="Google Shape;133;p24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754062" y="2414587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503237" y="1817687"/>
            <a:ext cx="9050337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ctrTitle"/>
          </p:nvPr>
        </p:nvSpPr>
        <p:spPr>
          <a:xfrm>
            <a:off x="754063" y="2414588"/>
            <a:ext cx="8550275" cy="1665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" type="subTitle"/>
          </p:nvPr>
        </p:nvSpPr>
        <p:spPr>
          <a:xfrm>
            <a:off x="1508125" y="4403725"/>
            <a:ext cx="7042150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2700"/>
              <a:buNone/>
              <a:defRPr/>
            </a:lvl2pPr>
            <a:lvl3pPr lvl="2" algn="ctr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2300"/>
              <a:buNone/>
              <a:defRPr/>
            </a:lvl3pPr>
            <a:lvl4pPr lvl="3" algn="ctr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2300"/>
              <a:buNone/>
              <a:defRPr/>
            </a:lvl4pPr>
            <a:lvl5pPr lvl="4" algn="ctr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2300"/>
              <a:buNone/>
              <a:defRPr/>
            </a:lvl5pPr>
            <a:lvl6pPr lvl="5" algn="ctr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2300"/>
              <a:buNone/>
              <a:defRPr/>
            </a:lvl6pPr>
            <a:lvl7pPr lvl="6" algn="ctr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2300"/>
              <a:buNone/>
              <a:defRPr/>
            </a:lvl7pPr>
            <a:lvl8pPr lvl="7" algn="ctr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2300"/>
              <a:buNone/>
              <a:defRPr/>
            </a:lvl8pPr>
            <a:lvl9pPr lvl="8" algn="ctr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23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03237" y="309562"/>
            <a:ext cx="90503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 rot="5400000">
            <a:off x="2464593" y="-143669"/>
            <a:ext cx="5127625" cy="9050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971675" y="5440363"/>
            <a:ext cx="6035675" cy="6429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>
            <p:ph idx="2" type="pic"/>
          </p:nvPr>
        </p:nvSpPr>
        <p:spPr>
          <a:xfrm>
            <a:off x="1971675" y="693738"/>
            <a:ext cx="6035675" cy="4664075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1971675" y="6083300"/>
            <a:ext cx="6035675" cy="911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03238" y="309563"/>
            <a:ext cx="3308350" cy="1317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3932238" y="309563"/>
            <a:ext cx="5622925" cy="663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503238" y="1627188"/>
            <a:ext cx="3308350" cy="5316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503237" y="309562"/>
            <a:ext cx="90503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503238" y="311150"/>
            <a:ext cx="90519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503238" y="1739900"/>
            <a:ext cx="4443412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503238" y="2465388"/>
            <a:ext cx="4443412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5110163" y="1739900"/>
            <a:ext cx="4445000" cy="7254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5110163" y="2465388"/>
            <a:ext cx="4445000" cy="4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503237" y="309562"/>
            <a:ext cx="90503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503238" y="1817688"/>
            <a:ext cx="4448175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5103813" y="1817688"/>
            <a:ext cx="4449762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/>
        </p:nvSpPr>
        <p:spPr>
          <a:xfrm>
            <a:off x="3436937" y="7204075"/>
            <a:ext cx="3184525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>
            <p:ph type="title"/>
          </p:nvPr>
        </p:nvSpPr>
        <p:spPr>
          <a:xfrm>
            <a:off x="503237" y="309562"/>
            <a:ext cx="905033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503237" y="1817687"/>
            <a:ext cx="9050337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754062" y="2414587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0" type="dt"/>
          </p:nvPr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/>
        </p:nvSpPr>
        <p:spPr>
          <a:xfrm>
            <a:off x="3436937" y="7204075"/>
            <a:ext cx="3184525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72088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503237" y="1817687"/>
            <a:ext cx="9050337" cy="5127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50">
            <a:noAutofit/>
          </a:bodyPr>
          <a:lstStyle>
            <a:lvl1pPr indent="-228600" lvl="0" marL="45720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3000"/>
              </a:lnSpc>
              <a:spcBef>
                <a:spcPts val="1613"/>
              </a:spcBef>
              <a:spcAft>
                <a:spcPts val="0"/>
              </a:spcAft>
              <a:buSzPts val="1400"/>
              <a:buNone/>
              <a:defRPr b="0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3000"/>
              </a:lnSpc>
              <a:spcBef>
                <a:spcPts val="1288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3000"/>
              </a:lnSpc>
              <a:spcBef>
                <a:spcPts val="963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3000"/>
              </a:lnSpc>
              <a:spcBef>
                <a:spcPts val="638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3000"/>
              </a:lnSpc>
              <a:spcBef>
                <a:spcPts val="325"/>
              </a:spcBef>
              <a:spcAft>
                <a:spcPts val="0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3000"/>
              </a:lnSpc>
              <a:spcBef>
                <a:spcPts val="325"/>
              </a:spcBef>
              <a:spcAft>
                <a:spcPts val="325"/>
              </a:spcAft>
              <a:buSzPts val="1400"/>
              <a:buNone/>
              <a:defRPr b="0" i="0" sz="2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12.jpg"/><Relationship Id="rId5" Type="http://schemas.openxmlformats.org/officeDocument/2006/relationships/image" Target="../media/image17.png"/><Relationship Id="rId6" Type="http://schemas.openxmlformats.org/officeDocument/2006/relationships/image" Target="../media/image3.jpg"/><Relationship Id="rId7" Type="http://schemas.openxmlformats.org/officeDocument/2006/relationships/image" Target="../media/image9.jp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9.jpg"/><Relationship Id="rId8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6" Type="http://schemas.openxmlformats.org/officeDocument/2006/relationships/image" Target="../media/image18.png"/><Relationship Id="rId7" Type="http://schemas.openxmlformats.org/officeDocument/2006/relationships/image" Target="../media/image33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6" Type="http://schemas.openxmlformats.org/officeDocument/2006/relationships/image" Target="../media/image30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6" Type="http://schemas.openxmlformats.org/officeDocument/2006/relationships/image" Target="../media/image30.png"/><Relationship Id="rId7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6" Type="http://schemas.openxmlformats.org/officeDocument/2006/relationships/image" Target="../media/image30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12.jpg"/><Relationship Id="rId6" Type="http://schemas.openxmlformats.org/officeDocument/2006/relationships/image" Target="../media/image30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29.png"/><Relationship Id="rId13" Type="http://schemas.openxmlformats.org/officeDocument/2006/relationships/image" Target="../media/image25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27.png"/><Relationship Id="rId14" Type="http://schemas.openxmlformats.org/officeDocument/2006/relationships/image" Target="../media/image28.png"/><Relationship Id="rId5" Type="http://schemas.openxmlformats.org/officeDocument/2006/relationships/image" Target="../media/image12.jpg"/><Relationship Id="rId6" Type="http://schemas.openxmlformats.org/officeDocument/2006/relationships/image" Target="../media/image31.png"/><Relationship Id="rId7" Type="http://schemas.openxmlformats.org/officeDocument/2006/relationships/image" Target="../media/image26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503237" y="309562"/>
            <a:ext cx="9050337" cy="6929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Notices:</a:t>
            </a: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Get all your data at weather.com! Time automatically sets itself on the blue bar.</a:t>
            </a: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Also, this PowerPoint was originally made by seminolefanboy on authorstream: http://www.authorstream.com/Presentation/seminolefanboy-1825303-intellistar-v3-emulator/ </a:t>
            </a: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other files such as the images were found by Austin M. On twctoday.com! Me, Christian1023 used this and edited it a lot to make it look better. So enjoy! ☺</a:t>
            </a: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Also, the time on the bar automatically updates! Which is a neat feature. Everything else must be typed manually. </a:t>
            </a: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/>
          <p:nvPr>
            <p:ph type="title"/>
          </p:nvPr>
        </p:nvSpPr>
        <p:spPr>
          <a:xfrm>
            <a:off x="754062" y="2414587"/>
            <a:ext cx="8547100" cy="16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6"/>
          <p:cNvSpPr txBox="1"/>
          <p:nvPr/>
        </p:nvSpPr>
        <p:spPr>
          <a:xfrm>
            <a:off x="503237" y="7204075"/>
            <a:ext cx="2344737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5/23/13</a:t>
            </a:r>
            <a:endParaRPr/>
          </a:p>
        </p:txBody>
      </p:sp>
      <p:sp>
        <p:nvSpPr>
          <p:cNvPr id="317" name="Google Shape;317;p36"/>
          <p:cNvSpPr txBox="1"/>
          <p:nvPr/>
        </p:nvSpPr>
        <p:spPr>
          <a:xfrm>
            <a:off x="-304800" y="-304800"/>
            <a:ext cx="11887200" cy="8610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6096000"/>
            <a:ext cx="10058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13716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 txBox="1"/>
          <p:nvPr/>
        </p:nvSpPr>
        <p:spPr>
          <a:xfrm>
            <a:off x="685800" y="685800"/>
            <a:ext cx="502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 Bulletin </a:t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5650" y="1371600"/>
            <a:ext cx="895350" cy="860425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1651000" y="1457325"/>
            <a:ext cx="5816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NATIONAL WEATHER SERVICE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758825" y="2286000"/>
            <a:ext cx="84582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FFFFFF"/>
                </a:solidFill>
              </a:rPr>
              <a:t>Severe Thunderstorm Watch is in </a:t>
            </a:r>
            <a:r>
              <a:rPr lang="en-US" sz="2400">
                <a:solidFill>
                  <a:srgbClr val="FFFFFF"/>
                </a:solidFill>
              </a:rPr>
              <a:t>effect</a:t>
            </a:r>
            <a:r>
              <a:rPr lang="en-US" sz="2400">
                <a:solidFill>
                  <a:srgbClr val="FFFFFF"/>
                </a:solidFill>
              </a:rPr>
              <a:t> From 6:00 pm To 12:00 AM CDT</a:t>
            </a:r>
            <a:r>
              <a:rPr b="0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28"/>
          <p:cNvGraphicFramePr/>
          <p:nvPr/>
        </p:nvGraphicFramePr>
        <p:xfrm>
          <a:off x="6553200" y="66976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162" name="Google Shape;162;p28"/>
          <p:cNvSpPr txBox="1"/>
          <p:nvPr/>
        </p:nvSpPr>
        <p:spPr>
          <a:xfrm>
            <a:off x="6248400" y="6697662"/>
            <a:ext cx="12192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163" name="Google Shape;163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200" y="6096000"/>
            <a:ext cx="938212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Gaming\Pictures\TWC\twc.png" id="164" name="Google Shape;164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5" name="Google Shape;165;p28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166" name="Google Shape;166;p28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graphicFrame>
        <p:nvGraphicFramePr>
          <p:cNvPr id="167" name="Google Shape;167;p28"/>
          <p:cNvGraphicFramePr/>
          <p:nvPr/>
        </p:nvGraphicFramePr>
        <p:xfrm>
          <a:off x="457200" y="70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457357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Weather ID: </a:t>
                      </a: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32504</a:t>
                      </a:r>
                      <a:endParaRPr/>
                    </a:p>
                  </a:txBody>
                  <a:tcPr marT="62675" marB="46800" marR="90000" marL="90000" anchor="ctr"/>
                </a:tc>
              </a:tr>
            </a:tbl>
          </a:graphicData>
        </a:graphic>
      </p:graphicFrame>
      <p:pic>
        <p:nvPicPr>
          <p:cNvPr id="168" name="Google Shape;168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200" y="6096000"/>
            <a:ext cx="938212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178" name="Google Shape;17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9" name="Google Shape;179;p29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180" name="Google Shape;180;p29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5800" y="13716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758825" y="1371600"/>
            <a:ext cx="5943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D0D0D"/>
                </a:solidFill>
              </a:rPr>
              <a:t>Pensacola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685800" y="685800"/>
            <a:ext cx="365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30651450" y="-1358900"/>
            <a:ext cx="3667125" cy="28273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29"/>
          <p:cNvGraphicFramePr/>
          <p:nvPr/>
        </p:nvGraphicFramePr>
        <p:xfrm>
          <a:off x="36576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2859075"/>
                <a:gridCol w="2857500"/>
              </a:tblGrid>
              <a:tr h="5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68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DEW POINT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36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PRESSURE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30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b="1" lang="en-US" sz="2800"/>
                        <a:t>03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MB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VISIBILITY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10</a:t>
                      </a:r>
                      <a:r>
                        <a:rPr b="1" i="0" lang="en-US" sz="16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MILES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NNW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lang="en-US" sz="2800"/>
                        <a:t>4 mph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  <a:tr h="5222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GUSTS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6 mph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  <a:tr h="5238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FEELS LIKE</a:t>
                      </a:r>
                      <a:endParaRPr/>
                    </a:p>
                  </a:txBody>
                  <a:tcPr marT="1077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b="1" lang="en-US" sz="2800"/>
                        <a:t>51</a:t>
                      </a:r>
                      <a:r>
                        <a:rPr b="1" i="0" lang="en-US" sz="2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°</a:t>
                      </a:r>
                      <a:endParaRPr/>
                    </a:p>
                  </a:txBody>
                  <a:tcPr marT="124425" marB="46800" marR="90000" marL="90000" anchor="b"/>
                </a:tc>
              </a:tr>
            </a:tbl>
          </a:graphicData>
        </a:graphic>
      </p:graphicFrame>
      <p:graphicFrame>
        <p:nvGraphicFramePr>
          <p:cNvPr id="186" name="Google Shape;186;p29"/>
          <p:cNvGraphicFramePr/>
          <p:nvPr/>
        </p:nvGraphicFramePr>
        <p:xfrm>
          <a:off x="758825" y="358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2973375"/>
              </a:tblGrid>
              <a:tr h="44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/>
                        <a:t>Sunny</a:t>
                      </a:r>
                      <a:endParaRPr/>
                    </a:p>
                  </a:txBody>
                  <a:tcPr marT="113325" marB="46800" marR="90000" marL="90000" anchor="ctr"/>
                </a:tc>
              </a:tr>
              <a:tr h="2660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600"/>
                        <a:buFont typeface="Inter"/>
                        <a:buNone/>
                      </a:pPr>
                      <a:r>
                        <a:rPr b="0" i="0" lang="en-US" sz="6600" u="none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b="1" lang="en-US" sz="6600">
                          <a:latin typeface="Inter"/>
                          <a:ea typeface="Inter"/>
                          <a:cs typeface="Inter"/>
                          <a:sym typeface="Inter"/>
                        </a:rPr>
                        <a:t>46</a:t>
                      </a:r>
                      <a:endParaRPr b="1" i="0" sz="66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66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13325" marB="46800" marR="90000" marL="90000" anchor="ctr"/>
                </a:tc>
              </a:tr>
            </a:tbl>
          </a:graphicData>
        </a:graphic>
      </p:graphicFrame>
      <p:graphicFrame>
        <p:nvGraphicFramePr>
          <p:cNvPr id="187" name="Google Shape;187;p29"/>
          <p:cNvGraphicFramePr/>
          <p:nvPr/>
        </p:nvGraphicFramePr>
        <p:xfrm>
          <a:off x="457200" y="70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4573575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Local Weather ID: </a:t>
                      </a: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32504</a:t>
                      </a:r>
                      <a:endParaRPr/>
                    </a:p>
                  </a:txBody>
                  <a:tcPr marT="62675" marB="46800" marR="90000" marL="90000" anchor="ctr"/>
                </a:tc>
              </a:tr>
            </a:tbl>
          </a:graphicData>
        </a:graphic>
      </p:graphicFrame>
      <p:pic>
        <p:nvPicPr>
          <p:cNvPr id="188" name="Google Shape;188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77200" y="6096000"/>
            <a:ext cx="938212" cy="954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  <p:pic>
        <p:nvPicPr>
          <p:cNvPr id="193" name="Google Shape;193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8900" y="1828800"/>
            <a:ext cx="2773225" cy="1903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0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201" name="Google Shape;201;p30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sp>
        <p:nvSpPr>
          <p:cNvPr id="204" name="Google Shape;204;p30"/>
          <p:cNvSpPr txBox="1"/>
          <p:nvPr/>
        </p:nvSpPr>
        <p:spPr>
          <a:xfrm>
            <a:off x="3657600" y="7086600"/>
            <a:ext cx="914400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486400" y="7086600"/>
            <a:ext cx="549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60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 txBox="1"/>
          <p:nvPr/>
        </p:nvSpPr>
        <p:spPr>
          <a:xfrm>
            <a:off x="4114800" y="7113587"/>
            <a:ext cx="1371600" cy="309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82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7" name="Google Shape;207;p30"/>
          <p:cNvGraphicFramePr/>
          <p:nvPr/>
        </p:nvGraphicFramePr>
        <p:xfrm>
          <a:off x="457200" y="70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7391400"/>
              </a:tblGrid>
              <a:tr h="3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Currently      : </a:t>
                      </a: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Null</a:t>
                      </a: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32504</a:t>
                      </a:r>
                      <a:r>
                        <a:rPr b="1" i="0" lang="en-US" sz="1800" u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/>
                    </a:p>
                  </a:txBody>
                  <a:tcPr marT="62675" marB="46800" marR="90000" marL="90000" anchor="ctr"/>
                </a:tc>
              </a:tr>
            </a:tbl>
          </a:graphicData>
        </a:graphic>
      </p:graphicFrame>
      <p:pic>
        <p:nvPicPr>
          <p:cNvPr id="208" name="Google Shape;20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685800"/>
            <a:ext cx="93726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685800" y="685800"/>
            <a:ext cx="54864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Doppler</a:t>
            </a:r>
            <a:r>
              <a:rPr b="0" i="1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Current State</a:t>
            </a:r>
            <a:endParaRPr/>
          </a:p>
        </p:txBody>
      </p:sp>
      <p:sp>
        <p:nvSpPr>
          <p:cNvPr id="210" name="Google Shape;210;p30"/>
          <p:cNvSpPr txBox="1"/>
          <p:nvPr/>
        </p:nvSpPr>
        <p:spPr>
          <a:xfrm>
            <a:off x="228600" y="1373187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2743200" y="1371600"/>
            <a:ext cx="1143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heavy</a:t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71600" y="1417637"/>
            <a:ext cx="1371600" cy="274637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0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  <p:pic>
        <p:nvPicPr>
          <p:cNvPr id="215" name="Google Shape;215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2750" y="7036586"/>
            <a:ext cx="457575" cy="4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221" name="Google Shape;2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2" name="Google Shape;222;p31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223" name="Google Shape;223;p31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13716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1"/>
          <p:cNvSpPr txBox="1"/>
          <p:nvPr/>
        </p:nvSpPr>
        <p:spPr>
          <a:xfrm>
            <a:off x="758825" y="1371600"/>
            <a:ext cx="480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D0D0D"/>
                </a:solidFill>
              </a:rPr>
              <a:t>Pensacola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758825" y="1828800"/>
            <a:ext cx="59436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i="0" lang="en-US" sz="24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Today</a:t>
            </a:r>
            <a:endParaRPr b="1" i="0" sz="24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Becoming windy with Thunderstorms Likely. A few storms may be severe. High 51F. Winds NN at 20 to 30 mph. Chance of rain 100%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685800" y="685800"/>
            <a:ext cx="365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Forecast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758825" y="6999287"/>
            <a:ext cx="5718175" cy="3159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765175" y="6999287"/>
            <a:ext cx="57117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 Notices</a:t>
            </a: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en-US" sz="1600">
                <a:solidFill>
                  <a:srgbClr val="FFFFFF"/>
                </a:solidFill>
              </a:rPr>
              <a:t>Severe thunderstorms possible this afternoon through tomorrow evening</a:t>
            </a: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  <p:pic>
        <p:nvPicPr>
          <p:cNvPr id="234" name="Google Shape;23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34200" y="1831800"/>
            <a:ext cx="2057400" cy="3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240" name="Google Shape;24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2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242" name="Google Shape;242;p32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2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13716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758825" y="1371600"/>
            <a:ext cx="480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D0D0D"/>
                </a:solidFill>
              </a:rPr>
              <a:t>Pensacola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758825" y="1828800"/>
            <a:ext cx="60993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i="0" lang="en-US" sz="24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Tonight</a:t>
            </a:r>
            <a:endParaRPr b="1" i="0" sz="24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Becoming windy with strong thunderstorms, Damaging winds, large hail and possibly a tornado with some storms. winds NNW at 40 to 50 mph. Low 35F. Chance of Rain 100%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685800" y="685800"/>
            <a:ext cx="365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Forecast</a:t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841375" y="6538912"/>
            <a:ext cx="841375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50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  <p:pic>
        <p:nvPicPr>
          <p:cNvPr id="252" name="Google Shape;252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2300" y="1831800"/>
            <a:ext cx="2400300" cy="38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258" name="Google Shape;25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9" name="Google Shape;259;p33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260" name="Google Shape;260;p33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61" name="Google Shape;261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3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pic>
        <p:nvPicPr>
          <p:cNvPr id="263" name="Google Shape;26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13716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3"/>
          <p:cNvSpPr txBox="1"/>
          <p:nvPr/>
        </p:nvSpPr>
        <p:spPr>
          <a:xfrm>
            <a:off x="758825" y="1371600"/>
            <a:ext cx="480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D0D0D"/>
                </a:solidFill>
              </a:rPr>
              <a:t>Pensacola</a:t>
            </a:r>
            <a:endParaRPr/>
          </a:p>
        </p:txBody>
      </p:sp>
      <p:sp>
        <p:nvSpPr>
          <p:cNvPr id="265" name="Google Shape;265;p33"/>
          <p:cNvSpPr txBox="1"/>
          <p:nvPr/>
        </p:nvSpPr>
        <p:spPr>
          <a:xfrm>
            <a:off x="758825" y="1828800"/>
            <a:ext cx="59436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i="0" lang="en-US" sz="24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Tomorrow</a:t>
            </a:r>
            <a:endParaRPr b="1" i="0" sz="24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Windy with thunderstorms, A few storms may be severe. Winds NNW at 20 to 30 mph. High 56F. Chance of rain 100%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85800" y="685800"/>
            <a:ext cx="365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Forecast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268" name="Google Shape;26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  <p:pic>
        <p:nvPicPr>
          <p:cNvPr id="269" name="Google Shape;269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2300" y="1828800"/>
            <a:ext cx="27173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275" name="Google Shape;27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4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34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277" name="Google Shape;277;p34"/>
          <p:cNvSpPr txBox="1"/>
          <p:nvPr/>
        </p:nvSpPr>
        <p:spPr>
          <a:xfrm>
            <a:off x="6248400" y="6581775"/>
            <a:ext cx="1219200" cy="2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78" name="Google Shape;27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/>
        </p:nvSpPr>
        <p:spPr>
          <a:xfrm>
            <a:off x="882650" y="6559550"/>
            <a:ext cx="6174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pic>
        <p:nvPicPr>
          <p:cNvPr id="280" name="Google Shape;280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5800" y="1371600"/>
            <a:ext cx="86868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758825" y="1371600"/>
            <a:ext cx="48006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D0D0D"/>
                </a:solidFill>
              </a:rPr>
              <a:t>Pensacola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758825" y="1828800"/>
            <a:ext cx="59436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i="0" lang="en-US" sz="2400" u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Tomorrow night </a:t>
            </a:r>
            <a:endParaRPr b="1" i="0" sz="2400" u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nter"/>
              <a:buNone/>
            </a:pPr>
            <a:r>
              <a:rPr b="1" lang="en-US" sz="2400">
                <a:latin typeface="Inter"/>
                <a:ea typeface="Inter"/>
                <a:cs typeface="Inter"/>
                <a:sym typeface="Inter"/>
              </a:rPr>
              <a:t>Windy with thunderstorms, A few storms may be severe. Winds NNW at 30 to 50 mph. Low 40F. Chance of rain 100% </a:t>
            </a:r>
            <a:endParaRPr b="1" sz="24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685800" y="685800"/>
            <a:ext cx="36576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Local Forecast</a:t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7985125" y="7092950"/>
            <a:ext cx="11985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285" name="Google Shape;28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10"/>
              </a:srgbClr>
            </a:outerShdw>
          </a:effectLst>
        </p:spPr>
      </p:pic>
      <p:pic>
        <p:nvPicPr>
          <p:cNvPr id="286" name="Google Shape;28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2300" y="1828800"/>
            <a:ext cx="271735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Gaming\Pictures\TWC\twc.png" id="292" name="Google Shape;29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9525" y="6096000"/>
            <a:ext cx="10067925" cy="1676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3" name="Google Shape;293;p35"/>
          <p:cNvGraphicFramePr/>
          <p:nvPr/>
        </p:nvGraphicFramePr>
        <p:xfrm>
          <a:off x="6553200" y="658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935025"/>
                <a:gridCol w="465125"/>
              </a:tblGrid>
              <a:tr h="306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7375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--°</a:t>
                      </a:r>
                      <a:endParaRPr/>
                    </a:p>
                  </a:txBody>
                  <a:tcPr marT="57375" marB="46800" marR="90000" marL="90000" anchor="ctr"/>
                </a:tc>
              </a:tr>
            </a:tbl>
          </a:graphicData>
        </a:graphic>
      </p:graphicFrame>
      <p:sp>
        <p:nvSpPr>
          <p:cNvPr id="294" name="Google Shape;294;p35"/>
          <p:cNvSpPr txBox="1"/>
          <p:nvPr/>
        </p:nvSpPr>
        <p:spPr>
          <a:xfrm>
            <a:off x="6248400" y="6581775"/>
            <a:ext cx="12192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pic>
        <p:nvPicPr>
          <p:cNvPr id="295" name="Google Shape;29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7200" y="6083300"/>
            <a:ext cx="1014412" cy="952500"/>
          </a:xfrm>
          <a:prstGeom prst="rect">
            <a:avLst/>
          </a:prstGeom>
          <a:noFill/>
          <a:ln>
            <a:noFill/>
          </a:ln>
          <a:effectLst>
            <a:outerShdw blurRad="63500" dir="2700000" dist="38100">
              <a:srgbClr val="000000">
                <a:alpha val="39607"/>
              </a:srgbClr>
            </a:outerShdw>
          </a:effectLst>
        </p:spPr>
      </p:pic>
      <p:sp>
        <p:nvSpPr>
          <p:cNvPr id="296" name="Google Shape;296;p35"/>
          <p:cNvSpPr txBox="1"/>
          <p:nvPr/>
        </p:nvSpPr>
        <p:spPr>
          <a:xfrm>
            <a:off x="882650" y="6559550"/>
            <a:ext cx="617537" cy="322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600" y="1371600"/>
            <a:ext cx="96012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322262" y="1371600"/>
            <a:ext cx="53133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D0D0D"/>
                </a:solidFill>
              </a:rPr>
              <a:t>Pensacola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685800" y="685800"/>
            <a:ext cx="434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Week Ahead</a:t>
            </a:r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86600" y="1828800"/>
            <a:ext cx="13716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8200" y="1828800"/>
            <a:ext cx="1371600" cy="45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2" name="Google Shape;302;p35"/>
          <p:cNvGraphicFramePr/>
          <p:nvPr/>
        </p:nvGraphicFramePr>
        <p:xfrm>
          <a:off x="228600" y="182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{A9E3E930-B032-4EAE-B4F2-5714123A3C6E}</a:tableStyleId>
              </a:tblPr>
              <a:tblGrid>
                <a:gridCol w="1371600"/>
                <a:gridCol w="1371600"/>
                <a:gridCol w="1371600"/>
                <a:gridCol w="1373175"/>
                <a:gridCol w="1371600"/>
                <a:gridCol w="1371600"/>
                <a:gridCol w="1373175"/>
              </a:tblGrid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MON</a:t>
                      </a:r>
                      <a:endParaRPr/>
                    </a:p>
                  </a:txBody>
                  <a:tcPr marT="10225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TUE</a:t>
                      </a:r>
                      <a:endParaRPr/>
                    </a:p>
                  </a:txBody>
                  <a:tcPr marT="10225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WED</a:t>
                      </a:r>
                      <a:endParaRPr/>
                    </a:p>
                  </a:txBody>
                  <a:tcPr marT="10225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THU</a:t>
                      </a:r>
                      <a:endParaRPr/>
                    </a:p>
                  </a:txBody>
                  <a:tcPr marT="10225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FRI</a:t>
                      </a:r>
                      <a:endParaRPr/>
                    </a:p>
                  </a:txBody>
                  <a:tcPr marT="10225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SAT</a:t>
                      </a:r>
                      <a:endParaRPr/>
                    </a:p>
                  </a:txBody>
                  <a:tcPr marT="10225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</a:t>
                      </a:r>
                      <a:endParaRPr/>
                    </a:p>
                  </a:txBody>
                  <a:tcPr marT="102250" marB="46800" marR="90000" marL="90000" anchor="ctr"/>
                </a:tc>
              </a:tr>
              <a:tr h="1360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2675" marB="46800" marR="90000" marL="90000" anchor="b"/>
                </a:tc>
              </a:tr>
              <a:tr h="7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Thunder</a:t>
                      </a:r>
                      <a:endParaRPr b="1" sz="1800"/>
                    </a:p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storms</a:t>
                      </a:r>
                      <a:endParaRPr b="1" sz="1800"/>
                    </a:p>
                  </a:txBody>
                  <a:tcPr marT="967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Rain</a:t>
                      </a:r>
                      <a:endParaRPr b="1" sz="1800"/>
                    </a:p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to</a:t>
                      </a:r>
                      <a:endParaRPr b="1" sz="1800"/>
                    </a:p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Ice</a:t>
                      </a:r>
                      <a:endParaRPr b="1" sz="1800"/>
                    </a:p>
                  </a:txBody>
                  <a:tcPr marT="967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Rain/Snow</a:t>
                      </a:r>
                      <a:endParaRPr/>
                    </a:p>
                  </a:txBody>
                  <a:tcPr marT="967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Snow</a:t>
                      </a:r>
                      <a:endParaRPr/>
                    </a:p>
                  </a:txBody>
                  <a:tcPr marT="967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Heavy </a:t>
                      </a:r>
                      <a:endParaRPr b="1" sz="1800"/>
                    </a:p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Snow</a:t>
                      </a:r>
                      <a:endParaRPr b="1" sz="1800"/>
                    </a:p>
                  </a:txBody>
                  <a:tcPr marT="967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Light</a:t>
                      </a:r>
                      <a:endParaRPr b="1" sz="1800"/>
                    </a:p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Rain</a:t>
                      </a:r>
                      <a:endParaRPr b="1" sz="1800"/>
                    </a:p>
                  </a:txBody>
                  <a:tcPr marT="96700" marB="46800" marR="90000" marL="900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/>
                        <a:t>Fog</a:t>
                      </a:r>
                      <a:endParaRPr/>
                    </a:p>
                  </a:txBody>
                  <a:tcPr marT="96700" marB="46800" marR="90000" marL="90000"/>
                </a:tc>
              </a:tr>
              <a:tr h="6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56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45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27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19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17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28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40</a:t>
                      </a:r>
                      <a:endParaRPr/>
                    </a:p>
                  </a:txBody>
                  <a:tcPr marT="83100" marB="46800" marR="90000" marL="90000" anchor="ctr"/>
                </a:tc>
              </a:tr>
              <a:tr h="642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40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22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13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12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14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22</a:t>
                      </a:r>
                      <a:endParaRPr/>
                    </a:p>
                  </a:txBody>
                  <a:tcPr marT="83100" marB="46800" marR="90000" marL="9000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Inter"/>
                        <a:buNone/>
                      </a:pPr>
                      <a:r>
                        <a:rPr b="1" lang="en-US" sz="3600">
                          <a:latin typeface="Inter"/>
                          <a:ea typeface="Inter"/>
                          <a:cs typeface="Inter"/>
                          <a:sym typeface="Inter"/>
                        </a:rPr>
                        <a:t>32</a:t>
                      </a:r>
                      <a:endParaRPr/>
                    </a:p>
                  </a:txBody>
                  <a:tcPr marT="83100" marB="46800" marR="90000" marL="90000" anchor="ctr"/>
                </a:tc>
              </a:tr>
            </a:tbl>
          </a:graphicData>
        </a:graphic>
      </p:graphicFrame>
      <p:sp>
        <p:nvSpPr>
          <p:cNvPr id="303" name="Google Shape;303;p35"/>
          <p:cNvSpPr txBox="1"/>
          <p:nvPr/>
        </p:nvSpPr>
        <p:spPr>
          <a:xfrm>
            <a:off x="7985125" y="7092950"/>
            <a:ext cx="1198562" cy="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weather.com</a:t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2250" y="2271658"/>
            <a:ext cx="1219200" cy="124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4075" y="2261075"/>
            <a:ext cx="1198550" cy="132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025250" y="2286000"/>
            <a:ext cx="1198550" cy="12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421178" y="2271654"/>
            <a:ext cx="1219200" cy="1247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707600" y="2207850"/>
            <a:ext cx="1400150" cy="143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62800" y="2300463"/>
            <a:ext cx="1219200" cy="124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437050" y="2271663"/>
            <a:ext cx="1219200" cy="1247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