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38" r:id="rId3"/>
    <p:sldId id="349" r:id="rId4"/>
    <p:sldId id="348" r:id="rId5"/>
    <p:sldId id="394" r:id="rId6"/>
    <p:sldId id="343" r:id="rId7"/>
    <p:sldId id="354" r:id="rId8"/>
    <p:sldId id="355" r:id="rId9"/>
    <p:sldId id="353" r:id="rId10"/>
    <p:sldId id="395" r:id="rId11"/>
    <p:sldId id="344" r:id="rId12"/>
    <p:sldId id="345" r:id="rId13"/>
    <p:sldId id="390" r:id="rId14"/>
    <p:sldId id="396" r:id="rId15"/>
    <p:sldId id="391" r:id="rId16"/>
    <p:sldId id="397" r:id="rId17"/>
    <p:sldId id="392" r:id="rId18"/>
    <p:sldId id="347" r:id="rId19"/>
    <p:sldId id="359" r:id="rId20"/>
    <p:sldId id="398" r:id="rId21"/>
    <p:sldId id="361" r:id="rId22"/>
    <p:sldId id="362" r:id="rId23"/>
    <p:sldId id="342" r:id="rId24"/>
    <p:sldId id="363" r:id="rId25"/>
    <p:sldId id="339" r:id="rId26"/>
    <p:sldId id="340" r:id="rId27"/>
    <p:sldId id="364" r:id="rId28"/>
    <p:sldId id="385" r:id="rId29"/>
    <p:sldId id="383" r:id="rId30"/>
    <p:sldId id="368" r:id="rId31"/>
    <p:sldId id="369" r:id="rId32"/>
    <p:sldId id="370" r:id="rId33"/>
    <p:sldId id="384" r:id="rId34"/>
    <p:sldId id="386" r:id="rId35"/>
    <p:sldId id="341" r:id="rId36"/>
    <p:sldId id="365" r:id="rId37"/>
    <p:sldId id="387" r:id="rId38"/>
    <p:sldId id="388" r:id="rId39"/>
    <p:sldId id="389" r:id="rId40"/>
    <p:sldId id="373" r:id="rId41"/>
    <p:sldId id="374" r:id="rId42"/>
    <p:sldId id="375" r:id="rId43"/>
    <p:sldId id="376" r:id="rId44"/>
    <p:sldId id="378" r:id="rId45"/>
    <p:sldId id="377" r:id="rId46"/>
    <p:sldId id="379" r:id="rId47"/>
    <p:sldId id="380" r:id="rId48"/>
    <p:sldId id="381" r:id="rId49"/>
    <p:sldId id="382" r:id="rId50"/>
    <p:sldId id="271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FA"/>
    <a:srgbClr val="6183FF"/>
    <a:srgbClr val="2F5CFF"/>
    <a:srgbClr val="B13629"/>
    <a:srgbClr val="C0311E"/>
    <a:srgbClr val="E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8" autoAdjust="0"/>
    <p:restoredTop sz="96143"/>
  </p:normalViewPr>
  <p:slideViewPr>
    <p:cSldViewPr snapToGrid="0">
      <p:cViewPr varScale="1">
        <p:scale>
          <a:sx n="122" d="100"/>
          <a:sy n="122" d="100"/>
        </p:scale>
        <p:origin x="9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8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08502-AEE8-A840-8A25-D47ABE806FFF}" type="datetimeFigureOut">
              <a:rPr kumimoji="1" lang="ko-Kore-KR" altLang="en-US" smtClean="0"/>
              <a:t>2023. 6. 24.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E821-C4C2-0A47-A4FA-31D9FD27B8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49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996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0293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99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543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7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136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109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56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796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98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6847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22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3712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628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10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72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238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74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596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827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965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1178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1797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5166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942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5764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657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577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689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947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928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486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762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2126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544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2244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1046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4084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7182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1423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083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6146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1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617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93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336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42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422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1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7B12-467A-4251-BA22-F1232809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582B4-79B8-4C3E-B058-F315E023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5087-C1CA-44FA-8DA3-042A888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223A3-0826-45EE-A033-167E51E7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06B57-6598-42C8-9D77-70E2543A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7D486-45A7-4D0D-B743-23C2409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88D81-898F-4B4C-A9F7-D0B2F50B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8F7D2-2048-4D77-A911-6EDDDC2C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72CF-79DA-4ABC-8712-4823D403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A6B94-BFF1-47E6-B7FC-B193435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F5139-8A2E-4533-B852-C52CB4D4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1B9D7-A95C-49F7-A6A7-35F45323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5592-007E-4C5E-A4E4-92D7C4E5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6DDA-2FE2-46D4-9E87-7204988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887B-9584-445E-A530-84BF0D7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126B-412E-47BB-B502-14E7175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CA98B-62A8-486C-AC90-E180EB90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6EBF-9069-4EA2-8044-A7E646D0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1311F-4782-4E4B-B3D4-AA5F864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B22A9-411C-4076-A2C8-9FBE863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D1BC-AA6F-4BF7-B2EC-D0B63188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BE972-74B6-4092-AFE2-C468163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AE404-F546-45DB-941B-03EA76BE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0CFC7-B9CF-40BD-87BE-DB0CB4FC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F7697-D9ED-4C7A-912F-228747D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3AE9-A2F9-4E00-BBAF-E9530094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AA3F-53FF-41A0-8E32-D6B149D4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88F9D-F2B9-4BCD-BDBF-FA10D353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7B777-6EB3-4A38-8A52-EADFF898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99C4-3BB6-4828-8B81-D8EEE798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AD793-2F8D-44AD-8373-841E1C4B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30E5-5669-4A9C-B844-80126C0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91927-8DD2-4036-B414-C77A7AEA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18C58-6202-490F-A249-39075E0F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CE0DB-1E7D-451C-B502-1F1963CB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6D883-6A62-45A2-B630-B9F2DFE9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19E04-3C2B-4E5F-8D6A-49D43DAC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FE289D-55FF-42FE-8379-4B3C463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AD3711-90D9-4061-BFFD-49BDF17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1245-0983-457D-902B-8C4EFC2C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35980-3880-4388-987A-9FF736E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FB3F8-A28F-451A-A444-1B5FF972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15D6A-1A98-4CA9-B0A7-A3BAA9D8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238DF-3F23-49A0-AB87-5F633133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BF32C-B31B-47AC-8AA8-89C54E7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C9762-FA07-4291-81C7-2B7EE8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65F5-E65F-46DC-9820-260ADB37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4381C-F7D0-4284-8851-8B18F0AA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0E6DF-33F3-44DC-A67B-080F28DD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0A8CB-69F4-4A3F-A330-643C699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69866-759E-45FE-A470-71BC253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7C017-8E36-4A41-8D52-EFC6E99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D928-E630-4185-BA0C-C60AD41F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6FA4E-9EC5-44CA-9B27-7D98733B4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DAE0-F9FC-421A-903B-AB340141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35398-F841-4F32-8BB5-BCB5693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A8DD5-F695-4918-B56A-72005B1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D0A02-2160-4294-BB88-3950E039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09F85-E2EC-4421-B7B9-A7844FA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B1453-56B3-4D01-BB77-45003962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66FFA-CD62-414F-A4A4-D8646DEE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4D53-72D1-4921-8BA0-F04511611817}" type="datetimeFigureOut">
              <a:rPr lang="ko-KR" altLang="en-US" smtClean="0"/>
              <a:t>2023. 6. 24.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7B01-E341-4E7C-B156-F210F42B6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7CBE-9B94-40A9-B435-E982D46B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Hallym</a:t>
            </a: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LIKELION 11th</a:t>
            </a:r>
            <a:br>
              <a:rPr lang="en-US" altLang="ko-KR" sz="4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Front-End Study - 6</a:t>
            </a:r>
            <a:endParaRPr lang="ko-KR" altLang="en-US" sz="4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2023.06.24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51E275-3B23-7DFB-1FA7-C937D34F3CBA}"/>
              </a:ext>
            </a:extLst>
          </p:cNvPr>
          <p:cNvSpPr txBox="1"/>
          <p:nvPr/>
        </p:nvSpPr>
        <p:spPr>
          <a:xfrm>
            <a:off x="3970257" y="4100606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스크립트의 </a:t>
            </a:r>
            <a:r>
              <a:rPr kumimoji="1"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r>
              <a:rPr kumimoji="1"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map,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</a:t>
            </a:r>
            <a:endParaRPr kumimoji="1" lang="ko-Kore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4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 순회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forEach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map.forEach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순회 중인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순회 중인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key, 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 자체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of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map.keys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담아서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map.values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담아서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map.entries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[key, value]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쌍을 담아서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33E391-FDCF-BCCE-C887-B151B9AB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59" y="1422400"/>
            <a:ext cx="4209989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457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하나의 변수에 다양한 정보를 담기 위해 사용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종류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내장 객체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자바스크립트에서 미리 객체로 정의한 것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사용자 정의 객체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사용자가 직접 생성한 객체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문서 객체 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(DOM):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객체를 사용해 웹 문서를 관리하는 것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브라우저 객체 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(BOM):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웹 브라우저의 정보를 객체로 다루는 것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9210AC-B88B-28B2-CF6F-AE45FDFC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95" y="1260487"/>
            <a:ext cx="4185502" cy="1912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6C62A-FEA7-A174-CFFC-CEFB5B0DB9CE}"/>
              </a:ext>
            </a:extLst>
          </p:cNvPr>
          <p:cNvSpPr txBox="1"/>
          <p:nvPr/>
        </p:nvSpPr>
        <p:spPr>
          <a:xfrm>
            <a:off x="7937171" y="892662"/>
            <a:ext cx="690557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객체명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28C47-64C8-8CDB-CD2B-BB9C9173707D}"/>
              </a:ext>
            </a:extLst>
          </p:cNvPr>
          <p:cNvSpPr txBox="1"/>
          <p:nvPr/>
        </p:nvSpPr>
        <p:spPr>
          <a:xfrm>
            <a:off x="8033409" y="2640022"/>
            <a:ext cx="690557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22F11-8711-7145-95B5-2D38F8B0C191}"/>
              </a:ext>
            </a:extLst>
          </p:cNvPr>
          <p:cNvSpPr txBox="1"/>
          <p:nvPr/>
        </p:nvSpPr>
        <p:spPr>
          <a:xfrm>
            <a:off x="9055703" y="2640409"/>
            <a:ext cx="690557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속성값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E0980B-D2BD-9AF1-3E08-234B82123F52}"/>
              </a:ext>
            </a:extLst>
          </p:cNvPr>
          <p:cNvSpPr/>
          <p:nvPr/>
        </p:nvSpPr>
        <p:spPr>
          <a:xfrm>
            <a:off x="8040007" y="1495205"/>
            <a:ext cx="484888" cy="1955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3576C0-2F07-0530-3CA1-17A6BD4B95CF}"/>
              </a:ext>
            </a:extLst>
          </p:cNvPr>
          <p:cNvSpPr/>
          <p:nvPr/>
        </p:nvSpPr>
        <p:spPr>
          <a:xfrm>
            <a:off x="8065117" y="1750097"/>
            <a:ext cx="627142" cy="983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CC7EA9-5EA0-AF20-F165-FB7DAA466C8A}"/>
              </a:ext>
            </a:extLst>
          </p:cNvPr>
          <p:cNvSpPr/>
          <p:nvPr/>
        </p:nvSpPr>
        <p:spPr>
          <a:xfrm>
            <a:off x="8784720" y="1750097"/>
            <a:ext cx="1232525" cy="983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8FDA78-A121-815C-767B-F2466B75F4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282450" y="1302390"/>
            <a:ext cx="0" cy="123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속성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(Property)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객체에서 값을 담고 있는 것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속성 값을 가져올 때는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메소드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(Method)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속성으로 선언된 함수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메소드를 사용할 때는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8CE0F7-0A9F-F218-165A-47D47DA4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07" y="1275315"/>
            <a:ext cx="3474476" cy="1970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C92BE5-C802-F43F-94E7-913E7F8AD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3"/>
          <a:stretch/>
        </p:blipFill>
        <p:spPr>
          <a:xfrm>
            <a:off x="1179557" y="4588753"/>
            <a:ext cx="4405745" cy="1927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7E294-36D9-7135-8F9B-C64A879872E3}"/>
              </a:ext>
            </a:extLst>
          </p:cNvPr>
          <p:cNvSpPr txBox="1"/>
          <p:nvPr/>
        </p:nvSpPr>
        <p:spPr>
          <a:xfrm>
            <a:off x="5985348" y="5414225"/>
            <a:ext cx="4775133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콘솔창에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입력하면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요소가 나열됨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function(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모두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객체의 메소드인 것을 알 수 있음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39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90220" y="978329"/>
            <a:ext cx="7822216" cy="490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비슷한 기능을 하는 객체를 여러 번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찍어내기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위한 틀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템플릿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클래스로 여러 개의 객체를 만들 수 있음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속성과 메소드를 정의하여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인스턴스를 생성할 수 있음 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클래스를 생성하려면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키워드를 사용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 생성자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(constructor)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생성자 내부에서는 주로 인스턴스의 속성을 초기화하거나 인자로 전달받은 값을 설정하는 등의 작업을 수행</a:t>
            </a:r>
            <a:endParaRPr lang="en-US" altLang="ko-KR" sz="2000" b="0" i="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인스턴스화될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 자동으로 호출</a:t>
            </a:r>
            <a:endParaRPr lang="en-US" altLang="ko-KR" sz="2000" b="0" i="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 내부에 딱 한 개만 존재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44256-4267-144A-9B3A-76BC52311F36}"/>
              </a:ext>
            </a:extLst>
          </p:cNvPr>
          <p:cNvSpPr txBox="1"/>
          <p:nvPr/>
        </p:nvSpPr>
        <p:spPr>
          <a:xfrm>
            <a:off x="3611954" y="5534715"/>
            <a:ext cx="4700482" cy="14484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UserInfo1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클래스를 사용해서 객체 생성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name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변수에 초기값을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철수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지정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생성된 객체는 일반 객체처럼 내부 변수나 함수에 접근 가능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64D4E93-95B8-B67D-385F-008C512D9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32"/>
          <a:stretch/>
        </p:blipFill>
        <p:spPr>
          <a:xfrm>
            <a:off x="8398932" y="4181586"/>
            <a:ext cx="3618185" cy="25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20" y="1041151"/>
            <a:ext cx="9457344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this: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자신이 속한 객체나 자신이 생성할 인스턴스를 가리키는 변수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1BA9F0C-BBF1-6DF2-D8E5-ADC9B5AA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04900"/>
              </p:ext>
            </p:extLst>
          </p:nvPr>
        </p:nvGraphicFramePr>
        <p:xfrm>
          <a:off x="590660" y="1813226"/>
          <a:ext cx="11010680" cy="252060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05340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550534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39813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  <a:r>
                        <a:rPr lang="ko-KR" altLang="en-US" sz="1600" b="0" dirty="0"/>
                        <a:t> 호출 위치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this</a:t>
                      </a:r>
                      <a:r>
                        <a:rPr lang="ko-KR" altLang="en-US" sz="1600" b="0" dirty="0"/>
                        <a:t>가 가리키는 값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541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단독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/>
                        <a:t>window</a:t>
                      </a:r>
                      <a:r>
                        <a:rPr lang="ko-KR" altLang="en-US" sz="1600" b="0" dirty="0"/>
                        <a:t>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866257"/>
                  </a:ext>
                </a:extLst>
              </a:tr>
              <a:tr h="541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  <a:r>
                        <a:rPr lang="ko-KR" altLang="en-US" sz="1600" b="0" dirty="0"/>
                        <a:t> 내부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함수의</a:t>
                      </a:r>
                      <a:r>
                        <a:rPr lang="ko-KR" altLang="en-US" sz="1600" b="0" dirty="0"/>
                        <a:t> 주인 </a:t>
                      </a:r>
                      <a:r>
                        <a:rPr lang="en-US" altLang="ko-KR" sz="1600" b="0" dirty="0"/>
                        <a:t>(=window</a:t>
                      </a:r>
                      <a:r>
                        <a:rPr lang="ko-KR" altLang="en-US" sz="1600" b="0" dirty="0"/>
                        <a:t> 객체</a:t>
                      </a:r>
                      <a:r>
                        <a:rPr lang="en-US" altLang="ko-KR" sz="1600" b="0" dirty="0"/>
                        <a:t>)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856262"/>
                  </a:ext>
                </a:extLst>
              </a:tr>
              <a:tr h="541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메소드</a:t>
                      </a:r>
                      <a:r>
                        <a:rPr lang="ko-KR" altLang="en-US" sz="1600" b="0" dirty="0"/>
                        <a:t> 내부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메소드를</a:t>
                      </a:r>
                      <a:r>
                        <a:rPr lang="ko-KR" altLang="en-US" sz="1600" b="0" dirty="0"/>
                        <a:t> 호출한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225957"/>
                  </a:ext>
                </a:extLst>
              </a:tr>
              <a:tr h="498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생성자 내부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생성자 함수가 생성할 인스턴스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6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6" y="1154806"/>
            <a:ext cx="7358415" cy="393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필드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클래스에 정의할 수 있는 속성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 형식으로 작성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접근할 때는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필드는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public, private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타입으로 생성 가능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public: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기본 값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클래스의 내부나 외부 어디서든 접근할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private: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 외부에서는 접근 불가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앞에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붙여 작성함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2B88F-086D-947E-AFC8-A37C3F57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911" y="1212709"/>
            <a:ext cx="3708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3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6" y="1154806"/>
            <a:ext cx="6500029" cy="2543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상속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자식 클래스에서 부모 클래스의 속성과 동작 등의 기능을 사용할 수 있도록 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클래스를 상속 받을 때는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extends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키워드 사용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자식 클래스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extends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부모 클래스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{}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801F4-A9D4-29B6-80A5-A3D23FEA114C}"/>
              </a:ext>
            </a:extLst>
          </p:cNvPr>
          <p:cNvSpPr txBox="1"/>
          <p:nvPr/>
        </p:nvSpPr>
        <p:spPr>
          <a:xfrm>
            <a:off x="7759700" y="4691943"/>
            <a:ext cx="4432300" cy="6674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smartPhone</a:t>
            </a:r>
            <a:r>
              <a:rPr lang="ko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클래스를 상속받는 </a:t>
            </a:r>
            <a:r>
              <a:rPr lang="en-US" altLang="ko-KR" sz="13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iPhoen</a:t>
            </a:r>
            <a:r>
              <a:rPr lang="ko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 작성하고</a:t>
            </a:r>
            <a:r>
              <a:rPr lang="en-US" altLang="ko-KR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클래스를 기반으로 </a:t>
            </a:r>
            <a:r>
              <a:rPr lang="en-US" altLang="ko-KR" sz="13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iphone</a:t>
            </a:r>
            <a:r>
              <a:rPr lang="en-US" altLang="ko-KR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 생성</a:t>
            </a:r>
            <a:endParaRPr lang="en-US" altLang="ko-KR" sz="1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BFB35F8-2AF1-89AB-6F7F-98C84746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84" y="1350809"/>
            <a:ext cx="4022532" cy="33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6" y="1154806"/>
            <a:ext cx="6500029" cy="535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오버라이딩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(Overriding)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부모 클래스에서 이미 정의된 함수 등을 자식 클래스에서 동일한 이름으로 사용하되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재정의하여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i="0" dirty="0">
                <a:solidFill>
                  <a:srgbClr val="20212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클래스 버전을 사용할 지</a:t>
            </a:r>
            <a:r>
              <a:rPr lang="en-US" altLang="ko-KR" sz="2200" b="1" i="0" dirty="0">
                <a:solidFill>
                  <a:srgbClr val="20212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200" b="1" i="0" dirty="0">
                <a:solidFill>
                  <a:srgbClr val="20212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자식 클래스 버전을 사용할 </a:t>
            </a:r>
            <a:r>
              <a:rPr lang="ko-KR" altLang="en-US" sz="2200" b="1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</a:t>
            </a:r>
            <a:r>
              <a:rPr lang="ko-KR" altLang="en-US" sz="2200" b="1" i="0" dirty="0">
                <a:solidFill>
                  <a:srgbClr val="20212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호출되었을 때 사용되는 객체에 따라 달라짐</a:t>
            </a:r>
            <a:endParaRPr lang="en-US" altLang="ko-KR" sz="2200" b="1" i="0" dirty="0">
              <a:solidFill>
                <a:srgbClr val="202122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b="1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클래스의 객체가 함수를 발생시키는데 사용된다면 부모 클래스 버전 실행</a:t>
            </a:r>
            <a:endParaRPr lang="en-US" altLang="ko-KR" sz="2000" b="0" i="0" dirty="0">
              <a:solidFill>
                <a:srgbClr val="202122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solidFill>
                  <a:srgbClr val="2021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자식 클래스의 객체가 함수를 발생시키는데 사용된다면 자식 클래스 버전 실행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F5F556-76E7-A944-F845-0E54451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16" y="1245705"/>
            <a:ext cx="4432300" cy="513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64DDD-228B-CC2A-6391-16CC819C20D7}"/>
              </a:ext>
            </a:extLst>
          </p:cNvPr>
          <p:cNvSpPr txBox="1"/>
          <p:nvPr/>
        </p:nvSpPr>
        <p:spPr>
          <a:xfrm>
            <a:off x="8757306" y="4541458"/>
            <a:ext cx="3167801" cy="6674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클래스에서 정의된 메소드 </a:t>
            </a:r>
            <a:r>
              <a:rPr lang="en-US" altLang="ko-KR" sz="1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greeting()</a:t>
            </a:r>
            <a:r>
              <a:rPr lang="ko-KR" altLang="en-US" sz="1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자식 클래스에서 </a:t>
            </a:r>
            <a:r>
              <a:rPr lang="ko-KR" altLang="en-US" sz="13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오버라이딩</a:t>
            </a:r>
            <a:r>
              <a:rPr lang="ko-KR" altLang="en-US" sz="1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하고 있음</a:t>
            </a:r>
            <a:endParaRPr lang="en-US" altLang="ko-KR" sz="1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8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55058" y="882152"/>
            <a:ext cx="11081883" cy="351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인스턴스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(Instance):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클래스를 사용하여 생성된 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클래스는 객체를 생성하기 위한 템플릿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인스턴스는 그 템플릿을 기반으로 실제로 생성된 객체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생성된 인스턴스는 원래 클래스가 갖고 있는 속성이나 메소드를 모두 상속 받음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인스턴스를 생성하려면 먼저 </a:t>
            </a:r>
            <a:r>
              <a:rPr lang="ko-KR" altLang="en-US" sz="2200" b="1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클래스의 생성자 함수를 호출</a:t>
            </a:r>
            <a:endParaRPr lang="en-US" altLang="ko-KR" sz="2200" b="1" i="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클래스의 멤버 변수를 초기화하고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인스턴스에 특정한 속성과 메서드를 부여하는 역할을 수행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91234-ED3C-309E-A634-AC334AD18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32"/>
          <a:stretch/>
        </p:blipFill>
        <p:spPr>
          <a:xfrm>
            <a:off x="8248702" y="4077915"/>
            <a:ext cx="3618185" cy="25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내장 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05064" y="892662"/>
            <a:ext cx="10981871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Date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날짜나 시간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특정 날짜나 시간까지 얼마나 남았는지 등을 알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사용하려면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인스턴스를 만들어야 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주요 함수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날짜 정보를 가져오는 함수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DCD55-DB4F-18A4-332D-B4354380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9" y="1523988"/>
            <a:ext cx="2717800" cy="4191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9B4F85-6A25-9B4B-8B6D-44CDCD60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13485"/>
              </p:ext>
            </p:extLst>
          </p:nvPr>
        </p:nvGraphicFramePr>
        <p:xfrm>
          <a:off x="980440" y="2898156"/>
          <a:ext cx="10181546" cy="36945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24305">
                  <a:extLst>
                    <a:ext uri="{9D8B030D-6E8A-4147-A177-3AD203B41FA5}">
                      <a16:colId xmlns:a16="http://schemas.microsoft.com/office/drawing/2014/main" val="2429363284"/>
                    </a:ext>
                  </a:extLst>
                </a:gridCol>
                <a:gridCol w="7357241">
                  <a:extLst>
                    <a:ext uri="{9D8B030D-6E8A-4147-A177-3AD203B41FA5}">
                      <a16:colId xmlns:a16="http://schemas.microsoft.com/office/drawing/2014/main" val="3585731246"/>
                    </a:ext>
                  </a:extLst>
                </a:gridCol>
              </a:tblGrid>
              <a:tr h="3648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609109"/>
                  </a:ext>
                </a:extLst>
              </a:tr>
              <a:tr h="35207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getFullYear</a:t>
                      </a:r>
                      <a:r>
                        <a:rPr lang="en-US" altLang="ko-Kore-KR" sz="1600" b="0" dirty="0"/>
                        <a:t>() 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연도</a:t>
                      </a:r>
                      <a:r>
                        <a:rPr lang="ko-KR" altLang="en-US" sz="1600" b="0" dirty="0"/>
                        <a:t> 정보를 </a:t>
                      </a:r>
                      <a:r>
                        <a:rPr lang="ko-KR" altLang="en-US" sz="1600" b="0" dirty="0" err="1"/>
                        <a:t>가녀와</a:t>
                      </a:r>
                      <a:r>
                        <a:rPr lang="ko-KR" altLang="en-US" sz="1600" b="0" dirty="0"/>
                        <a:t> 네 자리 숫자로 표시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015899"/>
                  </a:ext>
                </a:extLst>
              </a:tr>
              <a:tr h="3833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err="1"/>
                        <a:t>getMonth</a:t>
                      </a:r>
                      <a:r>
                        <a:rPr lang="en-US" altLang="ko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월</a:t>
                      </a:r>
                      <a:r>
                        <a:rPr lang="ko-KR" altLang="en-US" sz="1600" b="0" dirty="0"/>
                        <a:t> 정보를 가져와 </a:t>
                      </a:r>
                      <a:r>
                        <a:rPr lang="en-US" altLang="ko-KR" sz="1600" b="0" dirty="0"/>
                        <a:t>0~11</a:t>
                      </a:r>
                      <a:r>
                        <a:rPr lang="ko-KR" altLang="en-US" sz="1600" b="0" dirty="0"/>
                        <a:t> 숫자로 표시 </a:t>
                      </a:r>
                      <a:r>
                        <a:rPr lang="en-US" altLang="ko-KR" sz="1600" b="0" dirty="0"/>
                        <a:t>(0-&gt;1</a:t>
                      </a:r>
                      <a:r>
                        <a:rPr lang="ko-KR" altLang="en-US" sz="1600" b="0" dirty="0"/>
                        <a:t>월</a:t>
                      </a:r>
                      <a:r>
                        <a:rPr lang="en-US" altLang="ko-KR" sz="1600" b="0" dirty="0"/>
                        <a:t>)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98254"/>
                  </a:ext>
                </a:extLst>
              </a:tr>
              <a:tr h="325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getDate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dirty="0"/>
                        <a:t>일</a:t>
                      </a:r>
                      <a:r>
                        <a:rPr lang="ko-KR" altLang="en-US" sz="1600" b="0" dirty="0"/>
                        <a:t> 정보를 가져옴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2849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getDay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dirty="0"/>
                        <a:t>요일</a:t>
                      </a:r>
                      <a:r>
                        <a:rPr lang="ko-KR" altLang="en-US" sz="1600" b="0" dirty="0"/>
                        <a:t> 정보를 가져와 </a:t>
                      </a:r>
                      <a:r>
                        <a:rPr lang="en-US" altLang="ko-KR" sz="1600" b="0" dirty="0"/>
                        <a:t>0~6</a:t>
                      </a:r>
                      <a:r>
                        <a:rPr lang="ko-KR" altLang="en-US" sz="1600" b="0" dirty="0"/>
                        <a:t> 숫자로 표시 </a:t>
                      </a:r>
                      <a:r>
                        <a:rPr lang="en-US" altLang="ko-KR" sz="1600" b="0" dirty="0"/>
                        <a:t>(0-&gt;</a:t>
                      </a:r>
                      <a:r>
                        <a:rPr lang="ko-KR" altLang="en-US" sz="1600" b="0" dirty="0"/>
                        <a:t>일</a:t>
                      </a:r>
                      <a:r>
                        <a:rPr lang="en-US" altLang="ko-KR" sz="1600" b="0" dirty="0"/>
                        <a:t>)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330105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getTime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1</a:t>
                      </a:r>
                      <a:r>
                        <a:rPr lang="en-US" altLang="ko-KR" sz="1600" b="0" dirty="0"/>
                        <a:t>970</a:t>
                      </a:r>
                      <a:r>
                        <a:rPr lang="ko-KR" altLang="en-US" sz="1600" b="0" dirty="0"/>
                        <a:t>년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월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일 이후의 시간을 </a:t>
                      </a:r>
                      <a:r>
                        <a:rPr lang="ko-KR" altLang="en-US" sz="1600" b="0" dirty="0" err="1"/>
                        <a:t>밀리초로</a:t>
                      </a:r>
                      <a:r>
                        <a:rPr lang="ko-KR" altLang="en-US" sz="1600" b="0" dirty="0"/>
                        <a:t> 표시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504524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getHours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0</a:t>
                      </a:r>
                      <a:r>
                        <a:rPr lang="en-US" altLang="ko-KR" sz="1600" b="0" dirty="0"/>
                        <a:t>~23</a:t>
                      </a:r>
                      <a:r>
                        <a:rPr lang="ko-KR" altLang="en-US" sz="1600" b="0" dirty="0"/>
                        <a:t> 숫자로 시를 표시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74393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getMinutes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0</a:t>
                      </a:r>
                      <a:r>
                        <a:rPr lang="en-US" altLang="ko-KR" sz="1600" b="0" dirty="0"/>
                        <a:t>~59</a:t>
                      </a:r>
                      <a:r>
                        <a:rPr lang="ko-KR" altLang="en-US" sz="1600" b="0" dirty="0"/>
                        <a:t> 숫자로 </a:t>
                      </a:r>
                      <a:r>
                        <a:rPr lang="ko-KR" altLang="en-US" sz="1600" b="0" dirty="0" err="1"/>
                        <a:t>분를</a:t>
                      </a:r>
                      <a:r>
                        <a:rPr lang="ko-KR" altLang="en-US" sz="1600" b="0" dirty="0"/>
                        <a:t> 표시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842790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getSeconds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0</a:t>
                      </a:r>
                      <a:r>
                        <a:rPr lang="en-US" altLang="ko-KR" sz="1600" b="0" dirty="0"/>
                        <a:t>~59</a:t>
                      </a:r>
                      <a:r>
                        <a:rPr lang="ko-KR" altLang="en-US" sz="1600" b="0" dirty="0"/>
                        <a:t> 숫자로 초를 표시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688143"/>
                  </a:ext>
                </a:extLst>
              </a:tr>
              <a:tr h="376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getMilliseconds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0</a:t>
                      </a:r>
                      <a:r>
                        <a:rPr lang="en-US" altLang="ko-KR" sz="1600" b="0" dirty="0"/>
                        <a:t>~999</a:t>
                      </a:r>
                      <a:r>
                        <a:rPr lang="ko-KR" altLang="en-US" sz="1600" b="0" dirty="0"/>
                        <a:t> 숫자로 </a:t>
                      </a:r>
                      <a:r>
                        <a:rPr lang="ko-KR" altLang="en-US" sz="1600" b="0" dirty="0" err="1"/>
                        <a:t>밀리초를</a:t>
                      </a:r>
                      <a:r>
                        <a:rPr lang="ko-KR" altLang="en-US" sz="1600" b="0" dirty="0"/>
                        <a:t> 표시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49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1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6" y="1154806"/>
            <a:ext cx="6160967" cy="577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중복되지 않는 유일한 값들의 집합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생성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 Set();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특징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동일한 값을 중복하여 포함할 수 없음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요소의 순서에 의미 없음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인덱스로 요소에 접근할 수 없음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중복 제거하거나 값의 유무를 판단해야 하는 경우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특정 요소에 접근하고자 할 땐 배열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BAD313-6F66-375E-2C0E-DBD1CE65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11" y="2378252"/>
            <a:ext cx="5372100" cy="237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A554A-763E-D9D5-24B6-D9C31634B615}"/>
              </a:ext>
            </a:extLst>
          </p:cNvPr>
          <p:cNvSpPr txBox="1"/>
          <p:nvPr/>
        </p:nvSpPr>
        <p:spPr>
          <a:xfrm>
            <a:off x="9807990" y="3903711"/>
            <a:ext cx="1673062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중복 값은 제거됨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03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정의 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605064" y="1081233"/>
            <a:ext cx="10981871" cy="300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리터럴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표기법을 사용한 객체 생성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리터럴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(literal):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변수를 선언하는 동시에 값을 지정해주는 표기 방식 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(ex.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10;)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중괄호 안에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하나의 쌍으로 지정함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속성이 여러 개라면 쉼표를 넣어 구분함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함수의 경우는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function() {…};’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형식을 사용함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292F3F-F902-1C09-A93E-DF4EDE30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52" y="4621745"/>
            <a:ext cx="6681235" cy="1970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59714-AC16-FE1F-5A48-6EAEA4C3A25A}"/>
              </a:ext>
            </a:extLst>
          </p:cNvPr>
          <p:cNvSpPr txBox="1"/>
          <p:nvPr/>
        </p:nvSpPr>
        <p:spPr>
          <a:xfrm>
            <a:off x="2015147" y="5895082"/>
            <a:ext cx="32008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메소드에서 객체 내부 속성에 접근하려면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/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this.key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형식으로 작성하면 됨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38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정의 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6" y="1154806"/>
            <a:ext cx="10981871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생성자 함수를 사용한 객체 생성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생성자 함수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객체를 만들어 내는 함수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항상 필요한 속성과 함수는 미리 만들어 두고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필요할 때마다 틀을 복제한 인스턴스를 만듦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function(){...}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형식으로 선언하고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속성과 함수는 중괄호 안에 정의함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속성과 함수를 정의할 때는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this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뒤에 마침표와 속성명을 입력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DBBB-F50E-53D0-5713-6DE4424E1052}"/>
              </a:ext>
            </a:extLst>
          </p:cNvPr>
          <p:cNvSpPr txBox="1"/>
          <p:nvPr/>
        </p:nvSpPr>
        <p:spPr>
          <a:xfrm>
            <a:off x="5291065" y="5936708"/>
            <a:ext cx="1857562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Book_info1,2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/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book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객체의 인스턴스</a:t>
            </a:r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5E2CB-B53E-33BA-EF12-847D8B80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05" y="4434087"/>
            <a:ext cx="4752859" cy="21324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6EB7FF-2FFF-31C7-8D02-9C87ECD2F6B8}"/>
              </a:ext>
            </a:extLst>
          </p:cNvPr>
          <p:cNvSpPr txBox="1"/>
          <p:nvPr/>
        </p:nvSpPr>
        <p:spPr>
          <a:xfrm>
            <a:off x="9177004" y="5667958"/>
            <a:ext cx="537001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784B9-F028-4B9F-240E-6C9D76A78245}"/>
              </a:ext>
            </a:extLst>
          </p:cNvPr>
          <p:cNvSpPr txBox="1"/>
          <p:nvPr/>
        </p:nvSpPr>
        <p:spPr>
          <a:xfrm>
            <a:off x="9906279" y="5649581"/>
            <a:ext cx="735392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author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CD7EB-B17E-2112-393B-52B61F7F6854}"/>
              </a:ext>
            </a:extLst>
          </p:cNvPr>
          <p:cNvSpPr txBox="1"/>
          <p:nvPr/>
        </p:nvSpPr>
        <p:spPr>
          <a:xfrm>
            <a:off x="10640296" y="5643358"/>
            <a:ext cx="593678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02156F-FE17-283F-225D-D243CF4F9C23}"/>
              </a:ext>
            </a:extLst>
          </p:cNvPr>
          <p:cNvSpPr txBox="1"/>
          <p:nvPr/>
        </p:nvSpPr>
        <p:spPr>
          <a:xfrm>
            <a:off x="11109349" y="5643358"/>
            <a:ext cx="593678" cy="409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ED826-8163-97D9-5135-F721B0472A46}"/>
              </a:ext>
            </a:extLst>
          </p:cNvPr>
          <p:cNvSpPr txBox="1"/>
          <p:nvPr/>
        </p:nvSpPr>
        <p:spPr>
          <a:xfrm>
            <a:off x="7103601" y="5838283"/>
            <a:ext cx="342786" cy="6424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94250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정의 객체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DBBB-F50E-53D0-5713-6DE4424E1052}"/>
              </a:ext>
            </a:extLst>
          </p:cNvPr>
          <p:cNvSpPr txBox="1"/>
          <p:nvPr/>
        </p:nvSpPr>
        <p:spPr>
          <a:xfrm>
            <a:off x="5990505" y="3247735"/>
            <a:ext cx="1857562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화면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29352C-F892-81E7-FB54-88A2589A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952658"/>
            <a:ext cx="4967595" cy="5640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4006FE-8C55-6A0B-79AE-09AE913E1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237"/>
          <a:stretch/>
        </p:blipFill>
        <p:spPr>
          <a:xfrm>
            <a:off x="6734187" y="3570900"/>
            <a:ext cx="4698609" cy="30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1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DOM, Document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425259" y="917376"/>
            <a:ext cx="11341481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모든 요소를 객체로 인식하고 처리하는 것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자바스크립트를 사용하여 문서의 내용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스타일을 동적으로 조작 가능함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각각의 객체를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(Node)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표현함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구조는 나무와 비슷하기 때문에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‘DOM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트리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부름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최상위 노드에서 시작해 자식 노드를 가지며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아래로 뻗어가는 구조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86D95-E3B4-2414-67CF-8CB83D85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92" y="3917923"/>
            <a:ext cx="4525370" cy="24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0BD6D-6D94-202A-E99C-A678ADDD9114}"/>
              </a:ext>
            </a:extLst>
          </p:cNvPr>
          <p:cNvSpPr txBox="1"/>
          <p:nvPr/>
        </p:nvSpPr>
        <p:spPr>
          <a:xfrm>
            <a:off x="0" y="6581001"/>
            <a:ext cx="783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출처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" altLang="ko-Kore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https://s3.ap-northeast-2.amazonaws.com/</a:t>
            </a:r>
            <a:r>
              <a:rPr kumimoji="1" lang="en" altLang="ko-Kore-KR" sz="1200" dirty="0" err="1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images.codemate.kr</a:t>
            </a:r>
            <a:r>
              <a:rPr kumimoji="1" lang="en" altLang="ko-Kore-KR" sz="1200" dirty="0">
                <a:solidFill>
                  <a:schemeClr val="bg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/images/COMU/post/1640134626582/1.png</a:t>
            </a:r>
            <a:endParaRPr kumimoji="1" lang="ko-Kore-KR" altLang="en-US" sz="1200" dirty="0">
              <a:solidFill>
                <a:schemeClr val="bg2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C2F34D-45B6-6661-78DD-7F499F759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4" y="4352148"/>
            <a:ext cx="4525370" cy="2042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6541F9-059B-1687-A2C0-045783C00A78}"/>
              </a:ext>
            </a:extLst>
          </p:cNvPr>
          <p:cNvSpPr txBox="1"/>
          <p:nvPr/>
        </p:nvSpPr>
        <p:spPr>
          <a:xfrm>
            <a:off x="607228" y="3917923"/>
            <a:ext cx="4728382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코드를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구조로 나타내면 다음과 같이 표현할 수 있음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DOM, Document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48EF6-EC77-1922-7A6B-FEC21BC9111B}"/>
              </a:ext>
            </a:extLst>
          </p:cNvPr>
          <p:cNvSpPr txBox="1"/>
          <p:nvPr/>
        </p:nvSpPr>
        <p:spPr>
          <a:xfrm>
            <a:off x="445712" y="1040593"/>
            <a:ext cx="11300575" cy="4851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노드 관계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부모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특정 노드 기준으로 위에 붙어 있는 노드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형제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특정 노드와 같은 부모를 가진 노드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자식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특정 노드 기준으로 아래에 붙어 있는 노드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노드 타입 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(Document)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최상위 루트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문서 전체를 나타냄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(Element)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요소를 가리키는 객체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자식 관계를 가짐 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노드와 연결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텍스트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(Text)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요소의 텍스트를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객체화한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보통 요소 노드의 자식 노드가 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속성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(Attribute)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요소의 속성을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객체화한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해당 요소 노드에 접근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노드 연결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X)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F3E9AA2-9E41-9D2E-095E-EADD206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15" y="1208846"/>
            <a:ext cx="4056372" cy="22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3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DOM, Document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023734"/>
            <a:ext cx="9568180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요소에 접근하는 방법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E0A7E22-E254-4139-5E78-B6A73D73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60779"/>
              </p:ext>
            </p:extLst>
          </p:nvPr>
        </p:nvGraphicFramePr>
        <p:xfrm>
          <a:off x="576717" y="1675886"/>
          <a:ext cx="11010680" cy="49167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96236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6114444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5400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/>
                        <a:t>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68703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/>
                        <a:t>document.getElementByTagName</a:t>
                      </a:r>
                      <a:r>
                        <a:rPr lang="en-US" altLang="ko-Kore-KR" b="0" dirty="0"/>
                        <a:t>()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700" b="0" dirty="0"/>
                        <a:t>해당하는 태그명을</a:t>
                      </a:r>
                      <a:r>
                        <a:rPr lang="ko-KR" altLang="en-US" sz="1700" b="0" dirty="0"/>
                        <a:t> 가진 요소에 접근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65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0" dirty="0" err="1"/>
                        <a:t>document.getElementById</a:t>
                      </a:r>
                      <a:r>
                        <a:rPr lang="en-US" altLang="ko-Kore-KR" b="0" dirty="0"/>
                        <a:t>()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700" b="0" dirty="0"/>
                        <a:t>해당하는 아이디를</a:t>
                      </a:r>
                      <a:r>
                        <a:rPr lang="ko-KR" altLang="en-US" sz="1700" b="0" dirty="0"/>
                        <a:t> 가진 요소에 접근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802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0" dirty="0" err="1"/>
                        <a:t>document.getElementByClassName</a:t>
                      </a:r>
                      <a:r>
                        <a:rPr lang="en-US" altLang="ko-Kore-KR" b="0" dirty="0"/>
                        <a:t>()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700" b="0" dirty="0"/>
                        <a:t>해당하는 클래스에 속한 요소에</a:t>
                      </a:r>
                      <a:r>
                        <a:rPr lang="ko-KR" altLang="en-US" sz="1700" b="0" dirty="0"/>
                        <a:t> 접근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742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0" dirty="0" err="1"/>
                        <a:t>document.getElementByName</a:t>
                      </a:r>
                      <a:r>
                        <a:rPr lang="en-US" altLang="ko-Kore-KR" b="0" dirty="0"/>
                        <a:t>()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700" b="0" dirty="0"/>
                        <a:t>해당하는 </a:t>
                      </a:r>
                      <a:r>
                        <a:rPr lang="en-US" altLang="ko-Kore-KR" sz="1700" b="0" dirty="0"/>
                        <a:t>name</a:t>
                      </a:r>
                      <a:r>
                        <a:rPr lang="ko-Kore-KR" altLang="en-US" sz="1700" b="0" dirty="0"/>
                        <a:t>을 가진</a:t>
                      </a:r>
                      <a:r>
                        <a:rPr lang="ko-KR" altLang="en-US" sz="1700" b="0" dirty="0"/>
                        <a:t> 요소에 접근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0" dirty="0" err="1"/>
                        <a:t>document.querySelector</a:t>
                      </a:r>
                      <a:r>
                        <a:rPr lang="en-US" altLang="ko-KR" b="0" dirty="0"/>
                        <a:t>(</a:t>
                      </a:r>
                      <a:r>
                        <a:rPr lang="en-US" altLang="ko-Kore-KR" b="0" dirty="0"/>
                        <a:t>)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700" b="0" dirty="0"/>
                        <a:t>해당하는 선택자를</a:t>
                      </a:r>
                      <a:r>
                        <a:rPr lang="ko-KR" altLang="en-US" sz="1700" b="0" dirty="0"/>
                        <a:t> 가진 요소에 접근</a:t>
                      </a:r>
                      <a:r>
                        <a:rPr lang="en-US" altLang="ko-KR" sz="1700" b="0" dirty="0"/>
                        <a:t>,</a:t>
                      </a:r>
                      <a:br>
                        <a:rPr lang="en-US" altLang="ko-KR" sz="1700" b="0" dirty="0"/>
                      </a:br>
                      <a:r>
                        <a:rPr lang="ko-KR" altLang="en-US" sz="1700" b="0" dirty="0"/>
                        <a:t>하나의 요소만 반환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0" dirty="0" err="1"/>
                        <a:t>document.querySelectorAll</a:t>
                      </a:r>
                      <a:r>
                        <a:rPr lang="en-US" altLang="ko-KR" b="0" dirty="0"/>
                        <a:t>(</a:t>
                      </a:r>
                      <a:r>
                        <a:rPr lang="en-US" altLang="ko-Kore-KR" b="0" dirty="0"/>
                        <a:t>)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700" b="0" dirty="0"/>
                        <a:t>해당하는 선택자를</a:t>
                      </a:r>
                      <a:r>
                        <a:rPr lang="ko-KR" altLang="en-US" sz="1700" b="0" dirty="0"/>
                        <a:t> 가진 요소에 접근</a:t>
                      </a:r>
                      <a:r>
                        <a:rPr lang="en-US" altLang="ko-KR" sz="1700" b="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dirty="0"/>
                        <a:t>해당되는 모든 요소를 반환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00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06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DOM, Document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0DD3D-2563-0D46-AADF-60CEBD361CAD}"/>
              </a:ext>
            </a:extLst>
          </p:cNvPr>
          <p:cNvSpPr txBox="1"/>
          <p:nvPr/>
        </p:nvSpPr>
        <p:spPr>
          <a:xfrm>
            <a:off x="576717" y="1023734"/>
            <a:ext cx="9568180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요소에 접근하는 방법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61EAC-C754-9723-CD25-79BD9443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1741285"/>
            <a:ext cx="7035800" cy="485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83BAA-38C0-A2C0-BD1E-9999E7CEB0EB}"/>
              </a:ext>
            </a:extLst>
          </p:cNvPr>
          <p:cNvSpPr txBox="1"/>
          <p:nvPr/>
        </p:nvSpPr>
        <p:spPr>
          <a:xfrm>
            <a:off x="7634162" y="5326434"/>
            <a:ext cx="430682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querySelector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인자로 전달된 선택자는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CSS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선택자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태그 선택자를 사용하려면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태그명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작성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아이디명으로 찾으려면 앞에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기호 붙임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클래스명으로 찾으려면 앞에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기호 붙임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74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DOM, Document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요소의 내용을 수정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E0A7E22-E254-4139-5E78-B6A73D73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58193"/>
              </p:ext>
            </p:extLst>
          </p:nvPr>
        </p:nvGraphicFramePr>
        <p:xfrm>
          <a:off x="576717" y="1749973"/>
          <a:ext cx="11010680" cy="18160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05340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550534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5400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/>
                        <a:t>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617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/>
                        <a:t>innerHTML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dirty="0"/>
                        <a:t>요소의 </a:t>
                      </a:r>
                      <a:r>
                        <a:rPr lang="en-US" altLang="ko-KR" sz="1700" b="0" dirty="0"/>
                        <a:t>HTML </a:t>
                      </a:r>
                      <a:r>
                        <a:rPr lang="ko-KR" altLang="en-US" sz="1700" b="0" dirty="0"/>
                        <a:t>코드를 가져옴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65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0" dirty="0" err="1"/>
                        <a:t>innerText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700" b="0" dirty="0"/>
                        <a:t>단순한</a:t>
                      </a:r>
                      <a:r>
                        <a:rPr lang="ko-KR" altLang="en-US" sz="1700" b="0" dirty="0"/>
                        <a:t> 텍스트만을 처리할 때 사용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0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요소의 태그 속성 수정하기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90220" y="1041151"/>
            <a:ext cx="11163516" cy="1989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 속성을 가져오거나 수정하는 함수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getAttribute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속성에 접근할 때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setAttribute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접근한 속성 값을 바꿀 때 사용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AB84B-34DF-CD2C-10D1-3C15C596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78" y="2035654"/>
            <a:ext cx="5741269" cy="4427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6F13B-47BC-A41B-6C1C-00D0E5A78C13}"/>
              </a:ext>
            </a:extLst>
          </p:cNvPr>
          <p:cNvSpPr txBox="1"/>
          <p:nvPr/>
        </p:nvSpPr>
        <p:spPr>
          <a:xfrm>
            <a:off x="7423292" y="4816361"/>
            <a:ext cx="4306825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Web3</a:t>
            </a: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id</a:t>
            </a: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값인 </a:t>
            </a: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‘web3’</a:t>
            </a: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</a:t>
            </a: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title</a:t>
            </a: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담음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4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요소의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CSS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속성 수정하기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88409" y="948961"/>
            <a:ext cx="8626886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요소의 스타일 속성에 접근할 때는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.style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사용하고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CSS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속성을 작성해줌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style.css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B5E0B2-B033-D2E9-569B-A828E4515E5F}"/>
              </a:ext>
            </a:extLst>
          </p:cNvPr>
          <p:cNvSpPr/>
          <p:nvPr/>
        </p:nvSpPr>
        <p:spPr>
          <a:xfrm>
            <a:off x="1472064" y="5585791"/>
            <a:ext cx="2570922" cy="3710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A8E6C9-5BFC-5E56-11CC-827D40F3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5" y="2491919"/>
            <a:ext cx="3662371" cy="41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161368-C288-A26A-6263-30954E05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89" y="3059897"/>
            <a:ext cx="2590153" cy="2750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967F21-9051-70E0-2166-9A6B101DA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859" y="3059897"/>
            <a:ext cx="2590153" cy="2857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C6AA69-6F1B-87ED-18A9-84006F61BF48}"/>
              </a:ext>
            </a:extLst>
          </p:cNvPr>
          <p:cNvSpPr txBox="1"/>
          <p:nvPr/>
        </p:nvSpPr>
        <p:spPr>
          <a:xfrm>
            <a:off x="6268873" y="5810194"/>
            <a:ext cx="186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버튼</a:t>
            </a:r>
            <a:r>
              <a:rPr lang="ko-KR" altLang="en-US" dirty="0"/>
              <a:t> 누르기 전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137F8-BFC5-D11E-3D80-83FF451E65C4}"/>
              </a:ext>
            </a:extLst>
          </p:cNvPr>
          <p:cNvSpPr txBox="1"/>
          <p:nvPr/>
        </p:nvSpPr>
        <p:spPr>
          <a:xfrm>
            <a:off x="9726918" y="5810194"/>
            <a:ext cx="186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버튼</a:t>
            </a:r>
            <a:r>
              <a:rPr lang="ko-KR" altLang="en-US" dirty="0"/>
              <a:t> 누른 후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C3114-F7B2-5BB5-7A0D-1CECF0BDE648}"/>
              </a:ext>
            </a:extLst>
          </p:cNvPr>
          <p:cNvSpPr txBox="1"/>
          <p:nvPr/>
        </p:nvSpPr>
        <p:spPr>
          <a:xfrm>
            <a:off x="490220" y="1976393"/>
            <a:ext cx="370702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상세 정보 보기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닫기 버튼 예제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91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 –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추가 및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271618" cy="610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add(): Set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새로운 요소를 추가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끝에 값을 추가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 있는 값이면 추가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자바스크립트의 모든 값을 요소로 추가할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delete(): Set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요소를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 성공 여부를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인덱스가 아닌 삭제 할 요소를 인수로 전달해야 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add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여러 개를 붙여서 사용하는 것이 불가능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clear():  Set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모든 요소를 삭제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undefined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7C8E77-AE92-611E-6F35-7ECB71D6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23" y="1289822"/>
            <a:ext cx="5204081" cy="10220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D3A973-CD35-BC29-BF60-FDB5D6FCC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923" y="3060864"/>
            <a:ext cx="4868119" cy="16819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E1E6AC-50BF-A753-657B-8BC72F7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923" y="5069767"/>
            <a:ext cx="4918504" cy="14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4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새로운 요소 추가하기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90219" y="1041151"/>
            <a:ext cx="1109717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트리에 새로운 노드를 추가해야 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추가할 코드에 따라 알맞은 요소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텍스트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속성 노드 등을 만듦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생성한 노드를 부모 노드와 연결해서 웹 문서에 추가함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B5E0B2-B033-D2E9-569B-A828E4515E5F}"/>
              </a:ext>
            </a:extLst>
          </p:cNvPr>
          <p:cNvSpPr/>
          <p:nvPr/>
        </p:nvSpPr>
        <p:spPr>
          <a:xfrm>
            <a:off x="1472064" y="5585791"/>
            <a:ext cx="2570922" cy="3710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3669E-5639-5BDB-E3A0-D4DAF5A0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97" y="1507991"/>
            <a:ext cx="4091484" cy="481351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BF0FA1D-978B-AA00-362F-120C9C1ED3F6}"/>
              </a:ext>
            </a:extLst>
          </p:cNvPr>
          <p:cNvCxnSpPr/>
          <p:nvPr/>
        </p:nvCxnSpPr>
        <p:spPr>
          <a:xfrm>
            <a:off x="8220763" y="1881880"/>
            <a:ext cx="125598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B778C9D-C5C9-EE12-8DF3-8765526B608D}"/>
              </a:ext>
            </a:extLst>
          </p:cNvPr>
          <p:cNvCxnSpPr/>
          <p:nvPr/>
        </p:nvCxnSpPr>
        <p:spPr>
          <a:xfrm>
            <a:off x="8367908" y="2034280"/>
            <a:ext cx="1255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4D1E57-30EF-7CF1-256D-DB5422C1E79A}"/>
              </a:ext>
            </a:extLst>
          </p:cNvPr>
          <p:cNvCxnSpPr>
            <a:cxnSpLocks/>
          </p:cNvCxnSpPr>
          <p:nvPr/>
        </p:nvCxnSpPr>
        <p:spPr>
          <a:xfrm>
            <a:off x="9734252" y="1881880"/>
            <a:ext cx="107825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FF9CB68-84C4-E8A5-BFC8-7B69472AF0D7}"/>
              </a:ext>
            </a:extLst>
          </p:cNvPr>
          <p:cNvCxnSpPr>
            <a:cxnSpLocks/>
          </p:cNvCxnSpPr>
          <p:nvPr/>
        </p:nvCxnSpPr>
        <p:spPr>
          <a:xfrm>
            <a:off x="7931729" y="1881880"/>
            <a:ext cx="20925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F4AD6EE-3735-E420-89F5-0827723E54AE}"/>
              </a:ext>
            </a:extLst>
          </p:cNvPr>
          <p:cNvCxnSpPr>
            <a:cxnSpLocks/>
          </p:cNvCxnSpPr>
          <p:nvPr/>
        </p:nvCxnSpPr>
        <p:spPr>
          <a:xfrm>
            <a:off x="11189936" y="1881880"/>
            <a:ext cx="20925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257E04-7DC7-F5CA-A903-FCEBC9E90F3D}"/>
              </a:ext>
            </a:extLst>
          </p:cNvPr>
          <p:cNvSpPr txBox="1"/>
          <p:nvPr/>
        </p:nvSpPr>
        <p:spPr>
          <a:xfrm>
            <a:off x="8367908" y="2008682"/>
            <a:ext cx="929205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속성 노드</a:t>
            </a:r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459A4-CD46-4C64-2690-F08A14FC7857}"/>
              </a:ext>
            </a:extLst>
          </p:cNvPr>
          <p:cNvSpPr txBox="1"/>
          <p:nvPr/>
        </p:nvSpPr>
        <p:spPr>
          <a:xfrm>
            <a:off x="9691066" y="2008536"/>
            <a:ext cx="1107827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노드</a:t>
            </a:r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8CE56-13D4-8A9B-FBC4-B4BD05E64F27}"/>
              </a:ext>
            </a:extLst>
          </p:cNvPr>
          <p:cNvSpPr txBox="1"/>
          <p:nvPr/>
        </p:nvSpPr>
        <p:spPr>
          <a:xfrm>
            <a:off x="9057229" y="2425756"/>
            <a:ext cx="1107827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노드</a:t>
            </a:r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0E322776-6393-7843-110F-E4BA427BB4A7}"/>
              </a:ext>
            </a:extLst>
          </p:cNvPr>
          <p:cNvCxnSpPr>
            <a:cxnSpLocks/>
          </p:cNvCxnSpPr>
          <p:nvPr/>
        </p:nvCxnSpPr>
        <p:spPr>
          <a:xfrm>
            <a:off x="8036354" y="1885141"/>
            <a:ext cx="0" cy="70219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8459090F-D1A1-336C-18B9-7F97A796C9FF}"/>
              </a:ext>
            </a:extLst>
          </p:cNvPr>
          <p:cNvCxnSpPr>
            <a:cxnSpLocks/>
          </p:cNvCxnSpPr>
          <p:nvPr/>
        </p:nvCxnSpPr>
        <p:spPr>
          <a:xfrm>
            <a:off x="8036354" y="2587340"/>
            <a:ext cx="102494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0A94264F-082C-467A-DACA-6F26C1FE2F64}"/>
              </a:ext>
            </a:extLst>
          </p:cNvPr>
          <p:cNvCxnSpPr>
            <a:cxnSpLocks/>
          </p:cNvCxnSpPr>
          <p:nvPr/>
        </p:nvCxnSpPr>
        <p:spPr>
          <a:xfrm>
            <a:off x="11294255" y="1885140"/>
            <a:ext cx="0" cy="70219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4C6AFC7B-58CE-A5B9-8A04-D8D264B55E4A}"/>
              </a:ext>
            </a:extLst>
          </p:cNvPr>
          <p:cNvCxnSpPr>
            <a:cxnSpLocks/>
          </p:cNvCxnSpPr>
          <p:nvPr/>
        </p:nvCxnSpPr>
        <p:spPr>
          <a:xfrm>
            <a:off x="10273381" y="2587339"/>
            <a:ext cx="102494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FF2C3403-F1AD-302B-236D-75A39B749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86063"/>
              </p:ext>
            </p:extLst>
          </p:nvPr>
        </p:nvGraphicFramePr>
        <p:xfrm>
          <a:off x="590660" y="3304796"/>
          <a:ext cx="11010680" cy="2838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05340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550534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2585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560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createElement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새 요소 노드를 만듦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436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createTextNode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텍스트 내용이 있을 경우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 텍스트 노드를 만듦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532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appendChild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dirty="0"/>
                        <a:t>새</a:t>
                      </a:r>
                      <a:r>
                        <a:rPr lang="ko-KR" altLang="en-US" sz="1600" b="0" dirty="0"/>
                        <a:t> 요소 노드를 자식 노드로 추가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createAttribute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요소에 속성이 있을 경우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 속성 노드를 만듦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9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setAttributeNode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속성 노드를 요소 노드에 연결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141B734-05CE-CB1D-BF5D-993F447A065A}"/>
              </a:ext>
            </a:extLst>
          </p:cNvPr>
          <p:cNvSpPr txBox="1"/>
          <p:nvPr/>
        </p:nvSpPr>
        <p:spPr>
          <a:xfrm>
            <a:off x="490219" y="2674662"/>
            <a:ext cx="6109854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 노드 생성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부모 노드에 연결할 때 사용 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000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새로운 요소 추가하기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88768-F817-BAB7-32D6-FA49E38C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4" y="1427347"/>
            <a:ext cx="5629103" cy="5108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07C85-D94D-3346-200B-127E5B4E06C6}"/>
              </a:ext>
            </a:extLst>
          </p:cNvPr>
          <p:cNvSpPr txBox="1"/>
          <p:nvPr/>
        </p:nvSpPr>
        <p:spPr>
          <a:xfrm>
            <a:off x="6153195" y="4320345"/>
            <a:ext cx="529724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 생성 후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입력한 이름을 </a:t>
            </a:r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newText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저장하고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요소의 자식 요소로 지정함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요소를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body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자식 요소로 지정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nameList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자식 요소로 </a:t>
            </a:r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newP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추가함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입력값을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받아야 하니 입력창은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비워줌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body &gt; </a:t>
            </a:r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newP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(&lt;p&gt;) &gt; </a:t>
            </a:r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newText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2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새로운 요소 추가하기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D8D32D-487E-8A3E-BB1A-D90079C3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58" y="1598996"/>
            <a:ext cx="3661306" cy="28743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A0A61C-D11E-8436-BF2D-F6D3198BC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278" y="1450239"/>
            <a:ext cx="3661305" cy="2954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5F55CD-ED26-4F5C-8AB4-BCE6921A4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51"/>
          <a:stretch/>
        </p:blipFill>
        <p:spPr>
          <a:xfrm>
            <a:off x="7674051" y="4473394"/>
            <a:ext cx="2703757" cy="101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A6E57-23BF-19FC-E442-FFF6C0B1067D}"/>
              </a:ext>
            </a:extLst>
          </p:cNvPr>
          <p:cNvSpPr txBox="1"/>
          <p:nvPr/>
        </p:nvSpPr>
        <p:spPr>
          <a:xfrm>
            <a:off x="7555674" y="5694121"/>
            <a:ext cx="2940509" cy="7848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nameList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 안에 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태그 추가됨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/>
            <a:endParaRPr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1880CF-641F-A6C6-4E19-8B5F532C36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976"/>
          <a:stretch/>
        </p:blipFill>
        <p:spPr>
          <a:xfrm>
            <a:off x="1658332" y="4473394"/>
            <a:ext cx="2703757" cy="2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0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노드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20" y="1041151"/>
            <a:ext cx="7905636" cy="258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특정 노드를 삭제하고자 한다면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해당 노드의 부모 노드부터 찾아야 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parentNode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노드의 부모 노드를 반환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removeChild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부모 노드에 접근하여 자식 노드를 제거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A9895-ED4B-0D84-E686-BD88EAB8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78" y="2942012"/>
            <a:ext cx="4705946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6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1041151"/>
            <a:ext cx="11097177" cy="600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사건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상태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발생하는 것을 의미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이벤트가 발생하면 어떠한 동작을 할 지 지정할 수 있음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이벤트에 대한 반응을 지정하기 위해서는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해당 이벤트를 감지할 수 있는 이벤트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리스너를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동작을 처리할 이벤트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지정해야 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 발생 시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브라우저는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event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객체를 생성함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event: 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이벤트와 관련된 정보가 들어있음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함수의 인자로 전달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3A841-0BAE-9B71-2194-8040C9C5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10" y="2230936"/>
            <a:ext cx="4503271" cy="1772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AD792-FB35-AC24-B31E-82F074006C31}"/>
              </a:ext>
            </a:extLst>
          </p:cNvPr>
          <p:cNvSpPr txBox="1"/>
          <p:nvPr/>
        </p:nvSpPr>
        <p:spPr>
          <a:xfrm>
            <a:off x="7318041" y="4043841"/>
            <a:ext cx="4383740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Button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이벤트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(click)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발생 시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(print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실행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88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이벤트 처리하기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62533" y="1055944"/>
            <a:ext cx="5519283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태그 안에서 이벤트 처리기 연결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 안에서 바로 이벤트 처리기를 연결함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HTML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코드에 자바스크립트 코드가 추가되어 가독성이 안 좋고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유지보수가 힘듦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하나의 이벤트 처리기만 사용할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F26A8-C61B-FA3B-C2AB-34C62B51DEAA}"/>
              </a:ext>
            </a:extLst>
          </p:cNvPr>
          <p:cNvSpPr txBox="1"/>
          <p:nvPr/>
        </p:nvSpPr>
        <p:spPr>
          <a:xfrm>
            <a:off x="6310184" y="1055944"/>
            <a:ext cx="5519283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DOM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요소에 이벤트 처리기 연결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자바스크립트 코드에서 이벤트를 실행하기 때문에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태그와 섞이지 않음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하나의 이벤트 처리기만 사용할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6BE9BF9-5AE9-0245-B875-D9902E64A791}"/>
              </a:ext>
            </a:extLst>
          </p:cNvPr>
          <p:cNvCxnSpPr/>
          <p:nvPr/>
        </p:nvCxnSpPr>
        <p:spPr>
          <a:xfrm>
            <a:off x="6099392" y="1171366"/>
            <a:ext cx="0" cy="5380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A5F67EE-6ED6-3878-3336-7B9B44CD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3549948"/>
            <a:ext cx="4128785" cy="3002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BDB941-96AE-3D76-0320-3B970B07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3" y="3380259"/>
            <a:ext cx="4226317" cy="31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이벤트 처리하기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90220" y="1041151"/>
            <a:ext cx="7096830" cy="4798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addEventListener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이벤트가 발생한 요소에 이벤트 처리기를 연결해 주는 함수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요소에 여러 이벤트가 발생해도 이를 동시에 처리할 수 있음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addEventListener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(‘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 유형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{…}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 유형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처리할 이벤트의 유형을 지정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‘on’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붙이지 않고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‘click’, ‘mouseover’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이벤트 이름만 작성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mouseout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mousedown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mouseup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focus, blur, keypress …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5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9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</a:t>
            </a:r>
            <a:r>
              <a:rPr lang="en-US" altLang="ko-KR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이벤트가 발생했을 때 실행할 명령을 나열하거나</a:t>
            </a:r>
            <a:r>
              <a:rPr lang="en-US" altLang="ko-KR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지정</a:t>
            </a:r>
            <a:endParaRPr lang="en-US" altLang="ko-KR" sz="195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5B222D-97B6-B6BD-099A-FF39BCEE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50" y="1189639"/>
            <a:ext cx="4413162" cy="49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이벤트 처리하기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90220" y="1041151"/>
            <a:ext cx="7096830" cy="387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removeEventListener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등록한 이벤트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리스너를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제거하는 함수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removeEventListener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(‘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 유형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’,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{…}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 유형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처리할 이벤트의 유형을 지정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‘on’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붙이지 않고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‘click’, ‘mouseover’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이벤트 이름만 작성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5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9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</a:t>
            </a:r>
            <a:r>
              <a:rPr lang="en-US" altLang="ko-KR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이벤트가 발생했을 때 실행할 명령을 나열하거나</a:t>
            </a:r>
            <a:r>
              <a:rPr lang="en-US" altLang="ko-KR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9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지정</a:t>
            </a:r>
            <a:endParaRPr lang="en-US" altLang="ko-KR" sz="195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B4339-DAA8-0A96-CC52-DB3DB571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50" y="1041151"/>
            <a:ext cx="4277342" cy="3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4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 전파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90219" y="1041151"/>
            <a:ext cx="11180005" cy="3050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발생한 이벤트는 부모나 자식에게 전파가 됨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전파되는 방향에 따라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버블링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캡처링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방식으로 구분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addEventListener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세 번째 인자에 전파 방식을 지정 가능함 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값이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면 </a:t>
            </a:r>
            <a:r>
              <a:rPr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캡쳐링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방식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면 </a:t>
            </a:r>
            <a:r>
              <a:rPr lang="ko-KR" altLang="en-US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버블링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방식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16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이벤트 전파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E383-5D60-8C6C-5E5B-C9D9D14BB813}"/>
              </a:ext>
            </a:extLst>
          </p:cNvPr>
          <p:cNvSpPr txBox="1"/>
          <p:nvPr/>
        </p:nvSpPr>
        <p:spPr>
          <a:xfrm>
            <a:off x="490219" y="916262"/>
            <a:ext cx="8371393" cy="522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버블링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(bubbling)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전파 방식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이벤트가 발생한 요소부터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DOM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트리를 따라 위로 올라가며 전파되는 방식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이벤트가 발생한 요소에 지정된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핸들러가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동작하고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요소의 위쪽 요소에 지정된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핸들러도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차례대로 실행되어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최상단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요소까지 이어짐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캡처링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(capturing)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전파 방식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최상단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요소부터 이벤트가 발생한 요소까지 아래로 내려가며 이벤트가 전파되는 방식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버블링의 반대로 동작함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FADEB5-BC59-144D-CCE1-8605DC0C9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612" y="3590365"/>
            <a:ext cx="3010086" cy="2923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6C6BC5-5D33-F0D6-8CA3-C44EB7C1B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12" y="322217"/>
            <a:ext cx="3010086" cy="3105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9A3D87-4587-DC2F-7CD9-D998E2D70D60}"/>
              </a:ext>
            </a:extLst>
          </p:cNvPr>
          <p:cNvSpPr txBox="1"/>
          <p:nvPr/>
        </p:nvSpPr>
        <p:spPr>
          <a:xfrm>
            <a:off x="9907953" y="3104202"/>
            <a:ext cx="1963745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btn</a:t>
            </a: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-&gt; child -&gt; parent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99529-F14B-7597-FAA4-8C91E2D33450}"/>
              </a:ext>
            </a:extLst>
          </p:cNvPr>
          <p:cNvSpPr txBox="1"/>
          <p:nvPr/>
        </p:nvSpPr>
        <p:spPr>
          <a:xfrm>
            <a:off x="9907952" y="6190334"/>
            <a:ext cx="1963745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parent -&gt; child -&gt; </a:t>
            </a:r>
            <a:r>
              <a:rPr lang="en-US" altLang="ko-KR" sz="15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btn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7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 –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개수 및 존재 여부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E15586-B2EB-D084-B92B-98ECFC43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85" y="1352653"/>
            <a:ext cx="4926226" cy="1220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193A2-8BAD-16B6-DC7B-30BA5885A33D}"/>
              </a:ext>
            </a:extLst>
          </p:cNvPr>
          <p:cNvSpPr txBox="1"/>
          <p:nvPr/>
        </p:nvSpPr>
        <p:spPr>
          <a:xfrm>
            <a:off x="8683704" y="1713211"/>
            <a:ext cx="2949030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숫자를 할당해도 </a:t>
            </a: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변하지 않음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BB072-AC7B-CA10-67FA-C46B17554C5E}"/>
              </a:ext>
            </a:extLst>
          </p:cNvPr>
          <p:cNvSpPr txBox="1"/>
          <p:nvPr/>
        </p:nvSpPr>
        <p:spPr>
          <a:xfrm>
            <a:off x="490220" y="1352653"/>
            <a:ext cx="7514528" cy="3839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size: Set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요소 개수를 반환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숫자를 할당하여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요소 개수를 변경할 수 없음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has(): Set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요소가 존재하는지 확인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요소가 있다면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없다면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3EF3AE-835C-E0D6-7959-0F3C76E15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51" y="3753714"/>
            <a:ext cx="5036660" cy="13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20" y="1041151"/>
            <a:ext cx="5384800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자바스크립트를 통해 브라우저 창을 관리할 수 있도록 브라우저 요소를 </a:t>
            </a:r>
            <a:r>
              <a:rPr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객체화한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것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1BA9F0C-BBF1-6DF2-D8E5-ADC9B5AA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56175"/>
              </p:ext>
            </p:extLst>
          </p:nvPr>
        </p:nvGraphicFramePr>
        <p:xfrm>
          <a:off x="533467" y="3232507"/>
          <a:ext cx="11010680" cy="34377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05340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550534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39813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541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Window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브라우저 창의 상태를 제어하는 객체</a:t>
                      </a:r>
                      <a:br>
                        <a:rPr lang="en-US" altLang="ko-KR" sz="1600" b="0" dirty="0"/>
                      </a:br>
                      <a:r>
                        <a:rPr lang="ko-KR" altLang="en-US" sz="1600" b="0" dirty="0"/>
                        <a:t>브라우저 안에 존재하는 모든 요소의 최상위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41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Document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&lt;body&gt;</a:t>
                      </a:r>
                      <a:r>
                        <a:rPr lang="ko-KR" altLang="en-US" sz="1600" b="0" dirty="0"/>
                        <a:t> 태그를 만나면 만들어지는 객체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 </a:t>
                      </a:r>
                      <a:br>
                        <a:rPr lang="en-US" altLang="ko-KR" sz="1600" b="0" dirty="0"/>
                      </a:br>
                      <a:r>
                        <a:rPr lang="en-US" altLang="ko-KR" sz="1600" b="0" dirty="0"/>
                        <a:t>HTML</a:t>
                      </a:r>
                      <a:r>
                        <a:rPr lang="ko-KR" altLang="en-US" sz="1600" b="0" dirty="0"/>
                        <a:t> 문서 정보를 갖고 있음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98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History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현재 창에서 사용자의 방문 기록을 저장한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609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Location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현재 페이지에 대한 </a:t>
                      </a:r>
                      <a:r>
                        <a:rPr lang="en-US" altLang="ko-KR" sz="1600" b="0" dirty="0"/>
                        <a:t>URL</a:t>
                      </a:r>
                      <a:r>
                        <a:rPr lang="ko-KR" altLang="en-US" sz="1600" b="0" dirty="0"/>
                        <a:t> 정보를 갖고 있는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61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Navigator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현재 사용 중인 웹 브라우저 정보를 가지고 있는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461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Screen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현재 사용 중인 화면 정보를 다루는 객체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55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41DC78-1CDA-1389-5EDF-CDA84FBE5B05}"/>
              </a:ext>
            </a:extLst>
          </p:cNvPr>
          <p:cNvSpPr txBox="1"/>
          <p:nvPr/>
        </p:nvSpPr>
        <p:spPr>
          <a:xfrm>
            <a:off x="490219" y="2674662"/>
            <a:ext cx="6109854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자주 사용하는 브라우저 내장 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5912AC9-99FF-02AF-266E-17917E639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7" y="896184"/>
            <a:ext cx="5384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7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브라우저 창의 상태를 제어하며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자바스크립트 객체 중 최상위 객체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1BA9F0C-BBF1-6DF2-D8E5-ADC9B5AA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38193"/>
              </p:ext>
            </p:extLst>
          </p:nvPr>
        </p:nvGraphicFramePr>
        <p:xfrm>
          <a:off x="382269" y="2537092"/>
          <a:ext cx="11427461" cy="4184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82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3941874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  <a:gridCol w="1877332">
                  <a:extLst>
                    <a:ext uri="{9D8B030D-6E8A-4147-A177-3AD203B41FA5}">
                      <a16:colId xmlns:a16="http://schemas.microsoft.com/office/drawing/2014/main" val="3850647407"/>
                    </a:ext>
                  </a:extLst>
                </a:gridCol>
                <a:gridCol w="3826873">
                  <a:extLst>
                    <a:ext uri="{9D8B030D-6E8A-4147-A177-3AD203B41FA5}">
                      <a16:colId xmlns:a16="http://schemas.microsoft.com/office/drawing/2014/main" val="1796300074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5686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document 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50" b="0" dirty="0"/>
                        <a:t>브라우저</a:t>
                      </a:r>
                      <a:r>
                        <a:rPr lang="ko-KR" altLang="en-US" sz="1550" b="0" dirty="0"/>
                        <a:t> 창에 표시된 웹 문서에 접근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Fra</a:t>
                      </a:r>
                      <a:r>
                        <a:rPr lang="en-US" altLang="ko-KR" sz="1600" b="0" dirty="0" err="1"/>
                        <a:t>m</a:t>
                      </a:r>
                      <a:r>
                        <a:rPr lang="en-US" altLang="ko-Kore-KR" sz="1600" b="0" dirty="0" err="1"/>
                        <a:t>eElement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00" b="0" dirty="0"/>
                        <a:t>현재</a:t>
                      </a:r>
                      <a:r>
                        <a:rPr lang="ko-KR" altLang="en-US" sz="1500" b="0" dirty="0"/>
                        <a:t> 창이 다른 요소에 포함되어 있으면</a:t>
                      </a:r>
                      <a:r>
                        <a:rPr lang="en-US" altLang="ko-KR" sz="1500" b="0" dirty="0"/>
                        <a:t>,</a:t>
                      </a:r>
                      <a:r>
                        <a:rPr lang="ko-KR" altLang="en-US" sz="1500" b="0" dirty="0"/>
                        <a:t> 그 요소를 반환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innerHeight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50" b="0" dirty="0"/>
                        <a:t>내용</a:t>
                      </a:r>
                      <a:r>
                        <a:rPr lang="ko-KR" altLang="en-US" sz="1550" b="0" dirty="0"/>
                        <a:t> 영역의 높이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localStorage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브라우저에서</a:t>
                      </a:r>
                      <a:r>
                        <a:rPr lang="ko-KR" altLang="en-US" sz="1500" b="0" dirty="0"/>
                        <a:t> 데이터를 저장하는 로컬 스토리지를 반환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695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innerWidth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내용 영역의 너비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scrollX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스크롤</a:t>
                      </a:r>
                      <a:r>
                        <a:rPr lang="ko-KR" altLang="en-US" sz="1500" b="0" dirty="0"/>
                        <a:t>했을 때 수평으로 이동하는 픽셀 수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545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location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50" b="0" dirty="0"/>
                        <a:t>Window</a:t>
                      </a:r>
                      <a:r>
                        <a:rPr lang="ko-KR" altLang="en-US" sz="1550" b="0" dirty="0"/>
                        <a:t> 객체의 위치</a:t>
                      </a:r>
                      <a:r>
                        <a:rPr lang="en-US" altLang="ko-KR" sz="1550" b="0" dirty="0"/>
                        <a:t>/</a:t>
                      </a:r>
                      <a:r>
                        <a:rPr lang="ko-KR" altLang="en-US" sz="1550" b="0" dirty="0"/>
                        <a:t>현재 </a:t>
                      </a:r>
                      <a:r>
                        <a:rPr lang="en-US" altLang="ko-KR" sz="1550" b="0" dirty="0"/>
                        <a:t>URL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scrollY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스크롤</a:t>
                      </a:r>
                      <a:r>
                        <a:rPr lang="ko-KR" altLang="en-US" sz="1500" b="0" dirty="0"/>
                        <a:t>했을 때 수직으로 이동하는 픽셀 수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76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name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브라우저 창의 이름을 가져오거나 수정함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parent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현재</a:t>
                      </a:r>
                      <a:r>
                        <a:rPr lang="ko-KR" altLang="en-US" sz="1500" b="0" dirty="0"/>
                        <a:t> 창이나 서브 프레임의 부모 프레임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outerHeight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브라우저 창의 바깥 높이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screenX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창의 왼쪽 테두리가 모니터 왼쪽 테두리로부터 떨어져 있는 거리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5505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outerWidth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50" b="0" dirty="0"/>
                        <a:t>브라우저</a:t>
                      </a:r>
                      <a:r>
                        <a:rPr lang="ko-KR" altLang="en-US" sz="1550" b="0" dirty="0"/>
                        <a:t> 창의 바깥 너비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screenY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브라우저 창의 위쪽 테두리가 모니터 위쪽 테두리로부터 떨어져 있는 거리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7915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55AB28-B80E-D782-6BA4-39F00E5143A2}"/>
              </a:ext>
            </a:extLst>
          </p:cNvPr>
          <p:cNvSpPr txBox="1"/>
          <p:nvPr/>
        </p:nvSpPr>
        <p:spPr>
          <a:xfrm>
            <a:off x="490219" y="1987958"/>
            <a:ext cx="6109854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 속성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이외에도 더 많음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97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함수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객체이기 때문에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window.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생략하고 함수 이름만으로도 사용 가능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1BA9F0C-BBF1-6DF2-D8E5-ADC9B5AA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68600"/>
              </p:ext>
            </p:extLst>
          </p:nvPr>
        </p:nvGraphicFramePr>
        <p:xfrm>
          <a:off x="382269" y="2194913"/>
          <a:ext cx="11427461" cy="41461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82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3941874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  <a:gridCol w="1877332">
                  <a:extLst>
                    <a:ext uri="{9D8B030D-6E8A-4147-A177-3AD203B41FA5}">
                      <a16:colId xmlns:a16="http://schemas.microsoft.com/office/drawing/2014/main" val="3850647407"/>
                    </a:ext>
                  </a:extLst>
                </a:gridCol>
                <a:gridCol w="3826873">
                  <a:extLst>
                    <a:ext uri="{9D8B030D-6E8A-4147-A177-3AD203B41FA5}">
                      <a16:colId xmlns:a16="http://schemas.microsoft.com/office/drawing/2014/main" val="1796300074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alert(</a:t>
                      </a:r>
                      <a:r>
                        <a:rPr lang="en-US" altLang="ko-KR" sz="1600" b="0" dirty="0"/>
                        <a:t>)</a:t>
                      </a:r>
                      <a:r>
                        <a:rPr lang="en-US" altLang="ko-Kore-KR" sz="1600" b="0" dirty="0"/>
                        <a:t> 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 err="1"/>
                        <a:t>알림창을</a:t>
                      </a:r>
                      <a:r>
                        <a:rPr lang="ko-KR" altLang="en-US" sz="1550" b="0" dirty="0"/>
                        <a:t> 표시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open()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/>
                        <a:t>새로운 창을 띄움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blur()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50" b="0" dirty="0"/>
                        <a:t>창에서</a:t>
                      </a:r>
                      <a:r>
                        <a:rPr lang="ko-KR" altLang="en-US" sz="1550" b="0" dirty="0"/>
                        <a:t> 포커스를 제거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print()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현재 문서를 인쇄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close()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50" b="0" dirty="0"/>
                        <a:t>현재</a:t>
                      </a:r>
                      <a:r>
                        <a:rPr lang="ko-KR" altLang="en-US" sz="1550" b="0" dirty="0"/>
                        <a:t> </a:t>
                      </a:r>
                      <a:r>
                        <a:rPr lang="ko-KR" altLang="en-US" sz="1550" b="0" dirty="0" err="1"/>
                        <a:t>열려있는</a:t>
                      </a:r>
                      <a:r>
                        <a:rPr lang="ko-KR" altLang="en-US" sz="1550" b="0" dirty="0"/>
                        <a:t> 창을 닫음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prompt()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프롬프트 창에 입력한 텍스트를 반환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confirm()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확인</a:t>
                      </a:r>
                      <a:r>
                        <a:rPr lang="en-US" altLang="ko-KR" sz="1550" b="0" dirty="0"/>
                        <a:t>,</a:t>
                      </a:r>
                      <a:r>
                        <a:rPr lang="ko-KR" altLang="en-US" sz="1550" b="0" dirty="0"/>
                        <a:t> 취소가 확인 창을 표시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resizeBy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지정한 크기만큼 현재 창 크기를 조절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26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focus()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현재 창에 포커스를 부여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resizeTo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/>
                        <a:t>동적으로 브라우저 창의 크기를 조절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4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moveBy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현재 창을 지정한 크기만큼 이동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postMessage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다른</a:t>
                      </a:r>
                      <a:r>
                        <a:rPr lang="ko-KR" altLang="en-US" sz="1500" b="0" dirty="0"/>
                        <a:t> 창으로 메시지를 전달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5505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moveTo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현재 창을 지정한 좌표로 이동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scroll()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문서에서</a:t>
                      </a:r>
                      <a:r>
                        <a:rPr lang="ko-KR" altLang="en-US" sz="1500" b="0" dirty="0"/>
                        <a:t> 특정 위치로 스크롤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79154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sizeToContent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50" b="0" dirty="0"/>
                        <a:t>내용에</a:t>
                      </a:r>
                      <a:r>
                        <a:rPr lang="ko-KR" altLang="en-US" sz="1550" b="0" dirty="0"/>
                        <a:t> 맞게 창 크기를 맞춤</a:t>
                      </a:r>
                      <a:endParaRPr lang="ko-Kore-KR" altLang="en-US" sz="15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stop()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00" b="0" dirty="0"/>
                        <a:t>로딩을</a:t>
                      </a:r>
                      <a:r>
                        <a:rPr lang="ko-KR" altLang="en-US" sz="1500" b="0" dirty="0"/>
                        <a:t> 중지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8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6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Navigator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웹 브라우저와 관련된 정보가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브라우저 버전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설치된 플러그인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온라인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오프라인 여부 등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렌더링 엔진의 이름을 보고 웹 브라우저 종류를 구별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렌더링 엔진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웹 문서를 화면에 표시하기 위해 웹 문서의 태그와 스타일을 해석하는 프로그램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브라우저마다 내장된 렌더링 엔진이 다르기 때문에 접두어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webkit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-, -oz-)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붙여 사용자가 접속한 브라우저에 맞게 렌더링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321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Navigator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속성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수정하는 것은 불가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볼 수만 있음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1BA9F0C-BBF1-6DF2-D8E5-ADC9B5AA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15226"/>
              </p:ext>
            </p:extLst>
          </p:nvPr>
        </p:nvGraphicFramePr>
        <p:xfrm>
          <a:off x="382269" y="2194913"/>
          <a:ext cx="11352531" cy="41461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08631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34390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appCodeName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브라우저 이름</a:t>
                      </a:r>
                      <a:r>
                        <a:rPr lang="en-US" altLang="ko-KR" sz="1550" b="0" dirty="0"/>
                        <a:t>(</a:t>
                      </a:r>
                      <a:r>
                        <a:rPr lang="ko-KR" altLang="en-US" sz="1550" b="0" dirty="0"/>
                        <a:t>코드 이름</a:t>
                      </a:r>
                      <a:r>
                        <a:rPr lang="en-US" altLang="ko-KR" sz="1550" b="0" dirty="0"/>
                        <a:t>)</a:t>
                      </a:r>
                      <a:r>
                        <a:rPr lang="ko-KR" altLang="en-US" sz="1550" b="0" dirty="0"/>
                        <a:t>을 문자열로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appName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브라우저 공식 이름을 문자열로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appVersion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브라우저 버전을 문자열로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platform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550" b="0" dirty="0"/>
                        <a:t>브라우저</a:t>
                      </a:r>
                      <a:r>
                        <a:rPr lang="ko-KR" altLang="en-US" sz="1550" b="0" dirty="0"/>
                        <a:t> 플랫폼 정보를 갖고 있는 문자열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26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connection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브라우저 장치의 네트워크 정보가 담긴 객체를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4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cookieEnabled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쿠키 정보를 무시한다면 </a:t>
                      </a:r>
                      <a:r>
                        <a:rPr lang="en-US" altLang="ko-KR" sz="1550" b="0" dirty="0"/>
                        <a:t>false, </a:t>
                      </a:r>
                      <a:r>
                        <a:rPr lang="ko-KR" altLang="en-US" sz="1550" b="0" dirty="0"/>
                        <a:t>아니면 </a:t>
                      </a:r>
                      <a:r>
                        <a:rPr lang="en-US" altLang="ko-KR" sz="1550" b="0" dirty="0"/>
                        <a:t>true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5505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geolocation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모바일 기기를 사용한 위치 정보가 담긴 객체를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79154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maxTouchPoints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장치에서 동시에 처리 가능한 포인트가 몇 개인지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8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55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History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 주소가 저장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1BA9F0C-BBF1-6DF2-D8E5-ADC9B5AA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61725"/>
              </p:ext>
            </p:extLst>
          </p:nvPr>
        </p:nvGraphicFramePr>
        <p:xfrm>
          <a:off x="419734" y="3232425"/>
          <a:ext cx="11352532" cy="9401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08632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34390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length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방문한 사이트의 개수를 반환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E9135B-959A-315A-ACF3-D7F91CC98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32807"/>
              </p:ext>
            </p:extLst>
          </p:nvPr>
        </p:nvGraphicFramePr>
        <p:xfrm>
          <a:off x="419734" y="4327721"/>
          <a:ext cx="11352532" cy="207159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08632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343900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back()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이전 페이지를 현재 화면에 불러옴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forward()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50" b="0" dirty="0"/>
                        <a:t>다음</a:t>
                      </a:r>
                      <a:r>
                        <a:rPr lang="ko-KR" altLang="en-US" sz="1550" b="0" dirty="0"/>
                        <a:t> 페이지를 현재 화면에 불러옴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417305"/>
                  </a:ext>
                </a:extLst>
              </a:tr>
              <a:tr h="6917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go()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50" b="0" dirty="0"/>
                        <a:t>현재</a:t>
                      </a:r>
                      <a:r>
                        <a:rPr lang="ko-KR" altLang="en-US" sz="1550" b="0" dirty="0"/>
                        <a:t> 페이지를 기준으로 상대 위치에 있는 페이지를 현재 화면에 불러옴</a:t>
                      </a:r>
                      <a:br>
                        <a:rPr lang="en-US" altLang="ko-KR" sz="1550" b="0" dirty="0"/>
                      </a:br>
                      <a:r>
                        <a:rPr lang="en-US" altLang="ko-KR" sz="1500" b="0" dirty="0"/>
                        <a:t>ex. </a:t>
                      </a:r>
                      <a:r>
                        <a:rPr lang="en-US" altLang="ko-KR" sz="1500" b="0" dirty="0" err="1"/>
                        <a:t>history.go</a:t>
                      </a:r>
                      <a:r>
                        <a:rPr lang="en-US" altLang="ko-KR" sz="1500" b="0" dirty="0"/>
                        <a:t>(1)</a:t>
                      </a:r>
                      <a:r>
                        <a:rPr lang="ko-KR" altLang="en-US" sz="1500" b="0" dirty="0"/>
                        <a:t>이면 다음 페이지를 불러오고</a:t>
                      </a:r>
                      <a:r>
                        <a:rPr lang="en-US" altLang="ko-KR" sz="1500" b="0" dirty="0"/>
                        <a:t>,</a:t>
                      </a:r>
                      <a:r>
                        <a:rPr lang="ko-KR" altLang="en-US" sz="1500" b="0" dirty="0"/>
                        <a:t> </a:t>
                      </a:r>
                      <a:r>
                        <a:rPr lang="en-US" altLang="ko-KR" sz="1500" b="0" dirty="0" err="1"/>
                        <a:t>history.go</a:t>
                      </a:r>
                      <a:r>
                        <a:rPr lang="en-US" altLang="ko-KR" sz="1500" b="0" dirty="0"/>
                        <a:t>(-1)</a:t>
                      </a:r>
                      <a:r>
                        <a:rPr lang="ko-KR" altLang="en-US" sz="1500" b="0" dirty="0"/>
                        <a:t>이면 이전 페이지를 불러옴</a:t>
                      </a:r>
                      <a:endParaRPr lang="ko-Kore-KR" altLang="en-US" sz="15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1706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8D20FA-8A6D-E22B-979B-6727FCD7A551}"/>
              </a:ext>
            </a:extLst>
          </p:cNvPr>
          <p:cNvSpPr txBox="1"/>
          <p:nvPr/>
        </p:nvSpPr>
        <p:spPr>
          <a:xfrm>
            <a:off x="490219" y="2633820"/>
            <a:ext cx="11097177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History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속성 및 함수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755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Location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문서의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URL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 정보를 갖고 있기 때문에 현재 브라우저 창에 열릴 사이트나 문서를 지정할 수 있음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D20FA-8A6D-E22B-979B-6727FCD7A551}"/>
              </a:ext>
            </a:extLst>
          </p:cNvPr>
          <p:cNvSpPr txBox="1"/>
          <p:nvPr/>
        </p:nvSpPr>
        <p:spPr>
          <a:xfrm>
            <a:off x="490219" y="2119854"/>
            <a:ext cx="11097177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Location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속성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35AF5BC-1F35-58CE-2A1C-5F757F1B3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26363"/>
              </p:ext>
            </p:extLst>
          </p:nvPr>
        </p:nvGraphicFramePr>
        <p:xfrm>
          <a:off x="490219" y="2677699"/>
          <a:ext cx="11214652" cy="376431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08201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106451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hash 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에서 </a:t>
                      </a:r>
                      <a:r>
                        <a:rPr lang="en-US" altLang="ko-KR" sz="1550" b="0" dirty="0"/>
                        <a:t>#</a:t>
                      </a:r>
                      <a:r>
                        <a:rPr lang="ko-KR" altLang="en-US" sz="1550" b="0" dirty="0"/>
                        <a:t>로 시작하는 해시 부분을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host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에서 호스트 이름과 포트 번호를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hostname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50" b="0" dirty="0"/>
                        <a:t>URL</a:t>
                      </a:r>
                      <a:r>
                        <a:rPr lang="ko-KR" altLang="en-US" sz="1550" b="0" dirty="0"/>
                        <a:t>의 호스트 이름을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href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전체 </a:t>
                      </a:r>
                      <a:r>
                        <a:rPr lang="en-US" altLang="ko-KR" sz="1550" b="0" dirty="0"/>
                        <a:t>URL,</a:t>
                      </a:r>
                      <a:r>
                        <a:rPr lang="ko-KR" altLang="en-US" sz="1550" b="0" dirty="0"/>
                        <a:t> 변경하면 해당 주소로 이동됨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26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pathname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 경로를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4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port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의 포트 번호를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55051"/>
                  </a:ext>
                </a:extLst>
              </a:tr>
              <a:tr h="4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protocol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50" b="0" dirty="0"/>
                        <a:t>URL</a:t>
                      </a:r>
                      <a:r>
                        <a:rPr lang="ko-KR" altLang="en-US" sz="1550" b="0" dirty="0"/>
                        <a:t>의 프로토콜을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04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08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D20FA-8A6D-E22B-979B-6727FCD7A551}"/>
              </a:ext>
            </a:extLst>
          </p:cNvPr>
          <p:cNvSpPr txBox="1"/>
          <p:nvPr/>
        </p:nvSpPr>
        <p:spPr>
          <a:xfrm>
            <a:off x="490219" y="1015921"/>
            <a:ext cx="11097177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Location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함수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35AF5BC-1F35-58CE-2A1C-5F757F1B3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61484"/>
              </p:ext>
            </p:extLst>
          </p:nvPr>
        </p:nvGraphicFramePr>
        <p:xfrm>
          <a:off x="488674" y="1697025"/>
          <a:ext cx="11214652" cy="23627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08201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106451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assign() 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현재 문서에서 새 문서 주소를 할당하여 새 문서를 가져옴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/>
                        <a:t>reload()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현재 문서를 다시 불러옴 </a:t>
                      </a:r>
                      <a:r>
                        <a:rPr lang="en-US" altLang="ko-KR" sz="1550" b="0" dirty="0"/>
                        <a:t>(=</a:t>
                      </a:r>
                      <a:r>
                        <a:rPr lang="ko-KR" altLang="en-US" sz="1550" b="0" dirty="0" err="1"/>
                        <a:t>새로고침</a:t>
                      </a:r>
                      <a:r>
                        <a:rPr lang="en-US" altLang="ko-KR" sz="1550" b="0" dirty="0"/>
                        <a:t>)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replace()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현재 문서의 </a:t>
                      </a:r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을 지우고 다른 </a:t>
                      </a:r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의 문서로 교체함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toString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현재 문서의 </a:t>
                      </a:r>
                      <a:r>
                        <a:rPr lang="en-US" altLang="ko-KR" sz="1550" b="0" dirty="0"/>
                        <a:t>URL</a:t>
                      </a:r>
                      <a:r>
                        <a:rPr lang="ko-KR" altLang="en-US" sz="1550" b="0" dirty="0"/>
                        <a:t>을 문자열로 반환함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54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A161-4CAD-9A34-0427-4140CF308868}"/>
              </a:ext>
            </a:extLst>
          </p:cNvPr>
          <p:cNvSpPr txBox="1"/>
          <p:nvPr/>
        </p:nvSpPr>
        <p:spPr>
          <a:xfrm>
            <a:off x="490219" y="964601"/>
            <a:ext cx="11097177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Screen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 크기나 정보를 알아낼 때 사용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D20FA-8A6D-E22B-979B-6727FCD7A551}"/>
              </a:ext>
            </a:extLst>
          </p:cNvPr>
          <p:cNvSpPr txBox="1"/>
          <p:nvPr/>
        </p:nvSpPr>
        <p:spPr>
          <a:xfrm>
            <a:off x="490219" y="2119854"/>
            <a:ext cx="11097177" cy="5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Screen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속성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35AF5BC-1F35-58CE-2A1C-5F757F1B3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65270"/>
              </p:ext>
            </p:extLst>
          </p:nvPr>
        </p:nvGraphicFramePr>
        <p:xfrm>
          <a:off x="490219" y="2677699"/>
          <a:ext cx="11214652" cy="376431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95881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618771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availHeight</a:t>
                      </a:r>
                      <a:r>
                        <a:rPr lang="en-US" altLang="ko-Kore-KR" sz="1600" b="0" dirty="0"/>
                        <a:t> 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화면에서</a:t>
                      </a:r>
                      <a:r>
                        <a:rPr lang="en-US" altLang="ko-KR" sz="1550" b="0" dirty="0"/>
                        <a:t> </a:t>
                      </a:r>
                      <a:r>
                        <a:rPr lang="ko-KR" altLang="en-US" sz="1550" b="0" dirty="0"/>
                        <a:t>윈도우</a:t>
                      </a:r>
                      <a:r>
                        <a:rPr lang="en-US" altLang="ko-KR" sz="1550" b="0" dirty="0"/>
                        <a:t>-</a:t>
                      </a:r>
                      <a:r>
                        <a:rPr lang="ko-KR" altLang="en-US" sz="1550" b="0" dirty="0"/>
                        <a:t>작업표시줄</a:t>
                      </a:r>
                      <a:r>
                        <a:rPr lang="en-US" altLang="ko-KR" sz="1550" b="0" dirty="0"/>
                        <a:t>,</a:t>
                      </a:r>
                      <a:r>
                        <a:rPr lang="ko-KR" altLang="en-US" sz="1550" b="0" dirty="0"/>
                        <a:t> 맥</a:t>
                      </a:r>
                      <a:r>
                        <a:rPr lang="en-US" altLang="ko-KR" sz="1550" b="0" dirty="0"/>
                        <a:t>-</a:t>
                      </a:r>
                      <a:r>
                        <a:rPr lang="ko-KR" altLang="en-US" sz="1550" b="0" dirty="0"/>
                        <a:t>메뉴</a:t>
                      </a:r>
                      <a:r>
                        <a:rPr lang="en-US" altLang="ko-KR" sz="1550" b="0" dirty="0"/>
                        <a:t>/dock</a:t>
                      </a:r>
                      <a:r>
                        <a:rPr lang="ko-KR" altLang="en-US" sz="1550" b="0" dirty="0"/>
                        <a:t> 같은 </a:t>
                      </a:r>
                      <a:r>
                        <a:rPr lang="en-US" altLang="ko-KR" sz="1550" b="0" dirty="0"/>
                        <a:t>UI</a:t>
                      </a:r>
                      <a:r>
                        <a:rPr lang="ko-KR" altLang="en-US" sz="1550" b="0" dirty="0"/>
                        <a:t> 영역을 제외한 부분의 높이를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availWidth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50" b="0" dirty="0"/>
                        <a:t>UI</a:t>
                      </a:r>
                      <a:r>
                        <a:rPr lang="ko-KR" altLang="en-US" sz="1550" b="0" dirty="0"/>
                        <a:t> 영역을 제외한 부분의 너비를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colorDepth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화면상에서 픽셀을 렌더링할 때 사용하는 색상 수를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74326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height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50" b="0" dirty="0"/>
                        <a:t>UI</a:t>
                      </a:r>
                      <a:r>
                        <a:rPr lang="ko-KR" altLang="en-US" sz="1550" b="0" dirty="0"/>
                        <a:t> 영역을 포함한 화면의 높이를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323294"/>
                  </a:ext>
                </a:extLst>
              </a:tr>
              <a:tr h="426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width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50" b="0" dirty="0"/>
                        <a:t>UI</a:t>
                      </a:r>
                      <a:r>
                        <a:rPr lang="ko-KR" altLang="en-US" sz="1550" b="0" dirty="0"/>
                        <a:t> 영역을 포함한 화면의 너비를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6439"/>
                  </a:ext>
                </a:extLst>
              </a:tr>
              <a:tr h="4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orientation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화면의 방향을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55051"/>
                  </a:ext>
                </a:extLst>
              </a:tr>
              <a:tr h="4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 err="1"/>
                        <a:t>pixelDepth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b="0" dirty="0"/>
                        <a:t>화면상에서 픽셀을 렌더링할 때 사용하는 비트 수를 나타냄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04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8243412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BOM, Browser Object Model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D20FA-8A6D-E22B-979B-6727FCD7A551}"/>
              </a:ext>
            </a:extLst>
          </p:cNvPr>
          <p:cNvSpPr txBox="1"/>
          <p:nvPr/>
        </p:nvSpPr>
        <p:spPr>
          <a:xfrm>
            <a:off x="490219" y="1015921"/>
            <a:ext cx="11097177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Screen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함수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풀스크린 상태일 때나 방향 전환이 가능한 경우 사용 가능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35AF5BC-1F35-58CE-2A1C-5F757F1B3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7261"/>
              </p:ext>
            </p:extLst>
          </p:nvPr>
        </p:nvGraphicFramePr>
        <p:xfrm>
          <a:off x="488674" y="2204856"/>
          <a:ext cx="11214652" cy="144287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08201">
                  <a:extLst>
                    <a:ext uri="{9D8B030D-6E8A-4147-A177-3AD203B41FA5}">
                      <a16:colId xmlns:a16="http://schemas.microsoft.com/office/drawing/2014/main" val="441710602"/>
                    </a:ext>
                  </a:extLst>
                </a:gridCol>
                <a:gridCol w="8106451">
                  <a:extLst>
                    <a:ext uri="{9D8B030D-6E8A-4147-A177-3AD203B41FA5}">
                      <a16:colId xmlns:a16="http://schemas.microsoft.com/office/drawing/2014/main" val="2971762297"/>
                    </a:ext>
                  </a:extLst>
                </a:gridCol>
              </a:tblGrid>
              <a:tr h="4784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443504"/>
                  </a:ext>
                </a:extLst>
              </a:tr>
              <a:tr h="4616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/>
                        <a:t>lockOrientation</a:t>
                      </a:r>
                      <a:r>
                        <a:rPr lang="en-US" altLang="ko-Kore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화면의 방향을 잠금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3552"/>
                  </a:ext>
                </a:extLst>
              </a:tr>
              <a:tr h="5027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err="1"/>
                        <a:t>unlockOrientation</a:t>
                      </a:r>
                      <a:r>
                        <a:rPr lang="en-US" altLang="ko-KR" sz="1600" b="0" dirty="0"/>
                        <a:t>()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50" b="0" dirty="0"/>
                        <a:t>화면의 방향 잠금 해제</a:t>
                      </a:r>
                      <a:endParaRPr lang="ko-Kore-KR" altLang="en-US" sz="15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6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23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 순회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531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forEach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set.forEach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순회 중인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순회 중인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value, set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 자체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value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번 받는 이유는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과의 호환성을 위해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of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set.keys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set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모든 값을 담아서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set.values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set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모든 값을 담아서 반환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(map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호환성을 위해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set.entries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(): [value, value]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쌍을 담아서 반환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호환성을 위해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9EF0AA-A669-F11F-0E49-08BACD50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2049311"/>
            <a:ext cx="4572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1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수고하셨습니다 </a:t>
            </a:r>
            <a:r>
              <a:rPr lang="en-US" altLang="ko-KR" sz="4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!</a:t>
            </a:r>
            <a:endParaRPr lang="ko-KR" altLang="en-US" sz="4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2023.06.24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키와 값의 쌍으로 이루어진 집합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new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Map();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특징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객체와는 달리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모든 자료형을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사용 가능함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사용 가능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추가된 순서대로 정렬됨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키가 중복된다면 나중 값으로 적용됨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57BDD-2DF7-FE41-0714-9C73DB37F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1"/>
          <a:stretch/>
        </p:blipFill>
        <p:spPr>
          <a:xfrm>
            <a:off x="5086146" y="4717327"/>
            <a:ext cx="6705600" cy="177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 –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271618" cy="6978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set(): Map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새로운 요소를 추가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map.set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(key, value);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get(): key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해당되는 값을 반환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map.get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(key);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존재하지 않다면 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undefined</a:t>
            </a:r>
            <a:r>
              <a:rPr lang="ko-KR" altLang="en-US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24F200-DB1D-EEE6-9417-AA4471F3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14" y="1289822"/>
            <a:ext cx="5995416" cy="30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 –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368900" y="1154805"/>
            <a:ext cx="9271618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delete(): Map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요소를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 성공 여부를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 할 키 값을 인수로 전달해야 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add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여러 개를 붙여서 사용하는 것이 불가능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clear():  Map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모든 요소를 삭제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undefined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BF2817-CFB1-CB74-C6FC-BF30A32A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00" y="1289821"/>
            <a:ext cx="5029200" cy="1484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FDE159-B007-7268-ED8E-9BCC775B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00" y="4083804"/>
            <a:ext cx="5029200" cy="14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4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7" y="265315"/>
            <a:ext cx="6015721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 개수 및 존재 여부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4BE0-3C5D-2A00-DCC3-3B82CD978E35}"/>
              </a:ext>
            </a:extLst>
          </p:cNvPr>
          <p:cNvSpPr txBox="1"/>
          <p:nvPr/>
        </p:nvSpPr>
        <p:spPr>
          <a:xfrm>
            <a:off x="576717" y="1154806"/>
            <a:ext cx="9568180" cy="3839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size: Map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요소 개수를 반환</a:t>
            </a:r>
            <a:endParaRPr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숫자를 할당하여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요소 개수를 변경할 수 없음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has(): Map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요소가 존재하는지 확인</a:t>
            </a:r>
            <a:endParaRPr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요소가 있다면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없다면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29E46-2D34-5775-E866-2873EBBB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68" y="2187436"/>
            <a:ext cx="6813082" cy="1241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32AE7-09B0-ABBE-CF8F-EE43FA833C5B}"/>
              </a:ext>
            </a:extLst>
          </p:cNvPr>
          <p:cNvSpPr txBox="1"/>
          <p:nvPr/>
        </p:nvSpPr>
        <p:spPr>
          <a:xfrm>
            <a:off x="6800056" y="2579117"/>
            <a:ext cx="2949030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숫자를 할당해도 </a:t>
            </a:r>
            <a:r>
              <a:rPr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변하지 않음</a:t>
            </a:r>
            <a:endParaRPr lang="en-US" altLang="ko-KR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7C5AE-BBCD-2FF8-B254-FCA01278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861" y="4625035"/>
            <a:ext cx="6593189" cy="18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</TotalTime>
  <Words>3353</Words>
  <Application>Microsoft Macintosh PowerPoint</Application>
  <PresentationFormat>와이드스크린</PresentationFormat>
  <Paragraphs>675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Apple SD Gothic Neo</vt:lpstr>
      <vt:lpstr>맑은 고딕</vt:lpstr>
      <vt:lpstr>Arial</vt:lpstr>
      <vt:lpstr>Calibri</vt:lpstr>
      <vt:lpstr>Wingdings</vt:lpstr>
      <vt:lpstr>Office 테마</vt:lpstr>
      <vt:lpstr>Hallym LIKELION 11th Front-End Study - 6</vt:lpstr>
      <vt:lpstr>Set</vt:lpstr>
      <vt:lpstr>Set – 요소 추가 및 삭제</vt:lpstr>
      <vt:lpstr>Set – 요소 개수 및 존재 여부 확인</vt:lpstr>
      <vt:lpstr>Set – 요소 순회</vt:lpstr>
      <vt:lpstr>Map</vt:lpstr>
      <vt:lpstr>Map – 요소 추가</vt:lpstr>
      <vt:lpstr>Map – 요소 삭제</vt:lpstr>
      <vt:lpstr>Map – 요소 개수 및 존재 여부 확인</vt:lpstr>
      <vt:lpstr>Map – 요소 순회</vt:lpstr>
      <vt:lpstr>객체</vt:lpstr>
      <vt:lpstr>객체</vt:lpstr>
      <vt:lpstr>클래스</vt:lpstr>
      <vt:lpstr>클래스</vt:lpstr>
      <vt:lpstr>클래스</vt:lpstr>
      <vt:lpstr>클래스</vt:lpstr>
      <vt:lpstr>클래스</vt:lpstr>
      <vt:lpstr>객체</vt:lpstr>
      <vt:lpstr>내장 객체</vt:lpstr>
      <vt:lpstr>사용자 정의 객체</vt:lpstr>
      <vt:lpstr>사용자 정의 객체</vt:lpstr>
      <vt:lpstr>사용자 정의 객체 예제</vt:lpstr>
      <vt:lpstr>DOM, Document Object Model</vt:lpstr>
      <vt:lpstr>DOM, Document Object Model</vt:lpstr>
      <vt:lpstr>DOM, Document Object Model</vt:lpstr>
      <vt:lpstr>DOM, Document Object Model</vt:lpstr>
      <vt:lpstr>DOM, Document Object Model</vt:lpstr>
      <vt:lpstr>DOM 요소의 태그 속성 수정하기</vt:lpstr>
      <vt:lpstr>DOM 요소의 CSS 속성 수정하기</vt:lpstr>
      <vt:lpstr>DOM에 새로운 요소 추가하기</vt:lpstr>
      <vt:lpstr>DOM에 새로운 요소 추가하기</vt:lpstr>
      <vt:lpstr>DOM에 새로운 요소 추가하기</vt:lpstr>
      <vt:lpstr>노드 삭제</vt:lpstr>
      <vt:lpstr>이벤트</vt:lpstr>
      <vt:lpstr>DOM에서 이벤트 처리하기</vt:lpstr>
      <vt:lpstr>DOM에서 이벤트 처리하기</vt:lpstr>
      <vt:lpstr>DOM에서 이벤트 처리하기</vt:lpstr>
      <vt:lpstr>이벤트 전파</vt:lpstr>
      <vt:lpstr>이벤트 전파</vt:lpstr>
      <vt:lpstr>BOM, Browser Object Model</vt:lpstr>
      <vt:lpstr>BOM, Browser Object Model</vt:lpstr>
      <vt:lpstr>BOM, Browser Object Model</vt:lpstr>
      <vt:lpstr>BOM, Browser Object Model</vt:lpstr>
      <vt:lpstr>BOM, Browser Object Model</vt:lpstr>
      <vt:lpstr>BOM, Browser Object Model</vt:lpstr>
      <vt:lpstr>BOM, Browser Object Model</vt:lpstr>
      <vt:lpstr>BOM, Browser Object Model</vt:lpstr>
      <vt:lpstr>BOM, Browser Object Model</vt:lpstr>
      <vt:lpstr>BOM, Browser Object Model</vt:lpstr>
      <vt:lpstr>수고하셨습니다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입력해주세요.</dc:title>
  <dc:creator>USER</dc:creator>
  <cp:lastModifiedBy>윤아 허</cp:lastModifiedBy>
  <cp:revision>288</cp:revision>
  <dcterms:created xsi:type="dcterms:W3CDTF">2018-03-25T02:38:54Z</dcterms:created>
  <dcterms:modified xsi:type="dcterms:W3CDTF">2023-06-24T01:23:55Z</dcterms:modified>
</cp:coreProperties>
</file>