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35" r:id="rId3"/>
    <p:sldId id="357" r:id="rId4"/>
    <p:sldId id="354" r:id="rId5"/>
    <p:sldId id="353" r:id="rId6"/>
    <p:sldId id="336" r:id="rId7"/>
    <p:sldId id="355" r:id="rId8"/>
    <p:sldId id="356" r:id="rId9"/>
    <p:sldId id="372" r:id="rId10"/>
    <p:sldId id="257" r:id="rId11"/>
    <p:sldId id="338" r:id="rId12"/>
    <p:sldId id="340" r:id="rId13"/>
    <p:sldId id="337" r:id="rId14"/>
    <p:sldId id="350" r:id="rId15"/>
    <p:sldId id="351" r:id="rId16"/>
    <p:sldId id="341" r:id="rId17"/>
    <p:sldId id="343" r:id="rId18"/>
    <p:sldId id="345" r:id="rId19"/>
    <p:sldId id="346" r:id="rId20"/>
    <p:sldId id="348" r:id="rId21"/>
    <p:sldId id="349" r:id="rId22"/>
    <p:sldId id="339" r:id="rId23"/>
    <p:sldId id="352" r:id="rId24"/>
    <p:sldId id="358" r:id="rId25"/>
    <p:sldId id="367" r:id="rId26"/>
    <p:sldId id="369" r:id="rId27"/>
    <p:sldId id="359" r:id="rId28"/>
    <p:sldId id="362" r:id="rId29"/>
    <p:sldId id="370" r:id="rId30"/>
    <p:sldId id="371" r:id="rId31"/>
    <p:sldId id="373" r:id="rId32"/>
    <p:sldId id="360" r:id="rId33"/>
    <p:sldId id="377" r:id="rId34"/>
    <p:sldId id="364" r:id="rId35"/>
    <p:sldId id="365" r:id="rId36"/>
    <p:sldId id="374" r:id="rId37"/>
    <p:sldId id="375" r:id="rId38"/>
    <p:sldId id="376" r:id="rId39"/>
    <p:sldId id="363" r:id="rId40"/>
    <p:sldId id="368" r:id="rId41"/>
    <p:sldId id="27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9264E5-F4F8-0948-8CB3-95B93DD29CEA}">
          <p14:sldIdLst>
            <p14:sldId id="256"/>
            <p14:sldId id="335"/>
            <p14:sldId id="357"/>
            <p14:sldId id="354"/>
            <p14:sldId id="353"/>
            <p14:sldId id="336"/>
            <p14:sldId id="355"/>
            <p14:sldId id="356"/>
            <p14:sldId id="372"/>
            <p14:sldId id="257"/>
            <p14:sldId id="338"/>
            <p14:sldId id="340"/>
            <p14:sldId id="337"/>
            <p14:sldId id="350"/>
            <p14:sldId id="351"/>
            <p14:sldId id="341"/>
            <p14:sldId id="343"/>
            <p14:sldId id="345"/>
            <p14:sldId id="346"/>
            <p14:sldId id="348"/>
            <p14:sldId id="349"/>
            <p14:sldId id="339"/>
            <p14:sldId id="352"/>
            <p14:sldId id="358"/>
            <p14:sldId id="367"/>
            <p14:sldId id="369"/>
            <p14:sldId id="359"/>
            <p14:sldId id="362"/>
            <p14:sldId id="370"/>
            <p14:sldId id="371"/>
            <p14:sldId id="373"/>
            <p14:sldId id="360"/>
            <p14:sldId id="377"/>
            <p14:sldId id="364"/>
            <p14:sldId id="365"/>
            <p14:sldId id="374"/>
            <p14:sldId id="375"/>
            <p14:sldId id="376"/>
            <p14:sldId id="363"/>
            <p14:sldId id="3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0FA"/>
    <a:srgbClr val="6183FF"/>
    <a:srgbClr val="2F5CFF"/>
    <a:srgbClr val="B13629"/>
    <a:srgbClr val="C0311E"/>
    <a:srgbClr val="E8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4" autoAdjust="0"/>
    <p:restoredTop sz="94214"/>
  </p:normalViewPr>
  <p:slideViewPr>
    <p:cSldViewPr snapToGrid="0">
      <p:cViewPr varScale="1">
        <p:scale>
          <a:sx n="114" d="100"/>
          <a:sy n="114" d="100"/>
        </p:scale>
        <p:origin x="10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180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08502-AEE8-A840-8A25-D47ABE806FFF}" type="datetimeFigureOut">
              <a:rPr kumimoji="1" lang="ko-Kore-KR" altLang="en-US" smtClean="0"/>
              <a:t>2023. 5. 26.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E821-C4C2-0A47-A4FA-31D9FD27B88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5498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80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298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79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8235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772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257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102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0212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9333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412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4510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5200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308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4000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9244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96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79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3118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041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45996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5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6724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8280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1484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4476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393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0474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47096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9404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934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6256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589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07462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06043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93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157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653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196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20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4E821-C4C2-0A47-A4FA-31D9FD27B88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4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7B12-467A-4251-BA22-F1232809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4582B4-79B8-4C3E-B058-F315E023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5087-C1CA-44FA-8DA3-042A8888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223A3-0826-45EE-A033-167E51E7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06B57-6598-42C8-9D77-70E2543A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7D486-45A7-4D0D-B743-23C24093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88D81-898F-4B4C-A9F7-D0B2F50B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8F7D2-2048-4D77-A911-6EDDDC2C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972CF-79DA-4ABC-8712-4823D403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A6B94-BFF1-47E6-B7FC-B1934357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F5139-8A2E-4533-B852-C52CB4D48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1B9D7-A95C-49F7-A6A7-35F453235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5592-007E-4C5E-A4E4-92D7C4E5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C6DDA-2FE2-46D4-9E87-72049885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4887B-9584-445E-A530-84BF0D7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8126B-412E-47BB-B502-14E7175B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CA98B-62A8-486C-AC90-E180EB90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76EBF-9069-4EA2-8044-A7E646D0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1311F-4782-4E4B-B3D4-AA5F864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B22A9-411C-4076-A2C8-9FBE8632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CD1BC-AA6F-4BF7-B2EC-D0B63188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BE972-74B6-4092-AFE2-C4681639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AE404-F546-45DB-941B-03EA76BE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0CFC7-B9CF-40BD-87BE-DB0CB4FC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F7697-D9ED-4C7A-912F-228747D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1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73AE9-A2F9-4E00-BBAF-E9530094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8AA3F-53FF-41A0-8E32-D6B149D4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88F9D-F2B9-4BCD-BDBF-FA10D353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7B777-6EB3-4A38-8A52-EADFF898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99C4-3BB6-4828-8B81-D8EEE798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AD793-2F8D-44AD-8373-841E1C4B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4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30E5-5669-4A9C-B844-80126C0B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91927-8DD2-4036-B414-C77A7AEA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18C58-6202-490F-A249-39075E0F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CE0DB-1E7D-451C-B502-1F1963CB3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B6D883-6A62-45A2-B630-B9F2DFE9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E19E04-3C2B-4E5F-8D6A-49D43DAC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FE289D-55FF-42FE-8379-4B3C4638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AD3711-90D9-4061-BFFD-49BDF176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01245-0983-457D-902B-8C4EFC2C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E35980-3880-4388-987A-9FF736E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5FB3F8-A28F-451A-A444-1B5FF972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15D6A-1A98-4CA9-B0A7-A3BAA9D8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1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238DF-3F23-49A0-AB87-5F633133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2BF32C-B31B-47AC-8AA8-89C54E7B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C9762-FA07-4291-81C7-2B7EE8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F65F5-E65F-46DC-9820-260ADB37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4381C-F7D0-4284-8851-8B18F0AA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0E6DF-33F3-44DC-A67B-080F28DD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40A8CB-69F4-4A3F-A330-643C6995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69866-759E-45FE-A470-71BC2539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7C017-8E36-4A41-8D52-EFC6E99D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D928-E630-4185-BA0C-C60AD41F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96FA4E-9EC5-44CA-9B27-7D98733B4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FDAE0-F9FC-421A-903B-AB3401419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35398-F841-4F32-8BB5-BCB56936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A8DD5-F695-4918-B56A-72005B1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D0A02-2160-4294-BB88-3950E039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6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09F85-E2EC-4421-B7B9-A7844FAB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B1453-56B3-4D01-BB77-45003962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66FFA-CD62-414F-A4A4-D8646DEE7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4D53-72D1-4921-8BA0-F04511611817}" type="datetimeFigureOut">
              <a:rPr lang="ko-KR" altLang="en-US" smtClean="0"/>
              <a:t>2023. 5. 26.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7B01-E341-4E7C-B156-F210F42B6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37CBE-9B94-40A9-B435-E982D46B6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91F9-E230-429D-8DF3-6AFD575E4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7256-E9DA-47A2-A00C-40AD06A67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278"/>
            <a:ext cx="9144000" cy="2559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5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Hallym</a:t>
            </a:r>
            <a:r>
              <a:rPr lang="en-US" altLang="ko-KR" sz="4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LIKELION 11th</a:t>
            </a:r>
            <a:br>
              <a:rPr lang="en-US" altLang="ko-KR" sz="4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4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Front-End Study - 5</a:t>
            </a:r>
            <a:endParaRPr lang="ko-KR" altLang="en-US" sz="4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8341A-FED2-4319-8A64-C2C9178D22F2}"/>
              </a:ext>
            </a:extLst>
          </p:cNvPr>
          <p:cNvSpPr/>
          <p:nvPr/>
        </p:nvSpPr>
        <p:spPr>
          <a:xfrm>
            <a:off x="0" y="322217"/>
            <a:ext cx="1672046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2023.05.26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72441D-51D1-4A82-B94D-42B15B83BE46}"/>
              </a:ext>
            </a:extLst>
          </p:cNvPr>
          <p:cNvCxnSpPr>
            <a:cxnSpLocks/>
          </p:cNvCxnSpPr>
          <p:nvPr/>
        </p:nvCxnSpPr>
        <p:spPr>
          <a:xfrm>
            <a:off x="1791063" y="3942080"/>
            <a:ext cx="88769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51E275-3B23-7DFB-1FA7-C937D34F3CBA}"/>
              </a:ext>
            </a:extLst>
          </p:cNvPr>
          <p:cNvSpPr txBox="1"/>
          <p:nvPr/>
        </p:nvSpPr>
        <p:spPr>
          <a:xfrm>
            <a:off x="3942687" y="4100606"/>
            <a:ext cx="457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스크립트의 배열</a:t>
            </a:r>
            <a:r>
              <a:rPr kumimoji="1"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제어문과 함수</a:t>
            </a:r>
          </a:p>
        </p:txBody>
      </p:sp>
    </p:spTree>
    <p:extLst>
      <p:ext uri="{BB962C8B-B14F-4D97-AF65-F5344CB8AC3E}">
        <p14:creationId xmlns:p14="http://schemas.microsoft.com/office/powerpoint/2010/main" val="95946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개의 값들을 대괄호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[])</a:t>
            </a:r>
            <a:r>
              <a:rPr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하나로 묶은 것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(Element)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배열을 이루는 각각의 값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인덱스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(Index) :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요소에 부여된 번호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9A6821E-7403-583B-DD2F-10A7CA90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43" y="3922604"/>
            <a:ext cx="6153313" cy="2193452"/>
          </a:xfrm>
          <a:prstGeom prst="rect">
            <a:avLst/>
          </a:prstGeom>
        </p:spPr>
      </p:pic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1D78288B-651C-58CF-C2F4-3BCC7E26B5DA}"/>
              </a:ext>
            </a:extLst>
          </p:cNvPr>
          <p:cNvCxnSpPr/>
          <p:nvPr/>
        </p:nvCxnSpPr>
        <p:spPr>
          <a:xfrm>
            <a:off x="5605194" y="4455257"/>
            <a:ext cx="7600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07B72C5-04E3-D73A-6E63-35913C73D77D}"/>
              </a:ext>
            </a:extLst>
          </p:cNvPr>
          <p:cNvCxnSpPr/>
          <p:nvPr/>
        </p:nvCxnSpPr>
        <p:spPr>
          <a:xfrm>
            <a:off x="6585501" y="4455257"/>
            <a:ext cx="7600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A2E8067-4653-5853-6D83-C126660AFEB9}"/>
              </a:ext>
            </a:extLst>
          </p:cNvPr>
          <p:cNvCxnSpPr>
            <a:cxnSpLocks/>
          </p:cNvCxnSpPr>
          <p:nvPr/>
        </p:nvCxnSpPr>
        <p:spPr>
          <a:xfrm>
            <a:off x="7640568" y="4455257"/>
            <a:ext cx="9466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86A47532-2766-06BF-89EB-81F4095ECD50}"/>
              </a:ext>
            </a:extLst>
          </p:cNvPr>
          <p:cNvCxnSpPr>
            <a:cxnSpLocks/>
          </p:cNvCxnSpPr>
          <p:nvPr/>
        </p:nvCxnSpPr>
        <p:spPr>
          <a:xfrm>
            <a:off x="5973741" y="5168195"/>
            <a:ext cx="339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53056B31-FF3E-587E-BB91-2B9178A01784}"/>
              </a:ext>
            </a:extLst>
          </p:cNvPr>
          <p:cNvCxnSpPr>
            <a:cxnSpLocks/>
          </p:cNvCxnSpPr>
          <p:nvPr/>
        </p:nvCxnSpPr>
        <p:spPr>
          <a:xfrm>
            <a:off x="5973741" y="5557920"/>
            <a:ext cx="339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59A163B-25D8-111D-2A44-84C1D902EA81}"/>
              </a:ext>
            </a:extLst>
          </p:cNvPr>
          <p:cNvCxnSpPr>
            <a:cxnSpLocks/>
          </p:cNvCxnSpPr>
          <p:nvPr/>
        </p:nvCxnSpPr>
        <p:spPr>
          <a:xfrm>
            <a:off x="5973741" y="5927868"/>
            <a:ext cx="339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967C715-8DA1-F6A3-5A8F-5D00A432EE60}"/>
              </a:ext>
            </a:extLst>
          </p:cNvPr>
          <p:cNvSpPr txBox="1"/>
          <p:nvPr/>
        </p:nvSpPr>
        <p:spPr>
          <a:xfrm>
            <a:off x="8408692" y="4549909"/>
            <a:ext cx="5693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요소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B09A01-CF4E-AC6B-ECF6-B49CB3BF310E}"/>
              </a:ext>
            </a:extLst>
          </p:cNvPr>
          <p:cNvSpPr txBox="1"/>
          <p:nvPr/>
        </p:nvSpPr>
        <p:spPr>
          <a:xfrm>
            <a:off x="6902338" y="521949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인덱스</a:t>
            </a:r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F751CFF1-B5B2-FD41-F080-66E4BAB829C0}"/>
              </a:ext>
            </a:extLst>
          </p:cNvPr>
          <p:cNvCxnSpPr>
            <a:cxnSpLocks/>
          </p:cNvCxnSpPr>
          <p:nvPr/>
        </p:nvCxnSpPr>
        <p:spPr>
          <a:xfrm>
            <a:off x="5986459" y="4711492"/>
            <a:ext cx="24158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ADD25B2C-B28D-2B21-A7C1-A02D8E68FEF3}"/>
              </a:ext>
            </a:extLst>
          </p:cNvPr>
          <p:cNvCxnSpPr>
            <a:cxnSpLocks/>
          </p:cNvCxnSpPr>
          <p:nvPr/>
        </p:nvCxnSpPr>
        <p:spPr>
          <a:xfrm flipV="1">
            <a:off x="5992809" y="4455257"/>
            <a:ext cx="0" cy="250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73A65563-993B-BC0C-6008-A570A8FC397E}"/>
              </a:ext>
            </a:extLst>
          </p:cNvPr>
          <p:cNvCxnSpPr>
            <a:cxnSpLocks/>
          </p:cNvCxnSpPr>
          <p:nvPr/>
        </p:nvCxnSpPr>
        <p:spPr>
          <a:xfrm flipV="1">
            <a:off x="6978827" y="4455042"/>
            <a:ext cx="0" cy="251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04D5CE47-B7A3-EBAC-84CC-8A407CE0C93D}"/>
              </a:ext>
            </a:extLst>
          </p:cNvPr>
          <p:cNvCxnSpPr>
            <a:cxnSpLocks/>
          </p:cNvCxnSpPr>
          <p:nvPr/>
        </p:nvCxnSpPr>
        <p:spPr>
          <a:xfrm flipV="1">
            <a:off x="8140822" y="4455041"/>
            <a:ext cx="0" cy="251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CF6C27FE-9966-14AE-5C80-B8C8F575D4A7}"/>
              </a:ext>
            </a:extLst>
          </p:cNvPr>
          <p:cNvCxnSpPr>
            <a:cxnSpLocks/>
          </p:cNvCxnSpPr>
          <p:nvPr/>
        </p:nvCxnSpPr>
        <p:spPr>
          <a:xfrm>
            <a:off x="6394185" y="5001218"/>
            <a:ext cx="482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4A37AAA-7C40-ABE5-1534-2F39DF9497EA}"/>
              </a:ext>
            </a:extLst>
          </p:cNvPr>
          <p:cNvCxnSpPr>
            <a:cxnSpLocks/>
          </p:cNvCxnSpPr>
          <p:nvPr/>
        </p:nvCxnSpPr>
        <p:spPr>
          <a:xfrm>
            <a:off x="6394185" y="5389042"/>
            <a:ext cx="482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9515D4FF-F0DF-4898-52C7-405A2F9CCC6F}"/>
              </a:ext>
            </a:extLst>
          </p:cNvPr>
          <p:cNvCxnSpPr>
            <a:cxnSpLocks/>
          </p:cNvCxnSpPr>
          <p:nvPr/>
        </p:nvCxnSpPr>
        <p:spPr>
          <a:xfrm>
            <a:off x="6393453" y="5774591"/>
            <a:ext cx="48276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97A5E5A2-EC85-925E-B772-A958790F7DED}"/>
              </a:ext>
            </a:extLst>
          </p:cNvPr>
          <p:cNvCxnSpPr>
            <a:cxnSpLocks/>
          </p:cNvCxnSpPr>
          <p:nvPr/>
        </p:nvCxnSpPr>
        <p:spPr>
          <a:xfrm>
            <a:off x="6876222" y="4997806"/>
            <a:ext cx="0" cy="7801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4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요소는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부터 시작하는 인덱스가 매겨져 있음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내 순서를 나타냄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요소를 얻고 싶은 경우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대괄호 안에 그 요소의 인덱스를 작성하면 됨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마지막 요소를 받고 싶으면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배열명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.length()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- 1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C9F65D-FB87-C6E2-04FC-D28CFC3C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173" y="3688762"/>
            <a:ext cx="2916897" cy="2174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97EE30-7F17-6132-B67C-2E7BAADCB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40" y="3754042"/>
            <a:ext cx="6098982" cy="21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배열은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const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키워드로 선언하더라도 재할당이 가능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재선언은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8C962E-9457-300D-0003-52922CB53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58" y="2982161"/>
            <a:ext cx="5115560" cy="27206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78497E-EC04-5DA7-7D89-B0A150B3F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010" y="2938159"/>
            <a:ext cx="2832543" cy="27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9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생성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대괄호 사용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가지 방법이 더 있음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그냥 빈 배열로 생성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대괄호 안에 초기 요소를 넣어서 생성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Array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사용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괄호 안에 입력한 숫자만큼의 요소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길이를 가지는 배열을 생성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입력한 인수가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이상이거나 숫자가 아닌 경우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 인수를 요소로 가짐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CBC532-A5FF-C30E-EA10-950D48DF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6" y="757646"/>
            <a:ext cx="5116965" cy="36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1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ore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배열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언어와 달리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배열이라는 개념이 없음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중첩 배열을 통해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배열과 같은 형태를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만드는 것은 가능함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11" name="그림 10" descr="텍스트, 스크린샷, 폰트, 시계이(가) 표시된 사진&#10;&#10;자동 생성된 설명">
            <a:extLst>
              <a:ext uri="{FF2B5EF4-FFF2-40B4-BE49-F238E27FC236}">
                <a16:creationId xmlns:a16="http://schemas.microsoft.com/office/drawing/2014/main" id="{D67C2EE0-6963-BE01-4F41-6D0112E96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3429000"/>
            <a:ext cx="4620260" cy="249494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743214-DE86-0077-5315-B3E2AD130455}"/>
              </a:ext>
            </a:extLst>
          </p:cNvPr>
          <p:cNvCxnSpPr>
            <a:cxnSpLocks/>
          </p:cNvCxnSpPr>
          <p:nvPr/>
        </p:nvCxnSpPr>
        <p:spPr>
          <a:xfrm>
            <a:off x="5819776" y="4676470"/>
            <a:ext cx="885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906F16-157A-BA61-697C-81DFCD989530}"/>
              </a:ext>
            </a:extLst>
          </p:cNvPr>
          <p:cNvSpPr txBox="1"/>
          <p:nvPr/>
        </p:nvSpPr>
        <p:spPr>
          <a:xfrm>
            <a:off x="6924676" y="3826076"/>
            <a:ext cx="345757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const num = [][];</a:t>
            </a:r>
          </a:p>
          <a:p>
            <a:r>
              <a:rPr kumimoji="1" lang="en-US" altLang="ko-Kore-KR" dirty="0"/>
              <a:t>const num[2][2];</a:t>
            </a:r>
          </a:p>
          <a:p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자바스크립트는 이런 형식으로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차원 배열을 생성하는게 안됨</a:t>
            </a:r>
          </a:p>
        </p:txBody>
      </p:sp>
    </p:spTree>
    <p:extLst>
      <p:ext uri="{BB962C8B-B14F-4D97-AF65-F5344CB8AC3E}">
        <p14:creationId xmlns:p14="http://schemas.microsoft.com/office/powerpoint/2010/main" val="284379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ore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배열 생성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대괄호 사용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그냥 빈 배열로 생성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대괄호 안에 초기 요소를 넣어서 생성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반복문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push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메소드 사용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어떤 요소를 참조할 때는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배열명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[][]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CA2E19-2746-679D-273C-577713B9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20" y="322217"/>
            <a:ext cx="4640218" cy="43256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6940A0-5E8B-4F80-F2DF-A21796C81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520" y="4821162"/>
            <a:ext cx="4640218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</a:t>
            </a:r>
            <a:r>
              <a:rPr lang="en-US" altLang="ko-Kore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추가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63" y="986914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push()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끝에 하나 이상의 요소를 추가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unshift()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첫 번째에 하나 이상의 요소를 추가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795BCD-7EB6-B00B-2EBE-FC6AB150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66" y="2080175"/>
            <a:ext cx="4811436" cy="153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6F0E38-4F57-5939-9A01-404A90C78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092" y="2202703"/>
            <a:ext cx="1491442" cy="1226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AC018F-50E1-39AB-2CFA-0753F02BC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261" y="4929836"/>
            <a:ext cx="4922641" cy="14523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9DF086-2934-AA85-9FC7-6293E2CEB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921" y="4929836"/>
            <a:ext cx="1387783" cy="145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</a:t>
            </a:r>
            <a:r>
              <a:rPr lang="en-US" altLang="ko-Kore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제거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63" y="986914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pop()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마지막 요소를 제거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shift()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첫 번째 요소를 제거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FCD605-4C8A-E420-EA04-A332962D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66" y="2068814"/>
            <a:ext cx="5188362" cy="1530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2FFECD-CDCE-E698-BC78-45BB5C1F8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093" y="2388655"/>
            <a:ext cx="1491441" cy="8735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C78185-3ACC-0D1F-AE0B-8D2CBB38A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205" y="4943802"/>
            <a:ext cx="4916884" cy="15307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765AA1-6384-68D3-DE46-45739359A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567" y="5224511"/>
            <a:ext cx="1709420" cy="8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7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합치기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63" y="986914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concat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인자로 주어진 값을 기존 배열에 합쳐서 새로운 배열을 만들 수 있음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배열인 경우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인자로 주어진 배열의 요소가 기존 배열 뒤에 차례대로 붙음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배열이 아닌 경우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인수 자체가 기존 배열 뒤에 붙음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E4C06D-5AEC-ACAD-259F-0CB75886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97" y="3262776"/>
            <a:ext cx="4725022" cy="3257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8B9B73-4D65-28B5-0736-60D36DAD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48" y="3262776"/>
            <a:ext cx="1620520" cy="17966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A0225B-94D9-B0B7-9E18-D056868DF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648" y="5277597"/>
            <a:ext cx="1429443" cy="131508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DE1D84-0872-4C8A-7532-85770F80A0C0}"/>
              </a:ext>
            </a:extLst>
          </p:cNvPr>
          <p:cNvCxnSpPr/>
          <p:nvPr/>
        </p:nvCxnSpPr>
        <p:spPr>
          <a:xfrm flipV="1">
            <a:off x="7299991" y="4263229"/>
            <a:ext cx="537882" cy="3334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C619F27-CCB7-C43F-E214-4E00AEFB5C07}"/>
              </a:ext>
            </a:extLst>
          </p:cNvPr>
          <p:cNvCxnSpPr>
            <a:cxnSpLocks/>
          </p:cNvCxnSpPr>
          <p:nvPr/>
        </p:nvCxnSpPr>
        <p:spPr>
          <a:xfrm>
            <a:off x="7290371" y="5452785"/>
            <a:ext cx="544295" cy="2887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05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합치기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63" y="986914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Spread operator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(...)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요소를 풀어서 하나하나 나열하는 전개 연산자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64690F-15E3-BF50-7658-046F225B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5" y="2979898"/>
            <a:ext cx="3948559" cy="23104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8DB95D-9022-E5B1-B3F3-3BF04B197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876" y="3272420"/>
            <a:ext cx="1620520" cy="17966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EA6EC4-FC60-A02B-9598-389AEEFD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248" y="3749053"/>
            <a:ext cx="3948559" cy="2396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5AA6C1-BE42-16DC-FE05-CED188254916}"/>
              </a:ext>
            </a:extLst>
          </p:cNvPr>
          <p:cNvSpPr txBox="1"/>
          <p:nvPr/>
        </p:nvSpPr>
        <p:spPr>
          <a:xfrm>
            <a:off x="9271855" y="2818315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/>
              <a:t>콘솔창에 출력은 동일</a:t>
            </a:r>
          </a:p>
        </p:txBody>
      </p:sp>
    </p:spTree>
    <p:extLst>
      <p:ext uri="{BB962C8B-B14F-4D97-AF65-F5344CB8AC3E}">
        <p14:creationId xmlns:p14="http://schemas.microsoft.com/office/powerpoint/2010/main" val="127246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반복문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조건이 거짓으로 판정될 때까지 반복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구조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for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초기문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증감문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  <a:p>
            <a:pPr marL="0" indent="0"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91C845-5601-E9A5-9C1C-DA24A1E5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31" y="2713053"/>
            <a:ext cx="4556688" cy="2058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AADC0-F200-DA88-2B63-8F72008ACC14}"/>
              </a:ext>
            </a:extLst>
          </p:cNvPr>
          <p:cNvSpPr txBox="1"/>
          <p:nvPr/>
        </p:nvSpPr>
        <p:spPr>
          <a:xfrm>
            <a:off x="9040225" y="3580683"/>
            <a:ext cx="1954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 err="1">
                <a:solidFill>
                  <a:schemeClr val="bg1"/>
                </a:solidFill>
              </a:rPr>
              <a:t>i</a:t>
            </a:r>
            <a:r>
              <a:rPr kumimoji="1" lang="ko-Kore-KR" altLang="en-US" sz="1500" dirty="0">
                <a:solidFill>
                  <a:schemeClr val="bg1"/>
                </a:solidFill>
              </a:rPr>
              <a:t>가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5</a:t>
            </a:r>
            <a:r>
              <a:rPr kumimoji="1" lang="ko-Kore-KR" altLang="en-US" sz="1500" dirty="0">
                <a:solidFill>
                  <a:schemeClr val="bg1"/>
                </a:solidFill>
              </a:rPr>
              <a:t> 되면 반복 종료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9BFA63-8E47-F74D-4D85-7514EB1CE972}"/>
              </a:ext>
            </a:extLst>
          </p:cNvPr>
          <p:cNvSpPr/>
          <p:nvPr/>
        </p:nvSpPr>
        <p:spPr>
          <a:xfrm>
            <a:off x="7827827" y="3236575"/>
            <a:ext cx="1212398" cy="291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8F698F-17E6-2636-3B5B-099CD00FA335}"/>
              </a:ext>
            </a:extLst>
          </p:cNvPr>
          <p:cNvSpPr/>
          <p:nvPr/>
        </p:nvSpPr>
        <p:spPr>
          <a:xfrm>
            <a:off x="9242676" y="3236575"/>
            <a:ext cx="855195" cy="291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DC8D25-D896-C699-3386-C72E55257A60}"/>
              </a:ext>
            </a:extLst>
          </p:cNvPr>
          <p:cNvSpPr/>
          <p:nvPr/>
        </p:nvSpPr>
        <p:spPr>
          <a:xfrm>
            <a:off x="10234621" y="3235981"/>
            <a:ext cx="540826" cy="291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B63DF-E240-259D-52C4-D7FDEBEF49DE}"/>
              </a:ext>
            </a:extLst>
          </p:cNvPr>
          <p:cNvSpPr txBox="1"/>
          <p:nvPr/>
        </p:nvSpPr>
        <p:spPr>
          <a:xfrm>
            <a:off x="8053152" y="275182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초기문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73E84-AA29-413F-473C-0A3A04538628}"/>
              </a:ext>
            </a:extLst>
          </p:cNvPr>
          <p:cNvSpPr txBox="1"/>
          <p:nvPr/>
        </p:nvSpPr>
        <p:spPr>
          <a:xfrm>
            <a:off x="9289399" y="274014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조건문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E7FE2-3A9A-DCDD-807A-22319F2B9C19}"/>
              </a:ext>
            </a:extLst>
          </p:cNvPr>
          <p:cNvSpPr txBox="1"/>
          <p:nvPr/>
        </p:nvSpPr>
        <p:spPr>
          <a:xfrm>
            <a:off x="10130584" y="273207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증감문</a:t>
            </a:r>
          </a:p>
        </p:txBody>
      </p:sp>
    </p:spTree>
    <p:extLst>
      <p:ext uri="{BB962C8B-B14F-4D97-AF65-F5344CB8AC3E}">
        <p14:creationId xmlns:p14="http://schemas.microsoft.com/office/powerpoint/2010/main" val="320082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자르기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63" y="998065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3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slice()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구간의 배열을 잘라낸 뒤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 결과를 새로운 배열에 반환함</a:t>
            </a: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이때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원본 배열은 바뀌지 않고 유지됨</a:t>
            </a: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인자 값 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 인덱스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끝 인덱스</a:t>
            </a: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 인덱스는 필수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끝 인덱스는 선택</a:t>
            </a:r>
            <a:endParaRPr lang="en-US" altLang="ko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끝 인덱스 생략하면 시작 인덱스 이후에 있는 모든 요소가 제거됨</a:t>
            </a:r>
            <a:endParaRPr lang="en-US" altLang="ko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3)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끝 인덱스 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까지만 자르기 때문에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 인덱스는 함께 잘리지만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끝 인덱스는 잘리지 않음</a:t>
            </a: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F5234-81BD-1AB5-16A0-9CBDF46E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47" y="4591988"/>
            <a:ext cx="6327505" cy="20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9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자르기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63" y="986914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3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splice()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구간의 배열을 잘라낸 뒤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 결과를 다시 반환함</a:t>
            </a: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splice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와는 달리 원본 배열도 함께 수정됨</a:t>
            </a:r>
            <a:endParaRPr lang="en-US" altLang="ko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인자 값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 인덱스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제거할 요소의 수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추가할 요소</a:t>
            </a:r>
            <a:endParaRPr lang="en-US" altLang="ko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 인덱스는 필수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나머진 선택</a:t>
            </a: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 </a:t>
            </a:r>
            <a:r>
              <a:rPr lang="ko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제거할 요소의 수를 생략하면 시작 인덱스 이후에 있는 모든 요소가 제거됨</a:t>
            </a: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AD44E2-3C9F-1DD8-61E6-8DF760D5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88" y="4236968"/>
            <a:ext cx="6537776" cy="23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Length()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배열의 길이를 구할 때 사용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문자열의 길이를 구할 때도 사용 가능함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임의의 숫자 값을 할당하면 배열의 길이를 정할 수 있음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AA7246-12F0-E3EF-E8BC-A276C9082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50" y="4314429"/>
            <a:ext cx="5331715" cy="21704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00196C-FC52-2664-16D6-DD2CD222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05" y="3932320"/>
            <a:ext cx="2428575" cy="24578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D93F15-513B-E01F-B1C9-B3DD6404A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410" y="2279397"/>
            <a:ext cx="5211179" cy="10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1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요소 찾기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찾고자하는 요소가 배열 내에 존재하는지 확인할 때 사용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indexOf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있다면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 요소가 위치한 인덱스를 반환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없다면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-1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반환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includes()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있다면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true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없다면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false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반환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A31ECE-8696-7AD1-E881-F2DBED14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646" y="2414413"/>
            <a:ext cx="5203200" cy="1382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78EB60-D9B5-A436-614D-DB8534265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645" y="4498974"/>
            <a:ext cx="5203201" cy="12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 기능을 하는 코드 블록을 모아서 하나의 실행 단위로 정의한 것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동일한 기능을 하는 코드를 여러 번 작성하지 않아도 됨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(=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재사용이 가능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선언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function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함수명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값 반환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아래 코드가 있더라도 무시하고 값 반환하며 함수 종료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B42FA1A-C30D-DE79-C07B-980A74AAD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95" y="2879557"/>
            <a:ext cx="6239162" cy="2086967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4E1C206-248D-A614-1C3C-C0A7FEBBC801}"/>
              </a:ext>
            </a:extLst>
          </p:cNvPr>
          <p:cNvCxnSpPr>
            <a:cxnSpLocks/>
          </p:cNvCxnSpPr>
          <p:nvPr/>
        </p:nvCxnSpPr>
        <p:spPr>
          <a:xfrm>
            <a:off x="7645209" y="3495542"/>
            <a:ext cx="556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03433AA-816A-5638-8ECA-BD3A0C230B99}"/>
              </a:ext>
            </a:extLst>
          </p:cNvPr>
          <p:cNvCxnSpPr>
            <a:cxnSpLocks/>
          </p:cNvCxnSpPr>
          <p:nvPr/>
        </p:nvCxnSpPr>
        <p:spPr>
          <a:xfrm>
            <a:off x="8320124" y="3496688"/>
            <a:ext cx="15732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DA9F86-F3B7-97CB-C3A9-D17EA3B7E0E9}"/>
              </a:ext>
            </a:extLst>
          </p:cNvPr>
          <p:cNvSpPr txBox="1"/>
          <p:nvPr/>
        </p:nvSpPr>
        <p:spPr>
          <a:xfrm>
            <a:off x="7542393" y="2883584"/>
            <a:ext cx="762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함수명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0F869-8002-0805-3FC4-178B63897F82}"/>
              </a:ext>
            </a:extLst>
          </p:cNvPr>
          <p:cNvSpPr txBox="1"/>
          <p:nvPr/>
        </p:nvSpPr>
        <p:spPr>
          <a:xfrm>
            <a:off x="8612265" y="2883584"/>
            <a:ext cx="988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매개변수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2E56FE-2778-7E74-9D71-2122C3C9734D}"/>
              </a:ext>
            </a:extLst>
          </p:cNvPr>
          <p:cNvSpPr txBox="1"/>
          <p:nvPr/>
        </p:nvSpPr>
        <p:spPr>
          <a:xfrm>
            <a:off x="6909042" y="3923041"/>
            <a:ext cx="29843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num1+num2</a:t>
            </a:r>
            <a:r>
              <a:rPr kumimoji="1" lang="ko-Kore-KR" altLang="en-US" sz="1500" dirty="0">
                <a:solidFill>
                  <a:schemeClr val="bg1"/>
                </a:solidFill>
              </a:rPr>
              <a:t> 더한 값이 반환됨</a:t>
            </a: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59C04ACC-8203-F3F5-ED14-7A5C0CBB237A}"/>
              </a:ext>
            </a:extLst>
          </p:cNvPr>
          <p:cNvCxnSpPr>
            <a:cxnSpLocks/>
          </p:cNvCxnSpPr>
          <p:nvPr/>
        </p:nvCxnSpPr>
        <p:spPr>
          <a:xfrm>
            <a:off x="8156317" y="4705295"/>
            <a:ext cx="1279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B9C819-CFF0-942E-E188-BE2E98DCE12E}"/>
              </a:ext>
            </a:extLst>
          </p:cNvPr>
          <p:cNvSpPr txBox="1"/>
          <p:nvPr/>
        </p:nvSpPr>
        <p:spPr>
          <a:xfrm>
            <a:off x="8142669" y="4677279"/>
            <a:ext cx="1467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sum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67391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호출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인자를 전달하지 않을 경우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 매개 변수 값은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undefined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 변수의 기본값을 설정할 수 있음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4DE40-AD0C-E524-6DBD-5CA6A2F9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590" y="3022758"/>
            <a:ext cx="4462371" cy="3192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652F7-4AE3-F6F4-203C-9B6E68C81812}"/>
              </a:ext>
            </a:extLst>
          </p:cNvPr>
          <p:cNvSpPr txBox="1"/>
          <p:nvPr/>
        </p:nvSpPr>
        <p:spPr>
          <a:xfrm>
            <a:off x="8081441" y="4496676"/>
            <a:ext cx="3232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/>
              <a:t>매개변수 </a:t>
            </a:r>
            <a:r>
              <a:rPr kumimoji="1" lang="en-US" altLang="ko-Kore-KR" sz="1500" dirty="0"/>
              <a:t>num2</a:t>
            </a:r>
            <a:r>
              <a:rPr kumimoji="1" lang="ko-Kore-KR" altLang="en-US" sz="1500" dirty="0"/>
              <a:t>는 인자가 전달되지 않았으므로 기본값 </a:t>
            </a:r>
            <a:r>
              <a:rPr kumimoji="1" lang="en-US" altLang="ko-Kore-KR" sz="1500" dirty="0"/>
              <a:t>5</a:t>
            </a:r>
            <a:r>
              <a:rPr kumimoji="1" lang="ko-Kore-KR" altLang="en-US" sz="1500" dirty="0"/>
              <a:t>로 설정됨</a:t>
            </a:r>
          </a:p>
        </p:txBody>
      </p:sp>
    </p:spTree>
    <p:extLst>
      <p:ext uri="{BB962C8B-B14F-4D97-AF65-F5344CB8AC3E}">
        <p14:creationId xmlns:p14="http://schemas.microsoft.com/office/powerpoint/2010/main" val="329837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39" y="1049670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스코프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스코프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변수나 함수가 유효한 범위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(=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 가능한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함수가 선언된 함수 내부에서만 유효한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스코프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0CB0B1-B187-AFEB-7371-D182F7E29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91" y="2811777"/>
            <a:ext cx="4629569" cy="36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DA11C4-99DB-4178-AD30-DA92E9B53617}"/>
              </a:ext>
            </a:extLst>
          </p:cNvPr>
          <p:cNvSpPr txBox="1"/>
          <p:nvPr/>
        </p:nvSpPr>
        <p:spPr>
          <a:xfrm>
            <a:off x="6628872" y="5702857"/>
            <a:ext cx="3232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/>
              <a:t>함수의 외부에서 </a:t>
            </a:r>
            <a:r>
              <a:rPr kumimoji="1" lang="en-US" altLang="ko-Kore-KR" sz="1500" dirty="0" err="1"/>
              <a:t>innerFunction</a:t>
            </a:r>
            <a:r>
              <a:rPr kumimoji="1" lang="en-US" altLang="ko-Kore-KR" sz="1500" dirty="0"/>
              <a:t>()</a:t>
            </a:r>
            <a:r>
              <a:rPr kumimoji="1" lang="ko-Kore-KR" altLang="en-US" sz="1500" dirty="0"/>
              <a:t>을 호출하는 것은 불가능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38AAC-67F9-217D-AFAA-3C834201D391}"/>
              </a:ext>
            </a:extLst>
          </p:cNvPr>
          <p:cNvSpPr txBox="1"/>
          <p:nvPr/>
        </p:nvSpPr>
        <p:spPr>
          <a:xfrm>
            <a:off x="0" y="6592685"/>
            <a:ext cx="45575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300" dirty="0">
                <a:solidFill>
                  <a:schemeClr val="bg2">
                    <a:lumMod val="90000"/>
                  </a:schemeClr>
                </a:solidFill>
              </a:rPr>
              <a:t>사진 출처</a:t>
            </a:r>
            <a:r>
              <a:rPr kumimoji="1" lang="en-US" altLang="ko-Kore-KR" sz="13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kumimoji="1" lang="en" altLang="ko-Kore-KR" sz="1300" dirty="0">
                <a:solidFill>
                  <a:schemeClr val="bg2">
                    <a:lumMod val="90000"/>
                  </a:schemeClr>
                </a:solidFill>
              </a:rPr>
              <a:t>https://</a:t>
            </a:r>
            <a:r>
              <a:rPr kumimoji="1" lang="en" altLang="ko-Kore-KR" sz="1300" dirty="0" err="1">
                <a:solidFill>
                  <a:schemeClr val="bg2">
                    <a:lumMod val="90000"/>
                  </a:schemeClr>
                </a:solidFill>
              </a:rPr>
              <a:t>blog.naver.com</a:t>
            </a:r>
            <a:r>
              <a:rPr kumimoji="1" lang="en" altLang="ko-Kore-KR" sz="1300" dirty="0">
                <a:solidFill>
                  <a:schemeClr val="bg2">
                    <a:lumMod val="90000"/>
                  </a:schemeClr>
                </a:solidFill>
              </a:rPr>
              <a:t>/jinjin429/223080611907</a:t>
            </a:r>
            <a:endParaRPr kumimoji="1" lang="ko-Kore-KR" altLang="en-US" sz="13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5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66" y="1188720"/>
            <a:ext cx="5972174" cy="5403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표현식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익명 함수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변수에 할당되거나 다른 함수의 인수로 전달됨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함수가 할당되기 전에 호출 불가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변수명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function 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실행할 코드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C4F6BD-285F-9A29-2746-2B80C737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52" y="4373823"/>
            <a:ext cx="5998613" cy="1959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A00511-D83C-B6B3-C011-BD471F2BA5CA}"/>
              </a:ext>
            </a:extLst>
          </p:cNvPr>
          <p:cNvSpPr txBox="1"/>
          <p:nvPr/>
        </p:nvSpPr>
        <p:spPr>
          <a:xfrm>
            <a:off x="6849251" y="5259977"/>
            <a:ext cx="42257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변수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sum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에 익명함수 표현식을 할당함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470E1-AFE3-E766-C14F-4960D181E18F}"/>
              </a:ext>
            </a:extLst>
          </p:cNvPr>
          <p:cNvSpPr txBox="1"/>
          <p:nvPr/>
        </p:nvSpPr>
        <p:spPr>
          <a:xfrm>
            <a:off x="6849251" y="6039394"/>
            <a:ext cx="42257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변수로 함수를 대신 호출할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89054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선언문 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표현식 차이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74" y="1188720"/>
            <a:ext cx="5627184" cy="5403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선언문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 중간에 독자적인 형태로 존재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함수가 선언되기 전에도 호출 가능 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호이스팅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161FB5-E177-BAD9-F9E5-D3F9E084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42" y="4414666"/>
            <a:ext cx="5627184" cy="19081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D6695A8-954D-B470-37D7-F4497A4B2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00" y="4414666"/>
            <a:ext cx="5319776" cy="190818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668F9BC-2982-D1CE-B796-9C08CEB5F6E0}"/>
              </a:ext>
            </a:extLst>
          </p:cNvPr>
          <p:cNvSpPr txBox="1">
            <a:spLocks/>
          </p:cNvSpPr>
          <p:nvPr/>
        </p:nvSpPr>
        <p:spPr>
          <a:xfrm>
            <a:off x="6367026" y="1188720"/>
            <a:ext cx="5627184" cy="5403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표현식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 실행 흐름이 해당 함수에 도달했을 때 함수가 생성됨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호이스팅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X)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함수가 선언되기 전에는 호출 불가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7AF07B9-B748-AC56-D79F-BF8F2541D7B5}"/>
              </a:ext>
            </a:extLst>
          </p:cNvPr>
          <p:cNvCxnSpPr/>
          <p:nvPr/>
        </p:nvCxnSpPr>
        <p:spPr>
          <a:xfrm>
            <a:off x="6005658" y="1188720"/>
            <a:ext cx="0" cy="5403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82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014519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호이스팅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 해당 함수의 유효 범위 최상단으로 끌어올려 선언하는 것 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 코드 위치가 이동하는 건 아님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너무 남용하면 코드 예측하기 힘들어짐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4C3B26-E8E8-2318-4C74-EC597688C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0" y="3412680"/>
            <a:ext cx="4725119" cy="3021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400AE0-1492-6849-D619-E6F6F7CBF681}"/>
              </a:ext>
            </a:extLst>
          </p:cNvPr>
          <p:cNvSpPr txBox="1"/>
          <p:nvPr/>
        </p:nvSpPr>
        <p:spPr>
          <a:xfrm>
            <a:off x="2606247" y="6062821"/>
            <a:ext cx="27222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함수 표현식에서는 에러 발생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EB798D-9EF8-C3D9-D2F8-568CCE503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41" y="3415782"/>
            <a:ext cx="5727441" cy="30022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84CFF0-8A3C-AE3D-B326-331A88B9960D}"/>
              </a:ext>
            </a:extLst>
          </p:cNvPr>
          <p:cNvSpPr txBox="1"/>
          <p:nvPr/>
        </p:nvSpPr>
        <p:spPr>
          <a:xfrm>
            <a:off x="7597672" y="3927906"/>
            <a:ext cx="38602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변수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sum,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함수</a:t>
            </a:r>
            <a:r>
              <a:rPr kumimoji="1" lang="en-US" altLang="ko-Kore-KR" sz="1500" dirty="0">
                <a:solidFill>
                  <a:schemeClr val="bg1"/>
                </a:solidFill>
              </a:rPr>
              <a:t> sum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모두 호이스팅 됨</a:t>
            </a:r>
            <a:r>
              <a:rPr kumimoji="1" lang="en-US" altLang="ko-Kore-KR" sz="1500" dirty="0">
                <a:solidFill>
                  <a:schemeClr val="bg1"/>
                </a:solidFill>
              </a:rPr>
              <a:t>.</a:t>
            </a:r>
          </a:p>
          <a:p>
            <a:r>
              <a:rPr kumimoji="1" lang="ko-Kore-KR" altLang="en-US" sz="1500" dirty="0">
                <a:solidFill>
                  <a:schemeClr val="bg1"/>
                </a:solidFill>
              </a:rPr>
              <a:t>동일한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sum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이지만 위</a:t>
            </a:r>
            <a:r>
              <a:rPr kumimoji="1" lang="en-US" altLang="ko-Kore-KR" sz="1500" dirty="0">
                <a:solidFill>
                  <a:schemeClr val="bg1"/>
                </a:solidFill>
              </a:rPr>
              <a:t>,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아래의 </a:t>
            </a:r>
            <a:r>
              <a:rPr kumimoji="1" lang="en-US" altLang="ko-Kore-KR" sz="1500" dirty="0" err="1">
                <a:solidFill>
                  <a:schemeClr val="bg1"/>
                </a:solidFill>
              </a:rPr>
              <a:t>console.log</a:t>
            </a:r>
            <a:r>
              <a:rPr kumimoji="1" lang="en-US" altLang="ko-KR" sz="1500" dirty="0">
                <a:solidFill>
                  <a:schemeClr val="bg1"/>
                </a:solidFill>
              </a:rPr>
              <a:t>()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결과는 다르게 출력</a:t>
            </a:r>
          </a:p>
        </p:txBody>
      </p:sp>
    </p:spTree>
    <p:extLst>
      <p:ext uri="{BB962C8B-B14F-4D97-AF65-F5344CB8AC3E}">
        <p14:creationId xmlns:p14="http://schemas.microsoft.com/office/powerpoint/2010/main" val="327255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반복문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3" y="1046526"/>
            <a:ext cx="5893549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 of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반복할 수 있는 객체를 순회 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(array, map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set</a:t>
            </a: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…</a:t>
            </a:r>
            <a:r>
              <a:rPr lang="en-US" altLang="ko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for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of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  <a:p>
            <a:pPr marL="0" indent="0">
              <a:buNone/>
            </a:pP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ADC0-F200-DA88-2B63-8F72008ACC14}"/>
              </a:ext>
            </a:extLst>
          </p:cNvPr>
          <p:cNvSpPr txBox="1"/>
          <p:nvPr/>
        </p:nvSpPr>
        <p:spPr>
          <a:xfrm>
            <a:off x="9040225" y="3580683"/>
            <a:ext cx="19543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 err="1">
                <a:solidFill>
                  <a:schemeClr val="bg1"/>
                </a:solidFill>
              </a:rPr>
              <a:t>i</a:t>
            </a:r>
            <a:r>
              <a:rPr kumimoji="1" lang="ko-Kore-KR" altLang="en-US" sz="1500" dirty="0">
                <a:solidFill>
                  <a:schemeClr val="bg1"/>
                </a:solidFill>
              </a:rPr>
              <a:t>가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5</a:t>
            </a:r>
            <a:r>
              <a:rPr kumimoji="1" lang="ko-Kore-KR" altLang="en-US" sz="1500" dirty="0">
                <a:solidFill>
                  <a:schemeClr val="bg1"/>
                </a:solidFill>
              </a:rPr>
              <a:t> 되면 반복 종료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9BFA63-8E47-F74D-4D85-7514EB1CE972}"/>
              </a:ext>
            </a:extLst>
          </p:cNvPr>
          <p:cNvSpPr/>
          <p:nvPr/>
        </p:nvSpPr>
        <p:spPr>
          <a:xfrm>
            <a:off x="7827827" y="3236575"/>
            <a:ext cx="1212398" cy="291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8F698F-17E6-2636-3B5B-099CD00FA335}"/>
              </a:ext>
            </a:extLst>
          </p:cNvPr>
          <p:cNvSpPr/>
          <p:nvPr/>
        </p:nvSpPr>
        <p:spPr>
          <a:xfrm>
            <a:off x="9242676" y="3236575"/>
            <a:ext cx="855195" cy="291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DC8D25-D896-C699-3386-C72E55257A60}"/>
              </a:ext>
            </a:extLst>
          </p:cNvPr>
          <p:cNvSpPr/>
          <p:nvPr/>
        </p:nvSpPr>
        <p:spPr>
          <a:xfrm>
            <a:off x="10234621" y="3235981"/>
            <a:ext cx="540826" cy="291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EF05470-5669-3379-20AA-79892F33A641}"/>
              </a:ext>
            </a:extLst>
          </p:cNvPr>
          <p:cNvSpPr txBox="1">
            <a:spLocks/>
          </p:cNvSpPr>
          <p:nvPr/>
        </p:nvSpPr>
        <p:spPr>
          <a:xfrm>
            <a:off x="6177424" y="1046525"/>
            <a:ext cx="5786904" cy="50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 in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ore-KR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3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프로퍼티를 순회 </a:t>
            </a:r>
            <a:endParaRPr lang="en-US" altLang="ko-Kore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for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{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69CB909-F2AE-6CC2-E2B6-AC589D174627}"/>
              </a:ext>
            </a:extLst>
          </p:cNvPr>
          <p:cNvCxnSpPr>
            <a:cxnSpLocks/>
          </p:cNvCxnSpPr>
          <p:nvPr/>
        </p:nvCxnSpPr>
        <p:spPr>
          <a:xfrm>
            <a:off x="6053273" y="1046525"/>
            <a:ext cx="0" cy="5678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7D162A5-DB0A-D2A3-1905-51BA4451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0" y="5046260"/>
            <a:ext cx="5734708" cy="153042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B85D40-07A1-EA91-E922-4AB277808282}"/>
              </a:ext>
            </a:extLst>
          </p:cNvPr>
          <p:cNvSpPr/>
          <p:nvPr/>
        </p:nvSpPr>
        <p:spPr>
          <a:xfrm>
            <a:off x="2787663" y="5548171"/>
            <a:ext cx="874404" cy="291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59C52-102D-BCB4-0C1B-B2A7C6FA97F7}"/>
              </a:ext>
            </a:extLst>
          </p:cNvPr>
          <p:cNvSpPr txBox="1"/>
          <p:nvPr/>
        </p:nvSpPr>
        <p:spPr>
          <a:xfrm>
            <a:off x="3726172" y="5516914"/>
            <a:ext cx="21387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&lt;</a:t>
            </a:r>
            <a:r>
              <a:rPr kumimoji="1" lang="en-US" altLang="ko-KR" sz="1500" dirty="0">
                <a:solidFill>
                  <a:schemeClr val="bg1"/>
                </a:solidFill>
              </a:rPr>
              <a:t>-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반복 가능한 객체명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C8C9D3-5CE0-391D-CF7F-BB94E0E07B5B}"/>
              </a:ext>
            </a:extLst>
          </p:cNvPr>
          <p:cNvSpPr/>
          <p:nvPr/>
        </p:nvSpPr>
        <p:spPr>
          <a:xfrm>
            <a:off x="973331" y="5890753"/>
            <a:ext cx="2561413" cy="291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BA882-209A-1C3F-BE8C-DDD61244F7C2}"/>
              </a:ext>
            </a:extLst>
          </p:cNvPr>
          <p:cNvSpPr txBox="1"/>
          <p:nvPr/>
        </p:nvSpPr>
        <p:spPr>
          <a:xfrm>
            <a:off x="3598849" y="5906579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객체의 요소를 출력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9EAEAAB-ECD7-FA7D-B343-D2B425907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424" y="5085347"/>
            <a:ext cx="5872358" cy="14641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93DCDE-CED6-38D9-B58E-8636C278DAEC}"/>
              </a:ext>
            </a:extLst>
          </p:cNvPr>
          <p:cNvSpPr/>
          <p:nvPr/>
        </p:nvSpPr>
        <p:spPr>
          <a:xfrm>
            <a:off x="8476479" y="5760059"/>
            <a:ext cx="943900" cy="3025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3DA38C-5F8E-21C8-5892-F9FD6BD560F8}"/>
              </a:ext>
            </a:extLst>
          </p:cNvPr>
          <p:cNvSpPr/>
          <p:nvPr/>
        </p:nvSpPr>
        <p:spPr>
          <a:xfrm>
            <a:off x="9990255" y="5760059"/>
            <a:ext cx="1371843" cy="3025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D314A-6C7A-6CE0-6F8A-DF2C4E437699}"/>
              </a:ext>
            </a:extLst>
          </p:cNvPr>
          <p:cNvSpPr txBox="1"/>
          <p:nvPr/>
        </p:nvSpPr>
        <p:spPr>
          <a:xfrm>
            <a:off x="8388468" y="6082220"/>
            <a:ext cx="11199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객체의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key</a:t>
            </a:r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21B948-837A-B5F6-1FB9-6F48D03C5844}"/>
              </a:ext>
            </a:extLst>
          </p:cNvPr>
          <p:cNvSpPr txBox="1"/>
          <p:nvPr/>
        </p:nvSpPr>
        <p:spPr>
          <a:xfrm>
            <a:off x="10083158" y="6090358"/>
            <a:ext cx="12789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객체의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value</a:t>
            </a:r>
            <a:endParaRPr kumimoji="1" lang="ko-Kore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5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기본 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ABE09-2A71-079F-3A72-A5A6E1D1B091}"/>
              </a:ext>
            </a:extLst>
          </p:cNvPr>
          <p:cNvSpPr txBox="1"/>
          <p:nvPr/>
        </p:nvSpPr>
        <p:spPr>
          <a:xfrm>
            <a:off x="5533505" y="3381387"/>
            <a:ext cx="988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매개변수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CE2E5DC-50EF-2D16-9B03-DFC03DE24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014519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미성년자 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or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성인 구분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579401-5A12-8E85-E659-514D5A62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675" y="2886087"/>
            <a:ext cx="2654300" cy="4953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C7E95B-4563-3BA6-2338-F46C32600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130" y="3822085"/>
            <a:ext cx="2413000" cy="787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66A388-1B10-2A68-9CF9-5B3062FB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51" y="1854673"/>
            <a:ext cx="7116207" cy="44528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DB86CE-DF23-35BE-2D8E-CBEDFF0298B3}"/>
              </a:ext>
            </a:extLst>
          </p:cNvPr>
          <p:cNvSpPr txBox="1"/>
          <p:nvPr/>
        </p:nvSpPr>
        <p:spPr>
          <a:xfrm>
            <a:off x="3543762" y="3267417"/>
            <a:ext cx="4150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Id</a:t>
            </a:r>
            <a:r>
              <a:rPr kumimoji="1" lang="ko-Kore-KR" altLang="en-US" sz="1500" dirty="0">
                <a:solidFill>
                  <a:schemeClr val="bg1"/>
                </a:solidFill>
              </a:rPr>
              <a:t>가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”year”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인 요소의 값을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year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변수에 넣음</a:t>
            </a:r>
          </a:p>
        </p:txBody>
      </p:sp>
    </p:spTree>
    <p:extLst>
      <p:ext uri="{BB962C8B-B14F-4D97-AF65-F5344CB8AC3E}">
        <p14:creationId xmlns:p14="http://schemas.microsoft.com/office/powerpoint/2010/main" val="1195106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기본 예제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ABE09-2A71-079F-3A72-A5A6E1D1B091}"/>
              </a:ext>
            </a:extLst>
          </p:cNvPr>
          <p:cNvSpPr txBox="1"/>
          <p:nvPr/>
        </p:nvSpPr>
        <p:spPr>
          <a:xfrm>
            <a:off x="5533505" y="3381387"/>
            <a:ext cx="988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매개변수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CE2E5DC-50EF-2D16-9B03-DFC03DE24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014519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light &lt;-&gt; dark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모드 변경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B86CE-DF23-35BE-2D8E-CBEDFF0298B3}"/>
              </a:ext>
            </a:extLst>
          </p:cNvPr>
          <p:cNvSpPr txBox="1"/>
          <p:nvPr/>
        </p:nvSpPr>
        <p:spPr>
          <a:xfrm>
            <a:off x="3543762" y="3267417"/>
            <a:ext cx="41509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Id</a:t>
            </a:r>
            <a:r>
              <a:rPr kumimoji="1" lang="ko-Kore-KR" altLang="en-US" sz="1500" dirty="0">
                <a:solidFill>
                  <a:schemeClr val="bg1"/>
                </a:solidFill>
              </a:rPr>
              <a:t>가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”year”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인 요소의 값을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year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변수에 넣음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913E9A-AC04-3CFF-0AE3-59DB2E9C6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1"/>
          <a:stretch/>
        </p:blipFill>
        <p:spPr>
          <a:xfrm>
            <a:off x="7474607" y="3712439"/>
            <a:ext cx="2540000" cy="18371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1D8A8C-3EEB-F2F8-7729-5B6C6F517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307" y="3704552"/>
            <a:ext cx="1752600" cy="1549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5B0B55-F36D-9160-8758-32340984A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78" y="1676350"/>
            <a:ext cx="6309515" cy="48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화살표 함수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기호를 사용하여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function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키워드 생략 가능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소괄호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())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생략 조건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매개변수가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개인 경우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하나도 없거나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이상이면 생략 불가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중괄호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{})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생략 조건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함수의 본문이 한 줄이고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바로 결과를 반환하는 경우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C2DC2-3FB5-1F5B-3F93-9DFF3E00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535" y="3429000"/>
            <a:ext cx="5970047" cy="3060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B6D1E7-F403-172A-4965-4919849C81F3}"/>
              </a:ext>
            </a:extLst>
          </p:cNvPr>
          <p:cNvSpPr/>
          <p:nvPr/>
        </p:nvSpPr>
        <p:spPr>
          <a:xfrm>
            <a:off x="6770749" y="3587799"/>
            <a:ext cx="446730" cy="29316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4AD9EED-17C0-11DF-68F1-BEA3FC291B9F}"/>
              </a:ext>
            </a:extLst>
          </p:cNvPr>
          <p:cNvCxnSpPr>
            <a:cxnSpLocks/>
          </p:cNvCxnSpPr>
          <p:nvPr/>
        </p:nvCxnSpPr>
        <p:spPr>
          <a:xfrm>
            <a:off x="5287557" y="3864187"/>
            <a:ext cx="137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BABE09-2A71-079F-3A72-A5A6E1D1B091}"/>
              </a:ext>
            </a:extLst>
          </p:cNvPr>
          <p:cNvSpPr txBox="1"/>
          <p:nvPr/>
        </p:nvSpPr>
        <p:spPr>
          <a:xfrm>
            <a:off x="5533505" y="3381387"/>
            <a:ext cx="988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매개변수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EFD7399-D41F-7A53-5BE3-B7917A436965}"/>
              </a:ext>
            </a:extLst>
          </p:cNvPr>
          <p:cNvCxnSpPr>
            <a:cxnSpLocks/>
          </p:cNvCxnSpPr>
          <p:nvPr/>
        </p:nvCxnSpPr>
        <p:spPr>
          <a:xfrm>
            <a:off x="5287557" y="5132323"/>
            <a:ext cx="1373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9D5671-232D-0B8F-11C8-FDE6077D8060}"/>
              </a:ext>
            </a:extLst>
          </p:cNvPr>
          <p:cNvSpPr txBox="1"/>
          <p:nvPr/>
        </p:nvSpPr>
        <p:spPr>
          <a:xfrm>
            <a:off x="5533505" y="4649523"/>
            <a:ext cx="988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매개변수</a:t>
            </a:r>
          </a:p>
        </p:txBody>
      </p:sp>
    </p:spTree>
    <p:extLst>
      <p:ext uri="{BB962C8B-B14F-4D97-AF65-F5344CB8AC3E}">
        <p14:creationId xmlns:p14="http://schemas.microsoft.com/office/powerpoint/2010/main" val="4029736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즉시 실행 함수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 선언함과 동시에 호출하는 형태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표현식은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 정의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2)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변수에 함수를 저장하고 실행하는 과정을 거침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=&gt;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즉시 실행 함수는 이와 같은 과정을 거치지 않고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즉시 실행됨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})();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ABE09-2A71-079F-3A72-A5A6E1D1B091}"/>
              </a:ext>
            </a:extLst>
          </p:cNvPr>
          <p:cNvSpPr txBox="1"/>
          <p:nvPr/>
        </p:nvSpPr>
        <p:spPr>
          <a:xfrm>
            <a:off x="5533505" y="3381387"/>
            <a:ext cx="988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매개변수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B992A7-16D7-29F4-509C-729083D1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47" y="3381387"/>
            <a:ext cx="5783555" cy="30663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FEC630-1B4D-5C01-154E-64A9B0A7EEDB}"/>
              </a:ext>
            </a:extLst>
          </p:cNvPr>
          <p:cNvSpPr txBox="1"/>
          <p:nvPr/>
        </p:nvSpPr>
        <p:spPr>
          <a:xfrm>
            <a:off x="7232327" y="5930709"/>
            <a:ext cx="43562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&lt;</a:t>
            </a:r>
            <a:r>
              <a:rPr kumimoji="1" lang="en-US" altLang="ko-KR" sz="1500" dirty="0">
                <a:solidFill>
                  <a:schemeClr val="bg1"/>
                </a:solidFill>
              </a:rPr>
              <a:t>-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매개변수가 있는 경우는 인자를 여기 넣어줌 </a:t>
            </a:r>
          </a:p>
        </p:txBody>
      </p:sp>
    </p:spTree>
    <p:extLst>
      <p:ext uri="{BB962C8B-B14F-4D97-AF65-F5344CB8AC3E}">
        <p14:creationId xmlns:p14="http://schemas.microsoft.com/office/powerpoint/2010/main" val="439891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(callback) 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 다른 함수의 인자로 전달하고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함수가 실행될 때 전달된 함수를 호출함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익명 함수도 인자로 전달 가능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비동기 처리 방식의 문제점을 해결 가능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D95FAA-7532-8300-EFA8-73F6DF48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68" y="2826826"/>
            <a:ext cx="5381234" cy="3632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3CFC8-5842-3201-6F3D-9393DFE7F6AC}"/>
              </a:ext>
            </a:extLst>
          </p:cNvPr>
          <p:cNvSpPr txBox="1"/>
          <p:nvPr/>
        </p:nvSpPr>
        <p:spPr>
          <a:xfrm>
            <a:off x="8024058" y="5693844"/>
            <a:ext cx="3589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1</a:t>
            </a:r>
            <a:r>
              <a:rPr kumimoji="1" lang="en-US" altLang="ko-KR" sz="1500" dirty="0">
                <a:solidFill>
                  <a:schemeClr val="bg1"/>
                </a:solidFill>
              </a:rPr>
              <a:t>.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add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함수가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print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함수를 인자로 받음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523D4-D49A-3264-E6EF-5F0333477848}"/>
              </a:ext>
            </a:extLst>
          </p:cNvPr>
          <p:cNvSpPr txBox="1"/>
          <p:nvPr/>
        </p:nvSpPr>
        <p:spPr>
          <a:xfrm>
            <a:off x="8024058" y="4096796"/>
            <a:ext cx="3173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>
                <a:solidFill>
                  <a:schemeClr val="bg1"/>
                </a:solidFill>
              </a:rPr>
              <a:t>2. print</a:t>
            </a:r>
            <a:r>
              <a:rPr kumimoji="1" lang="ko-KR" altLang="en-US" sz="1500" dirty="0">
                <a:solidFill>
                  <a:schemeClr val="bg1"/>
                </a:solidFill>
              </a:rPr>
              <a:t> 함수를 호출하면 변수 </a:t>
            </a:r>
            <a:r>
              <a:rPr kumimoji="1" lang="en-US" altLang="ko-KR" sz="1500" dirty="0">
                <a:solidFill>
                  <a:schemeClr val="bg1"/>
                </a:solidFill>
              </a:rPr>
              <a:t>sum</a:t>
            </a:r>
            <a:r>
              <a:rPr kumimoji="1" lang="ko-KR" altLang="en-US" sz="1500" dirty="0">
                <a:solidFill>
                  <a:schemeClr val="bg1"/>
                </a:solidFill>
              </a:rPr>
              <a:t>을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인자로 넘겨주며 함수를 실행함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DC9C41-E9B4-09AA-9F88-391E29E5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36" y="3543126"/>
            <a:ext cx="4890770" cy="2782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06180-608B-E8AD-8CE6-4F37C1E25355}"/>
              </a:ext>
            </a:extLst>
          </p:cNvPr>
          <p:cNvSpPr txBox="1"/>
          <p:nvPr/>
        </p:nvSpPr>
        <p:spPr>
          <a:xfrm>
            <a:off x="1173799" y="6383250"/>
            <a:ext cx="3589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/>
              <a:t>함수를 정의하지 않아도 전달이 가능함</a:t>
            </a:r>
          </a:p>
        </p:txBody>
      </p:sp>
    </p:spTree>
    <p:extLst>
      <p:ext uri="{BB962C8B-B14F-4D97-AF65-F5344CB8AC3E}">
        <p14:creationId xmlns:p14="http://schemas.microsoft.com/office/powerpoint/2010/main" val="2699709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 지옥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(callback hell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함수를 익명함수로 전달하는 과정이 반복되는 경우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 안에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 그 안에 콜백함수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코드의 가독성이 떨어지고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디버깅이 힘듦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0CD971-37C7-1A12-7745-9F72EEA9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6" y="3069378"/>
            <a:ext cx="6159830" cy="3663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4228B7-9076-AA34-DBE9-115BA980ED5B}"/>
              </a:ext>
            </a:extLst>
          </p:cNvPr>
          <p:cNvSpPr txBox="1"/>
          <p:nvPr/>
        </p:nvSpPr>
        <p:spPr>
          <a:xfrm>
            <a:off x="7732047" y="2505317"/>
            <a:ext cx="36423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1</a:t>
            </a:r>
            <a:r>
              <a:rPr kumimoji="1" lang="ko-Kore-KR" altLang="en-US" sz="1500" dirty="0"/>
              <a:t>초마다 </a:t>
            </a:r>
            <a:r>
              <a:rPr kumimoji="1" lang="en-US" altLang="ko-Kore-KR" sz="1500" dirty="0" err="1"/>
              <a:t>cfe_list</a:t>
            </a:r>
            <a:r>
              <a:rPr kumimoji="1" lang="ko-Kore-KR" altLang="en-US" sz="1500" dirty="0"/>
              <a:t>에 커피를 추가하고 출력</a:t>
            </a:r>
          </a:p>
        </p:txBody>
      </p:sp>
    </p:spTree>
    <p:extLst>
      <p:ext uri="{BB962C8B-B14F-4D97-AF65-F5344CB8AC3E}">
        <p14:creationId xmlns:p14="http://schemas.microsoft.com/office/powerpoint/2010/main" val="3541862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함수를 활용하는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forEach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배열이 갖고 있는 함수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내부의 요소를 사용하여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함수를 호출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형태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배열명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forEach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(function (value, index, array)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})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228B7-9076-AA34-DBE9-115BA980ED5B}"/>
              </a:ext>
            </a:extLst>
          </p:cNvPr>
          <p:cNvSpPr txBox="1"/>
          <p:nvPr/>
        </p:nvSpPr>
        <p:spPr>
          <a:xfrm>
            <a:off x="7164489" y="6267959"/>
            <a:ext cx="3939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/>
              <a:t>매개 변수로 </a:t>
            </a:r>
            <a:r>
              <a:rPr kumimoji="1" lang="en-US" altLang="ko-Kore-KR" sz="1500" dirty="0"/>
              <a:t>value, index, array</a:t>
            </a:r>
            <a:r>
              <a:rPr kumimoji="1" lang="ko-Kore-KR" altLang="en-US" sz="1500" dirty="0"/>
              <a:t>를 갖는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B38E3-6340-EA92-0090-E629BAAD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6" y="4885145"/>
            <a:ext cx="5949035" cy="12515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640BE5-07D0-5488-F448-A622ADB1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152" y="2670055"/>
            <a:ext cx="2038350" cy="18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5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함수를 활용하는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map()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배열이 갖고 있는 함수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함수에서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리턴한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기반으로 새로운 배열을 만듦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형태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배열명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.map(function (value, index, array)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})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A0D63D-B867-310D-3CA2-0F5C1CB8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07" y="2525040"/>
            <a:ext cx="1713595" cy="14615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D083A0-5774-F7C4-1DFD-B195E75B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09" y="4290481"/>
            <a:ext cx="6015521" cy="1977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89D45-83A3-CD58-80C8-7D08CF7BDE92}"/>
              </a:ext>
            </a:extLst>
          </p:cNvPr>
          <p:cNvSpPr txBox="1"/>
          <p:nvPr/>
        </p:nvSpPr>
        <p:spPr>
          <a:xfrm>
            <a:off x="7300163" y="5320146"/>
            <a:ext cx="4051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각 배열의 요소를 제곱하여 </a:t>
            </a:r>
            <a:r>
              <a:rPr kumimoji="1" lang="en-US" altLang="ko-Kore-KR" sz="1500" dirty="0" err="1">
                <a:solidFill>
                  <a:schemeClr val="bg1"/>
                </a:solidFill>
              </a:rPr>
              <a:t>squareArr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에 넣음</a:t>
            </a:r>
          </a:p>
        </p:txBody>
      </p:sp>
    </p:spTree>
    <p:extLst>
      <p:ext uri="{BB962C8B-B14F-4D97-AF65-F5344CB8AC3E}">
        <p14:creationId xmlns:p14="http://schemas.microsoft.com/office/powerpoint/2010/main" val="184657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함수를 활용하는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filter()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배열이 갖고 있는 함수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콜백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함수에서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리턴한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값이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 것만 모아서 새로운 배열을 만듦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형태</a:t>
            </a:r>
            <a:endParaRPr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배열명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.filter(function (value, index, array)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})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34F163-1831-512A-82A3-6145EE54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32" y="4374357"/>
            <a:ext cx="6451908" cy="2019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563377-5870-EC5C-A6AB-D116696BD405}"/>
              </a:ext>
            </a:extLst>
          </p:cNvPr>
          <p:cNvSpPr txBox="1"/>
          <p:nvPr/>
        </p:nvSpPr>
        <p:spPr>
          <a:xfrm>
            <a:off x="6613981" y="5384072"/>
            <a:ext cx="44859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배열 </a:t>
            </a:r>
            <a:r>
              <a:rPr kumimoji="1" lang="en-US" altLang="ko-Kore-KR" sz="1500" dirty="0" err="1">
                <a:solidFill>
                  <a:schemeClr val="bg1"/>
                </a:solidFill>
              </a:rPr>
              <a:t>arr</a:t>
            </a:r>
            <a:r>
              <a:rPr kumimoji="1" lang="en-US" altLang="ko-Kore-KR" sz="1500" dirty="0">
                <a:solidFill>
                  <a:schemeClr val="bg1"/>
                </a:solidFill>
              </a:rPr>
              <a:t>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요소 중</a:t>
            </a:r>
            <a:r>
              <a:rPr kumimoji="1" lang="en-US" altLang="ko-Kore-KR" sz="1500" dirty="0">
                <a:solidFill>
                  <a:schemeClr val="bg1"/>
                </a:solidFill>
              </a:rPr>
              <a:t>,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짝수만 추출하여 </a:t>
            </a:r>
            <a:r>
              <a:rPr kumimoji="1" lang="en-US" altLang="ko-Kore-KR" sz="1500" dirty="0" err="1">
                <a:solidFill>
                  <a:schemeClr val="bg1"/>
                </a:solidFill>
              </a:rPr>
              <a:t>evenArr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에 옮김</a:t>
            </a:r>
          </a:p>
        </p:txBody>
      </p:sp>
    </p:spTree>
    <p:extLst>
      <p:ext uri="{BB962C8B-B14F-4D97-AF65-F5344CB8AC3E}">
        <p14:creationId xmlns:p14="http://schemas.microsoft.com/office/powerpoint/2010/main" val="1286833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동기 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비동기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동기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(Synchronous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코드의 실행이 끝나야 그 다음 코드가 실행되는 방식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클라이언트와 서버 간의 교류가 필요한 상황에선 효율성이 떨어짐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0B4CF-DBD1-389A-2E76-73AF4ADF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96" y="3033801"/>
            <a:ext cx="3653892" cy="338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0E50D-7C7B-5157-38E6-E47D44D592FD}"/>
              </a:ext>
            </a:extLst>
          </p:cNvPr>
          <p:cNvSpPr txBox="1"/>
          <p:nvPr/>
        </p:nvSpPr>
        <p:spPr>
          <a:xfrm>
            <a:off x="4858603" y="3221083"/>
            <a:ext cx="6094709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500" dirty="0"/>
              <a:t>만약 </a:t>
            </a:r>
            <a:r>
              <a:rPr kumimoji="1" lang="en-US" altLang="ko-Kore-KR" sz="1500" dirty="0"/>
              <a:t>first() </a:t>
            </a:r>
            <a:r>
              <a:rPr kumimoji="1" lang="ko-Kore-KR" altLang="en-US" sz="1500" dirty="0"/>
              <a:t>함수의 실행 결과를 전달 받기까지 오랜시간이 걸린다면</a:t>
            </a:r>
            <a:r>
              <a:rPr kumimoji="1" lang="en-US" altLang="ko-Kore-KR" sz="1500" dirty="0"/>
              <a:t>?</a:t>
            </a:r>
          </a:p>
          <a:p>
            <a:pPr marL="285750" indent="-285750">
              <a:lnSpc>
                <a:spcPct val="150000"/>
              </a:lnSpc>
              <a:buFont typeface="Symbol" pitchFamily="2" charset="2"/>
              <a:buChar char="Þ"/>
            </a:pPr>
            <a:r>
              <a:rPr kumimoji="1" lang="ko-KR" altLang="en-US" sz="1500" dirty="0"/>
              <a:t>그 다음 </a:t>
            </a:r>
            <a:r>
              <a:rPr kumimoji="1" lang="en-US" altLang="ko-KR" sz="1500" dirty="0"/>
              <a:t>second() </a:t>
            </a:r>
            <a:r>
              <a:rPr kumimoji="1" lang="ko-KR" altLang="en-US" sz="1500" dirty="0"/>
              <a:t>함수는 실행되지 못하고 대기해야 함</a:t>
            </a:r>
            <a:endParaRPr kumimoji="1" lang="ko-Kore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91DDE0-92AC-EAE0-407B-DFDF3C3AA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280" y="5298855"/>
            <a:ext cx="1472063" cy="111876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32416B-AA1E-D89C-095D-AEB37FFC5FDE}"/>
              </a:ext>
            </a:extLst>
          </p:cNvPr>
          <p:cNvCxnSpPr/>
          <p:nvPr/>
        </p:nvCxnSpPr>
        <p:spPr>
          <a:xfrm>
            <a:off x="2879678" y="5936776"/>
            <a:ext cx="197892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CC6116-A054-9F7F-F938-760505E0F753}"/>
              </a:ext>
            </a:extLst>
          </p:cNvPr>
          <p:cNvSpPr txBox="1"/>
          <p:nvPr/>
        </p:nvSpPr>
        <p:spPr>
          <a:xfrm>
            <a:off x="2057622" y="5321412"/>
            <a:ext cx="2245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함수가 호출된 순서대로 콘솔창에 출력</a:t>
            </a:r>
          </a:p>
        </p:txBody>
      </p:sp>
    </p:spTree>
    <p:extLst>
      <p:ext uri="{BB962C8B-B14F-4D97-AF65-F5344CB8AC3E}">
        <p14:creationId xmlns:p14="http://schemas.microsoft.com/office/powerpoint/2010/main" val="242486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반복문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 ~ while</a:t>
            </a: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조건이 거짓으로 판정될 때까지 반복</a:t>
            </a:r>
            <a:endParaRPr lang="en-US" altLang="ko-Kore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최소 한번은 반복됨</a:t>
            </a:r>
            <a:endParaRPr lang="en-US" altLang="ko-Kore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ore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5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구조</a:t>
            </a:r>
            <a:endParaRPr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do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 while (</a:t>
            </a:r>
            <a:r>
              <a:rPr lang="ko-KR" altLang="en-US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r>
              <a:rPr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27911F-9E59-FF6F-A4AC-0579BE2D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522" y="3109190"/>
            <a:ext cx="4406256" cy="23633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C62E23-7F2A-27AC-4413-6CACE512158C}"/>
              </a:ext>
            </a:extLst>
          </p:cNvPr>
          <p:cNvSpPr/>
          <p:nvPr/>
        </p:nvSpPr>
        <p:spPr>
          <a:xfrm>
            <a:off x="8451281" y="4511192"/>
            <a:ext cx="1344670" cy="3231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51E51-FFF6-8D80-BC81-6A57E6CDFD5F}"/>
              </a:ext>
            </a:extLst>
          </p:cNvPr>
          <p:cNvSpPr txBox="1"/>
          <p:nvPr/>
        </p:nvSpPr>
        <p:spPr>
          <a:xfrm>
            <a:off x="9782096" y="4511192"/>
            <a:ext cx="1042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&lt;</a:t>
            </a:r>
            <a:r>
              <a:rPr kumimoji="1" lang="en-US" altLang="ko-KR" sz="1500" dirty="0">
                <a:solidFill>
                  <a:schemeClr val="bg1"/>
                </a:solidFill>
              </a:rPr>
              <a:t>-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조건문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F7635-8CD3-0F6E-BA7B-349AE5134DFF}"/>
              </a:ext>
            </a:extLst>
          </p:cNvPr>
          <p:cNvSpPr txBox="1"/>
          <p:nvPr/>
        </p:nvSpPr>
        <p:spPr>
          <a:xfrm>
            <a:off x="8873176" y="4115429"/>
            <a:ext cx="1720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num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이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+</a:t>
            </a:r>
            <a:r>
              <a:rPr kumimoji="1" lang="en-US" altLang="ko-KR" sz="1500" dirty="0">
                <a:solidFill>
                  <a:schemeClr val="bg1"/>
                </a:solidFill>
              </a:rPr>
              <a:t>1</a:t>
            </a:r>
            <a:r>
              <a:rPr kumimoji="1" lang="ko-KR" altLang="en-US" sz="1500" dirty="0">
                <a:solidFill>
                  <a:schemeClr val="bg1"/>
                </a:solidFill>
              </a:rPr>
              <a:t>씩 증가</a:t>
            </a:r>
            <a:endParaRPr kumimoji="1"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26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동기 </a:t>
            </a:r>
            <a:r>
              <a:rPr lang="en-US" altLang="ko-KR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</a:t>
            </a:r>
            <a:r>
              <a:rPr lang="ko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비동기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" y="95761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비동기</a:t>
            </a: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(Asynchronous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코드의 실행이 끝날 때까지 기다리지 않고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 코드로 바로 넘어가는 방식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하나의 작업에 대한 응답을 받지 않아도 그동안 다른 작업을 병행할 수 있으므로 효율적임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9AF8A4-7FBA-06D3-E255-A6522A07B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8" y="2858951"/>
            <a:ext cx="3760559" cy="385559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0577E8-B4F5-ED68-138C-EDC6BA080638}"/>
              </a:ext>
            </a:extLst>
          </p:cNvPr>
          <p:cNvCxnSpPr>
            <a:cxnSpLocks/>
          </p:cNvCxnSpPr>
          <p:nvPr/>
        </p:nvCxnSpPr>
        <p:spPr>
          <a:xfrm>
            <a:off x="2234554" y="6361139"/>
            <a:ext cx="244502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1D7FD5-45DE-7834-A44F-15F53136E355}"/>
              </a:ext>
            </a:extLst>
          </p:cNvPr>
          <p:cNvSpPr txBox="1"/>
          <p:nvPr/>
        </p:nvSpPr>
        <p:spPr>
          <a:xfrm>
            <a:off x="1995049" y="5638361"/>
            <a:ext cx="29240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500" dirty="0">
                <a:solidFill>
                  <a:schemeClr val="bg2">
                    <a:lumMod val="50000"/>
                  </a:schemeClr>
                </a:solidFill>
              </a:rPr>
              <a:t>호출은 </a:t>
            </a:r>
            <a:r>
              <a:rPr kumimoji="1" lang="en-US" altLang="ko-Kore-KR" sz="1500" dirty="0">
                <a:solidFill>
                  <a:schemeClr val="bg2">
                    <a:lumMod val="50000"/>
                  </a:schemeClr>
                </a:solidFill>
              </a:rPr>
              <a:t>first</a:t>
            </a:r>
            <a:r>
              <a:rPr kumimoji="1" lang="en-US" altLang="ko-KR" sz="1500" dirty="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kumimoji="1" lang="ko-KR" altLang="en-US" sz="1500" dirty="0">
                <a:solidFill>
                  <a:schemeClr val="bg2">
                    <a:lumMod val="50000"/>
                  </a:schemeClr>
                </a:solidFill>
              </a:rPr>
              <a:t>함수 먼저 했지만 출력은 </a:t>
            </a:r>
            <a:r>
              <a:rPr kumimoji="1" lang="en-US" altLang="ko-KR" sz="1500" dirty="0">
                <a:solidFill>
                  <a:schemeClr val="bg2">
                    <a:lumMod val="50000"/>
                  </a:schemeClr>
                </a:solidFill>
              </a:rPr>
              <a:t>second() </a:t>
            </a:r>
            <a:r>
              <a:rPr kumimoji="1" lang="ko-KR" altLang="en-US" sz="1500" dirty="0">
                <a:solidFill>
                  <a:schemeClr val="bg2">
                    <a:lumMod val="50000"/>
                  </a:schemeClr>
                </a:solidFill>
              </a:rPr>
              <a:t>함수 먼저 됨</a:t>
            </a:r>
            <a:endParaRPr kumimoji="1" lang="ko-Kore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5DF216-7AF1-2B46-B4C8-CA0D65DEC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23" y="5471186"/>
            <a:ext cx="1725706" cy="1182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E93D40-6494-1070-91D1-A02A0E331405}"/>
              </a:ext>
            </a:extLst>
          </p:cNvPr>
          <p:cNvSpPr txBox="1"/>
          <p:nvPr/>
        </p:nvSpPr>
        <p:spPr>
          <a:xfrm>
            <a:off x="4679576" y="3222153"/>
            <a:ext cx="6339484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500" dirty="0"/>
              <a:t>비동기 함수를 사용하면 비동기 방식으로 처리되어 호출 순서 상관없이 동시에 실행됨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먼저 작업이 끝나는 순서대로 결과가 출력</a:t>
            </a:r>
            <a:endParaRPr kumimoji="1" lang="en-US" altLang="ko-KR" sz="1500" dirty="0"/>
          </a:p>
          <a:p>
            <a:pPr>
              <a:lnSpc>
                <a:spcPct val="150000"/>
              </a:lnSpc>
            </a:pPr>
            <a:r>
              <a:rPr kumimoji="1" lang="en-US" altLang="ko-KR" sz="1500" dirty="0"/>
              <a:t>=&gt;</a:t>
            </a:r>
            <a:r>
              <a:rPr kumimoji="1" lang="ko-KR" altLang="en-US" sz="1500" dirty="0"/>
              <a:t> 어떤 요청에 대한 응답이 올 때까지 무한정 기다리는 현상을 방지할 수 있음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05101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7256-E9DA-47A2-A00C-40AD06A67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278"/>
            <a:ext cx="9144000" cy="25592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수고하셨습니다 </a:t>
            </a:r>
            <a:r>
              <a:rPr lang="en-US" altLang="ko-KR" sz="4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!</a:t>
            </a:r>
            <a:endParaRPr lang="ko-KR" altLang="en-US" sz="4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8341A-FED2-4319-8A64-C2C9178D22F2}"/>
              </a:ext>
            </a:extLst>
          </p:cNvPr>
          <p:cNvSpPr/>
          <p:nvPr/>
        </p:nvSpPr>
        <p:spPr>
          <a:xfrm>
            <a:off x="0" y="322217"/>
            <a:ext cx="1672046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2023.05.26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972441D-51D1-4A82-B94D-42B15B83BE46}"/>
              </a:ext>
            </a:extLst>
          </p:cNvPr>
          <p:cNvCxnSpPr>
            <a:cxnSpLocks/>
          </p:cNvCxnSpPr>
          <p:nvPr/>
        </p:nvCxnSpPr>
        <p:spPr>
          <a:xfrm>
            <a:off x="1791063" y="3942080"/>
            <a:ext cx="88769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반복문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while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조건이 참일 경우 계속 반복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 안에 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true(or 1)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넣으면 무한 루프가 됨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구조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while 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3AE477-E8BB-698E-084A-DD6AC6A7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22" y="3147925"/>
            <a:ext cx="4355480" cy="30744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89A78DB-8B86-F046-9167-A6250EFE161B}"/>
              </a:ext>
            </a:extLst>
          </p:cNvPr>
          <p:cNvSpPr/>
          <p:nvPr/>
        </p:nvSpPr>
        <p:spPr>
          <a:xfrm>
            <a:off x="8130435" y="3598389"/>
            <a:ext cx="1035228" cy="291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C3B74-5462-75D8-7DFB-6253ADB90E3F}"/>
              </a:ext>
            </a:extLst>
          </p:cNvPr>
          <p:cNvSpPr txBox="1"/>
          <p:nvPr/>
        </p:nvSpPr>
        <p:spPr>
          <a:xfrm>
            <a:off x="9165663" y="3567132"/>
            <a:ext cx="1042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&lt;</a:t>
            </a:r>
            <a:r>
              <a:rPr kumimoji="1" lang="en-US" altLang="ko-KR" sz="1500" dirty="0">
                <a:solidFill>
                  <a:schemeClr val="bg1"/>
                </a:solidFill>
              </a:rPr>
              <a:t>-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조건문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247C3-8375-9F7E-4655-BBCCC1C24B15}"/>
              </a:ext>
            </a:extLst>
          </p:cNvPr>
          <p:cNvSpPr txBox="1"/>
          <p:nvPr/>
        </p:nvSpPr>
        <p:spPr>
          <a:xfrm>
            <a:off x="8752188" y="3874668"/>
            <a:ext cx="1720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num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이 </a:t>
            </a:r>
            <a:r>
              <a:rPr kumimoji="1" lang="en-US" altLang="ko-Kore-KR" sz="1500" dirty="0">
                <a:solidFill>
                  <a:schemeClr val="bg1"/>
                </a:solidFill>
              </a:rPr>
              <a:t>+</a:t>
            </a:r>
            <a:r>
              <a:rPr kumimoji="1" lang="en-US" altLang="ko-KR" sz="1500" dirty="0">
                <a:solidFill>
                  <a:schemeClr val="bg1"/>
                </a:solidFill>
              </a:rPr>
              <a:t>1</a:t>
            </a:r>
            <a:r>
              <a:rPr kumimoji="1" lang="ko-KR" altLang="en-US" sz="1500" dirty="0">
                <a:solidFill>
                  <a:schemeClr val="bg1"/>
                </a:solidFill>
              </a:rPr>
              <a:t>씩 증가</a:t>
            </a:r>
            <a:endParaRPr kumimoji="1"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9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괄호 안의 조건이 충족한다면 코드를 실행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구조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if 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시킬 코드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C82A27-4696-5DED-2A52-E3AF7C5D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25" y="3098431"/>
            <a:ext cx="5192377" cy="17006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3524D3-A866-E6AB-2C00-3F362DAE63E5}"/>
              </a:ext>
            </a:extLst>
          </p:cNvPr>
          <p:cNvSpPr txBox="1"/>
          <p:nvPr/>
        </p:nvSpPr>
        <p:spPr>
          <a:xfrm>
            <a:off x="8402788" y="3586469"/>
            <a:ext cx="1042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&lt;</a:t>
            </a:r>
            <a:r>
              <a:rPr kumimoji="1" lang="en-US" altLang="ko-KR" sz="1500" dirty="0">
                <a:solidFill>
                  <a:schemeClr val="bg1"/>
                </a:solidFill>
              </a:rPr>
              <a:t>-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조건문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7E89CB-04F8-4561-520B-0B8888FADAE9}"/>
              </a:ext>
            </a:extLst>
          </p:cNvPr>
          <p:cNvSpPr/>
          <p:nvPr/>
        </p:nvSpPr>
        <p:spPr>
          <a:xfrm>
            <a:off x="7065303" y="3604740"/>
            <a:ext cx="1247424" cy="3208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4CD0A-FBE8-97EA-E34F-075DB7642F75}"/>
              </a:ext>
            </a:extLst>
          </p:cNvPr>
          <p:cNvSpPr txBox="1"/>
          <p:nvPr/>
        </p:nvSpPr>
        <p:spPr>
          <a:xfrm>
            <a:off x="9017313" y="4266059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조건이 참이면 실행</a:t>
            </a:r>
          </a:p>
        </p:txBody>
      </p:sp>
    </p:spTree>
    <p:extLst>
      <p:ext uri="{BB962C8B-B14F-4D97-AF65-F5344CB8AC3E}">
        <p14:creationId xmlns:p14="http://schemas.microsoft.com/office/powerpoint/2010/main" val="29537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067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ore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~ else </a:t>
            </a: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괄호 안의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조건이 충족하는 경우와</a:t>
            </a:r>
            <a:r>
              <a:rPr lang="en-US" altLang="ko-Kore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아닌 경우 다르게 실행</a:t>
            </a:r>
            <a:endParaRPr lang="en-US" altLang="ko-Kore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구조 </a:t>
            </a:r>
            <a:endParaRPr lang="en-US" altLang="ko-Kore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if (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조건이 참인 경우 실행시킬 코드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else {</a:t>
            </a:r>
          </a:p>
          <a:p>
            <a:pPr marL="0" indent="0"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조건이 거짓인 경우 실행시킬 코드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705600" y="1155142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C2082-7A8F-1EE8-8BCE-CE17C342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243" y="3038186"/>
            <a:ext cx="4623377" cy="24668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04A9BB-EF64-C9A8-1E6D-42DB6973F18E}"/>
              </a:ext>
            </a:extLst>
          </p:cNvPr>
          <p:cNvSpPr/>
          <p:nvPr/>
        </p:nvSpPr>
        <p:spPr>
          <a:xfrm>
            <a:off x="7500060" y="3454796"/>
            <a:ext cx="1193181" cy="3208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C6CD-67D2-656D-FD1F-93AADF999CFB}"/>
              </a:ext>
            </a:extLst>
          </p:cNvPr>
          <p:cNvSpPr txBox="1"/>
          <p:nvPr/>
        </p:nvSpPr>
        <p:spPr>
          <a:xfrm>
            <a:off x="8901598" y="3415987"/>
            <a:ext cx="1042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&lt;</a:t>
            </a:r>
            <a:r>
              <a:rPr kumimoji="1" lang="en-US" altLang="ko-KR" sz="1500" dirty="0">
                <a:solidFill>
                  <a:schemeClr val="bg1"/>
                </a:solidFill>
              </a:rPr>
              <a:t>-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조건문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04A3E-4D38-26D9-B015-7603D64792FC}"/>
              </a:ext>
            </a:extLst>
          </p:cNvPr>
          <p:cNvSpPr txBox="1"/>
          <p:nvPr/>
        </p:nvSpPr>
        <p:spPr>
          <a:xfrm>
            <a:off x="9014770" y="4090831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조건이 참이면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C9586-923D-5794-0AC9-B7617E20C412}"/>
              </a:ext>
            </a:extLst>
          </p:cNvPr>
          <p:cNvSpPr txBox="1"/>
          <p:nvPr/>
        </p:nvSpPr>
        <p:spPr>
          <a:xfrm>
            <a:off x="9014770" y="5047703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조건이 거짓이면 실행</a:t>
            </a:r>
          </a:p>
        </p:txBody>
      </p:sp>
    </p:spTree>
    <p:extLst>
      <p:ext uri="{BB962C8B-B14F-4D97-AF65-F5344CB8AC3E}">
        <p14:creationId xmlns:p14="http://schemas.microsoft.com/office/powerpoint/2010/main" val="102393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" y="1155143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else if </a:t>
            </a:r>
            <a:r>
              <a:rPr lang="ko-Kore-KR" altLang="en-US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</a:t>
            </a:r>
            <a:endParaRPr lang="en-US" altLang="ko-Kore-KR" sz="21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조건을 여러 번 달고 싶은 경우 사용</a:t>
            </a:r>
            <a:endParaRPr lang="en-US" altLang="ko-Kore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ore-KR" sz="21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ore-KR" altLang="en-US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구조 </a:t>
            </a:r>
            <a:endParaRPr lang="en-US" altLang="ko-Kore-KR" sz="21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if (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조건이 참인 경우 실행시킬 코드</a:t>
            </a:r>
            <a:endParaRPr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  <a:p>
            <a:pPr marL="0" indent="0"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else if (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{</a:t>
            </a:r>
          </a:p>
          <a:p>
            <a:pPr marL="0" indent="0"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if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문은 거짓이지만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else if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조건은 참인 경우 실행시킬 코드</a:t>
            </a:r>
            <a:endParaRPr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  <a:p>
            <a:pPr marL="0" indent="0"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else {</a:t>
            </a:r>
          </a:p>
          <a:p>
            <a:pPr marL="0" indent="0">
              <a:buNone/>
            </a:pP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조건이 모두 거짓인 경우 실행시킬 코드</a:t>
            </a:r>
            <a:endParaRPr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817112" y="1468816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9D87D-69A8-88F9-1BA5-25EAC48B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25" y="892662"/>
            <a:ext cx="4897407" cy="34840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006AB8-3895-AB76-66EC-91410E474E20}"/>
              </a:ext>
            </a:extLst>
          </p:cNvPr>
          <p:cNvSpPr/>
          <p:nvPr/>
        </p:nvSpPr>
        <p:spPr>
          <a:xfrm>
            <a:off x="7444424" y="1389064"/>
            <a:ext cx="1193181" cy="3208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A5F87-6553-CEA0-F8A2-EDF3FC631A76}"/>
              </a:ext>
            </a:extLst>
          </p:cNvPr>
          <p:cNvSpPr txBox="1"/>
          <p:nvPr/>
        </p:nvSpPr>
        <p:spPr>
          <a:xfrm>
            <a:off x="8663018" y="1369900"/>
            <a:ext cx="1148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&lt;</a:t>
            </a:r>
            <a:r>
              <a:rPr kumimoji="1" lang="en-US" altLang="ko-KR" sz="1500" dirty="0">
                <a:solidFill>
                  <a:schemeClr val="bg1"/>
                </a:solidFill>
              </a:rPr>
              <a:t>-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조건문</a:t>
            </a:r>
            <a:r>
              <a:rPr kumimoji="1" lang="en-US" altLang="ko-Kore-KR" sz="1500" dirty="0">
                <a:solidFill>
                  <a:schemeClr val="bg1"/>
                </a:solidFill>
              </a:rPr>
              <a:t>1</a:t>
            </a:r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198956-A8D3-91A1-6F1C-86C8CC6A1756}"/>
              </a:ext>
            </a:extLst>
          </p:cNvPr>
          <p:cNvSpPr/>
          <p:nvPr/>
        </p:nvSpPr>
        <p:spPr>
          <a:xfrm>
            <a:off x="8070090" y="2322431"/>
            <a:ext cx="1264081" cy="3208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69BC6-13C4-378B-ADDA-3209086849AA}"/>
              </a:ext>
            </a:extLst>
          </p:cNvPr>
          <p:cNvSpPr txBox="1"/>
          <p:nvPr/>
        </p:nvSpPr>
        <p:spPr>
          <a:xfrm>
            <a:off x="9367098" y="2305191"/>
            <a:ext cx="1148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&lt;</a:t>
            </a:r>
            <a:r>
              <a:rPr kumimoji="1" lang="en-US" altLang="ko-KR" sz="1500" dirty="0">
                <a:solidFill>
                  <a:schemeClr val="bg1"/>
                </a:solidFill>
              </a:rPr>
              <a:t>-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조건문</a:t>
            </a:r>
            <a:r>
              <a:rPr kumimoji="1" lang="en-US" altLang="ko-Kore-KR" sz="1500" dirty="0">
                <a:solidFill>
                  <a:schemeClr val="bg1"/>
                </a:solidFill>
              </a:rPr>
              <a:t>2</a:t>
            </a:r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9CA55-EEC1-E0C1-4558-D8B37C1350EE}"/>
              </a:ext>
            </a:extLst>
          </p:cNvPr>
          <p:cNvSpPr txBox="1"/>
          <p:nvPr/>
        </p:nvSpPr>
        <p:spPr>
          <a:xfrm>
            <a:off x="8619121" y="2968171"/>
            <a:ext cx="1963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조건</a:t>
            </a:r>
            <a:r>
              <a:rPr kumimoji="1" lang="en-US" altLang="ko-Kore-KR" sz="1500" dirty="0">
                <a:solidFill>
                  <a:schemeClr val="bg1"/>
                </a:solidFill>
              </a:rPr>
              <a:t>2</a:t>
            </a:r>
            <a:r>
              <a:rPr kumimoji="1" lang="ko-Kore-KR" altLang="en-US" sz="1500" dirty="0">
                <a:solidFill>
                  <a:schemeClr val="bg1"/>
                </a:solidFill>
              </a:rPr>
              <a:t>가 참이면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563CE-5ABC-F986-D9AD-CFBAC7B94C98}"/>
              </a:ext>
            </a:extLst>
          </p:cNvPr>
          <p:cNvSpPr txBox="1"/>
          <p:nvPr/>
        </p:nvSpPr>
        <p:spPr>
          <a:xfrm>
            <a:off x="8538504" y="3899444"/>
            <a:ext cx="2502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조건이 모두 거짓이면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3A9F8-2095-CB97-599E-55CD020A9D3C}"/>
              </a:ext>
            </a:extLst>
          </p:cNvPr>
          <p:cNvSpPr txBox="1"/>
          <p:nvPr/>
        </p:nvSpPr>
        <p:spPr>
          <a:xfrm>
            <a:off x="9420418" y="2003273"/>
            <a:ext cx="19639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bg1"/>
                </a:solidFill>
              </a:rPr>
              <a:t>조건</a:t>
            </a:r>
            <a:r>
              <a:rPr kumimoji="1" lang="en-US" altLang="ko-KR" sz="1500" dirty="0">
                <a:solidFill>
                  <a:schemeClr val="bg1"/>
                </a:solidFill>
              </a:rPr>
              <a:t>1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이 참이면 실행</a:t>
            </a:r>
          </a:p>
        </p:txBody>
      </p:sp>
    </p:spTree>
    <p:extLst>
      <p:ext uri="{BB962C8B-B14F-4D97-AF65-F5344CB8AC3E}">
        <p14:creationId xmlns:p14="http://schemas.microsoft.com/office/powerpoint/2010/main" val="3311310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B009-3E68-492C-B37F-B2E29130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8" y="265315"/>
            <a:ext cx="4640218" cy="627347"/>
          </a:xfrm>
        </p:spPr>
        <p:txBody>
          <a:bodyPr>
            <a:normAutofit/>
          </a:bodyPr>
          <a:lstStyle/>
          <a:p>
            <a:r>
              <a:rPr lang="ko-Kore-KR" altLang="en-US" sz="3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</a:t>
            </a:r>
            <a:endParaRPr lang="ko-KR" altLang="en-US" sz="3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9A692F-8C34-4F24-8A37-B5F76DFA784A}"/>
              </a:ext>
            </a:extLst>
          </p:cNvPr>
          <p:cNvSpPr/>
          <p:nvPr/>
        </p:nvSpPr>
        <p:spPr>
          <a:xfrm>
            <a:off x="0" y="322217"/>
            <a:ext cx="980440" cy="43542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D25E7-A21E-628E-C0CA-10C6AD742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39" y="1014519"/>
            <a:ext cx="11010122" cy="55781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switch</a:t>
            </a:r>
            <a:r>
              <a:rPr lang="ko-KR" altLang="en-US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endParaRPr lang="en-US" altLang="ko-KR" sz="21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조건을 다양한 상황에서 비교할 수 있음</a:t>
            </a:r>
            <a:endParaRPr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break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없으면 해당 코드 아래의 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case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값들도 실행됨</a:t>
            </a:r>
            <a:endParaRPr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1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 구조</a:t>
            </a:r>
            <a:endParaRPr lang="en-US" altLang="ko-KR" sz="21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switch (</a:t>
            </a:r>
            <a:r>
              <a:rPr lang="ko-KR" altLang="en-US" sz="21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조건값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case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1: </a:t>
            </a: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때 실행 시킬 코드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case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2: </a:t>
            </a: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때 실행 시킬 코드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default: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</a:t>
            </a:r>
            <a:r>
              <a:rPr lang="ko-KR" altLang="en-US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일치하는 값이 없을 때 실행 시킬 코드</a:t>
            </a:r>
            <a:endParaRPr lang="en-US" altLang="ko-KR" sz="2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}</a:t>
            </a:r>
            <a:endParaRPr lang="en-US" altLang="ko-KR" sz="21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36402-8465-4F40-B929-B92724321E9C}"/>
              </a:ext>
            </a:extLst>
          </p:cNvPr>
          <p:cNvSpPr txBox="1"/>
          <p:nvPr/>
        </p:nvSpPr>
        <p:spPr>
          <a:xfrm>
            <a:off x="6817112" y="1468816"/>
            <a:ext cx="184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25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sz="25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1B5B38F-5CF0-DA70-4A9F-5327BC46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112" y="1899703"/>
            <a:ext cx="4919070" cy="448042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F6865B-7B75-30E3-20E6-CD6BDD6135A4}"/>
              </a:ext>
            </a:extLst>
          </p:cNvPr>
          <p:cNvSpPr/>
          <p:nvPr/>
        </p:nvSpPr>
        <p:spPr>
          <a:xfrm>
            <a:off x="7935744" y="2357886"/>
            <a:ext cx="908006" cy="3170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7FA438-097F-B03C-98B5-BCBA3949E528}"/>
              </a:ext>
            </a:extLst>
          </p:cNvPr>
          <p:cNvSpPr txBox="1"/>
          <p:nvPr/>
        </p:nvSpPr>
        <p:spPr>
          <a:xfrm>
            <a:off x="8916321" y="2357886"/>
            <a:ext cx="8499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&lt;</a:t>
            </a:r>
            <a:r>
              <a:rPr kumimoji="1" lang="en-US" altLang="ko-KR" sz="1500" dirty="0">
                <a:solidFill>
                  <a:schemeClr val="bg1"/>
                </a:solidFill>
              </a:rPr>
              <a:t>- </a:t>
            </a:r>
            <a:r>
              <a:rPr kumimoji="1" lang="ko-Kore-KR" altLang="en-US" sz="1500" dirty="0">
                <a:solidFill>
                  <a:schemeClr val="bg1"/>
                </a:solidFill>
              </a:rPr>
              <a:t>조건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9C0CA6-29B5-5557-D788-1FF157F006BC}"/>
              </a:ext>
            </a:extLst>
          </p:cNvPr>
          <p:cNvSpPr txBox="1"/>
          <p:nvPr/>
        </p:nvSpPr>
        <p:spPr>
          <a:xfrm>
            <a:off x="8843750" y="3550413"/>
            <a:ext cx="3301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bg1"/>
                </a:solidFill>
              </a:rPr>
              <a:t>Today</a:t>
            </a:r>
            <a:r>
              <a:rPr kumimoji="1" lang="ko-Kore-KR" altLang="en-US" sz="1500" dirty="0">
                <a:solidFill>
                  <a:schemeClr val="bg1"/>
                </a:solidFill>
              </a:rPr>
              <a:t> 값이 </a:t>
            </a:r>
            <a:r>
              <a:rPr kumimoji="1" lang="en-US" altLang="ko-KR" sz="1500" dirty="0">
                <a:solidFill>
                  <a:schemeClr val="bg1"/>
                </a:solidFill>
              </a:rPr>
              <a:t>＂</a:t>
            </a:r>
            <a:r>
              <a:rPr kumimoji="1" lang="ko-KR" altLang="en-US" sz="1500" dirty="0">
                <a:solidFill>
                  <a:schemeClr val="bg1"/>
                </a:solidFill>
              </a:rPr>
              <a:t>금</a:t>
            </a:r>
            <a:r>
              <a:rPr kumimoji="1" lang="en-US" altLang="ko-KR" sz="1500" dirty="0">
                <a:solidFill>
                  <a:schemeClr val="bg1"/>
                </a:solidFill>
              </a:rPr>
              <a:t>”</a:t>
            </a:r>
            <a:r>
              <a:rPr kumimoji="1" lang="ko-KR" altLang="en-US" sz="1500" dirty="0">
                <a:solidFill>
                  <a:schemeClr val="bg1"/>
                </a:solidFill>
              </a:rPr>
              <a:t>이므로 출력</a:t>
            </a:r>
            <a:endParaRPr kumimoji="1" lang="ko-Kore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1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6322</TotalTime>
  <Words>1941</Words>
  <Application>Microsoft Macintosh PowerPoint</Application>
  <PresentationFormat>와이드스크린</PresentationFormat>
  <Paragraphs>436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Apple SD Gothic Neo</vt:lpstr>
      <vt:lpstr>맑은 고딕</vt:lpstr>
      <vt:lpstr>Arial</vt:lpstr>
      <vt:lpstr>Calibri</vt:lpstr>
      <vt:lpstr>Symbol</vt:lpstr>
      <vt:lpstr>Wingdings</vt:lpstr>
      <vt:lpstr>Office 테마</vt:lpstr>
      <vt:lpstr>Hallym LIKELION 11th Front-End Study - 5</vt:lpstr>
      <vt:lpstr>반복문</vt:lpstr>
      <vt:lpstr>반복문</vt:lpstr>
      <vt:lpstr>반복문</vt:lpstr>
      <vt:lpstr>반복문</vt:lpstr>
      <vt:lpstr>조건문</vt:lpstr>
      <vt:lpstr>조건문</vt:lpstr>
      <vt:lpstr>조건문</vt:lpstr>
      <vt:lpstr>조건문</vt:lpstr>
      <vt:lpstr>배열</vt:lpstr>
      <vt:lpstr>배열</vt:lpstr>
      <vt:lpstr>배열</vt:lpstr>
      <vt:lpstr>배열 생성</vt:lpstr>
      <vt:lpstr>2차원 배열</vt:lpstr>
      <vt:lpstr>2차원 배열 생성</vt:lpstr>
      <vt:lpstr>배열 요소 추가</vt:lpstr>
      <vt:lpstr>배열 요소 제거</vt:lpstr>
      <vt:lpstr>배열 합치기</vt:lpstr>
      <vt:lpstr>배열 합치기</vt:lpstr>
      <vt:lpstr>배열 자르기</vt:lpstr>
      <vt:lpstr>배열 자르기</vt:lpstr>
      <vt:lpstr>Length()</vt:lpstr>
      <vt:lpstr>요소 찾기</vt:lpstr>
      <vt:lpstr>함수</vt:lpstr>
      <vt:lpstr>함수</vt:lpstr>
      <vt:lpstr>함수</vt:lpstr>
      <vt:lpstr>함수</vt:lpstr>
      <vt:lpstr>함수 선언문 / 표현식 차이</vt:lpstr>
      <vt:lpstr>함수</vt:lpstr>
      <vt:lpstr>함수 기본 예제</vt:lpstr>
      <vt:lpstr>함수 기본 예제</vt:lpstr>
      <vt:lpstr>함수</vt:lpstr>
      <vt:lpstr>함수</vt:lpstr>
      <vt:lpstr>콜백 함수</vt:lpstr>
      <vt:lpstr>콜백 함수</vt:lpstr>
      <vt:lpstr>콜백 함수를 활용하는 함수</vt:lpstr>
      <vt:lpstr>콜백 함수를 활용하는 함수</vt:lpstr>
      <vt:lpstr>콜백 함수를 활용하는 함수</vt:lpstr>
      <vt:lpstr>동기 / 비동기</vt:lpstr>
      <vt:lpstr>동기 / 비동기</vt:lpstr>
      <vt:lpstr>수고하셨습니다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입력해주세요.</dc:title>
  <dc:creator>USER</dc:creator>
  <cp:lastModifiedBy>윤아 허</cp:lastModifiedBy>
  <cp:revision>452</cp:revision>
  <dcterms:created xsi:type="dcterms:W3CDTF">2018-03-25T02:38:54Z</dcterms:created>
  <dcterms:modified xsi:type="dcterms:W3CDTF">2023-05-26T04:35:13Z</dcterms:modified>
</cp:coreProperties>
</file>