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460" r:id="rId3"/>
    <p:sldId id="462" r:id="rId4"/>
    <p:sldId id="465" r:id="rId5"/>
    <p:sldId id="461" r:id="rId6"/>
    <p:sldId id="463" r:id="rId7"/>
    <p:sldId id="464" r:id="rId8"/>
    <p:sldId id="466" r:id="rId9"/>
    <p:sldId id="490" r:id="rId10"/>
    <p:sldId id="489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91" r:id="rId22"/>
    <p:sldId id="477" r:id="rId23"/>
    <p:sldId id="478" r:id="rId24"/>
    <p:sldId id="479" r:id="rId25"/>
    <p:sldId id="480" r:id="rId26"/>
    <p:sldId id="481" r:id="rId27"/>
    <p:sldId id="482" r:id="rId28"/>
    <p:sldId id="451" r:id="rId29"/>
    <p:sldId id="484" r:id="rId30"/>
    <p:sldId id="487" r:id="rId31"/>
    <p:sldId id="488" r:id="rId32"/>
    <p:sldId id="4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3"/>
    <p:restoredTop sz="94169"/>
  </p:normalViewPr>
  <p:slideViewPr>
    <p:cSldViewPr snapToGrid="0" snapToObjects="1">
      <p:cViewPr varScale="1">
        <p:scale>
          <a:sx n="72" d="100"/>
          <a:sy n="72" d="100"/>
        </p:scale>
        <p:origin x="6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Haoyue" userId="5b0419a2-d011-49ab-b276-4639ed35afc0" providerId="ADAL" clId="{686C5275-BC32-49B7-AE0D-BA77C3C365A1}"/>
    <pc:docChg chg="modSld">
      <pc:chgData name="ZHANG Haoyue" userId="5b0419a2-d011-49ab-b276-4639ed35afc0" providerId="ADAL" clId="{686C5275-BC32-49B7-AE0D-BA77C3C365A1}" dt="2024-03-25T08:20:49.549" v="6" actId="13926"/>
      <pc:docMkLst>
        <pc:docMk/>
      </pc:docMkLst>
      <pc:sldChg chg="modSp mod">
        <pc:chgData name="ZHANG Haoyue" userId="5b0419a2-d011-49ab-b276-4639ed35afc0" providerId="ADAL" clId="{686C5275-BC32-49B7-AE0D-BA77C3C365A1}" dt="2024-03-25T08:03:00.177" v="0" actId="13926"/>
        <pc:sldMkLst>
          <pc:docMk/>
          <pc:sldMk cId="3020549071" sldId="466"/>
        </pc:sldMkLst>
        <pc:spChg chg="mod">
          <ac:chgData name="ZHANG Haoyue" userId="5b0419a2-d011-49ab-b276-4639ed35afc0" providerId="ADAL" clId="{686C5275-BC32-49B7-AE0D-BA77C3C365A1}" dt="2024-03-25T08:03:00.177" v="0" actId="13926"/>
          <ac:spMkLst>
            <pc:docMk/>
            <pc:sldMk cId="3020549071" sldId="466"/>
            <ac:spMk id="3" creationId="{FFC30476-841E-164C-B7FF-0E8C7952BAA1}"/>
          </ac:spMkLst>
        </pc:spChg>
      </pc:sldChg>
      <pc:sldChg chg="modSp mod">
        <pc:chgData name="ZHANG Haoyue" userId="5b0419a2-d011-49ab-b276-4639ed35afc0" providerId="ADAL" clId="{686C5275-BC32-49B7-AE0D-BA77C3C365A1}" dt="2024-03-25T08:07:27.423" v="1" actId="13926"/>
        <pc:sldMkLst>
          <pc:docMk/>
          <pc:sldMk cId="1443682752" sldId="468"/>
        </pc:sldMkLst>
        <pc:spChg chg="mod">
          <ac:chgData name="ZHANG Haoyue" userId="5b0419a2-d011-49ab-b276-4639ed35afc0" providerId="ADAL" clId="{686C5275-BC32-49B7-AE0D-BA77C3C365A1}" dt="2024-03-25T08:07:27.423" v="1" actId="13926"/>
          <ac:spMkLst>
            <pc:docMk/>
            <pc:sldMk cId="1443682752" sldId="468"/>
            <ac:spMk id="3" creationId="{F399B3BB-8462-DB4C-8CEE-7FCD77B37474}"/>
          </ac:spMkLst>
        </pc:spChg>
      </pc:sldChg>
      <pc:sldChg chg="modSp mod">
        <pc:chgData name="ZHANG Haoyue" userId="5b0419a2-d011-49ab-b276-4639ed35afc0" providerId="ADAL" clId="{686C5275-BC32-49B7-AE0D-BA77C3C365A1}" dt="2024-03-25T08:10:14.368" v="2" actId="13926"/>
        <pc:sldMkLst>
          <pc:docMk/>
          <pc:sldMk cId="935142023" sldId="470"/>
        </pc:sldMkLst>
        <pc:spChg chg="mod">
          <ac:chgData name="ZHANG Haoyue" userId="5b0419a2-d011-49ab-b276-4639ed35afc0" providerId="ADAL" clId="{686C5275-BC32-49B7-AE0D-BA77C3C365A1}" dt="2024-03-25T08:10:14.368" v="2" actId="13926"/>
          <ac:spMkLst>
            <pc:docMk/>
            <pc:sldMk cId="935142023" sldId="470"/>
            <ac:spMk id="3" creationId="{41A837E7-6E0A-B24E-A5B2-A76E86E3AA3F}"/>
          </ac:spMkLst>
        </pc:spChg>
      </pc:sldChg>
      <pc:sldChg chg="modSp mod">
        <pc:chgData name="ZHANG Haoyue" userId="5b0419a2-d011-49ab-b276-4639ed35afc0" providerId="ADAL" clId="{686C5275-BC32-49B7-AE0D-BA77C3C365A1}" dt="2024-03-25T08:12:28.026" v="4" actId="13926"/>
        <pc:sldMkLst>
          <pc:docMk/>
          <pc:sldMk cId="1737687269" sldId="472"/>
        </pc:sldMkLst>
        <pc:spChg chg="mod">
          <ac:chgData name="ZHANG Haoyue" userId="5b0419a2-d011-49ab-b276-4639ed35afc0" providerId="ADAL" clId="{686C5275-BC32-49B7-AE0D-BA77C3C365A1}" dt="2024-03-25T08:11:58.446" v="3" actId="13926"/>
          <ac:spMkLst>
            <pc:docMk/>
            <pc:sldMk cId="1737687269" sldId="472"/>
            <ac:spMk id="2" creationId="{B8CD06CB-5A18-A641-8F90-F33337FE5D57}"/>
          </ac:spMkLst>
        </pc:spChg>
        <pc:spChg chg="mod">
          <ac:chgData name="ZHANG Haoyue" userId="5b0419a2-d011-49ab-b276-4639ed35afc0" providerId="ADAL" clId="{686C5275-BC32-49B7-AE0D-BA77C3C365A1}" dt="2024-03-25T08:12:28.026" v="4" actId="13926"/>
          <ac:spMkLst>
            <pc:docMk/>
            <pc:sldMk cId="1737687269" sldId="472"/>
            <ac:spMk id="3" creationId="{ABF2B2A9-D4EF-484A-9F9F-27AC72F6D80E}"/>
          </ac:spMkLst>
        </pc:spChg>
      </pc:sldChg>
      <pc:sldChg chg="modSp mod">
        <pc:chgData name="ZHANG Haoyue" userId="5b0419a2-d011-49ab-b276-4639ed35afc0" providerId="ADAL" clId="{686C5275-BC32-49B7-AE0D-BA77C3C365A1}" dt="2024-03-25T08:15:51.725" v="5" actId="13926"/>
        <pc:sldMkLst>
          <pc:docMk/>
          <pc:sldMk cId="1660082411" sldId="475"/>
        </pc:sldMkLst>
        <pc:spChg chg="mod">
          <ac:chgData name="ZHANG Haoyue" userId="5b0419a2-d011-49ab-b276-4639ed35afc0" providerId="ADAL" clId="{686C5275-BC32-49B7-AE0D-BA77C3C365A1}" dt="2024-03-25T08:15:51.725" v="5" actId="13926"/>
          <ac:spMkLst>
            <pc:docMk/>
            <pc:sldMk cId="1660082411" sldId="475"/>
            <ac:spMk id="3" creationId="{A7F64B97-4B5C-7349-BD7A-F3809294E12E}"/>
          </ac:spMkLst>
        </pc:spChg>
      </pc:sldChg>
      <pc:sldChg chg="modSp mod">
        <pc:chgData name="ZHANG Haoyue" userId="5b0419a2-d011-49ab-b276-4639ed35afc0" providerId="ADAL" clId="{686C5275-BC32-49B7-AE0D-BA77C3C365A1}" dt="2024-03-25T08:20:49.549" v="6" actId="13926"/>
        <pc:sldMkLst>
          <pc:docMk/>
          <pc:sldMk cId="34226098" sldId="484"/>
        </pc:sldMkLst>
        <pc:spChg chg="mod">
          <ac:chgData name="ZHANG Haoyue" userId="5b0419a2-d011-49ab-b276-4639ed35afc0" providerId="ADAL" clId="{686C5275-BC32-49B7-AE0D-BA77C3C365A1}" dt="2024-03-25T08:20:49.549" v="6" actId="13926"/>
          <ac:spMkLst>
            <pc:docMk/>
            <pc:sldMk cId="34226098" sldId="484"/>
            <ac:spMk id="3" creationId="{C2E25FA9-2E00-064B-AAB8-016C4BA8A3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4ED5-92FB-CA4E-920F-43BE4C619C5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0FC60-9D2C-6040-A684-6958A9C0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0FC60-9D2C-6040-A684-6958A9C0D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79CA-8160-AF41-AE2D-3EBE2764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11B7-921E-7B49-BBA9-DD66B363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1911-97C5-BB44-BB52-0FC4B633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9220-8449-2043-9D85-182E0F2EFD94}" type="datetime1">
              <a:rPr lang="en-HK" smtClean="0"/>
              <a:t>25/3/2024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2181-E615-8C45-ACDE-240298B2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21FB-2C85-5442-BFD8-BA9FEC3C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F015-0F56-F947-BB19-D04290B6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C9CCD-6E87-FB44-8C76-1733BA89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FAFC-DD50-7143-86FE-0B62A20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C828-49BC-0445-ABCE-2EBD3F185FA1}" type="datetime1">
              <a:rPr lang="en-HK" smtClean="0"/>
              <a:t>25/3/2024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F95E-EFD3-C74A-AE44-521A1EBF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2A4A-139E-7647-B2D9-130C9497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E986E-C1D7-7745-8468-6C88206AC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4DC0E-692A-4B4F-B5C4-7E88A8BE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B8B2-EA18-624F-ABD1-92E1BB49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D38F-DBC3-F74B-AC4F-B14F9D0B6DB9}" type="datetime1">
              <a:rPr lang="en-HK" smtClean="0"/>
              <a:t>25/3/2024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2A80-6E1A-8940-A71F-3B706FA8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7848-8B28-5B4D-AC7B-C84D9261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3591-24DF-2244-8B85-0EE5180D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0425-BFCA-DB44-81AE-31203F96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0DE6-19B1-AF4F-9EF7-AEEDAF59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409-8757-F146-8CD0-27DFA3F9D13A}" type="datetime1">
              <a:rPr lang="en-HK" smtClean="0"/>
              <a:t>25/3/2024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3A2B-E459-5F48-BA14-F4CB6D33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108D-26FA-6B40-8614-FCF94693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F91-944A-514B-8F0F-6ED824E1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85A34-A50C-EB43-8B61-522C3375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BE73-DCF1-4344-B008-8C4573C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BA3D-B707-9049-89BD-D9FEAB9BD8AE}" type="datetime1">
              <a:rPr lang="en-HK" smtClean="0"/>
              <a:t>25/3/2024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7E47-1DCD-2344-A73A-20FD9BDC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12BD-99B0-1643-88B4-F43AB628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4F2E-3BD8-EA48-8EFB-2BBFD4B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7135-84ED-4E42-AD73-AAD3E1A4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0BE8E-99AC-434E-B34D-A11B3DDD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3B4D4-77E7-3040-ADB5-7EB9C7BD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C450-FFE1-A248-99D7-8D8C414709F4}" type="datetime1">
              <a:rPr lang="en-HK" smtClean="0"/>
              <a:t>25/3/2024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2D6D-03AD-214D-9BF5-29D2C233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E14F3-E4C7-8A4A-83C1-42D1594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0D6-6159-4142-B3CF-E2BBDED2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AD7D9-EED1-474A-83C8-D9B016C1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07B71-A20C-8349-B7F0-9A23CC69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8751F-99FD-CD4A-959A-EE9933EB1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73433-3888-0744-B776-7C055E022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978C4-73EF-F446-AEC4-B87EF6D1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E276-E81B-F142-8989-22196B516590}" type="datetime1">
              <a:rPr lang="en-HK" smtClean="0"/>
              <a:t>25/3/2024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CAE36-98E3-3E4F-9A93-CCD5EDC8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7866B-4ACC-AE4B-963D-3D98D7B8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B876-8EFD-E34D-8606-9B3FF2E2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55BE9-E9E3-914E-BA55-E23C9C15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D31-7B8C-A840-8232-FB614929B094}" type="datetime1">
              <a:rPr lang="en-HK" smtClean="0"/>
              <a:t>25/3/2024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375FA-DBFB-994E-8CF2-C43681F3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0F91D-4EEB-2747-87F1-1713FA97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25BFD-EB01-EB4C-8EB7-772FA1D8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049-9F10-1249-B211-8108303104B9}" type="datetime1">
              <a:rPr lang="en-HK" smtClean="0"/>
              <a:t>25/3/2024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48D89-F7AC-A74A-882C-468B50C5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BF59A-E698-1F43-AFCB-9B534094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83A9-8133-7447-92C3-EDB4556B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4A50-452B-634D-ABEA-9329686D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0E025-0E66-A64F-BB20-78C65FD7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3D5F8-841B-284E-BDDB-A9E934D2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DA3-656C-ED48-B792-8797388640AF}" type="datetime1">
              <a:rPr lang="en-HK" smtClean="0"/>
              <a:t>25/3/2024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72A03-6C90-144F-908C-2C8D618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AA67-43DC-2F4D-827E-42E31ED0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11B5-E2D0-0845-9913-67A55A93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5B4DB-7446-C54C-9139-CE018A6D7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9759B-C863-B643-8CC8-F5EFF4C8F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99E1B-972B-F44F-8F52-491423AB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D8B-0980-1041-ACBE-9F6DFACB8A50}" type="datetime1">
              <a:rPr lang="en-HK" smtClean="0"/>
              <a:t>25/3/2024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AEC5-B043-0748-9984-74BB82E3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17D0E-3A1B-E84E-AEF6-BABD7688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2BCB9-D56C-954F-8444-3C42FE75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60ED0-3649-9146-B78C-E1EFFDE0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72C9-1A7A-814D-A7B7-AF3610234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3B32-C276-9A46-B7A4-C831E8C97C09}" type="datetime1">
              <a:rPr lang="en-HK" smtClean="0"/>
              <a:t>25/3/2024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DF4A-3FFD-4C4F-A3E0-0619AEC14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B7BC-CBAB-9C40-8821-3A85DC2F9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9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cs.wisc.edu/~remzi/OSTEP/#book-chapters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5721-4649-8C40-B60C-B5C383618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COMP3511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1297E-C961-4145-86ED-FEE087585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Assignment 2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9FF7D-C9B5-1242-8241-698A0300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5CB2-4D48-4327-743A-8D25891C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vruntime</a:t>
            </a:r>
            <a:r>
              <a:rPr lang="en-GB" dirty="0"/>
              <a:t> in the intermediate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E76F-1919-1F2D-AB4A-259E006A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vruntime</a:t>
            </a:r>
            <a:r>
              <a:rPr lang="en-GB" dirty="0"/>
              <a:t> is a floating-point value</a:t>
            </a:r>
          </a:p>
          <a:p>
            <a:r>
              <a:rPr lang="en-GB" dirty="0"/>
              <a:t>It may cause some troubles in the grading if </a:t>
            </a:r>
            <a:r>
              <a:rPr lang="en-GB" dirty="0" err="1"/>
              <a:t>vruntime</a:t>
            </a:r>
            <a:r>
              <a:rPr lang="en-GB" dirty="0"/>
              <a:t> is shown due to some precision errors</a:t>
            </a:r>
          </a:p>
          <a:p>
            <a:r>
              <a:rPr lang="en-GB" dirty="0"/>
              <a:t>In the skeleton code:</a:t>
            </a:r>
          </a:p>
          <a:p>
            <a:pPr lvl="1"/>
            <a:r>
              <a:rPr lang="en-GB" dirty="0"/>
              <a:t>DISPLAY_VRUNTIME is used to control whether to display the </a:t>
            </a:r>
            <a:r>
              <a:rPr lang="en-GB" dirty="0" err="1"/>
              <a:t>vruntime</a:t>
            </a:r>
            <a:endParaRPr lang="en-GB" dirty="0"/>
          </a:p>
          <a:p>
            <a:pPr lvl="1"/>
            <a:r>
              <a:rPr lang="en-GB" dirty="0"/>
              <a:t>You can enable the display during debugging</a:t>
            </a:r>
          </a:p>
          <a:p>
            <a:pPr lvl="1"/>
            <a:r>
              <a:rPr lang="en-GB" dirty="0"/>
              <a:t>Remember to disable the display before your submission</a:t>
            </a:r>
          </a:p>
          <a:p>
            <a:r>
              <a:rPr lang="en-GB" dirty="0" err="1"/>
              <a:t>vruntime</a:t>
            </a:r>
            <a:r>
              <a:rPr lang="en-GB" dirty="0"/>
              <a:t> is not shown in the sample executable</a:t>
            </a:r>
          </a:p>
          <a:p>
            <a:pPr lvl="1"/>
            <a:r>
              <a:rPr lang="en-GB" dirty="0"/>
              <a:t>In the step-by-step demonstrations in the next few slides, </a:t>
            </a:r>
            <a:r>
              <a:rPr lang="en-GB" dirty="0" err="1"/>
              <a:t>vruntime</a:t>
            </a:r>
            <a:r>
              <a:rPr lang="en-GB" dirty="0"/>
              <a:t> is shown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D1308-217D-EDC0-6D19-C33CA83D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CD74-3958-6040-99BE-2F17FF2F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Configuration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6D72-C4CA-1E42-8735-9E9820FA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Latency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)</a:t>
            </a:r>
          </a:p>
          <a:p>
            <a:r>
              <a:rPr lang="en-US" dirty="0"/>
              <a:t>Minimum Granularity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)</a:t>
            </a:r>
          </a:p>
          <a:p>
            <a:r>
              <a:rPr lang="en-US" dirty="0"/>
              <a:t>Controlling the process priority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5C741-3F78-AB47-ACD3-176EF16E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4D42-A8FC-B64B-A747-8B16C499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Latency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B3BB-8462-DB4C-8CEE-7FCD77B3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, with a typical value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48ms</a:t>
            </a:r>
            <a:r>
              <a:rPr lang="en-US" dirty="0"/>
              <a:t>, to determine how long one process should run before considering a switch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If we have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 processes, without considering the process priority, the per-process time slice is equal to: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48/2 = 24ms</a:t>
            </a:r>
          </a:p>
          <a:p>
            <a:r>
              <a:rPr lang="en-US" dirty="0">
                <a:cs typeface="Courier New" panose="02070309020205020404" pitchFamily="49" charset="0"/>
              </a:rPr>
              <a:t>We will discuss how to calculate the per-process time slice when the process priority is considered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852B-CB20-8F41-A2CD-0B45F674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316D-2B4A-3B4E-8D1C-6C0787D2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Granularity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75C4-5C91-204B-BC1C-DEB54C13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per-process time slice is too short</a:t>
            </a:r>
          </a:p>
          <a:p>
            <a:pPr lvl="1"/>
            <a:r>
              <a:rPr lang="en-US" dirty="0"/>
              <a:t>Performance will be degraded due to the overhead of context switch</a:t>
            </a:r>
          </a:p>
          <a:p>
            <a:r>
              <a:rPr lang="en-US" dirty="0"/>
              <a:t>CFS adds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, with a typical value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  <a:r>
              <a:rPr lang="en-US" dirty="0"/>
              <a:t>, to control the minimum per-process time slice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there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dirty="0"/>
              <a:t> processes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48ms</a:t>
            </a:r>
          </a:p>
          <a:p>
            <a:pPr lvl="1"/>
            <a:r>
              <a:rPr lang="en-US" dirty="0"/>
              <a:t>Per-process time slice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48/12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4ms</a:t>
            </a:r>
            <a:r>
              <a:rPr lang="en-US" dirty="0"/>
              <a:t>, which is smaller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per-process time slice will be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AAE0B-6E2C-6F4B-A29E-33A57F4D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6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A358-7E45-A441-9FAE-AE6D2DB8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process priority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37E7-6E0A-B24E-A5B2-A76E86E3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classic UNIX (i.e., the predecessor of Linux) mechanism known as the nice level is adopted. </a:t>
            </a:r>
          </a:p>
          <a:p>
            <a:pPr lvl="1"/>
            <a:r>
              <a:rPr lang="en-US" dirty="0"/>
              <a:t>The nice parameter can be set anywhere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-20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dirty="0"/>
              <a:t> for a process, with a default nice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Positive nice values imply lower priority and negative values imply higher priority.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AD5B5-9954-6C4B-AE00-5354D8AB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FCCA-F62D-F04A-AC56-FA23B2EE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Nice Values to CFS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DD61-005B-C947-A331-DE26FAA7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maps the nice values (defined in Unix/Linux) to the CFS weights:</a:t>
            </a:r>
          </a:p>
          <a:p>
            <a:pPr lvl="1"/>
            <a:r>
              <a:rPr lang="en-US" dirty="0"/>
              <a:t>DEFAULT_WEIGHT refers to nice value 0</a:t>
            </a:r>
          </a:p>
          <a:p>
            <a:pPr lvl="1"/>
            <a:r>
              <a:rPr lang="en-US" dirty="0"/>
              <a:t>The following mapping is implemented in the skeleton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D3B7-CDE8-5945-83D6-FCCE268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2FB0D-9F2D-F44C-ABE3-7D8806CC44C6}"/>
              </a:ext>
            </a:extLst>
          </p:cNvPr>
          <p:cNvSpPr txBox="1"/>
          <p:nvPr/>
        </p:nvSpPr>
        <p:spPr>
          <a:xfrm>
            <a:off x="2005777" y="3172579"/>
            <a:ext cx="818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const int DEFAULT_WEIGHT = 1024;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const int NICE_TO_WEIGHT[40]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88761, 71755, 56483, 46273, 36291, // nice: -20 to -16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29154, 23254, 18705, 14949, 11916, // nice: -15 to -11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9548,  7620,  6100,  4904,  3906, // nice: -10 to  -6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3121,  2501,  1991,  1586,  1277, // nice:  -5 to  -1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1024,   820,   655,   526,   423, // nice:   0 to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335,   272,   215,   172,   137, // nice:   5 to   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110,    87,    70,    56,    45, // nice:  10 to 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36,    29,    23,    18,    15, // nice:  15 to 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313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06CB-5A18-A641-8F90-F33337FE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Calculating the per-process time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B2A9-D4EF-484A-9F9F-27AC72F6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weights allow us to compute the effective time slice of each process, but now accounting for their priority differences</a:t>
            </a:r>
          </a:p>
          <a:p>
            <a:r>
              <a:rPr lang="en-US" dirty="0"/>
              <a:t>Scale up/down to an integer time slice (i.e., </a:t>
            </a:r>
            <a:r>
              <a:rPr lang="en-US" dirty="0">
                <a:highlight>
                  <a:srgbClr val="FFFF00"/>
                </a:highlight>
              </a:rPr>
              <a:t>higher/lower weight =&gt; larger/smaller time slic</a:t>
            </a:r>
            <a:r>
              <a:rPr lang="en-US" dirty="0"/>
              <a:t>e) </a:t>
            </a:r>
          </a:p>
          <a:p>
            <a:r>
              <a:rPr lang="en-US" dirty="0"/>
              <a:t>Some concrete examples will be given in the next few slides</a:t>
            </a:r>
          </a:p>
          <a:p>
            <a:r>
              <a:rPr lang="en-US" dirty="0"/>
              <a:t>Here is the exact formula: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5DA11-69EA-1547-AF8F-263C94EA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694E4-F288-EF43-8516-C055B32EAD95}"/>
              </a:ext>
            </a:extLst>
          </p:cNvPr>
          <p:cNvSpPr txBox="1"/>
          <p:nvPr/>
        </p:nvSpPr>
        <p:spPr>
          <a:xfrm>
            <a:off x="934170" y="5158661"/>
            <a:ext cx="10323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(int)((double) weight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sum_of_weight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8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48B7-3092-E741-9EF0-2D6BEED3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Calculating the per-process time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0770-3AD0-274F-BD62-EC98DDC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the following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The time slices are calculated at the last column of the following table:</a:t>
            </a:r>
          </a:p>
          <a:p>
            <a:pPr lvl="2"/>
            <a:r>
              <a:rPr lang="en-US" dirty="0"/>
              <a:t>Note 1: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3121+1024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4145</a:t>
            </a:r>
          </a:p>
          <a:p>
            <a:pPr lvl="2"/>
            <a:r>
              <a:rPr lang="en-US" dirty="0"/>
              <a:t>Note 2: both time slices are larger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A0660-D568-6B4E-B554-CA65FF1B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0E41F2-0C7D-2242-942D-2AC01E98B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21542"/>
              </p:ext>
            </p:extLst>
          </p:nvPr>
        </p:nvGraphicFramePr>
        <p:xfrm>
          <a:off x="635581" y="3647533"/>
          <a:ext cx="10065076" cy="2084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802">
                  <a:extLst>
                    <a:ext uri="{9D8B030D-6E8A-4147-A177-3AD203B41FA5}">
                      <a16:colId xmlns:a16="http://schemas.microsoft.com/office/drawing/2014/main" val="4211855920"/>
                    </a:ext>
                  </a:extLst>
                </a:gridCol>
                <a:gridCol w="1573400">
                  <a:extLst>
                    <a:ext uri="{9D8B030D-6E8A-4147-A177-3AD203B41FA5}">
                      <a16:colId xmlns:a16="http://schemas.microsoft.com/office/drawing/2014/main" val="1271943469"/>
                    </a:ext>
                  </a:extLst>
                </a:gridCol>
                <a:gridCol w="1583459">
                  <a:extLst>
                    <a:ext uri="{9D8B030D-6E8A-4147-A177-3AD203B41FA5}">
                      <a16:colId xmlns:a16="http://schemas.microsoft.com/office/drawing/2014/main" val="2470525954"/>
                    </a:ext>
                  </a:extLst>
                </a:gridCol>
                <a:gridCol w="2531076">
                  <a:extLst>
                    <a:ext uri="{9D8B030D-6E8A-4147-A177-3AD203B41FA5}">
                      <a16:colId xmlns:a16="http://schemas.microsoft.com/office/drawing/2014/main" val="2582768433"/>
                    </a:ext>
                  </a:extLst>
                </a:gridCol>
                <a:gridCol w="3104339">
                  <a:extLst>
                    <a:ext uri="{9D8B030D-6E8A-4147-A177-3AD203B41FA5}">
                      <a16:colId xmlns:a16="http://schemas.microsoft.com/office/drawing/2014/main" val="2280698876"/>
                    </a:ext>
                  </a:extLst>
                </a:gridCol>
              </a:tblGrid>
              <a:tr h="67629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Burst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Nice Value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Weight </a:t>
                      </a:r>
                    </a:p>
                    <a:p>
                      <a:pPr algn="ctr"/>
                      <a:r>
                        <a:rPr lang="en-US" sz="2400" dirty="0">
                          <a:effectLst/>
                        </a:rPr>
                        <a:t>(from table)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Time slice (calculated)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8571"/>
                  </a:ext>
                </a:extLst>
              </a:tr>
              <a:tr h="67629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-5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447469"/>
                  </a:ext>
                </a:extLst>
              </a:tr>
              <a:tr h="67629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11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55374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8640EFF-C7F8-5B43-B2D8-21E482907A98}"/>
              </a:ext>
            </a:extLst>
          </p:cNvPr>
          <p:cNvSpPr/>
          <p:nvPr/>
        </p:nvSpPr>
        <p:spPr>
          <a:xfrm>
            <a:off x="8502733" y="4214850"/>
            <a:ext cx="1223158" cy="145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80B7A-B8A0-1344-ACF6-BD40684392D6}"/>
              </a:ext>
            </a:extLst>
          </p:cNvPr>
          <p:cNvSpPr txBox="1"/>
          <p:nvPr/>
        </p:nvSpPr>
        <p:spPr>
          <a:xfrm>
            <a:off x="635581" y="5808532"/>
            <a:ext cx="1052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scaling the time slices? Reason: </a:t>
            </a:r>
            <a:r>
              <a:rPr lang="en-US" dirty="0"/>
              <a:t>If all time slices are larger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, the sum of all time slices should be roughly (may not exactly due to precision issues) equal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730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15C9-BF4E-E146-AFDA-D4604119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</a:t>
            </a:r>
            <a:r>
              <a:rPr lang="en-US" dirty="0" err="1"/>
              <a:t>vruntime</a:t>
            </a:r>
            <a:r>
              <a:rPr lang="en-HK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6E40-D306-8045-B4BB-021040BB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compute and update the </a:t>
            </a:r>
            <a:r>
              <a:rPr lang="en-US" dirty="0" err="1"/>
              <a:t>vruntime</a:t>
            </a:r>
            <a:endParaRPr lang="en-US" dirty="0"/>
          </a:p>
          <a:p>
            <a:r>
              <a:rPr lang="en-US" dirty="0"/>
              <a:t>The following formula is used to update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7498-F145-6E42-9972-7EB3E6B7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B736D-163F-304F-89AE-D4F23D215988}"/>
              </a:ext>
            </a:extLst>
          </p:cNvPr>
          <p:cNvSpPr txBox="1"/>
          <p:nvPr/>
        </p:nvSpPr>
        <p:spPr>
          <a:xfrm>
            <a:off x="1026343" y="3585795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(double) DEFAULT_WEIGHT / weight * runtime;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9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20D8-17AD-3B48-913B-68723DF7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Simplified CFS: How to pick the next process to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4B97-4B5C-7349-BD7A-F3809294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step, we need to pick an unfinished process with the </a:t>
            </a:r>
            <a:r>
              <a:rPr lang="en-US" u="sng" dirty="0"/>
              <a:t>smallest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to run next</a:t>
            </a:r>
          </a:p>
          <a:p>
            <a:r>
              <a:rPr lang="en-US" dirty="0"/>
              <a:t>What happen if we have more than one choices?</a:t>
            </a:r>
          </a:p>
          <a:p>
            <a:pPr lvl="1"/>
            <a:r>
              <a:rPr lang="en-US" dirty="0"/>
              <a:t>It usually happens at the beginning because all </a:t>
            </a:r>
            <a:r>
              <a:rPr lang="en-US" dirty="0" err="1"/>
              <a:t>vruntime</a:t>
            </a:r>
            <a:r>
              <a:rPr lang="en-US" dirty="0"/>
              <a:t> are 0.0 </a:t>
            </a:r>
          </a:p>
          <a:p>
            <a:pPr lvl="1"/>
            <a:r>
              <a:rPr lang="en-US" dirty="0"/>
              <a:t>If there are more than one processes having the same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pick the process with the </a:t>
            </a:r>
            <a:r>
              <a:rPr lang="en-US" u="sng" dirty="0">
                <a:highlight>
                  <a:srgbClr val="FFFF00"/>
                </a:highlight>
              </a:rPr>
              <a:t>smallest</a:t>
            </a:r>
            <a:r>
              <a:rPr lang="en-US" dirty="0">
                <a:highlight>
                  <a:srgbClr val="FFFF00"/>
                </a:highlight>
              </a:rPr>
              <a:t> process ID</a:t>
            </a:r>
          </a:p>
          <a:p>
            <a:pPr lvl="1"/>
            <a:r>
              <a:rPr lang="en-US" dirty="0"/>
              <a:t>For example, if both P0 and P1 have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we pick P0 because it has a smaller process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2D23E-BDE7-FF48-8F27-CCA8696E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FE4A-704E-2044-9796-B067DFA3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4421-FC79-B849-81AF-F9850AE2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Linux kernel implements a completely fair scheduler (CFS)</a:t>
            </a:r>
          </a:p>
          <a:p>
            <a:r>
              <a:rPr lang="en-US" dirty="0"/>
              <a:t>In this project, we need to implement a simplified version of CFS</a:t>
            </a:r>
          </a:p>
          <a:p>
            <a:r>
              <a:rPr lang="en-US" dirty="0"/>
              <a:t>Please note that the details of CFS are not covered in the lecture notes</a:t>
            </a:r>
          </a:p>
          <a:p>
            <a:r>
              <a:rPr lang="en-US" dirty="0"/>
              <a:t>In this lab, we are going to cover the detailed requirements of implementing a simplified CFS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56DC-06EC-1242-9AE9-8D3763D7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6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2C82-C502-114E-BA2F-BF27358F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CFS: Any special data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C1E6-399E-B24F-8014-B46A4B5A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Linux kernel CFS implementation, a data structure named as red-black tree should be used</a:t>
            </a:r>
          </a:p>
          <a:p>
            <a:pPr lvl="1"/>
            <a:r>
              <a:rPr lang="en-US" dirty="0"/>
              <a:t>Red-black tree is one of many types of balanced trees, which gives a logarithmic running time for each query</a:t>
            </a:r>
          </a:p>
          <a:p>
            <a:r>
              <a:rPr lang="en-US" dirty="0"/>
              <a:t>In this project, you </a:t>
            </a:r>
            <a:r>
              <a:rPr lang="en-US" b="1" u="sng" dirty="0"/>
              <a:t>DO NOT</a:t>
            </a:r>
            <a:r>
              <a:rPr lang="en-US" b="1" dirty="0"/>
              <a:t> </a:t>
            </a:r>
            <a:r>
              <a:rPr lang="en-US" dirty="0"/>
              <a:t>need to implement the red-black tree data structure</a:t>
            </a:r>
          </a:p>
          <a:p>
            <a:pPr lvl="1"/>
            <a:r>
              <a:rPr lang="en-US" dirty="0"/>
              <a:t>In each step, you only need to search the whole list of process to find the process with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with the worst-case linear running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6B263-7CC2-BA4E-8CD7-F2B83F8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0E36-C450-09A8-1DB8-6A358C21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CFS: Debugging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1F5D-F3E4-AF67-C48C-C98514F7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</a:t>
            </a:r>
            <a:r>
              <a:rPr lang="en-US" dirty="0" err="1"/>
              <a:t>vruntime</a:t>
            </a:r>
            <a:r>
              <a:rPr lang="en-US" dirty="0"/>
              <a:t> for each step is not displayed for the grading purposes</a:t>
            </a:r>
          </a:p>
          <a:p>
            <a:r>
              <a:rPr lang="en-US" dirty="0"/>
              <a:t>During development, you can enable the display of </a:t>
            </a:r>
            <a:r>
              <a:rPr lang="en-US" dirty="0" err="1"/>
              <a:t>vruntime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DISPLAY_VRUNTIME</a:t>
            </a:r>
          </a:p>
          <a:p>
            <a:r>
              <a:rPr lang="en-US" dirty="0"/>
              <a:t>You can alter this special constant near the top of the skeleton code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F3D49-2CAD-E1BC-9D06-8985AAEC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3342-8DC6-9449-9F0C-C901D7E5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Step-by-Step CFS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073A-094B-1C4A-8931-9386C6C7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suppose we have the following 2 processes. </a:t>
            </a:r>
          </a:p>
          <a:p>
            <a:pPr lvl="1"/>
            <a:r>
              <a:rPr lang="en-US" dirty="0"/>
              <a:t>Please note that 2 decimal places are shown for the current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:</a:t>
            </a:r>
          </a:p>
          <a:p>
            <a:r>
              <a:rPr lang="en-US" dirty="0"/>
              <a:t>Step 0: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E960-AE5E-674B-9663-36B285CD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EB8E7-CA8A-264B-965A-96039537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53584"/>
              </p:ext>
            </p:extLst>
          </p:nvPr>
        </p:nvGraphicFramePr>
        <p:xfrm>
          <a:off x="1274618" y="3769241"/>
          <a:ext cx="9642764" cy="2381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947">
                  <a:extLst>
                    <a:ext uri="{9D8B030D-6E8A-4147-A177-3AD203B41FA5}">
                      <a16:colId xmlns:a16="http://schemas.microsoft.com/office/drawing/2014/main" val="3841770826"/>
                    </a:ext>
                  </a:extLst>
                </a:gridCol>
                <a:gridCol w="1288096">
                  <a:extLst>
                    <a:ext uri="{9D8B030D-6E8A-4147-A177-3AD203B41FA5}">
                      <a16:colId xmlns:a16="http://schemas.microsoft.com/office/drawing/2014/main" val="1260004132"/>
                    </a:ext>
                  </a:extLst>
                </a:gridCol>
                <a:gridCol w="1839050">
                  <a:extLst>
                    <a:ext uri="{9D8B030D-6E8A-4147-A177-3AD203B41FA5}">
                      <a16:colId xmlns:a16="http://schemas.microsoft.com/office/drawing/2014/main" val="610265776"/>
                    </a:ext>
                  </a:extLst>
                </a:gridCol>
                <a:gridCol w="1543975">
                  <a:extLst>
                    <a:ext uri="{9D8B030D-6E8A-4147-A177-3AD203B41FA5}">
                      <a16:colId xmlns:a16="http://schemas.microsoft.com/office/drawing/2014/main" val="4078432980"/>
                    </a:ext>
                  </a:extLst>
                </a:gridCol>
                <a:gridCol w="3795696">
                  <a:extLst>
                    <a:ext uri="{9D8B030D-6E8A-4147-A177-3AD203B41FA5}">
                      <a16:colId xmlns:a16="http://schemas.microsoft.com/office/drawing/2014/main" val="334989709"/>
                    </a:ext>
                  </a:extLst>
                </a:gridCol>
              </a:tblGrid>
              <a:tr h="81786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Time slice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704019"/>
                  </a:ext>
                </a:extLst>
              </a:tr>
              <a:tr h="78156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0.00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961673"/>
                  </a:ext>
                </a:extLst>
              </a:tr>
              <a:tr h="78156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37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5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859A-BC39-7646-A99B-6D3AAE4C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F151-400A-5C45-BF03-91321681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is picked to run </a:t>
            </a:r>
          </a:p>
          <a:p>
            <a:pPr lvl="1"/>
            <a:r>
              <a:rPr lang="en-US" dirty="0"/>
              <a:t>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(indeed, both P0 and P1 have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but P0 is the process having the smallest process ID). </a:t>
            </a:r>
          </a:p>
          <a:p>
            <a:r>
              <a:rPr lang="en-US" dirty="0"/>
              <a:t>P0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36ms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C3C60-84CC-BB43-8026-279D8DCA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90C89A-1B43-7E4C-8138-D158CF995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33528"/>
              </p:ext>
            </p:extLst>
          </p:nvPr>
        </p:nvGraphicFramePr>
        <p:xfrm>
          <a:off x="838200" y="4527717"/>
          <a:ext cx="9981211" cy="1828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221">
                  <a:extLst>
                    <a:ext uri="{9D8B030D-6E8A-4147-A177-3AD203B41FA5}">
                      <a16:colId xmlns:a16="http://schemas.microsoft.com/office/drawing/2014/main" val="3210300868"/>
                    </a:ext>
                  </a:extLst>
                </a:gridCol>
                <a:gridCol w="1333307">
                  <a:extLst>
                    <a:ext uri="{9D8B030D-6E8A-4147-A177-3AD203B41FA5}">
                      <a16:colId xmlns:a16="http://schemas.microsoft.com/office/drawing/2014/main" val="1876653172"/>
                    </a:ext>
                  </a:extLst>
                </a:gridCol>
                <a:gridCol w="1903599">
                  <a:extLst>
                    <a:ext uri="{9D8B030D-6E8A-4147-A177-3AD203B41FA5}">
                      <a16:colId xmlns:a16="http://schemas.microsoft.com/office/drawing/2014/main" val="1103322147"/>
                    </a:ext>
                  </a:extLst>
                </a:gridCol>
                <a:gridCol w="1598166">
                  <a:extLst>
                    <a:ext uri="{9D8B030D-6E8A-4147-A177-3AD203B41FA5}">
                      <a16:colId xmlns:a16="http://schemas.microsoft.com/office/drawing/2014/main" val="1979127581"/>
                    </a:ext>
                  </a:extLst>
                </a:gridCol>
                <a:gridCol w="3928918">
                  <a:extLst>
                    <a:ext uri="{9D8B030D-6E8A-4147-A177-3AD203B41FA5}">
                      <a16:colId xmlns:a16="http://schemas.microsoft.com/office/drawing/2014/main" val="8997696"/>
                    </a:ext>
                  </a:extLst>
                </a:gridCol>
              </a:tblGrid>
              <a:tr h="79247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Weight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Time slice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837318"/>
                  </a:ext>
                </a:extLst>
              </a:tr>
              <a:tr h="51807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24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11.81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01822"/>
                  </a:ext>
                </a:extLst>
              </a:tr>
              <a:tr h="51807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83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77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4FC6-1C23-D245-A667-3EB4A7F5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2F25-207D-3542-86CF-828D2576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is picked to run 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P1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11ms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FE424-5BFD-A64B-A170-4575204C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1C3C79-92E8-5A4B-AF0E-F612B716E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93895"/>
              </p:ext>
            </p:extLst>
          </p:nvPr>
        </p:nvGraphicFramePr>
        <p:xfrm>
          <a:off x="981051" y="3863084"/>
          <a:ext cx="9944892" cy="2313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792">
                  <a:extLst>
                    <a:ext uri="{9D8B030D-6E8A-4147-A177-3AD203B41FA5}">
                      <a16:colId xmlns:a16="http://schemas.microsoft.com/office/drawing/2014/main" val="1338048313"/>
                    </a:ext>
                  </a:extLst>
                </a:gridCol>
                <a:gridCol w="1328456">
                  <a:extLst>
                    <a:ext uri="{9D8B030D-6E8A-4147-A177-3AD203B41FA5}">
                      <a16:colId xmlns:a16="http://schemas.microsoft.com/office/drawing/2014/main" val="1343867012"/>
                    </a:ext>
                  </a:extLst>
                </a:gridCol>
                <a:gridCol w="1896671">
                  <a:extLst>
                    <a:ext uri="{9D8B030D-6E8A-4147-A177-3AD203B41FA5}">
                      <a16:colId xmlns:a16="http://schemas.microsoft.com/office/drawing/2014/main" val="642020515"/>
                    </a:ext>
                  </a:extLst>
                </a:gridCol>
                <a:gridCol w="1592351">
                  <a:extLst>
                    <a:ext uri="{9D8B030D-6E8A-4147-A177-3AD203B41FA5}">
                      <a16:colId xmlns:a16="http://schemas.microsoft.com/office/drawing/2014/main" val="1523401354"/>
                    </a:ext>
                  </a:extLst>
                </a:gridCol>
                <a:gridCol w="3914622">
                  <a:extLst>
                    <a:ext uri="{9D8B030D-6E8A-4147-A177-3AD203B41FA5}">
                      <a16:colId xmlns:a16="http://schemas.microsoft.com/office/drawing/2014/main" val="422598272"/>
                    </a:ext>
                  </a:extLst>
                </a:gridCol>
              </a:tblGrid>
              <a:tr h="78244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Time slice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841818"/>
                  </a:ext>
                </a:extLst>
              </a:tr>
              <a:tr h="76571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11.81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692104"/>
                  </a:ext>
                </a:extLst>
              </a:tr>
              <a:tr h="76571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19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11.00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10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6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93DB-2022-9648-B18D-4D5CECD2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C2AD-1889-254A-AF5F-BF85366BD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is picked to run 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P1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11ms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CD71-4451-9F4F-A607-6EDE1B69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ADB0ED-F65D-474F-B191-C73D2F1C0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07594"/>
              </p:ext>
            </p:extLst>
          </p:nvPr>
        </p:nvGraphicFramePr>
        <p:xfrm>
          <a:off x="838200" y="3763869"/>
          <a:ext cx="10241479" cy="2350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8961">
                  <a:extLst>
                    <a:ext uri="{9D8B030D-6E8A-4147-A177-3AD203B41FA5}">
                      <a16:colId xmlns:a16="http://schemas.microsoft.com/office/drawing/2014/main" val="12327721"/>
                    </a:ext>
                  </a:extLst>
                </a:gridCol>
                <a:gridCol w="1368075">
                  <a:extLst>
                    <a:ext uri="{9D8B030D-6E8A-4147-A177-3AD203B41FA5}">
                      <a16:colId xmlns:a16="http://schemas.microsoft.com/office/drawing/2014/main" val="3424942129"/>
                    </a:ext>
                  </a:extLst>
                </a:gridCol>
                <a:gridCol w="1953236">
                  <a:extLst>
                    <a:ext uri="{9D8B030D-6E8A-4147-A177-3AD203B41FA5}">
                      <a16:colId xmlns:a16="http://schemas.microsoft.com/office/drawing/2014/main" val="3608755823"/>
                    </a:ext>
                  </a:extLst>
                </a:gridCol>
                <a:gridCol w="1639839">
                  <a:extLst>
                    <a:ext uri="{9D8B030D-6E8A-4147-A177-3AD203B41FA5}">
                      <a16:colId xmlns:a16="http://schemas.microsoft.com/office/drawing/2014/main" val="823422297"/>
                    </a:ext>
                  </a:extLst>
                </a:gridCol>
                <a:gridCol w="4031368">
                  <a:extLst>
                    <a:ext uri="{9D8B030D-6E8A-4147-A177-3AD203B41FA5}">
                      <a16:colId xmlns:a16="http://schemas.microsoft.com/office/drawing/2014/main" val="3732596049"/>
                    </a:ext>
                  </a:extLst>
                </a:gridCol>
              </a:tblGrid>
              <a:tr h="78358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Remain Time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Time slice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0844877"/>
                  </a:ext>
                </a:extLst>
              </a:tr>
              <a:tr h="78358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11.81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560685"/>
                  </a:ext>
                </a:extLst>
              </a:tr>
              <a:tr h="7835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P1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8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22.00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77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225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463E-57F4-E547-90C3-F43F198C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EF40-26FB-2C4F-9E86-FCE9E2F3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is picked to run 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P0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24ms</a:t>
            </a:r>
          </a:p>
          <a:p>
            <a:pPr lvl="1"/>
            <a:r>
              <a:rPr lang="en-US" dirty="0"/>
              <a:t>Note: The remaining time is smaller than the time slice 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C32A3-DFC2-0642-88F0-BF3B4CB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B624CF-8CC8-4344-B171-57FD7550D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70084"/>
              </p:ext>
            </p:extLst>
          </p:nvPr>
        </p:nvGraphicFramePr>
        <p:xfrm>
          <a:off x="985652" y="4252700"/>
          <a:ext cx="9714015" cy="205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6">
                  <a:extLst>
                    <a:ext uri="{9D8B030D-6E8A-4147-A177-3AD203B41FA5}">
                      <a16:colId xmlns:a16="http://schemas.microsoft.com/office/drawing/2014/main" val="2988463015"/>
                    </a:ext>
                  </a:extLst>
                </a:gridCol>
                <a:gridCol w="1297615">
                  <a:extLst>
                    <a:ext uri="{9D8B030D-6E8A-4147-A177-3AD203B41FA5}">
                      <a16:colId xmlns:a16="http://schemas.microsoft.com/office/drawing/2014/main" val="2529745692"/>
                    </a:ext>
                  </a:extLst>
                </a:gridCol>
                <a:gridCol w="1852639">
                  <a:extLst>
                    <a:ext uri="{9D8B030D-6E8A-4147-A177-3AD203B41FA5}">
                      <a16:colId xmlns:a16="http://schemas.microsoft.com/office/drawing/2014/main" val="3718953971"/>
                    </a:ext>
                  </a:extLst>
                </a:gridCol>
                <a:gridCol w="1555383">
                  <a:extLst>
                    <a:ext uri="{9D8B030D-6E8A-4147-A177-3AD203B41FA5}">
                      <a16:colId xmlns:a16="http://schemas.microsoft.com/office/drawing/2014/main" val="896727459"/>
                    </a:ext>
                  </a:extLst>
                </a:gridCol>
                <a:gridCol w="3823742">
                  <a:extLst>
                    <a:ext uri="{9D8B030D-6E8A-4147-A177-3AD203B41FA5}">
                      <a16:colId xmlns:a16="http://schemas.microsoft.com/office/drawing/2014/main" val="4537146"/>
                    </a:ext>
                  </a:extLst>
                </a:gridCol>
              </a:tblGrid>
              <a:tr h="686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Weight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Time slice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847356"/>
                  </a:ext>
                </a:extLst>
              </a:tr>
              <a:tr h="686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19.69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010525"/>
                  </a:ext>
                </a:extLst>
              </a:tr>
              <a:tr h="686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8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22.00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26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67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D378-203C-4542-932A-83571E6C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AB58-4477-3E46-AB92-B38857B6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is picked to run</a:t>
            </a:r>
          </a:p>
          <a:p>
            <a:pPr lvl="1"/>
            <a:r>
              <a:rPr lang="en-US" dirty="0"/>
              <a:t>Note: Even P0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but it is already finished, thus P1 is a process having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in the current process list</a:t>
            </a:r>
          </a:p>
          <a:p>
            <a:r>
              <a:rPr lang="en-US" dirty="0"/>
              <a:t>P1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8ms</a:t>
            </a:r>
          </a:p>
          <a:p>
            <a:pPr lvl="1"/>
            <a:r>
              <a:rPr lang="en-US" dirty="0"/>
              <a:t>Note: The remaining time is smaller than the time slice 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6361-912F-8A44-B6BD-18A5A4B2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F0C0B8-1263-C24F-A5A3-C52FFD816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9321"/>
              </p:ext>
            </p:extLst>
          </p:nvPr>
        </p:nvGraphicFramePr>
        <p:xfrm>
          <a:off x="838200" y="4911077"/>
          <a:ext cx="9932719" cy="1355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1307">
                  <a:extLst>
                    <a:ext uri="{9D8B030D-6E8A-4147-A177-3AD203B41FA5}">
                      <a16:colId xmlns:a16="http://schemas.microsoft.com/office/drawing/2014/main" val="1472492285"/>
                    </a:ext>
                  </a:extLst>
                </a:gridCol>
                <a:gridCol w="1326830">
                  <a:extLst>
                    <a:ext uri="{9D8B030D-6E8A-4147-A177-3AD203B41FA5}">
                      <a16:colId xmlns:a16="http://schemas.microsoft.com/office/drawing/2014/main" val="636403879"/>
                    </a:ext>
                  </a:extLst>
                </a:gridCol>
                <a:gridCol w="1894349">
                  <a:extLst>
                    <a:ext uri="{9D8B030D-6E8A-4147-A177-3AD203B41FA5}">
                      <a16:colId xmlns:a16="http://schemas.microsoft.com/office/drawing/2014/main" val="3635316713"/>
                    </a:ext>
                  </a:extLst>
                </a:gridCol>
                <a:gridCol w="1590402">
                  <a:extLst>
                    <a:ext uri="{9D8B030D-6E8A-4147-A177-3AD203B41FA5}">
                      <a16:colId xmlns:a16="http://schemas.microsoft.com/office/drawing/2014/main" val="1389388488"/>
                    </a:ext>
                  </a:extLst>
                </a:gridCol>
                <a:gridCol w="3909831">
                  <a:extLst>
                    <a:ext uri="{9D8B030D-6E8A-4147-A177-3AD203B41FA5}">
                      <a16:colId xmlns:a16="http://schemas.microsoft.com/office/drawing/2014/main" val="591482825"/>
                    </a:ext>
                  </a:extLst>
                </a:gridCol>
              </a:tblGrid>
              <a:tr h="45186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Time slice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vruntime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505159"/>
                  </a:ext>
                </a:extLst>
              </a:tr>
              <a:tr h="45186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19.69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544555"/>
                  </a:ext>
                </a:extLst>
              </a:tr>
              <a:tr h="45186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30.00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19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25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289E-F3D9-0543-9758-CFA4B2F3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8463-741B-2A4C-B1B1-E3E188E08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processes can be picked next because all processes are finished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Remain Time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dirty="0"/>
              <a:t>for all processes</a:t>
            </a:r>
          </a:p>
          <a:p>
            <a:r>
              <a:rPr lang="en-US" dirty="0"/>
              <a:t>The final Gantt chart 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CA0D7-06D0-BD42-B508-B5E856A4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4053F76-41C9-01E3-E18E-F02EE490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87" y="3584436"/>
            <a:ext cx="5537200" cy="135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E7D443-BEF6-EB83-8BDF-C2A6E3D0DC9A}"/>
              </a:ext>
            </a:extLst>
          </p:cNvPr>
          <p:cNvSpPr txBox="1"/>
          <p:nvPr/>
        </p:nvSpPr>
        <p:spPr>
          <a:xfrm>
            <a:off x="4760284" y="515571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22ms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8D826-7DB8-5C03-2C9E-FD77CE9E0B83}"/>
              </a:ext>
            </a:extLst>
          </p:cNvPr>
          <p:cNvSpPr txBox="1"/>
          <p:nvPr/>
        </p:nvSpPr>
        <p:spPr>
          <a:xfrm>
            <a:off x="3494701" y="515571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36ms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4D287-94B2-2F7B-7379-F8A6B6396DC8}"/>
              </a:ext>
            </a:extLst>
          </p:cNvPr>
          <p:cNvSpPr txBox="1"/>
          <p:nvPr/>
        </p:nvSpPr>
        <p:spPr>
          <a:xfrm>
            <a:off x="5998582" y="515571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24ms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5998D-BDC1-8CE9-B427-9248EEC1B491}"/>
              </a:ext>
            </a:extLst>
          </p:cNvPr>
          <p:cNvSpPr txBox="1"/>
          <p:nvPr/>
        </p:nvSpPr>
        <p:spPr>
          <a:xfrm>
            <a:off x="7236880" y="51751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720E9-9247-746C-3B9A-9F189ED628DD}"/>
              </a:ext>
            </a:extLst>
          </p:cNvPr>
          <p:cNvSpPr txBox="1"/>
          <p:nvPr/>
        </p:nvSpPr>
        <p:spPr>
          <a:xfrm>
            <a:off x="1445283" y="514371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Running time:</a:t>
            </a:r>
          </a:p>
        </p:txBody>
      </p:sp>
    </p:spTree>
    <p:extLst>
      <p:ext uri="{BB962C8B-B14F-4D97-AF65-F5344CB8AC3E}">
        <p14:creationId xmlns:p14="http://schemas.microsoft.com/office/powerpoint/2010/main" val="1308276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C9EF-D92E-7C4B-92FD-7FFF9CCD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5FA9-2E00-064B-AAB8-016C4BA8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Test cases are provided </a:t>
            </a:r>
          </a:p>
          <a:p>
            <a:r>
              <a:rPr lang="en-US" sz="3200" dirty="0"/>
              <a:t>The grader TA will probably write a grading script to mark the test cases</a:t>
            </a:r>
          </a:p>
          <a:p>
            <a:pPr lvl="1"/>
            <a:r>
              <a:rPr lang="en-US" sz="2800" dirty="0"/>
              <a:t>Please use the Linux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sz="2800" dirty="0"/>
              <a:t> command to compare your output with the sample output</a:t>
            </a:r>
            <a:r>
              <a:rPr lang="en-HK" sz="28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$&gt; diff --side-by-side your-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outX.txt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sample-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outX.txt</a:t>
            </a:r>
            <a:endParaRPr lang="en-US" sz="2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HK" sz="2800" dirty="0">
                <a:cs typeface="Courier New" panose="02070309020205020404" pitchFamily="49" charset="0"/>
              </a:rPr>
              <a:t>An extra option </a:t>
            </a:r>
            <a:r>
              <a:rPr lang="en-H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--suppress-common-lines </a:t>
            </a:r>
            <a:r>
              <a:rPr lang="en-HK" sz="2800" dirty="0">
                <a:cs typeface="Courier New" panose="02070309020205020404" pitchFamily="49" charset="0"/>
              </a:rPr>
              <a:t>can be added if you are not interested in the common lines. If both text files are the same, adding </a:t>
            </a:r>
            <a:r>
              <a:rPr lang="en-H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--suppress-common-lines </a:t>
            </a:r>
            <a:r>
              <a:rPr lang="en-HK" sz="2800" dirty="0">
                <a:cs typeface="Courier New" panose="02070309020205020404" pitchFamily="49" charset="0"/>
              </a:rPr>
              <a:t>will print nothing on the screen.</a:t>
            </a:r>
          </a:p>
          <a:p>
            <a:pPr lvl="1"/>
            <a:endParaRPr lang="en-HK" sz="28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D0500-5F83-D541-88F9-9385A2C8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FFCF-23B4-534A-BB75-858DC05B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8C1E-2211-7C41-B33C-FFCCCE73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 is a sample usage: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$&gt;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output.txt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$&gt;</a:t>
            </a:r>
            <a:r>
              <a:rPr lang="en-US" dirty="0"/>
              <a:t> represents the shell prompt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/>
              <a:t>means input redirection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/>
              <a:t>means output redirection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Thus, you can easily replace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different test cases and then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dirty="0"/>
              <a:t> command to compare with the sample output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56A73-125E-B642-9B16-7ECC721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4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D86-4966-8C4B-A024-FE6477B0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B49F-D345-BA47-BCAD-62524A74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Think</a:t>
            </a:r>
            <a:r>
              <a:rPr lang="en-US" dirty="0"/>
              <a:t> carefully before you type </a:t>
            </a:r>
            <a:r>
              <a:rPr lang="en-US" b="1" u="sng" dirty="0"/>
              <a:t>ANY</a:t>
            </a:r>
            <a:r>
              <a:rPr lang="en-US" dirty="0"/>
              <a:t> line of code</a:t>
            </a:r>
          </a:p>
          <a:p>
            <a:pPr lvl="1"/>
            <a:r>
              <a:rPr lang="en-US" dirty="0"/>
              <a:t>Good C programmers never do trial-and-error</a:t>
            </a:r>
          </a:p>
          <a:p>
            <a:pPr lvl="1"/>
            <a:r>
              <a:rPr lang="en-US" dirty="0"/>
              <a:t>A program that can compile does not mean that it can execute correctly</a:t>
            </a:r>
          </a:p>
          <a:p>
            <a:pPr lvl="1"/>
            <a:r>
              <a:rPr lang="en-US" dirty="0"/>
              <a:t>Check carefully to avoid runtime errors (i.e., Segmentation fault)</a:t>
            </a:r>
          </a:p>
          <a:p>
            <a:r>
              <a:rPr lang="en-US" dirty="0"/>
              <a:t>Read carefully the provided base code</a:t>
            </a:r>
          </a:p>
          <a:p>
            <a:r>
              <a:rPr lang="en-US" dirty="0"/>
              <a:t>Compare your output files with the sample output files using the Linux diff command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CC654-A9BE-5F43-9DE5-2F7295C2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4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40A9-2735-6043-B46D-45DDF68C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66EA-4957-8A4C-A701-41AA1ECA5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39664" cy="4351338"/>
          </a:xfrm>
        </p:spPr>
        <p:txBody>
          <a:bodyPr>
            <a:normAutofit/>
          </a:bodyPr>
          <a:lstStyle/>
          <a:p>
            <a:r>
              <a:rPr lang="en-US" dirty="0"/>
              <a:t>This project and teaching slides are modified based on the discussion of CFS in </a:t>
            </a:r>
          </a:p>
          <a:p>
            <a:pPr lvl="1"/>
            <a:r>
              <a:rPr lang="en-US" dirty="0"/>
              <a:t>Chapter 9 - Scheduling: Proportional Share of Operating Systems: Three Easy Pieces </a:t>
            </a:r>
          </a:p>
          <a:p>
            <a:pPr lvl="1"/>
            <a:r>
              <a:rPr lang="en-US" dirty="0"/>
              <a:t>Starting from page 7 of Chapter 9</a:t>
            </a:r>
          </a:p>
          <a:p>
            <a:pPr lvl="1"/>
            <a:r>
              <a:rPr lang="en-US" dirty="0"/>
              <a:t>This book is one of the reference books in this course</a:t>
            </a:r>
          </a:p>
          <a:p>
            <a:r>
              <a:rPr lang="en-US" dirty="0"/>
              <a:t>Free book chapters are available: </a:t>
            </a:r>
            <a:r>
              <a:rPr lang="en-US" dirty="0">
                <a:hlinkClick r:id="rId2"/>
              </a:rPr>
              <a:t>https://pages.cs.wisc.edu/~remzi/OSTEP/#book-chapters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DBE196B-F9F5-7544-B1A8-EBF0B0E92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78171" y="854883"/>
            <a:ext cx="3515907" cy="49085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F12E-B0B4-A448-A4F3-056E433F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AA38DA-61E9-434B-AB90-B7BBA0F3B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Demo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2215489-6DA5-0947-8C20-068BD724A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skeleton code</a:t>
            </a:r>
          </a:p>
          <a:p>
            <a:r>
              <a:rPr lang="en-US" dirty="0"/>
              <a:t>The sample Linux executable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CFD8-D56B-3647-AEE6-29F38E7D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310A-E377-5C42-A207-648366A9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5750-409D-9E4C-98D0-0EF0F528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parsing is given in the skeleton code</a:t>
            </a:r>
          </a:p>
          <a:p>
            <a:r>
              <a:rPr lang="en-US" dirty="0"/>
              <a:t>You can add new constants, variables, and helper functions</a:t>
            </a:r>
          </a:p>
          <a:p>
            <a:r>
              <a:rPr lang="en-US" dirty="0"/>
              <a:t>Necessary header files are included</a:t>
            </a:r>
          </a:p>
          <a:p>
            <a:pPr lvl="1"/>
            <a:r>
              <a:rPr lang="en-US" dirty="0"/>
              <a:t>You should not add extra header files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There are at most 10 different processes</a:t>
            </a:r>
          </a:p>
          <a:p>
            <a:pPr lvl="1"/>
            <a:r>
              <a:rPr lang="en-US" dirty="0"/>
              <a:t>There are at most 300 steps in the Gantt chart </a:t>
            </a:r>
          </a:p>
          <a:p>
            <a:r>
              <a:rPr lang="en-US" dirty="0"/>
              <a:t>Some constants and helper functions are provided </a:t>
            </a:r>
          </a:p>
          <a:p>
            <a:pPr lvl="1"/>
            <a:r>
              <a:rPr lang="en-US" dirty="0"/>
              <a:t>Please read the skeleton code carefully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F8AD-7C7C-CB4B-91F3-2EF99810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FFF586FE-004B-E824-6201-4CB7CCD5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07" y="421620"/>
            <a:ext cx="2926099" cy="6014760"/>
          </a:xfrm>
          <a:prstGeom prst="rect">
            <a:avLst/>
          </a:prstGeom>
        </p:spPr>
      </p:pic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71FB058D-BC7D-7798-F940-357E913B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70" y="2657062"/>
            <a:ext cx="6111522" cy="3292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E215A-7D06-2243-BFFE-15FAFD15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 and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4C1AA-A643-B541-A045-105D7EBA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5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E5A3DAA-DD09-BF4E-8F86-F966CB1A3F62}"/>
              </a:ext>
            </a:extLst>
          </p:cNvPr>
          <p:cNvSpPr/>
          <p:nvPr/>
        </p:nvSpPr>
        <p:spPr>
          <a:xfrm>
            <a:off x="4121233" y="3429000"/>
            <a:ext cx="3450771" cy="1089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E2C07-B9D6-FB46-AD81-AEDFA67B60E6}"/>
              </a:ext>
            </a:extLst>
          </p:cNvPr>
          <p:cNvSpPr txBox="1"/>
          <p:nvPr/>
        </p:nvSpPr>
        <p:spPr>
          <a:xfrm>
            <a:off x="2160908" y="2224055"/>
            <a:ext cx="14285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Sample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FBDAF-F914-6E49-920F-512F85FCA330}"/>
              </a:ext>
            </a:extLst>
          </p:cNvPr>
          <p:cNvSpPr txBox="1"/>
          <p:nvPr/>
        </p:nvSpPr>
        <p:spPr>
          <a:xfrm>
            <a:off x="10353850" y="843240"/>
            <a:ext cx="160011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83970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2399219-EFF3-D530-0A93-05FD7A00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70" y="3609990"/>
            <a:ext cx="5274365" cy="28414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6FA5C-DC22-3042-B817-4CC332A6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5379-6B19-BF4C-BD3B-18FD3FAF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615"/>
            <a:ext cx="10265229" cy="22594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input parsing is given in the skeleton code</a:t>
            </a:r>
          </a:p>
          <a:p>
            <a:r>
              <a:rPr lang="en-US" dirty="0"/>
              <a:t>Empty lines and lines starting with # are ignored</a:t>
            </a:r>
          </a:p>
          <a:p>
            <a:r>
              <a:rPr lang="en-US" dirty="0"/>
              <a:t>Format of constant: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&lt;value&gt;</a:t>
            </a:r>
          </a:p>
          <a:p>
            <a:r>
              <a:rPr lang="en-US" dirty="0"/>
              <a:t>Format of vector: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&lt;values of the vector&gt;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2DDEE-5904-2F4A-B49D-D6FA35A8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35524-B1A0-2B45-9D2C-83E4046A9A1C}"/>
              </a:ext>
            </a:extLst>
          </p:cNvPr>
          <p:cNvSpPr txBox="1"/>
          <p:nvPr/>
        </p:nvSpPr>
        <p:spPr>
          <a:xfrm>
            <a:off x="6788737" y="4416259"/>
            <a:ext cx="14285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Sample Input</a:t>
            </a:r>
          </a:p>
        </p:txBody>
      </p:sp>
    </p:spTree>
    <p:extLst>
      <p:ext uri="{BB962C8B-B14F-4D97-AF65-F5344CB8AC3E}">
        <p14:creationId xmlns:p14="http://schemas.microsoft.com/office/powerpoint/2010/main" val="326640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6547-707E-2442-9922-3D9C3DED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0B98-07B9-7246-8D15-790F33F9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5139682" cy="4351338"/>
          </a:xfrm>
        </p:spPr>
        <p:txBody>
          <a:bodyPr/>
          <a:lstStyle/>
          <a:p>
            <a:r>
              <a:rPr lang="en-US" dirty="0"/>
              <a:t>The output consists of 3 regions: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parsed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intermediate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final Gantt chart</a:t>
            </a:r>
          </a:p>
          <a:p>
            <a:r>
              <a:rPr lang="en-US" dirty="0"/>
              <a:t>The final Gantt chart string is equivalent to: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3861F-BC97-1E45-852F-7F22ADFC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7B3FE-32A6-1544-9B20-5B251E61921D}"/>
              </a:ext>
            </a:extLst>
          </p:cNvPr>
          <p:cNvSpPr txBox="1"/>
          <p:nvPr/>
        </p:nvSpPr>
        <p:spPr>
          <a:xfrm>
            <a:off x="8840433" y="39115"/>
            <a:ext cx="160011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44378B3-559A-4441-80E3-49363F5B7119}"/>
              </a:ext>
            </a:extLst>
          </p:cNvPr>
          <p:cNvSpPr/>
          <p:nvPr/>
        </p:nvSpPr>
        <p:spPr>
          <a:xfrm>
            <a:off x="9619419" y="734457"/>
            <a:ext cx="323779" cy="782730"/>
          </a:xfrm>
          <a:prstGeom prst="rightBrac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BE64A-A64A-5048-AE97-2CA6CE77E383}"/>
              </a:ext>
            </a:extLst>
          </p:cNvPr>
          <p:cNvSpPr txBox="1"/>
          <p:nvPr/>
        </p:nvSpPr>
        <p:spPr>
          <a:xfrm>
            <a:off x="9985603" y="986733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region</a:t>
            </a:r>
            <a:endParaRPr lang="en-US" baseline="300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58EA5F1-39F8-3F4D-BBE0-1E3BFC516F7E}"/>
              </a:ext>
            </a:extLst>
          </p:cNvPr>
          <p:cNvSpPr/>
          <p:nvPr/>
        </p:nvSpPr>
        <p:spPr>
          <a:xfrm>
            <a:off x="9676495" y="1690688"/>
            <a:ext cx="209628" cy="4486275"/>
          </a:xfrm>
          <a:prstGeom prst="rightBrac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BC768-7B1D-0C48-A450-7F38B84D734B}"/>
              </a:ext>
            </a:extLst>
          </p:cNvPr>
          <p:cNvSpPr txBox="1"/>
          <p:nvPr/>
        </p:nvSpPr>
        <p:spPr>
          <a:xfrm>
            <a:off x="9982200" y="3722449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region</a:t>
            </a:r>
            <a:endParaRPr lang="en-US" baseline="300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73E8413-DADC-CF40-B456-D36D3C5D7ED2}"/>
              </a:ext>
            </a:extLst>
          </p:cNvPr>
          <p:cNvSpPr/>
          <p:nvPr/>
        </p:nvSpPr>
        <p:spPr>
          <a:xfrm>
            <a:off x="9676494" y="6254651"/>
            <a:ext cx="306461" cy="295276"/>
          </a:xfrm>
          <a:prstGeom prst="rightBrace">
            <a:avLst>
              <a:gd name="adj1" fmla="val 8333"/>
              <a:gd name="adj2" fmla="val 44239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80F4B-7961-5F43-B2E9-7711D0CD8F76}"/>
              </a:ext>
            </a:extLst>
          </p:cNvPr>
          <p:cNvSpPr txBox="1"/>
          <p:nvPr/>
        </p:nvSpPr>
        <p:spPr>
          <a:xfrm>
            <a:off x="10071747" y="6196424"/>
            <a:ext cx="10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region</a:t>
            </a:r>
            <a:endParaRPr lang="en-US" baseline="30000" dirty="0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E348DD95-E7F0-F5D4-CE58-BFB77883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69" y="478115"/>
            <a:ext cx="2926099" cy="6014760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C8CFDCE-F096-DA41-EC1B-A8C525AD3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0641"/>
              </p:ext>
            </p:extLst>
          </p:nvPr>
        </p:nvGraphicFramePr>
        <p:xfrm>
          <a:off x="709375" y="4721823"/>
          <a:ext cx="4866732" cy="48628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16683">
                  <a:extLst>
                    <a:ext uri="{9D8B030D-6E8A-4147-A177-3AD203B41FA5}">
                      <a16:colId xmlns:a16="http://schemas.microsoft.com/office/drawing/2014/main" val="4070347945"/>
                    </a:ext>
                  </a:extLst>
                </a:gridCol>
                <a:gridCol w="1216683">
                  <a:extLst>
                    <a:ext uri="{9D8B030D-6E8A-4147-A177-3AD203B41FA5}">
                      <a16:colId xmlns:a16="http://schemas.microsoft.com/office/drawing/2014/main" val="1909096512"/>
                    </a:ext>
                  </a:extLst>
                </a:gridCol>
                <a:gridCol w="1216683">
                  <a:extLst>
                    <a:ext uri="{9D8B030D-6E8A-4147-A177-3AD203B41FA5}">
                      <a16:colId xmlns:a16="http://schemas.microsoft.com/office/drawing/2014/main" val="1268928112"/>
                    </a:ext>
                  </a:extLst>
                </a:gridCol>
                <a:gridCol w="1216683">
                  <a:extLst>
                    <a:ext uri="{9D8B030D-6E8A-4147-A177-3AD203B41FA5}">
                      <a16:colId xmlns:a16="http://schemas.microsoft.com/office/drawing/2014/main" val="2243292634"/>
                    </a:ext>
                  </a:extLst>
                </a:gridCol>
              </a:tblGrid>
              <a:tr h="486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9831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5558E83-583D-65C7-7E2E-931B17E994D7}"/>
              </a:ext>
            </a:extLst>
          </p:cNvPr>
          <p:cNvSpPr txBox="1"/>
          <p:nvPr/>
        </p:nvSpPr>
        <p:spPr>
          <a:xfrm>
            <a:off x="536514" y="51972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1C277-3C0A-4E81-6E74-F7FDED0F7760}"/>
              </a:ext>
            </a:extLst>
          </p:cNvPr>
          <p:cNvSpPr txBox="1"/>
          <p:nvPr/>
        </p:nvSpPr>
        <p:spPr>
          <a:xfrm>
            <a:off x="1696079" y="519726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DD0F4-B701-2B59-5E34-B671F06DCB59}"/>
              </a:ext>
            </a:extLst>
          </p:cNvPr>
          <p:cNvSpPr txBox="1"/>
          <p:nvPr/>
        </p:nvSpPr>
        <p:spPr>
          <a:xfrm>
            <a:off x="2963400" y="519726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9029B-BBCB-1E9D-8A88-8981361BD4DD}"/>
              </a:ext>
            </a:extLst>
          </p:cNvPr>
          <p:cNvSpPr txBox="1"/>
          <p:nvPr/>
        </p:nvSpPr>
        <p:spPr>
          <a:xfrm>
            <a:off x="4075818" y="519726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82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F0EB3-7A32-2802-94F9-1206C0C6D737}"/>
              </a:ext>
            </a:extLst>
          </p:cNvPr>
          <p:cNvSpPr txBox="1"/>
          <p:nvPr/>
        </p:nvSpPr>
        <p:spPr>
          <a:xfrm>
            <a:off x="5366755" y="52171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5922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CB33-6F69-AB42-B7F5-7B879366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0476-841E-164C-B7FF-0E8C7952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uses a simple counting-based technique called virtual runtime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Each process has its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with a default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dirty="0"/>
              <a:t>As each process runs, it accumulates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When a scheduling decision occurs, </a:t>
            </a:r>
            <a:r>
              <a:rPr lang="en-US" dirty="0">
                <a:highlight>
                  <a:srgbClr val="FFFF00"/>
                </a:highlight>
              </a:rPr>
              <a:t>CFS will pick an unfinished process with the </a:t>
            </a:r>
            <a:r>
              <a:rPr lang="en-US" u="sng" dirty="0">
                <a:highlight>
                  <a:srgbClr val="FFFF00"/>
                </a:highlight>
              </a:rPr>
              <a:t>smallest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>
                <a:highlight>
                  <a:srgbClr val="FFFF00"/>
                </a:highlight>
              </a:rPr>
              <a:t> to run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1C974-8A8A-024B-A4D9-6F5E8471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193B-F7F4-1D5C-67FE-D6AD9546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of CFS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3DF7-3AF7-D503-5112-BD63F03E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 until all processes are finished</a:t>
            </a:r>
          </a:p>
          <a:p>
            <a:pPr lvl="1"/>
            <a:r>
              <a:rPr lang="en-GB" dirty="0"/>
              <a:t>Pick the next process based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Calculate the 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GB" dirty="0"/>
              <a:t> of that process, and remove that process from the scheduling algorithm if that process is finished</a:t>
            </a:r>
          </a:p>
          <a:p>
            <a:pPr lvl="1"/>
            <a:r>
              <a:rPr lang="en-GB" dirty="0"/>
              <a:t>Update the Gantt chart</a:t>
            </a:r>
          </a:p>
          <a:p>
            <a:pPr lvl="1"/>
            <a:r>
              <a:rPr lang="en-GB" dirty="0"/>
              <a:t>Display the information in the current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0B3B5-6CB0-3E4A-2A22-F90DD68F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2060</Words>
  <Application>Microsoft Office PowerPoint</Application>
  <PresentationFormat>宽屏</PresentationFormat>
  <Paragraphs>351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 Theme</vt:lpstr>
      <vt:lpstr>COMP3511</vt:lpstr>
      <vt:lpstr>Introduction</vt:lpstr>
      <vt:lpstr>How to run the program?</vt:lpstr>
      <vt:lpstr>Skeleton code</vt:lpstr>
      <vt:lpstr>Sample input and output</vt:lpstr>
      <vt:lpstr>Input format</vt:lpstr>
      <vt:lpstr>Output format</vt:lpstr>
      <vt:lpstr>Completely Fair Scheduler (CFS) Overview</vt:lpstr>
      <vt:lpstr>Pseudocode of CFS scheduler</vt:lpstr>
      <vt:lpstr>vruntime in the intermediate steps</vt:lpstr>
      <vt:lpstr>CFS Configuration Strategies</vt:lpstr>
      <vt:lpstr>Scheduler Latency (sched_latency)</vt:lpstr>
      <vt:lpstr>Minimum Granularity (min_granularity)</vt:lpstr>
      <vt:lpstr>Controlling the process priority </vt:lpstr>
      <vt:lpstr>Mapping Nice Values to CFS Weights</vt:lpstr>
      <vt:lpstr>Calculating the per-process time slice</vt:lpstr>
      <vt:lpstr>Example: Calculating the per-process time slice</vt:lpstr>
      <vt:lpstr>Updating vruntime </vt:lpstr>
      <vt:lpstr>Simplified CFS: How to pick the next process to run?</vt:lpstr>
      <vt:lpstr>Simplified CFS: Any special data structure?</vt:lpstr>
      <vt:lpstr>Simplified CFS: Debugging tips</vt:lpstr>
      <vt:lpstr>A Step-by-Step CFS Example</vt:lpstr>
      <vt:lpstr>Step 1</vt:lpstr>
      <vt:lpstr>Step 2</vt:lpstr>
      <vt:lpstr>Step 3</vt:lpstr>
      <vt:lpstr>Step 4</vt:lpstr>
      <vt:lpstr>Step 5</vt:lpstr>
      <vt:lpstr>The final Gantt Chart</vt:lpstr>
      <vt:lpstr>Sample test cases</vt:lpstr>
      <vt:lpstr>Summary</vt:lpstr>
      <vt:lpstr>References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Lun Peter CHUNG</dc:creator>
  <cp:lastModifiedBy>ZHANG Haoyue</cp:lastModifiedBy>
  <cp:revision>168</cp:revision>
  <dcterms:created xsi:type="dcterms:W3CDTF">2019-10-23T09:27:28Z</dcterms:created>
  <dcterms:modified xsi:type="dcterms:W3CDTF">2024-03-25T08:21:00Z</dcterms:modified>
</cp:coreProperties>
</file>