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8c12b338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8c12b338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8c12b338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88c12b338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8e4abd83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8e4abd83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88c12b33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88c12b33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88c12b338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88c12b338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88c12b338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88c12b338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8c12b338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88c12b338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88c12b338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88c12b338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88c12b338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88c12b338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8c12b338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8c12b338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88c12b338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88c12b338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11.jp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paramaggarwal/fashion-product-images-small/data" TargetMode="External"/><Relationship Id="rId4" Type="http://schemas.openxmlformats.org/officeDocument/2006/relationships/hyperlink" Target="https://huggingface.co/datasets/ashraq/fashion-product-images-small" TargetMode="External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albumentations-team/albumentations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danielgatis/rembg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1.jp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Alibaba-MIIL/ASL" TargetMode="External"/><Relationship Id="rId4" Type="http://schemas.openxmlformats.org/officeDocument/2006/relationships/hyperlink" Target="https://openaccess.thecvf.com/content/ICCV2021/papers/Ridnik_Asymmetric_Loss_for_Multi-Label_Classification_ICCV_2021_paper.pdf" TargetMode="External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Alibaba-MIIL/ASL" TargetMode="External"/><Relationship Id="rId4" Type="http://schemas.openxmlformats.org/officeDocument/2006/relationships/hyperlink" Target="https://openaccess.thecvf.com/content/ICCV2021/papers/Ridnik_Asymmetric_Loss_for_Multi-Label_Classification_ICCV_2021_paper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300"/>
              <a:t>ETRI </a:t>
            </a:r>
            <a:r>
              <a:rPr lang="ko" sz="4300"/>
              <a:t>자율성장 인공지능 경진대회</a:t>
            </a:r>
            <a:endParaRPr sz="4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300"/>
              <a:t>Team Ensemble</a:t>
            </a:r>
            <a:endParaRPr sz="4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Task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</a:t>
            </a:r>
            <a:r>
              <a:rPr b="1" lang="ko"/>
              <a:t>학습 과정</a:t>
            </a:r>
            <a:r>
              <a:rPr b="1" lang="ko"/>
              <a:t> 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75" y="1552085"/>
            <a:ext cx="67627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/>
          <p:nvPr/>
        </p:nvSpPr>
        <p:spPr>
          <a:xfrm>
            <a:off x="1992888" y="1508135"/>
            <a:ext cx="984900" cy="888000"/>
          </a:xfrm>
          <a:prstGeom prst="can">
            <a:avLst>
              <a:gd fmla="val 2363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Model</a:t>
            </a:r>
            <a:endParaRPr b="1"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850" y="3334868"/>
            <a:ext cx="676275" cy="10144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47188" y="3334855"/>
            <a:ext cx="676275" cy="101440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2"/>
          <p:cNvSpPr/>
          <p:nvPr/>
        </p:nvSpPr>
        <p:spPr>
          <a:xfrm>
            <a:off x="1143363" y="1724580"/>
            <a:ext cx="597300" cy="45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5" name="Google Shape;125;p22"/>
          <p:cNvSpPr/>
          <p:nvPr/>
        </p:nvSpPr>
        <p:spPr>
          <a:xfrm>
            <a:off x="1220500" y="3614530"/>
            <a:ext cx="597300" cy="45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6" name="Google Shape;126;p22"/>
          <p:cNvSpPr/>
          <p:nvPr/>
        </p:nvSpPr>
        <p:spPr>
          <a:xfrm>
            <a:off x="4224850" y="3102335"/>
            <a:ext cx="984900" cy="888000"/>
          </a:xfrm>
          <a:prstGeom prst="can">
            <a:avLst>
              <a:gd fmla="val 2363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Model</a:t>
            </a:r>
            <a:endParaRPr b="1"/>
          </a:p>
        </p:txBody>
      </p:sp>
      <p:sp>
        <p:nvSpPr>
          <p:cNvPr id="127" name="Google Shape;127;p22"/>
          <p:cNvSpPr/>
          <p:nvPr/>
        </p:nvSpPr>
        <p:spPr>
          <a:xfrm rot="1971585">
            <a:off x="3232128" y="2521730"/>
            <a:ext cx="597142" cy="45501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3152863" y="3614505"/>
            <a:ext cx="597300" cy="45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5463" y="1412642"/>
            <a:ext cx="676275" cy="10144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22"/>
          <p:cNvCxnSpPr/>
          <p:nvPr/>
        </p:nvCxnSpPr>
        <p:spPr>
          <a:xfrm>
            <a:off x="5581500" y="1212500"/>
            <a:ext cx="0" cy="366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22"/>
          <p:cNvSpPr/>
          <p:nvPr/>
        </p:nvSpPr>
        <p:spPr>
          <a:xfrm>
            <a:off x="6831163" y="3070047"/>
            <a:ext cx="984900" cy="888000"/>
          </a:xfrm>
          <a:prstGeom prst="can">
            <a:avLst>
              <a:gd fmla="val 2363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Model</a:t>
            </a:r>
            <a:endParaRPr b="1"/>
          </a:p>
        </p:txBody>
      </p:sp>
      <p:sp>
        <p:nvSpPr>
          <p:cNvPr id="132" name="Google Shape;132;p22"/>
          <p:cNvSpPr/>
          <p:nvPr/>
        </p:nvSpPr>
        <p:spPr>
          <a:xfrm rot="5400000">
            <a:off x="7025055" y="2552527"/>
            <a:ext cx="597000" cy="45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3" name="Google Shape;133;p22"/>
          <p:cNvSpPr/>
          <p:nvPr/>
        </p:nvSpPr>
        <p:spPr>
          <a:xfrm rot="5400000">
            <a:off x="7113625" y="4019798"/>
            <a:ext cx="420000" cy="455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2161752" y="1095113"/>
            <a:ext cx="8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학습</a:t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7047555" y="1106456"/>
            <a:ext cx="84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추론</a:t>
            </a:r>
            <a:endParaRPr/>
          </a:p>
        </p:txBody>
      </p:sp>
      <p:sp>
        <p:nvSpPr>
          <p:cNvPr id="136" name="Google Shape;136;p22"/>
          <p:cNvSpPr txBox="1"/>
          <p:nvPr/>
        </p:nvSpPr>
        <p:spPr>
          <a:xfrm>
            <a:off x="6388225" y="4536650"/>
            <a:ext cx="59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daily</a:t>
            </a:r>
            <a:endParaRPr/>
          </a:p>
        </p:txBody>
      </p:sp>
      <p:sp>
        <p:nvSpPr>
          <p:cNvPr id="137" name="Google Shape;137;p22"/>
          <p:cNvSpPr txBox="1"/>
          <p:nvPr/>
        </p:nvSpPr>
        <p:spPr>
          <a:xfrm>
            <a:off x="6985525" y="4536650"/>
            <a:ext cx="67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gender</a:t>
            </a:r>
            <a:endParaRPr/>
          </a:p>
        </p:txBody>
      </p:sp>
      <p:sp>
        <p:nvSpPr>
          <p:cNvPr id="138" name="Google Shape;138;p22"/>
          <p:cNvSpPr txBox="1"/>
          <p:nvPr/>
        </p:nvSpPr>
        <p:spPr>
          <a:xfrm>
            <a:off x="7661750" y="4536650"/>
            <a:ext cx="59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000">
                <a:solidFill>
                  <a:srgbClr val="6A8759"/>
                </a:solidFill>
                <a:highlight>
                  <a:srgbClr val="2B2B2B"/>
                </a:highlight>
                <a:latin typeface="Courier New"/>
                <a:ea typeface="Courier New"/>
                <a:cs typeface="Courier New"/>
                <a:sym typeface="Courier New"/>
              </a:rPr>
              <a:t>embel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2. </a:t>
            </a:r>
            <a:r>
              <a:rPr b="1" lang="ko"/>
              <a:t>학습 과정 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282475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모델은 Timm / hf  라이브러리를 사용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ViT(hf), CNN/CSWIN(Timm) 사용 및 adamW Cosine scheduler 사용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21359" l="8204" r="8504" t="21359"/>
          <a:stretch/>
        </p:blipFill>
        <p:spPr>
          <a:xfrm>
            <a:off x="845050" y="2046475"/>
            <a:ext cx="6336376" cy="118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 rotWithShape="1">
          <a:blip r:embed="rId4">
            <a:alphaModFix/>
          </a:blip>
          <a:srcRect b="21555" l="7331" r="7416" t="21555"/>
          <a:stretch/>
        </p:blipFill>
        <p:spPr>
          <a:xfrm>
            <a:off x="845050" y="3283775"/>
            <a:ext cx="6336376" cy="11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ko"/>
              <a:t>3. </a:t>
            </a:r>
            <a:r>
              <a:rPr b="1" lang="ko"/>
              <a:t>결론 </a:t>
            </a:r>
            <a:r>
              <a:rPr lang="ko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282475" y="1152475"/>
            <a:ext cx="8520600" cy="38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●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셋의 조합과 모델을 실험해본 결과 effnet, convnetx 보다는 SWIN, ViT같은 Vision Trnasformer 계열이 더 높은 결과를 얻을 수 있었다.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●"/>
            </a:pPr>
            <a:r>
              <a:rPr lang="ko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셋의 경우 only rembg, original, ori + rem , no crop, crop 의 다양한 경우의 수로 실험해 본 결과 최종적으로 crop + rembg의 데이터로 학습된 모델이 가장 좋은 결과를 보였다</a:t>
            </a:r>
            <a:endParaRPr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※rembg로 전처리된 데이터를 사용할 경우 인퍼런스에도 같은 처리를 해야 정확도가 높을 것이라 예상 했으나 실제로는 original을 그냥 사용해도 정확도가 올라가는 것을 확인 할 수 있었다.</a:t>
            </a:r>
            <a:endParaRPr i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향후 연구</a:t>
            </a:r>
            <a:endParaRPr i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※gender의 acc가 유독 낮은 것을 확인 할 수 있었는데 현재 사용하는 loss가 모델에 이점을 제대로 반영하고 있지 못하고 있다는 생각을 하였다.</a:t>
            </a:r>
            <a:endParaRPr i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키 </a:t>
            </a:r>
            <a:r>
              <a:rPr lang="ko"/>
              <a:t>포인트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fashion product small Dataset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데이터 전처리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ko"/>
              <a:t>AsymmetricLoss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학습 과정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결론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ko">
                <a:solidFill>
                  <a:srgbClr val="000000"/>
                </a:solidFill>
              </a:rPr>
              <a:t>키 </a:t>
            </a:r>
            <a:r>
              <a:rPr b="1" lang="ko">
                <a:solidFill>
                  <a:srgbClr val="000000"/>
                </a:solidFill>
              </a:rPr>
              <a:t>포인트 A </a:t>
            </a:r>
            <a:r>
              <a:rPr lang="ko"/>
              <a:t>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4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 </a:t>
            </a:r>
            <a:r>
              <a:rPr b="1"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fashion product small Dataset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캐글에서 제공하는 44K 데이터 셋으로 Multi label 을 담고 있는 데이터로 Task 1을 학습하기 전 더 많은 데이터로 Pretrain 모델을 만드는 역할에 사용함</a:t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</a:rPr>
              <a:t>데이터셋 Detail </a:t>
            </a:r>
            <a:r>
              <a:rPr lang="ko" u="sng">
                <a:solidFill>
                  <a:schemeClr val="hlink"/>
                </a:solidFill>
                <a:hlinkClick r:id="rId3"/>
              </a:rPr>
              <a:t>[참고]</a:t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허깅페이스 [참고]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609090"/>
            <a:ext cx="9144000" cy="1925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ko">
                <a:solidFill>
                  <a:srgbClr val="000000"/>
                </a:solidFill>
              </a:rPr>
              <a:t>키 포인트 A </a:t>
            </a:r>
            <a:r>
              <a:rPr lang="ko"/>
              <a:t> 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196" y="908721"/>
            <a:ext cx="4580875" cy="33260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433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데이터를 로드하면 상단과 같이 구성되어 있고 Task 1과 비슷한 성격을 띄고 있다.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ko">
                <a:solidFill>
                  <a:srgbClr val="000000"/>
                </a:solidFill>
              </a:rPr>
              <a:t>키 포인트 B </a:t>
            </a:r>
            <a:r>
              <a:rPr lang="ko"/>
              <a:t> 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60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</a:t>
            </a: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albumentaion 라이브러리를 활용한 기본 전처리 실시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ex) Resize, GausianNoise, CoarseDropout etc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hlink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hlink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ko" u="sng">
                <a:solidFill>
                  <a:schemeClr val="hlink"/>
                </a:solidFill>
              </a:rPr>
              <a:t>albumentation </a:t>
            </a:r>
            <a:r>
              <a:rPr lang="ko" u="sng">
                <a:solidFill>
                  <a:schemeClr val="hlink"/>
                </a:solidFill>
                <a:hlinkClick r:id="rId3"/>
              </a:rPr>
              <a:t>[참고]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4975" y="2781625"/>
            <a:ext cx="304800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3458025" y="4800925"/>
            <a:ext cx="20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CoarseDropout </a:t>
            </a:r>
            <a:r>
              <a:rPr lang="ko"/>
              <a:t>예시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ko">
                <a:solidFill>
                  <a:srgbClr val="000000"/>
                </a:solidFill>
              </a:rPr>
              <a:t>키 포인트 B </a:t>
            </a:r>
            <a:r>
              <a:rPr lang="ko"/>
              <a:t> 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 </a:t>
            </a:r>
            <a:r>
              <a:rPr b="1"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Rembg </a:t>
            </a:r>
            <a:r>
              <a:rPr lang="ko"/>
              <a:t>라이브러리를 활용한 배경 제거 전처리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hlink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hlink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ko" u="sng">
                <a:solidFill>
                  <a:schemeClr val="hlink"/>
                </a:solidFill>
              </a:rPr>
              <a:t>Rembg </a:t>
            </a:r>
            <a:r>
              <a:rPr lang="ko" u="sng">
                <a:solidFill>
                  <a:schemeClr val="hlink"/>
                </a:solidFill>
                <a:hlinkClick r:id="rId3"/>
              </a:rPr>
              <a:t>[참고]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63525" y="2238975"/>
            <a:ext cx="3216950" cy="2546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ko">
                <a:solidFill>
                  <a:srgbClr val="000000"/>
                </a:solidFill>
              </a:rPr>
              <a:t>키 포인트 B </a:t>
            </a:r>
            <a:r>
              <a:rPr lang="ko"/>
              <a:t> 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 </a:t>
            </a:r>
            <a:r>
              <a:rPr b="1"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전처리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hlink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hlink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650" y="1674005"/>
            <a:ext cx="1965226" cy="29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6725" y="1546727"/>
            <a:ext cx="1965225" cy="294784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/>
          <p:nvPr/>
        </p:nvSpPr>
        <p:spPr>
          <a:xfrm>
            <a:off x="4096225" y="2792713"/>
            <a:ext cx="807300" cy="71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26725" y="1546725"/>
            <a:ext cx="3090559" cy="14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0" y="4621825"/>
            <a:ext cx="8358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실행 시간이 너무 오래 걸려 미리 로컬에 생성 후 학습에 사용 Inference에는 미적용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ko">
                <a:solidFill>
                  <a:srgbClr val="000000"/>
                </a:solidFill>
              </a:rPr>
              <a:t>키 포인트 C </a:t>
            </a:r>
            <a:r>
              <a:rPr lang="ko"/>
              <a:t> 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600"/>
            <a:ext cx="8520600" cy="4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</a:t>
            </a: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AsymmetricLoss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hlink"/>
              </a:solidFill>
            </a:endParaRPr>
          </a:p>
          <a:p>
            <a:pPr indent="0" lvl="0" marL="0" rtl="0" algn="r">
              <a:spcBef>
                <a:spcPts val="1200"/>
              </a:spcBef>
              <a:spcAft>
                <a:spcPts val="0"/>
              </a:spcAft>
              <a:buNone/>
            </a:pPr>
            <a:r>
              <a:rPr lang="ko" u="sng">
                <a:solidFill>
                  <a:schemeClr val="hlink"/>
                </a:solidFill>
              </a:rPr>
              <a:t>ASL </a:t>
            </a:r>
            <a:r>
              <a:rPr lang="ko" u="sng">
                <a:solidFill>
                  <a:schemeClr val="hlink"/>
                </a:solidFill>
                <a:hlinkClick r:id="rId3"/>
              </a:rPr>
              <a:t>[참고]</a:t>
            </a:r>
            <a:endParaRPr/>
          </a:p>
          <a:p>
            <a:pPr indent="0" lvl="0" marL="0" rtl="0" algn="r">
              <a:spcBef>
                <a:spcPts val="1200"/>
              </a:spcBef>
              <a:spcAft>
                <a:spcPts val="120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4"/>
              </a:rPr>
              <a:t>ASL paper [참고]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2075" y="1555462"/>
            <a:ext cx="3436902" cy="318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ko">
                <a:solidFill>
                  <a:srgbClr val="000000"/>
                </a:solidFill>
              </a:rPr>
              <a:t>키 포인트 C </a:t>
            </a:r>
            <a:r>
              <a:rPr lang="ko"/>
              <a:t> 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600"/>
            <a:ext cx="8520600" cy="44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 </a:t>
            </a:r>
            <a:r>
              <a:rPr b="1"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AsymmetricLoss</a:t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ko"/>
              <a:t>Task2 정도는 아니지만 Task1 역시 Imbalance한 문제를 지니고 있음</a:t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ko"/>
              <a:t>보통 Imbalance 문제는 샘플링 기법이나 focal loss를 사용함 </a:t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ko"/>
              <a:t>ASL의 경우 Focal loss의 개량으로 Imbalnace, multilabel 문제 성능을 향상시킴</a:t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ko"/>
              <a:t>단순 모델의 구조를 변형 시키지 않기에 쉽게 적용가능 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sz="1600" u="sng">
              <a:solidFill>
                <a:schemeClr val="hlink"/>
              </a:solidFill>
            </a:endParaRPr>
          </a:p>
          <a:p>
            <a:pPr indent="0" lvl="0" marL="0" rtl="0" algn="r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r>
              <a:rPr lang="ko" sz="1600" u="sng">
                <a:solidFill>
                  <a:schemeClr val="hlink"/>
                </a:solidFill>
              </a:rPr>
              <a:t>ASL </a:t>
            </a:r>
            <a:r>
              <a:rPr lang="ko" sz="1600" u="sng">
                <a:solidFill>
                  <a:schemeClr val="hlink"/>
                </a:solidFill>
                <a:hlinkClick r:id="rId3"/>
              </a:rPr>
              <a:t>[참고]</a:t>
            </a:r>
            <a:endParaRPr sz="1600"/>
          </a:p>
          <a:p>
            <a:pPr indent="0" lvl="0" marL="0" rtl="0" algn="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lang="ko" sz="1600" u="sng">
                <a:solidFill>
                  <a:schemeClr val="hlink"/>
                </a:solidFill>
                <a:hlinkClick r:id="rId4"/>
              </a:rPr>
              <a:t>ASL paper [참고]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