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a9d1cc5d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ca9d1cc5d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a9d1cc5d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a9d1cc5d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a9d1cc5d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a9d1cc5d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582e1452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582e1452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a9d1cc5d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a9d1cc5d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a9d1cc5d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ca9d1cc5d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c582e145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c582e145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c582e145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c582e145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ca9d1cc5d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ca9d1cc5d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c582e1452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c582e1452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a9d1cc5d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ca9d1cc5d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a9d1cc5d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a9d1cc5d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a9d1cc5d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a9d1cc5d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ca9d1cc5d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ca9d1cc5d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582e1452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582e1452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a9d1cc5d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a9d1cc5d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a9d1cc5d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a9d1cc5d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a9d1cc5d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a9d1cc5d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kiyoungkim1/LMkor" TargetMode="External"/><Relationship Id="rId4" Type="http://schemas.openxmlformats.org/officeDocument/2006/relationships/hyperlink" Target="https://huggingface.co/kykim/electra-kor-base" TargetMode="External"/><Relationship Id="rId5" Type="http://schemas.openxmlformats.org/officeDocument/2006/relationships/hyperlink" Target="https://github.com/monologg/KoBigBird" TargetMode="External"/><Relationship Id="rId6" Type="http://schemas.openxmlformats.org/officeDocument/2006/relationships/hyperlink" Target="https://huggingface.co/monologg/kobigbird-bert-base" TargetMode="External"/><Relationship Id="rId7" Type="http://schemas.openxmlformats.org/officeDocument/2006/relationships/hyperlink" Target="https://github.com/Beomi/KcELECTRA" TargetMode="External"/><Relationship Id="rId8" Type="http://schemas.openxmlformats.org/officeDocument/2006/relationships/hyperlink" Target="https://huggingface.co/beomi/KcELECTRA-base-v2022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libaba-MIIL/ASL/blob/main/src/loss_functions/losses.py" TargetMode="External"/><Relationship Id="rId4" Type="http://schemas.openxmlformats.org/officeDocument/2006/relationships/hyperlink" Target="https://paperswithcode.com/paper/asymmetric-loss-for-multi-labe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309051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문장 유형 분류 AI 경진대회 1위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제출수늘려주세요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김광륜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125" y="0"/>
            <a:ext cx="9048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8233" y="4076700"/>
            <a:ext cx="4295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7807" y="0"/>
            <a:ext cx="1706443" cy="8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4250" y="0"/>
            <a:ext cx="904875" cy="8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Loss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대회의 데이터는 Imbalance 문제를 겪고, 보통은 upsampling을 쓰는 smote 기법이나 undersampling 등을 많이 사용하지만 크게 효과를 내지못해 Loss로 해결하고자 탐색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Focal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Asymmetric Loss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Focal Loss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Cross Entropy의 클래스 불균형 문제를 다루기 위한 개선된 버전이라고 말할 수 있으며 어렵거나 쉽게 오분류되는 케이스에 대하여 더 큰 가중치를 주는 방법을 사용합니다. 반대로 쉬운 케이스의 경우 낮은 가중치를 반영합니다.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0" y="4804800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6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000">
                <a:solidFill>
                  <a:schemeClr val="accent2"/>
                </a:solidFill>
              </a:rPr>
              <a:t>출처 : </a:t>
            </a:r>
            <a:r>
              <a:rPr i="1" lang="ko" sz="1000">
                <a:solidFill>
                  <a:schemeClr val="accent2"/>
                </a:solidFill>
              </a:rPr>
              <a:t>https://gaussian37.github.io/dl-concept-focal_loss/</a:t>
            </a:r>
            <a:endParaRPr i="1" sz="1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Asymmetric Loss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Focal Loss는 Positive, Negative 모두 같은 값으로 적용하는 문제점이 존재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ASL로 negative-positive imbalance, mislabeling 해결, 기존 아키텍쳐 구조를 변경하지 않기 때문에 모델 학습시간이나 추론 시간의 부하는 없으면서 성능이 좋다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b="1" i="1" lang="ko">
                <a:solidFill>
                  <a:srgbClr val="FF0000"/>
                </a:solidFill>
              </a:rPr>
              <a:t>기존 모델을 Single Label로 설계했기 때문에 시간 관계상 Single Label ASL을 적용(sum loss)</a:t>
            </a:r>
            <a:endParaRPr b="1" i="1">
              <a:solidFill>
                <a:srgbClr val="FF0000"/>
              </a:solidFill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0" y="4804800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6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000">
                <a:solidFill>
                  <a:schemeClr val="accent2"/>
                </a:solidFill>
              </a:rPr>
              <a:t>출처 : </a:t>
            </a:r>
            <a:r>
              <a:rPr i="1" lang="ko" sz="1000">
                <a:solidFill>
                  <a:schemeClr val="accent2"/>
                </a:solidFill>
              </a:rPr>
              <a:t>https://github.com/Alibaba-MIIL/ASL/blob/main/src/loss_functions/losses.py</a:t>
            </a:r>
            <a:endParaRPr i="1" sz="1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앙상블 경로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740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-"/>
            </a:pPr>
            <a:r>
              <a:rPr lang="ko" sz="1800"/>
              <a:t>.ipynb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741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-"/>
            </a:pPr>
            <a:r>
              <a:rPr lang="ko" sz="1800"/>
              <a:t>.ipynb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743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-"/>
            </a:pPr>
            <a:r>
              <a:rPr lang="ko" sz="1800"/>
              <a:t>.ipynb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744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-"/>
            </a:pPr>
            <a:r>
              <a:rPr lang="ko" sz="1800"/>
              <a:t>.ipynb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749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-"/>
            </a:pPr>
            <a:r>
              <a:rPr lang="ko" sz="1800"/>
              <a:t>.ipynb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7474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-"/>
            </a:pPr>
            <a:r>
              <a:rPr lang="ko" sz="1800"/>
              <a:t>.ipynb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앙상블.ipynb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각 폴더의 숫자는 추론을 제출했을때의 Public Score 입니다.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앙상블 모델 정보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1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90"/>
              <a:buChar char="-"/>
            </a:pPr>
            <a:r>
              <a:rPr lang="ko" sz="1190"/>
              <a:t>공통사항 5 KFold</a:t>
            </a:r>
            <a:endParaRPr sz="1190"/>
          </a:p>
          <a:p>
            <a:pPr indent="-3041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90"/>
              <a:buChar char="-"/>
            </a:pPr>
            <a:r>
              <a:rPr lang="ko" sz="1190"/>
              <a:t>740</a:t>
            </a:r>
            <a:endParaRPr sz="119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0"/>
              <a:buChar char="-"/>
            </a:pPr>
            <a:r>
              <a:rPr lang="ko" sz="970"/>
              <a:t>kykim/electra-kor-base</a:t>
            </a:r>
            <a:endParaRPr sz="97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0"/>
              <a:buChar char="-"/>
            </a:pPr>
            <a:r>
              <a:rPr lang="ko" sz="970"/>
              <a:t>3 Augmentation</a:t>
            </a:r>
            <a:endParaRPr sz="97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0"/>
              <a:buChar char="-"/>
            </a:pPr>
            <a:r>
              <a:rPr lang="ko" sz="970"/>
              <a:t>Focal loss</a:t>
            </a:r>
            <a:endParaRPr sz="970"/>
          </a:p>
          <a:p>
            <a:pPr indent="-3041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90"/>
              <a:buChar char="-"/>
            </a:pPr>
            <a:r>
              <a:rPr lang="ko" sz="1190"/>
              <a:t>741</a:t>
            </a:r>
            <a:endParaRPr sz="119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0"/>
              <a:buChar char="-"/>
            </a:pPr>
            <a:r>
              <a:rPr lang="ko" sz="970"/>
              <a:t>monologg/kobigbird-bert-base / Custom Layer</a:t>
            </a:r>
            <a:endParaRPr sz="97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0"/>
              <a:buChar char="-"/>
            </a:pPr>
            <a:r>
              <a:rPr lang="ko" sz="970"/>
              <a:t>3 Augmentation</a:t>
            </a:r>
            <a:endParaRPr sz="97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0"/>
              <a:buChar char="-"/>
            </a:pPr>
            <a:r>
              <a:rPr lang="ko" sz="970"/>
              <a:t>ASLoss</a:t>
            </a:r>
            <a:endParaRPr sz="970"/>
          </a:p>
          <a:p>
            <a:pPr indent="-3041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90"/>
              <a:buChar char="-"/>
            </a:pPr>
            <a:r>
              <a:rPr lang="ko" sz="1190"/>
              <a:t>743</a:t>
            </a:r>
            <a:endParaRPr sz="119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0"/>
              <a:buChar char="-"/>
            </a:pPr>
            <a:r>
              <a:rPr lang="ko" sz="970"/>
              <a:t>beomi/KcELECTRA-base-v2022</a:t>
            </a:r>
            <a:endParaRPr sz="97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0"/>
              <a:buChar char="-"/>
            </a:pPr>
            <a:r>
              <a:rPr lang="ko" sz="970"/>
              <a:t>3 Augmentation</a:t>
            </a:r>
            <a:endParaRPr sz="97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0"/>
              <a:buChar char="-"/>
            </a:pPr>
            <a:r>
              <a:rPr lang="ko" sz="970"/>
              <a:t>Focal loss</a:t>
            </a:r>
            <a:endParaRPr sz="970"/>
          </a:p>
          <a:p>
            <a:pPr indent="-3041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90"/>
              <a:buChar char="-"/>
            </a:pPr>
            <a:r>
              <a:rPr lang="ko" sz="1190"/>
              <a:t>744</a:t>
            </a:r>
            <a:endParaRPr sz="750">
              <a:solidFill>
                <a:schemeClr val="accent2"/>
              </a:solidFill>
            </a:endParaRPr>
          </a:p>
          <a:p>
            <a:pPr indent="-290194" lvl="1" marL="9144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SzPts val="970"/>
              <a:buChar char="-"/>
            </a:pPr>
            <a:r>
              <a:rPr lang="ko" sz="970"/>
              <a:t>monologg/kobigbird-bert-base</a:t>
            </a:r>
            <a:endParaRPr sz="970"/>
          </a:p>
          <a:p>
            <a:pPr indent="-290194" lvl="1" marL="9144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SzPts val="970"/>
              <a:buChar char="-"/>
            </a:pPr>
            <a:r>
              <a:rPr lang="ko" sz="970"/>
              <a:t>3 Augmentation</a:t>
            </a:r>
            <a:endParaRPr sz="97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0"/>
              <a:buChar char="-"/>
            </a:pPr>
            <a:r>
              <a:rPr lang="ko" sz="970"/>
              <a:t>ASLoss</a:t>
            </a:r>
            <a:endParaRPr sz="970"/>
          </a:p>
          <a:p>
            <a:pPr indent="-3041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90"/>
              <a:buChar char="-"/>
            </a:pPr>
            <a:r>
              <a:rPr lang="ko" sz="1190"/>
              <a:t>7474</a:t>
            </a:r>
            <a:endParaRPr sz="750">
              <a:solidFill>
                <a:schemeClr val="accent2"/>
              </a:solidFill>
            </a:endParaRPr>
          </a:p>
          <a:p>
            <a:pPr indent="-290194" lvl="1" marL="9144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SzPts val="970"/>
              <a:buChar char="-"/>
            </a:pPr>
            <a:r>
              <a:rPr lang="ko" sz="970"/>
              <a:t>monologg/kobigbird-bert-base </a:t>
            </a:r>
            <a:endParaRPr sz="970"/>
          </a:p>
          <a:p>
            <a:pPr indent="-290194" lvl="1" marL="9144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SzPts val="970"/>
              <a:buChar char="-"/>
            </a:pPr>
            <a:r>
              <a:rPr lang="ko" sz="970"/>
              <a:t>2 Augmentation</a:t>
            </a:r>
            <a:endParaRPr sz="97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0"/>
              <a:buChar char="-"/>
            </a:pPr>
            <a:r>
              <a:rPr lang="ko" sz="970"/>
              <a:t>Focal loss</a:t>
            </a:r>
            <a:endParaRPr sz="970"/>
          </a:p>
          <a:p>
            <a:pPr indent="-3041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90"/>
              <a:buChar char="-"/>
            </a:pPr>
            <a:r>
              <a:rPr lang="ko" sz="1190"/>
              <a:t>749</a:t>
            </a:r>
            <a:endParaRPr sz="1190"/>
          </a:p>
          <a:p>
            <a:pPr indent="-290194" lvl="1" marL="9144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SzPts val="970"/>
              <a:buChar char="-"/>
            </a:pPr>
            <a:r>
              <a:rPr lang="ko" sz="970"/>
              <a:t>monologg/kobigbird-bert-base </a:t>
            </a:r>
            <a:endParaRPr sz="970"/>
          </a:p>
          <a:p>
            <a:pPr indent="-290194" lvl="1" marL="914400" rtl="0" algn="l">
              <a:lnSpc>
                <a:spcPct val="90795"/>
              </a:lnSpc>
              <a:spcBef>
                <a:spcPts val="0"/>
              </a:spcBef>
              <a:spcAft>
                <a:spcPts val="0"/>
              </a:spcAft>
              <a:buSzPts val="970"/>
              <a:buChar char="-"/>
            </a:pPr>
            <a:r>
              <a:rPr lang="ko" sz="970"/>
              <a:t>3 Augmentation</a:t>
            </a:r>
            <a:endParaRPr sz="97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0"/>
              <a:buChar char="-"/>
            </a:pPr>
            <a:r>
              <a:rPr lang="ko" sz="970"/>
              <a:t>Focal loss</a:t>
            </a:r>
            <a:endParaRPr sz="97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741 Custom Model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099" y="0"/>
            <a:ext cx="38739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/>
          <p:nvPr/>
        </p:nvSpPr>
        <p:spPr>
          <a:xfrm>
            <a:off x="5853275" y="818600"/>
            <a:ext cx="1381800" cy="115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5853275" y="3909475"/>
            <a:ext cx="2673600" cy="1096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각 Feature의 logit이 서로 영향을 미칠 것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이라는 가설을세워 접근한 Residual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out4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out4 + out3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out4 + out3 + out2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out4 + out3 + out2 + out1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개발환경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windows 10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ubuntu 22.04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aws ec2 p3 2xlarge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라이브러리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torch 1.13.0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cuda 11.7.1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사전학습모델과 출처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82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5"/>
              <a:buChar char="-"/>
            </a:pPr>
            <a:r>
              <a:rPr b="1" lang="ko" sz="1255"/>
              <a:t>kykim/electra-kor-base</a:t>
            </a:r>
            <a:endParaRPr b="1" sz="125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ko" sz="1255"/>
              <a:t>(</a:t>
            </a:r>
            <a:r>
              <a:rPr lang="ko" sz="1255" u="sng">
                <a:solidFill>
                  <a:schemeClr val="hlink"/>
                </a:solidFill>
                <a:hlinkClick r:id="rId3"/>
              </a:rPr>
              <a:t>https://github.com/kiyoungkim1/LMkor</a:t>
            </a:r>
            <a:r>
              <a:rPr lang="ko" sz="1255"/>
              <a:t>)</a:t>
            </a:r>
            <a:endParaRPr sz="125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ko" sz="1255"/>
              <a:t>(</a:t>
            </a:r>
            <a:r>
              <a:rPr lang="ko" sz="1255" u="sng">
                <a:solidFill>
                  <a:schemeClr val="hlink"/>
                </a:solidFill>
                <a:hlinkClick r:id="rId4"/>
              </a:rPr>
              <a:t>https://huggingface.co/kykim/electra-kor-base</a:t>
            </a:r>
            <a:r>
              <a:rPr lang="ko" sz="1255"/>
              <a:t>)</a:t>
            </a:r>
            <a:endParaRPr sz="125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ko" sz="1255"/>
              <a:t>(https://openreview.net/pdf?id=r1xMH1BtvB)</a:t>
            </a:r>
            <a:endParaRPr sz="1255"/>
          </a:p>
          <a:p>
            <a:pPr indent="-30829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55"/>
              <a:buChar char="-"/>
            </a:pPr>
            <a:r>
              <a:rPr b="1" lang="ko" sz="1255"/>
              <a:t>monologg/kobigbird-bert-base</a:t>
            </a:r>
            <a:endParaRPr b="1" sz="125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ko" sz="1255"/>
              <a:t>(</a:t>
            </a:r>
            <a:r>
              <a:rPr lang="ko" sz="1255" u="sng">
                <a:solidFill>
                  <a:schemeClr val="hlink"/>
                </a:solidFill>
                <a:hlinkClick r:id="rId5"/>
              </a:rPr>
              <a:t>https://github.com/monologg/KoBigBird</a:t>
            </a:r>
            <a:r>
              <a:rPr lang="ko" sz="1255"/>
              <a:t>)</a:t>
            </a:r>
            <a:endParaRPr sz="125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ko" sz="1255"/>
              <a:t>(</a:t>
            </a:r>
            <a:r>
              <a:rPr lang="ko" sz="1255" u="sng">
                <a:solidFill>
                  <a:schemeClr val="hlink"/>
                </a:solidFill>
                <a:hlinkClick r:id="rId6"/>
              </a:rPr>
              <a:t>https://huggingface.co/monologg/kobigbird-bert-base</a:t>
            </a:r>
            <a:r>
              <a:rPr lang="ko" sz="1255"/>
              <a:t>)</a:t>
            </a:r>
            <a:endParaRPr sz="125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ko" sz="1255"/>
              <a:t>(https://arxiv.org/abs/2007.14062)</a:t>
            </a:r>
            <a:endParaRPr sz="1255"/>
          </a:p>
          <a:p>
            <a:pPr indent="-30829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55"/>
              <a:buChar char="-"/>
            </a:pPr>
            <a:r>
              <a:rPr b="1" lang="ko" sz="1255"/>
              <a:t>beomi/KcELECTRA-base-v2022</a:t>
            </a:r>
            <a:endParaRPr b="1" sz="125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ko" sz="1255"/>
              <a:t>(</a:t>
            </a:r>
            <a:r>
              <a:rPr lang="ko" sz="1255" u="sng">
                <a:solidFill>
                  <a:schemeClr val="hlink"/>
                </a:solidFill>
                <a:hlinkClick r:id="rId7"/>
              </a:rPr>
              <a:t>https://github.com/Beomi/KcELECTRA</a:t>
            </a:r>
            <a:r>
              <a:rPr lang="ko" sz="1255"/>
              <a:t>)</a:t>
            </a:r>
            <a:endParaRPr sz="125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ko" sz="1255"/>
              <a:t>(</a:t>
            </a:r>
            <a:r>
              <a:rPr lang="ko" sz="1255" u="sng">
                <a:solidFill>
                  <a:schemeClr val="hlink"/>
                </a:solidFill>
                <a:hlinkClick r:id="rId8"/>
              </a:rPr>
              <a:t>https://huggingface.co/beomi/KcELECTRA-base-v2022</a:t>
            </a:r>
            <a:r>
              <a:rPr lang="ko" sz="1255"/>
              <a:t>)</a:t>
            </a:r>
            <a:endParaRPr sz="125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1255"/>
              <a:t>(https://openreview.net/pdf?id=r1xMH1BtvB)</a:t>
            </a:r>
            <a:endParaRPr sz="125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 및 의견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효과적이었던 방식은 Ensemble &gt; Fold &gt; Augmentation 순이었다.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Ensemble은 완전히 다른 구조의 모델에서 효과적이었다.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비효과적이었던 방식은 Seed Ensemble, 영번역모델이었다.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의견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Imbalanced 한 데이터에서 사용되는 기술</a:t>
            </a:r>
            <a:br>
              <a:rPr lang="ko"/>
            </a:br>
            <a:r>
              <a:rPr lang="ko"/>
              <a:t>예) Sampling/Loss를 적용하여 검증하는 접근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번역후 모델적용시 성능이 매우 낮았는데, 이를 통한 새로운 접근이 가능할지</a:t>
            </a:r>
            <a:br>
              <a:rPr lang="ko"/>
            </a:br>
            <a:r>
              <a:rPr lang="ko"/>
              <a:t>이와 관련하여 한글 Pretrained model의 한계가 존재하므로 한글의 Pretrained model 관련 연구 및 지원의 필요성 예) SOTA Deberta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  <p:sp>
        <p:nvSpPr>
          <p:cNvPr id="180" name="Google Shape;180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제출수늘려주세요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/>
              <a:t>김광륜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807" y="0"/>
            <a:ext cx="1706443" cy="8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4250" y="0"/>
            <a:ext cx="904875" cy="8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 순서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대회목표와 데이터 설명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성능 개선을 위한 시도</a:t>
            </a:r>
            <a:br>
              <a:rPr lang="ko"/>
            </a:br>
            <a:r>
              <a:rPr lang="ko"/>
              <a:t>2.1. Regex</a:t>
            </a:r>
            <a:br>
              <a:rPr lang="ko"/>
            </a:br>
            <a:r>
              <a:rPr lang="ko"/>
              <a:t>2.2. Augmentation</a:t>
            </a:r>
            <a:br>
              <a:rPr lang="ko"/>
            </a:br>
            <a:r>
              <a:rPr lang="ko"/>
              <a:t>2.3. Loss</a:t>
            </a:r>
            <a:br>
              <a:rPr lang="ko"/>
            </a:br>
            <a:r>
              <a:rPr lang="ko"/>
              <a:t>2.4. Ensemble</a:t>
            </a:r>
            <a:br>
              <a:rPr lang="ko"/>
            </a:br>
            <a:r>
              <a:rPr lang="ko"/>
              <a:t>2.5. Custom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개발환경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출처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결론 및 의견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대회 목표 및 데이터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highlight>
                  <a:srgbClr val="FFFFFF"/>
                </a:highlight>
              </a:rPr>
              <a:t>[주제]</a:t>
            </a:r>
            <a:endParaRPr b="1"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문장 유형 분류 AI 모델 개발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highlight>
                  <a:srgbClr val="FFFFFF"/>
                </a:highlight>
              </a:rPr>
              <a:t>[설명]</a:t>
            </a:r>
            <a:endParaRPr b="1"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언어가 사용되는 모든 영역에서 폭넓게 활용될 수 있는 문장 유형 분류 AI 모델을 개발해 주세요.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ko" sz="1900">
                <a:solidFill>
                  <a:srgbClr val="FF0000"/>
                </a:solidFill>
                <a:highlight>
                  <a:srgbClr val="FFFFFF"/>
                </a:highlight>
              </a:rPr>
              <a:t>문장을 입력으로 받아 문장의 '유형', '시제', '극성', '확실성'을 AI 분류 모델 생성</a:t>
            </a:r>
            <a:endParaRPr b="1" i="1" sz="19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highlight>
                  <a:srgbClr val="FFFFFF"/>
                </a:highlight>
              </a:rPr>
              <a:t>[주최 / 주관]</a:t>
            </a:r>
            <a:endParaRPr b="1"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주최: 성균관대학교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주관: 데이콘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대회 목표 및 데이터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train.csv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425" y="1656538"/>
            <a:ext cx="5479150" cy="24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875" y="4197513"/>
            <a:ext cx="42862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대회 목표 및 데이터 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예측값(label)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유형(4개), 극성(3개), 시제(3개), 확실성(2개)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각 4개의 feature 조합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300" y="1241425"/>
            <a:ext cx="29908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성능을 올리기 위한 시도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/>
              <a:t>Text A</a:t>
            </a:r>
            <a:r>
              <a:rPr b="1" lang="ko"/>
              <a:t>ugmentation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replaced 2 words in one sentence and made 2 or 3 sentences.</a:t>
            </a:r>
            <a:r>
              <a:rPr lang="ko"/>
              <a:t>(randomly)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/>
              <a:t>Ensemble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/>
              <a:t>Customize </a:t>
            </a:r>
            <a:r>
              <a:rPr b="1" lang="ko"/>
              <a:t>model layers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Residual Blocks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/>
              <a:t>Change loss function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 Focal Loss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 Asymmetric Loss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https://github.com/Alibaba-MIIL/ASL/blob/main/src/loss_functions/losses.py</a:t>
            </a:r>
            <a:r>
              <a:rPr lang="ko"/>
              <a:t>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https://paperswithcode.com/paper/asymmetric-loss-for-multi-label</a:t>
            </a:r>
            <a:r>
              <a:rPr lang="ko"/>
              <a:t>)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/>
              <a:t>Fold(just 5 folds)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/>
              <a:t>Huggingface Custom Trainer 🤗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/>
              <a:t>Custom Scheduler (안썼습니다.)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Preprocessing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Regex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특수기호와 숫자 한글 등이 섞여있어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일괄적용을 통해 정규화의 효과를 기대하기 위해 진행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유형과 시제 Feature에 숫자가 영향을 끼칠 것 같아 숫자는 유지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2회 이상의 띄어쓰기 1개로 적용</a:t>
            </a:r>
            <a:endParaRPr/>
          </a:p>
          <a:p>
            <a:pPr indent="0" lvl="0" marL="63500" marR="635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train[</a:t>
            </a:r>
            <a:r>
              <a:rPr lang="ko" sz="900">
                <a:solidFill>
                  <a:srgbClr val="63A3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'문장'</a:t>
            </a:r>
            <a:r>
              <a:rPr lang="ko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ko" sz="900">
                <a:solidFill>
                  <a:srgbClr val="A71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train[</a:t>
            </a:r>
            <a:r>
              <a:rPr lang="ko" sz="900">
                <a:solidFill>
                  <a:srgbClr val="63A3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'문장'</a:t>
            </a:r>
            <a:r>
              <a:rPr lang="ko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].apply(lambda x: re.sub(</a:t>
            </a:r>
            <a:r>
              <a:rPr lang="ko" sz="900">
                <a:solidFill>
                  <a:srgbClr val="63A3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"[^ A-Za-z0-9가-힣]"</a:t>
            </a:r>
            <a:r>
              <a:rPr lang="ko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900">
                <a:solidFill>
                  <a:srgbClr val="63A3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ko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x))</a:t>
            </a:r>
            <a:endParaRPr sz="9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train[</a:t>
            </a:r>
            <a:r>
              <a:rPr lang="ko" sz="900">
                <a:solidFill>
                  <a:srgbClr val="63A3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'문장'</a:t>
            </a:r>
            <a:r>
              <a:rPr lang="ko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ko" sz="900">
                <a:solidFill>
                  <a:srgbClr val="A71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train[</a:t>
            </a:r>
            <a:r>
              <a:rPr lang="ko" sz="900">
                <a:solidFill>
                  <a:srgbClr val="63A3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'문장'</a:t>
            </a:r>
            <a:r>
              <a:rPr lang="ko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].apply(lambda x: re.sub(</a:t>
            </a:r>
            <a:r>
              <a:rPr lang="ko" sz="900">
                <a:solidFill>
                  <a:srgbClr val="63A3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"[ +]"</a:t>
            </a:r>
            <a:r>
              <a:rPr lang="ko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900">
                <a:solidFill>
                  <a:srgbClr val="63A3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ko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x))</a:t>
            </a:r>
            <a:endParaRPr sz="9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test[</a:t>
            </a:r>
            <a:r>
              <a:rPr lang="ko" sz="900">
                <a:solidFill>
                  <a:srgbClr val="63A3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'문장'</a:t>
            </a:r>
            <a:r>
              <a:rPr lang="ko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ko" sz="900">
                <a:solidFill>
                  <a:srgbClr val="A71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test[</a:t>
            </a:r>
            <a:r>
              <a:rPr lang="ko" sz="900">
                <a:solidFill>
                  <a:srgbClr val="63A3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'문장'</a:t>
            </a:r>
            <a:r>
              <a:rPr lang="ko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].apply(lambda x: re.sub(</a:t>
            </a:r>
            <a:r>
              <a:rPr lang="ko" sz="900">
                <a:solidFill>
                  <a:srgbClr val="63A3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"[^ A-Za-z0-9가-힣]"</a:t>
            </a:r>
            <a:r>
              <a:rPr lang="ko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900">
                <a:solidFill>
                  <a:srgbClr val="63A3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ko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x))</a:t>
            </a:r>
            <a:endParaRPr sz="9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test[</a:t>
            </a:r>
            <a:r>
              <a:rPr lang="ko" sz="900">
                <a:solidFill>
                  <a:srgbClr val="63A3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'문장'</a:t>
            </a:r>
            <a:r>
              <a:rPr lang="ko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ko" sz="900">
                <a:solidFill>
                  <a:srgbClr val="A71D5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test[</a:t>
            </a:r>
            <a:r>
              <a:rPr lang="ko" sz="900">
                <a:solidFill>
                  <a:srgbClr val="63A3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'문장'</a:t>
            </a:r>
            <a:r>
              <a:rPr lang="ko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].apply(lambda x: re.sub(</a:t>
            </a:r>
            <a:r>
              <a:rPr lang="ko" sz="900">
                <a:solidFill>
                  <a:srgbClr val="63A3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"[ +]"</a:t>
            </a:r>
            <a:r>
              <a:rPr lang="ko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900">
                <a:solidFill>
                  <a:srgbClr val="63A3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ko" sz="900">
                <a:solidFill>
                  <a:srgbClr val="01010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x))</a:t>
            </a:r>
            <a:endParaRPr sz="900">
              <a:solidFill>
                <a:srgbClr val="01010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Augmentation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RS 방식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입력된 문장을 띄어쓰기 별로 단어를 분할 후 무작위 2 단어를 선정하여 두 단어의 위치를 교체하는 방식을 채택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다양한 Text 증강방식이 존재하지만, 대회의 label 특성상 임의로 단어를 교체하거나 삭제하게 되면 label 예측에 큰 영향이 미칠 거란 판단하에 최대한 보수적인 증강 방식을 적용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01925"/>
            <a:ext cx="452437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0" y="4804800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6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000">
                <a:solidFill>
                  <a:schemeClr val="accent2"/>
                </a:solidFill>
              </a:rPr>
              <a:t>출처 : </a:t>
            </a:r>
            <a:r>
              <a:rPr i="1" lang="ko" sz="1000">
                <a:solidFill>
                  <a:schemeClr val="accent2"/>
                </a:solidFill>
              </a:rPr>
              <a:t>https://github.com/catSirup/KorEDA/blob/master/eda.py</a:t>
            </a:r>
            <a:endParaRPr i="1" sz="1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Augmentation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0" y="4804800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6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000">
                <a:solidFill>
                  <a:schemeClr val="accent2"/>
                </a:solidFill>
              </a:rPr>
              <a:t>출처 : https://github.com/catSirup/KorEDA/blob/master/eda.py</a:t>
            </a:r>
            <a:endParaRPr i="1" sz="1000">
              <a:solidFill>
                <a:schemeClr val="accent2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25" y="1017725"/>
            <a:ext cx="8032448" cy="34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313" y="4324350"/>
            <a:ext cx="42576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