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A2F1-D6F7-667D-9E9D-9E1E0F1A4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F6A42-34DE-F549-6E65-4D464E44C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EF7FD-6B7B-1286-3319-704590E3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F7DD-7E4E-48F1-AF07-A0501A32DA51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47D95-0320-8734-2B01-131BF226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C4E01-4B22-1898-E6A7-15E36019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6F3C-3E10-4C32-BB39-EF16A807A6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603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3564-2D1D-55A4-FF62-EFB7FAB2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6FE11-A0DF-D88B-4C33-568E3FC86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2F66F-CF74-D172-15EB-9EA77F7D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F7DD-7E4E-48F1-AF07-A0501A32DA51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D7479-B8EC-4A7A-A145-0FC86827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99E3-7864-3ACD-7601-9004470E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6F3C-3E10-4C32-BB39-EF16A807A6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69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81B439-DF6E-8266-B6DC-58542A26F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4AAE0-7BD4-9E7F-2739-82B25FF97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171E6-65A5-FB5E-5AD6-6C44EF63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F7DD-7E4E-48F1-AF07-A0501A32DA51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0BE22-2128-EBD4-EA9D-550E9FAC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F50D4-38DC-4E73-EB89-A985BC8E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6F3C-3E10-4C32-BB39-EF16A807A6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901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6808-DF4E-EF33-6C79-9C76092C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BD7D8-5D15-C3C5-46EC-17BACBE9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7FD69-AE20-D40A-EBE1-20A7F99E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F7DD-7E4E-48F1-AF07-A0501A32DA51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E8EB3-C4D1-C95E-75C4-0D749FF4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DCB80-82E4-E671-BC30-38BBFACA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6F3C-3E10-4C32-BB39-EF16A807A6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255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9CF3-F285-8E81-4FBA-B9ABA608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DFE31-C868-0266-488A-6B72CD3A6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7E6DA-7328-9249-FA36-621070A4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F7DD-7E4E-48F1-AF07-A0501A32DA51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06BE5-1B58-BAFB-B74A-8D6BCD18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A0001-8A43-03D5-7E17-98856DE6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6F3C-3E10-4C32-BB39-EF16A807A6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007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94E5-5856-E49A-2137-1747F77A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34B3-206E-B036-738B-ED0473848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2E76A-6707-8FB8-1BDE-5FFE00C39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EA626-96F8-8C85-900C-0AF6D592D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F7DD-7E4E-48F1-AF07-A0501A32DA51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9CB7B-7833-06C1-CDD9-6ECD842B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A2B2C-6CC5-DB84-6E39-D793ABF9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6F3C-3E10-4C32-BB39-EF16A807A6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042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AD02-DC21-1993-F43C-20D9A849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8835C-02E2-9227-B2FE-AE5A0B552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D4021-329F-FCF7-A666-EA4067861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36989-E614-C6E3-A6D5-5A0A46113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EF7F1-9671-6443-2261-AC3DDDAE7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B24A6-E963-7058-653B-1CF3C082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F7DD-7E4E-48F1-AF07-A0501A32DA51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6AC18-AEA7-6AAC-77E5-9C596557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DCAE7-C12A-7937-816D-74A2EEB1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6F3C-3E10-4C32-BB39-EF16A807A6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771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B327-9C6E-AAE1-5D54-D77E5DF7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1ADDA-E809-683A-B1C0-57E21E46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F7DD-7E4E-48F1-AF07-A0501A32DA51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14E93-3C36-79BF-C049-997260D2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D6E34-A79C-BBA8-E8DF-24885ED6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6F3C-3E10-4C32-BB39-EF16A807A6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859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18978-47A9-AD3C-54BD-BCB5FB8C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F7DD-7E4E-48F1-AF07-A0501A32DA51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DF048A-D382-3F3F-AAE9-4B710B69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77B53-8F8C-CB2C-5EFE-1CEE4264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6F3C-3E10-4C32-BB39-EF16A807A6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343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2298-2F35-554C-F975-BF90AB09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BF811-2381-7C99-A79F-D26E00E53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973EF-237F-7642-3F11-C93AD6496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98FA9-C1E4-0F34-7F56-178A5BB6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F7DD-7E4E-48F1-AF07-A0501A32DA51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C7D84-B90C-9FE5-DF4F-6DCAEE70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5AA5B-51A3-3883-5114-FFD7B8AF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6F3C-3E10-4C32-BB39-EF16A807A6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441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7ACA-B6FE-BC86-6EDE-D275666A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AFCB3-8DBA-7B41-721C-0B409E346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E2DA4-097B-8431-9806-714D1F424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058B9-CF80-87F5-9AA1-72197DAB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F7DD-7E4E-48F1-AF07-A0501A32DA51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6C2D9-BBD6-BA91-6A34-7CCD8716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3B3A2-F7F8-B5FC-603D-3EED0D16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6F3C-3E10-4C32-BB39-EF16A807A6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024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BCE7D-5C0A-2134-141E-9668D1CF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B003A-5185-F3F1-8AC6-DD8B692DC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9AF34-5434-630A-12BB-92CA99550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F7DD-7E4E-48F1-AF07-A0501A32DA51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F5334-A426-1B63-CBB8-9467B5B05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B0ECE-E94E-127E-D6F3-0FA7E622F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56F3C-3E10-4C32-BB39-EF16A807A62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597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A87759-F7A0-DBD4-2FDC-1576889EF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4063" y="1181877"/>
            <a:ext cx="3423898" cy="56582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DD45AE-3EB0-17BC-6AB4-AEF95F2D35D2}"/>
              </a:ext>
            </a:extLst>
          </p:cNvPr>
          <p:cNvSpPr txBox="1"/>
          <p:nvPr/>
        </p:nvSpPr>
        <p:spPr>
          <a:xfrm>
            <a:off x="10685895" y="5422977"/>
            <a:ext cx="1396482" cy="5062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2000" b="1" dirty="0">
                <a:solidFill>
                  <a:srgbClr val="0070C0"/>
                </a:solidFill>
              </a:rPr>
              <a:t>ESP8266</a:t>
            </a:r>
            <a:endParaRPr lang="en-ID" sz="20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FDCA8-1D7B-616C-0171-862A6208C21F}"/>
              </a:ext>
            </a:extLst>
          </p:cNvPr>
          <p:cNvSpPr txBox="1"/>
          <p:nvPr/>
        </p:nvSpPr>
        <p:spPr>
          <a:xfrm>
            <a:off x="6768696" y="1713722"/>
            <a:ext cx="2018522" cy="5062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2000" b="1" dirty="0">
                <a:solidFill>
                  <a:srgbClr val="0070C0"/>
                </a:solidFill>
              </a:rPr>
              <a:t>Tombol Reset</a:t>
            </a:r>
            <a:endParaRPr lang="en-ID" sz="20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C49E8-FB59-D10E-5053-6CA67937B657}"/>
              </a:ext>
            </a:extLst>
          </p:cNvPr>
          <p:cNvSpPr txBox="1"/>
          <p:nvPr/>
        </p:nvSpPr>
        <p:spPr>
          <a:xfrm>
            <a:off x="7949519" y="784991"/>
            <a:ext cx="3590503" cy="5062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2000" b="1" dirty="0">
                <a:solidFill>
                  <a:srgbClr val="0070C0"/>
                </a:solidFill>
              </a:rPr>
              <a:t>OLED LCD 128x64 I2C</a:t>
            </a:r>
            <a:endParaRPr lang="en-ID" sz="20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7E528-76CF-3D66-F3D2-24D2381227CD}"/>
              </a:ext>
            </a:extLst>
          </p:cNvPr>
          <p:cNvSpPr txBox="1"/>
          <p:nvPr/>
        </p:nvSpPr>
        <p:spPr>
          <a:xfrm>
            <a:off x="10629577" y="2518372"/>
            <a:ext cx="139648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d-ID" sz="2000" b="1" dirty="0">
                <a:solidFill>
                  <a:srgbClr val="0070C0"/>
                </a:solidFill>
              </a:rPr>
              <a:t>Pulse Rate</a:t>
            </a:r>
          </a:p>
          <a:p>
            <a:pPr algn="ctr"/>
            <a:r>
              <a:rPr lang="id-ID" sz="2000" b="1" dirty="0">
                <a:solidFill>
                  <a:srgbClr val="0070C0"/>
                </a:solidFill>
              </a:rPr>
              <a:t> Sensor</a:t>
            </a:r>
            <a:endParaRPr lang="en-ID" sz="2000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B39BB-A8C0-D74B-CED9-F9AA25CB3939}"/>
              </a:ext>
            </a:extLst>
          </p:cNvPr>
          <p:cNvSpPr txBox="1"/>
          <p:nvPr/>
        </p:nvSpPr>
        <p:spPr>
          <a:xfrm>
            <a:off x="6924206" y="4464361"/>
            <a:ext cx="1707502" cy="5062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2000" b="1" dirty="0">
                <a:solidFill>
                  <a:srgbClr val="0070C0"/>
                </a:solidFill>
              </a:rPr>
              <a:t>Catu Daya 9V</a:t>
            </a:r>
            <a:endParaRPr lang="en-ID" sz="2000" b="1" dirty="0">
              <a:solidFill>
                <a:srgbClr val="0070C0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79AD6F0-F4B4-1AD3-9D54-7CF2861E9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632472"/>
              </p:ext>
            </p:extLst>
          </p:nvPr>
        </p:nvGraphicFramePr>
        <p:xfrm>
          <a:off x="109623" y="145233"/>
          <a:ext cx="6560310" cy="2727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0310">
                  <a:extLst>
                    <a:ext uri="{9D8B030D-6E8A-4147-A177-3AD203B41FA5}">
                      <a16:colId xmlns:a16="http://schemas.microsoft.com/office/drawing/2014/main" val="1923076755"/>
                    </a:ext>
                  </a:extLst>
                </a:gridCol>
              </a:tblGrid>
              <a:tr h="5088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List Component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725523"/>
                  </a:ext>
                </a:extLst>
              </a:tr>
              <a:tr h="37360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 </a:t>
                      </a:r>
                      <a:r>
                        <a:rPr lang="id-ID" dirty="0"/>
                        <a:t>ESP8266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958135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  <a:r>
                        <a:rPr lang="id-ID" dirty="0"/>
                        <a:t>. Pulse Rate Sensor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365979"/>
                  </a:ext>
                </a:extLst>
              </a:tr>
              <a:tr h="365841">
                <a:tc>
                  <a:txBody>
                    <a:bodyPr/>
                    <a:lstStyle/>
                    <a:p>
                      <a:pPr algn="l"/>
                      <a:r>
                        <a:rPr lang="id-ID" dirty="0"/>
                        <a:t>3</a:t>
                      </a:r>
                      <a:r>
                        <a:rPr lang="en-US" dirty="0"/>
                        <a:t>. </a:t>
                      </a:r>
                      <a:r>
                        <a:rPr lang="id-ID" dirty="0"/>
                        <a:t>OLED LCD 128x64 I2C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75529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l"/>
                      <a:r>
                        <a:rPr lang="id-ID" dirty="0"/>
                        <a:t>4</a:t>
                      </a:r>
                      <a:r>
                        <a:rPr lang="en-US" dirty="0"/>
                        <a:t>. </a:t>
                      </a:r>
                      <a:r>
                        <a:rPr lang="id-ID" dirty="0"/>
                        <a:t>Reset Button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2456"/>
                  </a:ext>
                </a:extLst>
              </a:tr>
              <a:tr h="373609">
                <a:tc>
                  <a:txBody>
                    <a:bodyPr/>
                    <a:lstStyle/>
                    <a:p>
                      <a:pPr algn="l"/>
                      <a:r>
                        <a:rPr lang="id-ID" dirty="0"/>
                        <a:t>5</a:t>
                      </a:r>
                      <a:r>
                        <a:rPr lang="en-US" dirty="0"/>
                        <a:t>. </a:t>
                      </a:r>
                      <a:r>
                        <a:rPr lang="id-ID" dirty="0"/>
                        <a:t>PCB/BreadBoard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17475"/>
                  </a:ext>
                </a:extLst>
              </a:tr>
              <a:tr h="373609">
                <a:tc>
                  <a:txBody>
                    <a:bodyPr/>
                    <a:lstStyle/>
                    <a:p>
                      <a:pPr algn="l"/>
                      <a:r>
                        <a:rPr lang="id-ID" dirty="0"/>
                        <a:t>6</a:t>
                      </a:r>
                      <a:r>
                        <a:rPr lang="en-US" dirty="0"/>
                        <a:t>. </a:t>
                      </a:r>
                      <a:r>
                        <a:rPr lang="id-ID" dirty="0"/>
                        <a:t>Battery 9V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2229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14E1A1-83B2-CF85-1674-5411038BE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56543"/>
              </p:ext>
            </p:extLst>
          </p:nvPr>
        </p:nvGraphicFramePr>
        <p:xfrm>
          <a:off x="109623" y="2980228"/>
          <a:ext cx="6560310" cy="3743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498">
                  <a:extLst>
                    <a:ext uri="{9D8B030D-6E8A-4147-A177-3AD203B41FA5}">
                      <a16:colId xmlns:a16="http://schemas.microsoft.com/office/drawing/2014/main" val="1280986693"/>
                    </a:ext>
                  </a:extLst>
                </a:gridCol>
                <a:gridCol w="1313498">
                  <a:extLst>
                    <a:ext uri="{9D8B030D-6E8A-4147-A177-3AD203B41FA5}">
                      <a16:colId xmlns:a16="http://schemas.microsoft.com/office/drawing/2014/main" val="2977715799"/>
                    </a:ext>
                  </a:extLst>
                </a:gridCol>
                <a:gridCol w="1313498">
                  <a:extLst>
                    <a:ext uri="{9D8B030D-6E8A-4147-A177-3AD203B41FA5}">
                      <a16:colId xmlns:a16="http://schemas.microsoft.com/office/drawing/2014/main" val="3499680378"/>
                    </a:ext>
                  </a:extLst>
                </a:gridCol>
                <a:gridCol w="1452987">
                  <a:extLst>
                    <a:ext uri="{9D8B030D-6E8A-4147-A177-3AD203B41FA5}">
                      <a16:colId xmlns:a16="http://schemas.microsoft.com/office/drawing/2014/main" val="2300378233"/>
                    </a:ext>
                  </a:extLst>
                </a:gridCol>
                <a:gridCol w="1166829">
                  <a:extLst>
                    <a:ext uri="{9D8B030D-6E8A-4147-A177-3AD203B41FA5}">
                      <a16:colId xmlns:a16="http://schemas.microsoft.com/office/drawing/2014/main" val="1819713227"/>
                    </a:ext>
                  </a:extLst>
                </a:gridCol>
              </a:tblGrid>
              <a:tr h="8861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ESP</a:t>
                      </a:r>
                      <a:r>
                        <a:rPr lang="id-ID" b="1" dirty="0">
                          <a:solidFill>
                            <a:schemeClr val="bg1"/>
                          </a:solidFill>
                        </a:rPr>
                        <a:t>8266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GPIO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b="1" dirty="0">
                          <a:solidFill>
                            <a:schemeClr val="bg1"/>
                          </a:solidFill>
                        </a:rPr>
                        <a:t>OLED LCD 128x64 I2C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b="1" dirty="0">
                          <a:solidFill>
                            <a:schemeClr val="bg1"/>
                          </a:solidFill>
                        </a:rPr>
                        <a:t>Reset Button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id-ID" b="1" dirty="0">
                          <a:solidFill>
                            <a:schemeClr val="bg1"/>
                          </a:solidFill>
                        </a:rPr>
                        <a:t>ulse Rate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b="1" dirty="0">
                          <a:solidFill>
                            <a:schemeClr val="bg1"/>
                          </a:solidFill>
                        </a:rPr>
                        <a:t>Sensor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b="1" dirty="0">
                          <a:solidFill>
                            <a:schemeClr val="bg1"/>
                          </a:solidFill>
                        </a:rPr>
                        <a:t>Battery 9V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066962"/>
                  </a:ext>
                </a:extLst>
              </a:tr>
              <a:tr h="467876"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</a:rPr>
                        <a:t>VIN</a:t>
                      </a:r>
                      <a:endParaRPr lang="en-ID" dirty="0">
                        <a:solidFill>
                          <a:schemeClr val="bg1"/>
                        </a:solidFill>
                        <a:highlight>
                          <a:srgbClr val="80808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</a:rPr>
                        <a:t>+9V</a:t>
                      </a:r>
                      <a:endParaRPr lang="en-ID" dirty="0">
                        <a:solidFill>
                          <a:schemeClr val="bg1"/>
                        </a:solidFill>
                        <a:highlight>
                          <a:srgbClr val="80808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534923"/>
                  </a:ext>
                </a:extLst>
              </a:tr>
              <a:tr h="4678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3.3V</a:t>
                      </a:r>
                      <a:endParaRPr lang="en-ID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VCC</a:t>
                      </a:r>
                      <a:endParaRPr lang="en-ID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V</a:t>
                      </a:r>
                      <a:r>
                        <a:rPr lang="id-ID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CC</a:t>
                      </a:r>
                      <a:endParaRPr lang="en-ID" dirty="0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40576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GND</a:t>
                      </a:r>
                      <a:endParaRPr lang="en-ID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GND</a:t>
                      </a:r>
                      <a:endParaRPr lang="en-ID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GND</a:t>
                      </a:r>
                      <a:endParaRPr lang="en-ID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GND</a:t>
                      </a:r>
                      <a:endParaRPr lang="en-ID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-9V</a:t>
                      </a:r>
                      <a:endParaRPr lang="en-ID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49165"/>
                  </a:ext>
                </a:extLst>
              </a:tr>
              <a:tr h="458147"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GPIO5 (D1)</a:t>
                      </a:r>
                      <a:endParaRPr lang="en-ID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highlight>
                            <a:srgbClr val="00FF00"/>
                          </a:highlight>
                        </a:rPr>
                        <a:t>SCL</a:t>
                      </a:r>
                      <a:endParaRPr lang="en-ID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36064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highlight>
                            <a:srgbClr val="FFFF00"/>
                          </a:highlight>
                        </a:rPr>
                        <a:t>GPIO4 (D2</a:t>
                      </a:r>
                      <a:r>
                        <a:rPr lang="en-US">
                          <a:highlight>
                            <a:srgbClr val="FFFF00"/>
                          </a:highlight>
                        </a:rPr>
                        <a:t>)</a:t>
                      </a:r>
                      <a:endParaRPr lang="en-ID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highlight>
                            <a:srgbClr val="FFFF00"/>
                          </a:highlight>
                        </a:rPr>
                        <a:t>SDA</a:t>
                      </a:r>
                      <a:endParaRPr lang="en-ID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644254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highlight>
                            <a:srgbClr val="00FFFF"/>
                          </a:highlight>
                        </a:rPr>
                        <a:t>A0</a:t>
                      </a:r>
                      <a:endParaRPr lang="en-ID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highlight>
                            <a:srgbClr val="00FFFF"/>
                          </a:highlight>
                        </a:rPr>
                        <a:t>DATA</a:t>
                      </a:r>
                      <a:endParaRPr lang="en-ID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76410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highlight>
                            <a:srgbClr val="FF00FF"/>
                          </a:highlight>
                        </a:rPr>
                        <a:t>RST</a:t>
                      </a:r>
                      <a:endParaRPr lang="en-ID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highlight>
                            <a:srgbClr val="FF00FF"/>
                          </a:highlight>
                        </a:rPr>
                        <a:t>RST</a:t>
                      </a:r>
                      <a:endParaRPr lang="en-ID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09803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4C19FCA-0A79-CC96-8651-D2AAD9D13AB1}"/>
              </a:ext>
            </a:extLst>
          </p:cNvPr>
          <p:cNvSpPr txBox="1"/>
          <p:nvPr/>
        </p:nvSpPr>
        <p:spPr>
          <a:xfrm>
            <a:off x="7742979" y="0"/>
            <a:ext cx="3839112" cy="5062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Wiring Diagram</a:t>
            </a:r>
            <a:endParaRPr lang="en-ID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55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87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Aldi PPU</dc:creator>
  <cp:lastModifiedBy>Aldi PPU</cp:lastModifiedBy>
  <cp:revision>24</cp:revision>
  <dcterms:created xsi:type="dcterms:W3CDTF">2023-02-25T15:02:19Z</dcterms:created>
  <dcterms:modified xsi:type="dcterms:W3CDTF">2023-02-26T07:52:21Z</dcterms:modified>
</cp:coreProperties>
</file>