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  <a:srgbClr val="CC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4739-B53A-1BBE-CE50-BF7EFBF1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64C9B-49EA-6D80-D053-4E20D4CD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BC4C-B68E-5DC6-E555-96572C0D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55CE-EBBF-99A7-C951-BA10B2E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FE65-13A2-C715-F943-8957693A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0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DF88-8199-B4BD-E742-3DD0940A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FE8BB-D25E-84D9-1C03-5F3CBAB9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8870-3088-6A47-85F2-2FC9D90F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D0C6-3C45-6E35-DD53-850AC46E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3152-86B1-9EBC-6AE7-D330CF73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7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0F290-D636-E3A9-BEDF-C0C6A405A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EFC0-0C12-C3B0-8344-28C51C3FB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E545-2733-59D1-6988-FE9AA2E0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A6A6-1A06-0EC9-5A2A-20387E59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E684-B5BB-D94A-6E5D-14CEEAE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0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CCE4-63FA-38AF-9088-8B54B2C6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3309-2161-BDF1-EE3E-E8276FBF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2A2F-46CF-1E38-1424-0B8B157B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FC0F-E8C3-E92E-DB95-45393532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7293-26DF-CAD5-43A6-07A3524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810-2907-7DD1-AC39-A33D5D2A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52DB-0C9A-E63D-070D-12B7079D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4191-FE4C-2E7F-45FC-C67404CA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B605-3D79-6B98-EBEF-334D1742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9648-5D96-46B7-96E7-CA8FAA37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1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0C85-6C14-0EE0-CAB7-00BBC98F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4D4F-A1C1-523A-42BB-531CC260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A93F-6178-FDFF-883D-E96E73BD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8B699-B87D-E42F-AAA7-70ABBE7D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F2B2-0820-AB42-6489-1A3AA220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9F5D-DAF5-25E8-BAF3-7C443B80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1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8E2-B3AB-1737-A810-5CFD5CD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CFD5-91DA-48CE-B0DD-9179E7E4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56D3-FB05-B61B-73FF-60BB69E4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CFC5E-B85A-402D-41FF-F93988A5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BF180-6121-EC9F-857F-A76DC15D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1686C-097E-FA50-9BA8-7DB2756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29920-F1CA-A86D-DA1E-5B0B19A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24A86-8479-1078-0DA3-DA1E4C2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57E-5FDA-7D54-9D7C-7BC4847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6C949-010E-DB3C-BAF5-EBD624A5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154BD-2EAD-DB41-78BB-D6ABA325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A4E2D-2716-AE7A-F4C5-7B595B6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1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6F060-34DD-BC4A-2A32-A9CA8480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53539-2C56-6C66-EDD5-B0BC5D69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845C-EE35-7BC6-E8D6-85B4AF46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55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31E1-59C6-A574-D073-B2ADC517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FB71-A51E-2FDA-17C1-41CC6E38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EEC2-31F2-05A6-7536-6BE48541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5EB4F-CB32-B5DF-B915-993A23CE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BA538-D595-4668-BE3E-C31A87D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EBAC-7448-1C09-9EF5-10922046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78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2BD-EF41-E1B6-7041-A83D2A18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CAE5C-11EC-8A06-FC89-9D0446B0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3CC6-4203-586E-05D8-1C718C0B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94AF-E9E2-9D05-D470-8DEACCD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D9540-1DB2-487F-B5D9-DE3B50E2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3299-7151-B328-408D-161C9159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0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DC5DC-45ED-6D4B-9F86-A7ECDEA7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5600-D5A6-0BC2-6EFB-22FEBAF8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9894-65EC-E687-E6DD-151A8C881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45FA-51C2-4474-8D73-50C8919F2D46}" type="datetimeFigureOut">
              <a:rPr lang="en-ID" smtClean="0"/>
              <a:t>16/11/2022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A1C2-23E1-56A0-C91A-8A2F8F8C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EB75-504A-8724-CE4C-156937B93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92C3-E83D-4123-B499-6F623EBF60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9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A4C6C9-9A45-C3E5-F13F-A55A21017E9D}"/>
              </a:ext>
            </a:extLst>
          </p:cNvPr>
          <p:cNvSpPr txBox="1"/>
          <p:nvPr/>
        </p:nvSpPr>
        <p:spPr>
          <a:xfrm>
            <a:off x="2617663" y="196926"/>
            <a:ext cx="149168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DHT11</a:t>
            </a:r>
            <a:endParaRPr lang="en-ID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9EF295-BBBB-19F8-1430-B320B9BF9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749"/>
              </p:ext>
            </p:extLst>
          </p:nvPr>
        </p:nvGraphicFramePr>
        <p:xfrm>
          <a:off x="2136710" y="3429000"/>
          <a:ext cx="7798836" cy="30546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1902">
                  <a:extLst>
                    <a:ext uri="{9D8B030D-6E8A-4147-A177-3AD203B41FA5}">
                      <a16:colId xmlns:a16="http://schemas.microsoft.com/office/drawing/2014/main" val="1297991510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2355784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193587248"/>
                    </a:ext>
                  </a:extLst>
                </a:gridCol>
                <a:gridCol w="1621970">
                  <a:extLst>
                    <a:ext uri="{9D8B030D-6E8A-4147-A177-3AD203B41FA5}">
                      <a16:colId xmlns:a16="http://schemas.microsoft.com/office/drawing/2014/main" val="396666287"/>
                    </a:ext>
                  </a:extLst>
                </a:gridCol>
              </a:tblGrid>
              <a:tr h="671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List Component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DHT11 Sensor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ESP32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Wire Color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56513"/>
                  </a:ext>
                </a:extLst>
              </a:tr>
              <a:tr h="4871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ESP32 V4 (38 Pin GPIO)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3.3V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70211"/>
                  </a:ext>
                </a:extLst>
              </a:tr>
              <a:tr h="47939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DHT11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32700"/>
                  </a:ext>
                </a:extLst>
              </a:tr>
              <a:tr h="4871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Arduino IDE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GPIO27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66353"/>
                  </a:ext>
                </a:extLst>
              </a:tr>
              <a:tr h="4645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 Breadboard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47738"/>
                  </a:ext>
                </a:extLst>
              </a:tr>
              <a:tr h="4645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 Jumper Male to Male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0926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A579C18-989C-D647-03EC-5DCE44286FE6}"/>
              </a:ext>
            </a:extLst>
          </p:cNvPr>
          <p:cNvGrpSpPr/>
          <p:nvPr/>
        </p:nvGrpSpPr>
        <p:grpSpPr>
          <a:xfrm>
            <a:off x="8713227" y="4316299"/>
            <a:ext cx="819530" cy="989036"/>
            <a:chOff x="8713227" y="4316299"/>
            <a:chExt cx="819530" cy="9890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F09282-50BF-5D8C-2A5E-7FCFAC3FC44C}"/>
                </a:ext>
              </a:extLst>
            </p:cNvPr>
            <p:cNvCxnSpPr>
              <a:cxnSpLocks/>
            </p:cNvCxnSpPr>
            <p:nvPr/>
          </p:nvCxnSpPr>
          <p:spPr>
            <a:xfrm>
              <a:off x="8713227" y="4316299"/>
              <a:ext cx="8148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28318-07BB-F1B2-BB79-58E0F4B5AC8D}"/>
                </a:ext>
              </a:extLst>
            </p:cNvPr>
            <p:cNvCxnSpPr>
              <a:cxnSpLocks/>
            </p:cNvCxnSpPr>
            <p:nvPr/>
          </p:nvCxnSpPr>
          <p:spPr>
            <a:xfrm>
              <a:off x="8713227" y="4804598"/>
              <a:ext cx="814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AA7743-4B7C-B0FF-EA1B-C90E1E866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83" y="5305335"/>
              <a:ext cx="81487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486D24-6443-2A7B-A378-54894C55C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81"/>
          <a:stretch/>
        </p:blipFill>
        <p:spPr bwMode="auto">
          <a:xfrm>
            <a:off x="6388120" y="705403"/>
            <a:ext cx="5723229" cy="27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2585C4-9898-4005-AA86-CAB202B0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3" y="705386"/>
            <a:ext cx="5850055" cy="263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7B18C-104E-9896-50CF-A4A2114EBCB9}"/>
              </a:ext>
            </a:extLst>
          </p:cNvPr>
          <p:cNvSpPr txBox="1"/>
          <p:nvPr/>
        </p:nvSpPr>
        <p:spPr>
          <a:xfrm>
            <a:off x="4948490" y="196926"/>
            <a:ext cx="2175275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Wiring Diagram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B60F9-AC7A-5F7F-C375-BB4C42A3CECF}"/>
              </a:ext>
            </a:extLst>
          </p:cNvPr>
          <p:cNvSpPr txBox="1"/>
          <p:nvPr/>
        </p:nvSpPr>
        <p:spPr>
          <a:xfrm>
            <a:off x="738718" y="703218"/>
            <a:ext cx="1491681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ESP32</a:t>
            </a:r>
            <a:endParaRPr lang="en-ID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BE63E2D-51F3-C43E-2FCC-1BF363EAC3D9}"/>
              </a:ext>
            </a:extLst>
          </p:cNvPr>
          <p:cNvSpPr txBox="1"/>
          <p:nvPr/>
        </p:nvSpPr>
        <p:spPr>
          <a:xfrm>
            <a:off x="8332513" y="5522177"/>
            <a:ext cx="1868455" cy="7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Topic: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 /esp32-mqtt/temp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 /esp32-mqtt/</a:t>
            </a:r>
            <a:r>
              <a:rPr lang="en-US" sz="1400" dirty="0" err="1">
                <a:solidFill>
                  <a:srgbClr val="7030A0"/>
                </a:solidFill>
              </a:rPr>
              <a:t>humi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36B82-692F-DC4E-56AF-B6B536D16453}"/>
              </a:ext>
            </a:extLst>
          </p:cNvPr>
          <p:cNvSpPr txBox="1"/>
          <p:nvPr/>
        </p:nvSpPr>
        <p:spPr>
          <a:xfrm>
            <a:off x="3728683" y="4597319"/>
            <a:ext cx="18684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Publish: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5F884-85AD-59EC-FE4D-0EEF94F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0" y="4419925"/>
            <a:ext cx="3702640" cy="1664606"/>
          </a:xfrm>
          <a:prstGeom prst="rect">
            <a:avLst/>
          </a:prstGeom>
        </p:spPr>
      </p:pic>
      <p:pic>
        <p:nvPicPr>
          <p:cNvPr id="1026" name="Picture 2" descr="node-red-icon-2">
            <a:extLst>
              <a:ext uri="{FF2B5EF4-FFF2-40B4-BE49-F238E27FC236}">
                <a16:creationId xmlns:a16="http://schemas.microsoft.com/office/drawing/2014/main" id="{122F9D14-E36D-E11A-6D19-4433FAC5C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89" y="4419924"/>
            <a:ext cx="1664607" cy="16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BEC5B-159F-DE50-A835-8E4FD71D8717}"/>
              </a:ext>
            </a:extLst>
          </p:cNvPr>
          <p:cNvSpPr txBox="1"/>
          <p:nvPr/>
        </p:nvSpPr>
        <p:spPr>
          <a:xfrm>
            <a:off x="8351434" y="5070922"/>
            <a:ext cx="186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Subscribe: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A2A236-FEA4-984A-132F-BAD1309CDEE6}"/>
              </a:ext>
            </a:extLst>
          </p:cNvPr>
          <p:cNvCxnSpPr>
            <a:cxnSpLocks/>
          </p:cNvCxnSpPr>
          <p:nvPr/>
        </p:nvCxnSpPr>
        <p:spPr>
          <a:xfrm>
            <a:off x="3961724" y="4979850"/>
            <a:ext cx="1635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E0E7E-2B6C-1F98-6682-8CC68DF92D93}"/>
              </a:ext>
            </a:extLst>
          </p:cNvPr>
          <p:cNvCxnSpPr>
            <a:cxnSpLocks/>
          </p:cNvCxnSpPr>
          <p:nvPr/>
        </p:nvCxnSpPr>
        <p:spPr>
          <a:xfrm flipH="1">
            <a:off x="8435319" y="5500956"/>
            <a:ext cx="1612832" cy="0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EDD912-0F50-F000-61DC-ACE2AA8B72FC}"/>
              </a:ext>
            </a:extLst>
          </p:cNvPr>
          <p:cNvSpPr txBox="1"/>
          <p:nvPr/>
        </p:nvSpPr>
        <p:spPr>
          <a:xfrm>
            <a:off x="1165375" y="3507089"/>
            <a:ext cx="1868455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MQTT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2A22-7271-2D54-B83A-E6B49A71B05A}"/>
              </a:ext>
            </a:extLst>
          </p:cNvPr>
          <p:cNvSpPr txBox="1"/>
          <p:nvPr/>
        </p:nvSpPr>
        <p:spPr>
          <a:xfrm>
            <a:off x="10132204" y="3520195"/>
            <a:ext cx="1868455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MQTT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DEF54-16CB-4585-1BE4-A3DF8EB36778}"/>
              </a:ext>
            </a:extLst>
          </p:cNvPr>
          <p:cNvSpPr txBox="1"/>
          <p:nvPr/>
        </p:nvSpPr>
        <p:spPr>
          <a:xfrm>
            <a:off x="6114175" y="3456278"/>
            <a:ext cx="1740936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C174-CDCC-DA83-243E-E3CC608A73BF}"/>
              </a:ext>
            </a:extLst>
          </p:cNvPr>
          <p:cNvSpPr txBox="1"/>
          <p:nvPr/>
        </p:nvSpPr>
        <p:spPr>
          <a:xfrm>
            <a:off x="3764629" y="5008035"/>
            <a:ext cx="1868455" cy="7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Topic: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 /esp32-mqtt/temp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 /esp32-mqtt/</a:t>
            </a:r>
            <a:r>
              <a:rPr lang="en-US" sz="1400" dirty="0" err="1">
                <a:solidFill>
                  <a:srgbClr val="7030A0"/>
                </a:solidFill>
              </a:rPr>
              <a:t>humi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EA321-D66B-DE17-9692-FDD5924C27ED}"/>
              </a:ext>
            </a:extLst>
          </p:cNvPr>
          <p:cNvGrpSpPr/>
          <p:nvPr/>
        </p:nvGrpSpPr>
        <p:grpSpPr>
          <a:xfrm>
            <a:off x="5599877" y="3979493"/>
            <a:ext cx="2849707" cy="2629232"/>
            <a:chOff x="5606349" y="2588333"/>
            <a:chExt cx="2988128" cy="26254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850B802-5BD5-4B46-159A-D2EB9786818C}"/>
                </a:ext>
              </a:extLst>
            </p:cNvPr>
            <p:cNvSpPr/>
            <p:nvPr/>
          </p:nvSpPr>
          <p:spPr>
            <a:xfrm>
              <a:off x="5686779" y="2588333"/>
              <a:ext cx="2743200" cy="2625480"/>
            </a:xfrm>
            <a:prstGeom prst="roundRect">
              <a:avLst/>
            </a:prstGeom>
            <a:solidFill>
              <a:srgbClr val="CCCCFF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FBF15A-C6F0-B734-407B-8B31DF42CFA4}"/>
                </a:ext>
              </a:extLst>
            </p:cNvPr>
            <p:cNvSpPr txBox="1"/>
            <p:nvPr/>
          </p:nvSpPr>
          <p:spPr>
            <a:xfrm>
              <a:off x="5606349" y="4406737"/>
              <a:ext cx="2988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600" dirty="0">
                  <a:solidFill>
                    <a:srgbClr val="7030A0"/>
                  </a:solidFill>
                </a:rPr>
                <a:t>broker.mqtt-dashboard.com</a:t>
              </a: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EE18DE-F07A-73DC-44D2-CE4F805CE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722" y="3541700"/>
              <a:ext cx="697642" cy="68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3FBD0E-F15A-DD6A-7D95-6F4441DB3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90" b="33249"/>
            <a:stretch/>
          </p:blipFill>
          <p:spPr bwMode="auto">
            <a:xfrm>
              <a:off x="6594005" y="3630813"/>
              <a:ext cx="1740936" cy="400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EDC557-C7B6-CC4F-97DC-78EE907451BA}"/>
              </a:ext>
            </a:extLst>
          </p:cNvPr>
          <p:cNvSpPr txBox="1"/>
          <p:nvPr/>
        </p:nvSpPr>
        <p:spPr>
          <a:xfrm>
            <a:off x="8292706" y="4588997"/>
            <a:ext cx="18684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Publish: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9A8BF-F499-4D2B-6CA6-8794390EC59B}"/>
              </a:ext>
            </a:extLst>
          </p:cNvPr>
          <p:cNvCxnSpPr>
            <a:cxnSpLocks/>
          </p:cNvCxnSpPr>
          <p:nvPr/>
        </p:nvCxnSpPr>
        <p:spPr>
          <a:xfrm>
            <a:off x="8431058" y="4979549"/>
            <a:ext cx="1635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5A0701-A90C-24D6-E72A-C69558685B45}"/>
              </a:ext>
            </a:extLst>
          </p:cNvPr>
          <p:cNvSpPr txBox="1"/>
          <p:nvPr/>
        </p:nvSpPr>
        <p:spPr>
          <a:xfrm>
            <a:off x="1174190" y="3896807"/>
            <a:ext cx="18684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Publisher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EBAB6-1F94-513E-8BD7-5BD0444B6B64}"/>
              </a:ext>
            </a:extLst>
          </p:cNvPr>
          <p:cNvSpPr txBox="1"/>
          <p:nvPr/>
        </p:nvSpPr>
        <p:spPr>
          <a:xfrm>
            <a:off x="10132204" y="3935213"/>
            <a:ext cx="186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Subscriber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6AED3-B5C2-48E2-A965-BBE777A83DFC}"/>
              </a:ext>
            </a:extLst>
          </p:cNvPr>
          <p:cNvSpPr txBox="1"/>
          <p:nvPr/>
        </p:nvSpPr>
        <p:spPr>
          <a:xfrm>
            <a:off x="4217761" y="178265"/>
            <a:ext cx="3756478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MQTT Protocol Architecture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73723-ADD2-5C54-BCFF-0584EDD6DC77}"/>
              </a:ext>
            </a:extLst>
          </p:cNvPr>
          <p:cNvSpPr txBox="1"/>
          <p:nvPr/>
        </p:nvSpPr>
        <p:spPr>
          <a:xfrm>
            <a:off x="423786" y="1290928"/>
            <a:ext cx="11344428" cy="1200329"/>
          </a:xfrm>
          <a:prstGeom prst="rect">
            <a:avLst/>
          </a:prstGeom>
          <a:solidFill>
            <a:srgbClr val="CCCCFF"/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</a:rPr>
              <a:t>MQTT is an OASIS standard messaging protocol for the Internet of Things (IoT). It is designed as an extremely lightweight publish/subscribe messaging transport that is ideal for connecting remote devices with a small code footprint and minimal network bandwidth. MQTT today is used in a wide variety of industries, such as automotive, manufacturing, telecommunications, oil and gas, etc.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1A60F-E47A-4C7A-C09B-43BC243FA35B}"/>
              </a:ext>
            </a:extLst>
          </p:cNvPr>
          <p:cNvSpPr txBox="1"/>
          <p:nvPr/>
        </p:nvSpPr>
        <p:spPr>
          <a:xfrm>
            <a:off x="416234" y="919302"/>
            <a:ext cx="4846231" cy="37162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bg1"/>
                </a:solidFill>
                <a:effectLst/>
              </a:rPr>
              <a:t>MQTT (</a:t>
            </a:r>
            <a:r>
              <a:rPr lang="en-ID" b="1" i="1" dirty="0">
                <a:solidFill>
                  <a:schemeClr val="bg1"/>
                </a:solidFill>
                <a:effectLst/>
              </a:rPr>
              <a:t>Message Queueing Telemetry Transport</a:t>
            </a:r>
            <a:r>
              <a:rPr lang="en-ID" b="1" i="0" dirty="0">
                <a:solidFill>
                  <a:schemeClr val="bg1"/>
                </a:solidFill>
                <a:effectLst/>
              </a:rPr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3853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-red-icon-2">
            <a:extLst>
              <a:ext uri="{FF2B5EF4-FFF2-40B4-BE49-F238E27FC236}">
                <a16:creationId xmlns:a16="http://schemas.microsoft.com/office/drawing/2014/main" id="{122F9D14-E36D-E11A-6D19-4433FAC5C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8" y="675548"/>
            <a:ext cx="1326541" cy="13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B3390-98F3-B50B-BF61-016C549BF05E}"/>
              </a:ext>
            </a:extLst>
          </p:cNvPr>
          <p:cNvSpPr txBox="1"/>
          <p:nvPr/>
        </p:nvSpPr>
        <p:spPr>
          <a:xfrm>
            <a:off x="4600910" y="237135"/>
            <a:ext cx="2990178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Node-RED Installation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F3BAD-6AB1-E8BC-323C-8402D8E37F27}"/>
              </a:ext>
            </a:extLst>
          </p:cNvPr>
          <p:cNvSpPr txBox="1"/>
          <p:nvPr/>
        </p:nvSpPr>
        <p:spPr>
          <a:xfrm>
            <a:off x="334308" y="2071143"/>
            <a:ext cx="11447441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chemeClr val="bg1"/>
                </a:solidFill>
                <a:effectLst/>
                <a:latin typeface="Roboto Slab"/>
              </a:rPr>
              <a:t>Cara </a:t>
            </a:r>
            <a:r>
              <a:rPr lang="en-ID" dirty="0">
                <a:solidFill>
                  <a:schemeClr val="bg1"/>
                </a:solidFill>
                <a:latin typeface="Roboto Slab"/>
              </a:rPr>
              <a:t>Install Node-RED pada Windows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A7C2C0-9C9D-887F-19D1-40A26C909B2C}"/>
              </a:ext>
            </a:extLst>
          </p:cNvPr>
          <p:cNvGrpSpPr/>
          <p:nvPr/>
        </p:nvGrpSpPr>
        <p:grpSpPr>
          <a:xfrm>
            <a:off x="355079" y="2509529"/>
            <a:ext cx="3523221" cy="4348471"/>
            <a:chOff x="765891" y="2509529"/>
            <a:chExt cx="3523221" cy="43484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F74582-8350-469E-0A48-4ED33D0018E1}"/>
                </a:ext>
              </a:extLst>
            </p:cNvPr>
            <p:cNvSpPr/>
            <p:nvPr/>
          </p:nvSpPr>
          <p:spPr>
            <a:xfrm>
              <a:off x="765891" y="2857143"/>
              <a:ext cx="3435627" cy="4000857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65E91E-B570-D78E-107D-0BA9D3AE5460}"/>
                </a:ext>
              </a:extLst>
            </p:cNvPr>
            <p:cNvSpPr txBox="1"/>
            <p:nvPr/>
          </p:nvSpPr>
          <p:spPr>
            <a:xfrm>
              <a:off x="779143" y="2509529"/>
              <a:ext cx="3435627" cy="3693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ID" b="0" i="0" dirty="0">
                  <a:solidFill>
                    <a:schemeClr val="bg1"/>
                  </a:solidFill>
                  <a:effectLst/>
                  <a:latin typeface="Roboto Slab"/>
                </a:rPr>
                <a:t>1. Install Node.js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29B513-3BEA-C709-DA4C-53991B99D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0578" y="4329436"/>
              <a:ext cx="2301439" cy="7696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0E277C-F3EE-BC4F-0557-6F4A50F518FE}"/>
                </a:ext>
              </a:extLst>
            </p:cNvPr>
            <p:cNvSpPr txBox="1"/>
            <p:nvPr/>
          </p:nvSpPr>
          <p:spPr>
            <a:xfrm>
              <a:off x="853485" y="2977213"/>
              <a:ext cx="34356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dirty="0">
                  <a:latin typeface="Roboto Slab"/>
                </a:rPr>
                <a:t>1). </a:t>
              </a:r>
              <a:r>
                <a:rPr lang="en-ID" b="0" i="0" dirty="0">
                  <a:effectLst/>
                  <a:latin typeface="Roboto Slab"/>
                </a:rPr>
                <a:t>Link: </a:t>
              </a:r>
              <a:r>
                <a:rPr lang="en-ID" b="0" i="0" dirty="0">
                  <a:solidFill>
                    <a:srgbClr val="555555"/>
                  </a:solidFill>
                  <a:effectLst/>
                  <a:latin typeface="Roboto Slab"/>
                  <a:hlinkClick r:id="rId4"/>
                </a:rPr>
                <a:t>https://nodejs.org/en/</a:t>
              </a:r>
              <a:endParaRPr lang="en-ID" b="0" i="0" dirty="0">
                <a:solidFill>
                  <a:srgbClr val="555555"/>
                </a:solidFill>
                <a:effectLst/>
                <a:latin typeface="Roboto Slab"/>
              </a:endParaRPr>
            </a:p>
            <a:p>
              <a:pPr algn="l"/>
              <a:endParaRPr lang="en-ID" b="0" i="0" dirty="0">
                <a:solidFill>
                  <a:srgbClr val="555555"/>
                </a:solidFill>
                <a:effectLst/>
                <a:latin typeface="Roboto Slab"/>
              </a:endParaRPr>
            </a:p>
            <a:p>
              <a:pPr algn="l"/>
              <a:r>
                <a:rPr lang="en-ID" dirty="0">
                  <a:latin typeface="Roboto Slab"/>
                </a:rPr>
                <a:t>2). Download Node.js </a:t>
              </a:r>
              <a:r>
                <a:rPr lang="en-ID" dirty="0" err="1">
                  <a:latin typeface="Roboto Slab"/>
                </a:rPr>
                <a:t>versi</a:t>
              </a:r>
              <a:r>
                <a:rPr lang="en-ID" dirty="0">
                  <a:latin typeface="Roboto Slab"/>
                </a:rPr>
                <a:t> LTS</a:t>
              </a:r>
            </a:p>
            <a:p>
              <a:pPr algn="l"/>
              <a:r>
                <a:rPr lang="en-ID" dirty="0">
                  <a:latin typeface="Roboto Slab"/>
                </a:rPr>
                <a:t>     </a:t>
              </a:r>
              <a:r>
                <a:rPr lang="en-ID" dirty="0" err="1">
                  <a:latin typeface="Roboto Slab"/>
                </a:rPr>
                <a:t>terbaru</a:t>
              </a:r>
              <a:r>
                <a:rPr lang="en-ID" dirty="0">
                  <a:latin typeface="Roboto Slab"/>
                </a:rPr>
                <a:t> dan Install</a:t>
              </a:r>
              <a:endParaRPr lang="en-ID" b="0" i="0" dirty="0">
                <a:effectLst/>
                <a:latin typeface="Roboto Slab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82428B-3F61-D927-74BA-A58E8CD67D3F}"/>
              </a:ext>
            </a:extLst>
          </p:cNvPr>
          <p:cNvGrpSpPr/>
          <p:nvPr/>
        </p:nvGrpSpPr>
        <p:grpSpPr>
          <a:xfrm>
            <a:off x="4422714" y="2509529"/>
            <a:ext cx="3492892" cy="4348471"/>
            <a:chOff x="4873282" y="2509529"/>
            <a:chExt cx="3492892" cy="43484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A4368D-D3B8-2FC0-7263-C8BA08BBF4CF}"/>
                </a:ext>
              </a:extLst>
            </p:cNvPr>
            <p:cNvSpPr/>
            <p:nvPr/>
          </p:nvSpPr>
          <p:spPr>
            <a:xfrm>
              <a:off x="4891743" y="2857143"/>
              <a:ext cx="3435627" cy="4000857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91951-5546-8E04-9C07-40325EB29812}"/>
                </a:ext>
              </a:extLst>
            </p:cNvPr>
            <p:cNvSpPr txBox="1"/>
            <p:nvPr/>
          </p:nvSpPr>
          <p:spPr>
            <a:xfrm>
              <a:off x="4873282" y="2509529"/>
              <a:ext cx="3467340" cy="3693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Roboto Slab"/>
                </a:rPr>
                <a:t>2. </a:t>
              </a:r>
              <a:r>
                <a:rPr lang="en-ID" b="0" i="0" dirty="0">
                  <a:solidFill>
                    <a:schemeClr val="bg1"/>
                  </a:solidFill>
                  <a:effectLst/>
                  <a:latin typeface="Roboto Slab"/>
                </a:rPr>
                <a:t>Install Node-RED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CC9B9-F5F4-0D4D-338D-553951E85B99}"/>
                </a:ext>
              </a:extLst>
            </p:cNvPr>
            <p:cNvSpPr txBox="1"/>
            <p:nvPr/>
          </p:nvSpPr>
          <p:spPr>
            <a:xfrm>
              <a:off x="4930547" y="2949847"/>
              <a:ext cx="3435627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dirty="0">
                  <a:latin typeface="Roboto Slab"/>
                </a:rPr>
                <a:t>1). </a:t>
              </a:r>
              <a:r>
                <a:rPr lang="en-ID" b="0" i="0" dirty="0">
                  <a:effectLst/>
                  <a:latin typeface="Roboto Slab"/>
                </a:rPr>
                <a:t>Buka CMD/Terminal</a:t>
              </a:r>
            </a:p>
            <a:p>
              <a:pPr algn="l"/>
              <a:br>
                <a:rPr lang="en-ID" b="0" i="0" dirty="0">
                  <a:effectLst/>
                  <a:latin typeface="Roboto Slab"/>
                </a:rPr>
              </a:br>
              <a:r>
                <a:rPr lang="en-ID" b="0" i="0" dirty="0">
                  <a:effectLst/>
                  <a:latin typeface="Roboto Slab"/>
                </a:rPr>
                <a:t>2). </a:t>
              </a:r>
              <a:r>
                <a:rPr lang="en-ID" b="0" i="0" dirty="0" err="1">
                  <a:effectLst/>
                  <a:latin typeface="Roboto Slab"/>
                </a:rPr>
                <a:t>Pastikan</a:t>
              </a:r>
              <a:r>
                <a:rPr lang="en-ID" b="0" i="0" dirty="0">
                  <a:effectLst/>
                  <a:latin typeface="Roboto Slab"/>
                </a:rPr>
                <a:t> Laptop/PC </a:t>
              </a:r>
              <a:r>
                <a:rPr lang="en-ID" b="0" i="0" dirty="0" err="1">
                  <a:effectLst/>
                  <a:latin typeface="Roboto Slab"/>
                </a:rPr>
                <a:t>tersambung</a:t>
              </a:r>
              <a:r>
                <a:rPr lang="en-ID" b="0" i="0" dirty="0">
                  <a:effectLst/>
                  <a:latin typeface="Roboto Slab"/>
                </a:rPr>
                <a:t> </a:t>
              </a:r>
              <a:r>
                <a:rPr lang="en-ID" b="0" i="0" dirty="0" err="1">
                  <a:effectLst/>
                  <a:latin typeface="Roboto Slab"/>
                </a:rPr>
                <a:t>ke</a:t>
              </a:r>
              <a:r>
                <a:rPr lang="en-ID" b="0" i="0" dirty="0">
                  <a:effectLst/>
                  <a:latin typeface="Roboto Slab"/>
                </a:rPr>
                <a:t> </a:t>
              </a:r>
              <a:r>
                <a:rPr lang="en-ID" b="0" i="0" dirty="0" err="1">
                  <a:effectLst/>
                  <a:latin typeface="Roboto Slab"/>
                </a:rPr>
                <a:t>koneksi</a:t>
              </a:r>
              <a:r>
                <a:rPr lang="en-ID" b="0" i="0" dirty="0">
                  <a:effectLst/>
                  <a:latin typeface="Roboto Slab"/>
                </a:rPr>
                <a:t> Internet</a:t>
              </a:r>
            </a:p>
            <a:p>
              <a:pPr algn="l"/>
              <a:endParaRPr lang="en-ID" b="0" i="0" dirty="0">
                <a:effectLst/>
                <a:latin typeface="Roboto Slab"/>
              </a:endParaRPr>
            </a:p>
            <a:p>
              <a:pPr algn="l"/>
              <a:r>
                <a:rPr lang="en-ID" dirty="0">
                  <a:latin typeface="Roboto Slab"/>
                </a:rPr>
                <a:t>3). Copy dan Paste command </a:t>
              </a:r>
              <a:r>
                <a:rPr lang="en-ID" dirty="0" err="1">
                  <a:latin typeface="Roboto Slab"/>
                </a:rPr>
                <a:t>berikut</a:t>
              </a:r>
              <a:r>
                <a:rPr lang="en-ID" dirty="0">
                  <a:latin typeface="Roboto Slab"/>
                </a:rPr>
                <a:t> pada CMD/Terminal :</a:t>
              </a:r>
            </a:p>
            <a:p>
              <a:pPr algn="l"/>
              <a:endParaRPr lang="en-ID" dirty="0">
                <a:latin typeface="Roboto Slab"/>
              </a:endParaRPr>
            </a:p>
            <a:p>
              <a:pPr algn="l"/>
              <a:endParaRPr lang="en-ID" dirty="0">
                <a:latin typeface="Roboto Slab"/>
              </a:endParaRPr>
            </a:p>
            <a:p>
              <a:pPr algn="l"/>
              <a:endParaRPr lang="en-ID" dirty="0">
                <a:latin typeface="Roboto Slab"/>
              </a:endParaRPr>
            </a:p>
            <a:p>
              <a:pPr algn="l"/>
              <a:r>
                <a:rPr lang="en-ID" dirty="0">
                  <a:latin typeface="Roboto Slab"/>
                </a:rPr>
                <a:t>4). </a:t>
              </a:r>
              <a:r>
                <a:rPr lang="en-ID" dirty="0" err="1">
                  <a:latin typeface="Roboto Slab"/>
                </a:rPr>
                <a:t>Tunggu</a:t>
              </a:r>
              <a:r>
                <a:rPr lang="en-ID" dirty="0">
                  <a:latin typeface="Roboto Slab"/>
                </a:rPr>
                <a:t> </a:t>
              </a:r>
              <a:r>
                <a:rPr lang="en-ID" dirty="0" err="1">
                  <a:latin typeface="Roboto Slab"/>
                </a:rPr>
                <a:t>sampe</a:t>
              </a:r>
              <a:r>
                <a:rPr lang="en-ID" dirty="0">
                  <a:latin typeface="Roboto Slab"/>
                </a:rPr>
                <a:t> proses </a:t>
              </a:r>
              <a:r>
                <a:rPr lang="en-ID" dirty="0" err="1">
                  <a:latin typeface="Roboto Slab"/>
                </a:rPr>
                <a:t>instalasi</a:t>
              </a:r>
              <a:r>
                <a:rPr lang="en-ID" dirty="0">
                  <a:latin typeface="Roboto Slab"/>
                </a:rPr>
                <a:t> </a:t>
              </a:r>
              <a:r>
                <a:rPr lang="en-ID" dirty="0" err="1">
                  <a:latin typeface="Roboto Slab"/>
                </a:rPr>
                <a:t>selesai</a:t>
              </a:r>
              <a:br>
                <a:rPr lang="en-ID" dirty="0">
                  <a:latin typeface="Roboto Slab"/>
                </a:rPr>
              </a:br>
              <a:endParaRPr lang="en-ID" dirty="0">
                <a:latin typeface="Roboto Slab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FE4243-AD09-A14B-EE58-1ACF8ABF9E96}"/>
                </a:ext>
              </a:extLst>
            </p:cNvPr>
            <p:cNvSpPr txBox="1"/>
            <p:nvPr/>
          </p:nvSpPr>
          <p:spPr>
            <a:xfrm>
              <a:off x="5030636" y="5182117"/>
              <a:ext cx="3015128" cy="5847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EEEEEE"/>
                  </a:solidFill>
                  <a:effectLst/>
                  <a:latin typeface="Arial Unicode MS"/>
                  <a:ea typeface="Ubuntu Mono" panose="020B0509030602030204" pitchFamily="49" charset="0"/>
                </a:rPr>
                <a:t>npm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EEEEEE"/>
                  </a:solidFill>
                  <a:effectLst/>
                  <a:latin typeface="Arial Unicode MS"/>
                  <a:ea typeface="Ubuntu Mono" panose="020B0509030602030204" pitchFamily="49" charset="0"/>
                </a:rPr>
                <a:t> install -g --unsafe-perm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EEEEEE"/>
                  </a:solidFill>
                  <a:effectLst/>
                  <a:latin typeface="Arial Unicode MS"/>
                  <a:ea typeface="Ubuntu Mono" panose="020B0509030602030204" pitchFamily="49" charset="0"/>
                </a:rPr>
                <a:t>node-red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772F1A-8B73-B246-0412-220218CE7F81}"/>
              </a:ext>
            </a:extLst>
          </p:cNvPr>
          <p:cNvGrpSpPr/>
          <p:nvPr/>
        </p:nvGrpSpPr>
        <p:grpSpPr>
          <a:xfrm>
            <a:off x="8346122" y="2487811"/>
            <a:ext cx="3559442" cy="4616649"/>
            <a:chOff x="8544902" y="2487811"/>
            <a:chExt cx="3559442" cy="461664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D8B171-F9BF-07B4-944B-171D2D7660E4}"/>
                </a:ext>
              </a:extLst>
            </p:cNvPr>
            <p:cNvSpPr/>
            <p:nvPr/>
          </p:nvSpPr>
          <p:spPr>
            <a:xfrm>
              <a:off x="8544902" y="2847656"/>
              <a:ext cx="3435627" cy="4000857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98A7F-A735-682F-18EC-AD78CC8D12D3}"/>
                </a:ext>
              </a:extLst>
            </p:cNvPr>
            <p:cNvSpPr txBox="1"/>
            <p:nvPr/>
          </p:nvSpPr>
          <p:spPr>
            <a:xfrm>
              <a:off x="8544902" y="2487811"/>
              <a:ext cx="3435627" cy="3693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Roboto Slab"/>
                </a:rPr>
                <a:t>3. </a:t>
              </a:r>
              <a:r>
                <a:rPr lang="en-ID" b="0" i="0" dirty="0">
                  <a:solidFill>
                    <a:schemeClr val="bg1"/>
                  </a:solidFill>
                  <a:effectLst/>
                  <a:latin typeface="Roboto Slab"/>
                </a:rPr>
                <a:t>Run Node-RED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3E58C9-AAF5-F5A7-A011-404094CC03BC}"/>
                </a:ext>
              </a:extLst>
            </p:cNvPr>
            <p:cNvSpPr txBox="1"/>
            <p:nvPr/>
          </p:nvSpPr>
          <p:spPr>
            <a:xfrm>
              <a:off x="8668717" y="2857143"/>
              <a:ext cx="3435627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dirty="0">
                  <a:latin typeface="Roboto Slab"/>
                </a:rPr>
                <a:t>1</a:t>
              </a:r>
              <a:r>
                <a:rPr lang="en-ID" b="0" i="0" dirty="0">
                  <a:effectLst/>
                  <a:latin typeface="Roboto Slab"/>
                </a:rPr>
                <a:t>). </a:t>
              </a:r>
              <a:r>
                <a:rPr lang="en-ID" b="0" i="0" dirty="0" err="1">
                  <a:effectLst/>
                  <a:latin typeface="Roboto Slab"/>
                </a:rPr>
                <a:t>Tulis</a:t>
              </a:r>
              <a:r>
                <a:rPr lang="en-ID" b="0" i="0" dirty="0">
                  <a:effectLst/>
                  <a:latin typeface="Roboto Slab"/>
                </a:rPr>
                <a:t> command </a:t>
              </a:r>
              <a:r>
                <a:rPr lang="en-ID" b="0" i="0" dirty="0" err="1">
                  <a:effectLst/>
                  <a:latin typeface="Roboto Slab"/>
                </a:rPr>
                <a:t>berikut</a:t>
              </a:r>
              <a:endParaRPr lang="en-ID" b="0" i="0" dirty="0">
                <a:effectLst/>
                <a:latin typeface="Roboto Slab"/>
              </a:endParaRPr>
            </a:p>
            <a:p>
              <a:pPr algn="l"/>
              <a:r>
                <a:rPr lang="en-ID" dirty="0">
                  <a:latin typeface="Roboto Slab"/>
                </a:rPr>
                <a:t>      pada CMD/Terminal :</a:t>
              </a:r>
            </a:p>
            <a:p>
              <a:pPr algn="l"/>
              <a:endParaRPr lang="en-ID" dirty="0">
                <a:latin typeface="Roboto Slab"/>
              </a:endParaRPr>
            </a:p>
            <a:p>
              <a:pPr algn="l"/>
              <a:endParaRPr lang="en-ID" dirty="0">
                <a:latin typeface="Roboto Slab"/>
              </a:endParaRPr>
            </a:p>
            <a:p>
              <a:pPr algn="l"/>
              <a:r>
                <a:rPr lang="en-ID" dirty="0">
                  <a:latin typeface="Roboto Slab"/>
                </a:rPr>
                <a:t>2). </a:t>
              </a:r>
              <a:r>
                <a:rPr lang="en-ID" dirty="0" err="1">
                  <a:latin typeface="Roboto Slab"/>
                </a:rPr>
                <a:t>Biarkan</a:t>
              </a:r>
              <a:r>
                <a:rPr lang="en-ID" dirty="0">
                  <a:latin typeface="Roboto Slab"/>
                </a:rPr>
                <a:t> CMD/Terminal </a:t>
              </a:r>
              <a:r>
                <a:rPr lang="en-ID" dirty="0" err="1">
                  <a:latin typeface="Roboto Slab"/>
                </a:rPr>
                <a:t>Berjalan</a:t>
              </a:r>
              <a:endParaRPr lang="en-ID" dirty="0">
                <a:latin typeface="Roboto Slab"/>
              </a:endParaRPr>
            </a:p>
            <a:p>
              <a:pPr algn="l"/>
              <a:br>
                <a:rPr lang="en-ID" dirty="0">
                  <a:latin typeface="Roboto Slab"/>
                </a:rPr>
              </a:br>
              <a:r>
                <a:rPr lang="en-ID" dirty="0">
                  <a:latin typeface="Roboto Slab"/>
                </a:rPr>
                <a:t>3). Buka Browser dan </a:t>
              </a:r>
              <a:r>
                <a:rPr lang="en-ID" dirty="0" err="1">
                  <a:latin typeface="Roboto Slab"/>
                </a:rPr>
                <a:t>akses</a:t>
              </a:r>
              <a:r>
                <a:rPr lang="en-ID" dirty="0">
                  <a:latin typeface="Roboto Slab"/>
                </a:rPr>
                <a:t> </a:t>
              </a:r>
              <a:r>
                <a:rPr lang="en-ID" dirty="0" err="1">
                  <a:latin typeface="Roboto Slab"/>
                </a:rPr>
                <a:t>url</a:t>
              </a:r>
              <a:r>
                <a:rPr lang="en-ID" dirty="0">
                  <a:latin typeface="Roboto Slab"/>
                </a:rPr>
                <a:t> link </a:t>
              </a:r>
              <a:r>
                <a:rPr lang="en-ID" dirty="0" err="1">
                  <a:latin typeface="Roboto Slab"/>
                </a:rPr>
                <a:t>berikut</a:t>
              </a:r>
              <a:r>
                <a:rPr lang="en-ID" dirty="0">
                  <a:latin typeface="Roboto Slab"/>
                </a:rPr>
                <a:t> :</a:t>
              </a:r>
            </a:p>
            <a:p>
              <a:pPr marL="285750" indent="-285750" algn="l">
                <a:buFontTx/>
                <a:buChar char="-"/>
              </a:pPr>
              <a:r>
                <a:rPr lang="en-ID" dirty="0">
                  <a:latin typeface="Roboto Slab"/>
                </a:rPr>
                <a:t>Node-RED Editor:    </a:t>
              </a:r>
              <a:r>
                <a:rPr lang="en-ID" dirty="0">
                  <a:solidFill>
                    <a:srgbClr val="0070C0"/>
                  </a:solidFill>
                  <a:latin typeface="Roboto Slab"/>
                </a:rPr>
                <a:t>http://127.0.0.1:1880</a:t>
              </a:r>
              <a:r>
                <a:rPr lang="en-ID" dirty="0">
                  <a:solidFill>
                    <a:srgbClr val="7030A0"/>
                  </a:solidFill>
                  <a:latin typeface="Roboto Slab"/>
                </a:rPr>
                <a:t> </a:t>
              </a:r>
            </a:p>
            <a:p>
              <a:pPr algn="l"/>
              <a:endParaRPr lang="en-ID" dirty="0">
                <a:solidFill>
                  <a:srgbClr val="7030A0"/>
                </a:solidFill>
                <a:latin typeface="Roboto Slab"/>
              </a:endParaRPr>
            </a:p>
            <a:p>
              <a:pPr marL="285750" indent="-285750" algn="l">
                <a:buFontTx/>
                <a:buChar char="-"/>
              </a:pPr>
              <a:r>
                <a:rPr lang="en-ID" dirty="0">
                  <a:latin typeface="Roboto Slab"/>
                </a:rPr>
                <a:t>Node-RED Dashboard :</a:t>
              </a:r>
            </a:p>
            <a:p>
              <a:pPr algn="l"/>
              <a:r>
                <a:rPr lang="en-ID" dirty="0">
                  <a:solidFill>
                    <a:srgbClr val="7030A0"/>
                  </a:solidFill>
                  <a:latin typeface="Roboto Slab"/>
                </a:rPr>
                <a:t>     </a:t>
              </a:r>
              <a:r>
                <a:rPr lang="en-ID" dirty="0">
                  <a:solidFill>
                    <a:srgbClr val="0070C0"/>
                  </a:solidFill>
                  <a:latin typeface="Roboto Slab"/>
                </a:rPr>
                <a:t>http://127.0.0.1:1880/ui</a:t>
              </a:r>
              <a:br>
                <a:rPr lang="en-ID" dirty="0">
                  <a:solidFill>
                    <a:srgbClr val="7030A0"/>
                  </a:solidFill>
                  <a:latin typeface="Roboto Slab"/>
                </a:rPr>
              </a:br>
              <a:endParaRPr lang="en-ID" dirty="0">
                <a:solidFill>
                  <a:srgbClr val="7030A0"/>
                </a:solidFill>
                <a:latin typeface="Roboto Slab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3D740E-D74D-779D-A671-7F2FDECE8DE9}"/>
                </a:ext>
              </a:extLst>
            </p:cNvPr>
            <p:cNvSpPr txBox="1"/>
            <p:nvPr/>
          </p:nvSpPr>
          <p:spPr>
            <a:xfrm>
              <a:off x="8747349" y="3577378"/>
              <a:ext cx="3035134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EEEEEE"/>
                  </a:solidFill>
                  <a:effectLst/>
                  <a:latin typeface="Arial Unicode MS"/>
                  <a:ea typeface="Ubuntu Mono" panose="020B0509030602030204" pitchFamily="49" charset="0"/>
                </a:rPr>
                <a:t>node-red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ADF006-85A9-0208-C2A8-5A15AF597B9D}"/>
              </a:ext>
            </a:extLst>
          </p:cNvPr>
          <p:cNvSpPr txBox="1"/>
          <p:nvPr/>
        </p:nvSpPr>
        <p:spPr>
          <a:xfrm>
            <a:off x="1784664" y="965206"/>
            <a:ext cx="9997085" cy="646331"/>
          </a:xfrm>
          <a:prstGeom prst="rect">
            <a:avLst/>
          </a:prstGeom>
          <a:solidFill>
            <a:srgbClr val="CCCCFF"/>
          </a:solidFill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effectLst/>
              </a:rPr>
              <a:t>Node-Red </a:t>
            </a:r>
            <a:r>
              <a:rPr lang="en-ID" b="0" i="0" dirty="0" err="1">
                <a:effectLst/>
              </a:rPr>
              <a:t>merupakan</a:t>
            </a:r>
            <a:r>
              <a:rPr lang="en-ID" b="0" i="0" dirty="0">
                <a:effectLst/>
              </a:rPr>
              <a:t> salah </a:t>
            </a:r>
            <a:r>
              <a:rPr lang="en-ID" b="0" i="0" dirty="0" err="1">
                <a:effectLst/>
              </a:rPr>
              <a:t>satu</a:t>
            </a:r>
            <a:r>
              <a:rPr lang="en-ID" b="0" i="0" dirty="0">
                <a:effectLst/>
              </a:rPr>
              <a:t> </a:t>
            </a:r>
            <a:r>
              <a:rPr lang="en-ID" dirty="0" err="1"/>
              <a:t>alat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pemrograman</a:t>
            </a:r>
            <a:r>
              <a:rPr lang="en-ID" b="0" i="0" dirty="0">
                <a:effectLst/>
              </a:rPr>
              <a:t> (</a:t>
            </a:r>
            <a:r>
              <a:rPr lang="en-ID" b="0" i="1" dirty="0">
                <a:effectLst/>
              </a:rPr>
              <a:t>programming tools</a:t>
            </a:r>
            <a:r>
              <a:rPr lang="en-ID" b="0" i="0" dirty="0">
                <a:effectLst/>
              </a:rPr>
              <a:t>) yang </a:t>
            </a:r>
            <a:r>
              <a:rPr lang="en-ID" b="0" i="0" dirty="0" err="1">
                <a:effectLst/>
              </a:rPr>
              <a:t>dapat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menghubungkan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perangkat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keras</a:t>
            </a:r>
            <a:r>
              <a:rPr lang="en-ID" b="0" i="0" dirty="0">
                <a:effectLst/>
              </a:rPr>
              <a:t> (</a:t>
            </a:r>
            <a:r>
              <a:rPr lang="en-ID" b="0" i="1" dirty="0">
                <a:effectLst/>
              </a:rPr>
              <a:t>hardware</a:t>
            </a:r>
            <a:r>
              <a:rPr lang="en-ID" b="0" i="0" dirty="0">
                <a:effectLst/>
              </a:rPr>
              <a:t>), API, dan </a:t>
            </a:r>
            <a:r>
              <a:rPr lang="en-ID" b="0" i="0" dirty="0" err="1">
                <a:effectLst/>
              </a:rPr>
              <a:t>layanan</a:t>
            </a:r>
            <a:r>
              <a:rPr lang="en-ID" b="0" i="0" dirty="0">
                <a:effectLst/>
              </a:rPr>
              <a:t> online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cara</a:t>
            </a:r>
            <a:r>
              <a:rPr lang="en-ID" b="0" i="0" dirty="0">
                <a:effectLst/>
              </a:rPr>
              <a:t> yang sangat </a:t>
            </a:r>
            <a:r>
              <a:rPr lang="en-ID" b="0" i="0" dirty="0" err="1">
                <a:effectLst/>
              </a:rPr>
              <a:t>mudah</a:t>
            </a:r>
            <a:r>
              <a:rPr lang="en-ID" b="0" i="0" dirty="0">
                <a:effectLst/>
              </a:rPr>
              <a:t> dan </a:t>
            </a:r>
            <a:r>
              <a:rPr lang="en-ID" b="0" i="0" dirty="0" err="1">
                <a:effectLst/>
              </a:rPr>
              <a:t>menarik</a:t>
            </a:r>
            <a:r>
              <a:rPr lang="en-ID" b="0" i="0" dirty="0"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41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B3390-98F3-B50B-BF61-016C549BF05E}"/>
              </a:ext>
            </a:extLst>
          </p:cNvPr>
          <p:cNvSpPr txBox="1"/>
          <p:nvPr/>
        </p:nvSpPr>
        <p:spPr>
          <a:xfrm>
            <a:off x="4600910" y="237135"/>
            <a:ext cx="2492414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DHT11 Dashboard</a:t>
            </a:r>
            <a:endParaRPr lang="en-ID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4B0625-7C8A-5727-DBF3-1560FEA8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784"/>
            <a:ext cx="12192000" cy="57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333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Roboto Slab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</dc:creator>
  <cp:lastModifiedBy>Aldi</cp:lastModifiedBy>
  <cp:revision>74</cp:revision>
  <dcterms:created xsi:type="dcterms:W3CDTF">2022-11-07T15:14:40Z</dcterms:created>
  <dcterms:modified xsi:type="dcterms:W3CDTF">2022-11-16T14:27:58Z</dcterms:modified>
</cp:coreProperties>
</file>