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81" r:id="rId4"/>
    <p:sldId id="262" r:id="rId5"/>
    <p:sldId id="274" r:id="rId6"/>
    <p:sldId id="264" r:id="rId7"/>
    <p:sldId id="275" r:id="rId8"/>
    <p:sldId id="277" r:id="rId9"/>
    <p:sldId id="279" r:id="rId10"/>
    <p:sldId id="280" r:id="rId11"/>
    <p:sldId id="269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+mn-lt"/>
                <a:cs typeface="+mn-lt"/>
              </a:rPr>
              <a:t>Modelling</a:t>
            </a:r>
            <a:endParaRPr lang="en-US" sz="40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9775" y="1492250"/>
            <a:ext cx="490664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- Choose The Model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Choose Parameter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Doing Modelling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Check  your Accuracy Model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pic>
        <p:nvPicPr>
          <p:cNvPr id="12" name="Content Placeholder 11" descr="decision-tree (1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35" y="1203325"/>
            <a:ext cx="3755390" cy="375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1"/>
          <p:cNvSpPr>
            <a:spLocks noGrp="1"/>
          </p:cNvSpPr>
          <p:nvPr/>
        </p:nvSpPr>
        <p:spPr>
          <a:xfrm>
            <a:off x="358775" y="448945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Simple Workflow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86385" y="1454785"/>
          <a:ext cx="1150429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/>
                <a:gridCol w="3834765"/>
                <a:gridCol w="3834765"/>
              </a:tblGrid>
              <a:tr h="638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  <a:endParaRPr lang="en-US" sz="2000">
                        <a:solidFill>
                          <a:schemeClr val="tx1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Preprocessing Data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Modelling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55035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Research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Understanding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Data Properties</a:t>
                      </a:r>
                      <a:endParaRPr lang="en-US" sz="2400"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Separate Variable </a:t>
                      </a:r>
                      <a:endParaRPr lang="en-US" sz="2400"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Missing Value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Visualization Simple Plot</a:t>
                      </a:r>
                      <a:endParaRPr lang="en-US" sz="2400">
                        <a:sym typeface="+mn-ea"/>
                      </a:endParaRPr>
                    </a:p>
                  </a:txBody>
                  <a:tcPr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 - Fill/Drop Missing Value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Convert Categorical  Data To Numberical Data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Selected Variable</a:t>
                      </a:r>
                      <a:endParaRPr lang="en-US" sz="2400">
                        <a:sym typeface="+mn-ea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The Model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Parameter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Doing Modelling 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Accuracy Model </a:t>
                      </a:r>
                      <a:endParaRPr lang="en-US" sz="2400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1"/>
          <p:cNvSpPr>
            <a:spLocks noGrp="1"/>
          </p:cNvSpPr>
          <p:nvPr/>
        </p:nvSpPr>
        <p:spPr>
          <a:xfrm>
            <a:off x="384175" y="279400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Complete Flow Flow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343535" y="1092200"/>
          <a:ext cx="11504295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/>
                <a:gridCol w="3910965"/>
                <a:gridCol w="3758565"/>
              </a:tblGrid>
              <a:tr h="730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  <a:endParaRPr lang="en-US" sz="2400">
                        <a:solidFill>
                          <a:schemeClr val="tx1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Preprocessing Data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Modelling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3350">
                <a:tc>
                  <a:txBody>
                    <a:bodyPr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Research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Understanding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Data Properties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Separate Variable 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Outlier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Missing Value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Visualization Simple Plot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Correlaction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Variance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Covariance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Statistical Hypothesis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Scatter Plot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Etc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b="1"/>
                        <a:t>Explore Everyting do you can</a:t>
                      </a:r>
                      <a:r>
                        <a:rPr lang="en-US" sz="2000"/>
                        <a:t> </a:t>
                      </a:r>
                      <a:endParaRPr lang="en-US" sz="2000"/>
                    </a:p>
                  </a:txBody>
                  <a:tcPr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 - Fill/Drop Missing Value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Convert Categorical  Data To Numberical Data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Selection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Extraction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Transformation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Scaling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Oversampling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Undersampling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/>
                        <a:t>- Etc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 b="1"/>
                        <a:t>Try Every Features Engineering</a:t>
                      </a:r>
                      <a:endParaRPr lang="en-US" sz="2000" b="1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The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Parameter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Doing Modelling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Accuracy Model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Feature Importance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GridSearch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Ensembel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Optimizing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0"/>
                        <a:t>- Etc</a:t>
                      </a: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1"/>
                        <a:t>Try Every Modelling until good enough</a:t>
                      </a:r>
                      <a:endParaRPr lang="en-US" sz="2000" b="1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3595"/>
          <a:stretch>
            <a:fillRect/>
          </a:stretch>
        </p:blipFill>
        <p:spPr>
          <a:xfrm>
            <a:off x="0" y="-139065"/>
            <a:ext cx="12222480" cy="6506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0"/>
            <a:ext cx="10615295" cy="1247140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STANDARD WORKFLOW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213995" y="1196975"/>
            <a:ext cx="69386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Explanatory Data Analysis</a:t>
            </a:r>
            <a:endParaRPr lang="en-US" sz="4400"/>
          </a:p>
          <a:p>
            <a:pPr algn="ctr"/>
            <a:r>
              <a:rPr lang="en-US" sz="4400"/>
              <a:t>(EDA)</a:t>
            </a:r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435610" y="3755390"/>
            <a:ext cx="56400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Preprocessing Data</a:t>
            </a:r>
            <a:endParaRPr lang="en-US" sz="4400"/>
          </a:p>
        </p:txBody>
      </p:sp>
      <p:sp>
        <p:nvSpPr>
          <p:cNvPr id="6" name="Text Box 5"/>
          <p:cNvSpPr txBox="1"/>
          <p:nvPr/>
        </p:nvSpPr>
        <p:spPr>
          <a:xfrm>
            <a:off x="1550035" y="5680075"/>
            <a:ext cx="2859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Modelling </a:t>
            </a:r>
            <a:endParaRPr lang="en-US" sz="4400"/>
          </a:p>
        </p:txBody>
      </p:sp>
      <p:sp>
        <p:nvSpPr>
          <p:cNvPr id="7" name="Right Arrow 6"/>
          <p:cNvSpPr/>
          <p:nvPr/>
        </p:nvSpPr>
        <p:spPr>
          <a:xfrm rot="5400000">
            <a:off x="2724785" y="3048635"/>
            <a:ext cx="1059815" cy="2463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2810510" y="4924425"/>
            <a:ext cx="890270" cy="195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887730"/>
            <a:ext cx="2063115" cy="2063115"/>
          </a:xfrm>
          <a:prstGeom prst="rect">
            <a:avLst/>
          </a:prstGeom>
        </p:spPr>
      </p:pic>
      <p:pic>
        <p:nvPicPr>
          <p:cNvPr id="11" name="Picture 10" descr="proce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05" y="3023870"/>
            <a:ext cx="2103755" cy="2103755"/>
          </a:xfrm>
          <a:prstGeom prst="rect">
            <a:avLst/>
          </a:prstGeom>
        </p:spPr>
      </p:pic>
      <p:pic>
        <p:nvPicPr>
          <p:cNvPr id="12" name="Picture 11" descr="decision-tre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5064125"/>
            <a:ext cx="1499870" cy="1499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5" grpId="0"/>
      <p:bldP spid="5" grpId="1"/>
      <p:bldP spid="9" grpId="0" bldLvl="0" animBg="1"/>
      <p:bldP spid="9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875"/>
            <a:ext cx="10615295" cy="1247140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Explanatory Data Analysis (EDA)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3575" y="1352550"/>
            <a:ext cx="88271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- Research Domain Knowledge Data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Understanding Every Feature in Data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Check Data Properties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Separate Variable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Check Missing Value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Visualization Simple Plot 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/>
              <a:t>- ETC</a:t>
            </a:r>
            <a:endParaRPr lang="en-US" sz="2800"/>
          </a:p>
        </p:txBody>
      </p:sp>
      <p:pic>
        <p:nvPicPr>
          <p:cNvPr id="12" name="Picture 11" descr="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55" y="1835150"/>
            <a:ext cx="2642235" cy="264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EDA:  Research Domain Knowledge 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205" y="1494155"/>
            <a:ext cx="6567805" cy="4085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149225" y="1951990"/>
            <a:ext cx="48393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Titanic Kapal Super Britania Raya yang Tenggelam di Samudra Atlantik Utara Pada 15 April 1912 dan  Mengakibatkan Kematian 1.514 Penumpang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Understanding Every Feature in Data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" y="2095500"/>
            <a:ext cx="10847070" cy="249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90" y="603250"/>
            <a:ext cx="4875530" cy="1325880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Cek Data Properti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580390" y="2212975"/>
            <a:ext cx="5181600" cy="2669540"/>
          </a:xfrm>
        </p:spPr>
        <p:txBody>
          <a:bodyPr/>
          <a:p>
            <a:r>
              <a:rPr lang="en-US"/>
              <a:t>Cek jumlah column data</a:t>
            </a:r>
            <a:endParaRPr lang="en-US"/>
          </a:p>
          <a:p>
            <a:r>
              <a:rPr lang="en-US"/>
              <a:t>Cek jumlah row data</a:t>
            </a:r>
            <a:endParaRPr lang="en-US"/>
          </a:p>
          <a:p>
            <a:r>
              <a:rPr lang="en-US"/>
              <a:t>Check Type Data </a:t>
            </a:r>
            <a:endParaRPr lang="en-US"/>
          </a:p>
          <a:p>
            <a:r>
              <a:rPr lang="en-US"/>
              <a:t>ETC 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80390" y="596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Cek Data Properti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562090" y="723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Separate Variable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9" name="Content Placeholder 2"/>
          <p:cNvSpPr/>
          <p:nvPr/>
        </p:nvSpPr>
        <p:spPr>
          <a:xfrm>
            <a:off x="6600190" y="2333625"/>
            <a:ext cx="5181600" cy="266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Numberik </a:t>
            </a:r>
            <a:endParaRPr lang="en-US"/>
          </a:p>
          <a:p>
            <a:r>
              <a:rPr lang="en-US"/>
              <a:t>Categorik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8" grpId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3060"/>
            <a:ext cx="10515600" cy="1858645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</a:t>
            </a:r>
            <a:br>
              <a:rPr lang="en-US" sz="3600" b="1">
                <a:latin typeface="+mn-lt"/>
                <a:cs typeface="+mn-lt"/>
              </a:rPr>
            </a:br>
            <a:br>
              <a:rPr lang="en-US" sz="3600" b="1">
                <a:latin typeface="+mn-lt"/>
                <a:cs typeface="+mn-lt"/>
              </a:rPr>
            </a:br>
            <a:r>
              <a:rPr lang="en-US" sz="3600" b="1">
                <a:latin typeface="+mn-lt"/>
                <a:cs typeface="+mn-lt"/>
              </a:rPr>
              <a:t>- Check Mising Value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9425" y="3216275"/>
            <a:ext cx="56800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- Visualisation Simple Plot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3070" y="1546860"/>
            <a:ext cx="1959610" cy="1669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Content Placeholder 102"/>
          <p:cNvPicPr/>
          <p:nvPr>
            <p:ph sz="half" idx="2"/>
          </p:nvPr>
        </p:nvPicPr>
        <p:blipFill>
          <a:blip r:embed="rId3"/>
          <a:srcRect l="7258" t="11594" r="7498" b="19955"/>
          <a:stretch>
            <a:fillRect/>
          </a:stretch>
        </p:blipFill>
        <p:spPr>
          <a:xfrm>
            <a:off x="8742680" y="4019550"/>
            <a:ext cx="2252345" cy="1169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5875655" y="5083175"/>
            <a:ext cx="1629410" cy="1245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ight Arrow 4"/>
          <p:cNvSpPr/>
          <p:nvPr/>
        </p:nvSpPr>
        <p:spPr>
          <a:xfrm rot="20220000">
            <a:off x="5348605" y="3159125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0000">
            <a:off x="6419850" y="423672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0000">
            <a:off x="4272280" y="485140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+mn-lt"/>
                <a:cs typeface="+mn-lt"/>
              </a:rPr>
              <a:t>Preprocessing Data</a:t>
            </a:r>
            <a:endParaRPr lang="en-US" sz="40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3575" y="1343660"/>
            <a:ext cx="496633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Fill / Drop </a:t>
            </a:r>
            <a:r>
              <a:rPr lang="en-US" sz="2800" b="1"/>
              <a:t>Missing Value</a:t>
            </a:r>
            <a:endParaRPr lang="en-US" sz="2800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Convert </a:t>
            </a:r>
            <a:r>
              <a:rPr lang="en-US" sz="2800" b="1"/>
              <a:t>Categorical Data </a:t>
            </a:r>
            <a:br>
              <a:rPr lang="en-US" sz="2800" b="1"/>
            </a:br>
            <a:r>
              <a:rPr lang="en-US" sz="2800"/>
              <a:t>To </a:t>
            </a:r>
            <a:r>
              <a:rPr lang="en-US" sz="2800" b="1"/>
              <a:t>Numberical Data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Selected Variable/ Feature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graphicFrame>
        <p:nvGraphicFramePr>
          <p:cNvPr id="3" name="Table 2"/>
          <p:cNvGraphicFramePr/>
          <p:nvPr/>
        </p:nvGraphicFramePr>
        <p:xfrm>
          <a:off x="6054090" y="971550"/>
          <a:ext cx="16084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1715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NaN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9100820" y="977265"/>
          <a:ext cx="16598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/>
                <a:gridCol w="11747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7860665" y="1565910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6054090" y="2950210"/>
          <a:ext cx="16592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2223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9100820" y="2950210"/>
          <a:ext cx="17100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2731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8009890" y="3541395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Presentation</Application>
  <PresentationFormat>Widescreen</PresentationFormat>
  <Paragraphs>222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STANDARD WORKFLOW</vt:lpstr>
      <vt:lpstr>Explanatory Data Analysis (EDA)</vt:lpstr>
      <vt:lpstr>EDA:  Research Domain Knowledge </vt:lpstr>
      <vt:lpstr>EDA : Understanding Every Feature in Data</vt:lpstr>
      <vt:lpstr>EDA : Cek Data Properti</vt:lpstr>
      <vt:lpstr>EDA   - Check Mising Value</vt:lpstr>
      <vt:lpstr>Preprocessing Data</vt:lpstr>
      <vt:lpstr>Modelling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8</cp:revision>
  <dcterms:created xsi:type="dcterms:W3CDTF">2022-04-23T05:55:00Z</dcterms:created>
  <dcterms:modified xsi:type="dcterms:W3CDTF">2022-07-05T15:52:21Z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1033-11.2.0.11156</vt:lpwstr>
  </property>
</Properties>
</file>