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4" r:id="rId3"/>
    <p:sldId id="257" r:id="rId4"/>
    <p:sldId id="263" r:id="rId5"/>
    <p:sldId id="258" r:id="rId6"/>
    <p:sldId id="265" r:id="rId7"/>
    <p:sldId id="261" r:id="rId8"/>
    <p:sldId id="262" r:id="rId9"/>
    <p:sldId id="259" r:id="rId10"/>
    <p:sldId id="260" r:id="rId11"/>
    <p:sldId id="267" r:id="rId12"/>
    <p:sldId id="266"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2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2D7043-6CFB-4A9D-89DF-5A5C04AAED69}" type="datetimeFigureOut">
              <a:rPr lang="en-US" smtClean="0"/>
              <a:t>9/7/2013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868FD1-1AA5-4FD6-A962-467E02104C44}" type="slidenum">
              <a:rPr lang="en-US" smtClean="0"/>
              <a:t>‹#›</a:t>
            </a:fld>
            <a:endParaRPr lang="en-US"/>
          </a:p>
        </p:txBody>
      </p:sp>
    </p:spTree>
    <p:extLst>
      <p:ext uri="{BB962C8B-B14F-4D97-AF65-F5344CB8AC3E}">
        <p14:creationId xmlns:p14="http://schemas.microsoft.com/office/powerpoint/2010/main" val="3780205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8FD1-1AA5-4FD6-A962-467E02104C44}" type="slidenum">
              <a:rPr lang="en-US" smtClean="0"/>
              <a:t>8</a:t>
            </a:fld>
            <a:endParaRPr lang="en-US"/>
          </a:p>
        </p:txBody>
      </p:sp>
    </p:spTree>
    <p:extLst>
      <p:ext uri="{BB962C8B-B14F-4D97-AF65-F5344CB8AC3E}">
        <p14:creationId xmlns:p14="http://schemas.microsoft.com/office/powerpoint/2010/main" val="3082938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EAFF18-5888-484E-BD9D-719D35737DA6}" type="datetimeFigureOut">
              <a:rPr lang="en-US" smtClean="0"/>
              <a:t>9/7/2013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B7875-BC8A-4A00-AB41-B5947D36FD8C}" type="slidenum">
              <a:rPr lang="en-US" smtClean="0"/>
              <a:t>‹#›</a:t>
            </a:fld>
            <a:endParaRPr lang="en-US"/>
          </a:p>
        </p:txBody>
      </p:sp>
    </p:spTree>
    <p:extLst>
      <p:ext uri="{BB962C8B-B14F-4D97-AF65-F5344CB8AC3E}">
        <p14:creationId xmlns:p14="http://schemas.microsoft.com/office/powerpoint/2010/main" val="1883648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EAFF18-5888-484E-BD9D-719D35737DA6}" type="datetimeFigureOut">
              <a:rPr lang="en-US" smtClean="0"/>
              <a:t>9/7/2013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B7875-BC8A-4A00-AB41-B5947D36FD8C}" type="slidenum">
              <a:rPr lang="en-US" smtClean="0"/>
              <a:t>‹#›</a:t>
            </a:fld>
            <a:endParaRPr lang="en-US"/>
          </a:p>
        </p:txBody>
      </p:sp>
    </p:spTree>
    <p:extLst>
      <p:ext uri="{BB962C8B-B14F-4D97-AF65-F5344CB8AC3E}">
        <p14:creationId xmlns:p14="http://schemas.microsoft.com/office/powerpoint/2010/main" val="129161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EAFF18-5888-484E-BD9D-719D35737DA6}" type="datetimeFigureOut">
              <a:rPr lang="en-US" smtClean="0"/>
              <a:t>9/7/2013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B7875-BC8A-4A00-AB41-B5947D36FD8C}" type="slidenum">
              <a:rPr lang="en-US" smtClean="0"/>
              <a:t>‹#›</a:t>
            </a:fld>
            <a:endParaRPr lang="en-US"/>
          </a:p>
        </p:txBody>
      </p:sp>
    </p:spTree>
    <p:extLst>
      <p:ext uri="{BB962C8B-B14F-4D97-AF65-F5344CB8AC3E}">
        <p14:creationId xmlns:p14="http://schemas.microsoft.com/office/powerpoint/2010/main" val="3663671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32617" y="1391463"/>
            <a:ext cx="8232322" cy="1469997"/>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62579" y="646044"/>
            <a:ext cx="6962853" cy="397565"/>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43402" y="2695365"/>
            <a:ext cx="8221538" cy="3914157"/>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xfrm>
            <a:off x="8447891" y="691598"/>
            <a:ext cx="248057" cy="405848"/>
          </a:xfrm>
          <a:prstGeom prst="rect">
            <a:avLst/>
          </a:prstGeom>
          <a:ln/>
        </p:spPr>
        <p:txBody>
          <a:bodyPr/>
          <a:lstStyle>
            <a:lvl1pPr>
              <a:defRPr/>
            </a:lvl1pPr>
          </a:lstStyle>
          <a:p>
            <a:pPr>
              <a:defRPr/>
            </a:pPr>
            <a:fld id="{D52BBBC4-465C-44B8-82F8-0DE063D4EA2A}"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89497767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0247" y="1455579"/>
            <a:ext cx="8228707" cy="3364900"/>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57647" y="4323522"/>
            <a:ext cx="8228707" cy="2339671"/>
          </a:xfrm>
          <a:prstGeom prst="rect">
            <a:avLst/>
          </a:prstGeom>
        </p:spPr>
        <p:txBody>
          <a:bodyPr vert="horz" lIns="65828" tIns="32914" rIns="65828" bIns="32914" anchor="b" anchorCtr="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1"/>
          </p:nvPr>
        </p:nvSpPr>
        <p:spPr>
          <a:xfrm>
            <a:off x="362579" y="646044"/>
            <a:ext cx="6251036" cy="397565"/>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069604" y="598419"/>
            <a:ext cx="626344" cy="445190"/>
          </a:xfrm>
          <a:prstGeom prst="rect">
            <a:avLst/>
          </a:prstGeom>
        </p:spPr>
        <p:txBody>
          <a:bodyPr vert="horz" wrap="square" lIns="91440" tIns="45720" rIns="0" bIns="45720" numCol="1" anchor="t" anchorCtr="0" compatLnSpc="1">
            <a:prstTxWarp prst="textNoShape">
              <a:avLst/>
            </a:prstTxWarp>
          </a:bodyPr>
          <a:lstStyle>
            <a:lvl1pPr algn="r">
              <a:defRPr sz="2300" b="1" smtClean="0">
                <a:solidFill>
                  <a:schemeClr val="tx1"/>
                </a:solidFill>
                <a:latin typeface="PFDinTextCompPro-Bold" pitchFamily="1" charset="0"/>
              </a:defRPr>
            </a:lvl1pPr>
          </a:lstStyle>
          <a:p>
            <a:pPr fontAlgn="base">
              <a:spcBef>
                <a:spcPct val="0"/>
              </a:spcBef>
              <a:spcAft>
                <a:spcPct val="0"/>
              </a:spcAft>
              <a:defRPr/>
            </a:pPr>
            <a:fld id="{511280BD-01D5-4B68-914E-2CD33CB5F00F}" type="slidenum">
              <a:rPr lang="en-US">
                <a:solidFill>
                  <a:srgbClr val="FFFFFF"/>
                </a:solidFill>
                <a:sym typeface="Gill Sans" pitchFamily="-84" charset="0"/>
              </a:rPr>
              <a:pPr fontAlgn="base">
                <a:spcBef>
                  <a:spcPct val="0"/>
                </a:spcBef>
                <a:spcAft>
                  <a:spcPct val="0"/>
                </a:spcAft>
                <a:defRPr/>
              </a:pPr>
              <a:t>‹#›</a:t>
            </a:fld>
            <a:endParaRPr lang="en-US">
              <a:solidFill>
                <a:srgbClr val="FFFFFF"/>
              </a:solidFill>
              <a:sym typeface="Gill Sans" pitchFamily="-84" charset="0"/>
            </a:endParaRPr>
          </a:p>
        </p:txBody>
      </p:sp>
    </p:spTree>
    <p:extLst>
      <p:ext uri="{BB962C8B-B14F-4D97-AF65-F5344CB8AC3E}">
        <p14:creationId xmlns:p14="http://schemas.microsoft.com/office/powerpoint/2010/main" val="838561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EAFF18-5888-484E-BD9D-719D35737DA6}" type="datetimeFigureOut">
              <a:rPr lang="en-US" smtClean="0"/>
              <a:t>9/7/2013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B7875-BC8A-4A00-AB41-B5947D36FD8C}" type="slidenum">
              <a:rPr lang="en-US" smtClean="0"/>
              <a:t>‹#›</a:t>
            </a:fld>
            <a:endParaRPr lang="en-US"/>
          </a:p>
        </p:txBody>
      </p:sp>
    </p:spTree>
    <p:extLst>
      <p:ext uri="{BB962C8B-B14F-4D97-AF65-F5344CB8AC3E}">
        <p14:creationId xmlns:p14="http://schemas.microsoft.com/office/powerpoint/2010/main" val="3705108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EAFF18-5888-484E-BD9D-719D35737DA6}" type="datetimeFigureOut">
              <a:rPr lang="en-US" smtClean="0"/>
              <a:t>9/7/2013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B7875-BC8A-4A00-AB41-B5947D36FD8C}" type="slidenum">
              <a:rPr lang="en-US" smtClean="0"/>
              <a:t>‹#›</a:t>
            </a:fld>
            <a:endParaRPr lang="en-US"/>
          </a:p>
        </p:txBody>
      </p:sp>
    </p:spTree>
    <p:extLst>
      <p:ext uri="{BB962C8B-B14F-4D97-AF65-F5344CB8AC3E}">
        <p14:creationId xmlns:p14="http://schemas.microsoft.com/office/powerpoint/2010/main" val="137608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EAFF18-5888-484E-BD9D-719D35737DA6}" type="datetimeFigureOut">
              <a:rPr lang="en-US" smtClean="0"/>
              <a:t>9/7/2013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B7875-BC8A-4A00-AB41-B5947D36FD8C}" type="slidenum">
              <a:rPr lang="en-US" smtClean="0"/>
              <a:t>‹#›</a:t>
            </a:fld>
            <a:endParaRPr lang="en-US"/>
          </a:p>
        </p:txBody>
      </p:sp>
    </p:spTree>
    <p:extLst>
      <p:ext uri="{BB962C8B-B14F-4D97-AF65-F5344CB8AC3E}">
        <p14:creationId xmlns:p14="http://schemas.microsoft.com/office/powerpoint/2010/main" val="965014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EAFF18-5888-484E-BD9D-719D35737DA6}" type="datetimeFigureOut">
              <a:rPr lang="en-US" smtClean="0"/>
              <a:t>9/7/2013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FB7875-BC8A-4A00-AB41-B5947D36FD8C}" type="slidenum">
              <a:rPr lang="en-US" smtClean="0"/>
              <a:t>‹#›</a:t>
            </a:fld>
            <a:endParaRPr lang="en-US"/>
          </a:p>
        </p:txBody>
      </p:sp>
    </p:spTree>
    <p:extLst>
      <p:ext uri="{BB962C8B-B14F-4D97-AF65-F5344CB8AC3E}">
        <p14:creationId xmlns:p14="http://schemas.microsoft.com/office/powerpoint/2010/main" val="3806865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EAFF18-5888-484E-BD9D-719D35737DA6}" type="datetimeFigureOut">
              <a:rPr lang="en-US" smtClean="0"/>
              <a:t>9/7/2013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FB7875-BC8A-4A00-AB41-B5947D36FD8C}" type="slidenum">
              <a:rPr lang="en-US" smtClean="0"/>
              <a:t>‹#›</a:t>
            </a:fld>
            <a:endParaRPr lang="en-US"/>
          </a:p>
        </p:txBody>
      </p:sp>
    </p:spTree>
    <p:extLst>
      <p:ext uri="{BB962C8B-B14F-4D97-AF65-F5344CB8AC3E}">
        <p14:creationId xmlns:p14="http://schemas.microsoft.com/office/powerpoint/2010/main" val="155742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EAFF18-5888-484E-BD9D-719D35737DA6}" type="datetimeFigureOut">
              <a:rPr lang="en-US" smtClean="0"/>
              <a:t>9/7/2013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FB7875-BC8A-4A00-AB41-B5947D36FD8C}" type="slidenum">
              <a:rPr lang="en-US" smtClean="0"/>
              <a:t>‹#›</a:t>
            </a:fld>
            <a:endParaRPr lang="en-US"/>
          </a:p>
        </p:txBody>
      </p:sp>
    </p:spTree>
    <p:extLst>
      <p:ext uri="{BB962C8B-B14F-4D97-AF65-F5344CB8AC3E}">
        <p14:creationId xmlns:p14="http://schemas.microsoft.com/office/powerpoint/2010/main" val="421263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EAFF18-5888-484E-BD9D-719D35737DA6}" type="datetimeFigureOut">
              <a:rPr lang="en-US" smtClean="0"/>
              <a:t>9/7/2013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B7875-BC8A-4A00-AB41-B5947D36FD8C}" type="slidenum">
              <a:rPr lang="en-US" smtClean="0"/>
              <a:t>‹#›</a:t>
            </a:fld>
            <a:endParaRPr lang="en-US"/>
          </a:p>
        </p:txBody>
      </p:sp>
    </p:spTree>
    <p:extLst>
      <p:ext uri="{BB962C8B-B14F-4D97-AF65-F5344CB8AC3E}">
        <p14:creationId xmlns:p14="http://schemas.microsoft.com/office/powerpoint/2010/main" val="1931343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EAFF18-5888-484E-BD9D-719D35737DA6}" type="datetimeFigureOut">
              <a:rPr lang="en-US" smtClean="0"/>
              <a:t>9/7/2013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B7875-BC8A-4A00-AB41-B5947D36FD8C}" type="slidenum">
              <a:rPr lang="en-US" smtClean="0"/>
              <a:t>‹#›</a:t>
            </a:fld>
            <a:endParaRPr lang="en-US"/>
          </a:p>
        </p:txBody>
      </p:sp>
    </p:spTree>
    <p:extLst>
      <p:ext uri="{BB962C8B-B14F-4D97-AF65-F5344CB8AC3E}">
        <p14:creationId xmlns:p14="http://schemas.microsoft.com/office/powerpoint/2010/main" val="2330834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EAFF18-5888-484E-BD9D-719D35737DA6}" type="datetimeFigureOut">
              <a:rPr lang="en-US" smtClean="0"/>
              <a:t>9/7/2013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B7875-BC8A-4A00-AB41-B5947D36FD8C}" type="slidenum">
              <a:rPr lang="en-US" smtClean="0"/>
              <a:t>‹#›</a:t>
            </a:fld>
            <a:endParaRPr lang="en-US"/>
          </a:p>
        </p:txBody>
      </p:sp>
    </p:spTree>
    <p:extLst>
      <p:ext uri="{BB962C8B-B14F-4D97-AF65-F5344CB8AC3E}">
        <p14:creationId xmlns:p14="http://schemas.microsoft.com/office/powerpoint/2010/main" val="2357576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4"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w3schools.com/tags/tag_input.as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03093" y="1492943"/>
            <a:ext cx="8271150" cy="1470163"/>
          </a:xfrm>
        </p:spPr>
        <p:txBody>
          <a:bodyPr/>
          <a:lstStyle/>
          <a:p>
            <a:pPr>
              <a:defRPr/>
            </a:pPr>
            <a:r>
              <a:rPr lang="en-US" sz="8800" dirty="0" smtClean="0">
                <a:sym typeface="PFDinTextCompPro-Bold" charset="0"/>
              </a:rPr>
              <a:t>Forms and inputs</a:t>
            </a:r>
            <a:endParaRPr lang="en-US" sz="8800" dirty="0">
              <a:sym typeface="PFDinTextCompPro-Bold" charset="0"/>
            </a:endParaRP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04770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Radio buttons and checkboxes</a:t>
            </a:r>
            <a:endParaRPr lang="en-US" dirty="0"/>
          </a:p>
        </p:txBody>
      </p:sp>
      <p:sp>
        <p:nvSpPr>
          <p:cNvPr id="5" name="Subtitle 9"/>
          <p:cNvSpPr>
            <a:spLocks noGrp="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20000"/>
          </a:bodyPr>
          <a:lstStyle/>
          <a:p>
            <a:pPr>
              <a:lnSpc>
                <a:spcPct val="120000"/>
              </a:lnSpc>
              <a:spcBef>
                <a:spcPts val="725"/>
              </a:spcBef>
            </a:pPr>
            <a:r>
              <a:rPr lang="en-US" dirty="0" smtClean="0">
                <a:ea typeface="MS PGothic" pitchFamily="34" charset="-128"/>
              </a:rPr>
              <a:t>&lt;input type=“radio”&gt;</a:t>
            </a:r>
            <a:endParaRPr lang="en-US" dirty="0">
              <a:ea typeface="MS PGothic" pitchFamily="34" charset="-128"/>
            </a:endParaRPr>
          </a:p>
          <a:p>
            <a:pPr marL="635000" lvl="1" indent="-342900">
              <a:lnSpc>
                <a:spcPct val="120000"/>
              </a:lnSpc>
              <a:spcBef>
                <a:spcPts val="725"/>
              </a:spcBef>
              <a:buFont typeface="Arial" pitchFamily="34" charset="0"/>
              <a:buChar char="•"/>
            </a:pPr>
            <a:r>
              <a:rPr lang="en-US" dirty="0" smtClean="0">
                <a:ea typeface="MS PGothic" pitchFamily="34" charset="-128"/>
              </a:rPr>
              <a:t>Group using “name” attribute</a:t>
            </a:r>
          </a:p>
          <a:p>
            <a:pPr marL="635000" lvl="1" indent="-342900">
              <a:lnSpc>
                <a:spcPct val="120000"/>
              </a:lnSpc>
              <a:spcBef>
                <a:spcPts val="725"/>
              </a:spcBef>
              <a:buFont typeface="Arial" pitchFamily="34" charset="0"/>
              <a:buChar char="•"/>
            </a:pPr>
            <a:r>
              <a:rPr lang="en-US" dirty="0" smtClean="0">
                <a:ea typeface="MS PGothic" pitchFamily="34" charset="-128"/>
              </a:rPr>
              <a:t>Can only select one option</a:t>
            </a:r>
          </a:p>
          <a:p>
            <a:pPr marL="635000" lvl="1" indent="-342900">
              <a:lnSpc>
                <a:spcPct val="120000"/>
              </a:lnSpc>
              <a:spcBef>
                <a:spcPts val="725"/>
              </a:spcBef>
              <a:buFont typeface="Arial" pitchFamily="34" charset="0"/>
              <a:buChar char="•"/>
            </a:pPr>
            <a:r>
              <a:rPr lang="en-US" dirty="0" smtClean="0">
                <a:ea typeface="MS PGothic" pitchFamily="34" charset="-128"/>
              </a:rPr>
              <a:t>Use value to define</a:t>
            </a:r>
          </a:p>
          <a:p>
            <a:pPr>
              <a:lnSpc>
                <a:spcPct val="120000"/>
              </a:lnSpc>
              <a:spcBef>
                <a:spcPts val="725"/>
              </a:spcBef>
            </a:pPr>
            <a:r>
              <a:rPr lang="en-US" dirty="0" smtClean="0">
                <a:ea typeface="MS PGothic" pitchFamily="34" charset="-128"/>
              </a:rPr>
              <a:t>&lt;input type=“checkbox”&gt;</a:t>
            </a:r>
            <a:endParaRPr lang="en-US" dirty="0">
              <a:ea typeface="MS PGothic" pitchFamily="34" charset="-128"/>
            </a:endParaRPr>
          </a:p>
          <a:p>
            <a:pPr marL="635000" lvl="1" indent="-342900">
              <a:lnSpc>
                <a:spcPct val="120000"/>
              </a:lnSpc>
              <a:spcBef>
                <a:spcPts val="725"/>
              </a:spcBef>
              <a:buFont typeface="Arial" pitchFamily="34" charset="0"/>
              <a:buChar char="•"/>
            </a:pPr>
            <a:r>
              <a:rPr lang="en-US" dirty="0" smtClean="0">
                <a:ea typeface="MS PGothic" pitchFamily="34" charset="-128"/>
              </a:rPr>
              <a:t>Group using “name” attribute</a:t>
            </a:r>
          </a:p>
          <a:p>
            <a:pPr marL="635000" lvl="1" indent="-342900">
              <a:lnSpc>
                <a:spcPct val="120000"/>
              </a:lnSpc>
              <a:spcBef>
                <a:spcPts val="725"/>
              </a:spcBef>
              <a:buFont typeface="Arial" pitchFamily="34" charset="0"/>
              <a:buChar char="•"/>
            </a:pPr>
            <a:r>
              <a:rPr lang="en-US" dirty="0" smtClean="0">
                <a:ea typeface="MS PGothic" pitchFamily="34" charset="-128"/>
              </a:rPr>
              <a:t>Select more than one option</a:t>
            </a:r>
          </a:p>
          <a:p>
            <a:pPr marL="635000" lvl="1" indent="-342900">
              <a:lnSpc>
                <a:spcPct val="120000"/>
              </a:lnSpc>
              <a:spcBef>
                <a:spcPts val="725"/>
              </a:spcBef>
              <a:buFont typeface="Arial" pitchFamily="34" charset="0"/>
              <a:buChar char="•"/>
            </a:pPr>
            <a:r>
              <a:rPr lang="en-US" dirty="0" smtClean="0">
                <a:ea typeface="MS PGothic" pitchFamily="34" charset="-128"/>
              </a:rPr>
              <a:t>Use value to define</a:t>
            </a:r>
          </a:p>
          <a:p>
            <a:pPr>
              <a:lnSpc>
                <a:spcPct val="120000"/>
              </a:lnSpc>
              <a:spcBef>
                <a:spcPts val="725"/>
              </a:spcBef>
            </a:pPr>
            <a:endParaRPr lang="en-US" dirty="0" smtClean="0">
              <a:ea typeface="MS PGothic" pitchFamily="34" charset="-128"/>
            </a:endParaRPr>
          </a:p>
        </p:txBody>
      </p:sp>
      <p:sp>
        <p:nvSpPr>
          <p:cNvPr id="4" name="Content Placeholder 3"/>
          <p:cNvSpPr>
            <a:spLocks noGrp="1"/>
          </p:cNvSpPr>
          <p:nvPr>
            <p:ph sz="half" idx="2"/>
          </p:nvPr>
        </p:nvSpPr>
        <p:spPr/>
        <p:txBody>
          <a:bodyPr>
            <a:normAutofit fontScale="92500" lnSpcReduction="20000"/>
          </a:bodyPr>
          <a:lstStyle/>
          <a:p>
            <a:pPr>
              <a:lnSpc>
                <a:spcPct val="120000"/>
              </a:lnSpc>
              <a:spcBef>
                <a:spcPts val="725"/>
              </a:spcBef>
            </a:pPr>
            <a:r>
              <a:rPr lang="en-US" dirty="0">
                <a:ea typeface="MS PGothic" pitchFamily="34" charset="-128"/>
              </a:rPr>
              <a:t>&lt;input type=“radio” name=“restaurants” value=“</a:t>
            </a:r>
            <a:r>
              <a:rPr lang="en-US" dirty="0" err="1">
                <a:ea typeface="MS PGothic" pitchFamily="34" charset="-128"/>
              </a:rPr>
              <a:t>cbc</a:t>
            </a:r>
            <a:r>
              <a:rPr lang="en-US" dirty="0">
                <a:ea typeface="MS PGothic" pitchFamily="34" charset="-128"/>
              </a:rPr>
              <a:t>”&gt;Cambridge Brewing company</a:t>
            </a:r>
          </a:p>
          <a:p>
            <a:pPr>
              <a:lnSpc>
                <a:spcPct val="120000"/>
              </a:lnSpc>
              <a:spcBef>
                <a:spcPts val="725"/>
              </a:spcBef>
            </a:pPr>
            <a:r>
              <a:rPr lang="en-US" dirty="0">
                <a:ea typeface="MS PGothic" pitchFamily="34" charset="-128"/>
              </a:rPr>
              <a:t>&lt;input type=“radio” name=“restaurants” value=“</a:t>
            </a:r>
            <a:r>
              <a:rPr lang="en-US" dirty="0" err="1">
                <a:ea typeface="MS PGothic" pitchFamily="34" charset="-128"/>
              </a:rPr>
              <a:t>pizzaHut</a:t>
            </a:r>
            <a:r>
              <a:rPr lang="en-US" dirty="0">
                <a:ea typeface="MS PGothic" pitchFamily="34" charset="-128"/>
              </a:rPr>
              <a:t>”&gt;Pizza hut</a:t>
            </a:r>
          </a:p>
          <a:p>
            <a:pPr>
              <a:lnSpc>
                <a:spcPct val="120000"/>
              </a:lnSpc>
              <a:spcBef>
                <a:spcPts val="725"/>
              </a:spcBef>
            </a:pPr>
            <a:endParaRPr lang="en-US" dirty="0">
              <a:ea typeface="MS PGothic" pitchFamily="34" charset="-128"/>
            </a:endParaRPr>
          </a:p>
          <a:p>
            <a:endParaRPr lang="en-US" dirty="0"/>
          </a:p>
        </p:txBody>
      </p:sp>
      <p:sp>
        <p:nvSpPr>
          <p:cNvPr id="6" name="Subtitle 9"/>
          <p:cNvSpPr txBox="1">
            <a:spLocks/>
          </p:cNvSpPr>
          <p:nvPr/>
        </p:nvSpPr>
        <p:spPr bwMode="auto">
          <a:xfrm>
            <a:off x="4572000" y="2847764"/>
            <a:ext cx="4357198" cy="39141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2914" rIns="65828" bIns="32914" numCol="1" anchor="t" anchorCtr="0" compatLnSpc="1">
            <a:prstTxWarp prst="textNoShape">
              <a:avLst/>
            </a:prstTxWarp>
            <a:normAutofit/>
          </a:bodyPr>
          <a:lstStyle>
            <a:lvl1pPr marL="0" indent="0" algn="l" rtl="0" eaLnBrk="0" fontAlgn="base" hangingPunct="0">
              <a:lnSpc>
                <a:spcPts val="2588"/>
              </a:lnSpc>
              <a:spcBef>
                <a:spcPts val="720"/>
              </a:spcBef>
              <a:spcAft>
                <a:spcPct val="0"/>
              </a:spcAft>
              <a:buFont typeface="Arial"/>
              <a:buNone/>
              <a:defRPr sz="2000">
                <a:solidFill>
                  <a:schemeClr val="tx1"/>
                </a:solidFill>
                <a:latin typeface="+mn-lt"/>
                <a:ea typeface="+mn-ea"/>
                <a:cs typeface="+mn-cs"/>
                <a:sym typeface="News706 BT" pitchFamily="-84" charset="0"/>
              </a:defRPr>
            </a:lvl1pPr>
            <a:lvl2pPr marL="292100" indent="-146050" algn="l" rtl="0" eaLnBrk="0" fontAlgn="base" hangingPunct="0">
              <a:lnSpc>
                <a:spcPts val="2588"/>
              </a:lnSpc>
              <a:spcBef>
                <a:spcPts val="720"/>
              </a:spcBef>
              <a:spcAft>
                <a:spcPct val="0"/>
              </a:spcAft>
              <a:buSzPct val="69000"/>
              <a:buFont typeface="Lucida Grande" pitchFamily="-84" charset="0"/>
              <a:buChar char="‣"/>
              <a:defRPr sz="2000">
                <a:solidFill>
                  <a:schemeClr val="tx1"/>
                </a:solidFill>
                <a:latin typeface="+mn-lt"/>
                <a:ea typeface="+mn-ea"/>
                <a:cs typeface="+mn-cs"/>
                <a:sym typeface="News706 BT" pitchFamily="-84" charset="0"/>
              </a:defRPr>
            </a:lvl2pPr>
            <a:lvl3pPr marL="438150" indent="-146050" algn="l" rtl="0" eaLnBrk="0" fontAlgn="base" hangingPunct="0">
              <a:lnSpc>
                <a:spcPts val="2588"/>
              </a:lnSpc>
              <a:spcBef>
                <a:spcPts val="720"/>
              </a:spcBef>
              <a:spcAft>
                <a:spcPct val="0"/>
              </a:spcAft>
              <a:buSzPct val="69000"/>
              <a:buFont typeface="Lucida Grande" pitchFamily="-84" charset="0"/>
              <a:buChar char="‣"/>
              <a:defRPr sz="2000">
                <a:solidFill>
                  <a:schemeClr val="tx1"/>
                </a:solidFill>
                <a:latin typeface="+mn-lt"/>
                <a:ea typeface="+mn-ea"/>
                <a:cs typeface="+mn-cs"/>
                <a:sym typeface="News706 BT" pitchFamily="-84" charset="0"/>
              </a:defRPr>
            </a:lvl3pPr>
            <a:lvl4pPr marL="584200" indent="-146050" algn="l" rtl="0" eaLnBrk="0" fontAlgn="base" hangingPunct="0">
              <a:lnSpc>
                <a:spcPts val="2588"/>
              </a:lnSpc>
              <a:spcBef>
                <a:spcPts val="720"/>
              </a:spcBef>
              <a:spcAft>
                <a:spcPct val="0"/>
              </a:spcAft>
              <a:buSzPct val="69000"/>
              <a:buFont typeface="Lucida Grande" pitchFamily="-84" charset="0"/>
              <a:buChar char="‣"/>
              <a:defRPr sz="2000">
                <a:solidFill>
                  <a:schemeClr val="tx1"/>
                </a:solidFill>
                <a:latin typeface="+mn-lt"/>
                <a:ea typeface="+mn-ea"/>
                <a:cs typeface="+mn-cs"/>
                <a:sym typeface="News706 BT" pitchFamily="-84" charset="0"/>
              </a:defRPr>
            </a:lvl4pPr>
            <a:lvl5pPr marL="730250" indent="-146050" algn="l" rtl="0" eaLnBrk="0" fontAlgn="base" hangingPunct="0">
              <a:lnSpc>
                <a:spcPts val="2588"/>
              </a:lnSpc>
              <a:spcBef>
                <a:spcPts val="720"/>
              </a:spcBef>
              <a:spcAft>
                <a:spcPct val="0"/>
              </a:spcAft>
              <a:buSzPct val="69000"/>
              <a:buFont typeface="Lucida Grande" pitchFamily="-84" charset="0"/>
              <a:buChar char="‣"/>
              <a:defRPr sz="2000">
                <a:solidFill>
                  <a:schemeClr val="tx1"/>
                </a:solidFill>
                <a:latin typeface="+mn-lt"/>
                <a:ea typeface="+mn-ea"/>
                <a:cs typeface="+mn-cs"/>
                <a:sym typeface="News706 BT" pitchFamily="-84" charset="0"/>
              </a:defRPr>
            </a:lvl5pPr>
            <a:lvl6pPr marL="1060557" indent="-146284" algn="l" rtl="0" fontAlgn="base">
              <a:lnSpc>
                <a:spcPts val="2592"/>
              </a:lnSpc>
              <a:spcBef>
                <a:spcPct val="0"/>
              </a:spcBef>
              <a:spcAft>
                <a:spcPct val="0"/>
              </a:spcAft>
              <a:buSzPct val="69000"/>
              <a:buFont typeface="Lucida Grande" charset="0"/>
              <a:buChar char="‣"/>
              <a:defRPr sz="1300">
                <a:solidFill>
                  <a:schemeClr val="tx1"/>
                </a:solidFill>
                <a:latin typeface="+mn-lt"/>
                <a:ea typeface="+mn-ea"/>
                <a:cs typeface="+mn-cs"/>
                <a:sym typeface="News706 BT" charset="0"/>
              </a:defRPr>
            </a:lvl6pPr>
            <a:lvl7pPr marL="1389695" indent="-146284" algn="l" rtl="0" fontAlgn="base">
              <a:lnSpc>
                <a:spcPts val="2592"/>
              </a:lnSpc>
              <a:spcBef>
                <a:spcPct val="0"/>
              </a:spcBef>
              <a:spcAft>
                <a:spcPct val="0"/>
              </a:spcAft>
              <a:buSzPct val="69000"/>
              <a:buFont typeface="Lucida Grande" charset="0"/>
              <a:buChar char="‣"/>
              <a:defRPr sz="1300">
                <a:solidFill>
                  <a:schemeClr val="tx1"/>
                </a:solidFill>
                <a:latin typeface="+mn-lt"/>
                <a:ea typeface="+mn-ea"/>
                <a:cs typeface="+mn-cs"/>
                <a:sym typeface="News706 BT" charset="0"/>
              </a:defRPr>
            </a:lvl7pPr>
            <a:lvl8pPr marL="1718833" indent="-146284" algn="l" rtl="0" fontAlgn="base">
              <a:lnSpc>
                <a:spcPts val="2592"/>
              </a:lnSpc>
              <a:spcBef>
                <a:spcPct val="0"/>
              </a:spcBef>
              <a:spcAft>
                <a:spcPct val="0"/>
              </a:spcAft>
              <a:buSzPct val="69000"/>
              <a:buFont typeface="Lucida Grande" charset="0"/>
              <a:buChar char="‣"/>
              <a:defRPr sz="1300">
                <a:solidFill>
                  <a:schemeClr val="tx1"/>
                </a:solidFill>
                <a:latin typeface="+mn-lt"/>
                <a:ea typeface="+mn-ea"/>
                <a:cs typeface="+mn-cs"/>
                <a:sym typeface="News706 BT" charset="0"/>
              </a:defRPr>
            </a:lvl8pPr>
            <a:lvl9pPr marL="2047972" indent="-146284" algn="l" rtl="0" fontAlgn="base">
              <a:lnSpc>
                <a:spcPts val="2592"/>
              </a:lnSpc>
              <a:spcBef>
                <a:spcPct val="0"/>
              </a:spcBef>
              <a:spcAft>
                <a:spcPct val="0"/>
              </a:spcAft>
              <a:buSzPct val="69000"/>
              <a:buFont typeface="Lucida Grande" charset="0"/>
              <a:buChar char="‣"/>
              <a:defRPr sz="1300">
                <a:solidFill>
                  <a:schemeClr val="tx1"/>
                </a:solidFill>
                <a:latin typeface="+mn-lt"/>
                <a:ea typeface="+mn-ea"/>
                <a:cs typeface="+mn-cs"/>
                <a:sym typeface="News706 BT" charset="0"/>
              </a:defRPr>
            </a:lvl9pPr>
          </a:lstStyle>
          <a:p>
            <a:pPr marL="174625" indent="-174625">
              <a:lnSpc>
                <a:spcPct val="120000"/>
              </a:lnSpc>
              <a:spcBef>
                <a:spcPts val="725"/>
              </a:spcBef>
            </a:pPr>
            <a:endParaRPr lang="en-US" dirty="0" smtClean="0">
              <a:ea typeface="MS PGothic" pitchFamily="34" charset="-128"/>
            </a:endParaRP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7561" t="26587" r="40654" b="69445"/>
          <a:stretch/>
        </p:blipFill>
        <p:spPr bwMode="auto">
          <a:xfrm>
            <a:off x="3657600" y="1600200"/>
            <a:ext cx="533400" cy="666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9259" t="26935" r="38733" b="70443"/>
          <a:stretch/>
        </p:blipFill>
        <p:spPr bwMode="auto">
          <a:xfrm>
            <a:off x="4114800" y="3733800"/>
            <a:ext cx="609600" cy="447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032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Labels</a:t>
            </a:r>
            <a:endParaRPr lang="en-US" dirty="0"/>
          </a:p>
        </p:txBody>
      </p:sp>
      <p:sp>
        <p:nvSpPr>
          <p:cNvPr id="4" name="Content Placeholder 3"/>
          <p:cNvSpPr>
            <a:spLocks noGrp="1"/>
          </p:cNvSpPr>
          <p:nvPr>
            <p:ph idx="1"/>
          </p:nvPr>
        </p:nvSpPr>
        <p:spPr/>
        <p:txBody>
          <a:bodyPr>
            <a:normAutofit fontScale="77500" lnSpcReduction="20000"/>
          </a:bodyPr>
          <a:lstStyle/>
          <a:p>
            <a:pPr marL="342900" indent="-342900">
              <a:buFont typeface="Arial" pitchFamily="34" charset="0"/>
              <a:buChar char="•"/>
            </a:pPr>
            <a:r>
              <a:rPr lang="en-US" dirty="0" smtClean="0"/>
              <a:t>Information about the input field should be put in a &lt;label&gt; tag</a:t>
            </a:r>
          </a:p>
          <a:p>
            <a:pPr marL="635000" lvl="1" indent="-342900">
              <a:buFont typeface="Arial" pitchFamily="34" charset="0"/>
              <a:buChar char="•"/>
            </a:pPr>
            <a:r>
              <a:rPr lang="en-US" dirty="0" smtClean="0"/>
              <a:t>&lt;label&gt;Name&lt;/label&gt;&lt;input type=“text” name=“</a:t>
            </a:r>
            <a:r>
              <a:rPr lang="en-US" dirty="0" err="1" smtClean="0"/>
              <a:t>yourName</a:t>
            </a:r>
            <a:r>
              <a:rPr lang="en-US" dirty="0" smtClean="0"/>
              <a:t>”&gt;</a:t>
            </a:r>
          </a:p>
          <a:p>
            <a:pPr marL="342900" indent="-342900">
              <a:buFont typeface="Arial" pitchFamily="34" charset="0"/>
              <a:buChar char="•"/>
            </a:pPr>
            <a:r>
              <a:rPr lang="en-US" dirty="0" smtClean="0"/>
              <a:t>To tie the two together choose one of these methods:</a:t>
            </a:r>
          </a:p>
          <a:p>
            <a:pPr marL="749300" lvl="1" indent="-457200">
              <a:buFont typeface="+mj-lt"/>
              <a:buAutoNum type="arabicPeriod"/>
            </a:pPr>
            <a:r>
              <a:rPr lang="en-US" dirty="0" smtClean="0"/>
              <a:t>&lt;label&gt;Name &lt;input type=“text” name=“</a:t>
            </a:r>
            <a:r>
              <a:rPr lang="en-US" dirty="0" err="1" smtClean="0"/>
              <a:t>yourName</a:t>
            </a:r>
            <a:r>
              <a:rPr lang="en-US" dirty="0" smtClean="0"/>
              <a:t>”&gt;&lt;/label&gt;</a:t>
            </a:r>
          </a:p>
          <a:p>
            <a:pPr marL="749300" lvl="1" indent="-457200">
              <a:buFont typeface="+mj-lt"/>
              <a:buAutoNum type="arabicPeriod"/>
            </a:pPr>
            <a:r>
              <a:rPr lang="en-US" dirty="0" smtClean="0"/>
              <a:t>&lt;label for=“</a:t>
            </a:r>
            <a:r>
              <a:rPr lang="en-US" dirty="0" err="1" smtClean="0"/>
              <a:t>yourName</a:t>
            </a:r>
            <a:r>
              <a:rPr lang="en-US" dirty="0" smtClean="0"/>
              <a:t>”&gt;Name&lt;/label&gt;&lt;input type=“text” name=“</a:t>
            </a:r>
            <a:r>
              <a:rPr lang="en-US" dirty="0" err="1" smtClean="0"/>
              <a:t>yourName</a:t>
            </a:r>
            <a:r>
              <a:rPr lang="en-US" dirty="0" smtClean="0"/>
              <a:t>” id=“</a:t>
            </a:r>
            <a:r>
              <a:rPr lang="en-US" dirty="0" err="1" smtClean="0"/>
              <a:t>yourName</a:t>
            </a:r>
            <a:r>
              <a:rPr lang="en-US" dirty="0" smtClean="0"/>
              <a:t>”&gt;</a:t>
            </a:r>
          </a:p>
          <a:p>
            <a:pPr marL="342900" indent="-342900">
              <a:buFont typeface="Arial" pitchFamily="34" charset="0"/>
              <a:buChar char="•"/>
            </a:pPr>
            <a:endParaRPr lang="en-US" dirty="0"/>
          </a:p>
          <a:p>
            <a:pPr marL="342900" indent="-342900">
              <a:buFont typeface="Arial" pitchFamily="34" charset="0"/>
              <a:buChar char="•"/>
            </a:pPr>
            <a:r>
              <a:rPr lang="en-US" smtClean="0"/>
              <a:t>Usability</a:t>
            </a:r>
          </a:p>
          <a:p>
            <a:pPr lvl="1" indent="-342900">
              <a:buFont typeface="Arial" pitchFamily="34" charset="0"/>
              <a:buChar char="•"/>
            </a:pPr>
            <a:r>
              <a:rPr lang="en-US" smtClean="0"/>
              <a:t>Clicking </a:t>
            </a:r>
            <a:r>
              <a:rPr lang="en-US" dirty="0" smtClean="0"/>
              <a:t>the label text in either case places the focus in the input field (great for radio buttons)</a:t>
            </a:r>
            <a:endParaRPr lang="en-US" dirty="0"/>
          </a:p>
        </p:txBody>
      </p:sp>
    </p:spTree>
    <p:extLst>
      <p:ext uri="{BB962C8B-B14F-4D97-AF65-F5344CB8AC3E}">
        <p14:creationId xmlns:p14="http://schemas.microsoft.com/office/powerpoint/2010/main" val="2309611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a:t>
            </a:r>
            <a:endParaRPr lang="en-US" dirty="0"/>
          </a:p>
        </p:txBody>
      </p:sp>
      <p:sp>
        <p:nvSpPr>
          <p:cNvPr id="4" name="Content Placeholder 3"/>
          <p:cNvSpPr>
            <a:spLocks noGrp="1"/>
          </p:cNvSpPr>
          <p:nvPr>
            <p:ph idx="1"/>
          </p:nvPr>
        </p:nvSpPr>
        <p:spPr/>
        <p:txBody>
          <a:bodyPr>
            <a:normAutofit fontScale="85000" lnSpcReduction="10000"/>
          </a:bodyPr>
          <a:lstStyle/>
          <a:p>
            <a:pPr marL="342900" indent="-342900">
              <a:buFont typeface="Arial" pitchFamily="34" charset="0"/>
              <a:buChar char="•"/>
            </a:pPr>
            <a:r>
              <a:rPr lang="en-US" dirty="0" smtClean="0"/>
              <a:t>Can’t be styled directly</a:t>
            </a:r>
          </a:p>
          <a:p>
            <a:pPr lvl="1" indent="-342900">
              <a:buFont typeface="Arial" pitchFamily="34" charset="0"/>
              <a:buChar char="•"/>
            </a:pPr>
            <a:r>
              <a:rPr lang="en-US" dirty="0" smtClean="0"/>
              <a:t>Checkboxes, File upload inputs, Radio buttons</a:t>
            </a:r>
          </a:p>
          <a:p>
            <a:pPr marL="342900" indent="-342900">
              <a:buFont typeface="Arial" pitchFamily="34" charset="0"/>
              <a:buChar char="•"/>
            </a:pPr>
            <a:r>
              <a:rPr lang="en-US" dirty="0" smtClean="0"/>
              <a:t>Number of ways to do this *instructor can cover all or just choose one</a:t>
            </a:r>
          </a:p>
          <a:p>
            <a:pPr marL="749300" lvl="1" indent="-457200">
              <a:buFont typeface="+mj-lt"/>
              <a:buAutoNum type="arabicPeriod"/>
            </a:pPr>
            <a:r>
              <a:rPr lang="en-US" dirty="0" smtClean="0"/>
              <a:t>Opacity 0 on the element, set it’s height and width to define clickable area, set the height and width of it’s parent to be the same as the input (don’t forget position relative). Style the parent.</a:t>
            </a:r>
          </a:p>
          <a:p>
            <a:pPr marL="749300" lvl="1" indent="-457200">
              <a:buFont typeface="+mj-lt"/>
              <a:buAutoNum type="arabicPeriod"/>
            </a:pPr>
            <a:r>
              <a:rPr lang="en-US" dirty="0" smtClean="0"/>
              <a:t>Hide the element, style a corresponding label how you wanted the element to appear</a:t>
            </a:r>
          </a:p>
          <a:p>
            <a:pPr marL="895350" lvl="2" indent="-457200">
              <a:buFont typeface="+mj-lt"/>
              <a:buAutoNum type="arabicPeriod"/>
            </a:pPr>
            <a:r>
              <a:rPr lang="en-US" dirty="0" smtClean="0"/>
              <a:t>Try using pseudo elements and the selector :checked for no JS switching between checked and unchecked images used for styling</a:t>
            </a:r>
          </a:p>
          <a:p>
            <a:endParaRPr lang="en-US" dirty="0"/>
          </a:p>
        </p:txBody>
      </p:sp>
    </p:spTree>
    <p:extLst>
      <p:ext uri="{BB962C8B-B14F-4D97-AF65-F5344CB8AC3E}">
        <p14:creationId xmlns:p14="http://schemas.microsoft.com/office/powerpoint/2010/main" val="27487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Lab</a:t>
            </a:r>
            <a:endParaRPr lang="en-US" dirty="0"/>
          </a:p>
        </p:txBody>
      </p:sp>
      <p:sp>
        <p:nvSpPr>
          <p:cNvPr id="5" name="Subtitle 4"/>
          <p:cNvSpPr>
            <a:spLocks noGrp="1"/>
          </p:cNvSpPr>
          <p:nvPr>
            <p:ph type="subTitle" idx="1"/>
          </p:nvPr>
        </p:nvSpPr>
        <p:spPr/>
        <p:txBody>
          <a:bodyPr/>
          <a:lstStyle/>
          <a:p>
            <a:r>
              <a:rPr lang="en-US" dirty="0" smtClean="0"/>
              <a:t>Optional: </a:t>
            </a:r>
            <a:r>
              <a:rPr lang="en-US" dirty="0" err="1" smtClean="0"/>
              <a:t>Form_Search</a:t>
            </a:r>
            <a:r>
              <a:rPr lang="en-US" dirty="0" smtClean="0"/>
              <a:t> (show ? Get </a:t>
            </a:r>
            <a:r>
              <a:rPr lang="en-US" dirty="0" err="1" smtClean="0"/>
              <a:t>params</a:t>
            </a:r>
            <a:r>
              <a:rPr lang="en-US" smtClean="0"/>
              <a:t>)</a:t>
            </a:r>
          </a:p>
          <a:p>
            <a:r>
              <a:rPr lang="en-US" dirty="0" smtClean="0"/>
              <a:t>GA Application form</a:t>
            </a:r>
            <a:endParaRPr lang="en-US" dirty="0"/>
          </a:p>
        </p:txBody>
      </p:sp>
    </p:spTree>
    <p:extLst>
      <p:ext uri="{BB962C8B-B14F-4D97-AF65-F5344CB8AC3E}">
        <p14:creationId xmlns:p14="http://schemas.microsoft.com/office/powerpoint/2010/main" val="2856347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a:t>
            </a:r>
            <a:r>
              <a:rPr lang="en-US" dirty="0" err="1" smtClean="0"/>
              <a:t>Fieldset</a:t>
            </a:r>
            <a:r>
              <a:rPr lang="en-US" dirty="0" smtClean="0"/>
              <a:t>/Legend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&lt;</a:t>
            </a:r>
            <a:r>
              <a:rPr lang="en-US" dirty="0" err="1" smtClean="0"/>
              <a:t>fieldset</a:t>
            </a:r>
            <a:r>
              <a:rPr lang="en-US" dirty="0" smtClean="0"/>
              <a:t>&gt;</a:t>
            </a:r>
          </a:p>
          <a:p>
            <a:pPr lvl="1"/>
            <a:r>
              <a:rPr lang="en-US" dirty="0" smtClean="0"/>
              <a:t>Wrapper for grouped form elements</a:t>
            </a:r>
          </a:p>
          <a:p>
            <a:pPr lvl="1"/>
            <a:r>
              <a:rPr lang="en-US" dirty="0" smtClean="0"/>
              <a:t>Ex: First, middle, last name text fields</a:t>
            </a:r>
          </a:p>
          <a:p>
            <a:r>
              <a:rPr lang="en-US" dirty="0" smtClean="0"/>
              <a:t>&lt;legend&gt;</a:t>
            </a:r>
          </a:p>
          <a:p>
            <a:pPr lvl="1"/>
            <a:r>
              <a:rPr lang="en-US" dirty="0" smtClean="0"/>
              <a:t>Goes inside </a:t>
            </a:r>
            <a:r>
              <a:rPr lang="en-US" dirty="0" err="1" smtClean="0"/>
              <a:t>fieldset</a:t>
            </a:r>
            <a:endParaRPr lang="en-US" dirty="0" smtClean="0"/>
          </a:p>
          <a:p>
            <a:pPr lvl="1"/>
            <a:r>
              <a:rPr lang="en-US" dirty="0" smtClean="0"/>
              <a:t>Defines the grouping term for the </a:t>
            </a:r>
            <a:r>
              <a:rPr lang="en-US" dirty="0" err="1" smtClean="0"/>
              <a:t>fieldset</a:t>
            </a:r>
            <a:endParaRPr lang="en-US" dirty="0" smtClean="0"/>
          </a:p>
          <a:p>
            <a:pPr marL="0" indent="0">
              <a:buNone/>
            </a:pPr>
            <a:r>
              <a:rPr lang="en-US" dirty="0" smtClean="0"/>
              <a:t>&lt;</a:t>
            </a:r>
            <a:r>
              <a:rPr lang="en-US" dirty="0" err="1" smtClean="0"/>
              <a:t>fieldset</a:t>
            </a:r>
            <a:r>
              <a:rPr lang="en-US" dirty="0" smtClean="0"/>
              <a:t>&gt;</a:t>
            </a:r>
          </a:p>
          <a:p>
            <a:pPr marL="0" indent="0">
              <a:buNone/>
            </a:pPr>
            <a:r>
              <a:rPr lang="en-US" dirty="0"/>
              <a:t>	</a:t>
            </a:r>
            <a:r>
              <a:rPr lang="en-US" dirty="0" smtClean="0"/>
              <a:t>&lt;legend&gt;Your Name&lt;/legend&gt;</a:t>
            </a:r>
          </a:p>
          <a:p>
            <a:pPr marL="0" indent="0">
              <a:buNone/>
            </a:pPr>
            <a:r>
              <a:rPr lang="en-US" dirty="0"/>
              <a:t>	</a:t>
            </a:r>
            <a:r>
              <a:rPr lang="en-US" dirty="0" smtClean="0"/>
              <a:t>&lt;input type=“text” name=“</a:t>
            </a:r>
            <a:r>
              <a:rPr lang="en-US" dirty="0" err="1" smtClean="0"/>
              <a:t>first_name</a:t>
            </a:r>
            <a:r>
              <a:rPr lang="en-US" dirty="0" smtClean="0"/>
              <a:t>”&gt;</a:t>
            </a:r>
          </a:p>
          <a:p>
            <a:pPr marL="0" indent="0">
              <a:buNone/>
            </a:pPr>
            <a:r>
              <a:rPr lang="en-US" dirty="0"/>
              <a:t>	</a:t>
            </a:r>
            <a:r>
              <a:rPr lang="en-US" dirty="0" smtClean="0"/>
              <a:t>&lt;input type=“text” name=“</a:t>
            </a:r>
            <a:r>
              <a:rPr lang="en-US" dirty="0" err="1" smtClean="0"/>
              <a:t>middle_name</a:t>
            </a:r>
            <a:r>
              <a:rPr lang="en-US" dirty="0" smtClean="0"/>
              <a:t>”&gt;</a:t>
            </a:r>
          </a:p>
          <a:p>
            <a:pPr marL="0" indent="0">
              <a:buNone/>
            </a:pPr>
            <a:r>
              <a:rPr lang="en-US" dirty="0"/>
              <a:t>	</a:t>
            </a:r>
            <a:r>
              <a:rPr lang="en-US" dirty="0" smtClean="0"/>
              <a:t>&lt;input type=“text” name=“</a:t>
            </a:r>
            <a:r>
              <a:rPr lang="en-US" dirty="0" err="1" smtClean="0"/>
              <a:t>last_name</a:t>
            </a:r>
            <a:r>
              <a:rPr lang="en-US" smtClean="0"/>
              <a:t>”&gt;</a:t>
            </a:r>
            <a:endParaRPr lang="en-US" dirty="0" smtClean="0"/>
          </a:p>
          <a:p>
            <a:pPr marL="0" indent="0">
              <a:buNone/>
            </a:pPr>
            <a:r>
              <a:rPr lang="en-US" dirty="0" smtClean="0"/>
              <a:t>&lt;/</a:t>
            </a:r>
            <a:r>
              <a:rPr lang="en-US" dirty="0" err="1" smtClean="0"/>
              <a:t>fieldset</a:t>
            </a:r>
            <a:r>
              <a:rPr lang="en-US" dirty="0" smtClean="0"/>
              <a:t>&gt;</a:t>
            </a:r>
          </a:p>
        </p:txBody>
      </p:sp>
    </p:spTree>
    <p:extLst>
      <p:ext uri="{BB962C8B-B14F-4D97-AF65-F5344CB8AC3E}">
        <p14:creationId xmlns:p14="http://schemas.microsoft.com/office/powerpoint/2010/main" val="392103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Validation</a:t>
            </a:r>
            <a:endParaRPr lang="en-US" dirty="0"/>
          </a:p>
        </p:txBody>
      </p:sp>
      <p:sp>
        <p:nvSpPr>
          <p:cNvPr id="3" name="Content Placeholder 2"/>
          <p:cNvSpPr>
            <a:spLocks noGrp="1"/>
          </p:cNvSpPr>
          <p:nvPr>
            <p:ph idx="1"/>
          </p:nvPr>
        </p:nvSpPr>
        <p:spPr/>
        <p:txBody>
          <a:bodyPr/>
          <a:lstStyle/>
          <a:p>
            <a:r>
              <a:rPr lang="en-US" smtClean="0"/>
              <a:t>Use </a:t>
            </a:r>
            <a:r>
              <a:rPr lang="en-US" dirty="0" smtClean="0"/>
              <a:t>library or simple if/else statements</a:t>
            </a:r>
          </a:p>
          <a:p>
            <a:r>
              <a:rPr lang="en-US" dirty="0" smtClean="0"/>
              <a:t>Parsley.js is an easy library to show off</a:t>
            </a:r>
            <a:endParaRPr lang="en-US" dirty="0"/>
          </a:p>
        </p:txBody>
      </p:sp>
    </p:spTree>
    <p:extLst>
      <p:ext uri="{BB962C8B-B14F-4D97-AF65-F5344CB8AC3E}">
        <p14:creationId xmlns:p14="http://schemas.microsoft.com/office/powerpoint/2010/main" val="3122595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wrap="square" numCol="1" anchor="t" anchorCtr="0" compatLnSpc="1">
            <a:prstTxWarp prst="textNoShape">
              <a:avLst/>
            </a:prstTxWarp>
          </a:bodyPr>
          <a:lstStyle/>
          <a:p>
            <a:pPr>
              <a:lnSpc>
                <a:spcPts val="3600"/>
              </a:lnSpc>
              <a:defRPr/>
            </a:pPr>
            <a:r>
              <a:rPr lang="en-US" dirty="0" smtClean="0">
                <a:sym typeface="PFDinTextCompPro-Bold" charset="0"/>
              </a:rPr>
              <a:t>Forms</a:t>
            </a:r>
            <a:endParaRPr lang="en-US" dirty="0">
              <a:sym typeface="PFDinTextCompPro-Bold" charset="0"/>
            </a:endParaRPr>
          </a:p>
        </p:txBody>
      </p:sp>
      <p:sp>
        <p:nvSpPr>
          <p:cNvPr id="13316" name="Subtitle 9"/>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lnSpc>
                <a:spcPct val="120000"/>
              </a:lnSpc>
              <a:spcBef>
                <a:spcPts val="725"/>
              </a:spcBef>
            </a:pPr>
            <a:r>
              <a:rPr lang="en-US" dirty="0" smtClean="0">
                <a:ea typeface="MS PGothic" pitchFamily="34" charset="-128"/>
              </a:rPr>
              <a:t>Wrapper </a:t>
            </a:r>
            <a:r>
              <a:rPr lang="en-US" dirty="0">
                <a:ea typeface="MS PGothic" pitchFamily="34" charset="-128"/>
              </a:rPr>
              <a:t>for data collection elements </a:t>
            </a:r>
          </a:p>
          <a:p>
            <a:pPr marL="749300" lvl="1" indent="-457200">
              <a:lnSpc>
                <a:spcPct val="120000"/>
              </a:lnSpc>
              <a:spcBef>
                <a:spcPts val="725"/>
              </a:spcBef>
              <a:buFont typeface="Arial" pitchFamily="34" charset="0"/>
              <a:buChar char="•"/>
            </a:pPr>
            <a:r>
              <a:rPr lang="en-US" dirty="0">
                <a:ea typeface="MS PGothic" pitchFamily="34" charset="-128"/>
              </a:rPr>
              <a:t>Text fields, dropdowns, </a:t>
            </a:r>
            <a:r>
              <a:rPr lang="en-US" dirty="0" err="1" smtClean="0">
                <a:ea typeface="MS PGothic" pitchFamily="34" charset="-128"/>
              </a:rPr>
              <a:t>etc</a:t>
            </a:r>
            <a:endParaRPr lang="en-US" dirty="0" smtClean="0">
              <a:ea typeface="MS PGothic" pitchFamily="34" charset="-128"/>
            </a:endParaRPr>
          </a:p>
          <a:p>
            <a:pPr>
              <a:lnSpc>
                <a:spcPct val="120000"/>
              </a:lnSpc>
              <a:spcBef>
                <a:spcPts val="725"/>
              </a:spcBef>
            </a:pPr>
            <a:r>
              <a:rPr lang="en-US" dirty="0" smtClean="0">
                <a:ea typeface="MS PGothic" pitchFamily="34" charset="-128"/>
              </a:rPr>
              <a:t>Tells the page</a:t>
            </a:r>
          </a:p>
          <a:p>
            <a:pPr marL="749300" lvl="1" indent="-457200">
              <a:lnSpc>
                <a:spcPct val="120000"/>
              </a:lnSpc>
              <a:spcBef>
                <a:spcPts val="725"/>
              </a:spcBef>
              <a:buFont typeface="Arial" pitchFamily="34" charset="0"/>
              <a:buChar char="•"/>
            </a:pPr>
            <a:r>
              <a:rPr lang="en-US" dirty="0" smtClean="0">
                <a:ea typeface="MS PGothic" pitchFamily="34" charset="-128"/>
              </a:rPr>
              <a:t>Where to send the data</a:t>
            </a:r>
          </a:p>
          <a:p>
            <a:pPr marL="749300" lvl="1" indent="-457200">
              <a:lnSpc>
                <a:spcPct val="120000"/>
              </a:lnSpc>
              <a:spcBef>
                <a:spcPts val="725"/>
              </a:spcBef>
              <a:buFont typeface="Arial" pitchFamily="34" charset="0"/>
              <a:buChar char="•"/>
            </a:pPr>
            <a:r>
              <a:rPr lang="en-US" dirty="0" smtClean="0">
                <a:ea typeface="MS PGothic" pitchFamily="34" charset="-128"/>
              </a:rPr>
              <a:t>How to send it</a:t>
            </a:r>
          </a:p>
          <a:p>
            <a:pPr marL="749300" lvl="1" indent="-457200">
              <a:lnSpc>
                <a:spcPct val="120000"/>
              </a:lnSpc>
              <a:spcBef>
                <a:spcPts val="725"/>
              </a:spcBef>
              <a:buFont typeface="Arial" pitchFamily="34" charset="0"/>
              <a:buChar char="•"/>
            </a:pPr>
            <a:r>
              <a:rPr lang="en-US" dirty="0" smtClean="0">
                <a:ea typeface="MS PGothic" pitchFamily="34" charset="-128"/>
              </a:rPr>
              <a:t>What is being sent</a:t>
            </a:r>
          </a:p>
          <a:p>
            <a:pPr>
              <a:lnSpc>
                <a:spcPct val="120000"/>
              </a:lnSpc>
              <a:spcBef>
                <a:spcPts val="725"/>
              </a:spcBef>
            </a:pPr>
            <a:endParaRPr lang="en-US" dirty="0" smtClean="0">
              <a:ea typeface="MS PGothic" pitchFamily="34" charset="-128"/>
            </a:endParaRPr>
          </a:p>
          <a:p>
            <a:pPr marL="1200150" lvl="1" indent="-457200">
              <a:lnSpc>
                <a:spcPct val="120000"/>
              </a:lnSpc>
              <a:spcBef>
                <a:spcPts val="725"/>
              </a:spcBef>
              <a:buFont typeface="Arial" pitchFamily="34" charset="0"/>
              <a:buChar char="•"/>
            </a:pPr>
            <a:endParaRPr lang="en-US" dirty="0">
              <a:ea typeface="MS PGothic" pitchFamily="34" charset="-128"/>
            </a:endParaRPr>
          </a:p>
        </p:txBody>
      </p:sp>
    </p:spTree>
    <p:extLst>
      <p:ext uri="{BB962C8B-B14F-4D97-AF65-F5344CB8AC3E}">
        <p14:creationId xmlns:p14="http://schemas.microsoft.com/office/powerpoint/2010/main" val="2251513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wrap="square" numCol="1" anchor="t" anchorCtr="0" compatLnSpc="1">
            <a:prstTxWarp prst="textNoShape">
              <a:avLst/>
            </a:prstTxWarp>
          </a:bodyPr>
          <a:lstStyle/>
          <a:p>
            <a:pPr>
              <a:lnSpc>
                <a:spcPts val="3600"/>
              </a:lnSpc>
              <a:defRPr/>
            </a:pPr>
            <a:r>
              <a:rPr lang="en-US" dirty="0" smtClean="0">
                <a:sym typeface="PFDinTextCompPro-Bold" charset="0"/>
              </a:rPr>
              <a:t>Form tag</a:t>
            </a:r>
            <a:endParaRPr lang="en-US" dirty="0">
              <a:sym typeface="PFDinTextCompPro-Bold" charset="0"/>
            </a:endParaRPr>
          </a:p>
        </p:txBody>
      </p:sp>
      <p:sp>
        <p:nvSpPr>
          <p:cNvPr id="13316" name="Subtitle 9"/>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a:lnSpc>
                <a:spcPct val="120000"/>
              </a:lnSpc>
              <a:spcBef>
                <a:spcPts val="725"/>
              </a:spcBef>
            </a:pPr>
            <a:r>
              <a:rPr lang="en-US" dirty="0" smtClean="0">
                <a:ea typeface="MS PGothic" pitchFamily="34" charset="-128"/>
              </a:rPr>
              <a:t>&lt;form&gt;&lt;/form&gt;</a:t>
            </a:r>
          </a:p>
          <a:p>
            <a:pPr>
              <a:lnSpc>
                <a:spcPct val="120000"/>
              </a:lnSpc>
              <a:spcBef>
                <a:spcPts val="725"/>
              </a:spcBef>
            </a:pPr>
            <a:r>
              <a:rPr lang="en-US" dirty="0" smtClean="0">
                <a:ea typeface="MS PGothic" pitchFamily="34" charset="-128"/>
              </a:rPr>
              <a:t>Attributes</a:t>
            </a:r>
          </a:p>
          <a:p>
            <a:pPr marL="749300" lvl="1" indent="-457200">
              <a:lnSpc>
                <a:spcPct val="120000"/>
              </a:lnSpc>
              <a:spcBef>
                <a:spcPts val="725"/>
              </a:spcBef>
              <a:buFont typeface="Arial" pitchFamily="34" charset="0"/>
              <a:buChar char="•"/>
            </a:pPr>
            <a:r>
              <a:rPr lang="en-US" dirty="0" smtClean="0">
                <a:ea typeface="MS PGothic" pitchFamily="34" charset="-128"/>
              </a:rPr>
              <a:t>Method</a:t>
            </a:r>
          </a:p>
          <a:p>
            <a:pPr marL="781050" lvl="2" indent="-342900">
              <a:lnSpc>
                <a:spcPct val="120000"/>
              </a:lnSpc>
              <a:spcBef>
                <a:spcPts val="725"/>
              </a:spcBef>
            </a:pPr>
            <a:r>
              <a:rPr lang="en-US" dirty="0" err="1" smtClean="0">
                <a:ea typeface="MS PGothic" pitchFamily="34" charset="-128"/>
              </a:rPr>
              <a:t>Post,get,put,delete</a:t>
            </a:r>
            <a:endParaRPr lang="en-US" dirty="0" smtClean="0">
              <a:ea typeface="MS PGothic" pitchFamily="34" charset="-128"/>
            </a:endParaRPr>
          </a:p>
          <a:p>
            <a:pPr marL="749300" lvl="1" indent="-457200">
              <a:lnSpc>
                <a:spcPct val="120000"/>
              </a:lnSpc>
              <a:spcBef>
                <a:spcPts val="725"/>
              </a:spcBef>
              <a:buFont typeface="Arial" pitchFamily="34" charset="0"/>
              <a:buChar char="•"/>
            </a:pPr>
            <a:r>
              <a:rPr lang="en-US" dirty="0" smtClean="0">
                <a:ea typeface="MS PGothic" pitchFamily="34" charset="-128"/>
              </a:rPr>
              <a:t>Action</a:t>
            </a:r>
          </a:p>
          <a:p>
            <a:pPr marL="781050" lvl="2" indent="-342900">
              <a:lnSpc>
                <a:spcPct val="120000"/>
              </a:lnSpc>
              <a:spcBef>
                <a:spcPts val="725"/>
              </a:spcBef>
            </a:pPr>
            <a:r>
              <a:rPr lang="en-US" dirty="0" err="1" smtClean="0">
                <a:ea typeface="MS PGothic" pitchFamily="34" charset="-128"/>
              </a:rPr>
              <a:t>Url</a:t>
            </a:r>
            <a:r>
              <a:rPr lang="en-US" dirty="0" smtClean="0">
                <a:ea typeface="MS PGothic" pitchFamily="34" charset="-128"/>
              </a:rPr>
              <a:t> to send data to</a:t>
            </a:r>
          </a:p>
          <a:p>
            <a:pPr marL="749300" lvl="1" indent="-457200">
              <a:lnSpc>
                <a:spcPct val="120000"/>
              </a:lnSpc>
              <a:spcBef>
                <a:spcPts val="725"/>
              </a:spcBef>
              <a:buFont typeface="Arial" pitchFamily="34" charset="0"/>
              <a:buChar char="•"/>
            </a:pPr>
            <a:r>
              <a:rPr lang="en-US" dirty="0" err="1" smtClean="0">
                <a:ea typeface="MS PGothic" pitchFamily="34" charset="-128"/>
              </a:rPr>
              <a:t>Enctype</a:t>
            </a:r>
            <a:endParaRPr lang="en-US" dirty="0" smtClean="0">
              <a:ea typeface="MS PGothic" pitchFamily="34" charset="-128"/>
            </a:endParaRPr>
          </a:p>
          <a:p>
            <a:pPr marL="781050" lvl="2" indent="-342900">
              <a:lnSpc>
                <a:spcPct val="120000"/>
              </a:lnSpc>
              <a:spcBef>
                <a:spcPts val="725"/>
              </a:spcBef>
            </a:pPr>
            <a:r>
              <a:rPr lang="en-US" dirty="0" smtClean="0">
                <a:ea typeface="MS PGothic" pitchFamily="34" charset="-128"/>
              </a:rPr>
              <a:t>Multipart/form-data if uploading files</a:t>
            </a:r>
          </a:p>
          <a:p>
            <a:pPr>
              <a:lnSpc>
                <a:spcPct val="120000"/>
              </a:lnSpc>
              <a:spcBef>
                <a:spcPts val="725"/>
              </a:spcBef>
            </a:pPr>
            <a:endParaRPr lang="en-US" dirty="0" smtClean="0">
              <a:ea typeface="MS PGothic" pitchFamily="34" charset="-128"/>
            </a:endParaRPr>
          </a:p>
          <a:p>
            <a:pPr marL="1200150" lvl="1" indent="-457200">
              <a:lnSpc>
                <a:spcPct val="120000"/>
              </a:lnSpc>
              <a:spcBef>
                <a:spcPts val="725"/>
              </a:spcBef>
              <a:buFont typeface="Arial" pitchFamily="34" charset="0"/>
              <a:buChar char="•"/>
            </a:pPr>
            <a:endParaRPr lang="en-US" dirty="0">
              <a:ea typeface="MS PGothic" pitchFamily="34" charset="-128"/>
            </a:endParaRPr>
          </a:p>
        </p:txBody>
      </p:sp>
    </p:spTree>
    <p:extLst>
      <p:ext uri="{BB962C8B-B14F-4D97-AF65-F5344CB8AC3E}">
        <p14:creationId xmlns:p14="http://schemas.microsoft.com/office/powerpoint/2010/main" val="4259690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Altogether now</a:t>
            </a:r>
            <a:endParaRPr lang="en-US" dirty="0"/>
          </a:p>
        </p:txBody>
      </p:sp>
      <p:sp>
        <p:nvSpPr>
          <p:cNvPr id="5" name="Content Placeholder 4"/>
          <p:cNvSpPr>
            <a:spLocks noGrp="1"/>
          </p:cNvSpPr>
          <p:nvPr>
            <p:ph idx="1"/>
          </p:nvPr>
        </p:nvSpPr>
        <p:spPr/>
        <p:txBody>
          <a:bodyPr/>
          <a:lstStyle/>
          <a:p>
            <a:pPr marL="0" lvl="1" indent="0">
              <a:lnSpc>
                <a:spcPct val="120000"/>
              </a:lnSpc>
              <a:spcBef>
                <a:spcPts val="725"/>
              </a:spcBef>
              <a:buNone/>
            </a:pPr>
            <a:r>
              <a:rPr lang="en-US" dirty="0">
                <a:ea typeface="MS PGothic" pitchFamily="34" charset="-128"/>
              </a:rPr>
              <a:t>&lt;form action=“</a:t>
            </a:r>
            <a:r>
              <a:rPr lang="en-US" dirty="0" err="1">
                <a:ea typeface="MS PGothic" pitchFamily="34" charset="-128"/>
              </a:rPr>
              <a:t>register.php</a:t>
            </a:r>
            <a:r>
              <a:rPr lang="en-US" dirty="0">
                <a:ea typeface="MS PGothic" pitchFamily="34" charset="-128"/>
              </a:rPr>
              <a:t>” method=“post” </a:t>
            </a:r>
            <a:r>
              <a:rPr lang="en-US" dirty="0" err="1">
                <a:ea typeface="MS PGothic" pitchFamily="34" charset="-128"/>
              </a:rPr>
              <a:t>enctype</a:t>
            </a:r>
            <a:r>
              <a:rPr lang="en-US" dirty="0">
                <a:ea typeface="MS PGothic" pitchFamily="34" charset="-128"/>
              </a:rPr>
              <a:t>=“multipart/form-data”&gt;</a:t>
            </a:r>
          </a:p>
          <a:p>
            <a:pPr marL="0" lvl="1" indent="0">
              <a:lnSpc>
                <a:spcPct val="120000"/>
              </a:lnSpc>
              <a:spcBef>
                <a:spcPts val="725"/>
              </a:spcBef>
              <a:buNone/>
            </a:pPr>
            <a:r>
              <a:rPr lang="en-US" dirty="0" smtClean="0">
                <a:ea typeface="MS PGothic" pitchFamily="34" charset="-128"/>
              </a:rPr>
              <a:t>	&lt;!--</a:t>
            </a:r>
            <a:r>
              <a:rPr lang="en-US" dirty="0">
                <a:ea typeface="MS PGothic" pitchFamily="34" charset="-128"/>
              </a:rPr>
              <a:t>Data collection elements go here--&gt;</a:t>
            </a:r>
          </a:p>
          <a:p>
            <a:pPr marL="0" lvl="1" indent="0">
              <a:lnSpc>
                <a:spcPct val="120000"/>
              </a:lnSpc>
              <a:spcBef>
                <a:spcPts val="725"/>
              </a:spcBef>
              <a:buNone/>
            </a:pPr>
            <a:r>
              <a:rPr lang="en-US" dirty="0">
                <a:ea typeface="MS PGothic" pitchFamily="34" charset="-128"/>
              </a:rPr>
              <a:t>&lt;/form&gt;</a:t>
            </a:r>
            <a:endParaRPr lang="en-US" dirty="0"/>
          </a:p>
          <a:p>
            <a:endParaRPr lang="en-US" dirty="0"/>
          </a:p>
        </p:txBody>
      </p:sp>
    </p:spTree>
    <p:extLst>
      <p:ext uri="{BB962C8B-B14F-4D97-AF65-F5344CB8AC3E}">
        <p14:creationId xmlns:p14="http://schemas.microsoft.com/office/powerpoint/2010/main" val="2169864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wrap="square" numCol="1" anchor="t" anchorCtr="0" compatLnSpc="1">
            <a:prstTxWarp prst="textNoShape">
              <a:avLst/>
            </a:prstTxWarp>
          </a:bodyPr>
          <a:lstStyle/>
          <a:p>
            <a:pPr>
              <a:lnSpc>
                <a:spcPts val="3600"/>
              </a:lnSpc>
              <a:defRPr/>
            </a:pPr>
            <a:r>
              <a:rPr lang="en-US" dirty="0" smtClean="0">
                <a:sym typeface="PFDinTextCompPro-Bold" charset="0"/>
              </a:rPr>
              <a:t>Inputs</a:t>
            </a:r>
            <a:endParaRPr lang="en-US" dirty="0">
              <a:sym typeface="PFDinTextCompPro-Bold" charset="0"/>
            </a:endParaRPr>
          </a:p>
        </p:txBody>
      </p:sp>
      <p:sp>
        <p:nvSpPr>
          <p:cNvPr id="11" name="Content Placeholder 10"/>
          <p:cNvSpPr>
            <a:spLocks noGrp="1"/>
          </p:cNvSpPr>
          <p:nvPr>
            <p:ph idx="1"/>
          </p:nvPr>
        </p:nvSpPr>
        <p:spPr/>
        <p:txBody>
          <a:bodyPr>
            <a:normAutofit fontScale="92500" lnSpcReduction="10000"/>
          </a:bodyPr>
          <a:lstStyle/>
          <a:p>
            <a:pPr>
              <a:lnSpc>
                <a:spcPct val="120000"/>
              </a:lnSpc>
              <a:spcBef>
                <a:spcPts val="725"/>
              </a:spcBef>
            </a:pPr>
            <a:r>
              <a:rPr lang="en-US" dirty="0" smtClean="0">
                <a:ea typeface="MS PGothic" pitchFamily="34" charset="-128"/>
              </a:rPr>
              <a:t>Layout</a:t>
            </a:r>
          </a:p>
          <a:p>
            <a:pPr marL="857250" lvl="1" indent="-457200">
              <a:lnSpc>
                <a:spcPct val="120000"/>
              </a:lnSpc>
              <a:spcBef>
                <a:spcPts val="725"/>
              </a:spcBef>
              <a:buFont typeface="Arial" pitchFamily="34" charset="0"/>
              <a:buChar char="•"/>
            </a:pPr>
            <a:r>
              <a:rPr lang="en-US" dirty="0" smtClean="0">
                <a:ea typeface="MS PGothic" pitchFamily="34" charset="-128"/>
              </a:rPr>
              <a:t>Place </a:t>
            </a:r>
            <a:r>
              <a:rPr lang="en-US" dirty="0">
                <a:ea typeface="MS PGothic" pitchFamily="34" charset="-128"/>
              </a:rPr>
              <a:t>between &lt;form&gt; tags</a:t>
            </a:r>
          </a:p>
          <a:p>
            <a:pPr marL="349250" indent="-457200">
              <a:lnSpc>
                <a:spcPct val="120000"/>
              </a:lnSpc>
              <a:spcBef>
                <a:spcPts val="725"/>
              </a:spcBef>
            </a:pPr>
            <a:r>
              <a:rPr lang="en-US" dirty="0" smtClean="0">
                <a:ea typeface="MS PGothic" pitchFamily="34" charset="-128"/>
              </a:rPr>
              <a:t>Attributes</a:t>
            </a:r>
            <a:endParaRPr lang="en-US" dirty="0">
              <a:ea typeface="MS PGothic" pitchFamily="34" charset="-128"/>
            </a:endParaRPr>
          </a:p>
          <a:p>
            <a:pPr marL="781050" lvl="2" indent="-342900">
              <a:lnSpc>
                <a:spcPct val="120000"/>
              </a:lnSpc>
              <a:spcBef>
                <a:spcPts val="725"/>
              </a:spcBef>
            </a:pPr>
            <a:r>
              <a:rPr lang="en-US" dirty="0">
                <a:ea typeface="MS PGothic" pitchFamily="34" charset="-128"/>
              </a:rPr>
              <a:t>Type</a:t>
            </a:r>
          </a:p>
          <a:p>
            <a:pPr marL="927100" lvl="3" indent="-342900">
              <a:lnSpc>
                <a:spcPct val="120000"/>
              </a:lnSpc>
              <a:spcBef>
                <a:spcPts val="725"/>
              </a:spcBef>
              <a:buFont typeface="Arial" pitchFamily="34" charset="0"/>
              <a:buChar char="•"/>
            </a:pPr>
            <a:r>
              <a:rPr lang="en-US" dirty="0" err="1">
                <a:ea typeface="MS PGothic" pitchFamily="34" charset="-128"/>
              </a:rPr>
              <a:t>Text,submit,password,email,checkbox,button,radio,file,etc</a:t>
            </a:r>
            <a:endParaRPr lang="en-US" dirty="0">
              <a:ea typeface="MS PGothic" pitchFamily="34" charset="-128"/>
            </a:endParaRPr>
          </a:p>
          <a:p>
            <a:pPr marL="781050" lvl="2" indent="-342900">
              <a:lnSpc>
                <a:spcPct val="120000"/>
              </a:lnSpc>
              <a:spcBef>
                <a:spcPts val="725"/>
              </a:spcBef>
            </a:pPr>
            <a:r>
              <a:rPr lang="en-US" dirty="0">
                <a:ea typeface="MS PGothic" pitchFamily="34" charset="-128"/>
              </a:rPr>
              <a:t>Name</a:t>
            </a:r>
          </a:p>
          <a:p>
            <a:pPr marL="927100" lvl="3" indent="-342900">
              <a:lnSpc>
                <a:spcPct val="120000"/>
              </a:lnSpc>
              <a:spcBef>
                <a:spcPts val="725"/>
              </a:spcBef>
              <a:buFont typeface="Arial" pitchFamily="34" charset="0"/>
              <a:buChar char="•"/>
            </a:pPr>
            <a:r>
              <a:rPr lang="en-US" dirty="0">
                <a:ea typeface="MS PGothic" pitchFamily="34" charset="-128"/>
              </a:rPr>
              <a:t>Used server side </a:t>
            </a:r>
          </a:p>
          <a:p>
            <a:pPr marL="781050" lvl="2" indent="-342900">
              <a:lnSpc>
                <a:spcPct val="120000"/>
              </a:lnSpc>
              <a:spcBef>
                <a:spcPts val="725"/>
              </a:spcBef>
            </a:pPr>
            <a:r>
              <a:rPr lang="en-US" dirty="0">
                <a:ea typeface="MS PGothic" pitchFamily="34" charset="-128"/>
              </a:rPr>
              <a:t>Placeholder</a:t>
            </a:r>
          </a:p>
          <a:p>
            <a:pPr marL="781050" lvl="2" indent="-342900">
              <a:lnSpc>
                <a:spcPct val="120000"/>
              </a:lnSpc>
              <a:spcBef>
                <a:spcPts val="725"/>
              </a:spcBef>
            </a:pPr>
            <a:r>
              <a:rPr lang="en-US" dirty="0">
                <a:ea typeface="MS PGothic" pitchFamily="34" charset="-128"/>
              </a:rPr>
              <a:t>Value</a:t>
            </a:r>
          </a:p>
          <a:p>
            <a:pPr eaLnBrk="1" hangingPunct="1">
              <a:lnSpc>
                <a:spcPts val="2448"/>
              </a:lnSpc>
              <a:defRPr/>
            </a:pPr>
            <a:endParaRPr lang="en-US" dirty="0" smtClean="0">
              <a:sym typeface="News706 BT" charset="0"/>
            </a:endParaRPr>
          </a:p>
        </p:txBody>
      </p:sp>
    </p:spTree>
    <p:extLst>
      <p:ext uri="{BB962C8B-B14F-4D97-AF65-F5344CB8AC3E}">
        <p14:creationId xmlns:p14="http://schemas.microsoft.com/office/powerpoint/2010/main" val="2729949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a:t>
            </a:r>
            <a:endParaRPr lang="en-US" dirty="0"/>
          </a:p>
        </p:txBody>
      </p:sp>
      <p:sp>
        <p:nvSpPr>
          <p:cNvPr id="4" name="Content Placeholder 3"/>
          <p:cNvSpPr>
            <a:spLocks noGrp="1"/>
          </p:cNvSpPr>
          <p:nvPr>
            <p:ph idx="1"/>
          </p:nvPr>
        </p:nvSpPr>
        <p:spPr/>
        <p:txBody>
          <a:bodyPr/>
          <a:lstStyle/>
          <a:p>
            <a:pPr marL="174625" indent="-174625">
              <a:lnSpc>
                <a:spcPct val="120000"/>
              </a:lnSpc>
              <a:spcBef>
                <a:spcPts val="725"/>
              </a:spcBef>
            </a:pPr>
            <a:r>
              <a:rPr lang="en-US" dirty="0"/>
              <a:t>Complete Spec: </a:t>
            </a:r>
            <a:r>
              <a:rPr lang="en-US" dirty="0">
                <a:hlinkClick r:id="rId2"/>
              </a:rPr>
              <a:t>http://www.w3schools.com/tags/tag_input.asp</a:t>
            </a:r>
            <a:endParaRPr lang="en-US" dirty="0">
              <a:ea typeface="MS PGothic" pitchFamily="34" charset="-128"/>
            </a:endParaRPr>
          </a:p>
          <a:p>
            <a:pPr marL="174625" indent="-174625">
              <a:lnSpc>
                <a:spcPct val="120000"/>
              </a:lnSpc>
              <a:spcBef>
                <a:spcPts val="725"/>
              </a:spcBef>
            </a:pPr>
            <a:r>
              <a:rPr lang="en-US" dirty="0" smtClean="0">
                <a:ea typeface="MS PGothic" pitchFamily="34" charset="-128"/>
              </a:rPr>
              <a:t>Gotchas</a:t>
            </a:r>
          </a:p>
          <a:p>
            <a:pPr marL="574675" lvl="1" indent="-174625">
              <a:lnSpc>
                <a:spcPct val="120000"/>
              </a:lnSpc>
              <a:spcBef>
                <a:spcPts val="725"/>
              </a:spcBef>
            </a:pPr>
            <a:r>
              <a:rPr lang="en-US" dirty="0" smtClean="0">
                <a:ea typeface="MS PGothic" pitchFamily="34" charset="-128"/>
              </a:rPr>
              <a:t>The </a:t>
            </a:r>
            <a:r>
              <a:rPr lang="en-US" dirty="0">
                <a:ea typeface="MS PGothic" pitchFamily="34" charset="-128"/>
              </a:rPr>
              <a:t>font-family for an input is not inherited</a:t>
            </a:r>
            <a:r>
              <a:rPr lang="en-US" dirty="0" smtClean="0">
                <a:ea typeface="MS PGothic" pitchFamily="34" charset="-128"/>
              </a:rPr>
              <a:t>!!!</a:t>
            </a:r>
          </a:p>
          <a:p>
            <a:pPr marL="974725" lvl="2" indent="-174625">
              <a:lnSpc>
                <a:spcPct val="120000"/>
              </a:lnSpc>
              <a:spcBef>
                <a:spcPts val="725"/>
              </a:spcBef>
            </a:pPr>
            <a:r>
              <a:rPr lang="en-US" dirty="0" smtClean="0">
                <a:ea typeface="MS PGothic" pitchFamily="34" charset="-128"/>
              </a:rPr>
              <a:t>This can lead to funny sizing issues on Macs vs. PCs where the default font is not the same</a:t>
            </a:r>
            <a:endParaRPr lang="en-US" dirty="0">
              <a:ea typeface="MS PGothic" pitchFamily="34" charset="-128"/>
            </a:endParaRPr>
          </a:p>
          <a:p>
            <a:endParaRPr lang="en-US" dirty="0"/>
          </a:p>
        </p:txBody>
      </p:sp>
    </p:spTree>
    <p:extLst>
      <p:ext uri="{BB962C8B-B14F-4D97-AF65-F5344CB8AC3E}">
        <p14:creationId xmlns:p14="http://schemas.microsoft.com/office/powerpoint/2010/main" val="2035673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Password, Email, </a:t>
            </a:r>
            <a:r>
              <a:rPr lang="en-US" dirty="0" err="1" smtClean="0"/>
              <a:t>etc</a:t>
            </a:r>
            <a:endParaRPr lang="en-US" dirty="0"/>
          </a:p>
        </p:txBody>
      </p:sp>
      <p:sp>
        <p:nvSpPr>
          <p:cNvPr id="5" name="Subtitle 9"/>
          <p:cNvSpPr>
            <a:spLocks noGrp="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a:lnSpc>
                <a:spcPct val="120000"/>
              </a:lnSpc>
              <a:spcBef>
                <a:spcPts val="725"/>
              </a:spcBef>
            </a:pPr>
            <a:r>
              <a:rPr lang="en-US" dirty="0" smtClean="0">
                <a:ea typeface="MS PGothic" pitchFamily="34" charset="-128"/>
              </a:rPr>
              <a:t>&lt;input type=“text”&gt;</a:t>
            </a:r>
            <a:endParaRPr lang="en-US" dirty="0">
              <a:ea typeface="MS PGothic" pitchFamily="34" charset="-128"/>
            </a:endParaRPr>
          </a:p>
          <a:p>
            <a:pPr marL="635000" lvl="1" indent="-342900">
              <a:lnSpc>
                <a:spcPct val="120000"/>
              </a:lnSpc>
              <a:spcBef>
                <a:spcPts val="725"/>
              </a:spcBef>
              <a:buFont typeface="Arial" pitchFamily="34" charset="0"/>
              <a:buChar char="•"/>
            </a:pPr>
            <a:r>
              <a:rPr lang="en-US" dirty="0" smtClean="0">
                <a:ea typeface="MS PGothic" pitchFamily="34" charset="-128"/>
              </a:rPr>
              <a:t>Use value to set initial text</a:t>
            </a:r>
          </a:p>
          <a:p>
            <a:pPr>
              <a:lnSpc>
                <a:spcPct val="120000"/>
              </a:lnSpc>
              <a:spcBef>
                <a:spcPts val="725"/>
              </a:spcBef>
            </a:pPr>
            <a:r>
              <a:rPr lang="en-US" dirty="0" smtClean="0">
                <a:ea typeface="MS PGothic" pitchFamily="34" charset="-128"/>
              </a:rPr>
              <a:t>&lt;input type=“email”&gt;</a:t>
            </a:r>
          </a:p>
          <a:p>
            <a:pPr marL="635000" lvl="1" indent="-342900">
              <a:lnSpc>
                <a:spcPct val="120000"/>
              </a:lnSpc>
              <a:spcBef>
                <a:spcPts val="725"/>
              </a:spcBef>
              <a:buFont typeface="Arial" pitchFamily="34" charset="0"/>
              <a:buChar char="•"/>
            </a:pPr>
            <a:r>
              <a:rPr lang="en-US" dirty="0" smtClean="0">
                <a:ea typeface="MS PGothic" pitchFamily="34" charset="-128"/>
              </a:rPr>
              <a:t>Allows browser to </a:t>
            </a:r>
            <a:r>
              <a:rPr lang="en-US" dirty="0" err="1" smtClean="0">
                <a:ea typeface="MS PGothic" pitchFamily="34" charset="-128"/>
              </a:rPr>
              <a:t>autofill</a:t>
            </a:r>
            <a:r>
              <a:rPr lang="en-US" dirty="0" smtClean="0">
                <a:ea typeface="MS PGothic" pitchFamily="34" charset="-128"/>
              </a:rPr>
              <a:t> field</a:t>
            </a:r>
          </a:p>
          <a:p>
            <a:pPr>
              <a:lnSpc>
                <a:spcPct val="120000"/>
              </a:lnSpc>
              <a:spcBef>
                <a:spcPts val="725"/>
              </a:spcBef>
            </a:pPr>
            <a:r>
              <a:rPr lang="en-US" dirty="0" smtClean="0">
                <a:ea typeface="MS PGothic" pitchFamily="34" charset="-128"/>
              </a:rPr>
              <a:t>&lt;input type=“password”&gt;</a:t>
            </a:r>
            <a:endParaRPr lang="en-US" dirty="0">
              <a:ea typeface="MS PGothic" pitchFamily="34" charset="-128"/>
            </a:endParaRPr>
          </a:p>
          <a:p>
            <a:pPr marL="635000" lvl="1" indent="-342900">
              <a:lnSpc>
                <a:spcPct val="120000"/>
              </a:lnSpc>
              <a:spcBef>
                <a:spcPts val="725"/>
              </a:spcBef>
              <a:buFont typeface="Arial" pitchFamily="34" charset="0"/>
              <a:buChar char="•"/>
            </a:pPr>
            <a:r>
              <a:rPr lang="en-US" dirty="0" smtClean="0">
                <a:ea typeface="MS PGothic" pitchFamily="34" charset="-128"/>
              </a:rPr>
              <a:t>Hides characters as typed</a:t>
            </a:r>
          </a:p>
          <a:p>
            <a:pPr>
              <a:lnSpc>
                <a:spcPct val="120000"/>
              </a:lnSpc>
              <a:spcBef>
                <a:spcPts val="725"/>
              </a:spcBef>
            </a:pPr>
            <a:endParaRPr lang="en-US" dirty="0" smtClean="0">
              <a:ea typeface="MS PGothic" pitchFamily="34" charset="-128"/>
            </a:endParaRPr>
          </a:p>
          <a:p>
            <a:pPr>
              <a:lnSpc>
                <a:spcPct val="120000"/>
              </a:lnSpc>
              <a:spcBef>
                <a:spcPts val="725"/>
              </a:spcBef>
            </a:pPr>
            <a:endParaRPr lang="en-US" dirty="0" smtClean="0">
              <a:ea typeface="MS PGothic" pitchFamily="34" charset="-128"/>
            </a:endParaRP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6892" t="26984" r="31730" b="70040"/>
          <a:stretch/>
        </p:blipFill>
        <p:spPr bwMode="auto">
          <a:xfrm>
            <a:off x="5257800" y="1797260"/>
            <a:ext cx="3124200" cy="4594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6753" t="26582" r="31259" b="69166"/>
          <a:stretch/>
        </p:blipFill>
        <p:spPr bwMode="auto">
          <a:xfrm>
            <a:off x="5181600" y="4775200"/>
            <a:ext cx="3230219" cy="644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2473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 file, and button</a:t>
            </a:r>
            <a:endParaRPr lang="en-US" dirty="0"/>
          </a:p>
        </p:txBody>
      </p:sp>
      <p:sp>
        <p:nvSpPr>
          <p:cNvPr id="5" name="Subtitle 9"/>
          <p:cNvSpPr>
            <a:spLocks noGrp="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pPr>
              <a:lnSpc>
                <a:spcPct val="120000"/>
              </a:lnSpc>
              <a:spcBef>
                <a:spcPts val="725"/>
              </a:spcBef>
            </a:pPr>
            <a:r>
              <a:rPr lang="en-US" dirty="0" smtClean="0">
                <a:ea typeface="MS PGothic" pitchFamily="34" charset="-128"/>
              </a:rPr>
              <a:t>&lt;input type=“submit” value=“Submit”&gt;</a:t>
            </a:r>
            <a:endParaRPr lang="en-US" dirty="0">
              <a:ea typeface="MS PGothic" pitchFamily="34" charset="-128"/>
            </a:endParaRPr>
          </a:p>
          <a:p>
            <a:pPr marL="635000" lvl="1" indent="-342900">
              <a:lnSpc>
                <a:spcPct val="120000"/>
              </a:lnSpc>
              <a:spcBef>
                <a:spcPts val="725"/>
              </a:spcBef>
              <a:buFont typeface="Arial" pitchFamily="34" charset="0"/>
              <a:buChar char="•"/>
            </a:pPr>
            <a:r>
              <a:rPr lang="en-US" dirty="0" smtClean="0">
                <a:ea typeface="MS PGothic" pitchFamily="34" charset="-128"/>
              </a:rPr>
              <a:t>Value is button text</a:t>
            </a:r>
          </a:p>
          <a:p>
            <a:pPr marL="781050" lvl="2" indent="-342900">
              <a:lnSpc>
                <a:spcPct val="120000"/>
              </a:lnSpc>
              <a:spcBef>
                <a:spcPts val="725"/>
              </a:spcBef>
            </a:pPr>
            <a:r>
              <a:rPr lang="en-US" dirty="0" smtClean="0">
                <a:ea typeface="MS PGothic" pitchFamily="34" charset="-128"/>
              </a:rPr>
              <a:t>Defaults to submit in chrome, submit query in IE</a:t>
            </a:r>
          </a:p>
          <a:p>
            <a:pPr>
              <a:lnSpc>
                <a:spcPct val="120000"/>
              </a:lnSpc>
              <a:spcBef>
                <a:spcPts val="725"/>
              </a:spcBef>
            </a:pPr>
            <a:r>
              <a:rPr lang="en-US" dirty="0" smtClean="0">
                <a:ea typeface="MS PGothic" pitchFamily="34" charset="-128"/>
              </a:rPr>
              <a:t>&lt;input type=“file”&gt;</a:t>
            </a:r>
          </a:p>
          <a:p>
            <a:pPr marL="635000" lvl="1" indent="-342900">
              <a:lnSpc>
                <a:spcPct val="120000"/>
              </a:lnSpc>
              <a:spcBef>
                <a:spcPts val="725"/>
              </a:spcBef>
              <a:buFont typeface="Arial" pitchFamily="34" charset="0"/>
              <a:buChar char="•"/>
            </a:pPr>
            <a:r>
              <a:rPr lang="en-US" dirty="0" smtClean="0">
                <a:ea typeface="MS PGothic" pitchFamily="34" charset="-128"/>
              </a:rPr>
              <a:t>Creates a file upload element</a:t>
            </a:r>
          </a:p>
          <a:p>
            <a:pPr>
              <a:lnSpc>
                <a:spcPct val="120000"/>
              </a:lnSpc>
              <a:spcBef>
                <a:spcPts val="725"/>
              </a:spcBef>
            </a:pPr>
            <a:r>
              <a:rPr lang="en-US" dirty="0" smtClean="0">
                <a:ea typeface="MS PGothic" pitchFamily="34" charset="-128"/>
              </a:rPr>
              <a:t>&lt;input type=“button”&gt;</a:t>
            </a:r>
          </a:p>
          <a:p>
            <a:pPr marL="635000" lvl="1" indent="-342900">
              <a:lnSpc>
                <a:spcPct val="120000"/>
              </a:lnSpc>
              <a:spcBef>
                <a:spcPts val="725"/>
              </a:spcBef>
              <a:buFont typeface="Arial" pitchFamily="34" charset="0"/>
              <a:buChar char="•"/>
            </a:pPr>
            <a:r>
              <a:rPr lang="en-US" dirty="0" smtClean="0">
                <a:ea typeface="MS PGothic" pitchFamily="34" charset="-128"/>
              </a:rPr>
              <a:t>Creates clickable button</a:t>
            </a:r>
          </a:p>
          <a:p>
            <a:pPr>
              <a:lnSpc>
                <a:spcPct val="120000"/>
              </a:lnSpc>
              <a:spcBef>
                <a:spcPts val="725"/>
              </a:spcBef>
            </a:pPr>
            <a:endParaRPr lang="en-US" dirty="0" smtClean="0">
              <a:ea typeface="MS PGothic" pitchFamily="34" charset="-128"/>
            </a:endParaRPr>
          </a:p>
          <a:p>
            <a:pPr>
              <a:lnSpc>
                <a:spcPct val="120000"/>
              </a:lnSpc>
              <a:spcBef>
                <a:spcPts val="725"/>
              </a:spcBef>
            </a:pPr>
            <a:endParaRPr lang="en-US" dirty="0" smtClean="0">
              <a:ea typeface="MS PGothic" pitchFamily="34" charset="-128"/>
            </a:endParaRP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1760" t="30159" r="43443" b="65873"/>
          <a:stretch/>
        </p:blipFill>
        <p:spPr bwMode="auto">
          <a:xfrm>
            <a:off x="6052457" y="1752600"/>
            <a:ext cx="1567543" cy="729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56916" t="27083" r="30033" b="69891"/>
          <a:stretch/>
        </p:blipFill>
        <p:spPr bwMode="auto">
          <a:xfrm>
            <a:off x="5437806" y="4038600"/>
            <a:ext cx="2796844" cy="364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56654" t="27083" r="36502" b="69693"/>
          <a:stretch/>
        </p:blipFill>
        <p:spPr bwMode="auto">
          <a:xfrm>
            <a:off x="5829364" y="5257800"/>
            <a:ext cx="2013727"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4934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and option</a:t>
            </a:r>
            <a:endParaRPr lang="en-US" dirty="0"/>
          </a:p>
        </p:txBody>
      </p:sp>
      <p:sp>
        <p:nvSpPr>
          <p:cNvPr id="5" name="Subtitle 9"/>
          <p:cNvSpPr>
            <a:spLocks noGrp="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77500" lnSpcReduction="20000"/>
          </a:bodyPr>
          <a:lstStyle/>
          <a:p>
            <a:pPr>
              <a:lnSpc>
                <a:spcPct val="120000"/>
              </a:lnSpc>
              <a:spcBef>
                <a:spcPts val="725"/>
              </a:spcBef>
            </a:pPr>
            <a:r>
              <a:rPr lang="en-US" dirty="0">
                <a:ea typeface="MS PGothic" pitchFamily="34" charset="-128"/>
              </a:rPr>
              <a:t>&lt;select&gt;&lt;/select&gt;</a:t>
            </a:r>
          </a:p>
          <a:p>
            <a:pPr marL="635000" lvl="1" indent="-342900">
              <a:lnSpc>
                <a:spcPct val="120000"/>
              </a:lnSpc>
              <a:spcBef>
                <a:spcPts val="725"/>
              </a:spcBef>
              <a:buFont typeface="Arial" pitchFamily="34" charset="0"/>
              <a:buChar char="•"/>
            </a:pPr>
            <a:r>
              <a:rPr lang="en-US" dirty="0">
                <a:ea typeface="MS PGothic" pitchFamily="34" charset="-128"/>
              </a:rPr>
              <a:t>Needs </a:t>
            </a:r>
            <a:r>
              <a:rPr lang="en-US" dirty="0" smtClean="0">
                <a:ea typeface="MS PGothic" pitchFamily="34" charset="-128"/>
              </a:rPr>
              <a:t>name</a:t>
            </a:r>
          </a:p>
          <a:p>
            <a:pPr>
              <a:lnSpc>
                <a:spcPct val="120000"/>
              </a:lnSpc>
              <a:spcBef>
                <a:spcPts val="725"/>
              </a:spcBef>
            </a:pPr>
            <a:r>
              <a:rPr lang="en-US" dirty="0" smtClean="0">
                <a:ea typeface="MS PGothic" pitchFamily="34" charset="-128"/>
              </a:rPr>
              <a:t>&lt;option value=“1”&gt;One&lt;/option&gt;</a:t>
            </a:r>
          </a:p>
          <a:p>
            <a:pPr>
              <a:lnSpc>
                <a:spcPct val="120000"/>
              </a:lnSpc>
              <a:spcBef>
                <a:spcPts val="725"/>
              </a:spcBef>
            </a:pPr>
            <a:r>
              <a:rPr lang="en-US" dirty="0" smtClean="0">
                <a:ea typeface="MS PGothic" pitchFamily="34" charset="-128"/>
              </a:rPr>
              <a:t>Ex:</a:t>
            </a:r>
          </a:p>
          <a:p>
            <a:pPr marL="635000" lvl="1" indent="-342900">
              <a:lnSpc>
                <a:spcPct val="120000"/>
              </a:lnSpc>
              <a:spcBef>
                <a:spcPts val="725"/>
              </a:spcBef>
              <a:buFont typeface="Arial" pitchFamily="34" charset="0"/>
              <a:buChar char="•"/>
            </a:pPr>
            <a:r>
              <a:rPr lang="en-US" dirty="0" smtClean="0">
                <a:ea typeface="MS PGothic" pitchFamily="34" charset="-128"/>
              </a:rPr>
              <a:t>&lt;select&gt;</a:t>
            </a:r>
          </a:p>
          <a:p>
            <a:pPr marL="635000" lvl="1" indent="-342900">
              <a:lnSpc>
                <a:spcPct val="120000"/>
              </a:lnSpc>
              <a:spcBef>
                <a:spcPts val="725"/>
              </a:spcBef>
              <a:buFont typeface="Arial" pitchFamily="34" charset="0"/>
              <a:buChar char="•"/>
            </a:pPr>
            <a:r>
              <a:rPr lang="en-US" dirty="0">
                <a:ea typeface="MS PGothic" pitchFamily="34" charset="-128"/>
              </a:rPr>
              <a:t>	</a:t>
            </a:r>
            <a:r>
              <a:rPr lang="en-US" dirty="0" smtClean="0">
                <a:ea typeface="MS PGothic" pitchFamily="34" charset="-128"/>
              </a:rPr>
              <a:t>&lt;option value=“thing1”&gt;thing1&lt;/option&gt;</a:t>
            </a:r>
          </a:p>
          <a:p>
            <a:pPr marL="635000" lvl="1" indent="-342900">
              <a:lnSpc>
                <a:spcPct val="120000"/>
              </a:lnSpc>
              <a:spcBef>
                <a:spcPts val="725"/>
              </a:spcBef>
              <a:buFont typeface="Arial" pitchFamily="34" charset="0"/>
              <a:buChar char="•"/>
            </a:pPr>
            <a:r>
              <a:rPr lang="en-US" dirty="0">
                <a:ea typeface="MS PGothic" pitchFamily="34" charset="-128"/>
              </a:rPr>
              <a:t>	</a:t>
            </a:r>
            <a:r>
              <a:rPr lang="en-US" dirty="0" smtClean="0">
                <a:ea typeface="MS PGothic" pitchFamily="34" charset="-128"/>
              </a:rPr>
              <a:t>&lt;option value=“thing2”&gt;thing2&lt;/option&gt;</a:t>
            </a:r>
          </a:p>
          <a:p>
            <a:pPr marL="635000" lvl="1" indent="-342900">
              <a:lnSpc>
                <a:spcPct val="120000"/>
              </a:lnSpc>
              <a:spcBef>
                <a:spcPts val="725"/>
              </a:spcBef>
              <a:buFont typeface="Arial" pitchFamily="34" charset="0"/>
              <a:buChar char="•"/>
            </a:pPr>
            <a:r>
              <a:rPr lang="en-US" dirty="0" smtClean="0">
                <a:ea typeface="MS PGothic" pitchFamily="34" charset="-128"/>
              </a:rPr>
              <a:t>&lt;/select&gt;</a:t>
            </a:r>
          </a:p>
          <a:p>
            <a:pPr>
              <a:lnSpc>
                <a:spcPct val="120000"/>
              </a:lnSpc>
              <a:spcBef>
                <a:spcPts val="725"/>
              </a:spcBef>
            </a:pPr>
            <a:endParaRPr lang="en-US" dirty="0">
              <a:ea typeface="MS PGothic" pitchFamily="34" charset="-128"/>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1872" t="25794" r="42327" b="62897"/>
          <a:stretch/>
        </p:blipFill>
        <p:spPr bwMode="auto">
          <a:xfrm>
            <a:off x="5715000" y="1886856"/>
            <a:ext cx="2032512" cy="2227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4409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496</TotalTime>
  <Words>587</Words>
  <Application>Microsoft Office PowerPoint</Application>
  <PresentationFormat>On-screen Show (4:3)</PresentationFormat>
  <Paragraphs>107</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Forms and inputs</vt:lpstr>
      <vt:lpstr>Forms</vt:lpstr>
      <vt:lpstr>Form tag</vt:lpstr>
      <vt:lpstr>Altogether now</vt:lpstr>
      <vt:lpstr>Inputs</vt:lpstr>
      <vt:lpstr>Inputs</vt:lpstr>
      <vt:lpstr>Text, Password, Email, etc</vt:lpstr>
      <vt:lpstr>Submit, file, and button</vt:lpstr>
      <vt:lpstr>Select and option</vt:lpstr>
      <vt:lpstr>Radio buttons and checkboxes</vt:lpstr>
      <vt:lpstr>Labels</vt:lpstr>
      <vt:lpstr>Styling</vt:lpstr>
      <vt:lpstr>Lab</vt:lpstr>
      <vt:lpstr>Optional: Fieldset/Legend</vt:lpstr>
      <vt:lpstr>Optional: Validation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Forms and inputs</dc:title>
  <dc:creator>William</dc:creator>
  <cp:lastModifiedBy>William</cp:lastModifiedBy>
  <cp:revision>63</cp:revision>
  <dcterms:created xsi:type="dcterms:W3CDTF">2013-01-09T19:25:38Z</dcterms:created>
  <dcterms:modified xsi:type="dcterms:W3CDTF">2013-09-07T20:08:33Z</dcterms:modified>
</cp:coreProperties>
</file>