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5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258" y="2130702"/>
            <a:ext cx="7773485" cy="1470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65" y="3886615"/>
            <a:ext cx="6399870" cy="175177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1F610-DEB2-49F7-8148-8BDB42984AB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20763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5A830-B7DD-4B0E-975A-F1C480BB632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96735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2423" y="1391478"/>
            <a:ext cx="2061974" cy="49364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402" y="1391478"/>
            <a:ext cx="6040187" cy="49364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44B5A-0DFD-4F16-B5A2-4F133A309A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40278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3A137-EFED-4DC0-B593-200EA3776B5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5502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66" y="4406349"/>
            <a:ext cx="7771935" cy="1362489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66" y="2907196"/>
            <a:ext cx="7771935" cy="149915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D9B64-45AD-4A43-8089-371875CFBBB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4250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3402" y="2749826"/>
            <a:ext cx="4049530" cy="3578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766" y="2749826"/>
            <a:ext cx="4049530" cy="3578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8DE3-7365-4E1D-96A6-BE96AE87E5C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33713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55" y="275397"/>
            <a:ext cx="822929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56" y="1534355"/>
            <a:ext cx="4040228" cy="6398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56" y="2174185"/>
            <a:ext cx="4040228" cy="3952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67" y="1534355"/>
            <a:ext cx="4041779" cy="6398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67" y="2174185"/>
            <a:ext cx="4041779" cy="3952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311E6-7092-4107-BD93-5D79504B1D4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2290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1EE80-4CA1-490A-A622-8331C193BC8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92978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44F34-2F5A-43F3-9A27-FDB54B121A6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28803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55" y="273326"/>
            <a:ext cx="3007691" cy="1161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121" y="273327"/>
            <a:ext cx="5111524" cy="58537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55" y="1434963"/>
            <a:ext cx="3007691" cy="46920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F37FF-BA6E-4D33-9D56-7B8BE83E47D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6515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12" y="4799772"/>
            <a:ext cx="5486711" cy="56735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12" y="612913"/>
            <a:ext cx="5486711" cy="41143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Lucida Grand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12" y="5367131"/>
            <a:ext cx="5486711" cy="8054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4A97C-1688-4220-8154-1AEFEEE079A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2214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6340" y="695739"/>
            <a:ext cx="372085" cy="513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3200"/>
              </a:lnSpc>
              <a:defRPr sz="2200" b="1" smtClean="0">
                <a:solidFill>
                  <a:schemeClr val="tx1"/>
                </a:solidFill>
                <a:latin typeface="+mn-lt"/>
                <a:ea typeface="Lucida Grande" charset="0"/>
                <a:cs typeface="Lucida Grande" charset="0"/>
                <a:sym typeface="Lucida Grande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C9E331-25B5-4956-A86D-6855CB2F0DE2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51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443402" y="2749826"/>
            <a:ext cx="8247894" cy="357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alt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alt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altLang="en-US" smtClean="0">
                <a:sym typeface="Lucida Grande" charset="0"/>
              </a:rPr>
              <a:t>Fifth level</a:t>
            </a:r>
          </a:p>
        </p:txBody>
      </p:sp>
      <p:sp>
        <p:nvSpPr>
          <p:cNvPr id="2052" name="Rectangle 3"/>
          <p:cNvSpPr>
            <a:spLocks noChangeArrowheads="1"/>
          </p:cNvSpPr>
          <p:nvPr>
            <p:ph type="title"/>
          </p:nvPr>
        </p:nvSpPr>
        <p:spPr bwMode="auto">
          <a:xfrm>
            <a:off x="446503" y="1391478"/>
            <a:ext cx="8247894" cy="1242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Lucida Grande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305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l" rtl="0" eaLnBrk="0" fontAlgn="base" hangingPunct="0">
        <a:lnSpc>
          <a:spcPts val="5000"/>
        </a:lnSpc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+mj-lt"/>
          <a:ea typeface="+mj-ea"/>
          <a:cs typeface="+mj-cs"/>
          <a:sym typeface="Lucida Grande" charset="0"/>
        </a:defRPr>
      </a:lvl1pPr>
      <a:lvl2pPr algn="l" rtl="0" eaLnBrk="0" fontAlgn="base" hangingPunct="0">
        <a:lnSpc>
          <a:spcPts val="5000"/>
        </a:lnSpc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l" rtl="0" eaLnBrk="0" fontAlgn="base" hangingPunct="0">
        <a:lnSpc>
          <a:spcPts val="5000"/>
        </a:lnSpc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l" rtl="0" eaLnBrk="0" fontAlgn="base" hangingPunct="0">
        <a:lnSpc>
          <a:spcPts val="5000"/>
        </a:lnSpc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l" rtl="0" eaLnBrk="0" fontAlgn="base" hangingPunct="0">
        <a:lnSpc>
          <a:spcPts val="5000"/>
        </a:lnSpc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457200" algn="l" rtl="0" fontAlgn="base">
        <a:lnSpc>
          <a:spcPts val="5000"/>
        </a:lnSpc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914400" algn="l" rtl="0" fontAlgn="base">
        <a:lnSpc>
          <a:spcPts val="5000"/>
        </a:lnSpc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1371600" algn="l" rtl="0" fontAlgn="base">
        <a:lnSpc>
          <a:spcPts val="5000"/>
        </a:lnSpc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1828800" algn="l" rtl="0" fontAlgn="base">
        <a:lnSpc>
          <a:spcPts val="5000"/>
        </a:lnSpc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342900" indent="-342900" algn="l" rtl="0" eaLnBrk="0" fontAlgn="base" hangingPunct="0">
        <a:spcBef>
          <a:spcPts val="7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1pPr>
      <a:lvl2pPr marL="660400" indent="-203200" algn="l" rtl="0" eaLnBrk="0" fontAlgn="base" hangingPunct="0">
        <a:spcBef>
          <a:spcPts val="70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2pPr>
      <a:lvl3pPr marL="1117600" indent="-203200" algn="l" rtl="0" eaLnBrk="0" fontAlgn="base" hangingPunct="0">
        <a:spcBef>
          <a:spcPts val="70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3pPr>
      <a:lvl4pPr marL="1574800" indent="-203200" algn="l" rtl="0" eaLnBrk="0" fontAlgn="base" hangingPunct="0">
        <a:spcBef>
          <a:spcPts val="70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4pPr>
      <a:lvl5pPr marL="2032000" indent="-203200" algn="l" rtl="0" eaLnBrk="0" fontAlgn="base" hangingPunct="0">
        <a:spcBef>
          <a:spcPts val="70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5pPr>
      <a:lvl6pPr marL="2489200" indent="-203200" algn="l" rtl="0" fontAlgn="base">
        <a:spcBef>
          <a:spcPts val="70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946400" indent="-203200" algn="l" rtl="0" fontAlgn="base">
        <a:spcBef>
          <a:spcPts val="70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3403600" indent="-203200" algn="l" rtl="0" fontAlgn="base">
        <a:spcBef>
          <a:spcPts val="70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860800" indent="-203200" algn="l" rtl="0" fontAlgn="base">
        <a:spcBef>
          <a:spcPts val="70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JavaScript/Reference/Global_Objects/Arra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47894" cy="1242391"/>
          </a:xfrm>
        </p:spPr>
        <p:txBody>
          <a:bodyPr/>
          <a:lstStyle/>
          <a:p>
            <a:r>
              <a:rPr lang="en-US" dirty="0" smtClean="0"/>
              <a:t>Creating arrays</a:t>
            </a:r>
            <a:endParaRPr lang="en-US" dirty="0"/>
          </a:p>
        </p:txBody>
      </p:sp>
      <p:sp>
        <p:nvSpPr>
          <p:cNvPr id="21509" name="Rectangle 4"/>
          <p:cNvSpPr>
            <a:spLocks noGrp="1" noChangeArrowheads="1"/>
          </p:cNvSpPr>
          <p:nvPr>
            <p:ph idx="1"/>
          </p:nvPr>
        </p:nvSpPr>
        <p:spPr>
          <a:xfrm>
            <a:off x="443402" y="1752600"/>
            <a:ext cx="8247894" cy="4575313"/>
          </a:xfrm>
        </p:spPr>
        <p:txBody>
          <a:bodyPr rIns="65828"/>
          <a:lstStyle/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//declaring an empty array using the Array constructor.</a:t>
            </a:r>
            <a:endParaRPr lang="en-US" altLang="en-US" sz="1800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err="1" smtClean="0">
                <a:solidFill>
                  <a:srgbClr val="0080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var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</a:t>
            </a:r>
            <a:r>
              <a:rPr lang="en-US" altLang="en-US" sz="18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myArr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</a:t>
            </a:r>
            <a:r>
              <a:rPr lang="en-US" altLang="en-US" sz="1800" dirty="0" smtClean="0">
                <a:solidFill>
                  <a:srgbClr val="BA004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=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</a:t>
            </a:r>
            <a:r>
              <a:rPr lang="en-US" altLang="en-US" sz="1800" dirty="0" smtClean="0">
                <a:solidFill>
                  <a:srgbClr val="BA004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new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Array();</a:t>
            </a:r>
            <a:endParaRPr lang="en-US" altLang="en-US" sz="1800" dirty="0" smtClean="0"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latin typeface="Verdana" charset="0"/>
                <a:sym typeface="Verdana" charset="0"/>
              </a:rPr>
              <a:t>	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//declaring an empty array using literal notation.</a:t>
            </a:r>
            <a:endParaRPr lang="en-US" altLang="en-US" sz="1800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err="1" smtClean="0">
                <a:solidFill>
                  <a:srgbClr val="0080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var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</a:t>
            </a:r>
            <a:r>
              <a:rPr lang="en-US" altLang="en-US" sz="18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myArr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</a:t>
            </a:r>
            <a:r>
              <a:rPr lang="en-US" altLang="en-US" sz="1800" dirty="0" smtClean="0">
                <a:solidFill>
                  <a:srgbClr val="BA004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=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[ ];</a:t>
            </a:r>
            <a:endParaRPr lang="en-US" altLang="en-US" sz="1800" dirty="0" smtClean="0"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latin typeface="Verdana" charset="0"/>
                <a:sym typeface="Verdana" charset="0"/>
              </a:rPr>
              <a:t>	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//Arrays are filled with elements: i.e. myArr3 = [element, </a:t>
            </a:r>
            <a:r>
              <a:rPr lang="en-US" altLang="en-US" sz="1800" dirty="0" err="1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anotherElement</a:t>
            </a: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];</a:t>
            </a:r>
            <a:endParaRPr lang="en-US" altLang="en-US" sz="1800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//Elements can be strings, numbers, or </a:t>
            </a:r>
            <a:r>
              <a:rPr lang="en-US" altLang="en-US" sz="1800" dirty="0" err="1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boolean</a:t>
            </a: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.</a:t>
            </a:r>
            <a:endParaRPr lang="en-US" altLang="en-US" sz="1800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myArr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</a:t>
            </a:r>
            <a:r>
              <a:rPr lang="en-US" altLang="en-US" sz="1800" dirty="0" smtClean="0">
                <a:solidFill>
                  <a:srgbClr val="BA004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=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['Hello', , </a:t>
            </a:r>
            <a:r>
              <a:rPr lang="en-US" altLang="en-US" sz="1800" dirty="0" smtClean="0">
                <a:solidFill>
                  <a:srgbClr val="400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54.3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, </a:t>
            </a:r>
            <a:r>
              <a:rPr lang="en-US" altLang="en-US" sz="1800" dirty="0" smtClean="0">
                <a:solidFill>
                  <a:srgbClr val="400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true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];</a:t>
            </a:r>
            <a:endParaRPr lang="en-US" altLang="en-US" sz="1800" dirty="0" smtClean="0"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latin typeface="Verdana" charset="0"/>
                <a:sym typeface="Verdana" charset="0"/>
              </a:rPr>
              <a:t>	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//If you leave a blank spot in an array it creates a blank shelf space (undefined) placeholder.</a:t>
            </a:r>
            <a:endParaRPr lang="en-US" altLang="en-US" sz="1800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29942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7894" cy="1242391"/>
          </a:xfrm>
        </p:spPr>
        <p:txBody>
          <a:bodyPr/>
          <a:lstStyle/>
          <a:p>
            <a:r>
              <a:rPr lang="en-US" dirty="0" smtClean="0"/>
              <a:t>Creating an array with values</a:t>
            </a:r>
            <a:endParaRPr lang="en-US" dirty="0"/>
          </a:p>
        </p:txBody>
      </p:sp>
      <p:sp>
        <p:nvSpPr>
          <p:cNvPr id="22533" name="Rectangle 4"/>
          <p:cNvSpPr>
            <a:spLocks noGrp="1" noChangeArrowheads="1"/>
          </p:cNvSpPr>
          <p:nvPr>
            <p:ph idx="1"/>
          </p:nvPr>
        </p:nvSpPr>
        <p:spPr>
          <a:xfrm>
            <a:off x="443402" y="1524000"/>
            <a:ext cx="8247894" cy="4803913"/>
          </a:xfrm>
        </p:spPr>
        <p:txBody>
          <a:bodyPr rIns="65828"/>
          <a:lstStyle/>
          <a:p>
            <a:pPr marL="0" indent="0" eaLnBrk="1" hangingPunct="1">
              <a:lnSpc>
                <a:spcPct val="80000"/>
              </a:lnSpc>
            </a:pPr>
            <a:endParaRPr lang="en-US" altLang="en-US" sz="1800" dirty="0" smtClean="0"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myArr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</a:t>
            </a:r>
            <a:r>
              <a:rPr lang="en-US" altLang="en-US" sz="1800" dirty="0" smtClean="0">
                <a:solidFill>
                  <a:srgbClr val="BA004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=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['Hello', , </a:t>
            </a:r>
            <a:r>
              <a:rPr lang="en-US" altLang="en-US" sz="1800" dirty="0" smtClean="0">
                <a:solidFill>
                  <a:srgbClr val="400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54.3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, </a:t>
            </a:r>
            <a:r>
              <a:rPr lang="en-US" altLang="en-US" sz="1800" dirty="0" smtClean="0">
                <a:solidFill>
                  <a:srgbClr val="400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true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];</a:t>
            </a:r>
            <a:endParaRPr lang="en-US" altLang="en-US" sz="1800" dirty="0" smtClean="0"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endParaRPr lang="en-US" altLang="en-US" sz="1800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//Array elements can be fetched by their index number (starts from 0).</a:t>
            </a: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sym typeface="Verdana" charset="0"/>
              </a:rPr>
              <a:t>	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console.</a:t>
            </a:r>
            <a:r>
              <a:rPr lang="en-US" altLang="en-US" sz="1800" dirty="0" smtClean="0">
                <a:solidFill>
                  <a:srgbClr val="0080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log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(</a:t>
            </a:r>
            <a:r>
              <a:rPr lang="en-US" altLang="en-US" sz="18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myArr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[0]); </a:t>
            </a: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//prints Hello</a:t>
            </a:r>
            <a:endParaRPr lang="en-US" altLang="en-US" sz="1800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console.</a:t>
            </a:r>
            <a:r>
              <a:rPr lang="en-US" altLang="en-US" sz="1800" dirty="0" smtClean="0">
                <a:solidFill>
                  <a:srgbClr val="0080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log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(</a:t>
            </a:r>
            <a:r>
              <a:rPr lang="en-US" altLang="en-US" sz="18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myArr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[1]); </a:t>
            </a: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//prints undefined</a:t>
            </a:r>
            <a:endParaRPr lang="en-US" altLang="en-US" sz="1800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console</a:t>
            </a:r>
            <a:r>
              <a:rPr lang="en-US" altLang="en-US" sz="1800" dirty="0" smtClean="0">
                <a:solidFill>
                  <a:srgbClr val="0080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.log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(</a:t>
            </a:r>
            <a:r>
              <a:rPr lang="en-US" altLang="en-US" sz="18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myArr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[2]); </a:t>
            </a: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//prints 54.3</a:t>
            </a:r>
            <a:endParaRPr lang="en-US" altLang="en-US" sz="1800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console.</a:t>
            </a:r>
            <a:r>
              <a:rPr lang="en-US" altLang="en-US" sz="1800" dirty="0" smtClean="0">
                <a:solidFill>
                  <a:srgbClr val="0080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log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(</a:t>
            </a:r>
            <a:r>
              <a:rPr lang="en-US" altLang="en-US" sz="18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myArr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[3]); </a:t>
            </a: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//prints true</a:t>
            </a:r>
            <a:endParaRPr lang="en-US" altLang="en-US" sz="1800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sym typeface="Verdana" charset="0"/>
              </a:rPr>
              <a:t>	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//We can insert new values into any space in the array using the positions index.</a:t>
            </a:r>
            <a:endParaRPr lang="en-US" altLang="en-US" sz="1800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myArr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[1] </a:t>
            </a:r>
            <a:r>
              <a:rPr lang="en-US" altLang="en-US" sz="1800" dirty="0" smtClean="0">
                <a:solidFill>
                  <a:srgbClr val="BA004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=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'Stuff';</a:t>
            </a:r>
            <a:endParaRPr lang="en-US" altLang="en-US" sz="1800" dirty="0" smtClean="0">
              <a:latin typeface="Verdana" charset="0"/>
              <a:sym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32483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06" y="304800"/>
            <a:ext cx="8247894" cy="1242391"/>
          </a:xfrm>
        </p:spPr>
        <p:txBody>
          <a:bodyPr/>
          <a:lstStyle/>
          <a:p>
            <a:r>
              <a:rPr lang="en-US" dirty="0" smtClean="0"/>
              <a:t>Re-assigning array values</a:t>
            </a:r>
            <a:endParaRPr lang="en-US" dirty="0"/>
          </a:p>
        </p:txBody>
      </p:sp>
      <p:sp>
        <p:nvSpPr>
          <p:cNvPr id="23557" name="Rectangle 4"/>
          <p:cNvSpPr>
            <a:spLocks noGrp="1" noChangeArrowheads="1"/>
          </p:cNvSpPr>
          <p:nvPr>
            <p:ph idx="1"/>
          </p:nvPr>
        </p:nvSpPr>
        <p:spPr/>
        <p:txBody>
          <a:bodyPr rIns="65828"/>
          <a:lstStyle/>
          <a:p>
            <a:pPr marL="0" indent="0"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//We can overwrite all the elements of an array simply by giving the array new values or by setting an array equal to a different array.</a:t>
            </a:r>
            <a:endParaRPr lang="en-US" altLang="en-US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dirty="0" smtClean="0">
                <a:latin typeface="Verdana" charset="0"/>
                <a:sym typeface="Verdana" charset="0"/>
              </a:rPr>
              <a:t>	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dirty="0" err="1" smtClean="0">
                <a:solidFill>
                  <a:srgbClr val="0080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var</a:t>
            </a:r>
            <a:r>
              <a:rPr lang="en-US" altLang="en-US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fruits </a:t>
            </a:r>
            <a:r>
              <a:rPr lang="en-US" altLang="en-US" dirty="0" smtClean="0">
                <a:solidFill>
                  <a:srgbClr val="BA004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=</a:t>
            </a:r>
            <a:r>
              <a:rPr lang="en-US" altLang="en-US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['</a:t>
            </a:r>
            <a:r>
              <a:rPr lang="en-US" altLang="en-US" dirty="0" smtClean="0">
                <a:solidFill>
                  <a:srgbClr val="BAA724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Apples</a:t>
            </a:r>
            <a:r>
              <a:rPr lang="en-US" altLang="en-US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', '</a:t>
            </a:r>
            <a:r>
              <a:rPr lang="en-US" altLang="en-US" dirty="0" smtClean="0">
                <a:solidFill>
                  <a:srgbClr val="BAA724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Oranges</a:t>
            </a:r>
            <a:r>
              <a:rPr lang="en-US" altLang="en-US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', '</a:t>
            </a:r>
            <a:r>
              <a:rPr lang="en-US" altLang="en-US" dirty="0" smtClean="0">
                <a:solidFill>
                  <a:srgbClr val="BAA724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Pears</a:t>
            </a:r>
            <a:r>
              <a:rPr lang="en-US" altLang="en-US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', '</a:t>
            </a:r>
            <a:r>
              <a:rPr lang="en-US" altLang="en-US" dirty="0" smtClean="0">
                <a:solidFill>
                  <a:srgbClr val="BAA724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Bananas</a:t>
            </a:r>
            <a:r>
              <a:rPr lang="en-US" altLang="en-US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'];</a:t>
            </a:r>
            <a:endParaRPr lang="en-US" altLang="en-US" dirty="0" smtClean="0"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dirty="0" err="1" smtClean="0">
                <a:latin typeface="Verdana" charset="0"/>
                <a:sym typeface="Verdana" charset="0"/>
              </a:rPr>
              <a:t>var</a:t>
            </a:r>
            <a:r>
              <a:rPr lang="en-US" altLang="en-US" dirty="0" smtClean="0">
                <a:latin typeface="Verdana" charset="0"/>
                <a:sym typeface="Verdana" charset="0"/>
              </a:rPr>
              <a:t> </a:t>
            </a:r>
            <a:r>
              <a:rPr lang="en-US" altLang="en-US" dirty="0" err="1" smtClean="0">
                <a:latin typeface="Verdana" charset="0"/>
                <a:sym typeface="Verdana" charset="0"/>
              </a:rPr>
              <a:t>myArr</a:t>
            </a:r>
            <a:r>
              <a:rPr lang="en-US" altLang="en-US" dirty="0" smtClean="0">
                <a:latin typeface="Verdana" charset="0"/>
                <a:sym typeface="Verdana" charset="0"/>
              </a:rPr>
              <a:t>=[1,2,3];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myArr</a:t>
            </a:r>
            <a:r>
              <a:rPr lang="en-US" altLang="en-US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</a:t>
            </a:r>
            <a:r>
              <a:rPr lang="en-US" altLang="en-US" dirty="0" smtClean="0">
                <a:solidFill>
                  <a:srgbClr val="BA004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=</a:t>
            </a:r>
            <a:r>
              <a:rPr lang="en-US" altLang="en-US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fruits;</a:t>
            </a:r>
            <a:endParaRPr lang="en-US" altLang="en-US" dirty="0" smtClean="0"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dirty="0" smtClean="0">
                <a:latin typeface="Verdana" charset="0"/>
                <a:sym typeface="Verdana" charset="0"/>
              </a:rPr>
              <a:t>	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console</a:t>
            </a:r>
            <a:r>
              <a:rPr lang="en-US" altLang="en-US" dirty="0" smtClean="0">
                <a:solidFill>
                  <a:srgbClr val="0080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.log</a:t>
            </a:r>
            <a:r>
              <a:rPr lang="en-US" altLang="en-US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(</a:t>
            </a:r>
            <a:r>
              <a:rPr lang="en-US" altLang="en-US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myArr</a:t>
            </a:r>
            <a:r>
              <a:rPr lang="en-US" altLang="en-US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); </a:t>
            </a:r>
            <a:r>
              <a:rPr lang="en-US" altLang="en-US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//prints Apples, Oranges, Pears, Bananas</a:t>
            </a:r>
            <a:endParaRPr lang="en-US" altLang="en-US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44780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47894" cy="1242391"/>
          </a:xfrm>
        </p:spPr>
        <p:txBody>
          <a:bodyPr/>
          <a:lstStyle/>
          <a:p>
            <a:r>
              <a:rPr lang="en-US" dirty="0" smtClean="0"/>
              <a:t>Length of array</a:t>
            </a:r>
            <a:endParaRPr lang="en-US" dirty="0"/>
          </a:p>
        </p:txBody>
      </p:sp>
      <p:sp>
        <p:nvSpPr>
          <p:cNvPr id="24581" name="Rectangle 4"/>
          <p:cNvSpPr>
            <a:spLocks noGrp="1" noChangeArrowheads="1"/>
          </p:cNvSpPr>
          <p:nvPr>
            <p:ph idx="1"/>
          </p:nvPr>
        </p:nvSpPr>
        <p:spPr>
          <a:xfrm>
            <a:off x="443402" y="1828800"/>
            <a:ext cx="8247894" cy="4499113"/>
          </a:xfrm>
        </p:spPr>
        <p:txBody>
          <a:bodyPr rIns="65828"/>
          <a:lstStyle/>
          <a:p>
            <a:pPr marL="0" indent="0" eaLnBrk="1" hangingPunct="1">
              <a:lnSpc>
                <a:spcPct val="80000"/>
              </a:lnSpc>
            </a:pPr>
            <a:endParaRPr lang="en-US" altLang="en-US" sz="1800" dirty="0" smtClean="0"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myArr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</a:t>
            </a:r>
            <a:r>
              <a:rPr lang="en-US" altLang="en-US" sz="1800" dirty="0" smtClean="0">
                <a:solidFill>
                  <a:srgbClr val="BA004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=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['</a:t>
            </a:r>
            <a:r>
              <a:rPr lang="en-US" altLang="en-US" sz="1800" dirty="0" smtClean="0">
                <a:solidFill>
                  <a:srgbClr val="BAA724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Apples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', '</a:t>
            </a:r>
            <a:r>
              <a:rPr lang="en-US" altLang="en-US" sz="1800" dirty="0" smtClean="0">
                <a:solidFill>
                  <a:srgbClr val="BAA724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Oranges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', '</a:t>
            </a:r>
            <a:r>
              <a:rPr lang="en-US" altLang="en-US" sz="1800" dirty="0" smtClean="0">
                <a:solidFill>
                  <a:srgbClr val="BAA724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Pears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', '</a:t>
            </a:r>
            <a:r>
              <a:rPr lang="en-US" altLang="en-US" sz="1800" dirty="0" smtClean="0">
                <a:solidFill>
                  <a:srgbClr val="BAA724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Bananas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'];</a:t>
            </a: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sym typeface="Verdana" charset="0"/>
              </a:rPr>
              <a:t/>
            </a:r>
            <a:br>
              <a:rPr lang="en-US" altLang="en-US" sz="1800" dirty="0" smtClean="0">
                <a:solidFill>
                  <a:srgbClr val="808080"/>
                </a:solidFill>
                <a:latin typeface="Verdana" charset="0"/>
                <a:sym typeface="Verdana" charset="0"/>
              </a:rPr>
            </a:b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sym typeface="Verdana" charset="0"/>
              </a:rPr>
              <a:t/>
            </a:r>
            <a:br>
              <a:rPr lang="en-US" altLang="en-US" sz="1800" dirty="0" smtClean="0">
                <a:solidFill>
                  <a:srgbClr val="808080"/>
                </a:solidFill>
                <a:latin typeface="Verdana" charset="0"/>
                <a:sym typeface="Verdana" charset="0"/>
              </a:rPr>
            </a:b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//What if I would like to know how long my array is (how many elements)?</a:t>
            </a:r>
            <a:endParaRPr lang="en-US" altLang="en-US" sz="1800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sym typeface="Verdana" charset="0"/>
              </a:rPr>
              <a:t>	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console.</a:t>
            </a:r>
            <a:r>
              <a:rPr lang="en-US" altLang="en-US" sz="1800" dirty="0" smtClean="0">
                <a:solidFill>
                  <a:srgbClr val="0080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log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(</a:t>
            </a:r>
            <a:r>
              <a:rPr lang="en-US" altLang="en-US" sz="18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myArr</a:t>
            </a:r>
            <a:r>
              <a:rPr lang="en-US" altLang="en-US" sz="1800" dirty="0" err="1" smtClean="0">
                <a:solidFill>
                  <a:srgbClr val="0080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.length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); </a:t>
            </a: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//prints 4</a:t>
            </a:r>
            <a:endParaRPr lang="en-US" altLang="en-US" sz="1800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sym typeface="Verdana" charset="0"/>
              </a:rPr>
              <a:t>	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//To get the last elements index position I can subtract one (remember indexes start with zero instead of one).</a:t>
            </a: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sym typeface="Verdana" charset="0"/>
              </a:rPr>
              <a:t/>
            </a:r>
            <a:br>
              <a:rPr lang="en-US" altLang="en-US" sz="1800" dirty="0" smtClean="0">
                <a:solidFill>
                  <a:srgbClr val="808080"/>
                </a:solidFill>
                <a:latin typeface="Verdana" charset="0"/>
                <a:sym typeface="Verdana" charset="0"/>
              </a:rPr>
            </a:br>
            <a:endParaRPr lang="en-US" altLang="en-US" sz="1800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err="1" smtClean="0">
                <a:solidFill>
                  <a:srgbClr val="0080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var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</a:t>
            </a:r>
            <a:r>
              <a:rPr lang="en-US" altLang="en-US" sz="18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pos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= </a:t>
            </a:r>
            <a:r>
              <a:rPr lang="en-US" altLang="en-US" sz="18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myArr</a:t>
            </a:r>
            <a:r>
              <a:rPr lang="en-US" altLang="en-US" sz="1800" dirty="0" err="1" smtClean="0">
                <a:solidFill>
                  <a:srgbClr val="0080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.length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</a:t>
            </a:r>
            <a:r>
              <a:rPr lang="en-US" altLang="en-US" sz="1800" dirty="0" smtClean="0">
                <a:solidFill>
                  <a:srgbClr val="BA004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-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 </a:t>
            </a:r>
            <a:r>
              <a:rPr lang="en-US" altLang="en-US" sz="1800" dirty="0" smtClean="0">
                <a:solidFill>
                  <a:srgbClr val="400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1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;</a:t>
            </a:r>
            <a:endParaRPr lang="en-US" altLang="en-US" sz="1800" dirty="0" smtClean="0">
              <a:latin typeface="Verdana" charset="0"/>
              <a:sym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console.</a:t>
            </a:r>
            <a:r>
              <a:rPr lang="en-US" altLang="en-US" sz="1800" dirty="0" smtClean="0">
                <a:solidFill>
                  <a:srgbClr val="0080F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log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(</a:t>
            </a:r>
            <a:r>
              <a:rPr lang="en-US" altLang="en-US" sz="18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myArr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[</a:t>
            </a:r>
            <a:r>
              <a:rPr lang="en-US" altLang="en-US" sz="1800" dirty="0" err="1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pos</a:t>
            </a:r>
            <a:r>
              <a:rPr lang="en-US" altLang="en-US" sz="1800" dirty="0" smtClean="0">
                <a:latin typeface="Verdana" charset="0"/>
                <a:ea typeface="Verdana" charset="0"/>
                <a:cs typeface="Verdana" charset="0"/>
                <a:sym typeface="Verdana" charset="0"/>
              </a:rPr>
              <a:t>]); </a:t>
            </a:r>
            <a:r>
              <a:rPr lang="en-US" altLang="en-US" sz="1800" dirty="0" smtClean="0">
                <a:solidFill>
                  <a:srgbClr val="80808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//prints Bananas</a:t>
            </a:r>
            <a:endParaRPr lang="en-US" altLang="en-US" sz="1800" dirty="0" smtClean="0">
              <a:solidFill>
                <a:srgbClr val="808080"/>
              </a:solidFill>
              <a:latin typeface="Verdana" charset="0"/>
              <a:sym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52414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03" y="510209"/>
            <a:ext cx="8247894" cy="1242391"/>
          </a:xfrm>
        </p:spPr>
        <p:txBody>
          <a:bodyPr/>
          <a:lstStyle/>
          <a:p>
            <a:r>
              <a:rPr lang="en-US" dirty="0" smtClean="0"/>
              <a:t>Iterate over elements in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402" y="1600200"/>
            <a:ext cx="8247894" cy="47277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Array.ForEach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Allows you to run code using each element from the array as a value</a:t>
            </a:r>
          </a:p>
          <a:p>
            <a:r>
              <a:rPr lang="en-US" dirty="0" smtClean="0"/>
              <a:t>Syntax: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fruits=[“</a:t>
            </a:r>
            <a:r>
              <a:rPr lang="en-US" dirty="0" err="1" smtClean="0"/>
              <a:t>Banana”,”Apple”,”Pear</a:t>
            </a:r>
            <a:r>
              <a:rPr lang="en-US" dirty="0" smtClean="0"/>
              <a:t>”]</a:t>
            </a:r>
          </a:p>
          <a:p>
            <a:r>
              <a:rPr lang="en-US" dirty="0" err="1" smtClean="0"/>
              <a:t>fruits.forEach</a:t>
            </a:r>
            <a:r>
              <a:rPr lang="en-US" dirty="0" smtClean="0"/>
              <a:t>(function(</a:t>
            </a:r>
            <a:r>
              <a:rPr lang="en-US" dirty="0" err="1" smtClean="0"/>
              <a:t>element,index</a:t>
            </a:r>
            <a:r>
              <a:rPr lang="en-US" dirty="0" smtClean="0"/>
              <a:t>){</a:t>
            </a:r>
          </a:p>
          <a:p>
            <a:r>
              <a:rPr lang="en-US" dirty="0" smtClean="0"/>
              <a:t>	console.log(</a:t>
            </a:r>
            <a:r>
              <a:rPr lang="en-US" dirty="0" err="1" smtClean="0"/>
              <a:t>element,index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});</a:t>
            </a:r>
          </a:p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Element is the item from the array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Index is the item’s position in the array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As always, code we want to execute goes between curly braces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60050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1"/>
          <p:cNvSpPr>
            <a:spLocks noChangeShapeType="1"/>
          </p:cNvSpPr>
          <p:nvPr/>
        </p:nvSpPr>
        <p:spPr bwMode="auto">
          <a:xfrm>
            <a:off x="446503" y="596348"/>
            <a:ext cx="8247894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8675" name="Line 2"/>
          <p:cNvSpPr>
            <a:spLocks noChangeShapeType="1"/>
          </p:cNvSpPr>
          <p:nvPr/>
        </p:nvSpPr>
        <p:spPr bwMode="auto">
          <a:xfrm>
            <a:off x="446503" y="1143000"/>
            <a:ext cx="8247894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8676" name="Rectangle 3"/>
          <p:cNvSpPr>
            <a:spLocks/>
          </p:cNvSpPr>
          <p:nvPr/>
        </p:nvSpPr>
        <p:spPr bwMode="auto">
          <a:xfrm>
            <a:off x="446502" y="695739"/>
            <a:ext cx="5432448" cy="397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LOOPS &amp; ARRAYS</a:t>
            </a:r>
          </a:p>
        </p:txBody>
      </p:sp>
      <p:sp>
        <p:nvSpPr>
          <p:cNvPr id="28677" name="Rectangle 4"/>
          <p:cNvSpPr>
            <a:spLocks noChangeArrowheads="1"/>
          </p:cNvSpPr>
          <p:nvPr>
            <p:ph type="body" idx="1"/>
          </p:nvPr>
        </p:nvSpPr>
        <p:spPr>
          <a:xfrm>
            <a:off x="443403" y="1341784"/>
            <a:ext cx="8221539" cy="5267739"/>
          </a:xfrm>
        </p:spPr>
        <p:txBody>
          <a:bodyPr rIns="65828"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808080"/>
                </a:solidFill>
              </a:rPr>
              <a:t>For many more Array methods see:</a:t>
            </a:r>
            <a:br>
              <a:rPr lang="en-US" altLang="en-US" smtClean="0">
                <a:solidFill>
                  <a:srgbClr val="808080"/>
                </a:solidFill>
              </a:rPr>
            </a:br>
            <a:r>
              <a:rPr lang="en-US" altLang="en-US" smtClean="0">
                <a:solidFill>
                  <a:srgbClr val="808080"/>
                </a:solidFill>
              </a:rPr>
              <a:t/>
            </a:r>
            <a:br>
              <a:rPr lang="en-US" altLang="en-US" smtClean="0">
                <a:solidFill>
                  <a:srgbClr val="808080"/>
                </a:solidFill>
              </a:rPr>
            </a:br>
            <a:r>
              <a:rPr lang="en-US" altLang="en-US" u="sng" smtClean="0">
                <a:solidFill>
                  <a:srgbClr val="009999"/>
                </a:solidFill>
                <a:hlinkClick r:id="rId2"/>
              </a:rPr>
              <a:t>https://developer.mozilla.org/en-US/docs/JavaScript/Reference/Global_Objects/Array</a:t>
            </a:r>
            <a:endParaRPr lang="en-US" altLang="en-US" u="sng" smtClean="0">
              <a:solidFill>
                <a:srgbClr val="009999"/>
              </a:solidFill>
            </a:endParaRPr>
          </a:p>
        </p:txBody>
      </p:sp>
      <p:sp>
        <p:nvSpPr>
          <p:cNvPr id="28678" name="Rectangle 5"/>
          <p:cNvSpPr>
            <a:spLocks/>
          </p:cNvSpPr>
          <p:nvPr/>
        </p:nvSpPr>
        <p:spPr bwMode="auto">
          <a:xfrm>
            <a:off x="8315295" y="747047"/>
            <a:ext cx="393056" cy="29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marL="65088" eaLnBrk="0" hangingPunct="0">
              <a:defRPr sz="4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r" eaLnBrk="1" fontAlgn="base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300" b="1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128905993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ntent: Text, 1 Colum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D6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tent: Text, 1 Column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Content: Text, 1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137</Words>
  <Application>Microsoft Office PowerPoint</Application>
  <PresentationFormat>On-screen Show (4:3)</PresentationFormat>
  <Paragraphs>56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Content: Text, 1 Column</vt:lpstr>
      <vt:lpstr>Creating arrays</vt:lpstr>
      <vt:lpstr>Creating an array with values</vt:lpstr>
      <vt:lpstr>Re-assigning array values</vt:lpstr>
      <vt:lpstr>Length of array</vt:lpstr>
      <vt:lpstr>Iterate over elements in array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</dc:creator>
  <cp:lastModifiedBy>William</cp:lastModifiedBy>
  <cp:revision>5</cp:revision>
  <dcterms:created xsi:type="dcterms:W3CDTF">2013-09-12T16:35:27Z</dcterms:created>
  <dcterms:modified xsi:type="dcterms:W3CDTF">2013-09-12T16:42:18Z</dcterms:modified>
</cp:coreProperties>
</file>