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Hong" initials="L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/>
    <p:restoredTop sz="93009"/>
  </p:normalViewPr>
  <p:slideViewPr>
    <p:cSldViewPr snapToGrid="0" snapToObjects="1">
      <p:cViewPr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93D8-3EC5-A542-A940-71977E253075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02E3D-FF83-4E48-8089-18BED9783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流程编排服务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流程调度服务</a:t>
            </a:r>
            <a:r>
              <a:rPr lang="en-US" altLang="zh-CN" dirty="0" smtClean="0"/>
              <a:t>/NSQ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服务调度服务 部署为集群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通过服务发现与注册对外提供服务及提供</a:t>
            </a:r>
            <a:r>
              <a:rPr lang="en-US" altLang="zh-CN" baseline="0" dirty="0" smtClean="0"/>
              <a:t>Ha</a:t>
            </a:r>
            <a:r>
              <a:rPr lang="zh-CN" altLang="en-US" baseline="0" dirty="0" smtClean="0"/>
              <a:t>解决方案</a:t>
            </a:r>
            <a:r>
              <a:rPr lang="en-US" altLang="zh-CN" baseline="0" dirty="0" smtClean="0"/>
              <a:t>;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流程调度服务与服务调度服务 通过</a:t>
            </a:r>
            <a:r>
              <a:rPr lang="en-US" altLang="zh-CN" baseline="0" dirty="0" smtClean="0"/>
              <a:t>message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queue</a:t>
            </a:r>
            <a:r>
              <a:rPr lang="zh-CN" altLang="en-US" baseline="0" dirty="0" smtClean="0"/>
              <a:t> 解耦</a:t>
            </a:r>
            <a:r>
              <a:rPr lang="en-US" altLang="zh-CN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E3D-FF83-4E48-8089-18BED9783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8340-D6BD-4E42-A0F6-5C3D12EEA8A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91B6-9C1B-DD47-B351-10DC0002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问题及应用场景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603" y="1109472"/>
            <a:ext cx="2730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600" dirty="0" smtClean="0"/>
              <a:t>定时任务编排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600" dirty="0" smtClean="0"/>
              <a:t>多平台服务调度编排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600" dirty="0" smtClean="0"/>
              <a:t>故障诊断与服务降级编排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2603" y="2731160"/>
            <a:ext cx="3345788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关键场景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600" dirty="0" smtClean="0"/>
              <a:t>支持任务编排结果多状态分支</a:t>
            </a:r>
            <a:endParaRPr lang="en-US" altLang="zh-CN" sz="1600" dirty="0" smtClean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en-US" altLang="zh-CN" sz="1400" i="1" dirty="0" smtClean="0"/>
              <a:t>execution</a:t>
            </a:r>
            <a:r>
              <a:rPr lang="zh-CN" altLang="en-US" sz="1400" i="1" dirty="0" smtClean="0"/>
              <a:t> </a:t>
            </a:r>
            <a:r>
              <a:rPr lang="en-US" altLang="zh-CN" sz="1400" b="1" i="1" dirty="0" smtClean="0"/>
              <a:t>task</a:t>
            </a:r>
            <a:r>
              <a:rPr lang="zh-CN" altLang="en-US" sz="1400" b="1" i="1" dirty="0" smtClean="0"/>
              <a:t> </a:t>
            </a:r>
            <a:r>
              <a:rPr lang="en-US" altLang="zh-CN" sz="1400" b="1" i="1" dirty="0" smtClean="0"/>
              <a:t>A</a:t>
            </a:r>
          </a:p>
          <a:p>
            <a:pPr lvl="1"/>
            <a:r>
              <a:rPr lang="zh-CN" altLang="en-US" sz="1400" i="1" dirty="0"/>
              <a:t> </a:t>
            </a:r>
            <a:r>
              <a:rPr lang="zh-CN" altLang="en-US" sz="1400" i="1" dirty="0" smtClean="0"/>
              <a:t>   </a:t>
            </a:r>
            <a:r>
              <a:rPr lang="en-US" altLang="zh-CN" sz="1400" i="1" dirty="0" smtClean="0"/>
              <a:t>if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result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==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1</a:t>
            </a:r>
            <a:r>
              <a:rPr lang="zh-CN" altLang="en-US" sz="1400" i="1" dirty="0" smtClean="0"/>
              <a:t>  </a:t>
            </a:r>
            <a:r>
              <a:rPr lang="en-US" altLang="zh-CN" sz="1400" i="1" dirty="0" smtClean="0"/>
              <a:t>do</a:t>
            </a:r>
            <a:r>
              <a:rPr lang="zh-CN" altLang="en-US" sz="1400" i="1" dirty="0" smtClean="0"/>
              <a:t> </a:t>
            </a:r>
            <a:r>
              <a:rPr lang="en-US" altLang="zh-CN" sz="1400" b="1" i="1" dirty="0" smtClean="0"/>
              <a:t>task</a:t>
            </a:r>
            <a:r>
              <a:rPr lang="zh-CN" altLang="en-US" sz="1400" b="1" i="1" dirty="0" smtClean="0"/>
              <a:t> </a:t>
            </a:r>
            <a:r>
              <a:rPr lang="en-US" altLang="zh-CN" sz="1400" b="1" i="1" dirty="0" smtClean="0"/>
              <a:t>B</a:t>
            </a:r>
          </a:p>
          <a:p>
            <a:pPr lvl="1"/>
            <a:r>
              <a:rPr lang="zh-CN" altLang="en-US" sz="1400" i="1" dirty="0"/>
              <a:t> </a:t>
            </a:r>
            <a:r>
              <a:rPr lang="zh-CN" altLang="en-US" sz="1400" i="1" dirty="0" smtClean="0"/>
              <a:t>   </a:t>
            </a:r>
            <a:r>
              <a:rPr lang="en-US" altLang="zh-CN" sz="1400" i="1" dirty="0" smtClean="0"/>
              <a:t>else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if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result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in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(2,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3)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do</a:t>
            </a:r>
            <a:r>
              <a:rPr lang="zh-CN" altLang="en-US" sz="1400" i="1" dirty="0" smtClean="0"/>
              <a:t> </a:t>
            </a:r>
            <a:r>
              <a:rPr lang="en-US" altLang="zh-CN" sz="1400" b="1" i="1" dirty="0" smtClean="0"/>
              <a:t>task</a:t>
            </a:r>
            <a:r>
              <a:rPr lang="zh-CN" altLang="en-US" sz="1400" b="1" i="1" dirty="0" smtClean="0"/>
              <a:t> </a:t>
            </a:r>
            <a:r>
              <a:rPr lang="en-US" altLang="zh-CN" sz="1400" b="1" i="1" dirty="0" smtClean="0"/>
              <a:t>C</a:t>
            </a:r>
          </a:p>
          <a:p>
            <a:pPr lvl="1"/>
            <a:r>
              <a:rPr lang="zh-CN" altLang="en-US" sz="1400" i="1" dirty="0"/>
              <a:t> </a:t>
            </a:r>
            <a:r>
              <a:rPr lang="zh-CN" altLang="en-US" sz="1400" i="1" dirty="0" smtClean="0"/>
              <a:t>   </a:t>
            </a:r>
            <a:r>
              <a:rPr lang="en-US" altLang="zh-CN" sz="1400" i="1" dirty="0" smtClean="0"/>
              <a:t>else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if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result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&gt;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5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do</a:t>
            </a:r>
            <a:r>
              <a:rPr lang="zh-CN" altLang="en-US" sz="1400" i="1" dirty="0" smtClean="0"/>
              <a:t> </a:t>
            </a:r>
            <a:r>
              <a:rPr lang="en-US" altLang="zh-CN" sz="1400" b="1" i="1" dirty="0" smtClean="0"/>
              <a:t>task</a:t>
            </a:r>
            <a:r>
              <a:rPr lang="zh-CN" altLang="en-US" sz="1400" b="1" i="1" dirty="0" smtClean="0"/>
              <a:t> </a:t>
            </a:r>
            <a:r>
              <a:rPr lang="en-US" altLang="zh-CN" sz="1400" b="1" i="1" dirty="0" smtClean="0"/>
              <a:t>D</a:t>
            </a:r>
          </a:p>
          <a:p>
            <a:pPr lvl="1"/>
            <a:r>
              <a:rPr lang="zh-CN" altLang="en-US" sz="1400" i="1" dirty="0"/>
              <a:t> </a:t>
            </a:r>
            <a:r>
              <a:rPr lang="zh-CN" altLang="en-US" sz="1400" i="1" dirty="0" smtClean="0"/>
              <a:t>   </a:t>
            </a:r>
            <a:r>
              <a:rPr lang="en-US" altLang="zh-CN" sz="1400" i="1" dirty="0" smtClean="0"/>
              <a:t>else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do</a:t>
            </a:r>
            <a:r>
              <a:rPr lang="zh-CN" altLang="en-US" sz="1400" i="1" dirty="0" smtClean="0"/>
              <a:t> </a:t>
            </a:r>
            <a:r>
              <a:rPr lang="en-US" altLang="zh-CN" sz="1400" b="1" i="1" dirty="0" smtClean="0"/>
              <a:t>task</a:t>
            </a:r>
            <a:r>
              <a:rPr lang="zh-CN" altLang="en-US" sz="1400" b="1" i="1" dirty="0" smtClean="0"/>
              <a:t> </a:t>
            </a:r>
            <a:r>
              <a:rPr lang="en-US" altLang="zh-CN" sz="1400" b="1" i="1" dirty="0" smtClean="0"/>
              <a:t>E</a:t>
            </a:r>
          </a:p>
          <a:p>
            <a:pPr lvl="1"/>
            <a:endParaRPr lang="en-US" altLang="zh-CN" sz="1400" dirty="0" smtClean="0"/>
          </a:p>
          <a:p>
            <a:pPr marL="285750" indent="-285750">
              <a:buFont typeface="Wingdings" charset="2"/>
              <a:buChar char="§"/>
            </a:pPr>
            <a:r>
              <a:rPr lang="zh-CN" altLang="en-US" sz="1600" dirty="0" smtClean="0"/>
              <a:t>支持跨平台服务调度上下文共享</a:t>
            </a:r>
            <a:endParaRPr lang="en-US" altLang="zh-CN" sz="1600" dirty="0" smtClean="0"/>
          </a:p>
          <a:p>
            <a:pPr marL="285750" indent="-285750">
              <a:buFont typeface="Wingdings" charset="2"/>
              <a:buChar char="§"/>
            </a:pPr>
            <a:endParaRPr lang="en-US" altLang="zh-CN" sz="1600" dirty="0" smtClean="0"/>
          </a:p>
          <a:p>
            <a:pPr marL="285750" indent="-285750">
              <a:buFont typeface="Wingdings" charset="2"/>
              <a:buChar char="§"/>
            </a:pPr>
            <a:r>
              <a:rPr lang="zh-CN" altLang="en-US" sz="1600" dirty="0" smtClean="0"/>
              <a:t>支持运维编排复用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2603" y="5811589"/>
            <a:ext cx="4980851" cy="83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关键特征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600" dirty="0"/>
              <a:t>编排的上下文具有较强的</a:t>
            </a:r>
            <a:r>
              <a:rPr lang="zh-CN" altLang="en-US" sz="1600" b="1" dirty="0"/>
              <a:t>状态关联性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zh-CN" altLang="en-US" sz="1600" b="1" dirty="0"/>
              <a:t>业务关联性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42548" y="1206574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 smtClean="0">
                <a:solidFill>
                  <a:srgbClr val="FF0000"/>
                </a:solidFill>
                <a:latin typeface="Mistral" charset="0"/>
                <a:ea typeface="Mistral" charset="0"/>
                <a:cs typeface="Mistral" charset="0"/>
              </a:rPr>
              <a:t>1</a:t>
            </a:r>
            <a:endParaRPr lang="en-US" sz="4000" b="1" i="1" dirty="0">
              <a:solidFill>
                <a:srgbClr val="FF0000"/>
              </a:solidFill>
              <a:latin typeface="Mistral" charset="0"/>
              <a:ea typeface="Mistral" charset="0"/>
              <a:cs typeface="Mistr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136" y="1644342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FF0000"/>
                </a:solidFill>
                <a:latin typeface="Mistral" charset="0"/>
                <a:ea typeface="Mistral" charset="0"/>
                <a:cs typeface="Mistral" charset="0"/>
              </a:rPr>
              <a:t>2</a:t>
            </a:r>
            <a:endParaRPr lang="en-US" sz="4000" b="1" i="1" dirty="0">
              <a:solidFill>
                <a:srgbClr val="FF0000"/>
              </a:solidFill>
              <a:latin typeface="Mistral" charset="0"/>
              <a:ea typeface="Mistral" charset="0"/>
              <a:cs typeface="Mistr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389" y="2046749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1" dirty="0">
                <a:solidFill>
                  <a:srgbClr val="FF0000"/>
                </a:solidFill>
                <a:latin typeface="Mistral" charset="0"/>
                <a:ea typeface="Mistral" charset="0"/>
                <a:cs typeface="Mistral" charset="0"/>
              </a:rPr>
              <a:t>3</a:t>
            </a:r>
            <a:endParaRPr lang="en-US" sz="4000" b="1" i="1" dirty="0">
              <a:solidFill>
                <a:srgbClr val="FF0000"/>
              </a:solidFill>
              <a:latin typeface="Mistral" charset="0"/>
              <a:ea typeface="Mistral" charset="0"/>
              <a:cs typeface="Mistr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E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E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59845" y="2809271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r>
              <a:rPr lang="en-US" altLang="zh-CN" sz="1600" dirty="0" smtClean="0">
                <a:solidFill>
                  <a:schemeClr val="tx1"/>
                </a:solidFill>
              </a:rPr>
              <a:t>erver-1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27771" y="2809271"/>
            <a:ext cx="1543629" cy="471055"/>
          </a:xfrm>
          <a:prstGeom prst="roundRect">
            <a:avLst/>
          </a:prstGeom>
          <a:solidFill>
            <a:srgbClr val="FF9288"/>
          </a:solidFill>
          <a:ln>
            <a:solidFill>
              <a:srgbClr val="FF9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r>
              <a:rPr lang="en-US" altLang="zh-CN" sz="1600" dirty="0" smtClean="0">
                <a:solidFill>
                  <a:schemeClr val="tx1"/>
                </a:solidFill>
              </a:rPr>
              <a:t>erver-2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95698" y="2809271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server-3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59844" y="1888775"/>
            <a:ext cx="4879483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负载均衡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876544" y="1048512"/>
            <a:ext cx="23042" cy="8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 flipH="1">
            <a:off x="4231660" y="2359830"/>
            <a:ext cx="1667926" cy="44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5899586" y="2359830"/>
            <a:ext cx="0" cy="44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5899586" y="2359830"/>
            <a:ext cx="1667927" cy="44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91620" y="3729767"/>
            <a:ext cx="761753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说明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sz="1600" dirty="0" smtClean="0"/>
              <a:t>server-1,server-2,server-3</a:t>
            </a:r>
            <a:r>
              <a:rPr lang="zh-CN" altLang="en-US" sz="1600" dirty="0" smtClean="0"/>
              <a:t> 是同一个服务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且分别部署在三台机器节点上</a:t>
            </a:r>
            <a:endParaRPr lang="en-US" altLang="zh-CN" sz="1600" dirty="0" smtClean="0"/>
          </a:p>
          <a:p>
            <a:r>
              <a:rPr lang="en-US" altLang="zh-CN" sz="1600" dirty="0" smtClean="0"/>
              <a:t>(server1,2,3</a:t>
            </a:r>
            <a:r>
              <a:rPr lang="zh-CN" altLang="en-US" sz="1600" dirty="0" smtClean="0"/>
              <a:t>为去中心化设计结构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且相互无感知</a:t>
            </a:r>
            <a:r>
              <a:rPr lang="en-US" altLang="zh-CN" sz="1600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场景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sz="1600" dirty="0" smtClean="0"/>
              <a:t>假如 </a:t>
            </a:r>
            <a:r>
              <a:rPr lang="en-US" altLang="zh-CN" sz="1600" dirty="0" smtClean="0"/>
              <a:t>server-1,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server-2,server-3</a:t>
            </a:r>
            <a:r>
              <a:rPr lang="zh-CN" altLang="en-US" sz="1600" dirty="0" smtClean="0"/>
              <a:t> 上分别注册了一个不相同的定时任务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目前设计为</a:t>
            </a:r>
            <a:r>
              <a:rPr lang="en-US" altLang="zh-CN" sz="1600" dirty="0" smtClean="0"/>
              <a:t>server-1,2,3</a:t>
            </a:r>
            <a:r>
              <a:rPr lang="zh-CN" altLang="en-US" sz="1600" dirty="0" smtClean="0"/>
              <a:t>相互无感知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sz="1600" dirty="0" smtClean="0"/>
              <a:t>现在</a:t>
            </a:r>
            <a:r>
              <a:rPr lang="en-US" altLang="zh-CN" sz="1600" dirty="0" smtClean="0"/>
              <a:t>server-2</a:t>
            </a:r>
            <a:r>
              <a:rPr lang="zh-CN" altLang="en-US" sz="1600" dirty="0" smtClean="0"/>
              <a:t> 宕机了，怎么把</a:t>
            </a:r>
            <a:r>
              <a:rPr lang="en-US" altLang="zh-CN" sz="1600" dirty="0" smtClean="0"/>
              <a:t>server-2</a:t>
            </a:r>
            <a:r>
              <a:rPr lang="zh-CN" altLang="en-US" sz="1600" dirty="0" smtClean="0"/>
              <a:t> 上的定时任务在</a:t>
            </a:r>
            <a:r>
              <a:rPr lang="en-US" altLang="zh-CN" sz="1600" dirty="0" smtClean="0"/>
              <a:t>server-1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上重新注册</a:t>
            </a:r>
            <a:r>
              <a:rPr lang="en-US" altLang="zh-CN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08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问题分析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20373" y="2296626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06729" y="2296626"/>
            <a:ext cx="14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74092" y="229662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7575" y="1288264"/>
            <a:ext cx="401868" cy="40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5976" y="1288264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1705" y="1288264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16049" y="1772686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6049" y="818808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112389" y="1193522"/>
            <a:ext cx="579164" cy="5791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31532" y="1282170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0" idx="0"/>
            <a:endCxn id="9" idx="1"/>
          </p:cNvCxnSpPr>
          <p:nvPr/>
        </p:nvCxnSpPr>
        <p:spPr>
          <a:xfrm rot="5400000" flipH="1" flipV="1">
            <a:off x="6722121" y="699594"/>
            <a:ext cx="173779" cy="81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8" idx="1"/>
          </p:cNvCxnSpPr>
          <p:nvPr/>
        </p:nvCxnSpPr>
        <p:spPr>
          <a:xfrm rot="16200000" flipH="1">
            <a:off x="6708542" y="1466114"/>
            <a:ext cx="200935" cy="8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3"/>
            <a:endCxn id="11" idx="0"/>
          </p:cNvCxnSpPr>
          <p:nvPr/>
        </p:nvCxnSpPr>
        <p:spPr>
          <a:xfrm>
            <a:off x="8055245" y="1019743"/>
            <a:ext cx="695885" cy="262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11" idx="2"/>
          </p:cNvCxnSpPr>
          <p:nvPr/>
        </p:nvCxnSpPr>
        <p:spPr>
          <a:xfrm flipV="1">
            <a:off x="8055245" y="1684039"/>
            <a:ext cx="695885" cy="289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766141" y="1285126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3"/>
            <a:endCxn id="37" idx="1"/>
          </p:cNvCxnSpPr>
          <p:nvPr/>
        </p:nvCxnSpPr>
        <p:spPr>
          <a:xfrm>
            <a:off x="9170728" y="1483105"/>
            <a:ext cx="595412" cy="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7434" y="1288264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47" idx="3"/>
            <a:endCxn id="10" idx="1"/>
          </p:cNvCxnSpPr>
          <p:nvPr/>
        </p:nvCxnSpPr>
        <p:spPr>
          <a:xfrm flipV="1">
            <a:off x="5456630" y="1483104"/>
            <a:ext cx="655759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3"/>
            <a:endCxn id="47" idx="1"/>
          </p:cNvCxnSpPr>
          <p:nvPr/>
        </p:nvCxnSpPr>
        <p:spPr>
          <a:xfrm>
            <a:off x="4040902" y="1489199"/>
            <a:ext cx="57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7" idx="1"/>
          </p:cNvCxnSpPr>
          <p:nvPr/>
        </p:nvCxnSpPr>
        <p:spPr>
          <a:xfrm>
            <a:off x="2625172" y="1489199"/>
            <a:ext cx="57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6"/>
            <a:endCxn id="6" idx="1"/>
          </p:cNvCxnSpPr>
          <p:nvPr/>
        </p:nvCxnSpPr>
        <p:spPr>
          <a:xfrm>
            <a:off x="1209443" y="1489198"/>
            <a:ext cx="5765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21212" y="2296626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gateway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04248" y="22966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26389" y="22966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18346" y="22966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955434" y="22966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752685" y="2271540"/>
            <a:ext cx="10719407" cy="25086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52685" y="2728632"/>
            <a:ext cx="10719407" cy="25086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75696" y="1044126"/>
            <a:ext cx="1663840" cy="186532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77380" y="3802628"/>
            <a:ext cx="43524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支持运维任务流程灵活编排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支持运维编排多分支选择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支持运维编排可复用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支持流水线调度策略切换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可调度到指定机器执行</a:t>
            </a:r>
            <a:r>
              <a:rPr lang="en-US" altLang="zh-CN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支持非侵入式目标机器执行任务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支持权限控制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支持消息送达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zh-CN" altLang="en-US" sz="1400" dirty="0" smtClean="0"/>
              <a:t>支持分布式</a:t>
            </a:r>
            <a:r>
              <a:rPr lang="en-US" altLang="zh-CN" sz="1400" dirty="0" smtClean="0"/>
              <a:t>HA</a:t>
            </a:r>
            <a:r>
              <a:rPr lang="zh-CN" altLang="en-US" sz="1400" dirty="0" smtClean="0"/>
              <a:t>部署</a:t>
            </a:r>
            <a:endParaRPr lang="en-US" altLang="zh-CN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677980" y="3417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系统特征</a:t>
            </a:r>
            <a:endParaRPr lang="en-US" altLang="zh-CN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216049" y="1290507"/>
            <a:ext cx="839196" cy="40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0" idx="3"/>
            <a:endCxn id="35" idx="1"/>
          </p:cNvCxnSpPr>
          <p:nvPr/>
        </p:nvCxnSpPr>
        <p:spPr>
          <a:xfrm>
            <a:off x="6691553" y="1483104"/>
            <a:ext cx="524496" cy="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5" idx="3"/>
            <a:endCxn id="11" idx="1"/>
          </p:cNvCxnSpPr>
          <p:nvPr/>
        </p:nvCxnSpPr>
        <p:spPr>
          <a:xfrm flipV="1">
            <a:off x="8055245" y="1483105"/>
            <a:ext cx="276287" cy="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82582" y="707566"/>
            <a:ext cx="1663840" cy="220188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E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E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E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运维编排</a:t>
            </a:r>
            <a:endParaRPr lang="en-US" sz="32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6262249" y="1814929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49694" y="2036620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gateway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86940" y="1925762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39341" y="2036601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流程编排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10" idx="3"/>
            <a:endCxn id="8" idx="1"/>
          </p:cNvCxnSpPr>
          <p:nvPr/>
        </p:nvCxnSpPr>
        <p:spPr>
          <a:xfrm>
            <a:off x="7827813" y="2272129"/>
            <a:ext cx="1821881" cy="19"/>
          </a:xfrm>
          <a:prstGeom prst="curved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7490" y="1832389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运维业务流程编排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流水线服务流程编排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9645373" y="1170801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eb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portal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0"/>
            <a:endCxn id="25" idx="2"/>
          </p:cNvCxnSpPr>
          <p:nvPr/>
        </p:nvCxnSpPr>
        <p:spPr>
          <a:xfrm flipH="1" flipV="1">
            <a:off x="10289609" y="1641856"/>
            <a:ext cx="4321" cy="39476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403399" y="1642683"/>
            <a:ext cx="4125412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w</a:t>
            </a:r>
            <a:r>
              <a:rPr lang="en-US" altLang="zh-CN" sz="1600" dirty="0" smtClean="0">
                <a:solidFill>
                  <a:schemeClr val="bg1"/>
                </a:solidFill>
              </a:rPr>
              <a:t>eb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portal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03399" y="2175671"/>
            <a:ext cx="4125412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gateway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03399" y="3245293"/>
            <a:ext cx="1674354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流程编排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02444" y="3245293"/>
            <a:ext cx="2326368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流程调度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403399" y="4320383"/>
            <a:ext cx="4125412" cy="4924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message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queue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03399" y="6155285"/>
            <a:ext cx="852163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redis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20270" y="6155285"/>
            <a:ext cx="882174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mysql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03398" y="4910239"/>
            <a:ext cx="4125413" cy="11530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1346" y="49651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服务调度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22369" y="5506493"/>
            <a:ext cx="1681270" cy="4710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</a:t>
            </a:r>
            <a:r>
              <a:rPr lang="en-US" altLang="zh-CN" sz="1600" dirty="0" smtClean="0">
                <a:solidFill>
                  <a:schemeClr val="bg1"/>
                </a:solidFill>
              </a:rPr>
              <a:t>ipeline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executor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34057" y="5506493"/>
            <a:ext cx="2083915" cy="4710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docker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executor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996545" y="4185166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121236" y="4295999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273637" y="4406838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NSQ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704255" y="5141965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28946" y="5252798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981347" y="5363637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服务调度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48845" y="3316903"/>
            <a:ext cx="1288472" cy="47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73536" y="3427736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925937" y="3538575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流程调度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44144" y="6163677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566875" y="6172750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164914" y="6172750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stCxn id="50" idx="1"/>
            <a:endCxn id="10" idx="2"/>
          </p:cNvCxnSpPr>
          <p:nvPr/>
        </p:nvCxnSpPr>
        <p:spPr>
          <a:xfrm rot="10800000">
            <a:off x="7183577" y="2507657"/>
            <a:ext cx="2465268" cy="1044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0" idx="0"/>
            <a:endCxn id="8" idx="2"/>
          </p:cNvCxnSpPr>
          <p:nvPr/>
        </p:nvCxnSpPr>
        <p:spPr>
          <a:xfrm rot="5400000" flipH="1" flipV="1">
            <a:off x="9888891" y="2911865"/>
            <a:ext cx="809228" cy="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2" idx="2"/>
            <a:endCxn id="46" idx="3"/>
          </p:cNvCxnSpPr>
          <p:nvPr/>
        </p:nvCxnSpPr>
        <p:spPr>
          <a:xfrm rot="5400000">
            <a:off x="9249773" y="3321966"/>
            <a:ext cx="632736" cy="2008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7" idx="0"/>
            <a:endCxn id="46" idx="3"/>
          </p:cNvCxnSpPr>
          <p:nvPr/>
        </p:nvCxnSpPr>
        <p:spPr>
          <a:xfrm rot="16200000" flipV="1">
            <a:off x="9205501" y="3998975"/>
            <a:ext cx="499599" cy="1786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0"/>
            <a:endCxn id="52" idx="1"/>
          </p:cNvCxnSpPr>
          <p:nvPr/>
        </p:nvCxnSpPr>
        <p:spPr>
          <a:xfrm rot="5400000" flipH="1" flipV="1">
            <a:off x="8577828" y="2837057"/>
            <a:ext cx="411063" cy="22851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6" idx="2"/>
            <a:endCxn id="47" idx="1"/>
          </p:cNvCxnSpPr>
          <p:nvPr/>
        </p:nvCxnSpPr>
        <p:spPr>
          <a:xfrm rot="16200000" flipH="1">
            <a:off x="8561264" y="4234502"/>
            <a:ext cx="499600" cy="1786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9" idx="2"/>
            <a:endCxn id="55" idx="0"/>
          </p:cNvCxnSpPr>
          <p:nvPr/>
        </p:nvCxnSpPr>
        <p:spPr>
          <a:xfrm>
            <a:off x="10625583" y="5834692"/>
            <a:ext cx="183567" cy="3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2"/>
            <a:endCxn id="54" idx="0"/>
          </p:cNvCxnSpPr>
          <p:nvPr/>
        </p:nvCxnSpPr>
        <p:spPr>
          <a:xfrm flipH="1">
            <a:off x="9211111" y="5834692"/>
            <a:ext cx="1414472" cy="33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2"/>
            <a:endCxn id="53" idx="0"/>
          </p:cNvCxnSpPr>
          <p:nvPr/>
        </p:nvCxnSpPr>
        <p:spPr>
          <a:xfrm flipH="1">
            <a:off x="7488380" y="5834692"/>
            <a:ext cx="3137203" cy="32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73191" y="1155517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总体架构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968656" y="1155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部署架构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863068" y="1552559"/>
            <a:ext cx="82670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01646" y="270723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</a:t>
            </a:r>
            <a:r>
              <a:rPr lang="zh-CN" altLang="en-US" sz="1200" smtClean="0"/>
              <a:t>业务流程调度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247373" y="2788543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获取业务流程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流程与调度分离</a:t>
            </a:r>
            <a:endParaRPr lang="en-US" altLang="zh-CN" sz="1200" dirty="0" smtClean="0"/>
          </a:p>
          <a:p>
            <a:r>
              <a:rPr lang="zh-CN" altLang="en-US" sz="1200" dirty="0"/>
              <a:t> </a:t>
            </a:r>
            <a:r>
              <a:rPr lang="zh-CN" altLang="en-US" sz="1200" dirty="0" smtClean="0"/>
              <a:t>    </a:t>
            </a:r>
            <a:r>
              <a:rPr lang="en-US" altLang="zh-CN" sz="1200" dirty="0" smtClean="0"/>
              <a:t>2.1</a:t>
            </a:r>
            <a:r>
              <a:rPr lang="zh-CN" altLang="en-US" sz="1200" dirty="0" smtClean="0"/>
              <a:t>支持流程复用</a:t>
            </a:r>
            <a:endParaRPr lang="en-US" altLang="zh-CN" sz="1200" dirty="0" smtClean="0"/>
          </a:p>
          <a:p>
            <a:r>
              <a:rPr lang="zh-CN" altLang="en-US" sz="1200" dirty="0" smtClean="0"/>
              <a:t>     </a:t>
            </a:r>
            <a:r>
              <a:rPr lang="en-US" altLang="zh-CN" sz="1200" dirty="0" smtClean="0"/>
              <a:t>2.2</a:t>
            </a:r>
            <a:r>
              <a:rPr lang="zh-CN" altLang="en-US" sz="1200" dirty="0" smtClean="0"/>
              <a:t>支持调度器切换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81945" y="3214512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Trigger</a:t>
            </a:r>
            <a:r>
              <a:rPr lang="zh-CN" altLang="en-US" sz="1200" dirty="0" smtClean="0"/>
              <a:t>支持</a:t>
            </a:r>
            <a:endParaRPr lang="en-US" altLang="zh-CN" sz="1200" dirty="0" smtClean="0"/>
          </a:p>
          <a:p>
            <a:r>
              <a:rPr lang="zh-CN" altLang="en-US" sz="1200" dirty="0"/>
              <a:t> 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1.</a:t>
            </a:r>
            <a:r>
              <a:rPr lang="zh-CN" altLang="en-US" sz="1200" dirty="0" smtClean="0"/>
              <a:t>用户触发</a:t>
            </a:r>
            <a:endParaRPr lang="en-US" altLang="zh-CN" sz="1200" dirty="0" smtClean="0"/>
          </a:p>
          <a:p>
            <a:r>
              <a:rPr lang="zh-CN" altLang="en-US" sz="1200" dirty="0" smtClean="0"/>
              <a:t>   </a:t>
            </a:r>
            <a:r>
              <a:rPr lang="en-US" altLang="zh-CN" sz="1200" dirty="0" smtClean="0"/>
              <a:t>2.hook</a:t>
            </a:r>
            <a:r>
              <a:rPr lang="zh-CN" altLang="en-US" sz="1200" dirty="0" smtClean="0"/>
              <a:t>触发</a:t>
            </a:r>
            <a:endParaRPr lang="en-US" altLang="zh-CN" sz="1200" dirty="0" smtClean="0"/>
          </a:p>
          <a:p>
            <a:r>
              <a:rPr lang="zh-CN" altLang="en-US" sz="1200" dirty="0" smtClean="0"/>
              <a:t>   </a:t>
            </a:r>
            <a:r>
              <a:rPr lang="en-US" altLang="zh-CN" sz="1200" dirty="0" smtClean="0"/>
              <a:t>3.timer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225959" y="426132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业务指令</a:t>
            </a:r>
            <a:r>
              <a:rPr lang="en-US" altLang="zh-CN" sz="1200" dirty="0" smtClean="0"/>
              <a:t>publish</a:t>
            </a:r>
          </a:p>
          <a:p>
            <a:r>
              <a:rPr lang="zh-CN" altLang="en-US" sz="1200" dirty="0" smtClean="0"/>
              <a:t>粒度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业务单元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8449380" y="3832105"/>
            <a:ext cx="139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业务结果</a:t>
            </a:r>
            <a:r>
              <a:rPr lang="en-US" altLang="zh-CN" sz="1200" dirty="0" smtClean="0"/>
              <a:t>subscribe</a:t>
            </a:r>
          </a:p>
          <a:p>
            <a:r>
              <a:rPr lang="zh-CN" altLang="en-US" sz="1200" dirty="0" smtClean="0"/>
              <a:t>粒度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业务单元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8665237" y="4746925"/>
            <a:ext cx="139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业务指令</a:t>
            </a:r>
            <a:r>
              <a:rPr lang="en-US" altLang="zh-CN" sz="1200" dirty="0" smtClean="0"/>
              <a:t>subscribe</a:t>
            </a:r>
          </a:p>
          <a:p>
            <a:r>
              <a:rPr lang="zh-CN" altLang="en-US" sz="1200" dirty="0" smtClean="0"/>
              <a:t>粒度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业务单元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176346" y="5121737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业务结果</a:t>
            </a:r>
            <a:r>
              <a:rPr lang="en-US" altLang="zh-CN" sz="1200" dirty="0" smtClean="0"/>
              <a:t>publish</a:t>
            </a:r>
          </a:p>
          <a:p>
            <a:r>
              <a:rPr lang="zh-CN" altLang="en-US" sz="1200" dirty="0" smtClean="0"/>
              <a:t>粒度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业务单元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225959" y="594898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调度到目标机器执行任务</a:t>
            </a:r>
            <a:endParaRPr lang="en-US" altLang="zh-CN" sz="1200" dirty="0" smtClean="0"/>
          </a:p>
          <a:p>
            <a:r>
              <a:rPr lang="zh-CN" altLang="en-US" sz="1200" dirty="0" smtClean="0"/>
              <a:t>粒度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指令单元</a:t>
            </a:r>
            <a:endParaRPr lang="en-US" sz="12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63371" y="578472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调度支持</a:t>
            </a:r>
            <a:endParaRPr lang="en-US" altLang="zh-CN" sz="1200" dirty="0" smtClean="0"/>
          </a:p>
          <a:p>
            <a:r>
              <a:rPr lang="zh-CN" altLang="en-US" sz="1200" dirty="0" smtClean="0"/>
              <a:t>非嵌入式调度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目前支持任务同步执行</a:t>
            </a:r>
            <a:endParaRPr lang="en-US" altLang="zh-CN" sz="1200" dirty="0" smtClean="0"/>
          </a:p>
          <a:p>
            <a:r>
              <a:rPr lang="zh-CN" altLang="en-US" sz="1200" dirty="0" smtClean="0"/>
              <a:t>   侵入式调度 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 可支持任务异步执行</a:t>
            </a:r>
            <a:endParaRPr lang="en-US" altLang="zh-CN" sz="12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10965017" y="197140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服务注册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发现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负载均衡</a:t>
            </a:r>
            <a:endParaRPr lang="en-US" sz="1200" dirty="0"/>
          </a:p>
        </p:txBody>
      </p:sp>
      <p:sp>
        <p:nvSpPr>
          <p:cNvPr id="118" name="Freeform 117"/>
          <p:cNvSpPr/>
          <p:nvPr/>
        </p:nvSpPr>
        <p:spPr>
          <a:xfrm>
            <a:off x="5756586" y="955608"/>
            <a:ext cx="4987636" cy="1468615"/>
          </a:xfrm>
          <a:custGeom>
            <a:avLst/>
            <a:gdLst>
              <a:gd name="connsiteX0" fmla="*/ 4987636 w 4987636"/>
              <a:gd name="connsiteY0" fmla="*/ 0 h 1468615"/>
              <a:gd name="connsiteX1" fmla="*/ 3851564 w 4987636"/>
              <a:gd name="connsiteY1" fmla="*/ 1316182 h 1468615"/>
              <a:gd name="connsiteX2" fmla="*/ 0 w 4987636"/>
              <a:gd name="connsiteY2" fmla="*/ 1440873 h 146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36" h="1468615">
                <a:moveTo>
                  <a:pt x="4987636" y="0"/>
                </a:moveTo>
                <a:cubicBezTo>
                  <a:pt x="4835236" y="538018"/>
                  <a:pt x="4682837" y="1076037"/>
                  <a:pt x="3851564" y="1316182"/>
                </a:cubicBezTo>
                <a:cubicBezTo>
                  <a:pt x="3020291" y="1556327"/>
                  <a:pt x="0" y="1440873"/>
                  <a:pt x="0" y="144087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1403399" y="2710482"/>
            <a:ext cx="1674354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Authorization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202444" y="2710482"/>
            <a:ext cx="2326368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Notify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3934" y="2008067"/>
            <a:ext cx="74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web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1734" y="336411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服务层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368" y="43345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中间件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9368" y="52842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资源层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4552" y="6196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存储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33934" y="2677530"/>
            <a:ext cx="9099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33934" y="4264661"/>
            <a:ext cx="9099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33934" y="4878311"/>
            <a:ext cx="9099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3934" y="6090848"/>
            <a:ext cx="9099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3334057" y="4965679"/>
            <a:ext cx="2083915" cy="4710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http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executor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10397447" y="976045"/>
            <a:ext cx="220813" cy="2702103"/>
          </a:xfrm>
          <a:custGeom>
            <a:avLst/>
            <a:gdLst>
              <a:gd name="connsiteX0" fmla="*/ 0 w 220813"/>
              <a:gd name="connsiteY0" fmla="*/ 0 h 2702103"/>
              <a:gd name="connsiteX1" fmla="*/ 184935 w 220813"/>
              <a:gd name="connsiteY1" fmla="*/ 1304818 h 2702103"/>
              <a:gd name="connsiteX2" fmla="*/ 205483 w 220813"/>
              <a:gd name="connsiteY2" fmla="*/ 2280863 h 2702103"/>
              <a:gd name="connsiteX3" fmla="*/ 10274 w 220813"/>
              <a:gd name="connsiteY3" fmla="*/ 2702103 h 2702103"/>
              <a:gd name="connsiteX4" fmla="*/ 10274 w 220813"/>
              <a:gd name="connsiteY4" fmla="*/ 2702103 h 270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813" h="2702103">
                <a:moveTo>
                  <a:pt x="0" y="0"/>
                </a:moveTo>
                <a:cubicBezTo>
                  <a:pt x="75344" y="462337"/>
                  <a:pt x="150688" y="924674"/>
                  <a:pt x="184935" y="1304818"/>
                </a:cubicBezTo>
                <a:cubicBezTo>
                  <a:pt x="219182" y="1684962"/>
                  <a:pt x="234593" y="2047982"/>
                  <a:pt x="205483" y="2280863"/>
                </a:cubicBezTo>
                <a:cubicBezTo>
                  <a:pt x="176373" y="2513744"/>
                  <a:pt x="10274" y="2702103"/>
                  <a:pt x="10274" y="2702103"/>
                </a:cubicBezTo>
                <a:lnTo>
                  <a:pt x="10274" y="2702103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6485860" y="2105149"/>
            <a:ext cx="3948224" cy="1675335"/>
          </a:xfrm>
          <a:custGeom>
            <a:avLst/>
            <a:gdLst>
              <a:gd name="connsiteX0" fmla="*/ 3948224 w 3948224"/>
              <a:gd name="connsiteY0" fmla="*/ 1538274 h 1675335"/>
              <a:gd name="connsiteX1" fmla="*/ 3820633 w 3948224"/>
              <a:gd name="connsiteY1" fmla="*/ 1651688 h 1675335"/>
              <a:gd name="connsiteX2" fmla="*/ 3579628 w 3948224"/>
              <a:gd name="connsiteY2" fmla="*/ 1665865 h 1675335"/>
              <a:gd name="connsiteX3" fmla="*/ 3239387 w 3948224"/>
              <a:gd name="connsiteY3" fmla="*/ 1538274 h 1675335"/>
              <a:gd name="connsiteX4" fmla="*/ 2587256 w 3948224"/>
              <a:gd name="connsiteY4" fmla="*/ 1205121 h 1675335"/>
              <a:gd name="connsiteX5" fmla="*/ 999461 w 3948224"/>
              <a:gd name="connsiteY5" fmla="*/ 191484 h 1675335"/>
              <a:gd name="connsiteX6" fmla="*/ 226828 w 3948224"/>
              <a:gd name="connsiteY6" fmla="*/ 98 h 1675335"/>
              <a:gd name="connsiteX7" fmla="*/ 0 w 3948224"/>
              <a:gd name="connsiteY7" fmla="*/ 163130 h 16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8224" h="1675335">
                <a:moveTo>
                  <a:pt x="3948224" y="1538274"/>
                </a:moveTo>
                <a:cubicBezTo>
                  <a:pt x="3915145" y="1584348"/>
                  <a:pt x="3882066" y="1630423"/>
                  <a:pt x="3820633" y="1651688"/>
                </a:cubicBezTo>
                <a:cubicBezTo>
                  <a:pt x="3759200" y="1672953"/>
                  <a:pt x="3676502" y="1684767"/>
                  <a:pt x="3579628" y="1665865"/>
                </a:cubicBezTo>
                <a:cubicBezTo>
                  <a:pt x="3482754" y="1646963"/>
                  <a:pt x="3404782" y="1615065"/>
                  <a:pt x="3239387" y="1538274"/>
                </a:cubicBezTo>
                <a:cubicBezTo>
                  <a:pt x="3073992" y="1461483"/>
                  <a:pt x="2960577" y="1429586"/>
                  <a:pt x="2587256" y="1205121"/>
                </a:cubicBezTo>
                <a:cubicBezTo>
                  <a:pt x="2213935" y="980656"/>
                  <a:pt x="1392866" y="392321"/>
                  <a:pt x="999461" y="191484"/>
                </a:cubicBezTo>
                <a:cubicBezTo>
                  <a:pt x="606056" y="-9353"/>
                  <a:pt x="393405" y="4824"/>
                  <a:pt x="226828" y="98"/>
                </a:cubicBezTo>
                <a:cubicBezTo>
                  <a:pt x="60251" y="-4628"/>
                  <a:pt x="0" y="163130"/>
                  <a:pt x="0" y="16313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6491021" y="2241910"/>
            <a:ext cx="3761952" cy="1998921"/>
          </a:xfrm>
          <a:custGeom>
            <a:avLst/>
            <a:gdLst>
              <a:gd name="connsiteX0" fmla="*/ 9016 w 3761952"/>
              <a:gd name="connsiteY0" fmla="*/ 0 h 1998921"/>
              <a:gd name="connsiteX1" fmla="*/ 65723 w 3761952"/>
              <a:gd name="connsiteY1" fmla="*/ 141768 h 1998921"/>
              <a:gd name="connsiteX2" fmla="*/ 498114 w 3761952"/>
              <a:gd name="connsiteY2" fmla="*/ 389861 h 1998921"/>
              <a:gd name="connsiteX3" fmla="*/ 2482858 w 3761952"/>
              <a:gd name="connsiteY3" fmla="*/ 1127051 h 1998921"/>
              <a:gd name="connsiteX4" fmla="*/ 3446877 w 3761952"/>
              <a:gd name="connsiteY4" fmla="*/ 1559442 h 1998921"/>
              <a:gd name="connsiteX5" fmla="*/ 3758765 w 3761952"/>
              <a:gd name="connsiteY5" fmla="*/ 1807535 h 1998921"/>
              <a:gd name="connsiteX6" fmla="*/ 3616998 w 3761952"/>
              <a:gd name="connsiteY6" fmla="*/ 1998921 h 199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1952" h="1998921">
                <a:moveTo>
                  <a:pt x="9016" y="0"/>
                </a:moveTo>
                <a:cubicBezTo>
                  <a:pt x="-3389" y="38395"/>
                  <a:pt x="-15793" y="76791"/>
                  <a:pt x="65723" y="141768"/>
                </a:cubicBezTo>
                <a:cubicBezTo>
                  <a:pt x="147239" y="206745"/>
                  <a:pt x="95258" y="225647"/>
                  <a:pt x="498114" y="389861"/>
                </a:cubicBezTo>
                <a:cubicBezTo>
                  <a:pt x="900970" y="554075"/>
                  <a:pt x="1991398" y="932121"/>
                  <a:pt x="2482858" y="1127051"/>
                </a:cubicBezTo>
                <a:cubicBezTo>
                  <a:pt x="2974318" y="1321981"/>
                  <a:pt x="3234226" y="1446028"/>
                  <a:pt x="3446877" y="1559442"/>
                </a:cubicBezTo>
                <a:cubicBezTo>
                  <a:pt x="3659528" y="1672856"/>
                  <a:pt x="3730411" y="1734288"/>
                  <a:pt x="3758765" y="1807535"/>
                </a:cubicBezTo>
                <a:cubicBezTo>
                  <a:pt x="3787119" y="1880782"/>
                  <a:pt x="3616998" y="1998921"/>
                  <a:pt x="3616998" y="199892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7024577" y="4260112"/>
            <a:ext cx="3076353" cy="652130"/>
          </a:xfrm>
          <a:custGeom>
            <a:avLst/>
            <a:gdLst>
              <a:gd name="connsiteX0" fmla="*/ 3076353 w 3076353"/>
              <a:gd name="connsiteY0" fmla="*/ 0 h 652130"/>
              <a:gd name="connsiteX1" fmla="*/ 2601432 w 3076353"/>
              <a:gd name="connsiteY1" fmla="*/ 163032 h 652130"/>
              <a:gd name="connsiteX2" fmla="*/ 1431851 w 3076353"/>
              <a:gd name="connsiteY2" fmla="*/ 425302 h 652130"/>
              <a:gd name="connsiteX3" fmla="*/ 0 w 3076353"/>
              <a:gd name="connsiteY3" fmla="*/ 652130 h 65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6353" h="652130">
                <a:moveTo>
                  <a:pt x="3076353" y="0"/>
                </a:moveTo>
                <a:cubicBezTo>
                  <a:pt x="2975934" y="46074"/>
                  <a:pt x="2875516" y="92148"/>
                  <a:pt x="2601432" y="163032"/>
                </a:cubicBezTo>
                <a:cubicBezTo>
                  <a:pt x="2327348" y="233916"/>
                  <a:pt x="1865423" y="343786"/>
                  <a:pt x="1431851" y="425302"/>
                </a:cubicBezTo>
                <a:cubicBezTo>
                  <a:pt x="998279" y="506818"/>
                  <a:pt x="0" y="652130"/>
                  <a:pt x="0" y="65213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8156448" y="4498848"/>
            <a:ext cx="2897414" cy="1414272"/>
          </a:xfrm>
          <a:custGeom>
            <a:avLst/>
            <a:gdLst>
              <a:gd name="connsiteX0" fmla="*/ 0 w 2897414"/>
              <a:gd name="connsiteY0" fmla="*/ 0 h 1414272"/>
              <a:gd name="connsiteX1" fmla="*/ 2023872 w 2897414"/>
              <a:gd name="connsiteY1" fmla="*/ 682752 h 1414272"/>
              <a:gd name="connsiteX2" fmla="*/ 2852928 w 2897414"/>
              <a:gd name="connsiteY2" fmla="*/ 1085088 h 1414272"/>
              <a:gd name="connsiteX3" fmla="*/ 2791968 w 2897414"/>
              <a:gd name="connsiteY3" fmla="*/ 1414272 h 141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414" h="1414272">
                <a:moveTo>
                  <a:pt x="0" y="0"/>
                </a:moveTo>
                <a:cubicBezTo>
                  <a:pt x="774192" y="250952"/>
                  <a:pt x="1548384" y="501904"/>
                  <a:pt x="2023872" y="682752"/>
                </a:cubicBezTo>
                <a:cubicBezTo>
                  <a:pt x="2499360" y="863600"/>
                  <a:pt x="2724912" y="963168"/>
                  <a:pt x="2852928" y="1085088"/>
                </a:cubicBezTo>
                <a:cubicBezTo>
                  <a:pt x="2980944" y="1207008"/>
                  <a:pt x="2791968" y="1414272"/>
                  <a:pt x="2791968" y="141427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8070428" y="4901184"/>
            <a:ext cx="2938948" cy="1394758"/>
          </a:xfrm>
          <a:custGeom>
            <a:avLst/>
            <a:gdLst>
              <a:gd name="connsiteX0" fmla="*/ 2938948 w 2938948"/>
              <a:gd name="connsiteY0" fmla="*/ 938784 h 1394758"/>
              <a:gd name="connsiteX1" fmla="*/ 2682916 w 2938948"/>
              <a:gd name="connsiteY1" fmla="*/ 1158240 h 1394758"/>
              <a:gd name="connsiteX2" fmla="*/ 2109892 w 2938948"/>
              <a:gd name="connsiteY2" fmla="*/ 1353312 h 1394758"/>
              <a:gd name="connsiteX3" fmla="*/ 1805092 w 2938948"/>
              <a:gd name="connsiteY3" fmla="*/ 1389888 h 1394758"/>
              <a:gd name="connsiteX4" fmla="*/ 1451524 w 2938948"/>
              <a:gd name="connsiteY4" fmla="*/ 1280160 h 1394758"/>
              <a:gd name="connsiteX5" fmla="*/ 817540 w 2938948"/>
              <a:gd name="connsiteY5" fmla="*/ 902208 h 1394758"/>
              <a:gd name="connsiteX6" fmla="*/ 159172 w 2938948"/>
              <a:gd name="connsiteY6" fmla="*/ 353568 h 1394758"/>
              <a:gd name="connsiteX7" fmla="*/ 676 w 2938948"/>
              <a:gd name="connsiteY7" fmla="*/ 73152 h 1394758"/>
              <a:gd name="connsiteX8" fmla="*/ 98212 w 2938948"/>
              <a:gd name="connsiteY8" fmla="*/ 0 h 139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948" h="1394758">
                <a:moveTo>
                  <a:pt x="2938948" y="938784"/>
                </a:moveTo>
                <a:cubicBezTo>
                  <a:pt x="2880020" y="1013968"/>
                  <a:pt x="2821092" y="1089152"/>
                  <a:pt x="2682916" y="1158240"/>
                </a:cubicBezTo>
                <a:cubicBezTo>
                  <a:pt x="2544740" y="1227328"/>
                  <a:pt x="2256196" y="1314704"/>
                  <a:pt x="2109892" y="1353312"/>
                </a:cubicBezTo>
                <a:cubicBezTo>
                  <a:pt x="1963588" y="1391920"/>
                  <a:pt x="1914820" y="1402080"/>
                  <a:pt x="1805092" y="1389888"/>
                </a:cubicBezTo>
                <a:cubicBezTo>
                  <a:pt x="1695364" y="1377696"/>
                  <a:pt x="1616116" y="1361440"/>
                  <a:pt x="1451524" y="1280160"/>
                </a:cubicBezTo>
                <a:cubicBezTo>
                  <a:pt x="1286932" y="1198880"/>
                  <a:pt x="1032932" y="1056640"/>
                  <a:pt x="817540" y="902208"/>
                </a:cubicBezTo>
                <a:cubicBezTo>
                  <a:pt x="602148" y="747776"/>
                  <a:pt x="295316" y="491744"/>
                  <a:pt x="159172" y="353568"/>
                </a:cubicBezTo>
                <a:cubicBezTo>
                  <a:pt x="23028" y="215392"/>
                  <a:pt x="10836" y="132080"/>
                  <a:pt x="676" y="73152"/>
                </a:cubicBezTo>
                <a:cubicBezTo>
                  <a:pt x="-9484" y="14224"/>
                  <a:pt x="98212" y="0"/>
                  <a:pt x="98212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8205216" y="4896492"/>
            <a:ext cx="3523987" cy="528948"/>
          </a:xfrm>
          <a:custGeom>
            <a:avLst/>
            <a:gdLst>
              <a:gd name="connsiteX0" fmla="*/ 0 w 3523987"/>
              <a:gd name="connsiteY0" fmla="*/ 4692 h 528948"/>
              <a:gd name="connsiteX1" fmla="*/ 195072 w 3523987"/>
              <a:gd name="connsiteY1" fmla="*/ 4692 h 528948"/>
              <a:gd name="connsiteX2" fmla="*/ 658368 w 3523987"/>
              <a:gd name="connsiteY2" fmla="*/ 53460 h 528948"/>
              <a:gd name="connsiteX3" fmla="*/ 1536192 w 3523987"/>
              <a:gd name="connsiteY3" fmla="*/ 175380 h 528948"/>
              <a:gd name="connsiteX4" fmla="*/ 3218688 w 3523987"/>
              <a:gd name="connsiteY4" fmla="*/ 467988 h 528948"/>
              <a:gd name="connsiteX5" fmla="*/ 3523488 w 3523987"/>
              <a:gd name="connsiteY5" fmla="*/ 528948 h 52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3987" h="528948">
                <a:moveTo>
                  <a:pt x="0" y="4692"/>
                </a:moveTo>
                <a:cubicBezTo>
                  <a:pt x="42672" y="628"/>
                  <a:pt x="85344" y="-3436"/>
                  <a:pt x="195072" y="4692"/>
                </a:cubicBezTo>
                <a:cubicBezTo>
                  <a:pt x="304800" y="12820"/>
                  <a:pt x="434848" y="25012"/>
                  <a:pt x="658368" y="53460"/>
                </a:cubicBezTo>
                <a:cubicBezTo>
                  <a:pt x="881888" y="81908"/>
                  <a:pt x="1109472" y="106292"/>
                  <a:pt x="1536192" y="175380"/>
                </a:cubicBezTo>
                <a:cubicBezTo>
                  <a:pt x="1962912" y="244468"/>
                  <a:pt x="2887472" y="409060"/>
                  <a:pt x="3218688" y="467988"/>
                </a:cubicBezTo>
                <a:cubicBezTo>
                  <a:pt x="3549904" y="526916"/>
                  <a:pt x="3523488" y="528948"/>
                  <a:pt x="3523488" y="52894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534912" y="3340608"/>
            <a:ext cx="4608576" cy="1109472"/>
          </a:xfrm>
          <a:custGeom>
            <a:avLst/>
            <a:gdLst>
              <a:gd name="connsiteX0" fmla="*/ 4608576 w 4608576"/>
              <a:gd name="connsiteY0" fmla="*/ 0 h 1109472"/>
              <a:gd name="connsiteX1" fmla="*/ 987552 w 4608576"/>
              <a:gd name="connsiteY1" fmla="*/ 670560 h 1109472"/>
              <a:gd name="connsiteX2" fmla="*/ 0 w 4608576"/>
              <a:gd name="connsiteY2" fmla="*/ 1109472 h 11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8576" h="1109472">
                <a:moveTo>
                  <a:pt x="4608576" y="0"/>
                </a:moveTo>
                <a:cubicBezTo>
                  <a:pt x="3182112" y="242824"/>
                  <a:pt x="1755648" y="485648"/>
                  <a:pt x="987552" y="670560"/>
                </a:cubicBezTo>
                <a:cubicBezTo>
                  <a:pt x="219456" y="855472"/>
                  <a:pt x="0" y="1109472"/>
                  <a:pt x="0" y="110947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/>
          <p:cNvSpPr/>
          <p:nvPr/>
        </p:nvSpPr>
        <p:spPr>
          <a:xfrm>
            <a:off x="6403004" y="4450080"/>
            <a:ext cx="2314276" cy="500118"/>
          </a:xfrm>
          <a:custGeom>
            <a:avLst/>
            <a:gdLst>
              <a:gd name="connsiteX0" fmla="*/ 131908 w 2314276"/>
              <a:gd name="connsiteY0" fmla="*/ 0 h 500118"/>
              <a:gd name="connsiteX1" fmla="*/ 9988 w 2314276"/>
              <a:gd name="connsiteY1" fmla="*/ 170688 h 500118"/>
              <a:gd name="connsiteX2" fmla="*/ 363556 w 2314276"/>
              <a:gd name="connsiteY2" fmla="*/ 402336 h 500118"/>
              <a:gd name="connsiteX3" fmla="*/ 1229188 w 2314276"/>
              <a:gd name="connsiteY3" fmla="*/ 499872 h 500118"/>
              <a:gd name="connsiteX4" fmla="*/ 2314276 w 2314276"/>
              <a:gd name="connsiteY4" fmla="*/ 377952 h 500118"/>
              <a:gd name="connsiteX5" fmla="*/ 2314276 w 2314276"/>
              <a:gd name="connsiteY5" fmla="*/ 377952 h 50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4276" h="500118">
                <a:moveTo>
                  <a:pt x="131908" y="0"/>
                </a:moveTo>
                <a:cubicBezTo>
                  <a:pt x="51644" y="51816"/>
                  <a:pt x="-28620" y="103632"/>
                  <a:pt x="9988" y="170688"/>
                </a:cubicBezTo>
                <a:cubicBezTo>
                  <a:pt x="48596" y="237744"/>
                  <a:pt x="160356" y="347472"/>
                  <a:pt x="363556" y="402336"/>
                </a:cubicBezTo>
                <a:cubicBezTo>
                  <a:pt x="566756" y="457200"/>
                  <a:pt x="904068" y="503936"/>
                  <a:pt x="1229188" y="499872"/>
                </a:cubicBezTo>
                <a:cubicBezTo>
                  <a:pt x="1554308" y="495808"/>
                  <a:pt x="2314276" y="377952"/>
                  <a:pt x="2314276" y="377952"/>
                </a:cubicBezTo>
                <a:lnTo>
                  <a:pt x="2314276" y="377952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6547104" y="4072075"/>
            <a:ext cx="2441479" cy="731573"/>
          </a:xfrm>
          <a:custGeom>
            <a:avLst/>
            <a:gdLst>
              <a:gd name="connsiteX0" fmla="*/ 2182368 w 2441479"/>
              <a:gd name="connsiteY0" fmla="*/ 731573 h 731573"/>
              <a:gd name="connsiteX1" fmla="*/ 2292096 w 2441479"/>
              <a:gd name="connsiteY1" fmla="*/ 548693 h 731573"/>
              <a:gd name="connsiteX2" fmla="*/ 402336 w 2441479"/>
              <a:gd name="connsiteY2" fmla="*/ 53 h 731573"/>
              <a:gd name="connsiteX3" fmla="*/ 0 w 2441479"/>
              <a:gd name="connsiteY3" fmla="*/ 512117 h 73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479" h="731573">
                <a:moveTo>
                  <a:pt x="2182368" y="731573"/>
                </a:moveTo>
                <a:cubicBezTo>
                  <a:pt x="2385568" y="701093"/>
                  <a:pt x="2588768" y="670613"/>
                  <a:pt x="2292096" y="548693"/>
                </a:cubicBezTo>
                <a:cubicBezTo>
                  <a:pt x="1995424" y="426773"/>
                  <a:pt x="784352" y="6149"/>
                  <a:pt x="402336" y="53"/>
                </a:cubicBezTo>
                <a:cubicBezTo>
                  <a:pt x="20320" y="-6043"/>
                  <a:pt x="0" y="512117"/>
                  <a:pt x="0" y="51211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6549381" y="4511040"/>
            <a:ext cx="3204219" cy="1560576"/>
          </a:xfrm>
          <a:custGeom>
            <a:avLst/>
            <a:gdLst>
              <a:gd name="connsiteX0" fmla="*/ 9915 w 3204219"/>
              <a:gd name="connsiteY0" fmla="*/ 0 h 1560576"/>
              <a:gd name="connsiteX1" fmla="*/ 22107 w 3204219"/>
              <a:gd name="connsiteY1" fmla="*/ 256032 h 1560576"/>
              <a:gd name="connsiteX2" fmla="*/ 204987 w 3204219"/>
              <a:gd name="connsiteY2" fmla="*/ 414528 h 1560576"/>
              <a:gd name="connsiteX3" fmla="*/ 985275 w 3204219"/>
              <a:gd name="connsiteY3" fmla="*/ 743712 h 1560576"/>
              <a:gd name="connsiteX4" fmla="*/ 3204219 w 3204219"/>
              <a:gd name="connsiteY4" fmla="*/ 1560576 h 15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219" h="1560576">
                <a:moveTo>
                  <a:pt x="9915" y="0"/>
                </a:moveTo>
                <a:cubicBezTo>
                  <a:pt x="-245" y="93472"/>
                  <a:pt x="-10405" y="186944"/>
                  <a:pt x="22107" y="256032"/>
                </a:cubicBezTo>
                <a:cubicBezTo>
                  <a:pt x="54619" y="325120"/>
                  <a:pt x="44459" y="333248"/>
                  <a:pt x="204987" y="414528"/>
                </a:cubicBezTo>
                <a:cubicBezTo>
                  <a:pt x="365515" y="495808"/>
                  <a:pt x="485403" y="552704"/>
                  <a:pt x="985275" y="743712"/>
                </a:cubicBezTo>
                <a:cubicBezTo>
                  <a:pt x="1485147" y="934720"/>
                  <a:pt x="3204219" y="1560576"/>
                  <a:pt x="3204219" y="156057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6449568" y="1755648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559781" y="1377696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9868554" y="3261825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9978767" y="2883873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7212162" y="4078086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7322375" y="3700134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9868554" y="5022269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9978767" y="4644317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385111" y="3775645"/>
            <a:ext cx="1674354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插件中心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84156" y="3775645"/>
            <a:ext cx="2326368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操作审计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334057" y="6155285"/>
            <a:ext cx="2173330" cy="4710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m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ongodb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elasticsearch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37" grpId="0" animBg="1"/>
      <p:bldP spid="137" grpId="1" animBg="1"/>
      <p:bldP spid="138" grpId="0" animBg="1"/>
      <p:bldP spid="138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6" grpId="0" animBg="1"/>
      <p:bldP spid="146" grpId="1" animBg="1"/>
      <p:bldP spid="147" grpId="0" animBg="1"/>
      <p:bldP spid="147" grpId="1" animBg="1"/>
      <p:bldP spid="156" grpId="0" animBg="1"/>
      <p:bldP spid="156" grpId="1" animBg="1"/>
      <p:bldP spid="159" grpId="0" animBg="1"/>
      <p:bldP spid="159" grpId="1" animBg="1"/>
      <p:bldP spid="160" grpId="0" animBg="1"/>
      <p:bldP spid="160" grpId="1" animBg="1"/>
      <p:bldP spid="163" grpId="0" animBg="1"/>
      <p:bldP spid="163" grpId="1" animBg="1"/>
      <p:bldP spid="164" grpId="0" animBg="1"/>
      <p:bldP spid="164" grpId="1" animBg="1"/>
      <p:bldP spid="168" grpId="0" animBg="1"/>
      <p:bldP spid="168" grpId="1" animBg="1"/>
      <p:bldP spid="173" grpId="0" animBg="1"/>
      <p:bldP spid="173" grpId="1" animBg="1"/>
      <p:bldP spid="174" grpId="0" animBg="1"/>
      <p:bldP spid="174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流程编排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064328" y="1371600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1856" y="1371600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流程编排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2708564" y="1787236"/>
            <a:ext cx="1" cy="422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16092" y="1787236"/>
            <a:ext cx="1" cy="4225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1"/>
          </p:cNvCxnSpPr>
          <p:nvPr/>
        </p:nvCxnSpPr>
        <p:spPr>
          <a:xfrm>
            <a:off x="2597726" y="2341418"/>
            <a:ext cx="4856020" cy="2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7726" y="3939531"/>
            <a:ext cx="485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7726" y="5228933"/>
            <a:ext cx="485948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3746" y="2036615"/>
            <a:ext cx="13162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47714" y="1939630"/>
            <a:ext cx="17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en-US" altLang="zh-CN" sz="1200" dirty="0" smtClean="0"/>
              <a:t>alidator</a:t>
            </a:r>
          </a:p>
          <a:p>
            <a:r>
              <a:rPr lang="en-US" altLang="zh-CN" sz="1200" dirty="0" smtClean="0"/>
              <a:t>1.workflow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name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unique</a:t>
            </a:r>
          </a:p>
          <a:p>
            <a:r>
              <a:rPr lang="en-US" altLang="zh-CN" sz="1200" dirty="0"/>
              <a:t>2</a:t>
            </a:r>
            <a:r>
              <a:rPr lang="en-US" altLang="zh-CN" sz="1200" dirty="0" smtClean="0"/>
              <a:t>.struct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9564" y="2036615"/>
            <a:ext cx="32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create/update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(workflow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011225" y="3570199"/>
            <a:ext cx="2890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read(</a:t>
            </a:r>
            <a:r>
              <a:rPr lang="en-US" altLang="zh-CN" sz="1600" dirty="0" err="1" smtClean="0"/>
              <a:t>workflowID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versionID</a:t>
            </a:r>
            <a:r>
              <a:rPr lang="en-US" altLang="zh-CN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022296" y="4867497"/>
            <a:ext cx="3040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delete(</a:t>
            </a:r>
            <a:r>
              <a:rPr lang="en-US" altLang="zh-CN" sz="1600" dirty="0" err="1" smtClean="0"/>
              <a:t>workflowID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versionID</a:t>
            </a:r>
            <a:r>
              <a:rPr lang="en-US" altLang="zh-CN" sz="1600" dirty="0" smtClean="0"/>
              <a:t>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453746" y="2805546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54641" y="2857404"/>
            <a:ext cx="1896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</a:t>
            </a:r>
            <a:r>
              <a:rPr lang="en-US" altLang="zh-CN" sz="1200" dirty="0" smtClean="0"/>
              <a:t>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create/update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 flipV="1">
            <a:off x="2729346" y="2995903"/>
            <a:ext cx="472440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9564" y="2635624"/>
            <a:ext cx="2804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</a:t>
            </a:r>
            <a:r>
              <a:rPr lang="en-US" altLang="zh-CN" sz="1600" dirty="0" smtClean="0"/>
              <a:t>eturn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(workflow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error)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7467598" y="3581540"/>
            <a:ext cx="13162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64749" y="3514779"/>
            <a:ext cx="1543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en-US" altLang="zh-CN" sz="1200" dirty="0" smtClean="0"/>
              <a:t>alidator</a:t>
            </a:r>
          </a:p>
          <a:p>
            <a:r>
              <a:rPr lang="en-US" altLang="zh-CN" sz="1200" dirty="0" smtClean="0"/>
              <a:t>1.workflowID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en-US" altLang="zh-CN" sz="1200" dirty="0" smtClean="0"/>
              <a:t>2.versionID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701635" y="4220573"/>
            <a:ext cx="472440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97373" y="3900054"/>
            <a:ext cx="2804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</a:t>
            </a:r>
            <a:r>
              <a:rPr lang="en-US" altLang="zh-CN" sz="1600" dirty="0" smtClean="0"/>
              <a:t>eturn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(workflow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error)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453744" y="4896424"/>
            <a:ext cx="13162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64749" y="4805292"/>
            <a:ext cx="1543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en-US" altLang="zh-CN" sz="1200" dirty="0" smtClean="0"/>
              <a:t>alidator</a:t>
            </a:r>
          </a:p>
          <a:p>
            <a:r>
              <a:rPr lang="en-US" altLang="zh-CN" sz="1200" dirty="0" smtClean="0"/>
              <a:t>1.workflowID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en-US" altLang="zh-CN" sz="1200" dirty="0" smtClean="0"/>
              <a:t>2.versionID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en-US" altLang="zh-CN" sz="1200" dirty="0" smtClean="0"/>
              <a:t>3.auth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validate</a:t>
            </a:r>
          </a:p>
          <a:p>
            <a:r>
              <a:rPr lang="mr-IN" altLang="zh-CN" sz="1200" dirty="0" smtClean="0"/>
              <a:t>…</a:t>
            </a:r>
            <a:r>
              <a:rPr lang="en-US" altLang="zh-CN" sz="1200" dirty="0" smtClean="0"/>
              <a:t>.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729346" y="5557920"/>
            <a:ext cx="4724400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22296" y="5208901"/>
            <a:ext cx="1393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</a:t>
            </a:r>
            <a:r>
              <a:rPr lang="en-US" altLang="zh-CN" sz="1600" dirty="0" smtClean="0"/>
              <a:t>eturn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(error)</a:t>
            </a:r>
            <a:endParaRPr lang="en-US" sz="1600" dirty="0"/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7356527" y="2704729"/>
            <a:ext cx="337365" cy="62346"/>
          </a:xfrm>
          <a:prstGeom prst="bentConnector4">
            <a:avLst>
              <a:gd name="adj1" fmla="val -2853"/>
              <a:gd name="adj2" fmla="val 266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3401295" y="1540092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511508" y="1162140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197719" y="3204572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307932" y="2826620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165413" y="4590320"/>
            <a:ext cx="1514951" cy="792480"/>
          </a:xfrm>
          <a:custGeom>
            <a:avLst/>
            <a:gdLst>
              <a:gd name="connsiteX0" fmla="*/ 0 w 1514951"/>
              <a:gd name="connsiteY0" fmla="*/ 0 h 792480"/>
              <a:gd name="connsiteX1" fmla="*/ 1438656 w 1514951"/>
              <a:gd name="connsiteY1" fmla="*/ 548640 h 792480"/>
              <a:gd name="connsiteX2" fmla="*/ 1328928 w 1514951"/>
              <a:gd name="connsiteY2" fmla="*/ 792480 h 792480"/>
              <a:gd name="connsiteX3" fmla="*/ 1328928 w 1514951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951" h="792480">
                <a:moveTo>
                  <a:pt x="0" y="0"/>
                </a:moveTo>
                <a:cubicBezTo>
                  <a:pt x="608584" y="208280"/>
                  <a:pt x="1217168" y="416560"/>
                  <a:pt x="1438656" y="548640"/>
                </a:cubicBezTo>
                <a:cubicBezTo>
                  <a:pt x="1660144" y="680720"/>
                  <a:pt x="1328928" y="792480"/>
                  <a:pt x="1328928" y="792480"/>
                </a:cubicBezTo>
                <a:lnTo>
                  <a:pt x="1328928" y="792480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275626" y="4212368"/>
            <a:ext cx="1218715" cy="1361950"/>
          </a:xfrm>
          <a:custGeom>
            <a:avLst/>
            <a:gdLst>
              <a:gd name="connsiteX0" fmla="*/ 1218715 w 1218715"/>
              <a:gd name="connsiteY0" fmla="*/ 1170432 h 1361950"/>
              <a:gd name="connsiteX1" fmla="*/ 804187 w 1218715"/>
              <a:gd name="connsiteY1" fmla="*/ 1304544 h 1361950"/>
              <a:gd name="connsiteX2" fmla="*/ 133627 w 1218715"/>
              <a:gd name="connsiteY2" fmla="*/ 1341120 h 1361950"/>
              <a:gd name="connsiteX3" fmla="*/ 60475 w 1218715"/>
              <a:gd name="connsiteY3" fmla="*/ 987552 h 1361950"/>
              <a:gd name="connsiteX4" fmla="*/ 828571 w 1218715"/>
              <a:gd name="connsiteY4" fmla="*/ 0 h 1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715" h="1361950">
                <a:moveTo>
                  <a:pt x="1218715" y="1170432"/>
                </a:moveTo>
                <a:cubicBezTo>
                  <a:pt x="1101875" y="1223264"/>
                  <a:pt x="985035" y="1276096"/>
                  <a:pt x="804187" y="1304544"/>
                </a:cubicBezTo>
                <a:cubicBezTo>
                  <a:pt x="623339" y="1332992"/>
                  <a:pt x="257579" y="1393952"/>
                  <a:pt x="133627" y="1341120"/>
                </a:cubicBezTo>
                <a:cubicBezTo>
                  <a:pt x="9675" y="1288288"/>
                  <a:pt x="-55349" y="1211072"/>
                  <a:pt x="60475" y="987552"/>
                </a:cubicBezTo>
                <a:cubicBezTo>
                  <a:pt x="176299" y="764032"/>
                  <a:pt x="828571" y="0"/>
                  <a:pt x="828571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流程调度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414547" y="1330035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9505" y="1330035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流程编排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04463" y="1330035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流程调度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99420" y="1330035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NSQ</a:t>
            </a:r>
            <a:endParaRPr lang="en-US" dirty="0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2058783" y="1745671"/>
            <a:ext cx="1" cy="4114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53740" y="1745671"/>
            <a:ext cx="1" cy="4114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248698" y="1745671"/>
            <a:ext cx="1" cy="4114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843656" y="1745671"/>
            <a:ext cx="1" cy="4114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2058783" y="2147454"/>
            <a:ext cx="5124104" cy="4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9337" y="1866250"/>
            <a:ext cx="1713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create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project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2887" y="1858440"/>
            <a:ext cx="13162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97637" y="2030701"/>
            <a:ext cx="732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validator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82887" y="2636227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82887" y="3129713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97637" y="2695719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</a:t>
            </a:r>
            <a:r>
              <a:rPr lang="en-US" altLang="zh-CN" sz="1200" dirty="0" smtClean="0"/>
              <a:t>ind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9819" y="3181571"/>
            <a:ext cx="125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create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project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709159" y="2616363"/>
            <a:ext cx="2591495" cy="1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53740" y="2972718"/>
            <a:ext cx="25291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91392" y="2616363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5" idx="1"/>
          </p:cNvCxnSpPr>
          <p:nvPr/>
        </p:nvCxnSpPr>
        <p:spPr>
          <a:xfrm flipH="1" flipV="1">
            <a:off x="2058783" y="3320070"/>
            <a:ext cx="5124104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6465" y="2975110"/>
            <a:ext cx="256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Return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(project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error)</a:t>
            </a:r>
            <a:endParaRPr lang="en-US" sz="1600" dirty="0"/>
          </a:p>
        </p:txBody>
      </p:sp>
      <p:cxnSp>
        <p:nvCxnSpPr>
          <p:cNvPr id="81" name="Straight Arrow Connector 80"/>
          <p:cNvCxnSpPr>
            <a:endCxn id="82" idx="1"/>
          </p:cNvCxnSpPr>
          <p:nvPr/>
        </p:nvCxnSpPr>
        <p:spPr>
          <a:xfrm>
            <a:off x="2072060" y="4047409"/>
            <a:ext cx="5110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182887" y="3857051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182887" y="4403244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296085" y="3693687"/>
            <a:ext cx="218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triggering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workflow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421970" y="3893741"/>
            <a:ext cx="732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validator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21970" y="4385827"/>
            <a:ext cx="146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end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182887" y="4930967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/>
          <p:nvPr/>
        </p:nvCxnSpPr>
        <p:spPr>
          <a:xfrm rot="16200000" flipH="1">
            <a:off x="7107147" y="4810630"/>
            <a:ext cx="337365" cy="62346"/>
          </a:xfrm>
          <a:prstGeom prst="bentConnector4">
            <a:avLst>
              <a:gd name="adj1" fmla="val -2853"/>
              <a:gd name="adj2" fmla="val 266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82887" y="5473095"/>
            <a:ext cx="104490" cy="25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98049" y="4930966"/>
            <a:ext cx="124693" cy="38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814679" y="5473095"/>
            <a:ext cx="104490" cy="25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88" idx="3"/>
            <a:endCxn id="100" idx="1"/>
          </p:cNvCxnSpPr>
          <p:nvPr/>
        </p:nvCxnSpPr>
        <p:spPr>
          <a:xfrm flipV="1">
            <a:off x="7307580" y="5121325"/>
            <a:ext cx="2490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1"/>
            <a:endCxn id="99" idx="3"/>
          </p:cNvCxnSpPr>
          <p:nvPr/>
        </p:nvCxnSpPr>
        <p:spPr>
          <a:xfrm flipH="1">
            <a:off x="7287377" y="5600208"/>
            <a:ext cx="252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8" idx="2"/>
          </p:cNvCxnSpPr>
          <p:nvPr/>
        </p:nvCxnSpPr>
        <p:spPr>
          <a:xfrm flipH="1">
            <a:off x="2058783" y="5311684"/>
            <a:ext cx="518645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7107147" y="4242591"/>
            <a:ext cx="337365" cy="62346"/>
          </a:xfrm>
          <a:prstGeom prst="bentConnector4">
            <a:avLst>
              <a:gd name="adj1" fmla="val -2853"/>
              <a:gd name="adj2" fmla="val 266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6200000" flipH="1">
            <a:off x="7107147" y="3051092"/>
            <a:ext cx="337365" cy="62346"/>
          </a:xfrm>
          <a:prstGeom prst="bentConnector4">
            <a:avLst>
              <a:gd name="adj1" fmla="val -2853"/>
              <a:gd name="adj2" fmla="val 266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6200000" flipH="1">
            <a:off x="7107147" y="2496911"/>
            <a:ext cx="337365" cy="62346"/>
          </a:xfrm>
          <a:prstGeom prst="bentConnector4">
            <a:avLst>
              <a:gd name="adj1" fmla="val -2853"/>
              <a:gd name="adj2" fmla="val 266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309337" y="4967689"/>
            <a:ext cx="13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Return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(error)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07896" y="4871803"/>
            <a:ext cx="1614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ublish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68222" y="5328899"/>
            <a:ext cx="215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ubscribe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result</a:t>
            </a:r>
          </a:p>
        </p:txBody>
      </p:sp>
      <p:sp>
        <p:nvSpPr>
          <p:cNvPr id="118" name="Freeform 117"/>
          <p:cNvSpPr/>
          <p:nvPr/>
        </p:nvSpPr>
        <p:spPr>
          <a:xfrm>
            <a:off x="2231136" y="1901696"/>
            <a:ext cx="5372454" cy="378208"/>
          </a:xfrm>
          <a:custGeom>
            <a:avLst/>
            <a:gdLst>
              <a:gd name="connsiteX0" fmla="*/ 0 w 5372454"/>
              <a:gd name="connsiteY0" fmla="*/ 256 h 378208"/>
              <a:gd name="connsiteX1" fmla="*/ 4888992 w 5372454"/>
              <a:gd name="connsiteY1" fmla="*/ 61216 h 378208"/>
              <a:gd name="connsiteX2" fmla="*/ 5193792 w 5372454"/>
              <a:gd name="connsiteY2" fmla="*/ 378208 h 37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2454" h="378208">
                <a:moveTo>
                  <a:pt x="0" y="256"/>
                </a:moveTo>
                <a:cubicBezTo>
                  <a:pt x="2011680" y="-760"/>
                  <a:pt x="4023360" y="-1776"/>
                  <a:pt x="4888992" y="61216"/>
                </a:cubicBezTo>
                <a:cubicBezTo>
                  <a:pt x="5754624" y="124208"/>
                  <a:pt x="5193792" y="378208"/>
                  <a:pt x="5193792" y="37820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5237261" y="2267712"/>
            <a:ext cx="2212051" cy="731520"/>
          </a:xfrm>
          <a:custGeom>
            <a:avLst/>
            <a:gdLst>
              <a:gd name="connsiteX0" fmla="*/ 2212051 w 2212051"/>
              <a:gd name="connsiteY0" fmla="*/ 0 h 731520"/>
              <a:gd name="connsiteX1" fmla="*/ 1858483 w 2212051"/>
              <a:gd name="connsiteY1" fmla="*/ 121920 h 731520"/>
              <a:gd name="connsiteX2" fmla="*/ 163795 w 2212051"/>
              <a:gd name="connsiteY2" fmla="*/ 560832 h 731520"/>
              <a:gd name="connsiteX3" fmla="*/ 66259 w 2212051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2051" h="731520">
                <a:moveTo>
                  <a:pt x="2212051" y="0"/>
                </a:moveTo>
                <a:cubicBezTo>
                  <a:pt x="2205955" y="14224"/>
                  <a:pt x="2199859" y="28448"/>
                  <a:pt x="1858483" y="121920"/>
                </a:cubicBezTo>
                <a:cubicBezTo>
                  <a:pt x="1517107" y="215392"/>
                  <a:pt x="462499" y="459232"/>
                  <a:pt x="163795" y="560832"/>
                </a:cubicBezTo>
                <a:cubicBezTo>
                  <a:pt x="-134909" y="662432"/>
                  <a:pt x="66259" y="731520"/>
                  <a:pt x="66259" y="73152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279136" y="2987040"/>
            <a:ext cx="1913800" cy="341376"/>
          </a:xfrm>
          <a:custGeom>
            <a:avLst/>
            <a:gdLst>
              <a:gd name="connsiteX0" fmla="*/ 0 w 1913800"/>
              <a:gd name="connsiteY0" fmla="*/ 0 h 341376"/>
              <a:gd name="connsiteX1" fmla="*/ 560832 w 1913800"/>
              <a:gd name="connsiteY1" fmla="*/ 48768 h 341376"/>
              <a:gd name="connsiteX2" fmla="*/ 1816608 w 1913800"/>
              <a:gd name="connsiteY2" fmla="*/ 97536 h 341376"/>
              <a:gd name="connsiteX3" fmla="*/ 1828800 w 1913800"/>
              <a:gd name="connsiteY3" fmla="*/ 341376 h 3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800" h="341376">
                <a:moveTo>
                  <a:pt x="0" y="0"/>
                </a:moveTo>
                <a:cubicBezTo>
                  <a:pt x="129032" y="16256"/>
                  <a:pt x="258064" y="32512"/>
                  <a:pt x="560832" y="48768"/>
                </a:cubicBezTo>
                <a:cubicBezTo>
                  <a:pt x="863600" y="65024"/>
                  <a:pt x="1605280" y="48768"/>
                  <a:pt x="1816608" y="97536"/>
                </a:cubicBezTo>
                <a:cubicBezTo>
                  <a:pt x="2027936" y="146304"/>
                  <a:pt x="1828800" y="341376"/>
                  <a:pt x="1828800" y="34137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2328672" y="3694176"/>
            <a:ext cx="5051686" cy="329184"/>
          </a:xfrm>
          <a:custGeom>
            <a:avLst/>
            <a:gdLst>
              <a:gd name="connsiteX0" fmla="*/ 0 w 5051686"/>
              <a:gd name="connsiteY0" fmla="*/ 0 h 329184"/>
              <a:gd name="connsiteX1" fmla="*/ 4486656 w 5051686"/>
              <a:gd name="connsiteY1" fmla="*/ 36576 h 329184"/>
              <a:gd name="connsiteX2" fmla="*/ 4986528 w 5051686"/>
              <a:gd name="connsiteY2" fmla="*/ 329184 h 32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1686" h="329184">
                <a:moveTo>
                  <a:pt x="0" y="0"/>
                </a:moveTo>
                <a:lnTo>
                  <a:pt x="4486656" y="36576"/>
                </a:lnTo>
                <a:cubicBezTo>
                  <a:pt x="5317744" y="91440"/>
                  <a:pt x="4986528" y="329184"/>
                  <a:pt x="4986528" y="32918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6144768" y="4035552"/>
            <a:ext cx="1158240" cy="1304544"/>
          </a:xfrm>
          <a:custGeom>
            <a:avLst/>
            <a:gdLst>
              <a:gd name="connsiteX0" fmla="*/ 1158240 w 1158240"/>
              <a:gd name="connsiteY0" fmla="*/ 0 h 1304544"/>
              <a:gd name="connsiteX1" fmla="*/ 670560 w 1158240"/>
              <a:gd name="connsiteY1" fmla="*/ 316992 h 1304544"/>
              <a:gd name="connsiteX2" fmla="*/ 1097280 w 1158240"/>
              <a:gd name="connsiteY2" fmla="*/ 707136 h 1304544"/>
              <a:gd name="connsiteX3" fmla="*/ 0 w 1158240"/>
              <a:gd name="connsiteY3" fmla="*/ 1304544 h 13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304544">
                <a:moveTo>
                  <a:pt x="1158240" y="0"/>
                </a:moveTo>
                <a:cubicBezTo>
                  <a:pt x="919480" y="99568"/>
                  <a:pt x="680720" y="199136"/>
                  <a:pt x="670560" y="316992"/>
                </a:cubicBezTo>
                <a:cubicBezTo>
                  <a:pt x="660400" y="434848"/>
                  <a:pt x="1209040" y="542544"/>
                  <a:pt x="1097280" y="707136"/>
                </a:cubicBezTo>
                <a:cubicBezTo>
                  <a:pt x="985520" y="871728"/>
                  <a:pt x="0" y="1304544"/>
                  <a:pt x="0" y="130454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7010400" y="4742688"/>
            <a:ext cx="494906" cy="573024"/>
          </a:xfrm>
          <a:custGeom>
            <a:avLst/>
            <a:gdLst>
              <a:gd name="connsiteX0" fmla="*/ 0 w 494906"/>
              <a:gd name="connsiteY0" fmla="*/ 0 h 573024"/>
              <a:gd name="connsiteX1" fmla="*/ 487680 w 494906"/>
              <a:gd name="connsiteY1" fmla="*/ 256032 h 573024"/>
              <a:gd name="connsiteX2" fmla="*/ 304800 w 494906"/>
              <a:gd name="connsiteY2" fmla="*/ 573024 h 573024"/>
              <a:gd name="connsiteX3" fmla="*/ 304800 w 494906"/>
              <a:gd name="connsiteY3" fmla="*/ 573024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906" h="573024">
                <a:moveTo>
                  <a:pt x="0" y="0"/>
                </a:moveTo>
                <a:cubicBezTo>
                  <a:pt x="218440" y="80264"/>
                  <a:pt x="436880" y="160528"/>
                  <a:pt x="487680" y="256032"/>
                </a:cubicBezTo>
                <a:cubicBezTo>
                  <a:pt x="538480" y="351536"/>
                  <a:pt x="304800" y="573024"/>
                  <a:pt x="304800" y="573024"/>
                </a:cubicBezTo>
                <a:lnTo>
                  <a:pt x="304800" y="573024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7004642" y="4791456"/>
            <a:ext cx="359326" cy="556543"/>
          </a:xfrm>
          <a:custGeom>
            <a:avLst/>
            <a:gdLst>
              <a:gd name="connsiteX0" fmla="*/ 310558 w 359326"/>
              <a:gd name="connsiteY0" fmla="*/ 512064 h 556543"/>
              <a:gd name="connsiteX1" fmla="*/ 152062 w 359326"/>
              <a:gd name="connsiteY1" fmla="*/ 536448 h 556543"/>
              <a:gd name="connsiteX2" fmla="*/ 5758 w 359326"/>
              <a:gd name="connsiteY2" fmla="*/ 256032 h 556543"/>
              <a:gd name="connsiteX3" fmla="*/ 359326 w 359326"/>
              <a:gd name="connsiteY3" fmla="*/ 0 h 5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326" h="556543">
                <a:moveTo>
                  <a:pt x="310558" y="512064"/>
                </a:moveTo>
                <a:cubicBezTo>
                  <a:pt x="256710" y="545592"/>
                  <a:pt x="202862" y="579120"/>
                  <a:pt x="152062" y="536448"/>
                </a:cubicBezTo>
                <a:cubicBezTo>
                  <a:pt x="101262" y="493776"/>
                  <a:pt x="-28786" y="345440"/>
                  <a:pt x="5758" y="256032"/>
                </a:cubicBezTo>
                <a:cubicBezTo>
                  <a:pt x="40302" y="166624"/>
                  <a:pt x="359326" y="0"/>
                  <a:pt x="359326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7368429" y="4986528"/>
            <a:ext cx="2872851" cy="743712"/>
          </a:xfrm>
          <a:custGeom>
            <a:avLst/>
            <a:gdLst>
              <a:gd name="connsiteX0" fmla="*/ 2872851 w 2872851"/>
              <a:gd name="connsiteY0" fmla="*/ 0 h 743712"/>
              <a:gd name="connsiteX1" fmla="*/ 2653395 w 2872851"/>
              <a:gd name="connsiteY1" fmla="*/ 134112 h 743712"/>
              <a:gd name="connsiteX2" fmla="*/ 1641459 w 2872851"/>
              <a:gd name="connsiteY2" fmla="*/ 341376 h 743712"/>
              <a:gd name="connsiteX3" fmla="*/ 93075 w 2872851"/>
              <a:gd name="connsiteY3" fmla="*/ 585216 h 743712"/>
              <a:gd name="connsiteX4" fmla="*/ 166227 w 2872851"/>
              <a:gd name="connsiteY4" fmla="*/ 743712 h 74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851" h="743712">
                <a:moveTo>
                  <a:pt x="2872851" y="0"/>
                </a:moveTo>
                <a:cubicBezTo>
                  <a:pt x="2865739" y="38608"/>
                  <a:pt x="2858627" y="77216"/>
                  <a:pt x="2653395" y="134112"/>
                </a:cubicBezTo>
                <a:cubicBezTo>
                  <a:pt x="2448163" y="191008"/>
                  <a:pt x="2068179" y="266192"/>
                  <a:pt x="1641459" y="341376"/>
                </a:cubicBezTo>
                <a:cubicBezTo>
                  <a:pt x="1214739" y="416560"/>
                  <a:pt x="338947" y="518160"/>
                  <a:pt x="93075" y="585216"/>
                </a:cubicBezTo>
                <a:cubicBezTo>
                  <a:pt x="-152797" y="652272"/>
                  <a:pt x="166227" y="743712"/>
                  <a:pt x="166227" y="74371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7534656" y="5730240"/>
            <a:ext cx="2243328" cy="597408"/>
          </a:xfrm>
          <a:custGeom>
            <a:avLst/>
            <a:gdLst>
              <a:gd name="connsiteX0" fmla="*/ 0 w 2243328"/>
              <a:gd name="connsiteY0" fmla="*/ 0 h 597408"/>
              <a:gd name="connsiteX1" fmla="*/ 2243328 w 2243328"/>
              <a:gd name="connsiteY1" fmla="*/ 597408 h 5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3328" h="597408">
                <a:moveTo>
                  <a:pt x="0" y="0"/>
                </a:moveTo>
                <a:lnTo>
                  <a:pt x="2243328" y="597408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363968" y="4724970"/>
            <a:ext cx="2873823" cy="298134"/>
          </a:xfrm>
          <a:custGeom>
            <a:avLst/>
            <a:gdLst>
              <a:gd name="connsiteX0" fmla="*/ 0 w 2873823"/>
              <a:gd name="connsiteY0" fmla="*/ 66486 h 298134"/>
              <a:gd name="connsiteX1" fmla="*/ 97536 w 2873823"/>
              <a:gd name="connsiteY1" fmla="*/ 29910 h 298134"/>
              <a:gd name="connsiteX2" fmla="*/ 402336 w 2873823"/>
              <a:gd name="connsiteY2" fmla="*/ 17718 h 298134"/>
              <a:gd name="connsiteX3" fmla="*/ 2243328 w 2873823"/>
              <a:gd name="connsiteY3" fmla="*/ 5526 h 298134"/>
              <a:gd name="connsiteX4" fmla="*/ 2804160 w 2873823"/>
              <a:gd name="connsiteY4" fmla="*/ 115254 h 298134"/>
              <a:gd name="connsiteX5" fmla="*/ 2865120 w 2873823"/>
              <a:gd name="connsiteY5" fmla="*/ 298134 h 29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823" h="298134">
                <a:moveTo>
                  <a:pt x="0" y="66486"/>
                </a:moveTo>
                <a:cubicBezTo>
                  <a:pt x="15240" y="52262"/>
                  <a:pt x="30480" y="38038"/>
                  <a:pt x="97536" y="29910"/>
                </a:cubicBezTo>
                <a:cubicBezTo>
                  <a:pt x="164592" y="21782"/>
                  <a:pt x="402336" y="17718"/>
                  <a:pt x="402336" y="17718"/>
                </a:cubicBezTo>
                <a:cubicBezTo>
                  <a:pt x="759968" y="13654"/>
                  <a:pt x="1843024" y="-10730"/>
                  <a:pt x="2243328" y="5526"/>
                </a:cubicBezTo>
                <a:cubicBezTo>
                  <a:pt x="2643632" y="21782"/>
                  <a:pt x="2700528" y="66486"/>
                  <a:pt x="2804160" y="115254"/>
                </a:cubicBezTo>
                <a:cubicBezTo>
                  <a:pt x="2907792" y="164022"/>
                  <a:pt x="2865120" y="298134"/>
                  <a:pt x="2865120" y="29813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5522976" y="621792"/>
            <a:ext cx="1945246" cy="610819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20199" y="6241227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796625" y="624122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dirty="0" smtClean="0"/>
              <a:t>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20" grpId="0" animBg="1"/>
      <p:bldP spid="120" grpId="1" animBg="1"/>
      <p:bldP spid="123" grpId="0" animBg="1"/>
      <p:bldP spid="123" grpId="1" animBg="1"/>
      <p:bldP spid="126" grpId="0" animBg="1"/>
      <p:bldP spid="126" grpId="1" animBg="1"/>
      <p:bldP spid="131" grpId="0" animBg="1"/>
      <p:bldP spid="131" grpId="1" animBg="1"/>
      <p:bldP spid="134" grpId="0" animBg="1"/>
      <p:bldP spid="134" grpId="1" animBg="1"/>
      <p:bldP spid="135" grpId="0" animBg="1"/>
      <p:bldP spid="135" grpId="1" animBg="1"/>
      <p:bldP spid="147" grpId="0" animBg="1"/>
      <p:bldP spid="147" grpId="1" animBg="1"/>
      <p:bldP spid="148" grpId="0" animBg="1"/>
      <p:bldP spid="148" grpId="1" animBg="1"/>
      <p:bldP spid="150" grpId="0" animBg="1"/>
      <p:bldP spid="150" grpId="1" animBg="1"/>
      <p:bldP spid="155" grpId="0"/>
      <p:bldP spid="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服务调度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911929" y="1440872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NSQ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7239" y="1440872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服务调度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2548" y="1440872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2556166" y="1856508"/>
            <a:ext cx="0" cy="3837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1475" y="1745672"/>
            <a:ext cx="0" cy="3837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26784" y="1856508"/>
            <a:ext cx="0" cy="3837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1"/>
          </p:cNvCxnSpPr>
          <p:nvPr/>
        </p:nvCxnSpPr>
        <p:spPr>
          <a:xfrm>
            <a:off x="2417618" y="2299855"/>
            <a:ext cx="375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68736" y="1967346"/>
            <a:ext cx="13162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82595" y="3401289"/>
            <a:ext cx="117761" cy="46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82595" y="2743202"/>
            <a:ext cx="117761" cy="4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67903" y="2743201"/>
            <a:ext cx="117761" cy="4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227621" y="2867896"/>
            <a:ext cx="3626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00356" y="3061849"/>
            <a:ext cx="362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42308" y="3823850"/>
            <a:ext cx="362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045779" y="2530182"/>
            <a:ext cx="495300" cy="13854"/>
          </a:xfrm>
          <a:prstGeom prst="bentConnector4">
            <a:avLst>
              <a:gd name="adj1" fmla="val 27622"/>
              <a:gd name="adj2" fmla="val 95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6045774" y="3292181"/>
            <a:ext cx="495300" cy="13854"/>
          </a:xfrm>
          <a:prstGeom prst="bentConnector4">
            <a:avLst>
              <a:gd name="adj1" fmla="val 27622"/>
              <a:gd name="adj2" fmla="val 95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31769" y="2022856"/>
            <a:ext cx="175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ubscribe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1769" y="3546758"/>
            <a:ext cx="2005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ublish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workflow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3095" y="1912204"/>
            <a:ext cx="172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1.validator</a:t>
            </a:r>
          </a:p>
          <a:p>
            <a:r>
              <a:rPr lang="en-US" altLang="zh-CN" sz="1200" dirty="0" smtClean="0"/>
              <a:t>2.executor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select</a:t>
            </a:r>
          </a:p>
          <a:p>
            <a:r>
              <a:rPr lang="en-US" altLang="zh-CN" sz="1200" dirty="0" smtClean="0"/>
              <a:t>3.executing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node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service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7205" y="2604701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Req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0568" y="2826372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Return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result</a:t>
            </a:r>
          </a:p>
        </p:txBody>
      </p:sp>
      <p:sp>
        <p:nvSpPr>
          <p:cNvPr id="36" name="Freeform 35"/>
          <p:cNvSpPr/>
          <p:nvPr/>
        </p:nvSpPr>
        <p:spPr>
          <a:xfrm>
            <a:off x="2816352" y="1975104"/>
            <a:ext cx="3596640" cy="304800"/>
          </a:xfrm>
          <a:custGeom>
            <a:avLst/>
            <a:gdLst>
              <a:gd name="connsiteX0" fmla="*/ 0 w 3596640"/>
              <a:gd name="connsiteY0" fmla="*/ 0 h 304800"/>
              <a:gd name="connsiteX1" fmla="*/ 2962656 w 3596640"/>
              <a:gd name="connsiteY1" fmla="*/ 60960 h 304800"/>
              <a:gd name="connsiteX2" fmla="*/ 3596640 w 359664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304800">
                <a:moveTo>
                  <a:pt x="0" y="0"/>
                </a:moveTo>
                <a:cubicBezTo>
                  <a:pt x="1181608" y="5080"/>
                  <a:pt x="2363216" y="10160"/>
                  <a:pt x="2962656" y="60960"/>
                </a:cubicBezTo>
                <a:cubicBezTo>
                  <a:pt x="3562096" y="111760"/>
                  <a:pt x="3596640" y="304800"/>
                  <a:pt x="3596640" y="30480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059321" y="2267712"/>
            <a:ext cx="356805" cy="548640"/>
          </a:xfrm>
          <a:custGeom>
            <a:avLst/>
            <a:gdLst>
              <a:gd name="connsiteX0" fmla="*/ 341479 w 356805"/>
              <a:gd name="connsiteY0" fmla="*/ 0 h 548640"/>
              <a:gd name="connsiteX1" fmla="*/ 317095 w 356805"/>
              <a:gd name="connsiteY1" fmla="*/ 97536 h 548640"/>
              <a:gd name="connsiteX2" fmla="*/ 103 w 356805"/>
              <a:gd name="connsiteY2" fmla="*/ 377952 h 548640"/>
              <a:gd name="connsiteX3" fmla="*/ 353671 w 356805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805" h="548640">
                <a:moveTo>
                  <a:pt x="341479" y="0"/>
                </a:moveTo>
                <a:cubicBezTo>
                  <a:pt x="357735" y="17272"/>
                  <a:pt x="373991" y="34544"/>
                  <a:pt x="317095" y="97536"/>
                </a:cubicBezTo>
                <a:cubicBezTo>
                  <a:pt x="260199" y="160528"/>
                  <a:pt x="-5993" y="302768"/>
                  <a:pt x="103" y="377952"/>
                </a:cubicBezTo>
                <a:cubicBezTo>
                  <a:pt x="6199" y="453136"/>
                  <a:pt x="353671" y="548640"/>
                  <a:pt x="353671" y="548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12992" y="2789369"/>
            <a:ext cx="3821601" cy="307399"/>
          </a:xfrm>
          <a:custGeom>
            <a:avLst/>
            <a:gdLst>
              <a:gd name="connsiteX0" fmla="*/ 0 w 3821601"/>
              <a:gd name="connsiteY0" fmla="*/ 26983 h 307399"/>
              <a:gd name="connsiteX1" fmla="*/ 3401568 w 3821601"/>
              <a:gd name="connsiteY1" fmla="*/ 26983 h 307399"/>
              <a:gd name="connsiteX2" fmla="*/ 3767328 w 3821601"/>
              <a:gd name="connsiteY2" fmla="*/ 307399 h 30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1601" h="307399">
                <a:moveTo>
                  <a:pt x="0" y="26983"/>
                </a:moveTo>
                <a:cubicBezTo>
                  <a:pt x="1386840" y="3615"/>
                  <a:pt x="2773680" y="-19753"/>
                  <a:pt x="3401568" y="26983"/>
                </a:cubicBezTo>
                <a:cubicBezTo>
                  <a:pt x="4029456" y="73719"/>
                  <a:pt x="3767328" y="307399"/>
                  <a:pt x="3767328" y="30739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787563" y="3084576"/>
            <a:ext cx="4404949" cy="292608"/>
          </a:xfrm>
          <a:custGeom>
            <a:avLst/>
            <a:gdLst>
              <a:gd name="connsiteX0" fmla="*/ 4404949 w 4404949"/>
              <a:gd name="connsiteY0" fmla="*/ 0 h 292608"/>
              <a:gd name="connsiteX1" fmla="*/ 4209877 w 4404949"/>
              <a:gd name="connsiteY1" fmla="*/ 146304 h 292608"/>
              <a:gd name="connsiteX2" fmla="*/ 3868501 w 4404949"/>
              <a:gd name="connsiteY2" fmla="*/ 195072 h 292608"/>
              <a:gd name="connsiteX3" fmla="*/ 3051637 w 4404949"/>
              <a:gd name="connsiteY3" fmla="*/ 219456 h 292608"/>
              <a:gd name="connsiteX4" fmla="*/ 296245 w 4404949"/>
              <a:gd name="connsiteY4" fmla="*/ 146304 h 292608"/>
              <a:gd name="connsiteX5" fmla="*/ 76789 w 4404949"/>
              <a:gd name="connsiteY5" fmla="*/ 29260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4949" h="292608">
                <a:moveTo>
                  <a:pt x="4404949" y="0"/>
                </a:moveTo>
                <a:cubicBezTo>
                  <a:pt x="4352117" y="56896"/>
                  <a:pt x="4299285" y="113792"/>
                  <a:pt x="4209877" y="146304"/>
                </a:cubicBezTo>
                <a:cubicBezTo>
                  <a:pt x="4120469" y="178816"/>
                  <a:pt x="4061541" y="182880"/>
                  <a:pt x="3868501" y="195072"/>
                </a:cubicBezTo>
                <a:cubicBezTo>
                  <a:pt x="3675461" y="207264"/>
                  <a:pt x="3647013" y="227584"/>
                  <a:pt x="3051637" y="219456"/>
                </a:cubicBezTo>
                <a:cubicBezTo>
                  <a:pt x="2456261" y="211328"/>
                  <a:pt x="792053" y="134112"/>
                  <a:pt x="296245" y="146304"/>
                </a:cubicBezTo>
                <a:cubicBezTo>
                  <a:pt x="-199563" y="158496"/>
                  <a:pt x="76789" y="292608"/>
                  <a:pt x="76789" y="29260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608320" y="3377184"/>
            <a:ext cx="768104" cy="804672"/>
          </a:xfrm>
          <a:custGeom>
            <a:avLst/>
            <a:gdLst>
              <a:gd name="connsiteX0" fmla="*/ 256032 w 768104"/>
              <a:gd name="connsiteY0" fmla="*/ 0 h 804672"/>
              <a:gd name="connsiteX1" fmla="*/ 768096 w 768104"/>
              <a:gd name="connsiteY1" fmla="*/ 207264 h 804672"/>
              <a:gd name="connsiteX2" fmla="*/ 268224 w 768104"/>
              <a:gd name="connsiteY2" fmla="*/ 621792 h 804672"/>
              <a:gd name="connsiteX3" fmla="*/ 0 w 768104"/>
              <a:gd name="connsiteY3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104" h="804672">
                <a:moveTo>
                  <a:pt x="256032" y="0"/>
                </a:moveTo>
                <a:cubicBezTo>
                  <a:pt x="511048" y="51816"/>
                  <a:pt x="766064" y="103632"/>
                  <a:pt x="768096" y="207264"/>
                </a:cubicBezTo>
                <a:cubicBezTo>
                  <a:pt x="770128" y="310896"/>
                  <a:pt x="396240" y="522224"/>
                  <a:pt x="268224" y="621792"/>
                </a:cubicBezTo>
                <a:cubicBezTo>
                  <a:pt x="140208" y="721360"/>
                  <a:pt x="0" y="804672"/>
                  <a:pt x="0" y="80467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568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服务调度执行器</a:t>
            </a:r>
            <a:r>
              <a:rPr lang="en-US" altLang="zh-CN" sz="3200" b="1" dirty="0" smtClean="0"/>
              <a:t>:</a:t>
            </a:r>
            <a:r>
              <a:rPr lang="zh-CN" altLang="en-US" sz="3200" b="1" dirty="0" smtClean="0"/>
              <a:t> 流水线执行器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282548" y="1440872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4" y="1440872"/>
            <a:ext cx="184265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ipeline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2039" y="1440872"/>
            <a:ext cx="128847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服务调度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736276" y="1856508"/>
            <a:ext cx="0" cy="4100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34996" y="1856507"/>
            <a:ext cx="6927" cy="4100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926784" y="1856507"/>
            <a:ext cx="6931" cy="3602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83047" y="2232516"/>
            <a:ext cx="117761" cy="4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31925" y="2274080"/>
            <a:ext cx="375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69188" y="3287396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4834" y="2884161"/>
            <a:ext cx="117761" cy="65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69189" y="4104325"/>
            <a:ext cx="131620" cy="4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9188" y="2874053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69188" y="4996835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69188" y="4627901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69188" y="5371968"/>
            <a:ext cx="131620" cy="12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67904" y="4996835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67904" y="4627901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69188" y="3711210"/>
            <a:ext cx="131620" cy="12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69188" y="5653759"/>
            <a:ext cx="131620" cy="25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736276" y="5781351"/>
            <a:ext cx="353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00804" y="3001645"/>
            <a:ext cx="346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00804" y="3437906"/>
            <a:ext cx="346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00804" y="5124427"/>
            <a:ext cx="346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00804" y="4736847"/>
            <a:ext cx="346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6397343" y="4270587"/>
            <a:ext cx="12700" cy="368934"/>
          </a:xfrm>
          <a:prstGeom prst="bentConnector3">
            <a:avLst>
              <a:gd name="adj1" fmla="val 1145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6214521" y="4868865"/>
            <a:ext cx="325228" cy="19636"/>
          </a:xfrm>
          <a:prstGeom prst="bentConnector4">
            <a:avLst>
              <a:gd name="adj1" fmla="val 30384"/>
              <a:gd name="adj2" fmla="val 84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6228374" y="5270649"/>
            <a:ext cx="325228" cy="19636"/>
          </a:xfrm>
          <a:prstGeom prst="bentConnector4">
            <a:avLst>
              <a:gd name="adj1" fmla="val 30384"/>
              <a:gd name="adj2" fmla="val 84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6392142" y="2538368"/>
            <a:ext cx="12700" cy="368934"/>
          </a:xfrm>
          <a:prstGeom prst="bentConnector3">
            <a:avLst>
              <a:gd name="adj1" fmla="val 1145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6214516" y="3137045"/>
            <a:ext cx="325228" cy="19636"/>
          </a:xfrm>
          <a:prstGeom prst="bentConnector4">
            <a:avLst>
              <a:gd name="adj1" fmla="val 30384"/>
              <a:gd name="adj2" fmla="val 84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H="1">
            <a:off x="6228366" y="3594245"/>
            <a:ext cx="325228" cy="19636"/>
          </a:xfrm>
          <a:prstGeom prst="bentConnector4">
            <a:avLst>
              <a:gd name="adj1" fmla="val 30384"/>
              <a:gd name="adj2" fmla="val 840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2493" y="2232514"/>
            <a:ext cx="114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validator</a:t>
            </a:r>
          </a:p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02493" y="4114111"/>
            <a:ext cx="114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02493" y="4475711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step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02493" y="4878876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step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02493" y="2757729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step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2493" y="3160894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step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02493" y="5250594"/>
            <a:ext cx="2041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post(</a:t>
            </a:r>
            <a:r>
              <a:rPr lang="en-US" altLang="zh-CN" sz="1200" dirty="0" err="1" smtClean="0"/>
              <a:t>msg</a:t>
            </a:r>
            <a:r>
              <a:rPr lang="en-US" altLang="zh-CN" sz="1200" dirty="0" smtClean="0"/>
              <a:t>/report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…</a:t>
            </a:r>
            <a:r>
              <a:rPr lang="en-US" altLang="zh-CN" sz="1200" dirty="0" smtClean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02493" y="3657554"/>
            <a:ext cx="2041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executing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post(</a:t>
            </a:r>
            <a:r>
              <a:rPr lang="en-US" altLang="zh-CN" sz="1200" dirty="0" err="1" smtClean="0"/>
              <a:t>msg</a:t>
            </a:r>
            <a:r>
              <a:rPr lang="en-US" altLang="zh-CN" sz="1200" dirty="0" smtClean="0"/>
              <a:t>/report</a:t>
            </a:r>
            <a:r>
              <a:rPr lang="zh-CN" altLang="en-US" sz="1200" dirty="0" smtClean="0"/>
              <a:t> </a:t>
            </a:r>
            <a:r>
              <a:rPr lang="mr-IN" altLang="zh-CN" sz="1200" dirty="0" smtClean="0"/>
              <a:t>…</a:t>
            </a:r>
            <a:r>
              <a:rPr lang="en-US" altLang="zh-CN" sz="1200" dirty="0" smtClean="0"/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44946" y="3034728"/>
            <a:ext cx="1279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arallel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044946" y="4627901"/>
            <a:ext cx="1154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</a:t>
            </a:r>
            <a:r>
              <a:rPr lang="en-US" altLang="zh-CN" sz="1200" dirty="0" smtClean="0"/>
              <a:t>erial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executing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45154" y="1937464"/>
            <a:ext cx="2061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executing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pipeline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945154" y="5389093"/>
            <a:ext cx="1985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Return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pipeline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result</a:t>
            </a:r>
            <a:endParaRPr lang="en-US" sz="1600" dirty="0"/>
          </a:p>
        </p:txBody>
      </p:sp>
      <p:sp>
        <p:nvSpPr>
          <p:cNvPr id="80" name="Freeform 79"/>
          <p:cNvSpPr/>
          <p:nvPr/>
        </p:nvSpPr>
        <p:spPr>
          <a:xfrm>
            <a:off x="5242560" y="2023872"/>
            <a:ext cx="1524356" cy="256032"/>
          </a:xfrm>
          <a:custGeom>
            <a:avLst/>
            <a:gdLst>
              <a:gd name="connsiteX0" fmla="*/ 0 w 1524356"/>
              <a:gd name="connsiteY0" fmla="*/ 0 h 256032"/>
              <a:gd name="connsiteX1" fmla="*/ 1426464 w 1524356"/>
              <a:gd name="connsiteY1" fmla="*/ 60960 h 256032"/>
              <a:gd name="connsiteX2" fmla="*/ 1402080 w 1524356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356" h="256032">
                <a:moveTo>
                  <a:pt x="0" y="0"/>
                </a:moveTo>
                <a:cubicBezTo>
                  <a:pt x="596392" y="9144"/>
                  <a:pt x="1192784" y="18288"/>
                  <a:pt x="1426464" y="60960"/>
                </a:cubicBezTo>
                <a:cubicBezTo>
                  <a:pt x="1660144" y="103632"/>
                  <a:pt x="1402080" y="256032"/>
                  <a:pt x="1402080" y="25603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6168519" y="2279904"/>
            <a:ext cx="476121" cy="560832"/>
          </a:xfrm>
          <a:custGeom>
            <a:avLst/>
            <a:gdLst>
              <a:gd name="connsiteX0" fmla="*/ 476121 w 476121"/>
              <a:gd name="connsiteY0" fmla="*/ 0 h 560832"/>
              <a:gd name="connsiteX1" fmla="*/ 633 w 476121"/>
              <a:gd name="connsiteY1" fmla="*/ 268224 h 560832"/>
              <a:gd name="connsiteX2" fmla="*/ 366393 w 476121"/>
              <a:gd name="connsiteY2" fmla="*/ 560832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121" h="560832">
                <a:moveTo>
                  <a:pt x="476121" y="0"/>
                </a:moveTo>
                <a:cubicBezTo>
                  <a:pt x="247521" y="87376"/>
                  <a:pt x="18921" y="174752"/>
                  <a:pt x="633" y="268224"/>
                </a:cubicBezTo>
                <a:cubicBezTo>
                  <a:pt x="-17655" y="361696"/>
                  <a:pt x="366393" y="560832"/>
                  <a:pt x="366393" y="56083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534912" y="2840736"/>
            <a:ext cx="893237" cy="999744"/>
          </a:xfrm>
          <a:custGeom>
            <a:avLst/>
            <a:gdLst>
              <a:gd name="connsiteX0" fmla="*/ 0 w 893237"/>
              <a:gd name="connsiteY0" fmla="*/ 0 h 999744"/>
              <a:gd name="connsiteX1" fmla="*/ 353568 w 893237"/>
              <a:gd name="connsiteY1" fmla="*/ 85344 h 999744"/>
              <a:gd name="connsiteX2" fmla="*/ 890016 w 893237"/>
              <a:gd name="connsiteY2" fmla="*/ 158496 h 999744"/>
              <a:gd name="connsiteX3" fmla="*/ 85344 w 893237"/>
              <a:gd name="connsiteY3" fmla="*/ 768096 h 999744"/>
              <a:gd name="connsiteX4" fmla="*/ 316992 w 893237"/>
              <a:gd name="connsiteY4" fmla="*/ 999744 h 9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237" h="999744">
                <a:moveTo>
                  <a:pt x="0" y="0"/>
                </a:moveTo>
                <a:cubicBezTo>
                  <a:pt x="102616" y="29464"/>
                  <a:pt x="205232" y="58928"/>
                  <a:pt x="353568" y="85344"/>
                </a:cubicBezTo>
                <a:cubicBezTo>
                  <a:pt x="501904" y="111760"/>
                  <a:pt x="934720" y="44704"/>
                  <a:pt x="890016" y="158496"/>
                </a:cubicBezTo>
                <a:cubicBezTo>
                  <a:pt x="845312" y="272288"/>
                  <a:pt x="180848" y="627888"/>
                  <a:pt x="85344" y="768096"/>
                </a:cubicBezTo>
                <a:cubicBezTo>
                  <a:pt x="-10160" y="908304"/>
                  <a:pt x="316992" y="999744"/>
                  <a:pt x="316992" y="99974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6520947" y="2926080"/>
            <a:ext cx="787004" cy="963168"/>
          </a:xfrm>
          <a:custGeom>
            <a:avLst/>
            <a:gdLst>
              <a:gd name="connsiteX0" fmla="*/ 294381 w 787004"/>
              <a:gd name="connsiteY0" fmla="*/ 0 h 963168"/>
              <a:gd name="connsiteX1" fmla="*/ 782061 w 787004"/>
              <a:gd name="connsiteY1" fmla="*/ 109728 h 963168"/>
              <a:gd name="connsiteX2" fmla="*/ 26157 w 787004"/>
              <a:gd name="connsiteY2" fmla="*/ 597408 h 963168"/>
              <a:gd name="connsiteX3" fmla="*/ 160269 w 787004"/>
              <a:gd name="connsiteY3" fmla="*/ 963168 h 96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004" h="963168">
                <a:moveTo>
                  <a:pt x="294381" y="0"/>
                </a:moveTo>
                <a:cubicBezTo>
                  <a:pt x="560573" y="5080"/>
                  <a:pt x="826765" y="10160"/>
                  <a:pt x="782061" y="109728"/>
                </a:cubicBezTo>
                <a:cubicBezTo>
                  <a:pt x="737357" y="209296"/>
                  <a:pt x="129789" y="455168"/>
                  <a:pt x="26157" y="597408"/>
                </a:cubicBezTo>
                <a:cubicBezTo>
                  <a:pt x="-77475" y="739648"/>
                  <a:pt x="160269" y="963168"/>
                  <a:pt x="160269" y="96316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083594" y="2888575"/>
            <a:ext cx="793963" cy="1683425"/>
          </a:xfrm>
          <a:custGeom>
            <a:avLst/>
            <a:gdLst>
              <a:gd name="connsiteX0" fmla="*/ 536662 w 793963"/>
              <a:gd name="connsiteY0" fmla="*/ 929 h 1683425"/>
              <a:gd name="connsiteX1" fmla="*/ 768310 w 793963"/>
              <a:gd name="connsiteY1" fmla="*/ 122849 h 1683425"/>
              <a:gd name="connsiteX2" fmla="*/ 214 w 793963"/>
              <a:gd name="connsiteY2" fmla="*/ 769025 h 1683425"/>
              <a:gd name="connsiteX3" fmla="*/ 682966 w 793963"/>
              <a:gd name="connsiteY3" fmla="*/ 1683425 h 1683425"/>
              <a:gd name="connsiteX4" fmla="*/ 682966 w 793963"/>
              <a:gd name="connsiteY4" fmla="*/ 1683425 h 16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63" h="1683425">
                <a:moveTo>
                  <a:pt x="536662" y="929"/>
                </a:moveTo>
                <a:cubicBezTo>
                  <a:pt x="697190" y="-2119"/>
                  <a:pt x="857718" y="-5167"/>
                  <a:pt x="768310" y="122849"/>
                </a:cubicBezTo>
                <a:cubicBezTo>
                  <a:pt x="678902" y="250865"/>
                  <a:pt x="14438" y="508929"/>
                  <a:pt x="214" y="769025"/>
                </a:cubicBezTo>
                <a:cubicBezTo>
                  <a:pt x="-14010" y="1029121"/>
                  <a:pt x="682966" y="1683425"/>
                  <a:pt x="682966" y="1683425"/>
                </a:cubicBezTo>
                <a:lnTo>
                  <a:pt x="682966" y="1683425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6742176" y="4523232"/>
            <a:ext cx="3200613" cy="292608"/>
          </a:xfrm>
          <a:custGeom>
            <a:avLst/>
            <a:gdLst>
              <a:gd name="connsiteX0" fmla="*/ 0 w 3200613"/>
              <a:gd name="connsiteY0" fmla="*/ 0 h 292608"/>
              <a:gd name="connsiteX1" fmla="*/ 134112 w 3200613"/>
              <a:gd name="connsiteY1" fmla="*/ 73152 h 292608"/>
              <a:gd name="connsiteX2" fmla="*/ 512064 w 3200613"/>
              <a:gd name="connsiteY2" fmla="*/ 97536 h 292608"/>
              <a:gd name="connsiteX3" fmla="*/ 2999232 w 3200613"/>
              <a:gd name="connsiteY3" fmla="*/ 109728 h 292608"/>
              <a:gd name="connsiteX4" fmla="*/ 3048000 w 3200613"/>
              <a:gd name="connsiteY4" fmla="*/ 29260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613" h="292608">
                <a:moveTo>
                  <a:pt x="0" y="0"/>
                </a:moveTo>
                <a:cubicBezTo>
                  <a:pt x="24384" y="28448"/>
                  <a:pt x="48768" y="56896"/>
                  <a:pt x="134112" y="73152"/>
                </a:cubicBezTo>
                <a:cubicBezTo>
                  <a:pt x="219456" y="89408"/>
                  <a:pt x="512064" y="97536"/>
                  <a:pt x="512064" y="97536"/>
                </a:cubicBezTo>
                <a:lnTo>
                  <a:pt x="2999232" y="109728"/>
                </a:lnTo>
                <a:cubicBezTo>
                  <a:pt x="3421888" y="142240"/>
                  <a:pt x="3048000" y="292608"/>
                  <a:pt x="3048000" y="29260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6258189" y="4803648"/>
            <a:ext cx="3568563" cy="256032"/>
          </a:xfrm>
          <a:custGeom>
            <a:avLst/>
            <a:gdLst>
              <a:gd name="connsiteX0" fmla="*/ 3568563 w 3568563"/>
              <a:gd name="connsiteY0" fmla="*/ 0 h 256032"/>
              <a:gd name="connsiteX1" fmla="*/ 2898003 w 3568563"/>
              <a:gd name="connsiteY1" fmla="*/ 36576 h 256032"/>
              <a:gd name="connsiteX2" fmla="*/ 215763 w 3568563"/>
              <a:gd name="connsiteY2" fmla="*/ 60960 h 256032"/>
              <a:gd name="connsiteX3" fmla="*/ 166995 w 3568563"/>
              <a:gd name="connsiteY3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8563" h="256032">
                <a:moveTo>
                  <a:pt x="3568563" y="0"/>
                </a:moveTo>
                <a:cubicBezTo>
                  <a:pt x="3512683" y="13208"/>
                  <a:pt x="2898003" y="36576"/>
                  <a:pt x="2898003" y="36576"/>
                </a:cubicBezTo>
                <a:lnTo>
                  <a:pt x="215763" y="60960"/>
                </a:lnTo>
                <a:cubicBezTo>
                  <a:pt x="-239405" y="97536"/>
                  <a:pt x="166995" y="256032"/>
                  <a:pt x="166995" y="25603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279019" y="5096256"/>
            <a:ext cx="3905651" cy="268224"/>
          </a:xfrm>
          <a:custGeom>
            <a:avLst/>
            <a:gdLst>
              <a:gd name="connsiteX0" fmla="*/ 170549 w 3905651"/>
              <a:gd name="connsiteY0" fmla="*/ 0 h 268224"/>
              <a:gd name="connsiteX1" fmla="*/ 390005 w 3905651"/>
              <a:gd name="connsiteY1" fmla="*/ 73152 h 268224"/>
              <a:gd name="connsiteX2" fmla="*/ 3596501 w 3905651"/>
              <a:gd name="connsiteY2" fmla="*/ 85344 h 268224"/>
              <a:gd name="connsiteX3" fmla="*/ 3779381 w 3905651"/>
              <a:gd name="connsiteY3" fmla="*/ 268224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651" h="268224">
                <a:moveTo>
                  <a:pt x="170549" y="0"/>
                </a:moveTo>
                <a:cubicBezTo>
                  <a:pt x="-5219" y="29464"/>
                  <a:pt x="-180987" y="58928"/>
                  <a:pt x="390005" y="73152"/>
                </a:cubicBezTo>
                <a:cubicBezTo>
                  <a:pt x="960997" y="87376"/>
                  <a:pt x="3031605" y="52832"/>
                  <a:pt x="3596501" y="85344"/>
                </a:cubicBezTo>
                <a:cubicBezTo>
                  <a:pt x="4161397" y="117856"/>
                  <a:pt x="3779381" y="268224"/>
                  <a:pt x="3779381" y="26822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5852160" y="5364480"/>
            <a:ext cx="4230624" cy="792480"/>
          </a:xfrm>
          <a:custGeom>
            <a:avLst/>
            <a:gdLst>
              <a:gd name="connsiteX0" fmla="*/ 4230624 w 4230624"/>
              <a:gd name="connsiteY0" fmla="*/ 0 h 792480"/>
              <a:gd name="connsiteX1" fmla="*/ 3206496 w 4230624"/>
              <a:gd name="connsiteY1" fmla="*/ 292608 h 792480"/>
              <a:gd name="connsiteX2" fmla="*/ 0 w 4230624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624" h="792480">
                <a:moveTo>
                  <a:pt x="4230624" y="0"/>
                </a:moveTo>
                <a:cubicBezTo>
                  <a:pt x="4071112" y="80264"/>
                  <a:pt x="3911600" y="160528"/>
                  <a:pt x="3206496" y="292608"/>
                </a:cubicBezTo>
                <a:cubicBezTo>
                  <a:pt x="2501392" y="424688"/>
                  <a:pt x="0" y="792480"/>
                  <a:pt x="0" y="79248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 animBg="1"/>
      <p:bldP spid="81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1" y="258417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关键技术问题</a:t>
            </a:r>
            <a:r>
              <a:rPr lang="en-US" altLang="zh-CN" sz="3200" b="1" dirty="0" smtClean="0"/>
              <a:t>:</a:t>
            </a:r>
            <a:r>
              <a:rPr lang="zh-CN" altLang="en-US" sz="3200" b="1" dirty="0" smtClean="0"/>
              <a:t> 防止数据不丢失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232529" y="2185263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流程调度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2529" y="4178655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服务调度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5" idx="2"/>
            <a:endCxn id="7" idx="3"/>
          </p:cNvCxnSpPr>
          <p:nvPr/>
        </p:nvCxnSpPr>
        <p:spPr>
          <a:xfrm rot="5400000">
            <a:off x="2653554" y="2233899"/>
            <a:ext cx="800793" cy="1645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0"/>
            <a:endCxn id="5" idx="1"/>
          </p:cNvCxnSpPr>
          <p:nvPr/>
        </p:nvCxnSpPr>
        <p:spPr>
          <a:xfrm rot="5400000" flipH="1" flipV="1">
            <a:off x="1953896" y="1942951"/>
            <a:ext cx="800792" cy="17564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6" idx="0"/>
          </p:cNvCxnSpPr>
          <p:nvPr/>
        </p:nvCxnSpPr>
        <p:spPr>
          <a:xfrm>
            <a:off x="2231135" y="3457111"/>
            <a:ext cx="1645630" cy="721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1"/>
            <a:endCxn id="7" idx="2"/>
          </p:cNvCxnSpPr>
          <p:nvPr/>
        </p:nvCxnSpPr>
        <p:spPr>
          <a:xfrm rot="10800000">
            <a:off x="1476057" y="3692639"/>
            <a:ext cx="1756473" cy="7215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4572" y="286320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p</a:t>
            </a:r>
            <a:r>
              <a:rPr lang="en-US" altLang="zh-CN" sz="1400" dirty="0" smtClean="0"/>
              <a:t>ublish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cmd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8955" y="3599226"/>
            <a:ext cx="1960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ubscribe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cmd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6576" y="2182424"/>
            <a:ext cx="20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Subscribe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result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6576" y="4260293"/>
            <a:ext cx="1903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p</a:t>
            </a:r>
            <a:r>
              <a:rPr lang="en-US" altLang="zh-CN" sz="1400" dirty="0" smtClean="0"/>
              <a:t>ublish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result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20976" y="3221583"/>
            <a:ext cx="151015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MessageQueue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0133" y="3103820"/>
            <a:ext cx="151015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MessageQueue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60545" y="2301087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流程调度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48353" y="4306671"/>
            <a:ext cx="128847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服务调度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98117" y="2102135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low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66043" y="2102135"/>
            <a:ext cx="1543629" cy="471055"/>
          </a:xfrm>
          <a:prstGeom prst="roundRect">
            <a:avLst/>
          </a:prstGeom>
          <a:solidFill>
            <a:srgbClr val="FF9288"/>
          </a:solidFill>
          <a:ln>
            <a:solidFill>
              <a:srgbClr val="FF9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low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33970" y="2102135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low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98117" y="4389800"/>
            <a:ext cx="1543629" cy="471055"/>
          </a:xfrm>
          <a:prstGeom prst="roundRect">
            <a:avLst/>
          </a:prstGeom>
          <a:solidFill>
            <a:srgbClr val="FF9288"/>
          </a:solidFill>
          <a:ln>
            <a:solidFill>
              <a:srgbClr val="FF92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rv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66043" y="4389800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srv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33970" y="4389800"/>
            <a:ext cx="1543629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srv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schduler-3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98117" y="3242037"/>
            <a:ext cx="4879482" cy="471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</a:rPr>
              <a:t>essage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queue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cluster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950475" y="2573190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42048" y="2565353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614836" y="2577549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906409" y="2569712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0279197" y="2581908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570770" y="2574071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956571" y="3728766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248144" y="3720929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602644" y="3735156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894217" y="3715127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0248717" y="3729354"/>
            <a:ext cx="1" cy="6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540290" y="3721517"/>
            <a:ext cx="12192" cy="66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76102" y="269289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99871" y="2692893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94217" y="2692893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538894" y="2692893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06480" y="269289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45712" y="269289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20638" y="389249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69833" y="389249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28622" y="389249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544542" y="3892494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74015" y="3892494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42385" y="3892494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3191" y="124503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消息分层架构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去中心化</a:t>
            </a:r>
            <a:r>
              <a:rPr lang="en-US" altLang="zh-CN" dirty="0" smtClean="0"/>
              <a:t>)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863068" y="1650095"/>
            <a:ext cx="82670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78566" y="12450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消息分层部署架构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开机</a:t>
            </a:r>
            <a:endParaRPr lang="en-US" altLang="zh-CN" dirty="0" smtClean="0"/>
          </a:p>
          <a:p>
            <a:r>
              <a:rPr lang="zh-CN" altLang="en-US" dirty="0" smtClean="0"/>
              <a:t>触发关机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retry</a:t>
            </a:r>
            <a:r>
              <a:rPr lang="zh-CN" altLang="en-US" dirty="0" smtClean="0"/>
              <a:t>次查询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 查询</a:t>
            </a:r>
            <a:endParaRPr lang="en-US" altLang="zh-CN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exec-count</a:t>
            </a:r>
            <a:r>
              <a:rPr lang="zh-CN" altLang="en-US" dirty="0" smtClean="0"/>
              <a:t> 次 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总共（包括循环）执行</a:t>
            </a:r>
            <a:r>
              <a:rPr lang="en-US" altLang="zh-CN" dirty="0" smtClean="0"/>
              <a:t>exec-count</a:t>
            </a:r>
            <a:r>
              <a:rPr lang="zh-CN" altLang="en-US" dirty="0" smtClean="0"/>
              <a:t>次 直接结束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开机</a:t>
            </a:r>
            <a:r>
              <a:rPr lang="en-US" altLang="zh-CN" dirty="0" smtClean="0"/>
              <a:t>.2.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用户自定义业务执行结果及判断规则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orkflow</a:t>
            </a:r>
            <a:r>
              <a:rPr lang="zh-CN" altLang="en-US" dirty="0" smtClean="0"/>
              <a:t> 的操作结果和 执行时间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记录开始和结束时间， 计算总时长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exec-count</a:t>
            </a:r>
            <a:r>
              <a:rPr lang="zh-CN" altLang="en-US" dirty="0"/>
              <a:t> 次 如</a:t>
            </a:r>
            <a:r>
              <a:rPr lang="en-US" altLang="zh-CN" dirty="0"/>
              <a:t>2</a:t>
            </a:r>
            <a:r>
              <a:rPr lang="zh-CN" altLang="en-US" dirty="0"/>
              <a:t>总共（包括循环）执行</a:t>
            </a:r>
            <a:r>
              <a:rPr lang="en-US" altLang="zh-CN" dirty="0"/>
              <a:t>exec-count</a:t>
            </a:r>
            <a:r>
              <a:rPr lang="zh-CN" altLang="en-US" dirty="0"/>
              <a:t>次 直接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(http-service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executor)</a:t>
            </a:r>
          </a:p>
          <a:p>
            <a:r>
              <a:rPr lang="zh-CN" altLang="en-US" dirty="0" smtClean="0"/>
              <a:t>每个节点所有服务请求执行成功 及业务 执行结果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是一个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节点的时间记录，还是工作流图所有节点的时间记录</a:t>
            </a:r>
            <a:r>
              <a:rPr lang="en-US" altLang="zh-CN" smtClean="0"/>
              <a:t>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5184" y="2596896"/>
            <a:ext cx="109728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6681216" y="3807079"/>
            <a:ext cx="585216" cy="597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45424" y="3886327"/>
            <a:ext cx="109728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973824" y="3035808"/>
            <a:ext cx="0" cy="77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266432" y="4105783"/>
            <a:ext cx="107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25184" y="4921314"/>
            <a:ext cx="1097280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6973824" y="4404487"/>
            <a:ext cx="0" cy="5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10320528" y="3807079"/>
            <a:ext cx="585216" cy="597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9442704" y="4105783"/>
            <a:ext cx="87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3" idx="3"/>
          </p:cNvCxnSpPr>
          <p:nvPr/>
        </p:nvCxnSpPr>
        <p:spPr>
          <a:xfrm flipH="1">
            <a:off x="7522464" y="4404487"/>
            <a:ext cx="3090672" cy="73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94064" y="48770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Status=</a:t>
            </a:r>
            <a:r>
              <a:rPr lang="zh-CN" altLang="en-US" dirty="0" smtClean="0"/>
              <a:t> 成功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67800" y="318297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Status=</a:t>
            </a:r>
            <a:r>
              <a:rPr lang="zh-CN" altLang="en-US" dirty="0" smtClean="0"/>
              <a:t> 开机</a:t>
            </a:r>
            <a:endParaRPr lang="en-US" dirty="0"/>
          </a:p>
        </p:txBody>
      </p:sp>
      <p:cxnSp>
        <p:nvCxnSpPr>
          <p:cNvPr id="31" name="Elbow Connector 30"/>
          <p:cNvCxnSpPr>
            <a:stCxn id="17" idx="0"/>
            <a:endCxn id="6" idx="0"/>
          </p:cNvCxnSpPr>
          <p:nvPr/>
        </p:nvCxnSpPr>
        <p:spPr>
          <a:xfrm rot="16200000" flipH="1" flipV="1">
            <a:off x="9713976" y="2987167"/>
            <a:ext cx="79248" cy="1719072"/>
          </a:xfrm>
          <a:prstGeom prst="bentConnector3">
            <a:avLst>
              <a:gd name="adj1" fmla="val -288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847</Words>
  <Application>Microsoft Macintosh PowerPoint</Application>
  <PresentationFormat>Widescreen</PresentationFormat>
  <Paragraphs>235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DengXian</vt:lpstr>
      <vt:lpstr>Mangal</vt:lpstr>
      <vt:lpstr>Mistral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Hong</dc:creator>
  <cp:lastModifiedBy>Li Hong</cp:lastModifiedBy>
  <cp:revision>68</cp:revision>
  <cp:lastPrinted>2018-12-03T05:55:36Z</cp:lastPrinted>
  <dcterms:created xsi:type="dcterms:W3CDTF">2018-12-02T11:13:11Z</dcterms:created>
  <dcterms:modified xsi:type="dcterms:W3CDTF">2018-12-10T13:07:00Z</dcterms:modified>
</cp:coreProperties>
</file>