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DD97-C873-7BEC-91EA-58ED2057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CB80-3043-5CBC-C510-5D136775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1B94-F13F-E28C-6F6F-77361425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3ABC-77BC-8E98-CA42-F0998166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F400-AD64-4B70-8144-1E51041C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2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2AA4-01A6-B3AC-F673-3FEFCD44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521-1B4F-1D06-8D01-6B91A968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C2EB-19EA-2D3C-BCD2-74355956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94BF-2489-9489-4D8D-4E8B7A13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3890-0234-28A9-F792-690BCC95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31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7B231-DA6D-833E-2881-057A15B1F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F8B04-A4FA-C304-2EAF-C367E2986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E385-3183-7C44-3BF4-91DEC8D5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2761-EBD5-B01B-514F-0D64EA9C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F77B-C981-4301-E647-E83E5D6E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23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38E4-B362-CDDF-7AA7-99976E48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1565-70D3-FF1A-07EA-4FA161F3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0345-DB3D-4EAE-D480-A661FC0F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E03E-5D33-129C-A107-54C2502D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99C6-9625-0529-D7C7-7D0CF737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46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69AE-BC3D-22EB-5D47-0A4ABA8F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DBFA-544A-859F-279B-8C5C7F76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D3ED-5FFE-F740-A579-804EBA1E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7267-9DD2-8E71-B2CF-1669A44F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014F-4340-7ECF-3C3B-C0758A29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28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977E-C362-033F-C5D1-54DE43F5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72BE-978A-CDCC-256D-47FADC51B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7632-0445-0E14-ABDC-768C7C56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5CC4-252B-EF6E-B2E8-25B22455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175F2-5E72-1955-0401-BB1D8BE8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A005-7AAF-ABF0-84B7-F397E5B2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96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0509-CE56-D00C-CC37-55FC56CB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B519-65C9-849B-E274-8E72103F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2D43-EFE6-F4E1-4D20-1C052933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D376D-2F32-03BB-90CA-C90E91DE4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2A39E-9A6E-47DD-FE41-BC29C80DE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F8990-3A48-663F-E569-EC374084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45093-0B19-24F7-3F78-9CC830C9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26E5D-D993-BDB5-50FA-B0AE7ED2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35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9985-0A5B-04C2-572C-7FF03D30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D7783-8C7D-9E3E-B11F-BB54E77F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B8F97-9032-D3BF-9625-A321D635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DDE6D-C4A3-2432-C9E4-53AA8C6D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7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670A0-725C-B767-7E27-CACD256C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80294-6D84-01C8-06FA-5F501217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371F6-7E71-0438-A5DA-3CD9299B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39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433A-04C1-92A0-CC3C-A35DAD08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274C-969F-6DE1-CB2A-68CCE54A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BEBDF-9754-2727-220E-826771C0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06E9-998D-CC22-0D38-680C989E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1958B-E848-EBFC-6660-6FB526B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46E-BCFA-6700-8FAC-BAD23003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96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D40A-785E-3D8D-A48F-86C7B447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E642A-1A0A-9D7D-3F4D-AE130D4A4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67D6F-4448-A909-B287-7D1AA205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34AD-046D-5439-9BBD-9FBA5F6F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3D303-5379-3EA3-7E5A-AA722B86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10F3-C43F-0884-DCE7-5C59E230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83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F24A1-B546-9591-A490-AAF14A3B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A9B42-4DFD-9E89-3CAF-3F954DC0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EF03-CA31-C2F3-E52A-CD32F7125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6520-2EC1-43CD-9FBF-CA49977D3942}" type="datetimeFigureOut">
              <a:rPr lang="en-SG" smtClean="0"/>
              <a:t>18/6/2022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E570-10C9-13CF-76D0-6B5529957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2E1B-BD70-1D4F-1C57-CBD21B6F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C96A-25F7-42C5-80E6-271B8179B0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07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BE15B6B0-6E0B-15DF-1B81-30AF5584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737" y="191356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26596-9BD7-AAA5-B9DF-F474E3F38C08}"/>
              </a:ext>
            </a:extLst>
          </p:cNvPr>
          <p:cNvSpPr txBox="1"/>
          <p:nvPr/>
        </p:nvSpPr>
        <p:spPr>
          <a:xfrm>
            <a:off x="-51956" y="2689461"/>
            <a:ext cx="243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[Source] </a:t>
            </a:r>
          </a:p>
          <a:p>
            <a:pPr algn="ctr"/>
            <a:r>
              <a:rPr lang="en-SG" dirty="0"/>
              <a:t>Web Application stream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C32547-ACB7-630A-D45A-18A32CCBE4A1}"/>
              </a:ext>
            </a:extLst>
          </p:cNvPr>
          <p:cNvCxnSpPr>
            <a:cxnSpLocks/>
          </p:cNvCxnSpPr>
          <p:nvPr/>
        </p:nvCxnSpPr>
        <p:spPr>
          <a:xfrm>
            <a:off x="2732926" y="2370762"/>
            <a:ext cx="185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3C54C7-4456-AB31-A5CC-6C71ABBBF245}"/>
              </a:ext>
            </a:extLst>
          </p:cNvPr>
          <p:cNvCxnSpPr/>
          <p:nvPr/>
        </p:nvCxnSpPr>
        <p:spPr>
          <a:xfrm>
            <a:off x="7119991" y="2370762"/>
            <a:ext cx="2352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afka Integration, Kafka Data Pipeline - SnapLogic">
            <a:extLst>
              <a:ext uri="{FF2B5EF4-FFF2-40B4-BE49-F238E27FC236}">
                <a16:creationId xmlns:a16="http://schemas.microsoft.com/office/drawing/2014/main" id="{58D1EAF2-513C-1F42-B8D1-255DE7DE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30" y="1809376"/>
            <a:ext cx="1727342" cy="11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ew User Account and a S3 bucket in AWS | by Paxton Gwinn |  Medium">
            <a:extLst>
              <a:ext uri="{FF2B5EF4-FFF2-40B4-BE49-F238E27FC236}">
                <a16:creationId xmlns:a16="http://schemas.microsoft.com/office/drawing/2014/main" id="{8CF25F8F-BCC7-1451-4164-AC6E05A74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433" y="1856027"/>
            <a:ext cx="1929830" cy="110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096B24-CA11-C3EB-4A97-7FB45F83AFEC}"/>
              </a:ext>
            </a:extLst>
          </p:cNvPr>
          <p:cNvSpPr txBox="1"/>
          <p:nvPr/>
        </p:nvSpPr>
        <p:spPr>
          <a:xfrm>
            <a:off x="5206858" y="2689462"/>
            <a:ext cx="139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Kafka streams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F1BAC-F4AC-5742-8BFD-C330F8F7B9E3}"/>
              </a:ext>
            </a:extLst>
          </p:cNvPr>
          <p:cNvSpPr txBox="1"/>
          <p:nvPr/>
        </p:nvSpPr>
        <p:spPr>
          <a:xfrm>
            <a:off x="10202238" y="3113070"/>
            <a:ext cx="13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AWS S3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D350DD-037F-41D9-8F51-93959F49EB7B}"/>
              </a:ext>
            </a:extLst>
          </p:cNvPr>
          <p:cNvCxnSpPr>
            <a:cxnSpLocks/>
          </p:cNvCxnSpPr>
          <p:nvPr/>
        </p:nvCxnSpPr>
        <p:spPr>
          <a:xfrm>
            <a:off x="10479640" y="3791164"/>
            <a:ext cx="0" cy="118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Easily query AWS service logs using Amazon Athena | AWS Big Data Blog">
            <a:extLst>
              <a:ext uri="{FF2B5EF4-FFF2-40B4-BE49-F238E27FC236}">
                <a16:creationId xmlns:a16="http://schemas.microsoft.com/office/drawing/2014/main" id="{726EC484-57DF-098C-58C9-58DEE7EE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433" y="4972692"/>
            <a:ext cx="1929829" cy="135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7290E3-0923-FDDF-87BF-765B30EC466A}"/>
              </a:ext>
            </a:extLst>
          </p:cNvPr>
          <p:cNvSpPr txBox="1"/>
          <p:nvPr/>
        </p:nvSpPr>
        <p:spPr>
          <a:xfrm>
            <a:off x="10746769" y="4058292"/>
            <a:ext cx="92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Scheduled analytics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E472F-AC3D-8FFF-44B9-7FB7BB749EA7}"/>
              </a:ext>
            </a:extLst>
          </p:cNvPr>
          <p:cNvSpPr txBox="1"/>
          <p:nvPr/>
        </p:nvSpPr>
        <p:spPr>
          <a:xfrm>
            <a:off x="9904288" y="6331292"/>
            <a:ext cx="16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ETL</a:t>
            </a:r>
          </a:p>
        </p:txBody>
      </p:sp>
      <p:pic>
        <p:nvPicPr>
          <p:cNvPr id="1034" name="Picture 10" descr="Amazon Redshift Setup — Tutorial for Use with AWS VPC, EC2 and PostgreSQL |  by Will Nowak | AWS Tip">
            <a:extLst>
              <a:ext uri="{FF2B5EF4-FFF2-40B4-BE49-F238E27FC236}">
                <a16:creationId xmlns:a16="http://schemas.microsoft.com/office/drawing/2014/main" id="{31942D98-5421-1C81-9907-2014DFDD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48" y="4972692"/>
            <a:ext cx="2389171" cy="155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73ADDE-CE6E-66C4-17B4-F7B55C7F2B8B}"/>
              </a:ext>
            </a:extLst>
          </p:cNvPr>
          <p:cNvCxnSpPr/>
          <p:nvPr/>
        </p:nvCxnSpPr>
        <p:spPr>
          <a:xfrm flipH="1">
            <a:off x="6981719" y="5651992"/>
            <a:ext cx="2491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A616AF-CE9A-86D6-17C7-3EE38E1C4C29}"/>
              </a:ext>
            </a:extLst>
          </p:cNvPr>
          <p:cNvSpPr txBox="1"/>
          <p:nvPr/>
        </p:nvSpPr>
        <p:spPr>
          <a:xfrm>
            <a:off x="7510409" y="5866544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Transform and load into redshift</a:t>
            </a:r>
          </a:p>
        </p:txBody>
      </p:sp>
      <p:pic>
        <p:nvPicPr>
          <p:cNvPr id="1036" name="Picture 12" descr="Amazon QuickSight Experts — PMsquare">
            <a:extLst>
              <a:ext uri="{FF2B5EF4-FFF2-40B4-BE49-F238E27FC236}">
                <a16:creationId xmlns:a16="http://schemas.microsoft.com/office/drawing/2014/main" id="{6ACF474B-521D-5636-0B0F-9ADABF12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8" y="5189549"/>
            <a:ext cx="2619517" cy="10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1AD9AF-C66D-093C-6811-22E2FC8A62B6}"/>
              </a:ext>
            </a:extLst>
          </p:cNvPr>
          <p:cNvCxnSpPr/>
          <p:nvPr/>
        </p:nvCxnSpPr>
        <p:spPr>
          <a:xfrm flipH="1">
            <a:off x="3662737" y="5651992"/>
            <a:ext cx="814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6F8179-4B6F-FB2E-5744-1820C0AD18BE}"/>
              </a:ext>
            </a:extLst>
          </p:cNvPr>
          <p:cNvSpPr txBox="1"/>
          <p:nvPr/>
        </p:nvSpPr>
        <p:spPr>
          <a:xfrm>
            <a:off x="3678129" y="5845011"/>
            <a:ext cx="713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Datasets access</a:t>
            </a:r>
          </a:p>
        </p:txBody>
      </p:sp>
      <p:pic>
        <p:nvPicPr>
          <p:cNvPr id="31" name="Graphic 30" descr="Web design">
            <a:extLst>
              <a:ext uri="{FF2B5EF4-FFF2-40B4-BE49-F238E27FC236}">
                <a16:creationId xmlns:a16="http://schemas.microsoft.com/office/drawing/2014/main" id="{0E372BF0-6084-2852-D506-14A09DC0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283" y="124902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8C6E5B0-CCCE-B99B-F000-5B20295A65DD}"/>
              </a:ext>
            </a:extLst>
          </p:cNvPr>
          <p:cNvSpPr txBox="1"/>
          <p:nvPr/>
        </p:nvSpPr>
        <p:spPr>
          <a:xfrm>
            <a:off x="2410264" y="812646"/>
            <a:ext cx="2436437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[Source] </a:t>
            </a:r>
          </a:p>
          <a:p>
            <a:pPr algn="ctr"/>
            <a:r>
              <a:rPr lang="en-SG" dirty="0"/>
              <a:t>Web Application collect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3A44B5-D63E-8712-0772-A01E57115873}"/>
              </a:ext>
            </a:extLst>
          </p:cNvPr>
          <p:cNvSpPr txBox="1"/>
          <p:nvPr/>
        </p:nvSpPr>
        <p:spPr>
          <a:xfrm>
            <a:off x="3171283" y="1809376"/>
            <a:ext cx="111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Streaming images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C560902-3381-D16D-F19D-2D0565EC436A}"/>
              </a:ext>
            </a:extLst>
          </p:cNvPr>
          <p:cNvCxnSpPr/>
          <p:nvPr/>
        </p:nvCxnSpPr>
        <p:spPr>
          <a:xfrm>
            <a:off x="5311739" y="688369"/>
            <a:ext cx="5291191" cy="770607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B4A811-CF12-6D00-7ED1-E69261CFD86C}"/>
              </a:ext>
            </a:extLst>
          </p:cNvPr>
          <p:cNvSpPr txBox="1"/>
          <p:nvPr/>
        </p:nvSpPr>
        <p:spPr>
          <a:xfrm>
            <a:off x="6873411" y="277402"/>
            <a:ext cx="206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Historical load</a:t>
            </a:r>
          </a:p>
        </p:txBody>
      </p:sp>
    </p:spTree>
    <p:extLst>
      <p:ext uri="{BB962C8B-B14F-4D97-AF65-F5344CB8AC3E}">
        <p14:creationId xmlns:p14="http://schemas.microsoft.com/office/powerpoint/2010/main" val="237765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1591-1E97-B0B2-5FDA-12C34BA3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B3A7-DD73-6041-7103-8843CA2F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There are 2 web apps:</a:t>
            </a:r>
          </a:p>
          <a:p>
            <a:pPr lvl="1"/>
            <a:r>
              <a:rPr lang="en-SG" dirty="0"/>
              <a:t>The streaming one using </a:t>
            </a:r>
            <a:r>
              <a:rPr lang="en-SG" dirty="0" err="1"/>
              <a:t>kafka</a:t>
            </a:r>
            <a:r>
              <a:rPr lang="en-SG" dirty="0"/>
              <a:t> stream will stream in real time images data to process the image and put in back into stream for partitioning. Data will then be stored inside S3 </a:t>
            </a:r>
            <a:r>
              <a:rPr lang="en-SG" dirty="0" err="1"/>
              <a:t>Datalake</a:t>
            </a:r>
            <a:r>
              <a:rPr lang="en-SG" dirty="0"/>
              <a:t> bucket</a:t>
            </a:r>
          </a:p>
          <a:p>
            <a:pPr lvl="1"/>
            <a:r>
              <a:rPr lang="en-SG" dirty="0"/>
              <a:t>The upload images storage one will be loaded using historical load for past data omitted by real-time streaming, will be stored in S3 </a:t>
            </a:r>
            <a:r>
              <a:rPr lang="en-SG" dirty="0" err="1"/>
              <a:t>datalake</a:t>
            </a:r>
            <a:r>
              <a:rPr lang="en-SG" dirty="0"/>
              <a:t> bucket after </a:t>
            </a:r>
          </a:p>
          <a:p>
            <a:r>
              <a:rPr lang="en-SG" dirty="0"/>
              <a:t>If need be, a lambda can be loaded to the stream or historical load to further process data if needed.</a:t>
            </a:r>
          </a:p>
          <a:p>
            <a:r>
              <a:rPr lang="en-SG" dirty="0"/>
              <a:t>S3 </a:t>
            </a:r>
            <a:r>
              <a:rPr lang="en-SG" dirty="0" err="1"/>
              <a:t>aws</a:t>
            </a:r>
            <a:r>
              <a:rPr lang="en-SG" dirty="0"/>
              <a:t> bucket is chosen for sake of simplicity to store images and multimedia and scale up easily if needed. Effective storage classes can be selected for the 7 days archive retrieval. (For example, by having the infrequent access storage class to save cost)</a:t>
            </a:r>
          </a:p>
          <a:p>
            <a:r>
              <a:rPr lang="en-SG" dirty="0"/>
              <a:t>Key statistics can be queried by Athena and reports then can be generated by </a:t>
            </a:r>
            <a:r>
              <a:rPr lang="en-SG" dirty="0" err="1"/>
              <a:t>Quicksight</a:t>
            </a:r>
            <a:r>
              <a:rPr lang="en-SG" dirty="0"/>
              <a:t>.</a:t>
            </a:r>
          </a:p>
          <a:p>
            <a:r>
              <a:rPr lang="en-SG" dirty="0"/>
              <a:t>Assuming Kafka Cluster and topics have been set up properly.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61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3C07C6-66B4-1A7D-588B-840DA41AA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21024"/>
              </p:ext>
            </p:extLst>
          </p:nvPr>
        </p:nvGraphicFramePr>
        <p:xfrm>
          <a:off x="2032000" y="719666"/>
          <a:ext cx="8128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848236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464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9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 sources might be conflicting, extra clean-ups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1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Storage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Extra overhead needed to set up cross-account permissions for resources and also connectivity between </a:t>
                      </a:r>
                      <a:r>
                        <a:rPr lang="en-SG" dirty="0" err="1"/>
                        <a:t>kafka</a:t>
                      </a:r>
                      <a:r>
                        <a:rPr lang="en-SG" dirty="0"/>
                        <a:t> and </a:t>
                      </a:r>
                      <a:r>
                        <a:rPr lang="en-SG" dirty="0" err="1"/>
                        <a:t>aws</a:t>
                      </a:r>
                      <a:r>
                        <a:rPr lang="en-SG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Lambda uses easy pricing pay as per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8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Event 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1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Monitoring alarms and error logs through </a:t>
                      </a:r>
                      <a:r>
                        <a:rPr lang="en-SG" dirty="0" err="1"/>
                        <a:t>Cloudwatch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5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Two streams to provide flexibility and availability if one fails.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5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3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System Design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Heng Soo</dc:creator>
  <cp:lastModifiedBy>Wei Heng Soo</cp:lastModifiedBy>
  <cp:revision>3</cp:revision>
  <dcterms:created xsi:type="dcterms:W3CDTF">2022-06-18T09:30:15Z</dcterms:created>
  <dcterms:modified xsi:type="dcterms:W3CDTF">2022-06-18T09:46:17Z</dcterms:modified>
</cp:coreProperties>
</file>