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85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E0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61" autoAdjust="0"/>
    <p:restoredTop sz="96081" autoAdjust="0"/>
  </p:normalViewPr>
  <p:slideViewPr>
    <p:cSldViewPr snapToGrid="0">
      <p:cViewPr varScale="1">
        <p:scale>
          <a:sx n="112" d="100"/>
          <a:sy n="112" d="100"/>
        </p:scale>
        <p:origin x="288" y="72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2025-05-31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2025-05-31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627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2025-05-31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116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2025-05-31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91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2025-05-31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186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2025-05-31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055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2025-05-31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682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2025-05-31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820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2025-05-31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87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2025-05-31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172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2025-05-31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295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2025-05-31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584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1_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476BE8F7-8EF6-4880-9F1A-6D10965A8681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2025-05-31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92A3BBB8-EBE5-4A2B-AB70-89540E1C96C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</p:sldLayoutIdLst>
  <p:transition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1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155006" y="146920"/>
            <a:ext cx="11881987" cy="6564159"/>
            <a:chOff x="155006" y="146920"/>
            <a:chExt cx="11881987" cy="6564159"/>
          </a:xfrm>
        </p:grpSpPr>
        <p:sp>
          <p:nvSpPr>
            <p:cNvPr id="6" name="사각형: 잘린 한쪽 모서리 1"/>
            <p:cNvSpPr/>
            <p:nvPr/>
          </p:nvSpPr>
          <p:spPr>
            <a:xfrm>
              <a:off x="248765" y="233120"/>
              <a:ext cx="11694470" cy="6391759"/>
            </a:xfrm>
            <a:prstGeom prst="roundRect">
              <a:avLst>
                <a:gd name="adj" fmla="val 2309"/>
              </a:avLst>
            </a:prstGeom>
            <a:solidFill>
              <a:srgbClr val="FBFBFB"/>
            </a:solidFill>
            <a:ln w="152400" cmpd="thinThick">
              <a:noFill/>
            </a:ln>
            <a:effectLst>
              <a:outerShdw blurRad="2413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" name="사각형: 잘린 한쪽 모서리 1"/>
            <p:cNvSpPr/>
            <p:nvPr/>
          </p:nvSpPr>
          <p:spPr>
            <a:xfrm>
              <a:off x="155006" y="146920"/>
              <a:ext cx="11881987" cy="6564159"/>
            </a:xfrm>
            <a:prstGeom prst="roundRect">
              <a:avLst>
                <a:gd name="adj" fmla="val 3446"/>
              </a:avLst>
            </a:prstGeom>
            <a:noFill/>
            <a:ln w="19050" cmpd="sng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" name="모서리가 둥근 직사각형 6"/>
            <p:cNvSpPr/>
            <p:nvPr/>
          </p:nvSpPr>
          <p:spPr>
            <a:xfrm>
              <a:off x="475862" y="399512"/>
              <a:ext cx="11262048" cy="43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rgbClr val="D5E1FB"/>
              </a:solidFill>
            </a:ln>
            <a:effectLst>
              <a:outerShdw blurRad="190500" dist="63500" dir="5400000" sx="98000" sy="98000" algn="t" rotWithShape="0">
                <a:srgbClr val="AFF5FB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anchor="ctr"/>
            <a:lstStyle/>
            <a:p>
              <a:pPr marL="36195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600" kern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Tmon몬소리 Black"/>
                  <a:ea typeface="Tmon몬소리 Black"/>
                </a:rPr>
                <a:t>KT AIVLE SCHOOL MINI PROJECT</a:t>
              </a: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11395316" y="415387"/>
              <a:ext cx="307421" cy="341120"/>
              <a:chOff x="543379" y="6026135"/>
              <a:chExt cx="369279" cy="409758"/>
            </a:xfrm>
          </p:grpSpPr>
          <p:grpSp>
            <p:nvGrpSpPr>
              <p:cNvPr id="14" name="그룹 13"/>
              <p:cNvGrpSpPr/>
              <p:nvPr/>
            </p:nvGrpSpPr>
            <p:grpSpPr>
              <a:xfrm>
                <a:off x="543379" y="6089002"/>
                <a:ext cx="346891" cy="346891"/>
                <a:chOff x="349029" y="527157"/>
                <a:chExt cx="429876" cy="429876"/>
              </a:xfrm>
              <a:solidFill>
                <a:schemeClr val="bg1"/>
              </a:solidFill>
            </p:grpSpPr>
            <p:sp>
              <p:nvSpPr>
                <p:cNvPr id="16" name="사각형: 둥근 모서리 18"/>
                <p:cNvSpPr/>
                <p:nvPr/>
              </p:nvSpPr>
              <p:spPr>
                <a:xfrm>
                  <a:off x="349029" y="527157"/>
                  <a:ext cx="429876" cy="429876"/>
                </a:xfrm>
                <a:prstGeom prst="roundRect">
                  <a:avLst>
                    <a:gd name="adj" fmla="val 50000"/>
                  </a:avLst>
                </a:prstGeom>
                <a:grpFill/>
                <a:ln w="19050">
                  <a:solidFill>
                    <a:schemeClr val="bg1"/>
                  </a:solidFill>
                </a:ln>
                <a:effectLst>
                  <a:outerShdw blurRad="127000" dist="38100" dir="2700000" algn="tl" rotWithShape="0">
                    <a:prstClr val="black">
                      <a:alpha val="1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542925" marR="0" lvl="0" indent="0" algn="l" defTabSz="914400" rtl="0" eaLnBrk="1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FontTx/>
                    <a:buNone/>
                    <a:defRPr/>
                  </a:pPr>
                  <a:endParaRPr kumimoji="0" lang="en-US" altLang="ko-KR" sz="700" b="0" i="0" u="none" strike="noStrike" kern="0" cap="none" spc="0" normalizeH="0" baseline="0">
                    <a:solidFill>
                      <a:srgbClr val="44546A">
                        <a:lumMod val="75000"/>
                      </a:srgbClr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endParaRPr>
                </a:p>
              </p:txBody>
            </p:sp>
            <p:pic>
              <p:nvPicPr>
                <p:cNvPr id="17" name="그림 16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420272" y="595047"/>
                  <a:ext cx="302628" cy="302628"/>
                </a:xfrm>
                <a:prstGeom prst="rect">
                  <a:avLst/>
                </a:prstGeom>
                <a:grpFill/>
              </p:spPr>
            </p:pic>
          </p:grpSp>
          <p:sp>
            <p:nvSpPr>
              <p:cNvPr id="15" name="타원 14"/>
              <p:cNvSpPr/>
              <p:nvPr/>
            </p:nvSpPr>
            <p:spPr>
              <a:xfrm>
                <a:off x="771902" y="6026135"/>
                <a:ext cx="140756" cy="140756"/>
              </a:xfrm>
              <a:prstGeom prst="ellipse">
                <a:avLst/>
              </a:prstGeom>
              <a:gradFill>
                <a:gsLst>
                  <a:gs pos="0">
                    <a:srgbClr val="5D47D3"/>
                  </a:gs>
                  <a:gs pos="100000">
                    <a:srgbClr val="6D41FA"/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r>
                  <a:rPr kumimoji="0" lang="en-US" altLang="ko-KR" sz="800" b="1" i="0" u="none" strike="noStrike" kern="1200" cap="none" spc="0" normalizeH="0" baseline="0"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rPr>
                  <a:t>8</a:t>
                </a: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661552" y="492918"/>
              <a:ext cx="192790" cy="216990"/>
              <a:chOff x="5395274" y="2650519"/>
              <a:chExt cx="1459542" cy="1642754"/>
            </a:xfrm>
            <a:gradFill flip="none" rotWithShape="1">
              <a:gsLst>
                <a:gs pos="0">
                  <a:srgbClr val="5D47D3"/>
                </a:gs>
                <a:gs pos="100000">
                  <a:srgbClr val="A121A2"/>
                </a:gs>
              </a:gsLst>
              <a:lin ang="18900000" scaled="1"/>
              <a:tileRect/>
            </a:gradFill>
          </p:grpSpPr>
          <p:sp>
            <p:nvSpPr>
              <p:cNvPr id="19" name="TextBox 18"/>
              <p:cNvSpPr txBox="1"/>
              <p:nvPr/>
            </p:nvSpPr>
            <p:spPr>
              <a:xfrm>
                <a:off x="5628161" y="2650519"/>
                <a:ext cx="943373" cy="1642754"/>
              </a:xfrm>
              <a:custGeom>
                <a:avLst/>
                <a:gdLst>
                  <a:gd name="connsiteX0" fmla="*/ 558294 w 943373"/>
                  <a:gd name="connsiteY0" fmla="*/ 0 h 1642754"/>
                  <a:gd name="connsiteX1" fmla="*/ 943373 w 943373"/>
                  <a:gd name="connsiteY1" fmla="*/ 0 h 1642754"/>
                  <a:gd name="connsiteX2" fmla="*/ 430222 w 943373"/>
                  <a:gd name="connsiteY2" fmla="*/ 1509968 h 1642754"/>
                  <a:gd name="connsiteX3" fmla="*/ 352120 w 943373"/>
                  <a:gd name="connsiteY3" fmla="*/ 1605763 h 1642754"/>
                  <a:gd name="connsiteX4" fmla="*/ 233323 w 943373"/>
                  <a:gd name="connsiteY4" fmla="*/ 1642754 h 1642754"/>
                  <a:gd name="connsiteX5" fmla="*/ 0 w 943373"/>
                  <a:gd name="connsiteY5" fmla="*/ 1642754 h 1642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3373" h="1642754">
                    <a:moveTo>
                      <a:pt x="558294" y="0"/>
                    </a:moveTo>
                    <a:lnTo>
                      <a:pt x="943373" y="0"/>
                    </a:lnTo>
                    <a:lnTo>
                      <a:pt x="430222" y="1509968"/>
                    </a:lnTo>
                    <a:cubicBezTo>
                      <a:pt x="416883" y="1549172"/>
                      <a:pt x="390851" y="1581105"/>
                      <a:pt x="352120" y="1605763"/>
                    </a:cubicBezTo>
                    <a:cubicBezTo>
                      <a:pt x="313390" y="1630424"/>
                      <a:pt x="273792" y="1642754"/>
                      <a:pt x="233323" y="1642754"/>
                    </a:cubicBezTo>
                    <a:lnTo>
                      <a:pt x="0" y="1642754"/>
                    </a:lnTo>
                    <a:close/>
                  </a:path>
                </a:pathLst>
              </a:custGeom>
              <a:solidFill>
                <a:srgbClr val="6D41FA"/>
              </a:solidFill>
              <a:ln w="6350">
                <a:noFill/>
              </a:ln>
              <a:effectLst/>
            </p:spPr>
            <p:txBody>
              <a:bodyPr rot="0"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3000" b="1" i="1" u="none" strike="noStrike" kern="1200" cap="none" spc="0" normalizeH="0" baseline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uLnTx/>
                  <a:uFillTx/>
                  <a:latin typeface="Tmon몬소리 Black"/>
                  <a:ea typeface="Tmon몬소리 Black"/>
                  <a:cs typeface="+mn-cs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 flipH="1" flipV="1">
                <a:off x="5395274" y="2650519"/>
                <a:ext cx="643796" cy="867938"/>
              </a:xfrm>
              <a:custGeom>
                <a:avLst/>
                <a:gdLst>
                  <a:gd name="connsiteX0" fmla="*/ 325633 w 710719"/>
                  <a:gd name="connsiteY0" fmla="*/ 0 h 958161"/>
                  <a:gd name="connsiteX1" fmla="*/ 710719 w 710719"/>
                  <a:gd name="connsiteY1" fmla="*/ 0 h 958161"/>
                  <a:gd name="connsiteX2" fmla="*/ 430222 w 710719"/>
                  <a:gd name="connsiteY2" fmla="*/ 825375 h 958161"/>
                  <a:gd name="connsiteX3" fmla="*/ 352120 w 710719"/>
                  <a:gd name="connsiteY3" fmla="*/ 921170 h 958161"/>
                  <a:gd name="connsiteX4" fmla="*/ 233323 w 710719"/>
                  <a:gd name="connsiteY4" fmla="*/ 958161 h 958161"/>
                  <a:gd name="connsiteX5" fmla="*/ 0 w 710719"/>
                  <a:gd name="connsiteY5" fmla="*/ 958161 h 958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0719" h="958161">
                    <a:moveTo>
                      <a:pt x="325633" y="0"/>
                    </a:moveTo>
                    <a:lnTo>
                      <a:pt x="710719" y="0"/>
                    </a:lnTo>
                    <a:lnTo>
                      <a:pt x="430222" y="825375"/>
                    </a:lnTo>
                    <a:cubicBezTo>
                      <a:pt x="416883" y="864579"/>
                      <a:pt x="390851" y="896512"/>
                      <a:pt x="352120" y="921170"/>
                    </a:cubicBezTo>
                    <a:cubicBezTo>
                      <a:pt x="313390" y="945831"/>
                      <a:pt x="273792" y="958161"/>
                      <a:pt x="233323" y="958161"/>
                    </a:cubicBezTo>
                    <a:lnTo>
                      <a:pt x="0" y="958161"/>
                    </a:lnTo>
                    <a:close/>
                  </a:path>
                </a:pathLst>
              </a:custGeom>
              <a:solidFill>
                <a:srgbClr val="6D41FA"/>
              </a:solidFill>
              <a:ln w="6350">
                <a:noFill/>
              </a:ln>
              <a:effectLst/>
            </p:spPr>
            <p:txBody>
              <a:bodyPr rot="0"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3000" b="1" i="1" u="none" strike="noStrike" kern="1200" cap="none" spc="0" normalizeH="0" baseline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uLnTx/>
                  <a:uFillTx/>
                  <a:latin typeface="Tmon몬소리 Black"/>
                  <a:ea typeface="Tmon몬소리 Black"/>
                  <a:cs typeface="+mn-cs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393134" y="3186398"/>
                <a:ext cx="461682" cy="332059"/>
              </a:xfrm>
              <a:custGeom>
                <a:avLst/>
                <a:gdLst>
                  <a:gd name="connsiteX0" fmla="*/ 112851 w 461682"/>
                  <a:gd name="connsiteY0" fmla="*/ 0 h 332059"/>
                  <a:gd name="connsiteX1" fmla="*/ 461682 w 461682"/>
                  <a:gd name="connsiteY1" fmla="*/ 0 h 332059"/>
                  <a:gd name="connsiteX2" fmla="*/ 389711 w 461682"/>
                  <a:gd name="connsiteY2" fmla="*/ 211777 h 332059"/>
                  <a:gd name="connsiteX3" fmla="*/ 318964 w 461682"/>
                  <a:gd name="connsiteY3" fmla="*/ 298551 h 332059"/>
                  <a:gd name="connsiteX4" fmla="*/ 211353 w 461682"/>
                  <a:gd name="connsiteY4" fmla="*/ 332059 h 332059"/>
                  <a:gd name="connsiteX5" fmla="*/ 0 w 461682"/>
                  <a:gd name="connsiteY5" fmla="*/ 332059 h 33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682" h="332059">
                    <a:moveTo>
                      <a:pt x="112851" y="0"/>
                    </a:moveTo>
                    <a:lnTo>
                      <a:pt x="461682" y="0"/>
                    </a:lnTo>
                    <a:lnTo>
                      <a:pt x="389711" y="211777"/>
                    </a:lnTo>
                    <a:cubicBezTo>
                      <a:pt x="377628" y="247289"/>
                      <a:pt x="354048" y="276215"/>
                      <a:pt x="318964" y="298551"/>
                    </a:cubicBezTo>
                    <a:cubicBezTo>
                      <a:pt x="283880" y="320890"/>
                      <a:pt x="248011" y="332059"/>
                      <a:pt x="211353" y="332059"/>
                    </a:cubicBezTo>
                    <a:lnTo>
                      <a:pt x="0" y="332059"/>
                    </a:lnTo>
                    <a:close/>
                  </a:path>
                </a:pathLst>
              </a:custGeom>
              <a:solidFill>
                <a:srgbClr val="6D41FA"/>
              </a:solidFill>
              <a:ln w="6350">
                <a:noFill/>
              </a:ln>
              <a:effectLst/>
            </p:spPr>
            <p:txBody>
              <a:bodyPr rot="0"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3000" b="1" i="1" u="none" strike="noStrike" kern="1200" cap="none" spc="0" normalizeH="0" baseline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uLnTx/>
                  <a:uFillTx/>
                  <a:latin typeface="Tmon몬소리 Black"/>
                  <a:ea typeface="Tmon몬소리 Black"/>
                  <a:cs typeface="+mn-cs"/>
                </a:endParaRPr>
              </a:p>
            </p:txBody>
          </p:sp>
        </p:grpSp>
      </p:grpSp>
      <p:sp>
        <p:nvSpPr>
          <p:cNvPr id="36" name="TextBox 35"/>
          <p:cNvSpPr txBox="1"/>
          <p:nvPr/>
        </p:nvSpPr>
        <p:spPr>
          <a:xfrm>
            <a:off x="3052536" y="3037913"/>
            <a:ext cx="6108700" cy="9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4000" b="0" i="1" u="none" strike="noStrike" kern="0" cap="none" spc="0" normalizeH="0" baseline="0" dirty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/>
                <a:ea typeface="Tmon몬소리 Black"/>
                <a:cs typeface="+mn-cs"/>
              </a:rPr>
              <a:t>고객 군집화 모델링 </a:t>
            </a:r>
            <a:r>
              <a:rPr kumimoji="0" lang="en-US" altLang="ko-KR" sz="4000" b="0" i="1" u="none" strike="noStrike" kern="0" cap="none" spc="0" normalizeH="0" baseline="0" dirty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/>
                <a:ea typeface="Tmon몬소리 Black"/>
                <a:cs typeface="+mn-cs"/>
              </a:rPr>
              <a:t>-</a:t>
            </a:r>
            <a:r>
              <a:rPr kumimoji="0" lang="ko-KR" altLang="en-US" sz="4000" b="0" i="1" u="none" strike="noStrike" kern="0" cap="none" spc="0" normalizeH="0" baseline="0" dirty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/>
                <a:ea typeface="Tmon몬소리 Black"/>
                <a:cs typeface="+mn-cs"/>
              </a:rPr>
              <a:t> </a:t>
            </a:r>
            <a:r>
              <a:rPr kumimoji="0" lang="en-US" altLang="ko-KR" sz="4000" b="0" i="1" u="none" strike="noStrike" kern="0" cap="none" spc="0" normalizeH="0" baseline="0" dirty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/>
                <a:ea typeface="Tmon몬소리 Black"/>
                <a:cs typeface="+mn-cs"/>
              </a:rPr>
              <a:t>31</a:t>
            </a:r>
            <a:r>
              <a:rPr kumimoji="0" lang="ko-KR" altLang="en-US" sz="4000" b="0" i="1" u="none" strike="noStrike" kern="0" cap="none" spc="0" normalizeH="0" baseline="0" dirty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/>
                <a:ea typeface="Tmon몬소리 Black"/>
                <a:cs typeface="+mn-cs"/>
              </a:rPr>
              <a:t>조</a:t>
            </a:r>
          </a:p>
          <a:p>
            <a:pPr marR="0" lvl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600" b="0" i="0" u="none" strike="noStrike" kern="0" cap="none" spc="0" normalizeH="0" baseline="0" dirty="0">
                <a:solidFill>
                  <a:schemeClr val="accent3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보험사 마케팅 활용을 위한 고객 군집화 모델링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39D899-56D8-4B6E-9887-19E74D9C68F0}"/>
              </a:ext>
            </a:extLst>
          </p:cNvPr>
          <p:cNvSpPr txBox="1"/>
          <p:nvPr/>
        </p:nvSpPr>
        <p:spPr>
          <a:xfrm>
            <a:off x="9643460" y="4574395"/>
            <a:ext cx="20006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kern="0" dirty="0">
                <a:solidFill>
                  <a:schemeClr val="accent3"/>
                </a:solidFill>
                <a:latin typeface="맑은 고딕"/>
                <a:ea typeface="맑은 고딕"/>
              </a:rPr>
              <a:t>d076200 </a:t>
            </a:r>
            <a:r>
              <a:rPr lang="ko-KR" altLang="en-US" sz="1400" kern="0" dirty="0">
                <a:solidFill>
                  <a:schemeClr val="accent3"/>
                </a:solidFill>
                <a:latin typeface="맑은 고딕"/>
                <a:ea typeface="맑은 고딕"/>
              </a:rPr>
              <a:t>김가영</a:t>
            </a:r>
            <a:endParaRPr lang="en-US" altLang="ko-KR" sz="1400" kern="0" dirty="0">
              <a:solidFill>
                <a:schemeClr val="accent3"/>
              </a:solidFill>
              <a:latin typeface="맑은 고딕"/>
              <a:ea typeface="맑은 고딕"/>
            </a:endParaRPr>
          </a:p>
          <a:p>
            <a:pPr algn="r"/>
            <a:r>
              <a:rPr lang="en-US" altLang="ko-KR" sz="1400" kern="0" dirty="0">
                <a:solidFill>
                  <a:schemeClr val="accent3"/>
                </a:solidFill>
                <a:latin typeface="맑은 고딕"/>
                <a:ea typeface="맑은 고딕"/>
              </a:rPr>
              <a:t>d076183 </a:t>
            </a:r>
            <a:r>
              <a:rPr lang="ko-KR" altLang="en-US" sz="1400" kern="0" dirty="0">
                <a:solidFill>
                  <a:schemeClr val="accent3"/>
                </a:solidFill>
                <a:latin typeface="맑은 고딕"/>
                <a:ea typeface="맑은 고딕"/>
              </a:rPr>
              <a:t>박지우</a:t>
            </a:r>
            <a:endParaRPr lang="en-US" altLang="ko-KR" sz="1400" kern="0" dirty="0">
              <a:solidFill>
                <a:schemeClr val="accent3"/>
              </a:solidFill>
              <a:latin typeface="맑은 고딕"/>
              <a:ea typeface="맑은 고딕"/>
            </a:endParaRPr>
          </a:p>
          <a:p>
            <a:pPr algn="r"/>
            <a:r>
              <a:rPr lang="en-US" altLang="ko-KR" sz="1400" kern="0" dirty="0">
                <a:solidFill>
                  <a:schemeClr val="accent3"/>
                </a:solidFill>
                <a:latin typeface="맑은 고딕"/>
                <a:ea typeface="맑은 고딕"/>
              </a:rPr>
              <a:t>d076180 </a:t>
            </a:r>
            <a:r>
              <a:rPr lang="ko-KR" altLang="en-US" sz="1400" kern="0" dirty="0" err="1">
                <a:solidFill>
                  <a:schemeClr val="accent3"/>
                </a:solidFill>
                <a:latin typeface="맑은 고딕"/>
                <a:ea typeface="맑은 고딕"/>
              </a:rPr>
              <a:t>하정명</a:t>
            </a:r>
            <a:endParaRPr lang="en-US" altLang="ko-KR" sz="1400" kern="0" dirty="0">
              <a:solidFill>
                <a:schemeClr val="accent3"/>
              </a:solidFill>
              <a:latin typeface="맑은 고딕"/>
              <a:ea typeface="맑은 고딕"/>
            </a:endParaRPr>
          </a:p>
          <a:p>
            <a:pPr algn="r"/>
            <a:r>
              <a:rPr lang="en-US" altLang="ko-KR" sz="1400" kern="0" dirty="0">
                <a:solidFill>
                  <a:schemeClr val="accent3"/>
                </a:solidFill>
                <a:latin typeface="맑은 고딕"/>
                <a:ea typeface="맑은 고딕"/>
              </a:rPr>
              <a:t>d</a:t>
            </a:r>
            <a:r>
              <a:rPr kumimoji="0" lang="en-US" altLang="ko-KR" sz="1400" b="0" i="0" u="none" strike="noStrike" kern="0" cap="none" spc="0" normalizeH="0" baseline="0" dirty="0">
                <a:solidFill>
                  <a:schemeClr val="accent3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076198 </a:t>
            </a:r>
            <a:r>
              <a:rPr kumimoji="0" lang="ko-KR" altLang="en-US" sz="1400" b="0" i="0" u="none" strike="noStrike" kern="0" cap="none" spc="0" normalizeH="0" baseline="0" dirty="0" err="1">
                <a:solidFill>
                  <a:schemeClr val="accent3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구자윤</a:t>
            </a:r>
            <a:endParaRPr kumimoji="0" lang="en-US" altLang="ko-KR" sz="1400" b="0" i="0" u="none" strike="noStrike" kern="0" cap="none" spc="0" normalizeH="0" baseline="0" dirty="0">
              <a:solidFill>
                <a:schemeClr val="accent3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algn="r"/>
            <a:r>
              <a:rPr lang="en-US" altLang="ko-KR" sz="1400" kern="0" dirty="0">
                <a:solidFill>
                  <a:schemeClr val="accent3"/>
                </a:solidFill>
                <a:latin typeface="맑은 고딕"/>
                <a:ea typeface="맑은 고딕"/>
              </a:rPr>
              <a:t>d076194 </a:t>
            </a:r>
            <a:r>
              <a:rPr lang="ko-KR" altLang="en-US" sz="1400" kern="0" dirty="0">
                <a:solidFill>
                  <a:schemeClr val="accent3"/>
                </a:solidFill>
                <a:latin typeface="맑은 고딕"/>
                <a:ea typeface="맑은 고딕"/>
              </a:rPr>
              <a:t>이석영</a:t>
            </a:r>
            <a:endParaRPr lang="en-US" altLang="ko-KR" sz="1400" kern="0" dirty="0">
              <a:solidFill>
                <a:schemeClr val="accent3"/>
              </a:solidFill>
              <a:latin typeface="맑은 고딕"/>
              <a:ea typeface="맑은 고딕"/>
            </a:endParaRPr>
          </a:p>
          <a:p>
            <a:pPr algn="r"/>
            <a:r>
              <a:rPr lang="en-US" altLang="ko-KR" sz="1400" kern="0" dirty="0">
                <a:solidFill>
                  <a:schemeClr val="accent3"/>
                </a:solidFill>
                <a:latin typeface="맑은 고딕"/>
                <a:ea typeface="맑은 고딕"/>
              </a:rPr>
              <a:t>d</a:t>
            </a:r>
            <a:r>
              <a:rPr kumimoji="0" lang="en-US" altLang="ko-KR" sz="1400" b="0" i="0" u="none" strike="noStrike" kern="0" cap="none" spc="0" normalizeH="0" baseline="0" dirty="0">
                <a:solidFill>
                  <a:schemeClr val="accent3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07619</a:t>
            </a:r>
            <a:r>
              <a:rPr lang="en-US" altLang="ko-KR" sz="1400" kern="0" dirty="0">
                <a:solidFill>
                  <a:schemeClr val="accent3"/>
                </a:solidFill>
                <a:latin typeface="맑은 고딕"/>
                <a:ea typeface="맑은 고딕"/>
              </a:rPr>
              <a:t>5 </a:t>
            </a:r>
            <a:r>
              <a:rPr lang="ko-KR" altLang="en-US" sz="1400" kern="0" dirty="0">
                <a:solidFill>
                  <a:schemeClr val="accent3"/>
                </a:solidFill>
                <a:latin typeface="맑은 고딕"/>
                <a:ea typeface="맑은 고딕"/>
              </a:rPr>
              <a:t>박준형</a:t>
            </a:r>
            <a:endParaRPr lang="en-US" altLang="ko-KR" sz="1400" kern="0" dirty="0">
              <a:solidFill>
                <a:schemeClr val="accent3"/>
              </a:solidFill>
              <a:latin typeface="맑은 고딕"/>
              <a:ea typeface="맑은 고딕"/>
            </a:endParaRPr>
          </a:p>
          <a:p>
            <a:pPr algn="r"/>
            <a:r>
              <a:rPr kumimoji="0" lang="en-US" altLang="ko-KR" sz="1400" b="0" i="0" u="none" strike="noStrike" kern="0" cap="none" spc="0" normalizeH="0" baseline="0" dirty="0">
                <a:solidFill>
                  <a:schemeClr val="accent3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d076187 </a:t>
            </a:r>
            <a:r>
              <a:rPr kumimoji="0" lang="ko-KR" altLang="en-US" sz="1400" b="0" i="0" u="none" strike="noStrike" kern="0" cap="none" spc="0" normalizeH="0" baseline="0" dirty="0" err="1">
                <a:solidFill>
                  <a:schemeClr val="accent3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임채환</a:t>
            </a:r>
            <a:endParaRPr lang="en-US" altLang="ko-KR" sz="1400" kern="0" dirty="0">
              <a:solidFill>
                <a:schemeClr val="accent3"/>
              </a:solidFill>
              <a:latin typeface="맑은 고딕"/>
              <a:ea typeface="맑은 고딕"/>
            </a:endParaRPr>
          </a:p>
          <a:p>
            <a:pPr algn="r"/>
            <a:r>
              <a:rPr kumimoji="0" lang="en-US" altLang="ko-KR" sz="1400" b="0" i="0" u="none" strike="noStrike" kern="0" cap="none" spc="0" normalizeH="0" baseline="0" dirty="0">
                <a:solidFill>
                  <a:schemeClr val="accent3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d076196</a:t>
            </a:r>
            <a:r>
              <a:rPr lang="en-US" altLang="ko-KR" sz="1400" kern="0" dirty="0">
                <a:solidFill>
                  <a:schemeClr val="accent3"/>
                </a:solidFill>
                <a:latin typeface="맑은 고딕"/>
                <a:ea typeface="맑은 고딕"/>
              </a:rPr>
              <a:t> </a:t>
            </a:r>
            <a:r>
              <a:rPr lang="ko-KR" altLang="en-US" sz="1400" kern="0" dirty="0">
                <a:solidFill>
                  <a:schemeClr val="accent3"/>
                </a:solidFill>
                <a:latin typeface="맑은 고딕"/>
                <a:ea typeface="맑은 고딕"/>
              </a:rPr>
              <a:t>최동혁</a:t>
            </a:r>
            <a:endParaRPr kumimoji="0" lang="ko-KR" altLang="en-US" sz="1400" b="0" i="0" u="none" strike="noStrike" kern="0" cap="none" spc="0" normalizeH="0" baseline="0" dirty="0">
              <a:solidFill>
                <a:schemeClr val="accent3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0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155006" y="146920"/>
            <a:ext cx="11881987" cy="6564159"/>
            <a:chOff x="155006" y="146920"/>
            <a:chExt cx="11881987" cy="6564159"/>
          </a:xfrm>
        </p:grpSpPr>
        <p:sp>
          <p:nvSpPr>
            <p:cNvPr id="6" name="사각형: 잘린 한쪽 모서리 1"/>
            <p:cNvSpPr/>
            <p:nvPr/>
          </p:nvSpPr>
          <p:spPr>
            <a:xfrm>
              <a:off x="248765" y="233120"/>
              <a:ext cx="11694470" cy="6391759"/>
            </a:xfrm>
            <a:prstGeom prst="roundRect">
              <a:avLst>
                <a:gd name="adj" fmla="val 2309"/>
              </a:avLst>
            </a:prstGeom>
            <a:solidFill>
              <a:srgbClr val="FBFBFB"/>
            </a:solidFill>
            <a:ln w="152400" cmpd="thinThick">
              <a:noFill/>
            </a:ln>
            <a:effectLst>
              <a:outerShdw blurRad="2413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" name="사각형: 잘린 한쪽 모서리 1"/>
            <p:cNvSpPr/>
            <p:nvPr/>
          </p:nvSpPr>
          <p:spPr>
            <a:xfrm>
              <a:off x="155006" y="146920"/>
              <a:ext cx="11881987" cy="6564159"/>
            </a:xfrm>
            <a:prstGeom prst="roundRect">
              <a:avLst>
                <a:gd name="adj" fmla="val 3446"/>
              </a:avLst>
            </a:prstGeom>
            <a:noFill/>
            <a:ln w="19050" cmpd="sng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" name="모서리가 둥근 직사각형 6"/>
            <p:cNvSpPr/>
            <p:nvPr/>
          </p:nvSpPr>
          <p:spPr>
            <a:xfrm>
              <a:off x="475862" y="399512"/>
              <a:ext cx="11262048" cy="43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rgbClr val="D5E1FB"/>
              </a:solidFill>
            </a:ln>
            <a:effectLst>
              <a:outerShdw blurRad="190500" dist="63500" dir="5400000" sx="98000" sy="98000" algn="t" rotWithShape="0">
                <a:srgbClr val="AFF5FB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anchor="ctr"/>
            <a:lstStyle/>
            <a:p>
              <a:pPr marL="36195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고객 군집화 모델링  </a:t>
              </a:r>
              <a:r>
                <a:rPr kumimoji="0" lang="en-US" altLang="ko-KR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-</a:t>
              </a:r>
              <a:r>
                <a:rPr kumimoji="0" lang="ko-KR" altLang="en-US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 </a:t>
              </a:r>
              <a:r>
                <a:rPr kumimoji="0" lang="en-US" altLang="ko-KR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31</a:t>
              </a:r>
              <a:r>
                <a:rPr kumimoji="0" lang="ko-KR" altLang="en-US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조</a:t>
              </a:r>
              <a:r>
                <a:rPr kumimoji="0" lang="en-US" altLang="ko-KR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 </a:t>
              </a:r>
              <a:r>
                <a:rPr kumimoji="0" lang="en-US" altLang="ko-KR" sz="800" b="0" i="0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KT AIVLE SCHOOL MINI PROJECT</a:t>
              </a: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11395312" y="415386"/>
              <a:ext cx="307425" cy="341119"/>
              <a:chOff x="543374" y="6026135"/>
              <a:chExt cx="369283" cy="409757"/>
            </a:xfrm>
          </p:grpSpPr>
          <p:grpSp>
            <p:nvGrpSpPr>
              <p:cNvPr id="14" name="그룹 13"/>
              <p:cNvGrpSpPr/>
              <p:nvPr/>
            </p:nvGrpSpPr>
            <p:grpSpPr>
              <a:xfrm>
                <a:off x="543374" y="6089002"/>
                <a:ext cx="346890" cy="346890"/>
                <a:chOff x="349029" y="527157"/>
                <a:chExt cx="429876" cy="429876"/>
              </a:xfrm>
              <a:solidFill>
                <a:schemeClr val="bg1"/>
              </a:solidFill>
            </p:grpSpPr>
            <p:sp>
              <p:nvSpPr>
                <p:cNvPr id="16" name="사각형: 둥근 모서리 18"/>
                <p:cNvSpPr/>
                <p:nvPr/>
              </p:nvSpPr>
              <p:spPr>
                <a:xfrm>
                  <a:off x="349029" y="527157"/>
                  <a:ext cx="429876" cy="429876"/>
                </a:xfrm>
                <a:prstGeom prst="roundRect">
                  <a:avLst>
                    <a:gd name="adj" fmla="val 50000"/>
                  </a:avLst>
                </a:prstGeom>
                <a:grpFill/>
                <a:ln w="19050">
                  <a:solidFill>
                    <a:schemeClr val="bg1"/>
                  </a:solidFill>
                </a:ln>
                <a:effectLst>
                  <a:outerShdw blurRad="127000" dist="38100" dir="2700000" algn="tl" rotWithShape="0">
                    <a:prstClr val="black">
                      <a:alpha val="1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542925" marR="0" lvl="0" indent="0" algn="l" defTabSz="914400" rtl="0" eaLnBrk="1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FontTx/>
                    <a:buNone/>
                    <a:defRPr/>
                  </a:pPr>
                  <a:endParaRPr kumimoji="0" lang="en-US" altLang="ko-KR" sz="700" b="0" i="0" u="none" strike="noStrike" kern="0" cap="none" spc="0" normalizeH="0" baseline="0">
                    <a:solidFill>
                      <a:srgbClr val="44546A">
                        <a:lumMod val="75000"/>
                      </a:srgbClr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endParaRPr>
                </a:p>
              </p:txBody>
            </p:sp>
            <p:pic>
              <p:nvPicPr>
                <p:cNvPr id="17" name="그림 16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420272" y="595047"/>
                  <a:ext cx="302628" cy="302628"/>
                </a:xfrm>
                <a:prstGeom prst="rect">
                  <a:avLst/>
                </a:prstGeom>
                <a:grpFill/>
              </p:spPr>
            </p:pic>
          </p:grpSp>
          <p:sp>
            <p:nvSpPr>
              <p:cNvPr id="15" name="타원 14"/>
              <p:cNvSpPr/>
              <p:nvPr/>
            </p:nvSpPr>
            <p:spPr>
              <a:xfrm>
                <a:off x="771902" y="6026135"/>
                <a:ext cx="140756" cy="140756"/>
              </a:xfrm>
              <a:prstGeom prst="ellipse">
                <a:avLst/>
              </a:prstGeom>
              <a:gradFill>
                <a:gsLst>
                  <a:gs pos="0">
                    <a:srgbClr val="5D47D3"/>
                  </a:gs>
                  <a:gs pos="100000">
                    <a:srgbClr val="6D41FA"/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r>
                  <a:rPr kumimoji="0" lang="en-US" altLang="ko-KR" sz="800" b="1" i="0" u="none" strike="noStrike" kern="1200" cap="none" spc="0" normalizeH="0" baseline="0"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rPr>
                  <a:t>8</a:t>
                </a: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661552" y="492918"/>
              <a:ext cx="192790" cy="216990"/>
              <a:chOff x="5395274" y="2650519"/>
              <a:chExt cx="1459542" cy="1642754"/>
            </a:xfrm>
            <a:gradFill flip="none" rotWithShape="1">
              <a:gsLst>
                <a:gs pos="0">
                  <a:srgbClr val="5D47D3"/>
                </a:gs>
                <a:gs pos="100000">
                  <a:srgbClr val="A121A2"/>
                </a:gs>
              </a:gsLst>
              <a:lin ang="18900000" scaled="1"/>
              <a:tileRect/>
            </a:gradFill>
          </p:grpSpPr>
          <p:sp>
            <p:nvSpPr>
              <p:cNvPr id="19" name="TextBox 18"/>
              <p:cNvSpPr txBox="1"/>
              <p:nvPr/>
            </p:nvSpPr>
            <p:spPr>
              <a:xfrm>
                <a:off x="5628161" y="2650519"/>
                <a:ext cx="943373" cy="1642754"/>
              </a:xfrm>
              <a:custGeom>
                <a:avLst/>
                <a:gdLst>
                  <a:gd name="connsiteX0" fmla="*/ 558294 w 943373"/>
                  <a:gd name="connsiteY0" fmla="*/ 0 h 1642754"/>
                  <a:gd name="connsiteX1" fmla="*/ 943373 w 943373"/>
                  <a:gd name="connsiteY1" fmla="*/ 0 h 1642754"/>
                  <a:gd name="connsiteX2" fmla="*/ 430222 w 943373"/>
                  <a:gd name="connsiteY2" fmla="*/ 1509968 h 1642754"/>
                  <a:gd name="connsiteX3" fmla="*/ 352120 w 943373"/>
                  <a:gd name="connsiteY3" fmla="*/ 1605763 h 1642754"/>
                  <a:gd name="connsiteX4" fmla="*/ 233323 w 943373"/>
                  <a:gd name="connsiteY4" fmla="*/ 1642754 h 1642754"/>
                  <a:gd name="connsiteX5" fmla="*/ 0 w 943373"/>
                  <a:gd name="connsiteY5" fmla="*/ 1642754 h 1642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3373" h="1642754">
                    <a:moveTo>
                      <a:pt x="558294" y="0"/>
                    </a:moveTo>
                    <a:lnTo>
                      <a:pt x="943373" y="0"/>
                    </a:lnTo>
                    <a:lnTo>
                      <a:pt x="430222" y="1509968"/>
                    </a:lnTo>
                    <a:cubicBezTo>
                      <a:pt x="416883" y="1549172"/>
                      <a:pt x="390851" y="1581105"/>
                      <a:pt x="352120" y="1605763"/>
                    </a:cubicBezTo>
                    <a:cubicBezTo>
                      <a:pt x="313390" y="1630424"/>
                      <a:pt x="273792" y="1642754"/>
                      <a:pt x="233323" y="1642754"/>
                    </a:cubicBezTo>
                    <a:lnTo>
                      <a:pt x="0" y="1642754"/>
                    </a:lnTo>
                    <a:close/>
                  </a:path>
                </a:pathLst>
              </a:custGeom>
              <a:solidFill>
                <a:srgbClr val="6D41FA"/>
              </a:solidFill>
              <a:ln w="6350">
                <a:noFill/>
              </a:ln>
              <a:effectLst/>
            </p:spPr>
            <p:txBody>
              <a:bodyPr rot="0"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3000" b="1" i="1" u="none" strike="noStrike" kern="1200" cap="none" spc="0" normalizeH="0" baseline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uLnTx/>
                  <a:uFillTx/>
                  <a:latin typeface="Tmon몬소리 Black"/>
                  <a:ea typeface="Tmon몬소리 Black"/>
                  <a:cs typeface="+mn-cs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 flipH="1" flipV="1">
                <a:off x="5395274" y="2650519"/>
                <a:ext cx="643796" cy="867938"/>
              </a:xfrm>
              <a:custGeom>
                <a:avLst/>
                <a:gdLst>
                  <a:gd name="connsiteX0" fmla="*/ 325633 w 710719"/>
                  <a:gd name="connsiteY0" fmla="*/ 0 h 958161"/>
                  <a:gd name="connsiteX1" fmla="*/ 710719 w 710719"/>
                  <a:gd name="connsiteY1" fmla="*/ 0 h 958161"/>
                  <a:gd name="connsiteX2" fmla="*/ 430222 w 710719"/>
                  <a:gd name="connsiteY2" fmla="*/ 825375 h 958161"/>
                  <a:gd name="connsiteX3" fmla="*/ 352120 w 710719"/>
                  <a:gd name="connsiteY3" fmla="*/ 921170 h 958161"/>
                  <a:gd name="connsiteX4" fmla="*/ 233323 w 710719"/>
                  <a:gd name="connsiteY4" fmla="*/ 958161 h 958161"/>
                  <a:gd name="connsiteX5" fmla="*/ 0 w 710719"/>
                  <a:gd name="connsiteY5" fmla="*/ 958161 h 958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0719" h="958161">
                    <a:moveTo>
                      <a:pt x="325633" y="0"/>
                    </a:moveTo>
                    <a:lnTo>
                      <a:pt x="710719" y="0"/>
                    </a:lnTo>
                    <a:lnTo>
                      <a:pt x="430222" y="825375"/>
                    </a:lnTo>
                    <a:cubicBezTo>
                      <a:pt x="416883" y="864579"/>
                      <a:pt x="390851" y="896512"/>
                      <a:pt x="352120" y="921170"/>
                    </a:cubicBezTo>
                    <a:cubicBezTo>
                      <a:pt x="313390" y="945831"/>
                      <a:pt x="273792" y="958161"/>
                      <a:pt x="233323" y="958161"/>
                    </a:cubicBezTo>
                    <a:lnTo>
                      <a:pt x="0" y="958161"/>
                    </a:lnTo>
                    <a:close/>
                  </a:path>
                </a:pathLst>
              </a:custGeom>
              <a:solidFill>
                <a:srgbClr val="6D41FA"/>
              </a:solidFill>
              <a:ln w="6350">
                <a:noFill/>
              </a:ln>
              <a:effectLst/>
            </p:spPr>
            <p:txBody>
              <a:bodyPr rot="0"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3000" b="1" i="1" u="none" strike="noStrike" kern="1200" cap="none" spc="0" normalizeH="0" baseline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uLnTx/>
                  <a:uFillTx/>
                  <a:latin typeface="Tmon몬소리 Black"/>
                  <a:ea typeface="Tmon몬소리 Black"/>
                  <a:cs typeface="+mn-cs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393134" y="3186398"/>
                <a:ext cx="461682" cy="332059"/>
              </a:xfrm>
              <a:custGeom>
                <a:avLst/>
                <a:gdLst>
                  <a:gd name="connsiteX0" fmla="*/ 112851 w 461682"/>
                  <a:gd name="connsiteY0" fmla="*/ 0 h 332059"/>
                  <a:gd name="connsiteX1" fmla="*/ 461682 w 461682"/>
                  <a:gd name="connsiteY1" fmla="*/ 0 h 332059"/>
                  <a:gd name="connsiteX2" fmla="*/ 389711 w 461682"/>
                  <a:gd name="connsiteY2" fmla="*/ 211777 h 332059"/>
                  <a:gd name="connsiteX3" fmla="*/ 318964 w 461682"/>
                  <a:gd name="connsiteY3" fmla="*/ 298551 h 332059"/>
                  <a:gd name="connsiteX4" fmla="*/ 211353 w 461682"/>
                  <a:gd name="connsiteY4" fmla="*/ 332059 h 332059"/>
                  <a:gd name="connsiteX5" fmla="*/ 0 w 461682"/>
                  <a:gd name="connsiteY5" fmla="*/ 332059 h 33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682" h="332059">
                    <a:moveTo>
                      <a:pt x="112851" y="0"/>
                    </a:moveTo>
                    <a:lnTo>
                      <a:pt x="461682" y="0"/>
                    </a:lnTo>
                    <a:lnTo>
                      <a:pt x="389711" y="211777"/>
                    </a:lnTo>
                    <a:cubicBezTo>
                      <a:pt x="377628" y="247289"/>
                      <a:pt x="354048" y="276215"/>
                      <a:pt x="318964" y="298551"/>
                    </a:cubicBezTo>
                    <a:cubicBezTo>
                      <a:pt x="283880" y="320890"/>
                      <a:pt x="248011" y="332059"/>
                      <a:pt x="211353" y="332059"/>
                    </a:cubicBezTo>
                    <a:lnTo>
                      <a:pt x="0" y="332059"/>
                    </a:lnTo>
                    <a:close/>
                  </a:path>
                </a:pathLst>
              </a:custGeom>
              <a:solidFill>
                <a:srgbClr val="6D41FA"/>
              </a:solidFill>
              <a:ln w="6350">
                <a:noFill/>
              </a:ln>
              <a:effectLst/>
            </p:spPr>
            <p:txBody>
              <a:bodyPr rot="0"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3000" b="1" i="1" u="none" strike="noStrike" kern="1200" cap="none" spc="0" normalizeH="0" baseline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uLnTx/>
                  <a:uFillTx/>
                  <a:latin typeface="Tmon몬소리 Black"/>
                  <a:ea typeface="Tmon몬소리 Black"/>
                  <a:cs typeface="+mn-cs"/>
                </a:endParaRPr>
              </a:p>
            </p:txBody>
          </p:sp>
        </p:grpSp>
      </p:grpSp>
      <p:sp>
        <p:nvSpPr>
          <p:cNvPr id="33" name="직사각형 32"/>
          <p:cNvSpPr/>
          <p:nvPr/>
        </p:nvSpPr>
        <p:spPr>
          <a:xfrm>
            <a:off x="3184499" y="970349"/>
            <a:ext cx="5823002" cy="256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chemeClr val="accent3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보험사 마케팅 활용을 위한 고객 군집화 모델링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163245" y="3429000"/>
            <a:ext cx="402657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2800" indent="-142800">
              <a:buFont typeface="Arial"/>
              <a:buChar char="•"/>
              <a:defRPr/>
            </a:pPr>
            <a:r>
              <a:rPr lang="en-US" altLang="ko-KR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WTP</a:t>
            </a:r>
            <a:r>
              <a:rPr lang="ko-KR" altLang="en-US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 수치 평균이 가장 높음</a:t>
            </a:r>
            <a:r>
              <a:rPr lang="en-US" altLang="ko-KR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.</a:t>
            </a:r>
          </a:p>
          <a:p>
            <a:pPr>
              <a:defRPr/>
            </a:pPr>
            <a:r>
              <a:rPr lang="en-US" altLang="ko-KR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 </a:t>
            </a:r>
            <a:r>
              <a:rPr lang="ko-KR" altLang="en-US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 하지만 낮은 값이 많이 존재</a:t>
            </a:r>
          </a:p>
          <a:p>
            <a:pPr marL="142800" indent="-142800">
              <a:buFont typeface="Arial"/>
              <a:buChar char="•"/>
              <a:defRPr/>
            </a:pPr>
            <a:r>
              <a:rPr lang="ko-KR" altLang="en-US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월 </a:t>
            </a:r>
            <a:r>
              <a:rPr lang="ko-KR" altLang="en-US" sz="1400" b="1" dirty="0" err="1">
                <a:solidFill>
                  <a:schemeClr val="dk1"/>
                </a:solidFill>
                <a:latin typeface="나눔바른고딕OTF"/>
                <a:ea typeface="나눔바른고딕OTF"/>
              </a:rPr>
              <a:t>납입료가</a:t>
            </a:r>
            <a:r>
              <a:rPr lang="ko-KR" altLang="en-US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 가장 높은 집단</a:t>
            </a:r>
            <a:r>
              <a:rPr lang="en-US" altLang="ko-KR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.</a:t>
            </a:r>
            <a:r>
              <a:rPr lang="ko-KR" altLang="en-US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 </a:t>
            </a:r>
            <a:endParaRPr lang="en-US" altLang="ko-KR" sz="1400" b="1" dirty="0">
              <a:solidFill>
                <a:schemeClr val="dk1"/>
              </a:solidFill>
              <a:latin typeface="나눔바른고딕OTF"/>
              <a:ea typeface="나눔바른고딕OTF"/>
            </a:endParaRPr>
          </a:p>
          <a:p>
            <a:pPr>
              <a:defRPr/>
            </a:pPr>
            <a:r>
              <a:rPr lang="en-US" altLang="ko-KR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  </a:t>
            </a:r>
            <a:r>
              <a:rPr lang="ko-KR" altLang="en-US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소득 대비 </a:t>
            </a:r>
            <a:r>
              <a:rPr lang="ko-KR" altLang="en-US" sz="1400" b="1" dirty="0" err="1">
                <a:solidFill>
                  <a:schemeClr val="dk1"/>
                </a:solidFill>
                <a:latin typeface="나눔바른고딕OTF"/>
                <a:ea typeface="나눔바른고딕OTF"/>
              </a:rPr>
              <a:t>납입료도</a:t>
            </a:r>
            <a:r>
              <a:rPr lang="ko-KR" altLang="en-US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 가장 높음</a:t>
            </a:r>
            <a:r>
              <a:rPr lang="en-US" altLang="ko-KR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.</a:t>
            </a:r>
            <a:endParaRPr lang="en-US" altLang="ko-KR" sz="1400" dirty="0">
              <a:solidFill>
                <a:schemeClr val="dk1"/>
              </a:solidFill>
              <a:latin typeface="나눔바른고딕OTF"/>
              <a:ea typeface="나눔바른고딕OTF"/>
            </a:endParaRPr>
          </a:p>
          <a:p>
            <a:pPr marL="142800" indent="-142800">
              <a:buFont typeface="Arial"/>
              <a:buChar char="•"/>
              <a:defRPr/>
            </a:pPr>
            <a:r>
              <a:rPr lang="ko-KR" altLang="en-US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고급차와 스포츠카 비율이 대부분인 집단</a:t>
            </a:r>
            <a:endParaRPr lang="ko-KR" altLang="en-US" sz="1400" dirty="0">
              <a:solidFill>
                <a:schemeClr val="dk1"/>
              </a:solidFill>
              <a:latin typeface="나눔바른고딕OTF"/>
              <a:ea typeface="나눔바른고딕OTF"/>
            </a:endParaRPr>
          </a:p>
          <a:p>
            <a:pPr marL="142800" indent="-142800">
              <a:buFont typeface="Arial"/>
              <a:buChar char="•"/>
              <a:defRPr/>
            </a:pPr>
            <a:r>
              <a:rPr lang="ko-KR" altLang="en-US" sz="1400" dirty="0">
                <a:solidFill>
                  <a:schemeClr val="dk1"/>
                </a:solidFill>
                <a:latin typeface="나눔바른고딕OTF"/>
                <a:ea typeface="나눔바른고딕OTF"/>
              </a:rPr>
              <a:t>중형 크기의 집에 주로 거주하는 집단</a:t>
            </a:r>
          </a:p>
          <a:p>
            <a:pPr marL="142800" indent="-142800">
              <a:buFont typeface="Arial"/>
              <a:buChar char="•"/>
              <a:defRPr/>
            </a:pPr>
            <a:r>
              <a:rPr lang="ko-KR" altLang="en-US" sz="1400" dirty="0">
                <a:solidFill>
                  <a:schemeClr val="dk1"/>
                </a:solidFill>
                <a:latin typeface="나눔바른고딕OTF"/>
                <a:ea typeface="나눔바른고딕OTF"/>
              </a:rPr>
              <a:t>할인 인센티브의 비율이 높은 집단</a:t>
            </a:r>
          </a:p>
          <a:p>
            <a:pPr marL="142800" indent="-142800">
              <a:buFont typeface="Arial"/>
              <a:buChar char="•"/>
              <a:defRPr/>
            </a:pPr>
            <a:r>
              <a:rPr lang="ko-KR" altLang="en-US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총 지불금액이 아주 높은 집단</a:t>
            </a:r>
            <a:endParaRPr lang="ko-KR" altLang="en-US" sz="1400" dirty="0">
              <a:solidFill>
                <a:schemeClr val="dk1"/>
              </a:solidFill>
              <a:latin typeface="나눔바른고딕OTF"/>
              <a:ea typeface="나눔바른고딕OTF"/>
            </a:endParaRPr>
          </a:p>
          <a:p>
            <a:pPr marL="142800" indent="-142800">
              <a:buFont typeface="Arial"/>
              <a:buChar char="•"/>
              <a:defRPr/>
            </a:pPr>
            <a:r>
              <a:rPr lang="ko-KR" altLang="en-US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대리점 판매 비중이 가장 높은 집단</a:t>
            </a:r>
            <a:r>
              <a:rPr lang="en-US" altLang="ko-KR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.</a:t>
            </a:r>
          </a:p>
          <a:p>
            <a:pPr>
              <a:defRPr/>
            </a:pPr>
            <a:r>
              <a:rPr lang="en-US" altLang="ko-KR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 </a:t>
            </a:r>
            <a:r>
              <a:rPr lang="ko-KR" altLang="en-US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인터넷 비중이 상대적으로 높고</a:t>
            </a:r>
            <a:r>
              <a:rPr lang="en-US" altLang="ko-KR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.</a:t>
            </a:r>
          </a:p>
          <a:p>
            <a:pPr>
              <a:defRPr/>
            </a:pPr>
            <a:r>
              <a:rPr lang="en-US" altLang="ko-KR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 </a:t>
            </a:r>
            <a:r>
              <a:rPr lang="ko-KR" altLang="en-US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콜센터 비중이 상대적으로 낮음</a:t>
            </a:r>
            <a:endParaRPr lang="ko-KR" altLang="en-US" sz="1400" dirty="0">
              <a:solidFill>
                <a:schemeClr val="dk1"/>
              </a:solidFill>
              <a:latin typeface="나눔바른고딕OTF"/>
              <a:ea typeface="나눔바른고딕OTF"/>
            </a:endParaRPr>
          </a:p>
          <a:p>
            <a:pPr marL="142800" indent="-142800">
              <a:buFont typeface="Arial"/>
              <a:buChar char="•"/>
              <a:defRPr/>
            </a:pPr>
            <a:r>
              <a:rPr lang="ko-KR" altLang="en-US" sz="1400" dirty="0">
                <a:solidFill>
                  <a:schemeClr val="dk1"/>
                </a:solidFill>
                <a:latin typeface="나눔바른고딕OTF"/>
                <a:ea typeface="나눔바른고딕OTF"/>
              </a:rPr>
              <a:t>도시 근교 비중이 높은 집단</a:t>
            </a:r>
            <a:endParaRPr lang="ko-KR" altLang="en-US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663131" y="2042413"/>
            <a:ext cx="1812358" cy="1050402"/>
            <a:chOff x="1143586" y="1628701"/>
            <a:chExt cx="2851449" cy="1652636"/>
          </a:xfrm>
        </p:grpSpPr>
        <p:sp>
          <p:nvSpPr>
            <p:cNvPr id="35" name="자유형: 도형 49"/>
            <p:cNvSpPr/>
            <p:nvPr/>
          </p:nvSpPr>
          <p:spPr>
            <a:xfrm>
              <a:off x="1143586" y="1628701"/>
              <a:ext cx="2851449" cy="1652636"/>
            </a:xfrm>
            <a:custGeom>
              <a:avLst/>
              <a:gdLst>
                <a:gd name="connsiteX0" fmla="*/ 826318 w 2851449"/>
                <a:gd name="connsiteY0" fmla="*/ 0 h 1652636"/>
                <a:gd name="connsiteX1" fmla="*/ 2025131 w 2851449"/>
                <a:gd name="connsiteY1" fmla="*/ 0 h 1652636"/>
                <a:gd name="connsiteX2" fmla="*/ 2851449 w 2851449"/>
                <a:gd name="connsiteY2" fmla="*/ 826318 h 1652636"/>
                <a:gd name="connsiteX3" fmla="*/ 2849373 w 2851449"/>
                <a:gd name="connsiteY3" fmla="*/ 846914 h 1652636"/>
                <a:gd name="connsiteX4" fmla="*/ 2851448 w 2851449"/>
                <a:gd name="connsiteY4" fmla="*/ 844839 h 1652636"/>
                <a:gd name="connsiteX5" fmla="*/ 2851448 w 2851449"/>
                <a:gd name="connsiteY5" fmla="*/ 1652636 h 1652636"/>
                <a:gd name="connsiteX6" fmla="*/ 2043651 w 2851449"/>
                <a:gd name="connsiteY6" fmla="*/ 1652636 h 1652636"/>
                <a:gd name="connsiteX7" fmla="*/ 2044636 w 2851449"/>
                <a:gd name="connsiteY7" fmla="*/ 1651651 h 1652636"/>
                <a:gd name="connsiteX8" fmla="*/ 2025131 w 2851449"/>
                <a:gd name="connsiteY8" fmla="*/ 1652636 h 1652636"/>
                <a:gd name="connsiteX9" fmla="*/ 826318 w 2851449"/>
                <a:gd name="connsiteY9" fmla="*/ 1652636 h 1652636"/>
                <a:gd name="connsiteX10" fmla="*/ 0 w 2851449"/>
                <a:gd name="connsiteY10" fmla="*/ 826318 h 1652636"/>
                <a:gd name="connsiteX11" fmla="*/ 826318 w 2851449"/>
                <a:gd name="connsiteY11" fmla="*/ 0 h 165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51449" h="1652636">
                  <a:moveTo>
                    <a:pt x="826318" y="0"/>
                  </a:moveTo>
                  <a:lnTo>
                    <a:pt x="2025131" y="0"/>
                  </a:lnTo>
                  <a:cubicBezTo>
                    <a:pt x="2481494" y="0"/>
                    <a:pt x="2851449" y="369955"/>
                    <a:pt x="2851449" y="826318"/>
                  </a:cubicBezTo>
                  <a:lnTo>
                    <a:pt x="2849373" y="846914"/>
                  </a:lnTo>
                  <a:lnTo>
                    <a:pt x="2851448" y="844839"/>
                  </a:lnTo>
                  <a:lnTo>
                    <a:pt x="2851448" y="1652636"/>
                  </a:lnTo>
                  <a:lnTo>
                    <a:pt x="2043651" y="1652636"/>
                  </a:lnTo>
                  <a:lnTo>
                    <a:pt x="2044636" y="1651651"/>
                  </a:lnTo>
                  <a:lnTo>
                    <a:pt x="2025131" y="1652636"/>
                  </a:lnTo>
                  <a:lnTo>
                    <a:pt x="826318" y="1652636"/>
                  </a:lnTo>
                  <a:cubicBezTo>
                    <a:pt x="369955" y="1652636"/>
                    <a:pt x="0" y="1282681"/>
                    <a:pt x="0" y="826318"/>
                  </a:cubicBezTo>
                  <a:cubicBezTo>
                    <a:pt x="0" y="369955"/>
                    <a:pt x="369955" y="0"/>
                    <a:pt x="8263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dist="127000" dir="2700000" algn="tl" rotWithShape="0">
                <a:srgbClr val="42469F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2000" b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군집 특성</a:t>
              </a:r>
            </a:p>
          </p:txBody>
        </p:sp>
        <p:sp>
          <p:nvSpPr>
            <p:cNvPr id="36" name="직각 삼각형 35"/>
            <p:cNvSpPr/>
            <p:nvPr/>
          </p:nvSpPr>
          <p:spPr>
            <a:xfrm flipH="1">
              <a:off x="3606502" y="2892805"/>
              <a:ext cx="388532" cy="388532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anchor="ctr"/>
            <a:lstStyle/>
            <a:p>
              <a:pPr algn="ctr">
                <a:defRPr/>
              </a:pPr>
              <a:r>
                <a:rPr lang="en-US" altLang="ko-KR" sz="1200" b="1">
                  <a:solidFill>
                    <a:prstClr val="white"/>
                  </a:solidFill>
                </a:rPr>
                <a:t>A</a:t>
              </a:r>
              <a:endParaRPr lang="ko-KR" altLang="en-US" sz="1200" b="1">
                <a:solidFill>
                  <a:prstClr val="white"/>
                </a:solidFill>
              </a:endParaRPr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4824632" y="3429000"/>
            <a:ext cx="31028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차에 대한 관심이 아주 큰 집단</a:t>
            </a:r>
            <a:endParaRPr lang="en-US" altLang="ko-KR" sz="1600" b="1" dirty="0">
              <a:solidFill>
                <a:schemeClr val="dk1"/>
              </a:solidFill>
              <a:latin typeface="나눔바른고딕OTF"/>
              <a:ea typeface="나눔바른고딕OTF"/>
            </a:endParaRPr>
          </a:p>
          <a:p>
            <a:pPr algn="ctr">
              <a:defRPr/>
            </a:pPr>
            <a:r>
              <a:rPr lang="ko-KR" altLang="en-US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취미에 돈을 많이 투자</a:t>
            </a:r>
            <a:endParaRPr lang="en-US" altLang="ko-KR" sz="1600" b="1" dirty="0">
              <a:solidFill>
                <a:schemeClr val="dk1"/>
              </a:solidFill>
              <a:latin typeface="나눔바른고딕OTF"/>
              <a:ea typeface="나눔바른고딕OTF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5189820" y="2042413"/>
            <a:ext cx="1812358" cy="1050402"/>
            <a:chOff x="4670275" y="1628701"/>
            <a:chExt cx="2851449" cy="1652636"/>
          </a:xfrm>
        </p:grpSpPr>
        <p:sp>
          <p:nvSpPr>
            <p:cNvPr id="38" name="자유형: 도형 52"/>
            <p:cNvSpPr/>
            <p:nvPr/>
          </p:nvSpPr>
          <p:spPr>
            <a:xfrm>
              <a:off x="4670275" y="1628701"/>
              <a:ext cx="2851449" cy="1652636"/>
            </a:xfrm>
            <a:custGeom>
              <a:avLst/>
              <a:gdLst>
                <a:gd name="connsiteX0" fmla="*/ 826318 w 2851449"/>
                <a:gd name="connsiteY0" fmla="*/ 0 h 1652636"/>
                <a:gd name="connsiteX1" fmla="*/ 2025131 w 2851449"/>
                <a:gd name="connsiteY1" fmla="*/ 0 h 1652636"/>
                <a:gd name="connsiteX2" fmla="*/ 2851449 w 2851449"/>
                <a:gd name="connsiteY2" fmla="*/ 826318 h 1652636"/>
                <a:gd name="connsiteX3" fmla="*/ 2849373 w 2851449"/>
                <a:gd name="connsiteY3" fmla="*/ 846914 h 1652636"/>
                <a:gd name="connsiteX4" fmla="*/ 2851448 w 2851449"/>
                <a:gd name="connsiteY4" fmla="*/ 844839 h 1652636"/>
                <a:gd name="connsiteX5" fmla="*/ 2851448 w 2851449"/>
                <a:gd name="connsiteY5" fmla="*/ 1652636 h 1652636"/>
                <a:gd name="connsiteX6" fmla="*/ 2043651 w 2851449"/>
                <a:gd name="connsiteY6" fmla="*/ 1652636 h 1652636"/>
                <a:gd name="connsiteX7" fmla="*/ 2044636 w 2851449"/>
                <a:gd name="connsiteY7" fmla="*/ 1651651 h 1652636"/>
                <a:gd name="connsiteX8" fmla="*/ 2025131 w 2851449"/>
                <a:gd name="connsiteY8" fmla="*/ 1652636 h 1652636"/>
                <a:gd name="connsiteX9" fmla="*/ 826318 w 2851449"/>
                <a:gd name="connsiteY9" fmla="*/ 1652636 h 1652636"/>
                <a:gd name="connsiteX10" fmla="*/ 0 w 2851449"/>
                <a:gd name="connsiteY10" fmla="*/ 826318 h 1652636"/>
                <a:gd name="connsiteX11" fmla="*/ 826318 w 2851449"/>
                <a:gd name="connsiteY11" fmla="*/ 0 h 165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51449" h="1652636">
                  <a:moveTo>
                    <a:pt x="826318" y="0"/>
                  </a:moveTo>
                  <a:lnTo>
                    <a:pt x="2025131" y="0"/>
                  </a:lnTo>
                  <a:cubicBezTo>
                    <a:pt x="2481494" y="0"/>
                    <a:pt x="2851449" y="369955"/>
                    <a:pt x="2851449" y="826318"/>
                  </a:cubicBezTo>
                  <a:lnTo>
                    <a:pt x="2849373" y="846914"/>
                  </a:lnTo>
                  <a:lnTo>
                    <a:pt x="2851448" y="844839"/>
                  </a:lnTo>
                  <a:lnTo>
                    <a:pt x="2851448" y="1652636"/>
                  </a:lnTo>
                  <a:lnTo>
                    <a:pt x="2043651" y="1652636"/>
                  </a:lnTo>
                  <a:lnTo>
                    <a:pt x="2044636" y="1651651"/>
                  </a:lnTo>
                  <a:lnTo>
                    <a:pt x="2025131" y="1652636"/>
                  </a:lnTo>
                  <a:lnTo>
                    <a:pt x="826318" y="1652636"/>
                  </a:lnTo>
                  <a:cubicBezTo>
                    <a:pt x="369955" y="1652636"/>
                    <a:pt x="0" y="1282681"/>
                    <a:pt x="0" y="826318"/>
                  </a:cubicBezTo>
                  <a:cubicBezTo>
                    <a:pt x="0" y="369955"/>
                    <a:pt x="369955" y="0"/>
                    <a:pt x="8263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dist="127000" dir="2700000" algn="tl" rotWithShape="0">
                <a:srgbClr val="42469F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2000" b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군집 정의</a:t>
              </a:r>
            </a:p>
          </p:txBody>
        </p:sp>
        <p:sp>
          <p:nvSpPr>
            <p:cNvPr id="39" name="직각 삼각형 38"/>
            <p:cNvSpPr/>
            <p:nvPr/>
          </p:nvSpPr>
          <p:spPr>
            <a:xfrm flipH="1">
              <a:off x="7133191" y="2892805"/>
              <a:ext cx="388532" cy="388532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anchor="ctr"/>
            <a:lstStyle/>
            <a:p>
              <a:pPr algn="ctr">
                <a:defRPr/>
              </a:pPr>
              <a:r>
                <a:rPr lang="en-US" altLang="ko-KR" sz="1200" b="1">
                  <a:solidFill>
                    <a:prstClr val="white"/>
                  </a:solidFill>
                </a:rPr>
                <a:t>B</a:t>
              </a:r>
              <a:endParaRPr lang="ko-KR" altLang="en-US" sz="1200" b="1">
                <a:solidFill>
                  <a:prstClr val="white"/>
                </a:solidFill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8289833" y="3429000"/>
            <a:ext cx="28514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장기투자형 상품 제안</a:t>
            </a:r>
            <a:endParaRPr lang="en-US" altLang="ko-KR" sz="1600" b="1" dirty="0">
              <a:solidFill>
                <a:schemeClr val="dk1"/>
              </a:solidFill>
              <a:latin typeface="나눔바른고딕OTF"/>
              <a:ea typeface="나눔바른고딕OTF"/>
            </a:endParaRPr>
          </a:p>
          <a:p>
            <a:pPr algn="ctr">
              <a:defRPr/>
            </a:pPr>
            <a:r>
              <a:rPr lang="en-US" altLang="ko-KR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(</a:t>
            </a:r>
            <a:r>
              <a:rPr lang="ko-KR" altLang="en-US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소득 대비 높은 </a:t>
            </a:r>
            <a:r>
              <a:rPr lang="ko-KR" altLang="en-US" sz="1600" b="1" dirty="0" err="1">
                <a:solidFill>
                  <a:schemeClr val="dk1"/>
                </a:solidFill>
                <a:latin typeface="나눔바른고딕OTF"/>
                <a:ea typeface="나눔바른고딕OTF"/>
              </a:rPr>
              <a:t>납입료</a:t>
            </a:r>
            <a:r>
              <a:rPr lang="en-US" altLang="ko-KR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),</a:t>
            </a:r>
          </a:p>
          <a:p>
            <a:pPr algn="ctr">
              <a:defRPr/>
            </a:pPr>
            <a:r>
              <a:rPr lang="ko-KR" altLang="en-US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취미 생활 혜택</a:t>
            </a:r>
            <a:r>
              <a:rPr lang="en-US" altLang="ko-KR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,</a:t>
            </a:r>
          </a:p>
          <a:p>
            <a:pPr algn="ctr">
              <a:defRPr/>
            </a:pPr>
            <a:r>
              <a:rPr lang="ko-KR" altLang="en-US" sz="1600" b="1" dirty="0" err="1">
                <a:solidFill>
                  <a:schemeClr val="dk1"/>
                </a:solidFill>
                <a:latin typeface="나눔바른고딕OTF"/>
                <a:ea typeface="나눔바른고딕OTF"/>
              </a:rPr>
              <a:t>원클릭</a:t>
            </a:r>
            <a:r>
              <a:rPr lang="ko-KR" altLang="en-US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 </a:t>
            </a:r>
            <a:r>
              <a:rPr lang="en-US" altLang="ko-KR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(</a:t>
            </a:r>
            <a:r>
              <a:rPr lang="ko-KR" altLang="en-US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간단 가입 어필</a:t>
            </a:r>
            <a:r>
              <a:rPr lang="en-US" altLang="ko-KR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)</a:t>
            </a:r>
            <a:endParaRPr lang="ko-KR" altLang="en-US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8645402" y="2042413"/>
            <a:ext cx="1812358" cy="1050402"/>
            <a:chOff x="8125857" y="1628701"/>
            <a:chExt cx="2851448" cy="1652636"/>
          </a:xfrm>
        </p:grpSpPr>
        <p:sp>
          <p:nvSpPr>
            <p:cNvPr id="41" name="자유형: 도형 55"/>
            <p:cNvSpPr/>
            <p:nvPr/>
          </p:nvSpPr>
          <p:spPr>
            <a:xfrm>
              <a:off x="8125857" y="1628701"/>
              <a:ext cx="2851449" cy="1652636"/>
            </a:xfrm>
            <a:custGeom>
              <a:avLst/>
              <a:gdLst>
                <a:gd name="connsiteX0" fmla="*/ 826318 w 2851449"/>
                <a:gd name="connsiteY0" fmla="*/ 0 h 1652636"/>
                <a:gd name="connsiteX1" fmla="*/ 2025131 w 2851449"/>
                <a:gd name="connsiteY1" fmla="*/ 0 h 1652636"/>
                <a:gd name="connsiteX2" fmla="*/ 2851449 w 2851449"/>
                <a:gd name="connsiteY2" fmla="*/ 826318 h 1652636"/>
                <a:gd name="connsiteX3" fmla="*/ 2849373 w 2851449"/>
                <a:gd name="connsiteY3" fmla="*/ 846914 h 1652636"/>
                <a:gd name="connsiteX4" fmla="*/ 2851448 w 2851449"/>
                <a:gd name="connsiteY4" fmla="*/ 844839 h 1652636"/>
                <a:gd name="connsiteX5" fmla="*/ 2851448 w 2851449"/>
                <a:gd name="connsiteY5" fmla="*/ 1652636 h 1652636"/>
                <a:gd name="connsiteX6" fmla="*/ 2043651 w 2851449"/>
                <a:gd name="connsiteY6" fmla="*/ 1652636 h 1652636"/>
                <a:gd name="connsiteX7" fmla="*/ 2044636 w 2851449"/>
                <a:gd name="connsiteY7" fmla="*/ 1651651 h 1652636"/>
                <a:gd name="connsiteX8" fmla="*/ 2025131 w 2851449"/>
                <a:gd name="connsiteY8" fmla="*/ 1652636 h 1652636"/>
                <a:gd name="connsiteX9" fmla="*/ 826318 w 2851449"/>
                <a:gd name="connsiteY9" fmla="*/ 1652636 h 1652636"/>
                <a:gd name="connsiteX10" fmla="*/ 0 w 2851449"/>
                <a:gd name="connsiteY10" fmla="*/ 826318 h 1652636"/>
                <a:gd name="connsiteX11" fmla="*/ 826318 w 2851449"/>
                <a:gd name="connsiteY11" fmla="*/ 0 h 165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51449" h="1652636">
                  <a:moveTo>
                    <a:pt x="826318" y="0"/>
                  </a:moveTo>
                  <a:lnTo>
                    <a:pt x="2025131" y="0"/>
                  </a:lnTo>
                  <a:cubicBezTo>
                    <a:pt x="2481494" y="0"/>
                    <a:pt x="2851449" y="369955"/>
                    <a:pt x="2851449" y="826318"/>
                  </a:cubicBezTo>
                  <a:lnTo>
                    <a:pt x="2849373" y="846914"/>
                  </a:lnTo>
                  <a:lnTo>
                    <a:pt x="2851448" y="844839"/>
                  </a:lnTo>
                  <a:lnTo>
                    <a:pt x="2851448" y="1652636"/>
                  </a:lnTo>
                  <a:lnTo>
                    <a:pt x="2043651" y="1652636"/>
                  </a:lnTo>
                  <a:lnTo>
                    <a:pt x="2044636" y="1651651"/>
                  </a:lnTo>
                  <a:lnTo>
                    <a:pt x="2025131" y="1652636"/>
                  </a:lnTo>
                  <a:lnTo>
                    <a:pt x="826318" y="1652636"/>
                  </a:lnTo>
                  <a:cubicBezTo>
                    <a:pt x="369955" y="1652636"/>
                    <a:pt x="0" y="1282681"/>
                    <a:pt x="0" y="826318"/>
                  </a:cubicBezTo>
                  <a:cubicBezTo>
                    <a:pt x="0" y="369955"/>
                    <a:pt x="369955" y="0"/>
                    <a:pt x="8263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dist="127000" dir="2700000" algn="tl" rotWithShape="0">
                <a:srgbClr val="42469F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2000" b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마케팅 전략</a:t>
              </a:r>
            </a:p>
          </p:txBody>
        </p:sp>
        <p:sp>
          <p:nvSpPr>
            <p:cNvPr id="42" name="직각 삼각형 41"/>
            <p:cNvSpPr/>
            <p:nvPr/>
          </p:nvSpPr>
          <p:spPr>
            <a:xfrm flipH="1">
              <a:off x="10588774" y="2892805"/>
              <a:ext cx="388532" cy="388532"/>
            </a:xfrm>
            <a:prstGeom prst="rtTriangle">
              <a:avLst/>
            </a:prstGeom>
            <a:solidFill>
              <a:srgbClr val="6D41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anchor="ctr"/>
            <a:lstStyle/>
            <a:p>
              <a:pPr algn="ctr">
                <a:defRPr/>
              </a:pPr>
              <a:r>
                <a:rPr lang="en-US" altLang="ko-KR" sz="1200" b="1">
                  <a:solidFill>
                    <a:prstClr val="white"/>
                  </a:solidFill>
                </a:rPr>
                <a:t>C</a:t>
              </a:r>
              <a:endParaRPr lang="ko-KR" altLang="en-US" sz="1200" b="1">
                <a:solidFill>
                  <a:prstClr val="white"/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150696" y="1326765"/>
            <a:ext cx="1655369" cy="366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  <a:defRPr/>
            </a:pPr>
            <a:r>
              <a:rPr lang="ko-KR" altLang="ko-KR" dirty="0">
                <a:latin typeface="Tmon몬소리 Black"/>
                <a:ea typeface="Tmon몬소리 Black"/>
              </a:rPr>
              <a:t>▶</a:t>
            </a:r>
            <a:r>
              <a:rPr lang="en-US" altLang="ko-KR" dirty="0">
                <a:latin typeface="Tmon몬소리 Black"/>
                <a:ea typeface="Tmon몬소리 Black"/>
              </a:rPr>
              <a:t>   Cluster  6</a:t>
            </a:r>
          </a:p>
        </p:txBody>
      </p:sp>
    </p:spTree>
    <p:extLst>
      <p:ext uri="{BB962C8B-B14F-4D97-AF65-F5344CB8AC3E}">
        <p14:creationId xmlns:p14="http://schemas.microsoft.com/office/powerpoint/2010/main" val="36230134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1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155006" y="146920"/>
            <a:ext cx="11881987" cy="6564159"/>
            <a:chOff x="155006" y="146920"/>
            <a:chExt cx="11881987" cy="6564159"/>
          </a:xfrm>
        </p:grpSpPr>
        <p:sp>
          <p:nvSpPr>
            <p:cNvPr id="6" name="사각형: 잘린 한쪽 모서리 1"/>
            <p:cNvSpPr/>
            <p:nvPr/>
          </p:nvSpPr>
          <p:spPr>
            <a:xfrm>
              <a:off x="248765" y="233120"/>
              <a:ext cx="11694470" cy="6391759"/>
            </a:xfrm>
            <a:prstGeom prst="roundRect">
              <a:avLst>
                <a:gd name="adj" fmla="val 2309"/>
              </a:avLst>
            </a:prstGeom>
            <a:solidFill>
              <a:srgbClr val="FBFBFB"/>
            </a:solidFill>
            <a:ln w="152400" cmpd="thinThick">
              <a:noFill/>
            </a:ln>
            <a:effectLst>
              <a:outerShdw blurRad="2413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" name="사각형: 잘린 한쪽 모서리 1"/>
            <p:cNvSpPr/>
            <p:nvPr/>
          </p:nvSpPr>
          <p:spPr>
            <a:xfrm>
              <a:off x="155006" y="146920"/>
              <a:ext cx="11881987" cy="6564159"/>
            </a:xfrm>
            <a:prstGeom prst="roundRect">
              <a:avLst>
                <a:gd name="adj" fmla="val 3446"/>
              </a:avLst>
            </a:prstGeom>
            <a:noFill/>
            <a:ln w="19050" cmpd="sng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" name="모서리가 둥근 직사각형 6"/>
            <p:cNvSpPr/>
            <p:nvPr/>
          </p:nvSpPr>
          <p:spPr>
            <a:xfrm>
              <a:off x="475862" y="399512"/>
              <a:ext cx="11262048" cy="43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rgbClr val="D5E1FB"/>
              </a:solidFill>
            </a:ln>
            <a:effectLst>
              <a:outerShdw blurRad="190500" dist="63500" dir="5400000" sx="98000" sy="98000" algn="t" rotWithShape="0">
                <a:srgbClr val="AFF5FB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anchor="ctr"/>
            <a:lstStyle/>
            <a:p>
              <a:pPr marL="36195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고객 군집화 모델링 </a:t>
              </a:r>
              <a:r>
                <a:rPr kumimoji="0" lang="en-US" altLang="ko-KR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-</a:t>
              </a:r>
              <a:r>
                <a:rPr kumimoji="0" lang="ko-KR" altLang="en-US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 </a:t>
              </a:r>
              <a:r>
                <a:rPr kumimoji="0" lang="en-US" altLang="ko-KR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31</a:t>
              </a:r>
              <a:r>
                <a:rPr kumimoji="0" lang="ko-KR" altLang="en-US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조</a:t>
              </a:r>
              <a:r>
                <a:rPr kumimoji="0" lang="en-US" altLang="ko-KR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 </a:t>
              </a:r>
              <a:r>
                <a:rPr kumimoji="0" lang="en-US" altLang="ko-KR" sz="800" b="0" i="0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KT AIVLE SCHOOL MINI PROJECT</a:t>
              </a: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11395313" y="415386"/>
              <a:ext cx="307423" cy="341119"/>
              <a:chOff x="543376" y="6026135"/>
              <a:chExt cx="369281" cy="409757"/>
            </a:xfrm>
          </p:grpSpPr>
          <p:grpSp>
            <p:nvGrpSpPr>
              <p:cNvPr id="14" name="그룹 13"/>
              <p:cNvGrpSpPr/>
              <p:nvPr/>
            </p:nvGrpSpPr>
            <p:grpSpPr>
              <a:xfrm>
                <a:off x="543376" y="6089002"/>
                <a:ext cx="346890" cy="346890"/>
                <a:chOff x="349029" y="527157"/>
                <a:chExt cx="429876" cy="429876"/>
              </a:xfrm>
              <a:solidFill>
                <a:schemeClr val="bg1"/>
              </a:solidFill>
            </p:grpSpPr>
            <p:sp>
              <p:nvSpPr>
                <p:cNvPr id="16" name="사각형: 둥근 모서리 18"/>
                <p:cNvSpPr/>
                <p:nvPr/>
              </p:nvSpPr>
              <p:spPr>
                <a:xfrm>
                  <a:off x="349029" y="527157"/>
                  <a:ext cx="429876" cy="429876"/>
                </a:xfrm>
                <a:prstGeom prst="roundRect">
                  <a:avLst>
                    <a:gd name="adj" fmla="val 50000"/>
                  </a:avLst>
                </a:prstGeom>
                <a:grpFill/>
                <a:ln w="19050">
                  <a:solidFill>
                    <a:schemeClr val="bg1"/>
                  </a:solidFill>
                </a:ln>
                <a:effectLst>
                  <a:outerShdw blurRad="127000" dist="38100" dir="2700000" algn="tl" rotWithShape="0">
                    <a:prstClr val="black">
                      <a:alpha val="1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542925" marR="0" lvl="0" indent="0" algn="l" defTabSz="914400" rtl="0" eaLnBrk="1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FontTx/>
                    <a:buNone/>
                    <a:defRPr/>
                  </a:pPr>
                  <a:endParaRPr kumimoji="0" lang="en-US" altLang="ko-KR" sz="700" b="0" i="0" u="none" strike="noStrike" kern="0" cap="none" spc="0" normalizeH="0" baseline="0">
                    <a:solidFill>
                      <a:srgbClr val="44546A">
                        <a:lumMod val="75000"/>
                      </a:srgbClr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endParaRPr>
                </a:p>
              </p:txBody>
            </p:sp>
            <p:pic>
              <p:nvPicPr>
                <p:cNvPr id="17" name="그림 16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420272" y="595047"/>
                  <a:ext cx="302628" cy="302628"/>
                </a:xfrm>
                <a:prstGeom prst="rect">
                  <a:avLst/>
                </a:prstGeom>
                <a:grpFill/>
              </p:spPr>
            </p:pic>
          </p:grpSp>
          <p:sp>
            <p:nvSpPr>
              <p:cNvPr id="15" name="타원 14"/>
              <p:cNvSpPr/>
              <p:nvPr/>
            </p:nvSpPr>
            <p:spPr>
              <a:xfrm>
                <a:off x="771902" y="6026135"/>
                <a:ext cx="140756" cy="140756"/>
              </a:xfrm>
              <a:prstGeom prst="ellipse">
                <a:avLst/>
              </a:prstGeom>
              <a:gradFill>
                <a:gsLst>
                  <a:gs pos="0">
                    <a:srgbClr val="5D47D3"/>
                  </a:gs>
                  <a:gs pos="100000">
                    <a:srgbClr val="6D41FA"/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r>
                  <a:rPr kumimoji="0" lang="en-US" altLang="ko-KR" sz="800" b="1" i="0" u="none" strike="noStrike" kern="1200" cap="none" spc="0" normalizeH="0" baseline="0"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rPr>
                  <a:t>8</a:t>
                </a: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661552" y="492918"/>
              <a:ext cx="192790" cy="216990"/>
              <a:chOff x="5395274" y="2650519"/>
              <a:chExt cx="1459542" cy="1642754"/>
            </a:xfrm>
            <a:gradFill flip="none" rotWithShape="1">
              <a:gsLst>
                <a:gs pos="0">
                  <a:srgbClr val="5D47D3"/>
                </a:gs>
                <a:gs pos="100000">
                  <a:srgbClr val="A121A2"/>
                </a:gs>
              </a:gsLst>
              <a:lin ang="18900000" scaled="1"/>
              <a:tileRect/>
            </a:gradFill>
          </p:grpSpPr>
          <p:sp>
            <p:nvSpPr>
              <p:cNvPr id="19" name="TextBox 18"/>
              <p:cNvSpPr txBox="1"/>
              <p:nvPr/>
            </p:nvSpPr>
            <p:spPr>
              <a:xfrm>
                <a:off x="5628161" y="2650519"/>
                <a:ext cx="943373" cy="1642754"/>
              </a:xfrm>
              <a:custGeom>
                <a:avLst/>
                <a:gdLst>
                  <a:gd name="connsiteX0" fmla="*/ 558294 w 943373"/>
                  <a:gd name="connsiteY0" fmla="*/ 0 h 1642754"/>
                  <a:gd name="connsiteX1" fmla="*/ 943373 w 943373"/>
                  <a:gd name="connsiteY1" fmla="*/ 0 h 1642754"/>
                  <a:gd name="connsiteX2" fmla="*/ 430222 w 943373"/>
                  <a:gd name="connsiteY2" fmla="*/ 1509968 h 1642754"/>
                  <a:gd name="connsiteX3" fmla="*/ 352120 w 943373"/>
                  <a:gd name="connsiteY3" fmla="*/ 1605763 h 1642754"/>
                  <a:gd name="connsiteX4" fmla="*/ 233323 w 943373"/>
                  <a:gd name="connsiteY4" fmla="*/ 1642754 h 1642754"/>
                  <a:gd name="connsiteX5" fmla="*/ 0 w 943373"/>
                  <a:gd name="connsiteY5" fmla="*/ 1642754 h 1642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3373" h="1642754">
                    <a:moveTo>
                      <a:pt x="558294" y="0"/>
                    </a:moveTo>
                    <a:lnTo>
                      <a:pt x="943373" y="0"/>
                    </a:lnTo>
                    <a:lnTo>
                      <a:pt x="430222" y="1509968"/>
                    </a:lnTo>
                    <a:cubicBezTo>
                      <a:pt x="416883" y="1549172"/>
                      <a:pt x="390851" y="1581105"/>
                      <a:pt x="352120" y="1605763"/>
                    </a:cubicBezTo>
                    <a:cubicBezTo>
                      <a:pt x="313390" y="1630424"/>
                      <a:pt x="273792" y="1642754"/>
                      <a:pt x="233323" y="1642754"/>
                    </a:cubicBezTo>
                    <a:lnTo>
                      <a:pt x="0" y="1642754"/>
                    </a:lnTo>
                    <a:close/>
                  </a:path>
                </a:pathLst>
              </a:custGeom>
              <a:solidFill>
                <a:srgbClr val="6D41FA"/>
              </a:solidFill>
              <a:ln w="6350">
                <a:noFill/>
              </a:ln>
              <a:effectLst/>
            </p:spPr>
            <p:txBody>
              <a:bodyPr rot="0"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3000" b="1" i="1" u="none" strike="noStrike" kern="1200" cap="none" spc="0" normalizeH="0" baseline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uLnTx/>
                  <a:uFillTx/>
                  <a:latin typeface="Tmon몬소리 Black"/>
                  <a:ea typeface="Tmon몬소리 Black"/>
                  <a:cs typeface="+mn-cs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 flipH="1" flipV="1">
                <a:off x="5395274" y="2650519"/>
                <a:ext cx="643796" cy="867938"/>
              </a:xfrm>
              <a:custGeom>
                <a:avLst/>
                <a:gdLst>
                  <a:gd name="connsiteX0" fmla="*/ 325633 w 710719"/>
                  <a:gd name="connsiteY0" fmla="*/ 0 h 958161"/>
                  <a:gd name="connsiteX1" fmla="*/ 710719 w 710719"/>
                  <a:gd name="connsiteY1" fmla="*/ 0 h 958161"/>
                  <a:gd name="connsiteX2" fmla="*/ 430222 w 710719"/>
                  <a:gd name="connsiteY2" fmla="*/ 825375 h 958161"/>
                  <a:gd name="connsiteX3" fmla="*/ 352120 w 710719"/>
                  <a:gd name="connsiteY3" fmla="*/ 921170 h 958161"/>
                  <a:gd name="connsiteX4" fmla="*/ 233323 w 710719"/>
                  <a:gd name="connsiteY4" fmla="*/ 958161 h 958161"/>
                  <a:gd name="connsiteX5" fmla="*/ 0 w 710719"/>
                  <a:gd name="connsiteY5" fmla="*/ 958161 h 958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0719" h="958161">
                    <a:moveTo>
                      <a:pt x="325633" y="0"/>
                    </a:moveTo>
                    <a:lnTo>
                      <a:pt x="710719" y="0"/>
                    </a:lnTo>
                    <a:lnTo>
                      <a:pt x="430222" y="825375"/>
                    </a:lnTo>
                    <a:cubicBezTo>
                      <a:pt x="416883" y="864579"/>
                      <a:pt x="390851" y="896512"/>
                      <a:pt x="352120" y="921170"/>
                    </a:cubicBezTo>
                    <a:cubicBezTo>
                      <a:pt x="313390" y="945831"/>
                      <a:pt x="273792" y="958161"/>
                      <a:pt x="233323" y="958161"/>
                    </a:cubicBezTo>
                    <a:lnTo>
                      <a:pt x="0" y="958161"/>
                    </a:lnTo>
                    <a:close/>
                  </a:path>
                </a:pathLst>
              </a:custGeom>
              <a:solidFill>
                <a:srgbClr val="6D41FA"/>
              </a:solidFill>
              <a:ln w="6350">
                <a:noFill/>
              </a:ln>
              <a:effectLst/>
            </p:spPr>
            <p:txBody>
              <a:bodyPr rot="0"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3000" b="1" i="1" u="none" strike="noStrike" kern="1200" cap="none" spc="0" normalizeH="0" baseline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uLnTx/>
                  <a:uFillTx/>
                  <a:latin typeface="Tmon몬소리 Black"/>
                  <a:ea typeface="Tmon몬소리 Black"/>
                  <a:cs typeface="+mn-cs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393134" y="3186398"/>
                <a:ext cx="461682" cy="332059"/>
              </a:xfrm>
              <a:custGeom>
                <a:avLst/>
                <a:gdLst>
                  <a:gd name="connsiteX0" fmla="*/ 112851 w 461682"/>
                  <a:gd name="connsiteY0" fmla="*/ 0 h 332059"/>
                  <a:gd name="connsiteX1" fmla="*/ 461682 w 461682"/>
                  <a:gd name="connsiteY1" fmla="*/ 0 h 332059"/>
                  <a:gd name="connsiteX2" fmla="*/ 389711 w 461682"/>
                  <a:gd name="connsiteY2" fmla="*/ 211777 h 332059"/>
                  <a:gd name="connsiteX3" fmla="*/ 318964 w 461682"/>
                  <a:gd name="connsiteY3" fmla="*/ 298551 h 332059"/>
                  <a:gd name="connsiteX4" fmla="*/ 211353 w 461682"/>
                  <a:gd name="connsiteY4" fmla="*/ 332059 h 332059"/>
                  <a:gd name="connsiteX5" fmla="*/ 0 w 461682"/>
                  <a:gd name="connsiteY5" fmla="*/ 332059 h 33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682" h="332059">
                    <a:moveTo>
                      <a:pt x="112851" y="0"/>
                    </a:moveTo>
                    <a:lnTo>
                      <a:pt x="461682" y="0"/>
                    </a:lnTo>
                    <a:lnTo>
                      <a:pt x="389711" y="211777"/>
                    </a:lnTo>
                    <a:cubicBezTo>
                      <a:pt x="377628" y="247289"/>
                      <a:pt x="354048" y="276215"/>
                      <a:pt x="318964" y="298551"/>
                    </a:cubicBezTo>
                    <a:cubicBezTo>
                      <a:pt x="283880" y="320890"/>
                      <a:pt x="248011" y="332059"/>
                      <a:pt x="211353" y="332059"/>
                    </a:cubicBezTo>
                    <a:lnTo>
                      <a:pt x="0" y="332059"/>
                    </a:lnTo>
                    <a:close/>
                  </a:path>
                </a:pathLst>
              </a:custGeom>
              <a:solidFill>
                <a:srgbClr val="6D41FA"/>
              </a:solidFill>
              <a:ln w="6350">
                <a:noFill/>
              </a:ln>
              <a:effectLst/>
            </p:spPr>
            <p:txBody>
              <a:bodyPr rot="0"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3000" b="1" i="1" u="none" strike="noStrike" kern="1200" cap="none" spc="0" normalizeH="0" baseline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uLnTx/>
                  <a:uFillTx/>
                  <a:latin typeface="Tmon몬소리 Black"/>
                  <a:ea typeface="Tmon몬소리 Black"/>
                  <a:cs typeface="+mn-cs"/>
                </a:endParaRPr>
              </a:p>
            </p:txBody>
          </p:sp>
        </p:grpSp>
      </p:grp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428739"/>
              </p:ext>
            </p:extLst>
          </p:nvPr>
        </p:nvGraphicFramePr>
        <p:xfrm>
          <a:off x="663786" y="880819"/>
          <a:ext cx="11074124" cy="57302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26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2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1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3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937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Tmon몬소리 Black"/>
                          <a:ea typeface="Tmon몬소리 Black"/>
                        </a:rPr>
                        <a:t>Cluster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2DE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>
                          <a:solidFill>
                            <a:schemeClr val="dk1"/>
                          </a:solidFill>
                          <a:latin typeface="Tmon몬소리 Black"/>
                          <a:ea typeface="Tmon몬소리 Black"/>
                        </a:rPr>
                        <a:t>군집 특성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2DE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>
                          <a:solidFill>
                            <a:schemeClr val="dk1"/>
                          </a:solidFill>
                          <a:latin typeface="Tmon몬소리 Black"/>
                          <a:ea typeface="Tmon몬소리 Black"/>
                        </a:rPr>
                        <a:t>군집 정의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2DE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600" dirty="0">
                          <a:solidFill>
                            <a:schemeClr val="dk1"/>
                          </a:solidFill>
                          <a:latin typeface="Tmon몬소리 Black"/>
                          <a:ea typeface="Tmon몬소리 Black"/>
                        </a:rPr>
                        <a:t>마케팅 방안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2D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648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  <a:latin typeface="Tmon몬소리 Black"/>
                          <a:ea typeface="Tmon몬소리 Black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나이대가 비교적 정규분포와 비슷함</a:t>
                      </a:r>
                      <a:endParaRPr lang="en-US" altLang="ko-KR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WTP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 평균이 다른 군집보다 조금 높음</a:t>
                      </a:r>
                      <a:endParaRPr lang="en-US" altLang="ko-KR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고급 상품 가입자만 있음</a:t>
                      </a:r>
                      <a:endParaRPr lang="ko-KR" altLang="en-US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중형 크기의 집에 주로 거주하는 집단</a:t>
                      </a: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할인 인센티브의 비율이 높은 집단이지만 설계사 개입도 적절히 있는 집단</a:t>
                      </a:r>
                      <a:endParaRPr lang="ko-KR" altLang="en-US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총지불금액이 높은 집단</a:t>
                      </a:r>
                      <a:endParaRPr lang="ko-KR" altLang="en-US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도시 근교 비중이 높은 집단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고급 상품을 효율적으로 이용하는 집단일 가능성이 높음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.(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할인비중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/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소득평범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고급화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 차별화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 효율성 마케팅</a:t>
                      </a:r>
                      <a:endParaRPr lang="en-US" altLang="ko-KR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고급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주 계약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)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에 특약 추가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연금형 업그레이드 패키지 추가</a:t>
                      </a:r>
                      <a:endParaRPr lang="en-US" altLang="ko-KR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계약 유지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338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  <a:latin typeface="Tmon몬소리 Black"/>
                          <a:ea typeface="Tmon몬소리 Black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장년층 이상의 군집 </a:t>
                      </a:r>
                      <a:r>
                        <a:rPr lang="en-US" altLang="ko-KR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2·30</a:t>
                      </a: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대가 존재하지 않음</a:t>
                      </a:r>
                      <a:r>
                        <a:rPr lang="en-US" altLang="ko-KR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)</a:t>
                      </a:r>
                      <a:endParaRPr lang="en-US" altLang="ko-KR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석사 이상의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학력자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 없음</a:t>
                      </a:r>
                      <a:endParaRPr lang="en-US" altLang="ko-KR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소득 평균은 평범하나 모두가 소득이 있음</a:t>
                      </a:r>
                      <a:endParaRPr lang="ko-KR" altLang="en-US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중형 크기의 집에 주로 거주하는 집단</a:t>
                      </a: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다른 클러스터 대비 갱신인센티브가 없는 비율이 높은 집단</a:t>
                      </a:r>
                      <a:r>
                        <a:rPr lang="en-US" altLang="ko-KR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.</a:t>
                      </a: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 포인트와 독려가 할인비율과 비슷하거나 별 차이 </a:t>
                      </a:r>
                      <a:r>
                        <a:rPr lang="ko-KR" altLang="en-US" sz="1000" b="1" dirty="0" err="1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안남</a:t>
                      </a:r>
                      <a:r>
                        <a:rPr lang="en-US" altLang="ko-KR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.</a:t>
                      </a:r>
                      <a:endParaRPr lang="en-US" altLang="ko-KR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전원 고용자인 집단</a:t>
                      </a:r>
                      <a:endParaRPr lang="ko-KR" altLang="en-US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도시 근교 비중이 약간 높은 집단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 상대적으로 도심과 시골의 비중이 높음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000" dirty="0">
                          <a:effectLst/>
                        </a:rPr>
                        <a:t>  안정성을 중요시하는 중년 집단</a:t>
                      </a:r>
                    </a:p>
                    <a:p>
                      <a:pPr algn="ctr">
                        <a:defRPr/>
                      </a:pPr>
                      <a:endParaRPr lang="ko-KR" altLang="en-US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은퇴시기와 보험 만기가 겹치도록 설계 프로그램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보험 료 반환 등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)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 연계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,  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가족 중심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생활밀착형 보장보험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 자동차 보험과 연계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)</a:t>
                      </a:r>
                      <a:endParaRPr lang="ko-KR" altLang="en-US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029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solidFill>
                            <a:schemeClr val="dk1"/>
                          </a:solidFill>
                          <a:latin typeface="Tmon몬소리 Black"/>
                          <a:ea typeface="Tmon몬소리 Black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en-US" altLang="ko-KR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3-50</a:t>
                      </a: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대가 주로 분포</a:t>
                      </a:r>
                      <a:endParaRPr lang="ko-KR" altLang="en-US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석사 이상의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학력자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 없음</a:t>
                      </a:r>
                      <a:endParaRPr lang="en-US" altLang="ko-KR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가장 소득이 낮은 집단</a:t>
                      </a:r>
                      <a:r>
                        <a:rPr lang="en-US" altLang="ko-KR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.</a:t>
                      </a: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 대부분이 돈을 안 벌고 있음</a:t>
                      </a:r>
                      <a:endParaRPr lang="ko-KR" altLang="en-US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미혼의 비율이 기혼을 넘은 유일한 집단</a:t>
                      </a:r>
                      <a:endParaRPr lang="ko-KR" altLang="en-US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중형 크기의 집에 주로 거주하는 집단</a:t>
                      </a: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할인 인센티브의 비율이 높은 집단</a:t>
                      </a:r>
                      <a:r>
                        <a:rPr lang="en-US" altLang="ko-KR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.</a:t>
                      </a: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 인센티브가 없는 비율이 낮은 집단</a:t>
                      </a:r>
                      <a:r>
                        <a:rPr lang="en-US" altLang="ko-KR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.</a:t>
                      </a:r>
                      <a:endParaRPr lang="en-US" altLang="ko-KR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총 지불금액이 높은 집단</a:t>
                      </a:r>
                      <a:endParaRPr lang="ko-KR" altLang="en-US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대리점 판매 비중이 가장 높은 집단</a:t>
                      </a:r>
                      <a:endParaRPr lang="ko-KR" altLang="en-US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대부분이 도시 근교인 집단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저소득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미취업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1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인가구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부담 없이 가입할 수 있는 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적극적 할인 마케팅</a:t>
                      </a:r>
                      <a:endParaRPr lang="en-US" altLang="ko-KR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algn="ctr">
                        <a:defRPr/>
                      </a:pPr>
                      <a:endParaRPr lang="en-US" altLang="ko-KR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미니 건강보험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월 금액이 낮음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)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 dirty="0" err="1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취업시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 연계혜택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보장 범위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보험료 전환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)</a:t>
                      </a:r>
                      <a:endParaRPr lang="ko-KR" altLang="en-US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1029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solidFill>
                            <a:schemeClr val="dk1"/>
                          </a:solidFill>
                          <a:latin typeface="Tmon몬소리 Black"/>
                          <a:ea typeface="Tmon몬소리 Black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en-US" altLang="ko-KR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2·30</a:t>
                      </a: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대의 비교적 어린 연령의 군집</a:t>
                      </a:r>
                      <a:endParaRPr lang="ko-KR" altLang="en-US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석사 이상의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학력자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 없음</a:t>
                      </a: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가장 소득이 높은 집단</a:t>
                      </a:r>
                      <a:r>
                        <a:rPr lang="en-US" altLang="ko-KR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.</a:t>
                      </a: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 모두가 고소득자임</a:t>
                      </a:r>
                      <a:endParaRPr lang="ko-KR" altLang="en-US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중형 크기의 집에 주로 거주하는 집단</a:t>
                      </a: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설계사 독려 인센티브의 비율이 높은 집단</a:t>
                      </a:r>
                      <a:r>
                        <a:rPr lang="en-US" altLang="ko-KR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.</a:t>
                      </a: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 다른 클러스터 대비 갱신인센티브가 없는 비율이 높은 집단</a:t>
                      </a:r>
                      <a:endParaRPr lang="ko-KR" altLang="en-US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총 지불금액이 낮은 집단</a:t>
                      </a: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전원 고용자인 집단</a:t>
                      </a: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지역이 고루 분포한 집단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dirty="0">
                          <a:effectLst/>
                        </a:rPr>
                        <a:t>고소득자이나 불안감에 의해 가입하여</a:t>
                      </a:r>
                      <a:endParaRPr lang="en-US" altLang="ko-KR" sz="1000" dirty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1000" dirty="0">
                          <a:effectLst/>
                        </a:rPr>
                        <a:t>본인이 가입한 상품에 대해 </a:t>
                      </a:r>
                      <a:endParaRPr lang="en-US" altLang="ko-KR" sz="1000" dirty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1000" dirty="0">
                          <a:effectLst/>
                        </a:rPr>
                        <a:t>잘 모르는 집단</a:t>
                      </a:r>
                      <a:r>
                        <a:rPr lang="en-US" altLang="ko-KR" sz="1000" dirty="0">
                          <a:effectLst/>
                        </a:rPr>
                        <a:t>.</a:t>
                      </a:r>
                      <a:endParaRPr lang="en-US" altLang="ko-KR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보험 관련 교육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소개</a:t>
                      </a:r>
                      <a:endParaRPr lang="en-US" altLang="ko-KR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상품 소개하며 다른 상품도 유도</a:t>
                      </a:r>
                      <a:endParaRPr lang="en-US" altLang="ko-KR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불안감을 통한 보험 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1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155006" y="146920"/>
            <a:ext cx="11881987" cy="6564159"/>
            <a:chOff x="155006" y="146920"/>
            <a:chExt cx="11881987" cy="6564159"/>
          </a:xfrm>
        </p:grpSpPr>
        <p:sp>
          <p:nvSpPr>
            <p:cNvPr id="6" name="사각형: 잘린 한쪽 모서리 1"/>
            <p:cNvSpPr/>
            <p:nvPr/>
          </p:nvSpPr>
          <p:spPr>
            <a:xfrm>
              <a:off x="248765" y="233120"/>
              <a:ext cx="11694470" cy="6391759"/>
            </a:xfrm>
            <a:prstGeom prst="roundRect">
              <a:avLst>
                <a:gd name="adj" fmla="val 2309"/>
              </a:avLst>
            </a:prstGeom>
            <a:solidFill>
              <a:srgbClr val="FBFBFB"/>
            </a:solidFill>
            <a:ln w="152400" cmpd="thinThick">
              <a:noFill/>
            </a:ln>
            <a:effectLst>
              <a:outerShdw blurRad="2413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" name="사각형: 잘린 한쪽 모서리 1"/>
            <p:cNvSpPr/>
            <p:nvPr/>
          </p:nvSpPr>
          <p:spPr>
            <a:xfrm>
              <a:off x="155006" y="146920"/>
              <a:ext cx="11881987" cy="6564159"/>
            </a:xfrm>
            <a:prstGeom prst="roundRect">
              <a:avLst>
                <a:gd name="adj" fmla="val 3446"/>
              </a:avLst>
            </a:prstGeom>
            <a:noFill/>
            <a:ln w="19050" cmpd="sng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" name="모서리가 둥근 직사각형 6"/>
            <p:cNvSpPr/>
            <p:nvPr/>
          </p:nvSpPr>
          <p:spPr>
            <a:xfrm>
              <a:off x="475862" y="399512"/>
              <a:ext cx="11262048" cy="43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rgbClr val="D5E1FB"/>
              </a:solidFill>
            </a:ln>
            <a:effectLst>
              <a:outerShdw blurRad="190500" dist="63500" dir="5400000" sx="98000" sy="98000" algn="t" rotWithShape="0">
                <a:srgbClr val="AFF5FB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anchor="ctr"/>
            <a:lstStyle/>
            <a:p>
              <a:pPr marL="36195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고객 군집화 모델링 </a:t>
              </a:r>
              <a:r>
                <a:rPr kumimoji="0" lang="en-US" altLang="ko-KR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-</a:t>
              </a:r>
              <a:r>
                <a:rPr kumimoji="0" lang="ko-KR" altLang="en-US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 </a:t>
              </a:r>
              <a:r>
                <a:rPr kumimoji="0" lang="en-US" altLang="ko-KR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31</a:t>
              </a:r>
              <a:r>
                <a:rPr kumimoji="0" lang="ko-KR" altLang="en-US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조</a:t>
              </a:r>
              <a:r>
                <a:rPr kumimoji="0" lang="en-US" altLang="ko-KR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 </a:t>
              </a:r>
              <a:r>
                <a:rPr kumimoji="0" lang="en-US" altLang="ko-KR" sz="800" b="0" i="0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KT AIVLE SCHOOL MINI PROJECT</a:t>
              </a: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11395313" y="415386"/>
              <a:ext cx="307423" cy="341119"/>
              <a:chOff x="543376" y="6026135"/>
              <a:chExt cx="369281" cy="409757"/>
            </a:xfrm>
          </p:grpSpPr>
          <p:grpSp>
            <p:nvGrpSpPr>
              <p:cNvPr id="14" name="그룹 13"/>
              <p:cNvGrpSpPr/>
              <p:nvPr/>
            </p:nvGrpSpPr>
            <p:grpSpPr>
              <a:xfrm>
                <a:off x="543376" y="6089002"/>
                <a:ext cx="346890" cy="346890"/>
                <a:chOff x="349029" y="527157"/>
                <a:chExt cx="429876" cy="429876"/>
              </a:xfrm>
              <a:solidFill>
                <a:schemeClr val="bg1"/>
              </a:solidFill>
            </p:grpSpPr>
            <p:sp>
              <p:nvSpPr>
                <p:cNvPr id="16" name="사각형: 둥근 모서리 18"/>
                <p:cNvSpPr/>
                <p:nvPr/>
              </p:nvSpPr>
              <p:spPr>
                <a:xfrm>
                  <a:off x="349029" y="527157"/>
                  <a:ext cx="429876" cy="429876"/>
                </a:xfrm>
                <a:prstGeom prst="roundRect">
                  <a:avLst>
                    <a:gd name="adj" fmla="val 50000"/>
                  </a:avLst>
                </a:prstGeom>
                <a:grpFill/>
                <a:ln w="19050">
                  <a:solidFill>
                    <a:schemeClr val="bg1"/>
                  </a:solidFill>
                </a:ln>
                <a:effectLst>
                  <a:outerShdw blurRad="127000" dist="38100" dir="2700000" algn="tl" rotWithShape="0">
                    <a:prstClr val="black">
                      <a:alpha val="1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542925" marR="0" lvl="0" indent="0" algn="l" defTabSz="914400" rtl="0" eaLnBrk="1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FontTx/>
                    <a:buNone/>
                    <a:defRPr/>
                  </a:pPr>
                  <a:endParaRPr kumimoji="0" lang="en-US" altLang="ko-KR" sz="700" b="0" i="0" u="none" strike="noStrike" kern="0" cap="none" spc="0" normalizeH="0" baseline="0">
                    <a:solidFill>
                      <a:srgbClr val="44546A">
                        <a:lumMod val="75000"/>
                      </a:srgbClr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endParaRPr>
                </a:p>
              </p:txBody>
            </p:sp>
            <p:pic>
              <p:nvPicPr>
                <p:cNvPr id="17" name="그림 16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420272" y="595047"/>
                  <a:ext cx="302628" cy="302628"/>
                </a:xfrm>
                <a:prstGeom prst="rect">
                  <a:avLst/>
                </a:prstGeom>
                <a:grpFill/>
              </p:spPr>
            </p:pic>
          </p:grpSp>
          <p:sp>
            <p:nvSpPr>
              <p:cNvPr id="15" name="타원 14"/>
              <p:cNvSpPr/>
              <p:nvPr/>
            </p:nvSpPr>
            <p:spPr>
              <a:xfrm>
                <a:off x="771902" y="6026135"/>
                <a:ext cx="140756" cy="140756"/>
              </a:xfrm>
              <a:prstGeom prst="ellipse">
                <a:avLst/>
              </a:prstGeom>
              <a:gradFill>
                <a:gsLst>
                  <a:gs pos="0">
                    <a:srgbClr val="5D47D3"/>
                  </a:gs>
                  <a:gs pos="100000">
                    <a:srgbClr val="6D41FA"/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r>
                  <a:rPr kumimoji="0" lang="en-US" altLang="ko-KR" sz="800" b="1" i="0" u="none" strike="noStrike" kern="1200" cap="none" spc="0" normalizeH="0" baseline="0"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rPr>
                  <a:t>8</a:t>
                </a: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661552" y="492918"/>
              <a:ext cx="192790" cy="216990"/>
              <a:chOff x="5395274" y="2650519"/>
              <a:chExt cx="1459542" cy="1642754"/>
            </a:xfrm>
            <a:gradFill flip="none" rotWithShape="1">
              <a:gsLst>
                <a:gs pos="0">
                  <a:srgbClr val="5D47D3"/>
                </a:gs>
                <a:gs pos="100000">
                  <a:srgbClr val="A121A2"/>
                </a:gs>
              </a:gsLst>
              <a:lin ang="18900000" scaled="1"/>
              <a:tileRect/>
            </a:gradFill>
          </p:grpSpPr>
          <p:sp>
            <p:nvSpPr>
              <p:cNvPr id="19" name="TextBox 18"/>
              <p:cNvSpPr txBox="1"/>
              <p:nvPr/>
            </p:nvSpPr>
            <p:spPr>
              <a:xfrm>
                <a:off x="5628161" y="2650519"/>
                <a:ext cx="943373" cy="1642754"/>
              </a:xfrm>
              <a:custGeom>
                <a:avLst/>
                <a:gdLst>
                  <a:gd name="connsiteX0" fmla="*/ 558294 w 943373"/>
                  <a:gd name="connsiteY0" fmla="*/ 0 h 1642754"/>
                  <a:gd name="connsiteX1" fmla="*/ 943373 w 943373"/>
                  <a:gd name="connsiteY1" fmla="*/ 0 h 1642754"/>
                  <a:gd name="connsiteX2" fmla="*/ 430222 w 943373"/>
                  <a:gd name="connsiteY2" fmla="*/ 1509968 h 1642754"/>
                  <a:gd name="connsiteX3" fmla="*/ 352120 w 943373"/>
                  <a:gd name="connsiteY3" fmla="*/ 1605763 h 1642754"/>
                  <a:gd name="connsiteX4" fmla="*/ 233323 w 943373"/>
                  <a:gd name="connsiteY4" fmla="*/ 1642754 h 1642754"/>
                  <a:gd name="connsiteX5" fmla="*/ 0 w 943373"/>
                  <a:gd name="connsiteY5" fmla="*/ 1642754 h 1642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3373" h="1642754">
                    <a:moveTo>
                      <a:pt x="558294" y="0"/>
                    </a:moveTo>
                    <a:lnTo>
                      <a:pt x="943373" y="0"/>
                    </a:lnTo>
                    <a:lnTo>
                      <a:pt x="430222" y="1509968"/>
                    </a:lnTo>
                    <a:cubicBezTo>
                      <a:pt x="416883" y="1549172"/>
                      <a:pt x="390851" y="1581105"/>
                      <a:pt x="352120" y="1605763"/>
                    </a:cubicBezTo>
                    <a:cubicBezTo>
                      <a:pt x="313390" y="1630424"/>
                      <a:pt x="273792" y="1642754"/>
                      <a:pt x="233323" y="1642754"/>
                    </a:cubicBezTo>
                    <a:lnTo>
                      <a:pt x="0" y="1642754"/>
                    </a:lnTo>
                    <a:close/>
                  </a:path>
                </a:pathLst>
              </a:custGeom>
              <a:solidFill>
                <a:srgbClr val="6D41FA"/>
              </a:solidFill>
              <a:ln w="6350">
                <a:noFill/>
              </a:ln>
              <a:effectLst/>
            </p:spPr>
            <p:txBody>
              <a:bodyPr rot="0"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3000" b="1" i="1" u="none" strike="noStrike" kern="1200" cap="none" spc="0" normalizeH="0" baseline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uLnTx/>
                  <a:uFillTx/>
                  <a:latin typeface="Tmon몬소리 Black"/>
                  <a:ea typeface="Tmon몬소리 Black"/>
                  <a:cs typeface="+mn-cs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 flipH="1" flipV="1">
                <a:off x="5395274" y="2650519"/>
                <a:ext cx="643796" cy="867938"/>
              </a:xfrm>
              <a:custGeom>
                <a:avLst/>
                <a:gdLst>
                  <a:gd name="connsiteX0" fmla="*/ 325633 w 710719"/>
                  <a:gd name="connsiteY0" fmla="*/ 0 h 958161"/>
                  <a:gd name="connsiteX1" fmla="*/ 710719 w 710719"/>
                  <a:gd name="connsiteY1" fmla="*/ 0 h 958161"/>
                  <a:gd name="connsiteX2" fmla="*/ 430222 w 710719"/>
                  <a:gd name="connsiteY2" fmla="*/ 825375 h 958161"/>
                  <a:gd name="connsiteX3" fmla="*/ 352120 w 710719"/>
                  <a:gd name="connsiteY3" fmla="*/ 921170 h 958161"/>
                  <a:gd name="connsiteX4" fmla="*/ 233323 w 710719"/>
                  <a:gd name="connsiteY4" fmla="*/ 958161 h 958161"/>
                  <a:gd name="connsiteX5" fmla="*/ 0 w 710719"/>
                  <a:gd name="connsiteY5" fmla="*/ 958161 h 958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0719" h="958161">
                    <a:moveTo>
                      <a:pt x="325633" y="0"/>
                    </a:moveTo>
                    <a:lnTo>
                      <a:pt x="710719" y="0"/>
                    </a:lnTo>
                    <a:lnTo>
                      <a:pt x="430222" y="825375"/>
                    </a:lnTo>
                    <a:cubicBezTo>
                      <a:pt x="416883" y="864579"/>
                      <a:pt x="390851" y="896512"/>
                      <a:pt x="352120" y="921170"/>
                    </a:cubicBezTo>
                    <a:cubicBezTo>
                      <a:pt x="313390" y="945831"/>
                      <a:pt x="273792" y="958161"/>
                      <a:pt x="233323" y="958161"/>
                    </a:cubicBezTo>
                    <a:lnTo>
                      <a:pt x="0" y="958161"/>
                    </a:lnTo>
                    <a:close/>
                  </a:path>
                </a:pathLst>
              </a:custGeom>
              <a:solidFill>
                <a:srgbClr val="6D41FA"/>
              </a:solidFill>
              <a:ln w="6350">
                <a:noFill/>
              </a:ln>
              <a:effectLst/>
            </p:spPr>
            <p:txBody>
              <a:bodyPr rot="0"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3000" b="1" i="1" u="none" strike="noStrike" kern="1200" cap="none" spc="0" normalizeH="0" baseline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uLnTx/>
                  <a:uFillTx/>
                  <a:latin typeface="Tmon몬소리 Black"/>
                  <a:ea typeface="Tmon몬소리 Black"/>
                  <a:cs typeface="+mn-cs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393134" y="3186398"/>
                <a:ext cx="461682" cy="332059"/>
              </a:xfrm>
              <a:custGeom>
                <a:avLst/>
                <a:gdLst>
                  <a:gd name="connsiteX0" fmla="*/ 112851 w 461682"/>
                  <a:gd name="connsiteY0" fmla="*/ 0 h 332059"/>
                  <a:gd name="connsiteX1" fmla="*/ 461682 w 461682"/>
                  <a:gd name="connsiteY1" fmla="*/ 0 h 332059"/>
                  <a:gd name="connsiteX2" fmla="*/ 389711 w 461682"/>
                  <a:gd name="connsiteY2" fmla="*/ 211777 h 332059"/>
                  <a:gd name="connsiteX3" fmla="*/ 318964 w 461682"/>
                  <a:gd name="connsiteY3" fmla="*/ 298551 h 332059"/>
                  <a:gd name="connsiteX4" fmla="*/ 211353 w 461682"/>
                  <a:gd name="connsiteY4" fmla="*/ 332059 h 332059"/>
                  <a:gd name="connsiteX5" fmla="*/ 0 w 461682"/>
                  <a:gd name="connsiteY5" fmla="*/ 332059 h 33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682" h="332059">
                    <a:moveTo>
                      <a:pt x="112851" y="0"/>
                    </a:moveTo>
                    <a:lnTo>
                      <a:pt x="461682" y="0"/>
                    </a:lnTo>
                    <a:lnTo>
                      <a:pt x="389711" y="211777"/>
                    </a:lnTo>
                    <a:cubicBezTo>
                      <a:pt x="377628" y="247289"/>
                      <a:pt x="354048" y="276215"/>
                      <a:pt x="318964" y="298551"/>
                    </a:cubicBezTo>
                    <a:cubicBezTo>
                      <a:pt x="283880" y="320890"/>
                      <a:pt x="248011" y="332059"/>
                      <a:pt x="211353" y="332059"/>
                    </a:cubicBezTo>
                    <a:lnTo>
                      <a:pt x="0" y="332059"/>
                    </a:lnTo>
                    <a:close/>
                  </a:path>
                </a:pathLst>
              </a:custGeom>
              <a:solidFill>
                <a:srgbClr val="6D41FA"/>
              </a:solidFill>
              <a:ln w="6350">
                <a:noFill/>
              </a:ln>
              <a:effectLst/>
            </p:spPr>
            <p:txBody>
              <a:bodyPr rot="0"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3000" b="1" i="1" u="none" strike="noStrike" kern="1200" cap="none" spc="0" normalizeH="0" baseline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uLnTx/>
                  <a:uFillTx/>
                  <a:latin typeface="Tmon몬소리 Black"/>
                  <a:ea typeface="Tmon몬소리 Black"/>
                  <a:cs typeface="+mn-cs"/>
                </a:endParaRPr>
              </a:p>
            </p:txBody>
          </p:sp>
        </p:grpSp>
      </p:grpSp>
      <p:graphicFrame>
        <p:nvGraphicFramePr>
          <p:cNvPr id="44" name="표 43"/>
          <p:cNvGraphicFramePr/>
          <p:nvPr>
            <p:extLst>
              <p:ext uri="{D42A27DB-BD31-4B8C-83A1-F6EECF244321}">
                <p14:modId xmlns:p14="http://schemas.microsoft.com/office/powerpoint/2010/main" val="3077540785"/>
              </p:ext>
            </p:extLst>
          </p:nvPr>
        </p:nvGraphicFramePr>
        <p:xfrm>
          <a:off x="655160" y="1584007"/>
          <a:ext cx="10864427" cy="399591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4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5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5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0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  <a:latin typeface="Tmon몬소리 Black"/>
                          <a:ea typeface="Tmon몬소리 Black"/>
                        </a:rPr>
                        <a:t>Cluster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2DE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  <a:latin typeface="Tmon몬소리 Black"/>
                          <a:ea typeface="Tmon몬소리 Black"/>
                        </a:rPr>
                        <a:t>군집 특성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2DE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  <a:latin typeface="Tmon몬소리 Black"/>
                          <a:ea typeface="Tmon몬소리 Black"/>
                        </a:rPr>
                        <a:t>군집 정의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2DE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  <a:latin typeface="Tmon몬소리 Black"/>
                          <a:ea typeface="Tmon몬소리 Black"/>
                        </a:rPr>
                        <a:t>마케팅 방안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2D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697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  <a:latin typeface="Tmon몬소리 Black"/>
                          <a:ea typeface="Tmon몬소리 Black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할인 인센티브와 </a:t>
                      </a:r>
                      <a:r>
                        <a:rPr lang="ko-KR" altLang="en-US" sz="1000" b="1" dirty="0" err="1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설계사독려</a:t>
                      </a: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 인센티브의 비율이 균등히 높은 집단</a:t>
                      </a:r>
                      <a:r>
                        <a:rPr lang="en-US" altLang="ko-KR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.</a:t>
                      </a: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 다양한 요인을 받은 중도적 성향</a:t>
                      </a:r>
                      <a:endParaRPr lang="ko-KR" altLang="en-US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대형 크기의 집에 거주하는 집단</a:t>
                      </a:r>
                      <a:endParaRPr lang="ko-KR" altLang="en-US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단일 상품 고객이 상대적으로 많은 집단</a:t>
                      </a:r>
                      <a:endParaRPr lang="ko-KR" altLang="en-US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자사영업 비중이 높은 집단</a:t>
                      </a:r>
                      <a:endParaRPr lang="ko-KR" altLang="en-US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도시 근교 비중이 높은 집단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000" dirty="0">
                          <a:effectLst/>
                        </a:rPr>
                        <a:t>큰 집에 거주하는 단일 상품의 고객</a:t>
                      </a:r>
                      <a:endParaRPr lang="en-US" altLang="ko-KR" sz="1000" dirty="0">
                        <a:effectLst/>
                      </a:endParaRPr>
                    </a:p>
                    <a:p>
                      <a:pPr fontAlgn="ctr"/>
                      <a:r>
                        <a:rPr lang="en-US" altLang="ko-KR" sz="1000" dirty="0">
                          <a:effectLst/>
                        </a:rPr>
                        <a:t> -&gt; </a:t>
                      </a:r>
                      <a:r>
                        <a:rPr lang="ko-KR" altLang="en-US" sz="1000" dirty="0">
                          <a:effectLst/>
                        </a:rPr>
                        <a:t>보수적인 집단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보장 리모델링 혜택 제공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,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주택 보험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,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42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solidFill>
                            <a:schemeClr val="dk1"/>
                          </a:solidFill>
                          <a:latin typeface="Tmon몬소리 Black"/>
                          <a:ea typeface="Tmon몬소리 Black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석사 이상의 학력자만 있음</a:t>
                      </a:r>
                      <a:endParaRPr lang="ko-KR" altLang="en-US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중형 크기의 집에 주로 거주하는 집단</a:t>
                      </a: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다른 클러스터 대비 갱신인센티브가 없는 비율이 높은 집단</a:t>
                      </a:r>
                      <a:r>
                        <a:rPr lang="en-US" altLang="ko-KR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.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 </a:t>
                      </a: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할인 인센티브와 </a:t>
                      </a:r>
                      <a:r>
                        <a:rPr lang="ko-KR" altLang="en-US" sz="1000" b="1" dirty="0" err="1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설계사독려</a:t>
                      </a: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 인센티브의 비율이 균등히 높은 집단</a:t>
                      </a:r>
                      <a:r>
                        <a:rPr lang="en-US" altLang="ko-KR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.</a:t>
                      </a: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 다양한 요인을 받은 중도적 성향</a:t>
                      </a:r>
                      <a:endParaRPr lang="ko-KR" altLang="en-US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자사영업 비중이 상대적으로 높은 집단</a:t>
                      </a: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도시 근교 비중이 상대적으로 약간 낮은 집단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>
                          <a:effectLst/>
                        </a:rPr>
                        <a:t>고학력 연구원 집단</a:t>
                      </a:r>
                      <a:endParaRPr lang="en-US" altLang="ko-KR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중급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고급 쪽으로 상품 소개</a:t>
                      </a:r>
                      <a:endParaRPr lang="en-US" altLang="ko-KR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1000" dirty="0" err="1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변액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/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유니버셜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 보험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투자형 상품 설명 시 복리 효과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,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운용포폴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 수치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42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solidFill>
                            <a:schemeClr val="dk1"/>
                          </a:solidFill>
                          <a:latin typeface="Tmon몬소리 Black"/>
                          <a:ea typeface="Tmon몬소리 Black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en-US" altLang="ko-KR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WTP</a:t>
                      </a: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 수치 평균이 가장 높음</a:t>
                      </a:r>
                      <a:r>
                        <a:rPr lang="en-US" altLang="ko-KR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.</a:t>
                      </a: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 하지만 낮은 값이 많이 존재</a:t>
                      </a: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월 </a:t>
                      </a:r>
                      <a:r>
                        <a:rPr lang="ko-KR" altLang="en-US" sz="1000" b="1" dirty="0" err="1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납입료가</a:t>
                      </a: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 가장 높은 집단</a:t>
                      </a:r>
                      <a:r>
                        <a:rPr lang="en-US" altLang="ko-KR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.</a:t>
                      </a: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 소득 대비 </a:t>
                      </a:r>
                      <a:r>
                        <a:rPr lang="ko-KR" altLang="en-US" sz="1000" b="1" dirty="0" err="1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납입료도</a:t>
                      </a: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 가장 높음</a:t>
                      </a:r>
                      <a:r>
                        <a:rPr lang="en-US" altLang="ko-KR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.</a:t>
                      </a:r>
                      <a:endParaRPr lang="en-US" altLang="ko-KR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고급차와 스포츠카 비율이 대부분인 집단</a:t>
                      </a:r>
                      <a:endParaRPr lang="ko-KR" altLang="en-US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중형 크기의 집에 주로 거주하는 집단</a:t>
                      </a: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할인 인센티브의 비율이 높은 집단</a:t>
                      </a: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총 지불금액이 아주 높은 집단</a:t>
                      </a:r>
                      <a:endParaRPr lang="ko-KR" altLang="en-US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대리점 판매 비중이 가장 높은 집단</a:t>
                      </a:r>
                      <a:r>
                        <a:rPr lang="en-US" altLang="ko-KR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.</a:t>
                      </a: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 인터넷 비중이 상대적으로 높고</a:t>
                      </a:r>
                      <a:r>
                        <a:rPr lang="en-US" altLang="ko-KR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.</a:t>
                      </a: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 콜센터 비중이 상대적으로 낮음</a:t>
                      </a:r>
                      <a:endParaRPr lang="ko-KR" altLang="en-US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도시 근교 비중이 높은 집단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차에 대한 관심이 아주 큰 집단</a:t>
                      </a:r>
                      <a:endParaRPr lang="en-US" altLang="ko-KR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취미에 돈을 많이 투자</a:t>
                      </a:r>
                      <a:endParaRPr lang="en-US" altLang="ko-KR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장기투자형 상품 제안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소득 대비 높은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납입료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),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취미 생활 혜택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,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 dirty="0" err="1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원클릭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간단 가입 어필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1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155006" y="146920"/>
            <a:ext cx="11881987" cy="6564159"/>
            <a:chOff x="155006" y="146920"/>
            <a:chExt cx="11881987" cy="6564159"/>
          </a:xfrm>
        </p:grpSpPr>
        <p:sp>
          <p:nvSpPr>
            <p:cNvPr id="6" name="사각형: 잘린 한쪽 모서리 1"/>
            <p:cNvSpPr/>
            <p:nvPr/>
          </p:nvSpPr>
          <p:spPr>
            <a:xfrm>
              <a:off x="248765" y="233120"/>
              <a:ext cx="11694470" cy="6391759"/>
            </a:xfrm>
            <a:prstGeom prst="roundRect">
              <a:avLst>
                <a:gd name="adj" fmla="val 2309"/>
              </a:avLst>
            </a:prstGeom>
            <a:solidFill>
              <a:srgbClr val="FBFBFB"/>
            </a:solidFill>
            <a:ln w="152400" cmpd="thinThick">
              <a:noFill/>
            </a:ln>
            <a:effectLst>
              <a:outerShdw blurRad="2413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" name="사각형: 잘린 한쪽 모서리 1"/>
            <p:cNvSpPr/>
            <p:nvPr/>
          </p:nvSpPr>
          <p:spPr>
            <a:xfrm>
              <a:off x="155006" y="146920"/>
              <a:ext cx="11881987" cy="6564159"/>
            </a:xfrm>
            <a:prstGeom prst="roundRect">
              <a:avLst>
                <a:gd name="adj" fmla="val 3446"/>
              </a:avLst>
            </a:prstGeom>
            <a:noFill/>
            <a:ln w="19050" cmpd="sng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" name="모서리가 둥근 직사각형 6"/>
            <p:cNvSpPr/>
            <p:nvPr/>
          </p:nvSpPr>
          <p:spPr>
            <a:xfrm>
              <a:off x="475862" y="399512"/>
              <a:ext cx="11262048" cy="43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rgbClr val="D5E1FB"/>
              </a:solidFill>
            </a:ln>
            <a:effectLst>
              <a:outerShdw blurRad="190500" dist="63500" dir="5400000" sx="98000" sy="98000" algn="t" rotWithShape="0">
                <a:srgbClr val="AFF5FB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anchor="ctr"/>
            <a:lstStyle/>
            <a:p>
              <a:pPr marL="36195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고객 군집화 모델링  </a:t>
              </a:r>
              <a:r>
                <a:rPr kumimoji="0" lang="en-US" altLang="ko-KR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-</a:t>
              </a:r>
              <a:r>
                <a:rPr kumimoji="0" lang="ko-KR" altLang="en-US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 </a:t>
              </a:r>
              <a:r>
                <a:rPr kumimoji="0" lang="en-US" altLang="ko-KR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31</a:t>
              </a:r>
              <a:r>
                <a:rPr kumimoji="0" lang="ko-KR" altLang="en-US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조</a:t>
              </a:r>
              <a:r>
                <a:rPr kumimoji="0" lang="en-US" altLang="ko-KR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 </a:t>
              </a:r>
              <a:r>
                <a:rPr kumimoji="0" lang="en-US" altLang="ko-KR" sz="800" b="0" i="0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KT AIVLE SCHOOL MINI PROJECT</a:t>
              </a: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11395312" y="415386"/>
              <a:ext cx="307425" cy="341119"/>
              <a:chOff x="543374" y="6026135"/>
              <a:chExt cx="369283" cy="409757"/>
            </a:xfrm>
          </p:grpSpPr>
          <p:grpSp>
            <p:nvGrpSpPr>
              <p:cNvPr id="14" name="그룹 13"/>
              <p:cNvGrpSpPr/>
              <p:nvPr/>
            </p:nvGrpSpPr>
            <p:grpSpPr>
              <a:xfrm>
                <a:off x="543374" y="6089002"/>
                <a:ext cx="346890" cy="346890"/>
                <a:chOff x="349029" y="527157"/>
                <a:chExt cx="429876" cy="429876"/>
              </a:xfrm>
              <a:solidFill>
                <a:schemeClr val="bg1"/>
              </a:solidFill>
            </p:grpSpPr>
            <p:sp>
              <p:nvSpPr>
                <p:cNvPr id="16" name="사각형: 둥근 모서리 18"/>
                <p:cNvSpPr/>
                <p:nvPr/>
              </p:nvSpPr>
              <p:spPr>
                <a:xfrm>
                  <a:off x="349029" y="527157"/>
                  <a:ext cx="429876" cy="429876"/>
                </a:xfrm>
                <a:prstGeom prst="roundRect">
                  <a:avLst>
                    <a:gd name="adj" fmla="val 50000"/>
                  </a:avLst>
                </a:prstGeom>
                <a:grpFill/>
                <a:ln w="19050">
                  <a:solidFill>
                    <a:schemeClr val="bg1"/>
                  </a:solidFill>
                </a:ln>
                <a:effectLst>
                  <a:outerShdw blurRad="127000" dist="38100" dir="2700000" algn="tl" rotWithShape="0">
                    <a:prstClr val="black">
                      <a:alpha val="1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542925" marR="0" lvl="0" indent="0" algn="l" defTabSz="914400" rtl="0" eaLnBrk="1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FontTx/>
                    <a:buNone/>
                    <a:defRPr/>
                  </a:pPr>
                  <a:endParaRPr kumimoji="0" lang="en-US" altLang="ko-KR" sz="700" b="0" i="0" u="none" strike="noStrike" kern="0" cap="none" spc="0" normalizeH="0" baseline="0">
                    <a:solidFill>
                      <a:srgbClr val="44546A">
                        <a:lumMod val="75000"/>
                      </a:srgbClr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endParaRPr>
                </a:p>
              </p:txBody>
            </p:sp>
            <p:pic>
              <p:nvPicPr>
                <p:cNvPr id="17" name="그림 16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420272" y="595047"/>
                  <a:ext cx="302628" cy="302628"/>
                </a:xfrm>
                <a:prstGeom prst="rect">
                  <a:avLst/>
                </a:prstGeom>
                <a:grpFill/>
              </p:spPr>
            </p:pic>
          </p:grpSp>
          <p:sp>
            <p:nvSpPr>
              <p:cNvPr id="15" name="타원 14"/>
              <p:cNvSpPr/>
              <p:nvPr/>
            </p:nvSpPr>
            <p:spPr>
              <a:xfrm>
                <a:off x="771902" y="6026135"/>
                <a:ext cx="140756" cy="140756"/>
              </a:xfrm>
              <a:prstGeom prst="ellipse">
                <a:avLst/>
              </a:prstGeom>
              <a:gradFill>
                <a:gsLst>
                  <a:gs pos="0">
                    <a:srgbClr val="5D47D3"/>
                  </a:gs>
                  <a:gs pos="100000">
                    <a:srgbClr val="6D41FA"/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r>
                  <a:rPr kumimoji="0" lang="en-US" altLang="ko-KR" sz="800" b="1" i="0" u="none" strike="noStrike" kern="1200" cap="none" spc="0" normalizeH="0" baseline="0"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rPr>
                  <a:t>8</a:t>
                </a: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661552" y="492918"/>
              <a:ext cx="192790" cy="216990"/>
              <a:chOff x="5395274" y="2650519"/>
              <a:chExt cx="1459542" cy="1642754"/>
            </a:xfrm>
            <a:gradFill flip="none" rotWithShape="1">
              <a:gsLst>
                <a:gs pos="0">
                  <a:srgbClr val="5D47D3"/>
                </a:gs>
                <a:gs pos="100000">
                  <a:srgbClr val="A121A2"/>
                </a:gs>
              </a:gsLst>
              <a:lin ang="18900000" scaled="1"/>
              <a:tileRect/>
            </a:gradFill>
          </p:grpSpPr>
          <p:sp>
            <p:nvSpPr>
              <p:cNvPr id="19" name="TextBox 18"/>
              <p:cNvSpPr txBox="1"/>
              <p:nvPr/>
            </p:nvSpPr>
            <p:spPr>
              <a:xfrm>
                <a:off x="5628161" y="2650519"/>
                <a:ext cx="943373" cy="1642754"/>
              </a:xfrm>
              <a:custGeom>
                <a:avLst/>
                <a:gdLst>
                  <a:gd name="connsiteX0" fmla="*/ 558294 w 943373"/>
                  <a:gd name="connsiteY0" fmla="*/ 0 h 1642754"/>
                  <a:gd name="connsiteX1" fmla="*/ 943373 w 943373"/>
                  <a:gd name="connsiteY1" fmla="*/ 0 h 1642754"/>
                  <a:gd name="connsiteX2" fmla="*/ 430222 w 943373"/>
                  <a:gd name="connsiteY2" fmla="*/ 1509968 h 1642754"/>
                  <a:gd name="connsiteX3" fmla="*/ 352120 w 943373"/>
                  <a:gd name="connsiteY3" fmla="*/ 1605763 h 1642754"/>
                  <a:gd name="connsiteX4" fmla="*/ 233323 w 943373"/>
                  <a:gd name="connsiteY4" fmla="*/ 1642754 h 1642754"/>
                  <a:gd name="connsiteX5" fmla="*/ 0 w 943373"/>
                  <a:gd name="connsiteY5" fmla="*/ 1642754 h 1642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3373" h="1642754">
                    <a:moveTo>
                      <a:pt x="558294" y="0"/>
                    </a:moveTo>
                    <a:lnTo>
                      <a:pt x="943373" y="0"/>
                    </a:lnTo>
                    <a:lnTo>
                      <a:pt x="430222" y="1509968"/>
                    </a:lnTo>
                    <a:cubicBezTo>
                      <a:pt x="416883" y="1549172"/>
                      <a:pt x="390851" y="1581105"/>
                      <a:pt x="352120" y="1605763"/>
                    </a:cubicBezTo>
                    <a:cubicBezTo>
                      <a:pt x="313390" y="1630424"/>
                      <a:pt x="273792" y="1642754"/>
                      <a:pt x="233323" y="1642754"/>
                    </a:cubicBezTo>
                    <a:lnTo>
                      <a:pt x="0" y="1642754"/>
                    </a:lnTo>
                    <a:close/>
                  </a:path>
                </a:pathLst>
              </a:custGeom>
              <a:solidFill>
                <a:srgbClr val="6D41FA"/>
              </a:solidFill>
              <a:ln w="6350">
                <a:noFill/>
              </a:ln>
              <a:effectLst/>
            </p:spPr>
            <p:txBody>
              <a:bodyPr rot="0"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3000" b="1" i="1" u="none" strike="noStrike" kern="1200" cap="none" spc="0" normalizeH="0" baseline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uLnTx/>
                  <a:uFillTx/>
                  <a:latin typeface="Tmon몬소리 Black"/>
                  <a:ea typeface="Tmon몬소리 Black"/>
                  <a:cs typeface="+mn-cs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 flipH="1" flipV="1">
                <a:off x="5395274" y="2650519"/>
                <a:ext cx="643796" cy="867938"/>
              </a:xfrm>
              <a:custGeom>
                <a:avLst/>
                <a:gdLst>
                  <a:gd name="connsiteX0" fmla="*/ 325633 w 710719"/>
                  <a:gd name="connsiteY0" fmla="*/ 0 h 958161"/>
                  <a:gd name="connsiteX1" fmla="*/ 710719 w 710719"/>
                  <a:gd name="connsiteY1" fmla="*/ 0 h 958161"/>
                  <a:gd name="connsiteX2" fmla="*/ 430222 w 710719"/>
                  <a:gd name="connsiteY2" fmla="*/ 825375 h 958161"/>
                  <a:gd name="connsiteX3" fmla="*/ 352120 w 710719"/>
                  <a:gd name="connsiteY3" fmla="*/ 921170 h 958161"/>
                  <a:gd name="connsiteX4" fmla="*/ 233323 w 710719"/>
                  <a:gd name="connsiteY4" fmla="*/ 958161 h 958161"/>
                  <a:gd name="connsiteX5" fmla="*/ 0 w 710719"/>
                  <a:gd name="connsiteY5" fmla="*/ 958161 h 958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0719" h="958161">
                    <a:moveTo>
                      <a:pt x="325633" y="0"/>
                    </a:moveTo>
                    <a:lnTo>
                      <a:pt x="710719" y="0"/>
                    </a:lnTo>
                    <a:lnTo>
                      <a:pt x="430222" y="825375"/>
                    </a:lnTo>
                    <a:cubicBezTo>
                      <a:pt x="416883" y="864579"/>
                      <a:pt x="390851" y="896512"/>
                      <a:pt x="352120" y="921170"/>
                    </a:cubicBezTo>
                    <a:cubicBezTo>
                      <a:pt x="313390" y="945831"/>
                      <a:pt x="273792" y="958161"/>
                      <a:pt x="233323" y="958161"/>
                    </a:cubicBezTo>
                    <a:lnTo>
                      <a:pt x="0" y="958161"/>
                    </a:lnTo>
                    <a:close/>
                  </a:path>
                </a:pathLst>
              </a:custGeom>
              <a:solidFill>
                <a:srgbClr val="6D41FA"/>
              </a:solidFill>
              <a:ln w="6350">
                <a:noFill/>
              </a:ln>
              <a:effectLst/>
            </p:spPr>
            <p:txBody>
              <a:bodyPr rot="0"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3000" b="1" i="1" u="none" strike="noStrike" kern="1200" cap="none" spc="0" normalizeH="0" baseline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uLnTx/>
                  <a:uFillTx/>
                  <a:latin typeface="Tmon몬소리 Black"/>
                  <a:ea typeface="Tmon몬소리 Black"/>
                  <a:cs typeface="+mn-cs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393134" y="3186398"/>
                <a:ext cx="461682" cy="332059"/>
              </a:xfrm>
              <a:custGeom>
                <a:avLst/>
                <a:gdLst>
                  <a:gd name="connsiteX0" fmla="*/ 112851 w 461682"/>
                  <a:gd name="connsiteY0" fmla="*/ 0 h 332059"/>
                  <a:gd name="connsiteX1" fmla="*/ 461682 w 461682"/>
                  <a:gd name="connsiteY1" fmla="*/ 0 h 332059"/>
                  <a:gd name="connsiteX2" fmla="*/ 389711 w 461682"/>
                  <a:gd name="connsiteY2" fmla="*/ 211777 h 332059"/>
                  <a:gd name="connsiteX3" fmla="*/ 318964 w 461682"/>
                  <a:gd name="connsiteY3" fmla="*/ 298551 h 332059"/>
                  <a:gd name="connsiteX4" fmla="*/ 211353 w 461682"/>
                  <a:gd name="connsiteY4" fmla="*/ 332059 h 332059"/>
                  <a:gd name="connsiteX5" fmla="*/ 0 w 461682"/>
                  <a:gd name="connsiteY5" fmla="*/ 332059 h 33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682" h="332059">
                    <a:moveTo>
                      <a:pt x="112851" y="0"/>
                    </a:moveTo>
                    <a:lnTo>
                      <a:pt x="461682" y="0"/>
                    </a:lnTo>
                    <a:lnTo>
                      <a:pt x="389711" y="211777"/>
                    </a:lnTo>
                    <a:cubicBezTo>
                      <a:pt x="377628" y="247289"/>
                      <a:pt x="354048" y="276215"/>
                      <a:pt x="318964" y="298551"/>
                    </a:cubicBezTo>
                    <a:cubicBezTo>
                      <a:pt x="283880" y="320890"/>
                      <a:pt x="248011" y="332059"/>
                      <a:pt x="211353" y="332059"/>
                    </a:cubicBezTo>
                    <a:lnTo>
                      <a:pt x="0" y="332059"/>
                    </a:lnTo>
                    <a:close/>
                  </a:path>
                </a:pathLst>
              </a:custGeom>
              <a:solidFill>
                <a:srgbClr val="6D41FA"/>
              </a:solidFill>
              <a:ln w="6350">
                <a:noFill/>
              </a:ln>
              <a:effectLst/>
            </p:spPr>
            <p:txBody>
              <a:bodyPr rot="0"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3000" b="1" i="1" u="none" strike="noStrike" kern="1200" cap="none" spc="0" normalizeH="0" baseline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uLnTx/>
                  <a:uFillTx/>
                  <a:latin typeface="Tmon몬소리 Black"/>
                  <a:ea typeface="Tmon몬소리 Black"/>
                  <a:cs typeface="+mn-cs"/>
                </a:endParaRPr>
              </a:p>
            </p:txBody>
          </p:sp>
        </p:grpSp>
      </p:grpSp>
      <p:sp>
        <p:nvSpPr>
          <p:cNvPr id="33" name="직사각형 32"/>
          <p:cNvSpPr/>
          <p:nvPr/>
        </p:nvSpPr>
        <p:spPr>
          <a:xfrm>
            <a:off x="3184499" y="970349"/>
            <a:ext cx="5823002" cy="256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chemeClr val="accent3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보험사 마케팅 활용을 위한 고객 군집화 모델링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692314" y="3466176"/>
            <a:ext cx="732761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2800" indent="-142800">
              <a:buFont typeface="Arial"/>
              <a:buChar char="•"/>
              <a:defRPr/>
            </a:pPr>
            <a:r>
              <a:rPr lang="ko-KR" altLang="en-US" sz="1600" dirty="0">
                <a:solidFill>
                  <a:schemeClr val="dk1"/>
                </a:solidFill>
                <a:latin typeface="나눔바른고딕OTF"/>
                <a:ea typeface="나눔바른고딕OTF"/>
              </a:rPr>
              <a:t>나이대가 비교적 정규분포와 비슷함</a:t>
            </a:r>
            <a:endParaRPr lang="en-US" altLang="ko-KR" sz="1600" dirty="0">
              <a:solidFill>
                <a:schemeClr val="dk1"/>
              </a:solidFill>
              <a:latin typeface="나눔바른고딕OTF"/>
              <a:ea typeface="나눔바른고딕OTF"/>
            </a:endParaRPr>
          </a:p>
          <a:p>
            <a:pPr marL="142800" indent="-142800">
              <a:buFont typeface="Arial"/>
              <a:buChar char="•"/>
              <a:defRPr/>
            </a:pPr>
            <a:r>
              <a:rPr lang="en-US" altLang="ko-KR" sz="1600" dirty="0">
                <a:solidFill>
                  <a:schemeClr val="dk1"/>
                </a:solidFill>
                <a:latin typeface="나눔바른고딕OTF"/>
                <a:ea typeface="나눔바른고딕OTF"/>
              </a:rPr>
              <a:t>WTP</a:t>
            </a:r>
            <a:r>
              <a:rPr lang="ko-KR" altLang="en-US" sz="1600" dirty="0">
                <a:solidFill>
                  <a:schemeClr val="dk1"/>
                </a:solidFill>
                <a:latin typeface="나눔바른고딕OTF"/>
                <a:ea typeface="나눔바른고딕OTF"/>
              </a:rPr>
              <a:t> 평균이 다른 군집보다 조금 높음</a:t>
            </a:r>
            <a:endParaRPr lang="en-US" altLang="ko-KR" sz="1600" dirty="0">
              <a:solidFill>
                <a:schemeClr val="dk1"/>
              </a:solidFill>
              <a:latin typeface="나눔바른고딕OTF"/>
              <a:ea typeface="나눔바른고딕OTF"/>
            </a:endParaRPr>
          </a:p>
          <a:p>
            <a:pPr marL="142800" indent="-142800">
              <a:buFont typeface="Arial"/>
              <a:buChar char="•"/>
              <a:defRPr/>
            </a:pPr>
            <a:r>
              <a:rPr lang="ko-KR" altLang="en-US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고급 상품 가입자만 있음</a:t>
            </a:r>
            <a:endParaRPr lang="ko-KR" altLang="en-US" sz="1600" dirty="0">
              <a:solidFill>
                <a:schemeClr val="dk1"/>
              </a:solidFill>
              <a:latin typeface="나눔바른고딕OTF"/>
              <a:ea typeface="나눔바른고딕OTF"/>
            </a:endParaRPr>
          </a:p>
          <a:p>
            <a:pPr marL="142800" indent="-142800">
              <a:buFont typeface="Arial"/>
              <a:buChar char="•"/>
              <a:defRPr/>
            </a:pPr>
            <a:r>
              <a:rPr lang="ko-KR" altLang="en-US" sz="1600" dirty="0">
                <a:solidFill>
                  <a:schemeClr val="dk1"/>
                </a:solidFill>
                <a:latin typeface="나눔바른고딕OTF"/>
                <a:ea typeface="나눔바른고딕OTF"/>
              </a:rPr>
              <a:t>중형 크기의 집에 주로 거주하는 집단</a:t>
            </a:r>
          </a:p>
          <a:p>
            <a:pPr marL="142800" indent="-142800">
              <a:buFont typeface="Arial"/>
              <a:buChar char="•"/>
              <a:defRPr/>
            </a:pPr>
            <a:r>
              <a:rPr lang="ko-KR" altLang="en-US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할인 인센티브의 비율이 높고</a:t>
            </a:r>
            <a:r>
              <a:rPr lang="en-US" altLang="ko-KR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,</a:t>
            </a:r>
          </a:p>
          <a:p>
            <a:pPr>
              <a:defRPr/>
            </a:pPr>
            <a:r>
              <a:rPr lang="en-US" altLang="ko-KR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 </a:t>
            </a:r>
            <a:r>
              <a:rPr lang="ko-KR" altLang="en-US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 설계사 개입도 적절히 있는 집단</a:t>
            </a:r>
            <a:endParaRPr lang="ko-KR" altLang="en-US" sz="1600" dirty="0">
              <a:solidFill>
                <a:schemeClr val="dk1"/>
              </a:solidFill>
              <a:latin typeface="나눔바른고딕OTF"/>
              <a:ea typeface="나눔바른고딕OTF"/>
            </a:endParaRPr>
          </a:p>
          <a:p>
            <a:pPr marL="142800" indent="-142800">
              <a:buFont typeface="Arial"/>
              <a:buChar char="•"/>
              <a:defRPr/>
            </a:pPr>
            <a:r>
              <a:rPr lang="ko-KR" altLang="en-US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총지불금액이 높은 집단</a:t>
            </a:r>
            <a:endParaRPr lang="ko-KR" altLang="en-US" sz="1600" dirty="0">
              <a:solidFill>
                <a:schemeClr val="dk1"/>
              </a:solidFill>
              <a:latin typeface="나눔바른고딕OTF"/>
              <a:ea typeface="나눔바른고딕OTF"/>
            </a:endParaRPr>
          </a:p>
          <a:p>
            <a:pPr marL="142800" indent="-142800">
              <a:buFont typeface="Arial"/>
              <a:buChar char="•"/>
              <a:defRPr/>
            </a:pPr>
            <a:r>
              <a:rPr lang="ko-KR" altLang="en-US" sz="1600" dirty="0">
                <a:solidFill>
                  <a:schemeClr val="dk1"/>
                </a:solidFill>
                <a:latin typeface="나눔바른고딕OTF"/>
                <a:ea typeface="나눔바른고딕OTF"/>
              </a:rPr>
              <a:t>도시 근교 비중이 높은 집단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1663131" y="2042413"/>
            <a:ext cx="1812358" cy="1050402"/>
            <a:chOff x="1143586" y="1628701"/>
            <a:chExt cx="2851449" cy="1652636"/>
          </a:xfrm>
        </p:grpSpPr>
        <p:sp>
          <p:nvSpPr>
            <p:cNvPr id="35" name="자유형: 도형 49"/>
            <p:cNvSpPr/>
            <p:nvPr/>
          </p:nvSpPr>
          <p:spPr>
            <a:xfrm>
              <a:off x="1143586" y="1628701"/>
              <a:ext cx="2851449" cy="1652636"/>
            </a:xfrm>
            <a:custGeom>
              <a:avLst/>
              <a:gdLst>
                <a:gd name="connsiteX0" fmla="*/ 826318 w 2851449"/>
                <a:gd name="connsiteY0" fmla="*/ 0 h 1652636"/>
                <a:gd name="connsiteX1" fmla="*/ 2025131 w 2851449"/>
                <a:gd name="connsiteY1" fmla="*/ 0 h 1652636"/>
                <a:gd name="connsiteX2" fmla="*/ 2851449 w 2851449"/>
                <a:gd name="connsiteY2" fmla="*/ 826318 h 1652636"/>
                <a:gd name="connsiteX3" fmla="*/ 2849373 w 2851449"/>
                <a:gd name="connsiteY3" fmla="*/ 846914 h 1652636"/>
                <a:gd name="connsiteX4" fmla="*/ 2851448 w 2851449"/>
                <a:gd name="connsiteY4" fmla="*/ 844839 h 1652636"/>
                <a:gd name="connsiteX5" fmla="*/ 2851448 w 2851449"/>
                <a:gd name="connsiteY5" fmla="*/ 1652636 h 1652636"/>
                <a:gd name="connsiteX6" fmla="*/ 2043651 w 2851449"/>
                <a:gd name="connsiteY6" fmla="*/ 1652636 h 1652636"/>
                <a:gd name="connsiteX7" fmla="*/ 2044636 w 2851449"/>
                <a:gd name="connsiteY7" fmla="*/ 1651651 h 1652636"/>
                <a:gd name="connsiteX8" fmla="*/ 2025131 w 2851449"/>
                <a:gd name="connsiteY8" fmla="*/ 1652636 h 1652636"/>
                <a:gd name="connsiteX9" fmla="*/ 826318 w 2851449"/>
                <a:gd name="connsiteY9" fmla="*/ 1652636 h 1652636"/>
                <a:gd name="connsiteX10" fmla="*/ 0 w 2851449"/>
                <a:gd name="connsiteY10" fmla="*/ 826318 h 1652636"/>
                <a:gd name="connsiteX11" fmla="*/ 826318 w 2851449"/>
                <a:gd name="connsiteY11" fmla="*/ 0 h 165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51449" h="1652636">
                  <a:moveTo>
                    <a:pt x="826318" y="0"/>
                  </a:moveTo>
                  <a:lnTo>
                    <a:pt x="2025131" y="0"/>
                  </a:lnTo>
                  <a:cubicBezTo>
                    <a:pt x="2481494" y="0"/>
                    <a:pt x="2851449" y="369955"/>
                    <a:pt x="2851449" y="826318"/>
                  </a:cubicBezTo>
                  <a:lnTo>
                    <a:pt x="2849373" y="846914"/>
                  </a:lnTo>
                  <a:lnTo>
                    <a:pt x="2851448" y="844839"/>
                  </a:lnTo>
                  <a:lnTo>
                    <a:pt x="2851448" y="1652636"/>
                  </a:lnTo>
                  <a:lnTo>
                    <a:pt x="2043651" y="1652636"/>
                  </a:lnTo>
                  <a:lnTo>
                    <a:pt x="2044636" y="1651651"/>
                  </a:lnTo>
                  <a:lnTo>
                    <a:pt x="2025131" y="1652636"/>
                  </a:lnTo>
                  <a:lnTo>
                    <a:pt x="826318" y="1652636"/>
                  </a:lnTo>
                  <a:cubicBezTo>
                    <a:pt x="369955" y="1652636"/>
                    <a:pt x="0" y="1282681"/>
                    <a:pt x="0" y="826318"/>
                  </a:cubicBezTo>
                  <a:cubicBezTo>
                    <a:pt x="0" y="369955"/>
                    <a:pt x="369955" y="0"/>
                    <a:pt x="8263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dist="127000" dir="2700000" algn="tl" rotWithShape="0">
                <a:srgbClr val="42469F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2000" b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군집 특성</a:t>
              </a:r>
            </a:p>
          </p:txBody>
        </p:sp>
        <p:sp>
          <p:nvSpPr>
            <p:cNvPr id="36" name="직각 삼각형 35"/>
            <p:cNvSpPr/>
            <p:nvPr/>
          </p:nvSpPr>
          <p:spPr>
            <a:xfrm flipH="1">
              <a:off x="3606502" y="2892805"/>
              <a:ext cx="388532" cy="388532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anchor="ctr"/>
            <a:lstStyle/>
            <a:p>
              <a:pPr algn="ctr">
                <a:defRPr/>
              </a:pPr>
              <a:r>
                <a:rPr lang="en-US" altLang="ko-KR" sz="1200" b="1">
                  <a:solidFill>
                    <a:prstClr val="white"/>
                  </a:solidFill>
                </a:rPr>
                <a:t>A</a:t>
              </a:r>
              <a:endParaRPr lang="ko-KR" altLang="en-US" sz="1200" b="1">
                <a:solidFill>
                  <a:prstClr val="white"/>
                </a:solidFill>
              </a:endParaRPr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4800139" y="3466176"/>
            <a:ext cx="30375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 fontAlgn="ctr"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i="0" u="none" strike="noStrike" dirty="0">
                <a:solidFill>
                  <a:srgbClr val="000000"/>
                </a:solidFill>
                <a:effectLst/>
                <a:latin typeface="나눔바른고딕"/>
              </a:rPr>
              <a:t>고급 상품을 잘 활용하는 집단</a:t>
            </a:r>
            <a:endParaRPr lang="ko-KR" altLang="en-US" sz="1600" b="1" dirty="0">
              <a:effectLst/>
              <a:latin typeface="나눔바른고딕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5189820" y="2042413"/>
            <a:ext cx="1812358" cy="1050402"/>
            <a:chOff x="4670275" y="1628701"/>
            <a:chExt cx="2851449" cy="1652636"/>
          </a:xfrm>
        </p:grpSpPr>
        <p:sp>
          <p:nvSpPr>
            <p:cNvPr id="38" name="자유형: 도형 52"/>
            <p:cNvSpPr/>
            <p:nvPr/>
          </p:nvSpPr>
          <p:spPr>
            <a:xfrm>
              <a:off x="4670275" y="1628701"/>
              <a:ext cx="2851449" cy="1652636"/>
            </a:xfrm>
            <a:custGeom>
              <a:avLst/>
              <a:gdLst>
                <a:gd name="connsiteX0" fmla="*/ 826318 w 2851449"/>
                <a:gd name="connsiteY0" fmla="*/ 0 h 1652636"/>
                <a:gd name="connsiteX1" fmla="*/ 2025131 w 2851449"/>
                <a:gd name="connsiteY1" fmla="*/ 0 h 1652636"/>
                <a:gd name="connsiteX2" fmla="*/ 2851449 w 2851449"/>
                <a:gd name="connsiteY2" fmla="*/ 826318 h 1652636"/>
                <a:gd name="connsiteX3" fmla="*/ 2849373 w 2851449"/>
                <a:gd name="connsiteY3" fmla="*/ 846914 h 1652636"/>
                <a:gd name="connsiteX4" fmla="*/ 2851448 w 2851449"/>
                <a:gd name="connsiteY4" fmla="*/ 844839 h 1652636"/>
                <a:gd name="connsiteX5" fmla="*/ 2851448 w 2851449"/>
                <a:gd name="connsiteY5" fmla="*/ 1652636 h 1652636"/>
                <a:gd name="connsiteX6" fmla="*/ 2043651 w 2851449"/>
                <a:gd name="connsiteY6" fmla="*/ 1652636 h 1652636"/>
                <a:gd name="connsiteX7" fmla="*/ 2044636 w 2851449"/>
                <a:gd name="connsiteY7" fmla="*/ 1651651 h 1652636"/>
                <a:gd name="connsiteX8" fmla="*/ 2025131 w 2851449"/>
                <a:gd name="connsiteY8" fmla="*/ 1652636 h 1652636"/>
                <a:gd name="connsiteX9" fmla="*/ 826318 w 2851449"/>
                <a:gd name="connsiteY9" fmla="*/ 1652636 h 1652636"/>
                <a:gd name="connsiteX10" fmla="*/ 0 w 2851449"/>
                <a:gd name="connsiteY10" fmla="*/ 826318 h 1652636"/>
                <a:gd name="connsiteX11" fmla="*/ 826318 w 2851449"/>
                <a:gd name="connsiteY11" fmla="*/ 0 h 165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51449" h="1652636">
                  <a:moveTo>
                    <a:pt x="826318" y="0"/>
                  </a:moveTo>
                  <a:lnTo>
                    <a:pt x="2025131" y="0"/>
                  </a:lnTo>
                  <a:cubicBezTo>
                    <a:pt x="2481494" y="0"/>
                    <a:pt x="2851449" y="369955"/>
                    <a:pt x="2851449" y="826318"/>
                  </a:cubicBezTo>
                  <a:lnTo>
                    <a:pt x="2849373" y="846914"/>
                  </a:lnTo>
                  <a:lnTo>
                    <a:pt x="2851448" y="844839"/>
                  </a:lnTo>
                  <a:lnTo>
                    <a:pt x="2851448" y="1652636"/>
                  </a:lnTo>
                  <a:lnTo>
                    <a:pt x="2043651" y="1652636"/>
                  </a:lnTo>
                  <a:lnTo>
                    <a:pt x="2044636" y="1651651"/>
                  </a:lnTo>
                  <a:lnTo>
                    <a:pt x="2025131" y="1652636"/>
                  </a:lnTo>
                  <a:lnTo>
                    <a:pt x="826318" y="1652636"/>
                  </a:lnTo>
                  <a:cubicBezTo>
                    <a:pt x="369955" y="1652636"/>
                    <a:pt x="0" y="1282681"/>
                    <a:pt x="0" y="826318"/>
                  </a:cubicBezTo>
                  <a:cubicBezTo>
                    <a:pt x="0" y="369955"/>
                    <a:pt x="369955" y="0"/>
                    <a:pt x="8263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dist="127000" dir="2700000" algn="tl" rotWithShape="0">
                <a:srgbClr val="42469F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2000" b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군집 정의</a:t>
              </a:r>
            </a:p>
          </p:txBody>
        </p:sp>
        <p:sp>
          <p:nvSpPr>
            <p:cNvPr id="39" name="직각 삼각형 38"/>
            <p:cNvSpPr/>
            <p:nvPr/>
          </p:nvSpPr>
          <p:spPr>
            <a:xfrm flipH="1">
              <a:off x="7133191" y="2892805"/>
              <a:ext cx="388532" cy="388532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anchor="ctr"/>
            <a:lstStyle/>
            <a:p>
              <a:pPr algn="ctr">
                <a:defRPr/>
              </a:pPr>
              <a:r>
                <a:rPr lang="en-US" altLang="ko-KR" sz="1200" b="1">
                  <a:solidFill>
                    <a:prstClr val="white"/>
                  </a:solidFill>
                </a:rPr>
                <a:t>B</a:t>
              </a:r>
              <a:endParaRPr lang="ko-KR" altLang="en-US" sz="1200" b="1">
                <a:solidFill>
                  <a:prstClr val="white"/>
                </a:solidFill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7679389" y="3428999"/>
            <a:ext cx="39647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고급화</a:t>
            </a:r>
            <a:r>
              <a:rPr lang="en-US" altLang="ko-KR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차별화</a:t>
            </a:r>
            <a:endParaRPr lang="en-US" altLang="ko-KR" sz="1600" b="1" dirty="0">
              <a:solidFill>
                <a:schemeClr val="dk1"/>
              </a:solidFill>
              <a:latin typeface="나눔바른고딕OTF"/>
              <a:ea typeface="나눔바른고딕OTF"/>
            </a:endParaRPr>
          </a:p>
          <a:p>
            <a:pPr algn="ctr">
              <a:defRPr/>
            </a:pPr>
            <a:r>
              <a:rPr lang="ko-KR" altLang="en-US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연계되는 추가 특약 상품</a:t>
            </a:r>
            <a:endParaRPr lang="en-US" altLang="ko-KR" sz="1600" b="1" dirty="0">
              <a:solidFill>
                <a:schemeClr val="dk1"/>
              </a:solidFill>
              <a:latin typeface="나눔바른고딕OTF"/>
              <a:ea typeface="나눔바른고딕OTF"/>
            </a:endParaRPr>
          </a:p>
          <a:p>
            <a:pPr algn="ctr">
              <a:defRPr/>
            </a:pPr>
            <a:endParaRPr lang="en-US" altLang="ko-KR" sz="1600" b="1" dirty="0">
              <a:solidFill>
                <a:schemeClr val="dk1"/>
              </a:solidFill>
              <a:latin typeface="나눔바른고딕OTF"/>
              <a:ea typeface="나눔바른고딕OTF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연금형</a:t>
            </a:r>
            <a:r>
              <a:rPr lang="en-US" altLang="ko-KR" sz="1600" b="1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600" b="1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종신형 업그레이드 패키지 제안</a:t>
            </a:r>
            <a:br>
              <a:rPr lang="ko-KR" altLang="en-US" sz="1600" b="1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600" b="1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특약 추가</a:t>
            </a:r>
            <a:endParaRPr lang="ko-KR" altLang="en-US" sz="1600" b="1" dirty="0">
              <a:solidFill>
                <a:schemeClr val="dk1"/>
              </a:solidFill>
              <a:latin typeface="나눔바른고딕OTF"/>
              <a:ea typeface="나눔바른고딕OTF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8645402" y="2042413"/>
            <a:ext cx="1812358" cy="1050402"/>
            <a:chOff x="8125857" y="1628701"/>
            <a:chExt cx="2851448" cy="1652636"/>
          </a:xfrm>
        </p:grpSpPr>
        <p:sp>
          <p:nvSpPr>
            <p:cNvPr id="41" name="자유형: 도형 55"/>
            <p:cNvSpPr/>
            <p:nvPr/>
          </p:nvSpPr>
          <p:spPr>
            <a:xfrm>
              <a:off x="8125857" y="1628701"/>
              <a:ext cx="2851449" cy="1652636"/>
            </a:xfrm>
            <a:custGeom>
              <a:avLst/>
              <a:gdLst>
                <a:gd name="connsiteX0" fmla="*/ 826318 w 2851449"/>
                <a:gd name="connsiteY0" fmla="*/ 0 h 1652636"/>
                <a:gd name="connsiteX1" fmla="*/ 2025131 w 2851449"/>
                <a:gd name="connsiteY1" fmla="*/ 0 h 1652636"/>
                <a:gd name="connsiteX2" fmla="*/ 2851449 w 2851449"/>
                <a:gd name="connsiteY2" fmla="*/ 826318 h 1652636"/>
                <a:gd name="connsiteX3" fmla="*/ 2849373 w 2851449"/>
                <a:gd name="connsiteY3" fmla="*/ 846914 h 1652636"/>
                <a:gd name="connsiteX4" fmla="*/ 2851448 w 2851449"/>
                <a:gd name="connsiteY4" fmla="*/ 844839 h 1652636"/>
                <a:gd name="connsiteX5" fmla="*/ 2851448 w 2851449"/>
                <a:gd name="connsiteY5" fmla="*/ 1652636 h 1652636"/>
                <a:gd name="connsiteX6" fmla="*/ 2043651 w 2851449"/>
                <a:gd name="connsiteY6" fmla="*/ 1652636 h 1652636"/>
                <a:gd name="connsiteX7" fmla="*/ 2044636 w 2851449"/>
                <a:gd name="connsiteY7" fmla="*/ 1651651 h 1652636"/>
                <a:gd name="connsiteX8" fmla="*/ 2025131 w 2851449"/>
                <a:gd name="connsiteY8" fmla="*/ 1652636 h 1652636"/>
                <a:gd name="connsiteX9" fmla="*/ 826318 w 2851449"/>
                <a:gd name="connsiteY9" fmla="*/ 1652636 h 1652636"/>
                <a:gd name="connsiteX10" fmla="*/ 0 w 2851449"/>
                <a:gd name="connsiteY10" fmla="*/ 826318 h 1652636"/>
                <a:gd name="connsiteX11" fmla="*/ 826318 w 2851449"/>
                <a:gd name="connsiteY11" fmla="*/ 0 h 165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51449" h="1652636">
                  <a:moveTo>
                    <a:pt x="826318" y="0"/>
                  </a:moveTo>
                  <a:lnTo>
                    <a:pt x="2025131" y="0"/>
                  </a:lnTo>
                  <a:cubicBezTo>
                    <a:pt x="2481494" y="0"/>
                    <a:pt x="2851449" y="369955"/>
                    <a:pt x="2851449" y="826318"/>
                  </a:cubicBezTo>
                  <a:lnTo>
                    <a:pt x="2849373" y="846914"/>
                  </a:lnTo>
                  <a:lnTo>
                    <a:pt x="2851448" y="844839"/>
                  </a:lnTo>
                  <a:lnTo>
                    <a:pt x="2851448" y="1652636"/>
                  </a:lnTo>
                  <a:lnTo>
                    <a:pt x="2043651" y="1652636"/>
                  </a:lnTo>
                  <a:lnTo>
                    <a:pt x="2044636" y="1651651"/>
                  </a:lnTo>
                  <a:lnTo>
                    <a:pt x="2025131" y="1652636"/>
                  </a:lnTo>
                  <a:lnTo>
                    <a:pt x="826318" y="1652636"/>
                  </a:lnTo>
                  <a:cubicBezTo>
                    <a:pt x="369955" y="1652636"/>
                    <a:pt x="0" y="1282681"/>
                    <a:pt x="0" y="826318"/>
                  </a:cubicBezTo>
                  <a:cubicBezTo>
                    <a:pt x="0" y="369955"/>
                    <a:pt x="369955" y="0"/>
                    <a:pt x="8263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dist="127000" dir="2700000" algn="tl" rotWithShape="0">
                <a:srgbClr val="42469F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2000" b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마케팅 전략</a:t>
              </a:r>
            </a:p>
          </p:txBody>
        </p:sp>
        <p:sp>
          <p:nvSpPr>
            <p:cNvPr id="42" name="직각 삼각형 41"/>
            <p:cNvSpPr/>
            <p:nvPr/>
          </p:nvSpPr>
          <p:spPr>
            <a:xfrm flipH="1">
              <a:off x="10588774" y="2892805"/>
              <a:ext cx="388532" cy="388532"/>
            </a:xfrm>
            <a:prstGeom prst="rtTriangle">
              <a:avLst/>
            </a:prstGeom>
            <a:solidFill>
              <a:srgbClr val="6D41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anchor="ctr"/>
            <a:lstStyle/>
            <a:p>
              <a:pPr algn="ctr">
                <a:defRPr/>
              </a:pPr>
              <a:r>
                <a:rPr lang="en-US" altLang="ko-KR" sz="1200" b="1">
                  <a:solidFill>
                    <a:prstClr val="white"/>
                  </a:solidFill>
                </a:rPr>
                <a:t>C</a:t>
              </a:r>
              <a:endParaRPr lang="ko-KR" altLang="en-US" sz="1200" b="1">
                <a:solidFill>
                  <a:prstClr val="white"/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150696" y="1326765"/>
            <a:ext cx="1655369" cy="366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  <a:defRPr/>
            </a:pPr>
            <a:r>
              <a:rPr lang="ko-KR" altLang="ko-KR">
                <a:latin typeface="Tmon몬소리 Black"/>
                <a:ea typeface="Tmon몬소리 Black"/>
              </a:rPr>
              <a:t>▶</a:t>
            </a:r>
            <a:r>
              <a:rPr lang="en-US" altLang="ko-KR">
                <a:latin typeface="Tmon몬소리 Black"/>
                <a:ea typeface="Tmon몬소리 Black"/>
              </a:rPr>
              <a:t>   Cluster  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1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155006" y="146920"/>
            <a:ext cx="11881987" cy="6564159"/>
            <a:chOff x="155006" y="146920"/>
            <a:chExt cx="11881987" cy="6564159"/>
          </a:xfrm>
        </p:grpSpPr>
        <p:sp>
          <p:nvSpPr>
            <p:cNvPr id="6" name="사각형: 잘린 한쪽 모서리 1"/>
            <p:cNvSpPr/>
            <p:nvPr/>
          </p:nvSpPr>
          <p:spPr>
            <a:xfrm>
              <a:off x="248765" y="233120"/>
              <a:ext cx="11694470" cy="6391759"/>
            </a:xfrm>
            <a:prstGeom prst="roundRect">
              <a:avLst>
                <a:gd name="adj" fmla="val 2309"/>
              </a:avLst>
            </a:prstGeom>
            <a:solidFill>
              <a:srgbClr val="FBFBFB"/>
            </a:solidFill>
            <a:ln w="152400" cmpd="thinThick">
              <a:noFill/>
            </a:ln>
            <a:effectLst>
              <a:outerShdw blurRad="2413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" name="사각형: 잘린 한쪽 모서리 1"/>
            <p:cNvSpPr/>
            <p:nvPr/>
          </p:nvSpPr>
          <p:spPr>
            <a:xfrm>
              <a:off x="155006" y="146920"/>
              <a:ext cx="11881987" cy="6564159"/>
            </a:xfrm>
            <a:prstGeom prst="roundRect">
              <a:avLst>
                <a:gd name="adj" fmla="val 3446"/>
              </a:avLst>
            </a:prstGeom>
            <a:noFill/>
            <a:ln w="19050" cmpd="sng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" name="모서리가 둥근 직사각형 6"/>
            <p:cNvSpPr/>
            <p:nvPr/>
          </p:nvSpPr>
          <p:spPr>
            <a:xfrm>
              <a:off x="475862" y="399512"/>
              <a:ext cx="11262048" cy="43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rgbClr val="D5E1FB"/>
              </a:solidFill>
            </a:ln>
            <a:effectLst>
              <a:outerShdw blurRad="190500" dist="63500" dir="5400000" sx="98000" sy="98000" algn="t" rotWithShape="0">
                <a:srgbClr val="AFF5FB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anchor="ctr"/>
            <a:lstStyle/>
            <a:p>
              <a:pPr marL="36195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고객 군집화 모델링  </a:t>
              </a:r>
              <a:r>
                <a:rPr kumimoji="0" lang="en-US" altLang="ko-KR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-</a:t>
              </a:r>
              <a:r>
                <a:rPr kumimoji="0" lang="ko-KR" altLang="en-US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 </a:t>
              </a:r>
              <a:r>
                <a:rPr kumimoji="0" lang="en-US" altLang="ko-KR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31</a:t>
              </a:r>
              <a:r>
                <a:rPr kumimoji="0" lang="ko-KR" altLang="en-US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조</a:t>
              </a:r>
              <a:r>
                <a:rPr kumimoji="0" lang="en-US" altLang="ko-KR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 </a:t>
              </a:r>
              <a:r>
                <a:rPr kumimoji="0" lang="en-US" altLang="ko-KR" sz="800" b="0" i="0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KT AIVLE SCHOOL MINI PROJECT</a:t>
              </a: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11395312" y="415386"/>
              <a:ext cx="307425" cy="341119"/>
              <a:chOff x="543374" y="6026135"/>
              <a:chExt cx="369283" cy="409757"/>
            </a:xfrm>
          </p:grpSpPr>
          <p:grpSp>
            <p:nvGrpSpPr>
              <p:cNvPr id="14" name="그룹 13"/>
              <p:cNvGrpSpPr/>
              <p:nvPr/>
            </p:nvGrpSpPr>
            <p:grpSpPr>
              <a:xfrm>
                <a:off x="543374" y="6089002"/>
                <a:ext cx="346890" cy="346890"/>
                <a:chOff x="349029" y="527157"/>
                <a:chExt cx="429876" cy="429876"/>
              </a:xfrm>
              <a:solidFill>
                <a:schemeClr val="bg1"/>
              </a:solidFill>
            </p:grpSpPr>
            <p:sp>
              <p:nvSpPr>
                <p:cNvPr id="16" name="사각형: 둥근 모서리 18"/>
                <p:cNvSpPr/>
                <p:nvPr/>
              </p:nvSpPr>
              <p:spPr>
                <a:xfrm>
                  <a:off x="349029" y="527157"/>
                  <a:ext cx="429876" cy="429876"/>
                </a:xfrm>
                <a:prstGeom prst="roundRect">
                  <a:avLst>
                    <a:gd name="adj" fmla="val 50000"/>
                  </a:avLst>
                </a:prstGeom>
                <a:grpFill/>
                <a:ln w="19050">
                  <a:solidFill>
                    <a:schemeClr val="bg1"/>
                  </a:solidFill>
                </a:ln>
                <a:effectLst>
                  <a:outerShdw blurRad="127000" dist="38100" dir="2700000" algn="tl" rotWithShape="0">
                    <a:prstClr val="black">
                      <a:alpha val="1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542925" marR="0" lvl="0" indent="0" algn="l" defTabSz="914400" rtl="0" eaLnBrk="1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FontTx/>
                    <a:buNone/>
                    <a:defRPr/>
                  </a:pPr>
                  <a:endParaRPr kumimoji="0" lang="en-US" altLang="ko-KR" sz="700" b="0" i="0" u="none" strike="noStrike" kern="0" cap="none" spc="0" normalizeH="0" baseline="0">
                    <a:solidFill>
                      <a:srgbClr val="44546A">
                        <a:lumMod val="75000"/>
                      </a:srgbClr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endParaRPr>
                </a:p>
              </p:txBody>
            </p:sp>
            <p:pic>
              <p:nvPicPr>
                <p:cNvPr id="17" name="그림 16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420272" y="595047"/>
                  <a:ext cx="302628" cy="302628"/>
                </a:xfrm>
                <a:prstGeom prst="rect">
                  <a:avLst/>
                </a:prstGeom>
                <a:grpFill/>
              </p:spPr>
            </p:pic>
          </p:grpSp>
          <p:sp>
            <p:nvSpPr>
              <p:cNvPr id="15" name="타원 14"/>
              <p:cNvSpPr/>
              <p:nvPr/>
            </p:nvSpPr>
            <p:spPr>
              <a:xfrm>
                <a:off x="771902" y="6026135"/>
                <a:ext cx="140756" cy="140756"/>
              </a:xfrm>
              <a:prstGeom prst="ellipse">
                <a:avLst/>
              </a:prstGeom>
              <a:gradFill>
                <a:gsLst>
                  <a:gs pos="0">
                    <a:srgbClr val="5D47D3"/>
                  </a:gs>
                  <a:gs pos="100000">
                    <a:srgbClr val="6D41FA"/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r>
                  <a:rPr kumimoji="0" lang="en-US" altLang="ko-KR" sz="800" b="1" i="0" u="none" strike="noStrike" kern="1200" cap="none" spc="0" normalizeH="0" baseline="0"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rPr>
                  <a:t>8</a:t>
                </a: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661552" y="492918"/>
              <a:ext cx="192790" cy="216990"/>
              <a:chOff x="5395274" y="2650519"/>
              <a:chExt cx="1459542" cy="1642754"/>
            </a:xfrm>
            <a:gradFill flip="none" rotWithShape="1">
              <a:gsLst>
                <a:gs pos="0">
                  <a:srgbClr val="5D47D3"/>
                </a:gs>
                <a:gs pos="100000">
                  <a:srgbClr val="A121A2"/>
                </a:gs>
              </a:gsLst>
              <a:lin ang="18900000" scaled="1"/>
              <a:tileRect/>
            </a:gradFill>
          </p:grpSpPr>
          <p:sp>
            <p:nvSpPr>
              <p:cNvPr id="19" name="TextBox 18"/>
              <p:cNvSpPr txBox="1"/>
              <p:nvPr/>
            </p:nvSpPr>
            <p:spPr>
              <a:xfrm>
                <a:off x="5628161" y="2650519"/>
                <a:ext cx="943373" cy="1642754"/>
              </a:xfrm>
              <a:custGeom>
                <a:avLst/>
                <a:gdLst>
                  <a:gd name="connsiteX0" fmla="*/ 558294 w 943373"/>
                  <a:gd name="connsiteY0" fmla="*/ 0 h 1642754"/>
                  <a:gd name="connsiteX1" fmla="*/ 943373 w 943373"/>
                  <a:gd name="connsiteY1" fmla="*/ 0 h 1642754"/>
                  <a:gd name="connsiteX2" fmla="*/ 430222 w 943373"/>
                  <a:gd name="connsiteY2" fmla="*/ 1509968 h 1642754"/>
                  <a:gd name="connsiteX3" fmla="*/ 352120 w 943373"/>
                  <a:gd name="connsiteY3" fmla="*/ 1605763 h 1642754"/>
                  <a:gd name="connsiteX4" fmla="*/ 233323 w 943373"/>
                  <a:gd name="connsiteY4" fmla="*/ 1642754 h 1642754"/>
                  <a:gd name="connsiteX5" fmla="*/ 0 w 943373"/>
                  <a:gd name="connsiteY5" fmla="*/ 1642754 h 1642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3373" h="1642754">
                    <a:moveTo>
                      <a:pt x="558294" y="0"/>
                    </a:moveTo>
                    <a:lnTo>
                      <a:pt x="943373" y="0"/>
                    </a:lnTo>
                    <a:lnTo>
                      <a:pt x="430222" y="1509968"/>
                    </a:lnTo>
                    <a:cubicBezTo>
                      <a:pt x="416883" y="1549172"/>
                      <a:pt x="390851" y="1581105"/>
                      <a:pt x="352120" y="1605763"/>
                    </a:cubicBezTo>
                    <a:cubicBezTo>
                      <a:pt x="313390" y="1630424"/>
                      <a:pt x="273792" y="1642754"/>
                      <a:pt x="233323" y="1642754"/>
                    </a:cubicBezTo>
                    <a:lnTo>
                      <a:pt x="0" y="1642754"/>
                    </a:lnTo>
                    <a:close/>
                  </a:path>
                </a:pathLst>
              </a:custGeom>
              <a:solidFill>
                <a:srgbClr val="6D41FA"/>
              </a:solidFill>
              <a:ln w="6350">
                <a:noFill/>
              </a:ln>
              <a:effectLst/>
            </p:spPr>
            <p:txBody>
              <a:bodyPr rot="0"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3000" b="1" i="1" u="none" strike="noStrike" kern="1200" cap="none" spc="0" normalizeH="0" baseline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uLnTx/>
                  <a:uFillTx/>
                  <a:latin typeface="Tmon몬소리 Black"/>
                  <a:ea typeface="Tmon몬소리 Black"/>
                  <a:cs typeface="+mn-cs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 flipH="1" flipV="1">
                <a:off x="5395274" y="2650519"/>
                <a:ext cx="643796" cy="867938"/>
              </a:xfrm>
              <a:custGeom>
                <a:avLst/>
                <a:gdLst>
                  <a:gd name="connsiteX0" fmla="*/ 325633 w 710719"/>
                  <a:gd name="connsiteY0" fmla="*/ 0 h 958161"/>
                  <a:gd name="connsiteX1" fmla="*/ 710719 w 710719"/>
                  <a:gd name="connsiteY1" fmla="*/ 0 h 958161"/>
                  <a:gd name="connsiteX2" fmla="*/ 430222 w 710719"/>
                  <a:gd name="connsiteY2" fmla="*/ 825375 h 958161"/>
                  <a:gd name="connsiteX3" fmla="*/ 352120 w 710719"/>
                  <a:gd name="connsiteY3" fmla="*/ 921170 h 958161"/>
                  <a:gd name="connsiteX4" fmla="*/ 233323 w 710719"/>
                  <a:gd name="connsiteY4" fmla="*/ 958161 h 958161"/>
                  <a:gd name="connsiteX5" fmla="*/ 0 w 710719"/>
                  <a:gd name="connsiteY5" fmla="*/ 958161 h 958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0719" h="958161">
                    <a:moveTo>
                      <a:pt x="325633" y="0"/>
                    </a:moveTo>
                    <a:lnTo>
                      <a:pt x="710719" y="0"/>
                    </a:lnTo>
                    <a:lnTo>
                      <a:pt x="430222" y="825375"/>
                    </a:lnTo>
                    <a:cubicBezTo>
                      <a:pt x="416883" y="864579"/>
                      <a:pt x="390851" y="896512"/>
                      <a:pt x="352120" y="921170"/>
                    </a:cubicBezTo>
                    <a:cubicBezTo>
                      <a:pt x="313390" y="945831"/>
                      <a:pt x="273792" y="958161"/>
                      <a:pt x="233323" y="958161"/>
                    </a:cubicBezTo>
                    <a:lnTo>
                      <a:pt x="0" y="958161"/>
                    </a:lnTo>
                    <a:close/>
                  </a:path>
                </a:pathLst>
              </a:custGeom>
              <a:solidFill>
                <a:srgbClr val="6D41FA"/>
              </a:solidFill>
              <a:ln w="6350">
                <a:noFill/>
              </a:ln>
              <a:effectLst/>
            </p:spPr>
            <p:txBody>
              <a:bodyPr rot="0"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3000" b="1" i="1" u="none" strike="noStrike" kern="1200" cap="none" spc="0" normalizeH="0" baseline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uLnTx/>
                  <a:uFillTx/>
                  <a:latin typeface="Tmon몬소리 Black"/>
                  <a:ea typeface="Tmon몬소리 Black"/>
                  <a:cs typeface="+mn-cs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393134" y="3186398"/>
                <a:ext cx="461682" cy="332059"/>
              </a:xfrm>
              <a:custGeom>
                <a:avLst/>
                <a:gdLst>
                  <a:gd name="connsiteX0" fmla="*/ 112851 w 461682"/>
                  <a:gd name="connsiteY0" fmla="*/ 0 h 332059"/>
                  <a:gd name="connsiteX1" fmla="*/ 461682 w 461682"/>
                  <a:gd name="connsiteY1" fmla="*/ 0 h 332059"/>
                  <a:gd name="connsiteX2" fmla="*/ 389711 w 461682"/>
                  <a:gd name="connsiteY2" fmla="*/ 211777 h 332059"/>
                  <a:gd name="connsiteX3" fmla="*/ 318964 w 461682"/>
                  <a:gd name="connsiteY3" fmla="*/ 298551 h 332059"/>
                  <a:gd name="connsiteX4" fmla="*/ 211353 w 461682"/>
                  <a:gd name="connsiteY4" fmla="*/ 332059 h 332059"/>
                  <a:gd name="connsiteX5" fmla="*/ 0 w 461682"/>
                  <a:gd name="connsiteY5" fmla="*/ 332059 h 33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682" h="332059">
                    <a:moveTo>
                      <a:pt x="112851" y="0"/>
                    </a:moveTo>
                    <a:lnTo>
                      <a:pt x="461682" y="0"/>
                    </a:lnTo>
                    <a:lnTo>
                      <a:pt x="389711" y="211777"/>
                    </a:lnTo>
                    <a:cubicBezTo>
                      <a:pt x="377628" y="247289"/>
                      <a:pt x="354048" y="276215"/>
                      <a:pt x="318964" y="298551"/>
                    </a:cubicBezTo>
                    <a:cubicBezTo>
                      <a:pt x="283880" y="320890"/>
                      <a:pt x="248011" y="332059"/>
                      <a:pt x="211353" y="332059"/>
                    </a:cubicBezTo>
                    <a:lnTo>
                      <a:pt x="0" y="332059"/>
                    </a:lnTo>
                    <a:close/>
                  </a:path>
                </a:pathLst>
              </a:custGeom>
              <a:solidFill>
                <a:srgbClr val="6D41FA"/>
              </a:solidFill>
              <a:ln w="6350">
                <a:noFill/>
              </a:ln>
              <a:effectLst/>
            </p:spPr>
            <p:txBody>
              <a:bodyPr rot="0"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3000" b="1" i="1" u="none" strike="noStrike" kern="1200" cap="none" spc="0" normalizeH="0" baseline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uLnTx/>
                  <a:uFillTx/>
                  <a:latin typeface="Tmon몬소리 Black"/>
                  <a:ea typeface="Tmon몬소리 Black"/>
                  <a:cs typeface="+mn-cs"/>
                </a:endParaRPr>
              </a:p>
            </p:txBody>
          </p:sp>
        </p:grpSp>
      </p:grpSp>
      <p:sp>
        <p:nvSpPr>
          <p:cNvPr id="33" name="직사각형 32"/>
          <p:cNvSpPr/>
          <p:nvPr/>
        </p:nvSpPr>
        <p:spPr>
          <a:xfrm>
            <a:off x="3184499" y="970349"/>
            <a:ext cx="5823002" cy="256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chemeClr val="accent3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보험사 마케팅 활용을 위한 고객 군집화 모델링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475862" y="3570190"/>
            <a:ext cx="509218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2800" indent="-142800">
              <a:buFont typeface="Arial"/>
              <a:buChar char="•"/>
              <a:defRPr/>
            </a:pPr>
            <a:r>
              <a:rPr lang="ko-KR" altLang="en-US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장년층 이상의 군집 </a:t>
            </a:r>
            <a:r>
              <a:rPr lang="en-US" altLang="ko-KR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(</a:t>
            </a:r>
            <a:r>
              <a:rPr lang="ko-KR" altLang="en-US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 </a:t>
            </a:r>
            <a:r>
              <a:rPr lang="en-US" altLang="ko-KR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2·30</a:t>
            </a:r>
            <a:r>
              <a:rPr lang="ko-KR" altLang="en-US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대가 존재하지 않음</a:t>
            </a:r>
            <a:r>
              <a:rPr lang="en-US" altLang="ko-KR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)</a:t>
            </a:r>
            <a:endParaRPr lang="en-US" altLang="ko-KR" sz="1400" dirty="0">
              <a:solidFill>
                <a:schemeClr val="dk1"/>
              </a:solidFill>
              <a:latin typeface="나눔바른고딕OTF"/>
              <a:ea typeface="나눔바른고딕OTF"/>
            </a:endParaRPr>
          </a:p>
          <a:p>
            <a:pPr marL="142800" indent="-142800">
              <a:buFont typeface="Arial"/>
              <a:buChar char="•"/>
              <a:defRPr/>
            </a:pPr>
            <a:r>
              <a:rPr lang="ko-KR" altLang="en-US" sz="1400" dirty="0">
                <a:solidFill>
                  <a:schemeClr val="dk1"/>
                </a:solidFill>
                <a:latin typeface="나눔바른고딕OTF"/>
                <a:ea typeface="나눔바른고딕OTF"/>
              </a:rPr>
              <a:t>석사 이상의 </a:t>
            </a:r>
            <a:r>
              <a:rPr lang="ko-KR" altLang="en-US" sz="1400" dirty="0" err="1">
                <a:solidFill>
                  <a:schemeClr val="dk1"/>
                </a:solidFill>
                <a:latin typeface="나눔바른고딕OTF"/>
                <a:ea typeface="나눔바른고딕OTF"/>
              </a:rPr>
              <a:t>학력자</a:t>
            </a:r>
            <a:r>
              <a:rPr lang="ko-KR" altLang="en-US" sz="1400" dirty="0">
                <a:solidFill>
                  <a:schemeClr val="dk1"/>
                </a:solidFill>
                <a:latin typeface="나눔바른고딕OTF"/>
                <a:ea typeface="나눔바른고딕OTF"/>
              </a:rPr>
              <a:t> 없음</a:t>
            </a:r>
            <a:endParaRPr lang="en-US" altLang="ko-KR" sz="1400" dirty="0">
              <a:solidFill>
                <a:schemeClr val="dk1"/>
              </a:solidFill>
              <a:latin typeface="나눔바른고딕OTF"/>
              <a:ea typeface="나눔바른고딕OTF"/>
            </a:endParaRPr>
          </a:p>
          <a:p>
            <a:pPr marL="142800" indent="-142800">
              <a:buFont typeface="Arial"/>
              <a:buChar char="•"/>
              <a:defRPr/>
            </a:pPr>
            <a:r>
              <a:rPr lang="ko-KR" altLang="en-US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소득 평균은 평범하나 모두가 소득이 있음</a:t>
            </a:r>
            <a:endParaRPr lang="ko-KR" altLang="en-US" sz="1400" dirty="0">
              <a:solidFill>
                <a:schemeClr val="dk1"/>
              </a:solidFill>
              <a:latin typeface="나눔바른고딕OTF"/>
              <a:ea typeface="나눔바른고딕OTF"/>
            </a:endParaRPr>
          </a:p>
          <a:p>
            <a:pPr marL="142800" indent="-142800">
              <a:buFont typeface="Arial"/>
              <a:buChar char="•"/>
              <a:defRPr/>
            </a:pPr>
            <a:r>
              <a:rPr lang="ko-KR" altLang="en-US" sz="1400" dirty="0">
                <a:solidFill>
                  <a:schemeClr val="dk1"/>
                </a:solidFill>
                <a:latin typeface="나눔바른고딕OTF"/>
                <a:ea typeface="나눔바른고딕OTF"/>
              </a:rPr>
              <a:t>중형 크기의 집에 주로 거주하는 집단</a:t>
            </a:r>
          </a:p>
          <a:p>
            <a:pPr marL="142800" indent="-142800">
              <a:buFont typeface="Arial"/>
              <a:buChar char="•"/>
              <a:defRPr/>
            </a:pPr>
            <a:r>
              <a:rPr lang="ko-KR" altLang="en-US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다른 클러스터 대비 갱신인센티브가 없는 비율이 높은 집단</a:t>
            </a:r>
            <a:r>
              <a:rPr lang="en-US" altLang="ko-KR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.</a:t>
            </a:r>
            <a:r>
              <a:rPr lang="ko-KR" altLang="en-US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 포인트와 독려가 할인비율과 비슷하거나 별 차이 </a:t>
            </a:r>
            <a:r>
              <a:rPr lang="ko-KR" altLang="en-US" sz="1400" b="1" dirty="0" err="1">
                <a:solidFill>
                  <a:schemeClr val="dk1"/>
                </a:solidFill>
                <a:latin typeface="나눔바른고딕OTF"/>
                <a:ea typeface="나눔바른고딕OTF"/>
              </a:rPr>
              <a:t>안남</a:t>
            </a:r>
            <a:r>
              <a:rPr lang="en-US" altLang="ko-KR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.</a:t>
            </a:r>
            <a:endParaRPr lang="en-US" altLang="ko-KR" sz="1400" dirty="0">
              <a:solidFill>
                <a:schemeClr val="dk1"/>
              </a:solidFill>
              <a:latin typeface="나눔바른고딕OTF"/>
              <a:ea typeface="나눔바른고딕OTF"/>
            </a:endParaRPr>
          </a:p>
          <a:p>
            <a:pPr marL="142800" indent="-142800">
              <a:buFont typeface="Arial"/>
              <a:buChar char="•"/>
              <a:defRPr/>
            </a:pPr>
            <a:r>
              <a:rPr lang="ko-KR" altLang="en-US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전원 고용자인 집단</a:t>
            </a:r>
            <a:endParaRPr lang="ko-KR" altLang="en-US" sz="1400" dirty="0">
              <a:solidFill>
                <a:schemeClr val="dk1"/>
              </a:solidFill>
              <a:latin typeface="나눔바른고딕OTF"/>
              <a:ea typeface="나눔바른고딕OTF"/>
            </a:endParaRPr>
          </a:p>
          <a:p>
            <a:pPr marL="142800" indent="-142800">
              <a:buFont typeface="Arial"/>
              <a:buChar char="•"/>
              <a:defRPr/>
            </a:pPr>
            <a:r>
              <a:rPr lang="ko-KR" altLang="en-US" sz="1400" dirty="0">
                <a:solidFill>
                  <a:schemeClr val="dk1"/>
                </a:solidFill>
                <a:latin typeface="나눔바른고딕OTF"/>
                <a:ea typeface="나눔바른고딕OTF"/>
              </a:rPr>
              <a:t>도시 근교 비중이 약간 높은 집단</a:t>
            </a:r>
            <a:endParaRPr lang="en-US" altLang="ko-KR" sz="1400" dirty="0">
              <a:solidFill>
                <a:schemeClr val="dk1"/>
              </a:solidFill>
              <a:latin typeface="나눔바른고딕OTF"/>
              <a:ea typeface="나눔바른고딕OTF"/>
            </a:endParaRPr>
          </a:p>
          <a:p>
            <a:pPr>
              <a:defRPr/>
            </a:pPr>
            <a:r>
              <a:rPr lang="en-US" altLang="ko-KR" sz="1400" dirty="0">
                <a:solidFill>
                  <a:schemeClr val="dk1"/>
                </a:solidFill>
                <a:latin typeface="나눔바른고딕OTF"/>
                <a:ea typeface="나눔바른고딕OTF"/>
              </a:rPr>
              <a:t> </a:t>
            </a:r>
            <a:r>
              <a:rPr lang="ko-KR" altLang="en-US" sz="1400" dirty="0">
                <a:solidFill>
                  <a:schemeClr val="dk1"/>
                </a:solidFill>
                <a:latin typeface="나눔바른고딕OTF"/>
                <a:ea typeface="나눔바른고딕OTF"/>
              </a:rPr>
              <a:t> 상대적으로 도심과 시골의 비중이 높음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1663131" y="2042413"/>
            <a:ext cx="1812358" cy="1050402"/>
            <a:chOff x="1143586" y="1628701"/>
            <a:chExt cx="2851449" cy="1652636"/>
          </a:xfrm>
        </p:grpSpPr>
        <p:sp>
          <p:nvSpPr>
            <p:cNvPr id="35" name="자유형: 도형 49"/>
            <p:cNvSpPr/>
            <p:nvPr/>
          </p:nvSpPr>
          <p:spPr>
            <a:xfrm>
              <a:off x="1143586" y="1628701"/>
              <a:ext cx="2851449" cy="1652636"/>
            </a:xfrm>
            <a:custGeom>
              <a:avLst/>
              <a:gdLst>
                <a:gd name="connsiteX0" fmla="*/ 826318 w 2851449"/>
                <a:gd name="connsiteY0" fmla="*/ 0 h 1652636"/>
                <a:gd name="connsiteX1" fmla="*/ 2025131 w 2851449"/>
                <a:gd name="connsiteY1" fmla="*/ 0 h 1652636"/>
                <a:gd name="connsiteX2" fmla="*/ 2851449 w 2851449"/>
                <a:gd name="connsiteY2" fmla="*/ 826318 h 1652636"/>
                <a:gd name="connsiteX3" fmla="*/ 2849373 w 2851449"/>
                <a:gd name="connsiteY3" fmla="*/ 846914 h 1652636"/>
                <a:gd name="connsiteX4" fmla="*/ 2851448 w 2851449"/>
                <a:gd name="connsiteY4" fmla="*/ 844839 h 1652636"/>
                <a:gd name="connsiteX5" fmla="*/ 2851448 w 2851449"/>
                <a:gd name="connsiteY5" fmla="*/ 1652636 h 1652636"/>
                <a:gd name="connsiteX6" fmla="*/ 2043651 w 2851449"/>
                <a:gd name="connsiteY6" fmla="*/ 1652636 h 1652636"/>
                <a:gd name="connsiteX7" fmla="*/ 2044636 w 2851449"/>
                <a:gd name="connsiteY7" fmla="*/ 1651651 h 1652636"/>
                <a:gd name="connsiteX8" fmla="*/ 2025131 w 2851449"/>
                <a:gd name="connsiteY8" fmla="*/ 1652636 h 1652636"/>
                <a:gd name="connsiteX9" fmla="*/ 826318 w 2851449"/>
                <a:gd name="connsiteY9" fmla="*/ 1652636 h 1652636"/>
                <a:gd name="connsiteX10" fmla="*/ 0 w 2851449"/>
                <a:gd name="connsiteY10" fmla="*/ 826318 h 1652636"/>
                <a:gd name="connsiteX11" fmla="*/ 826318 w 2851449"/>
                <a:gd name="connsiteY11" fmla="*/ 0 h 165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51449" h="1652636">
                  <a:moveTo>
                    <a:pt x="826318" y="0"/>
                  </a:moveTo>
                  <a:lnTo>
                    <a:pt x="2025131" y="0"/>
                  </a:lnTo>
                  <a:cubicBezTo>
                    <a:pt x="2481494" y="0"/>
                    <a:pt x="2851449" y="369955"/>
                    <a:pt x="2851449" y="826318"/>
                  </a:cubicBezTo>
                  <a:lnTo>
                    <a:pt x="2849373" y="846914"/>
                  </a:lnTo>
                  <a:lnTo>
                    <a:pt x="2851448" y="844839"/>
                  </a:lnTo>
                  <a:lnTo>
                    <a:pt x="2851448" y="1652636"/>
                  </a:lnTo>
                  <a:lnTo>
                    <a:pt x="2043651" y="1652636"/>
                  </a:lnTo>
                  <a:lnTo>
                    <a:pt x="2044636" y="1651651"/>
                  </a:lnTo>
                  <a:lnTo>
                    <a:pt x="2025131" y="1652636"/>
                  </a:lnTo>
                  <a:lnTo>
                    <a:pt x="826318" y="1652636"/>
                  </a:lnTo>
                  <a:cubicBezTo>
                    <a:pt x="369955" y="1652636"/>
                    <a:pt x="0" y="1282681"/>
                    <a:pt x="0" y="826318"/>
                  </a:cubicBezTo>
                  <a:cubicBezTo>
                    <a:pt x="0" y="369955"/>
                    <a:pt x="369955" y="0"/>
                    <a:pt x="8263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dist="127000" dir="2700000" algn="tl" rotWithShape="0">
                <a:srgbClr val="42469F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2000" b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군집 특성</a:t>
              </a:r>
            </a:p>
          </p:txBody>
        </p:sp>
        <p:sp>
          <p:nvSpPr>
            <p:cNvPr id="36" name="직각 삼각형 35"/>
            <p:cNvSpPr/>
            <p:nvPr/>
          </p:nvSpPr>
          <p:spPr>
            <a:xfrm flipH="1">
              <a:off x="3606502" y="2892805"/>
              <a:ext cx="388532" cy="388532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anchor="ctr"/>
            <a:lstStyle/>
            <a:p>
              <a:pPr algn="ctr">
                <a:defRPr/>
              </a:pPr>
              <a:r>
                <a:rPr lang="en-US" altLang="ko-KR" sz="1200" b="1">
                  <a:solidFill>
                    <a:prstClr val="white"/>
                  </a:solidFill>
                </a:rPr>
                <a:t>A</a:t>
              </a:r>
              <a:endParaRPr lang="ko-KR" altLang="en-US" sz="1200" b="1">
                <a:solidFill>
                  <a:prstClr val="white"/>
                </a:solidFill>
              </a:endParaRPr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4421164" y="3428998"/>
            <a:ext cx="337144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effectLst/>
                <a:latin typeface="나눔바른고딕"/>
              </a:rPr>
              <a:t> 안정성을 중요시하는 중년 집단</a:t>
            </a:r>
            <a:endParaRPr lang="ko-KR" altLang="en-US" sz="1600" b="1" dirty="0">
              <a:solidFill>
                <a:prstClr val="black">
                  <a:lumMod val="75000"/>
                  <a:lumOff val="25000"/>
                </a:prstClr>
              </a:solidFill>
              <a:latin typeface="나눔바른고딕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5189820" y="2042413"/>
            <a:ext cx="1812358" cy="1050402"/>
            <a:chOff x="4670275" y="1628701"/>
            <a:chExt cx="2851449" cy="1652636"/>
          </a:xfrm>
        </p:grpSpPr>
        <p:sp>
          <p:nvSpPr>
            <p:cNvPr id="38" name="자유형: 도형 52"/>
            <p:cNvSpPr/>
            <p:nvPr/>
          </p:nvSpPr>
          <p:spPr>
            <a:xfrm>
              <a:off x="4670275" y="1628701"/>
              <a:ext cx="2851449" cy="1652636"/>
            </a:xfrm>
            <a:custGeom>
              <a:avLst/>
              <a:gdLst>
                <a:gd name="connsiteX0" fmla="*/ 826318 w 2851449"/>
                <a:gd name="connsiteY0" fmla="*/ 0 h 1652636"/>
                <a:gd name="connsiteX1" fmla="*/ 2025131 w 2851449"/>
                <a:gd name="connsiteY1" fmla="*/ 0 h 1652636"/>
                <a:gd name="connsiteX2" fmla="*/ 2851449 w 2851449"/>
                <a:gd name="connsiteY2" fmla="*/ 826318 h 1652636"/>
                <a:gd name="connsiteX3" fmla="*/ 2849373 w 2851449"/>
                <a:gd name="connsiteY3" fmla="*/ 846914 h 1652636"/>
                <a:gd name="connsiteX4" fmla="*/ 2851448 w 2851449"/>
                <a:gd name="connsiteY4" fmla="*/ 844839 h 1652636"/>
                <a:gd name="connsiteX5" fmla="*/ 2851448 w 2851449"/>
                <a:gd name="connsiteY5" fmla="*/ 1652636 h 1652636"/>
                <a:gd name="connsiteX6" fmla="*/ 2043651 w 2851449"/>
                <a:gd name="connsiteY6" fmla="*/ 1652636 h 1652636"/>
                <a:gd name="connsiteX7" fmla="*/ 2044636 w 2851449"/>
                <a:gd name="connsiteY7" fmla="*/ 1651651 h 1652636"/>
                <a:gd name="connsiteX8" fmla="*/ 2025131 w 2851449"/>
                <a:gd name="connsiteY8" fmla="*/ 1652636 h 1652636"/>
                <a:gd name="connsiteX9" fmla="*/ 826318 w 2851449"/>
                <a:gd name="connsiteY9" fmla="*/ 1652636 h 1652636"/>
                <a:gd name="connsiteX10" fmla="*/ 0 w 2851449"/>
                <a:gd name="connsiteY10" fmla="*/ 826318 h 1652636"/>
                <a:gd name="connsiteX11" fmla="*/ 826318 w 2851449"/>
                <a:gd name="connsiteY11" fmla="*/ 0 h 165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51449" h="1652636">
                  <a:moveTo>
                    <a:pt x="826318" y="0"/>
                  </a:moveTo>
                  <a:lnTo>
                    <a:pt x="2025131" y="0"/>
                  </a:lnTo>
                  <a:cubicBezTo>
                    <a:pt x="2481494" y="0"/>
                    <a:pt x="2851449" y="369955"/>
                    <a:pt x="2851449" y="826318"/>
                  </a:cubicBezTo>
                  <a:lnTo>
                    <a:pt x="2849373" y="846914"/>
                  </a:lnTo>
                  <a:lnTo>
                    <a:pt x="2851448" y="844839"/>
                  </a:lnTo>
                  <a:lnTo>
                    <a:pt x="2851448" y="1652636"/>
                  </a:lnTo>
                  <a:lnTo>
                    <a:pt x="2043651" y="1652636"/>
                  </a:lnTo>
                  <a:lnTo>
                    <a:pt x="2044636" y="1651651"/>
                  </a:lnTo>
                  <a:lnTo>
                    <a:pt x="2025131" y="1652636"/>
                  </a:lnTo>
                  <a:lnTo>
                    <a:pt x="826318" y="1652636"/>
                  </a:lnTo>
                  <a:cubicBezTo>
                    <a:pt x="369955" y="1652636"/>
                    <a:pt x="0" y="1282681"/>
                    <a:pt x="0" y="826318"/>
                  </a:cubicBezTo>
                  <a:cubicBezTo>
                    <a:pt x="0" y="369955"/>
                    <a:pt x="369955" y="0"/>
                    <a:pt x="8263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dist="127000" dir="2700000" algn="tl" rotWithShape="0">
                <a:srgbClr val="42469F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2000" b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군집 정의</a:t>
              </a:r>
            </a:p>
          </p:txBody>
        </p:sp>
        <p:sp>
          <p:nvSpPr>
            <p:cNvPr id="39" name="직각 삼각형 38"/>
            <p:cNvSpPr/>
            <p:nvPr/>
          </p:nvSpPr>
          <p:spPr>
            <a:xfrm flipH="1">
              <a:off x="7133191" y="2892805"/>
              <a:ext cx="388532" cy="388532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anchor="ctr"/>
            <a:lstStyle/>
            <a:p>
              <a:pPr algn="ctr">
                <a:defRPr/>
              </a:pPr>
              <a:r>
                <a:rPr lang="en-US" altLang="ko-KR" sz="1200" b="1">
                  <a:solidFill>
                    <a:prstClr val="white"/>
                  </a:solidFill>
                </a:rPr>
                <a:t>B</a:t>
              </a:r>
              <a:endParaRPr lang="ko-KR" altLang="en-US" sz="1200" b="1">
                <a:solidFill>
                  <a:prstClr val="white"/>
                </a:solidFill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7996353" y="3437163"/>
            <a:ext cx="384091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은퇴시기와 보험 만기가 겹치도록 </a:t>
            </a:r>
            <a:endParaRPr lang="en-US" altLang="ko-KR" sz="1600" b="1" dirty="0">
              <a:solidFill>
                <a:schemeClr val="dk1"/>
              </a:solidFill>
              <a:latin typeface="나눔바른고딕OTF"/>
              <a:ea typeface="나눔바른고딕OTF"/>
            </a:endParaRPr>
          </a:p>
          <a:p>
            <a:pPr algn="ctr">
              <a:defRPr/>
            </a:pPr>
            <a:r>
              <a:rPr lang="ko-KR" altLang="en-US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설계 프로그램</a:t>
            </a:r>
            <a:r>
              <a:rPr lang="en-US" altLang="ko-KR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(</a:t>
            </a:r>
            <a:r>
              <a:rPr lang="ko-KR" altLang="en-US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보험 료 반환 등</a:t>
            </a:r>
            <a:r>
              <a:rPr lang="en-US" altLang="ko-KR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)</a:t>
            </a:r>
            <a:r>
              <a:rPr lang="ko-KR" altLang="en-US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 연계</a:t>
            </a:r>
            <a:r>
              <a:rPr lang="en-US" altLang="ko-KR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,  </a:t>
            </a:r>
          </a:p>
          <a:p>
            <a:pPr algn="ctr">
              <a:defRPr/>
            </a:pPr>
            <a:r>
              <a:rPr lang="ko-KR" altLang="en-US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가족 중심</a:t>
            </a:r>
            <a:r>
              <a:rPr lang="en-US" altLang="ko-KR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(</a:t>
            </a:r>
            <a:r>
              <a:rPr lang="ko-KR" altLang="en-US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생활밀착형 보장보험</a:t>
            </a:r>
            <a:r>
              <a:rPr lang="en-US" altLang="ko-KR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,</a:t>
            </a:r>
          </a:p>
          <a:p>
            <a:pPr algn="ctr">
              <a:defRPr/>
            </a:pPr>
            <a:r>
              <a:rPr lang="ko-KR" altLang="en-US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 자동차 보험과 연계 </a:t>
            </a:r>
            <a:r>
              <a:rPr lang="en-US" altLang="ko-KR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)</a:t>
            </a:r>
            <a:endParaRPr lang="ko-KR" altLang="en-US" sz="1600" b="1" dirty="0">
              <a:solidFill>
                <a:schemeClr val="dk1"/>
              </a:solidFill>
              <a:latin typeface="나눔바른고딕OTF"/>
              <a:ea typeface="나눔바른고딕OTF"/>
            </a:endParaRPr>
          </a:p>
          <a:p>
            <a:pPr algn="ctr">
              <a:defRPr/>
            </a:pPr>
            <a:endParaRPr lang="en-US" altLang="ko-KR" sz="1600" b="1" dirty="0">
              <a:solidFill>
                <a:schemeClr val="dk1"/>
              </a:solidFill>
              <a:latin typeface="나눔바른고딕OTF"/>
              <a:ea typeface="나눔바른고딕OTF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8645402" y="2042413"/>
            <a:ext cx="1812358" cy="1050402"/>
            <a:chOff x="8125857" y="1628701"/>
            <a:chExt cx="2851448" cy="1652636"/>
          </a:xfrm>
        </p:grpSpPr>
        <p:sp>
          <p:nvSpPr>
            <p:cNvPr id="41" name="자유형: 도형 55"/>
            <p:cNvSpPr/>
            <p:nvPr/>
          </p:nvSpPr>
          <p:spPr>
            <a:xfrm>
              <a:off x="8125857" y="1628701"/>
              <a:ext cx="2851449" cy="1652636"/>
            </a:xfrm>
            <a:custGeom>
              <a:avLst/>
              <a:gdLst>
                <a:gd name="connsiteX0" fmla="*/ 826318 w 2851449"/>
                <a:gd name="connsiteY0" fmla="*/ 0 h 1652636"/>
                <a:gd name="connsiteX1" fmla="*/ 2025131 w 2851449"/>
                <a:gd name="connsiteY1" fmla="*/ 0 h 1652636"/>
                <a:gd name="connsiteX2" fmla="*/ 2851449 w 2851449"/>
                <a:gd name="connsiteY2" fmla="*/ 826318 h 1652636"/>
                <a:gd name="connsiteX3" fmla="*/ 2849373 w 2851449"/>
                <a:gd name="connsiteY3" fmla="*/ 846914 h 1652636"/>
                <a:gd name="connsiteX4" fmla="*/ 2851448 w 2851449"/>
                <a:gd name="connsiteY4" fmla="*/ 844839 h 1652636"/>
                <a:gd name="connsiteX5" fmla="*/ 2851448 w 2851449"/>
                <a:gd name="connsiteY5" fmla="*/ 1652636 h 1652636"/>
                <a:gd name="connsiteX6" fmla="*/ 2043651 w 2851449"/>
                <a:gd name="connsiteY6" fmla="*/ 1652636 h 1652636"/>
                <a:gd name="connsiteX7" fmla="*/ 2044636 w 2851449"/>
                <a:gd name="connsiteY7" fmla="*/ 1651651 h 1652636"/>
                <a:gd name="connsiteX8" fmla="*/ 2025131 w 2851449"/>
                <a:gd name="connsiteY8" fmla="*/ 1652636 h 1652636"/>
                <a:gd name="connsiteX9" fmla="*/ 826318 w 2851449"/>
                <a:gd name="connsiteY9" fmla="*/ 1652636 h 1652636"/>
                <a:gd name="connsiteX10" fmla="*/ 0 w 2851449"/>
                <a:gd name="connsiteY10" fmla="*/ 826318 h 1652636"/>
                <a:gd name="connsiteX11" fmla="*/ 826318 w 2851449"/>
                <a:gd name="connsiteY11" fmla="*/ 0 h 165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51449" h="1652636">
                  <a:moveTo>
                    <a:pt x="826318" y="0"/>
                  </a:moveTo>
                  <a:lnTo>
                    <a:pt x="2025131" y="0"/>
                  </a:lnTo>
                  <a:cubicBezTo>
                    <a:pt x="2481494" y="0"/>
                    <a:pt x="2851449" y="369955"/>
                    <a:pt x="2851449" y="826318"/>
                  </a:cubicBezTo>
                  <a:lnTo>
                    <a:pt x="2849373" y="846914"/>
                  </a:lnTo>
                  <a:lnTo>
                    <a:pt x="2851448" y="844839"/>
                  </a:lnTo>
                  <a:lnTo>
                    <a:pt x="2851448" y="1652636"/>
                  </a:lnTo>
                  <a:lnTo>
                    <a:pt x="2043651" y="1652636"/>
                  </a:lnTo>
                  <a:lnTo>
                    <a:pt x="2044636" y="1651651"/>
                  </a:lnTo>
                  <a:lnTo>
                    <a:pt x="2025131" y="1652636"/>
                  </a:lnTo>
                  <a:lnTo>
                    <a:pt x="826318" y="1652636"/>
                  </a:lnTo>
                  <a:cubicBezTo>
                    <a:pt x="369955" y="1652636"/>
                    <a:pt x="0" y="1282681"/>
                    <a:pt x="0" y="826318"/>
                  </a:cubicBezTo>
                  <a:cubicBezTo>
                    <a:pt x="0" y="369955"/>
                    <a:pt x="369955" y="0"/>
                    <a:pt x="8263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dist="127000" dir="2700000" algn="tl" rotWithShape="0">
                <a:srgbClr val="42469F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2000" b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마케팅 전략</a:t>
              </a:r>
            </a:p>
          </p:txBody>
        </p:sp>
        <p:sp>
          <p:nvSpPr>
            <p:cNvPr id="42" name="직각 삼각형 41"/>
            <p:cNvSpPr/>
            <p:nvPr/>
          </p:nvSpPr>
          <p:spPr>
            <a:xfrm flipH="1">
              <a:off x="10588774" y="2892805"/>
              <a:ext cx="388532" cy="388532"/>
            </a:xfrm>
            <a:prstGeom prst="rtTriangle">
              <a:avLst/>
            </a:prstGeom>
            <a:solidFill>
              <a:srgbClr val="6D41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anchor="ctr"/>
            <a:lstStyle/>
            <a:p>
              <a:pPr algn="ctr">
                <a:defRPr/>
              </a:pPr>
              <a:r>
                <a:rPr lang="en-US" altLang="ko-KR" sz="1200" b="1">
                  <a:solidFill>
                    <a:prstClr val="white"/>
                  </a:solidFill>
                </a:rPr>
                <a:t>C</a:t>
              </a:r>
              <a:endParaRPr lang="ko-KR" altLang="en-US" sz="1200" b="1">
                <a:solidFill>
                  <a:prstClr val="white"/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150696" y="1326765"/>
            <a:ext cx="1655369" cy="366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  <a:defRPr/>
            </a:pPr>
            <a:r>
              <a:rPr lang="ko-KR" altLang="ko-KR">
                <a:latin typeface="Tmon몬소리 Black"/>
                <a:ea typeface="Tmon몬소리 Black"/>
              </a:rPr>
              <a:t>▶</a:t>
            </a:r>
            <a:r>
              <a:rPr lang="en-US" altLang="ko-KR">
                <a:latin typeface="Tmon몬소리 Black"/>
                <a:ea typeface="Tmon몬소리 Black"/>
              </a:rPr>
              <a:t>   Cluster  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0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155006" y="146920"/>
            <a:ext cx="11881987" cy="6564159"/>
            <a:chOff x="155006" y="146920"/>
            <a:chExt cx="11881987" cy="6564159"/>
          </a:xfrm>
        </p:grpSpPr>
        <p:sp>
          <p:nvSpPr>
            <p:cNvPr id="6" name="사각형: 잘린 한쪽 모서리 1"/>
            <p:cNvSpPr/>
            <p:nvPr/>
          </p:nvSpPr>
          <p:spPr>
            <a:xfrm>
              <a:off x="248765" y="233120"/>
              <a:ext cx="11694470" cy="6391759"/>
            </a:xfrm>
            <a:prstGeom prst="roundRect">
              <a:avLst>
                <a:gd name="adj" fmla="val 2309"/>
              </a:avLst>
            </a:prstGeom>
            <a:solidFill>
              <a:srgbClr val="FBFBFB"/>
            </a:solidFill>
            <a:ln w="152400" cmpd="thinThick">
              <a:noFill/>
            </a:ln>
            <a:effectLst>
              <a:outerShdw blurRad="2413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" name="사각형: 잘린 한쪽 모서리 1"/>
            <p:cNvSpPr/>
            <p:nvPr/>
          </p:nvSpPr>
          <p:spPr>
            <a:xfrm>
              <a:off x="155006" y="146920"/>
              <a:ext cx="11881987" cy="6564159"/>
            </a:xfrm>
            <a:prstGeom prst="roundRect">
              <a:avLst>
                <a:gd name="adj" fmla="val 3446"/>
              </a:avLst>
            </a:prstGeom>
            <a:noFill/>
            <a:ln w="19050" cmpd="sng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" name="모서리가 둥근 직사각형 6"/>
            <p:cNvSpPr/>
            <p:nvPr/>
          </p:nvSpPr>
          <p:spPr>
            <a:xfrm>
              <a:off x="475862" y="399512"/>
              <a:ext cx="11262048" cy="43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rgbClr val="D5E1FB"/>
              </a:solidFill>
            </a:ln>
            <a:effectLst>
              <a:outerShdw blurRad="190500" dist="63500" dir="5400000" sx="98000" sy="98000" algn="t" rotWithShape="0">
                <a:srgbClr val="AFF5FB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anchor="ctr"/>
            <a:lstStyle/>
            <a:p>
              <a:pPr marL="36195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고객 군집화 모델링  </a:t>
              </a:r>
              <a:r>
                <a:rPr kumimoji="0" lang="en-US" altLang="ko-KR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-</a:t>
              </a:r>
              <a:r>
                <a:rPr kumimoji="0" lang="ko-KR" altLang="en-US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 </a:t>
              </a:r>
              <a:r>
                <a:rPr kumimoji="0" lang="en-US" altLang="ko-KR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31</a:t>
              </a:r>
              <a:r>
                <a:rPr kumimoji="0" lang="ko-KR" altLang="en-US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조</a:t>
              </a:r>
              <a:r>
                <a:rPr kumimoji="0" lang="en-US" altLang="ko-KR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 </a:t>
              </a:r>
              <a:r>
                <a:rPr kumimoji="0" lang="en-US" altLang="ko-KR" sz="800" b="0" i="0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KT AIVLE SCHOOL MINI PROJECT</a:t>
              </a: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11395312" y="415386"/>
              <a:ext cx="307425" cy="341119"/>
              <a:chOff x="543374" y="6026135"/>
              <a:chExt cx="369283" cy="409757"/>
            </a:xfrm>
          </p:grpSpPr>
          <p:grpSp>
            <p:nvGrpSpPr>
              <p:cNvPr id="14" name="그룹 13"/>
              <p:cNvGrpSpPr/>
              <p:nvPr/>
            </p:nvGrpSpPr>
            <p:grpSpPr>
              <a:xfrm>
                <a:off x="543374" y="6089002"/>
                <a:ext cx="346890" cy="346890"/>
                <a:chOff x="349029" y="527157"/>
                <a:chExt cx="429876" cy="429876"/>
              </a:xfrm>
              <a:solidFill>
                <a:schemeClr val="bg1"/>
              </a:solidFill>
            </p:grpSpPr>
            <p:sp>
              <p:nvSpPr>
                <p:cNvPr id="16" name="사각형: 둥근 모서리 18"/>
                <p:cNvSpPr/>
                <p:nvPr/>
              </p:nvSpPr>
              <p:spPr>
                <a:xfrm>
                  <a:off x="349029" y="527157"/>
                  <a:ext cx="429876" cy="429876"/>
                </a:xfrm>
                <a:prstGeom prst="roundRect">
                  <a:avLst>
                    <a:gd name="adj" fmla="val 50000"/>
                  </a:avLst>
                </a:prstGeom>
                <a:grpFill/>
                <a:ln w="19050">
                  <a:solidFill>
                    <a:schemeClr val="bg1"/>
                  </a:solidFill>
                </a:ln>
                <a:effectLst>
                  <a:outerShdw blurRad="127000" dist="38100" dir="2700000" algn="tl" rotWithShape="0">
                    <a:prstClr val="black">
                      <a:alpha val="1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542925" marR="0" lvl="0" indent="0" algn="l" defTabSz="914400" rtl="0" eaLnBrk="1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FontTx/>
                    <a:buNone/>
                    <a:defRPr/>
                  </a:pPr>
                  <a:endParaRPr kumimoji="0" lang="en-US" altLang="ko-KR" sz="700" b="0" i="0" u="none" strike="noStrike" kern="0" cap="none" spc="0" normalizeH="0" baseline="0">
                    <a:solidFill>
                      <a:srgbClr val="44546A">
                        <a:lumMod val="75000"/>
                      </a:srgbClr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endParaRPr>
                </a:p>
              </p:txBody>
            </p:sp>
            <p:pic>
              <p:nvPicPr>
                <p:cNvPr id="17" name="그림 16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420272" y="595047"/>
                  <a:ext cx="302628" cy="302628"/>
                </a:xfrm>
                <a:prstGeom prst="rect">
                  <a:avLst/>
                </a:prstGeom>
                <a:grpFill/>
              </p:spPr>
            </p:pic>
          </p:grpSp>
          <p:sp>
            <p:nvSpPr>
              <p:cNvPr id="15" name="타원 14"/>
              <p:cNvSpPr/>
              <p:nvPr/>
            </p:nvSpPr>
            <p:spPr>
              <a:xfrm>
                <a:off x="771902" y="6026135"/>
                <a:ext cx="140756" cy="140756"/>
              </a:xfrm>
              <a:prstGeom prst="ellipse">
                <a:avLst/>
              </a:prstGeom>
              <a:gradFill>
                <a:gsLst>
                  <a:gs pos="0">
                    <a:srgbClr val="5D47D3"/>
                  </a:gs>
                  <a:gs pos="100000">
                    <a:srgbClr val="6D41FA"/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r>
                  <a:rPr kumimoji="0" lang="en-US" altLang="ko-KR" sz="800" b="1" i="0" u="none" strike="noStrike" kern="1200" cap="none" spc="0" normalizeH="0" baseline="0"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rPr>
                  <a:t>8</a:t>
                </a: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661552" y="492918"/>
              <a:ext cx="192790" cy="216990"/>
              <a:chOff x="5395274" y="2650519"/>
              <a:chExt cx="1459542" cy="1642754"/>
            </a:xfrm>
            <a:gradFill flip="none" rotWithShape="1">
              <a:gsLst>
                <a:gs pos="0">
                  <a:srgbClr val="5D47D3"/>
                </a:gs>
                <a:gs pos="100000">
                  <a:srgbClr val="A121A2"/>
                </a:gs>
              </a:gsLst>
              <a:lin ang="18900000" scaled="1"/>
              <a:tileRect/>
            </a:gradFill>
          </p:grpSpPr>
          <p:sp>
            <p:nvSpPr>
              <p:cNvPr id="19" name="TextBox 18"/>
              <p:cNvSpPr txBox="1"/>
              <p:nvPr/>
            </p:nvSpPr>
            <p:spPr>
              <a:xfrm>
                <a:off x="5628161" y="2650519"/>
                <a:ext cx="943373" cy="1642754"/>
              </a:xfrm>
              <a:custGeom>
                <a:avLst/>
                <a:gdLst>
                  <a:gd name="connsiteX0" fmla="*/ 558294 w 943373"/>
                  <a:gd name="connsiteY0" fmla="*/ 0 h 1642754"/>
                  <a:gd name="connsiteX1" fmla="*/ 943373 w 943373"/>
                  <a:gd name="connsiteY1" fmla="*/ 0 h 1642754"/>
                  <a:gd name="connsiteX2" fmla="*/ 430222 w 943373"/>
                  <a:gd name="connsiteY2" fmla="*/ 1509968 h 1642754"/>
                  <a:gd name="connsiteX3" fmla="*/ 352120 w 943373"/>
                  <a:gd name="connsiteY3" fmla="*/ 1605763 h 1642754"/>
                  <a:gd name="connsiteX4" fmla="*/ 233323 w 943373"/>
                  <a:gd name="connsiteY4" fmla="*/ 1642754 h 1642754"/>
                  <a:gd name="connsiteX5" fmla="*/ 0 w 943373"/>
                  <a:gd name="connsiteY5" fmla="*/ 1642754 h 1642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3373" h="1642754">
                    <a:moveTo>
                      <a:pt x="558294" y="0"/>
                    </a:moveTo>
                    <a:lnTo>
                      <a:pt x="943373" y="0"/>
                    </a:lnTo>
                    <a:lnTo>
                      <a:pt x="430222" y="1509968"/>
                    </a:lnTo>
                    <a:cubicBezTo>
                      <a:pt x="416883" y="1549172"/>
                      <a:pt x="390851" y="1581105"/>
                      <a:pt x="352120" y="1605763"/>
                    </a:cubicBezTo>
                    <a:cubicBezTo>
                      <a:pt x="313390" y="1630424"/>
                      <a:pt x="273792" y="1642754"/>
                      <a:pt x="233323" y="1642754"/>
                    </a:cubicBezTo>
                    <a:lnTo>
                      <a:pt x="0" y="1642754"/>
                    </a:lnTo>
                    <a:close/>
                  </a:path>
                </a:pathLst>
              </a:custGeom>
              <a:solidFill>
                <a:srgbClr val="6D41FA"/>
              </a:solidFill>
              <a:ln w="6350">
                <a:noFill/>
              </a:ln>
              <a:effectLst/>
            </p:spPr>
            <p:txBody>
              <a:bodyPr rot="0"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3000" b="1" i="1" u="none" strike="noStrike" kern="1200" cap="none" spc="0" normalizeH="0" baseline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uLnTx/>
                  <a:uFillTx/>
                  <a:latin typeface="Tmon몬소리 Black"/>
                  <a:ea typeface="Tmon몬소리 Black"/>
                  <a:cs typeface="+mn-cs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 flipH="1" flipV="1">
                <a:off x="5395274" y="2650519"/>
                <a:ext cx="643796" cy="867938"/>
              </a:xfrm>
              <a:custGeom>
                <a:avLst/>
                <a:gdLst>
                  <a:gd name="connsiteX0" fmla="*/ 325633 w 710719"/>
                  <a:gd name="connsiteY0" fmla="*/ 0 h 958161"/>
                  <a:gd name="connsiteX1" fmla="*/ 710719 w 710719"/>
                  <a:gd name="connsiteY1" fmla="*/ 0 h 958161"/>
                  <a:gd name="connsiteX2" fmla="*/ 430222 w 710719"/>
                  <a:gd name="connsiteY2" fmla="*/ 825375 h 958161"/>
                  <a:gd name="connsiteX3" fmla="*/ 352120 w 710719"/>
                  <a:gd name="connsiteY3" fmla="*/ 921170 h 958161"/>
                  <a:gd name="connsiteX4" fmla="*/ 233323 w 710719"/>
                  <a:gd name="connsiteY4" fmla="*/ 958161 h 958161"/>
                  <a:gd name="connsiteX5" fmla="*/ 0 w 710719"/>
                  <a:gd name="connsiteY5" fmla="*/ 958161 h 958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0719" h="958161">
                    <a:moveTo>
                      <a:pt x="325633" y="0"/>
                    </a:moveTo>
                    <a:lnTo>
                      <a:pt x="710719" y="0"/>
                    </a:lnTo>
                    <a:lnTo>
                      <a:pt x="430222" y="825375"/>
                    </a:lnTo>
                    <a:cubicBezTo>
                      <a:pt x="416883" y="864579"/>
                      <a:pt x="390851" y="896512"/>
                      <a:pt x="352120" y="921170"/>
                    </a:cubicBezTo>
                    <a:cubicBezTo>
                      <a:pt x="313390" y="945831"/>
                      <a:pt x="273792" y="958161"/>
                      <a:pt x="233323" y="958161"/>
                    </a:cubicBezTo>
                    <a:lnTo>
                      <a:pt x="0" y="958161"/>
                    </a:lnTo>
                    <a:close/>
                  </a:path>
                </a:pathLst>
              </a:custGeom>
              <a:solidFill>
                <a:srgbClr val="6D41FA"/>
              </a:solidFill>
              <a:ln w="6350">
                <a:noFill/>
              </a:ln>
              <a:effectLst/>
            </p:spPr>
            <p:txBody>
              <a:bodyPr rot="0"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3000" b="1" i="1" u="none" strike="noStrike" kern="1200" cap="none" spc="0" normalizeH="0" baseline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uLnTx/>
                  <a:uFillTx/>
                  <a:latin typeface="Tmon몬소리 Black"/>
                  <a:ea typeface="Tmon몬소리 Black"/>
                  <a:cs typeface="+mn-cs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393134" y="3186398"/>
                <a:ext cx="461682" cy="332059"/>
              </a:xfrm>
              <a:custGeom>
                <a:avLst/>
                <a:gdLst>
                  <a:gd name="connsiteX0" fmla="*/ 112851 w 461682"/>
                  <a:gd name="connsiteY0" fmla="*/ 0 h 332059"/>
                  <a:gd name="connsiteX1" fmla="*/ 461682 w 461682"/>
                  <a:gd name="connsiteY1" fmla="*/ 0 h 332059"/>
                  <a:gd name="connsiteX2" fmla="*/ 389711 w 461682"/>
                  <a:gd name="connsiteY2" fmla="*/ 211777 h 332059"/>
                  <a:gd name="connsiteX3" fmla="*/ 318964 w 461682"/>
                  <a:gd name="connsiteY3" fmla="*/ 298551 h 332059"/>
                  <a:gd name="connsiteX4" fmla="*/ 211353 w 461682"/>
                  <a:gd name="connsiteY4" fmla="*/ 332059 h 332059"/>
                  <a:gd name="connsiteX5" fmla="*/ 0 w 461682"/>
                  <a:gd name="connsiteY5" fmla="*/ 332059 h 33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682" h="332059">
                    <a:moveTo>
                      <a:pt x="112851" y="0"/>
                    </a:moveTo>
                    <a:lnTo>
                      <a:pt x="461682" y="0"/>
                    </a:lnTo>
                    <a:lnTo>
                      <a:pt x="389711" y="211777"/>
                    </a:lnTo>
                    <a:cubicBezTo>
                      <a:pt x="377628" y="247289"/>
                      <a:pt x="354048" y="276215"/>
                      <a:pt x="318964" y="298551"/>
                    </a:cubicBezTo>
                    <a:cubicBezTo>
                      <a:pt x="283880" y="320890"/>
                      <a:pt x="248011" y="332059"/>
                      <a:pt x="211353" y="332059"/>
                    </a:cubicBezTo>
                    <a:lnTo>
                      <a:pt x="0" y="332059"/>
                    </a:lnTo>
                    <a:close/>
                  </a:path>
                </a:pathLst>
              </a:custGeom>
              <a:solidFill>
                <a:srgbClr val="6D41FA"/>
              </a:solidFill>
              <a:ln w="6350">
                <a:noFill/>
              </a:ln>
              <a:effectLst/>
            </p:spPr>
            <p:txBody>
              <a:bodyPr rot="0"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3000" b="1" i="1" u="none" strike="noStrike" kern="1200" cap="none" spc="0" normalizeH="0" baseline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uLnTx/>
                  <a:uFillTx/>
                  <a:latin typeface="Tmon몬소리 Black"/>
                  <a:ea typeface="Tmon몬소리 Black"/>
                  <a:cs typeface="+mn-cs"/>
                </a:endParaRPr>
              </a:p>
            </p:txBody>
          </p:sp>
        </p:grpSp>
      </p:grpSp>
      <p:sp>
        <p:nvSpPr>
          <p:cNvPr id="33" name="직사각형 32"/>
          <p:cNvSpPr/>
          <p:nvPr/>
        </p:nvSpPr>
        <p:spPr>
          <a:xfrm>
            <a:off x="3184499" y="970349"/>
            <a:ext cx="5823002" cy="256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chemeClr val="accent3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보험사 마케팅 활용을 위한 고객 군집화 모델링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490797" y="3366700"/>
            <a:ext cx="465789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2800" indent="-142800">
              <a:buFont typeface="Arial"/>
              <a:buChar char="•"/>
              <a:defRPr/>
            </a:pPr>
            <a:r>
              <a:rPr lang="en-US" altLang="ko-KR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3-50</a:t>
            </a:r>
            <a:r>
              <a:rPr lang="ko-KR" altLang="en-US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대가 주로 분포</a:t>
            </a:r>
            <a:endParaRPr lang="ko-KR" altLang="en-US" sz="1400" dirty="0">
              <a:solidFill>
                <a:schemeClr val="dk1"/>
              </a:solidFill>
              <a:latin typeface="나눔바른고딕OTF"/>
              <a:ea typeface="나눔바른고딕OTF"/>
            </a:endParaRPr>
          </a:p>
          <a:p>
            <a:pPr marL="142800" indent="-142800">
              <a:buFont typeface="Arial"/>
              <a:buChar char="•"/>
              <a:defRPr/>
            </a:pPr>
            <a:r>
              <a:rPr lang="ko-KR" altLang="en-US" sz="1400" dirty="0">
                <a:solidFill>
                  <a:schemeClr val="dk1"/>
                </a:solidFill>
                <a:latin typeface="나눔바른고딕OTF"/>
                <a:ea typeface="나눔바른고딕OTF"/>
              </a:rPr>
              <a:t>석사 이상의 </a:t>
            </a:r>
            <a:r>
              <a:rPr lang="ko-KR" altLang="en-US" sz="1400" dirty="0" err="1">
                <a:solidFill>
                  <a:schemeClr val="dk1"/>
                </a:solidFill>
                <a:latin typeface="나눔바른고딕OTF"/>
                <a:ea typeface="나눔바른고딕OTF"/>
              </a:rPr>
              <a:t>학력자</a:t>
            </a:r>
            <a:r>
              <a:rPr lang="ko-KR" altLang="en-US" sz="1400" dirty="0">
                <a:solidFill>
                  <a:schemeClr val="dk1"/>
                </a:solidFill>
                <a:latin typeface="나눔바른고딕OTF"/>
                <a:ea typeface="나눔바른고딕OTF"/>
              </a:rPr>
              <a:t> 없음</a:t>
            </a:r>
            <a:endParaRPr lang="en-US" altLang="ko-KR" sz="1400" dirty="0">
              <a:solidFill>
                <a:schemeClr val="dk1"/>
              </a:solidFill>
              <a:latin typeface="나눔바른고딕OTF"/>
              <a:ea typeface="나눔바른고딕OTF"/>
            </a:endParaRPr>
          </a:p>
          <a:p>
            <a:pPr marL="142800" indent="-142800">
              <a:buFont typeface="Arial"/>
              <a:buChar char="•"/>
              <a:defRPr/>
            </a:pPr>
            <a:r>
              <a:rPr lang="ko-KR" altLang="en-US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가장 소득이 낮은 집단</a:t>
            </a:r>
            <a:r>
              <a:rPr lang="en-US" altLang="ko-KR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.</a:t>
            </a:r>
            <a:r>
              <a:rPr lang="ko-KR" altLang="en-US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 대부분이 돈을 안 벌고 있음</a:t>
            </a:r>
            <a:endParaRPr lang="ko-KR" altLang="en-US" sz="1400" dirty="0">
              <a:solidFill>
                <a:schemeClr val="dk1"/>
              </a:solidFill>
              <a:latin typeface="나눔바른고딕OTF"/>
              <a:ea typeface="나눔바른고딕OTF"/>
            </a:endParaRPr>
          </a:p>
          <a:p>
            <a:pPr marL="142800" indent="-142800">
              <a:buFont typeface="Arial"/>
              <a:buChar char="•"/>
              <a:defRPr/>
            </a:pPr>
            <a:r>
              <a:rPr lang="ko-KR" altLang="en-US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미혼의 비율이 기혼을 넘은 유일한 집단</a:t>
            </a:r>
            <a:endParaRPr lang="ko-KR" altLang="en-US" sz="1400" dirty="0">
              <a:solidFill>
                <a:schemeClr val="dk1"/>
              </a:solidFill>
              <a:latin typeface="나눔바른고딕OTF"/>
              <a:ea typeface="나눔바른고딕OTF"/>
            </a:endParaRPr>
          </a:p>
          <a:p>
            <a:pPr marL="142800" indent="-142800">
              <a:buFont typeface="Arial"/>
              <a:buChar char="•"/>
              <a:defRPr/>
            </a:pPr>
            <a:r>
              <a:rPr lang="ko-KR" altLang="en-US" sz="1400" dirty="0">
                <a:solidFill>
                  <a:schemeClr val="dk1"/>
                </a:solidFill>
                <a:latin typeface="나눔바른고딕OTF"/>
                <a:ea typeface="나눔바른고딕OTF"/>
              </a:rPr>
              <a:t>중형 크기의 집에 주로 거주하는 집단</a:t>
            </a:r>
          </a:p>
          <a:p>
            <a:pPr marL="142800" indent="-142800">
              <a:buFont typeface="Arial"/>
              <a:buChar char="•"/>
              <a:defRPr/>
            </a:pPr>
            <a:r>
              <a:rPr lang="ko-KR" altLang="en-US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할인 인센티브의 비율이 높은 집단</a:t>
            </a:r>
            <a:r>
              <a:rPr lang="en-US" altLang="ko-KR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.</a:t>
            </a:r>
            <a:r>
              <a:rPr lang="ko-KR" altLang="en-US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 인센티브가 없는 비율이 낮은 집단</a:t>
            </a:r>
            <a:r>
              <a:rPr lang="en-US" altLang="ko-KR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.</a:t>
            </a:r>
            <a:endParaRPr lang="en-US" altLang="ko-KR" sz="1400" dirty="0">
              <a:solidFill>
                <a:schemeClr val="dk1"/>
              </a:solidFill>
              <a:latin typeface="나눔바른고딕OTF"/>
              <a:ea typeface="나눔바른고딕OTF"/>
            </a:endParaRPr>
          </a:p>
          <a:p>
            <a:pPr marL="142800" indent="-142800">
              <a:buFont typeface="Arial"/>
              <a:buChar char="•"/>
              <a:defRPr/>
            </a:pPr>
            <a:r>
              <a:rPr lang="ko-KR" altLang="en-US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총 지불금액이 높은 집단</a:t>
            </a:r>
            <a:endParaRPr lang="ko-KR" altLang="en-US" sz="1400" dirty="0">
              <a:solidFill>
                <a:schemeClr val="dk1"/>
              </a:solidFill>
              <a:latin typeface="나눔바른고딕OTF"/>
              <a:ea typeface="나눔바른고딕OTF"/>
            </a:endParaRPr>
          </a:p>
          <a:p>
            <a:pPr marL="142800" indent="-142800">
              <a:buFont typeface="Arial"/>
              <a:buChar char="•"/>
              <a:defRPr/>
            </a:pPr>
            <a:r>
              <a:rPr lang="ko-KR" altLang="en-US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대리점 판매 비중이 가장 높은 집단</a:t>
            </a:r>
            <a:endParaRPr lang="ko-KR" altLang="en-US" sz="1400" dirty="0">
              <a:solidFill>
                <a:schemeClr val="dk1"/>
              </a:solidFill>
              <a:latin typeface="나눔바른고딕OTF"/>
              <a:ea typeface="나눔바른고딕OTF"/>
            </a:endParaRPr>
          </a:p>
          <a:p>
            <a:pPr marL="142800" indent="-142800">
              <a:buFont typeface="Arial"/>
              <a:buChar char="•"/>
              <a:defRPr/>
            </a:pPr>
            <a:r>
              <a:rPr lang="ko-KR" altLang="en-US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대부분이 도시 근교인 집단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1663131" y="2042413"/>
            <a:ext cx="1812358" cy="1050402"/>
            <a:chOff x="1143586" y="1628701"/>
            <a:chExt cx="2851449" cy="1652636"/>
          </a:xfrm>
        </p:grpSpPr>
        <p:sp>
          <p:nvSpPr>
            <p:cNvPr id="35" name="자유형: 도형 49"/>
            <p:cNvSpPr/>
            <p:nvPr/>
          </p:nvSpPr>
          <p:spPr>
            <a:xfrm>
              <a:off x="1143586" y="1628701"/>
              <a:ext cx="2851449" cy="1652636"/>
            </a:xfrm>
            <a:custGeom>
              <a:avLst/>
              <a:gdLst>
                <a:gd name="connsiteX0" fmla="*/ 826318 w 2851449"/>
                <a:gd name="connsiteY0" fmla="*/ 0 h 1652636"/>
                <a:gd name="connsiteX1" fmla="*/ 2025131 w 2851449"/>
                <a:gd name="connsiteY1" fmla="*/ 0 h 1652636"/>
                <a:gd name="connsiteX2" fmla="*/ 2851449 w 2851449"/>
                <a:gd name="connsiteY2" fmla="*/ 826318 h 1652636"/>
                <a:gd name="connsiteX3" fmla="*/ 2849373 w 2851449"/>
                <a:gd name="connsiteY3" fmla="*/ 846914 h 1652636"/>
                <a:gd name="connsiteX4" fmla="*/ 2851448 w 2851449"/>
                <a:gd name="connsiteY4" fmla="*/ 844839 h 1652636"/>
                <a:gd name="connsiteX5" fmla="*/ 2851448 w 2851449"/>
                <a:gd name="connsiteY5" fmla="*/ 1652636 h 1652636"/>
                <a:gd name="connsiteX6" fmla="*/ 2043651 w 2851449"/>
                <a:gd name="connsiteY6" fmla="*/ 1652636 h 1652636"/>
                <a:gd name="connsiteX7" fmla="*/ 2044636 w 2851449"/>
                <a:gd name="connsiteY7" fmla="*/ 1651651 h 1652636"/>
                <a:gd name="connsiteX8" fmla="*/ 2025131 w 2851449"/>
                <a:gd name="connsiteY8" fmla="*/ 1652636 h 1652636"/>
                <a:gd name="connsiteX9" fmla="*/ 826318 w 2851449"/>
                <a:gd name="connsiteY9" fmla="*/ 1652636 h 1652636"/>
                <a:gd name="connsiteX10" fmla="*/ 0 w 2851449"/>
                <a:gd name="connsiteY10" fmla="*/ 826318 h 1652636"/>
                <a:gd name="connsiteX11" fmla="*/ 826318 w 2851449"/>
                <a:gd name="connsiteY11" fmla="*/ 0 h 165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51449" h="1652636">
                  <a:moveTo>
                    <a:pt x="826318" y="0"/>
                  </a:moveTo>
                  <a:lnTo>
                    <a:pt x="2025131" y="0"/>
                  </a:lnTo>
                  <a:cubicBezTo>
                    <a:pt x="2481494" y="0"/>
                    <a:pt x="2851449" y="369955"/>
                    <a:pt x="2851449" y="826318"/>
                  </a:cubicBezTo>
                  <a:lnTo>
                    <a:pt x="2849373" y="846914"/>
                  </a:lnTo>
                  <a:lnTo>
                    <a:pt x="2851448" y="844839"/>
                  </a:lnTo>
                  <a:lnTo>
                    <a:pt x="2851448" y="1652636"/>
                  </a:lnTo>
                  <a:lnTo>
                    <a:pt x="2043651" y="1652636"/>
                  </a:lnTo>
                  <a:lnTo>
                    <a:pt x="2044636" y="1651651"/>
                  </a:lnTo>
                  <a:lnTo>
                    <a:pt x="2025131" y="1652636"/>
                  </a:lnTo>
                  <a:lnTo>
                    <a:pt x="826318" y="1652636"/>
                  </a:lnTo>
                  <a:cubicBezTo>
                    <a:pt x="369955" y="1652636"/>
                    <a:pt x="0" y="1282681"/>
                    <a:pt x="0" y="826318"/>
                  </a:cubicBezTo>
                  <a:cubicBezTo>
                    <a:pt x="0" y="369955"/>
                    <a:pt x="369955" y="0"/>
                    <a:pt x="8263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dist="127000" dir="2700000" algn="tl" rotWithShape="0">
                <a:srgbClr val="42469F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2000" b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군집 특성</a:t>
              </a:r>
            </a:p>
          </p:txBody>
        </p:sp>
        <p:sp>
          <p:nvSpPr>
            <p:cNvPr id="36" name="직각 삼각형 35"/>
            <p:cNvSpPr/>
            <p:nvPr/>
          </p:nvSpPr>
          <p:spPr>
            <a:xfrm flipH="1">
              <a:off x="3606502" y="2892805"/>
              <a:ext cx="388532" cy="388532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anchor="ctr"/>
            <a:lstStyle/>
            <a:p>
              <a:pPr algn="ctr">
                <a:defRPr/>
              </a:pPr>
              <a:r>
                <a:rPr lang="en-US" altLang="ko-KR" sz="1200" b="1">
                  <a:solidFill>
                    <a:prstClr val="white"/>
                  </a:solidFill>
                </a:rPr>
                <a:t>A</a:t>
              </a:r>
              <a:endParaRPr lang="ko-KR" altLang="en-US" sz="1200" b="1">
                <a:solidFill>
                  <a:prstClr val="white"/>
                </a:solidFill>
              </a:endParaRPr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4824632" y="3429000"/>
            <a:ext cx="28514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저소득 </a:t>
            </a:r>
            <a:r>
              <a:rPr lang="ko-KR" altLang="en-US" sz="1600" b="1" dirty="0" err="1">
                <a:solidFill>
                  <a:schemeClr val="dk1"/>
                </a:solidFill>
                <a:latin typeface="나눔바른고딕OTF"/>
                <a:ea typeface="나눔바른고딕OTF"/>
              </a:rPr>
              <a:t>미취업</a:t>
            </a:r>
            <a:r>
              <a:rPr lang="ko-KR" altLang="en-US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 </a:t>
            </a:r>
            <a:r>
              <a:rPr lang="en-US" altLang="ko-KR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1</a:t>
            </a:r>
            <a:r>
              <a:rPr lang="ko-KR" altLang="en-US" sz="1600" b="1" dirty="0" err="1">
                <a:solidFill>
                  <a:schemeClr val="dk1"/>
                </a:solidFill>
                <a:latin typeface="나눔바른고딕OTF"/>
                <a:ea typeface="나눔바른고딕OTF"/>
              </a:rPr>
              <a:t>인가구</a:t>
            </a:r>
            <a:r>
              <a:rPr lang="en-US" altLang="ko-KR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.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5189820" y="2042413"/>
            <a:ext cx="1812358" cy="1050402"/>
            <a:chOff x="4670275" y="1628701"/>
            <a:chExt cx="2851449" cy="1652636"/>
          </a:xfrm>
        </p:grpSpPr>
        <p:sp>
          <p:nvSpPr>
            <p:cNvPr id="38" name="자유형: 도형 52"/>
            <p:cNvSpPr/>
            <p:nvPr/>
          </p:nvSpPr>
          <p:spPr>
            <a:xfrm>
              <a:off x="4670275" y="1628701"/>
              <a:ext cx="2851449" cy="1652636"/>
            </a:xfrm>
            <a:custGeom>
              <a:avLst/>
              <a:gdLst>
                <a:gd name="connsiteX0" fmla="*/ 826318 w 2851449"/>
                <a:gd name="connsiteY0" fmla="*/ 0 h 1652636"/>
                <a:gd name="connsiteX1" fmla="*/ 2025131 w 2851449"/>
                <a:gd name="connsiteY1" fmla="*/ 0 h 1652636"/>
                <a:gd name="connsiteX2" fmla="*/ 2851449 w 2851449"/>
                <a:gd name="connsiteY2" fmla="*/ 826318 h 1652636"/>
                <a:gd name="connsiteX3" fmla="*/ 2849373 w 2851449"/>
                <a:gd name="connsiteY3" fmla="*/ 846914 h 1652636"/>
                <a:gd name="connsiteX4" fmla="*/ 2851448 w 2851449"/>
                <a:gd name="connsiteY4" fmla="*/ 844839 h 1652636"/>
                <a:gd name="connsiteX5" fmla="*/ 2851448 w 2851449"/>
                <a:gd name="connsiteY5" fmla="*/ 1652636 h 1652636"/>
                <a:gd name="connsiteX6" fmla="*/ 2043651 w 2851449"/>
                <a:gd name="connsiteY6" fmla="*/ 1652636 h 1652636"/>
                <a:gd name="connsiteX7" fmla="*/ 2044636 w 2851449"/>
                <a:gd name="connsiteY7" fmla="*/ 1651651 h 1652636"/>
                <a:gd name="connsiteX8" fmla="*/ 2025131 w 2851449"/>
                <a:gd name="connsiteY8" fmla="*/ 1652636 h 1652636"/>
                <a:gd name="connsiteX9" fmla="*/ 826318 w 2851449"/>
                <a:gd name="connsiteY9" fmla="*/ 1652636 h 1652636"/>
                <a:gd name="connsiteX10" fmla="*/ 0 w 2851449"/>
                <a:gd name="connsiteY10" fmla="*/ 826318 h 1652636"/>
                <a:gd name="connsiteX11" fmla="*/ 826318 w 2851449"/>
                <a:gd name="connsiteY11" fmla="*/ 0 h 165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51449" h="1652636">
                  <a:moveTo>
                    <a:pt x="826318" y="0"/>
                  </a:moveTo>
                  <a:lnTo>
                    <a:pt x="2025131" y="0"/>
                  </a:lnTo>
                  <a:cubicBezTo>
                    <a:pt x="2481494" y="0"/>
                    <a:pt x="2851449" y="369955"/>
                    <a:pt x="2851449" y="826318"/>
                  </a:cubicBezTo>
                  <a:lnTo>
                    <a:pt x="2849373" y="846914"/>
                  </a:lnTo>
                  <a:lnTo>
                    <a:pt x="2851448" y="844839"/>
                  </a:lnTo>
                  <a:lnTo>
                    <a:pt x="2851448" y="1652636"/>
                  </a:lnTo>
                  <a:lnTo>
                    <a:pt x="2043651" y="1652636"/>
                  </a:lnTo>
                  <a:lnTo>
                    <a:pt x="2044636" y="1651651"/>
                  </a:lnTo>
                  <a:lnTo>
                    <a:pt x="2025131" y="1652636"/>
                  </a:lnTo>
                  <a:lnTo>
                    <a:pt x="826318" y="1652636"/>
                  </a:lnTo>
                  <a:cubicBezTo>
                    <a:pt x="369955" y="1652636"/>
                    <a:pt x="0" y="1282681"/>
                    <a:pt x="0" y="826318"/>
                  </a:cubicBezTo>
                  <a:cubicBezTo>
                    <a:pt x="0" y="369955"/>
                    <a:pt x="369955" y="0"/>
                    <a:pt x="8263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dist="127000" dir="2700000" algn="tl" rotWithShape="0">
                <a:srgbClr val="42469F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2000" b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군집 정의</a:t>
              </a:r>
            </a:p>
          </p:txBody>
        </p:sp>
        <p:sp>
          <p:nvSpPr>
            <p:cNvPr id="39" name="직각 삼각형 38"/>
            <p:cNvSpPr/>
            <p:nvPr/>
          </p:nvSpPr>
          <p:spPr>
            <a:xfrm flipH="1">
              <a:off x="7133191" y="2892805"/>
              <a:ext cx="388532" cy="388532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anchor="ctr"/>
            <a:lstStyle/>
            <a:p>
              <a:pPr algn="ctr">
                <a:defRPr/>
              </a:pPr>
              <a:r>
                <a:rPr lang="en-US" altLang="ko-KR" sz="1200" b="1">
                  <a:solidFill>
                    <a:prstClr val="white"/>
                  </a:solidFill>
                </a:rPr>
                <a:t>B</a:t>
              </a:r>
              <a:endParaRPr lang="ko-KR" altLang="en-US" sz="1200" b="1">
                <a:solidFill>
                  <a:prstClr val="white"/>
                </a:solidFill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7694903" y="3428999"/>
            <a:ext cx="398919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부담 없이 가입할 수 있는 </a:t>
            </a:r>
          </a:p>
          <a:p>
            <a:pPr algn="ctr">
              <a:defRPr/>
            </a:pPr>
            <a:r>
              <a:rPr lang="ko-KR" altLang="en-US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적극적 할인 마케팅</a:t>
            </a:r>
            <a:endParaRPr lang="en-US" altLang="ko-KR" sz="1600" b="1" dirty="0">
              <a:solidFill>
                <a:schemeClr val="dk1"/>
              </a:solidFill>
              <a:latin typeface="나눔바른고딕OTF"/>
              <a:ea typeface="나눔바른고딕OTF"/>
            </a:endParaRPr>
          </a:p>
          <a:p>
            <a:pPr algn="ctr">
              <a:defRPr/>
            </a:pPr>
            <a:endParaRPr lang="en-US" altLang="ko-KR" sz="1600" b="1" dirty="0">
              <a:solidFill>
                <a:schemeClr val="dk1"/>
              </a:solidFill>
              <a:latin typeface="나눔바른고딕OTF"/>
              <a:ea typeface="나눔바른고딕OTF"/>
            </a:endParaRPr>
          </a:p>
          <a:p>
            <a:pPr algn="ctr">
              <a:defRPr/>
            </a:pPr>
            <a:r>
              <a:rPr lang="ko-KR" altLang="en-US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미니 건강보험</a:t>
            </a:r>
            <a:r>
              <a:rPr lang="en-US" altLang="ko-KR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(</a:t>
            </a:r>
            <a:r>
              <a:rPr lang="ko-KR" altLang="en-US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월 금액이 낮음</a:t>
            </a:r>
            <a:r>
              <a:rPr lang="en-US" altLang="ko-KR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)</a:t>
            </a:r>
          </a:p>
          <a:p>
            <a:pPr algn="ctr">
              <a:defRPr/>
            </a:pPr>
            <a:r>
              <a:rPr lang="ko-KR" altLang="en-US" sz="1600" b="1" dirty="0" err="1">
                <a:solidFill>
                  <a:schemeClr val="dk1"/>
                </a:solidFill>
                <a:latin typeface="나눔바른고딕OTF"/>
                <a:ea typeface="나눔바른고딕OTF"/>
              </a:rPr>
              <a:t>취업시</a:t>
            </a:r>
            <a:r>
              <a:rPr lang="ko-KR" altLang="en-US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 연계혜택</a:t>
            </a:r>
            <a:r>
              <a:rPr lang="en-US" altLang="ko-KR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(</a:t>
            </a:r>
            <a:r>
              <a:rPr lang="ko-KR" altLang="en-US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보장 범위</a:t>
            </a:r>
            <a:r>
              <a:rPr lang="en-US" altLang="ko-KR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보험료 전환</a:t>
            </a:r>
            <a:r>
              <a:rPr lang="en-US" altLang="ko-KR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)</a:t>
            </a:r>
            <a:endParaRPr lang="ko-KR" altLang="en-US" sz="1600" b="1" dirty="0">
              <a:solidFill>
                <a:schemeClr val="dk1"/>
              </a:solidFill>
              <a:latin typeface="나눔바른고딕OTF"/>
              <a:ea typeface="나눔바른고딕OTF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8645402" y="2042413"/>
            <a:ext cx="1812358" cy="1050402"/>
            <a:chOff x="8125857" y="1628701"/>
            <a:chExt cx="2851448" cy="1652636"/>
          </a:xfrm>
        </p:grpSpPr>
        <p:sp>
          <p:nvSpPr>
            <p:cNvPr id="41" name="자유형: 도형 55"/>
            <p:cNvSpPr/>
            <p:nvPr/>
          </p:nvSpPr>
          <p:spPr>
            <a:xfrm>
              <a:off x="8125857" y="1628701"/>
              <a:ext cx="2851449" cy="1652636"/>
            </a:xfrm>
            <a:custGeom>
              <a:avLst/>
              <a:gdLst>
                <a:gd name="connsiteX0" fmla="*/ 826318 w 2851449"/>
                <a:gd name="connsiteY0" fmla="*/ 0 h 1652636"/>
                <a:gd name="connsiteX1" fmla="*/ 2025131 w 2851449"/>
                <a:gd name="connsiteY1" fmla="*/ 0 h 1652636"/>
                <a:gd name="connsiteX2" fmla="*/ 2851449 w 2851449"/>
                <a:gd name="connsiteY2" fmla="*/ 826318 h 1652636"/>
                <a:gd name="connsiteX3" fmla="*/ 2849373 w 2851449"/>
                <a:gd name="connsiteY3" fmla="*/ 846914 h 1652636"/>
                <a:gd name="connsiteX4" fmla="*/ 2851448 w 2851449"/>
                <a:gd name="connsiteY4" fmla="*/ 844839 h 1652636"/>
                <a:gd name="connsiteX5" fmla="*/ 2851448 w 2851449"/>
                <a:gd name="connsiteY5" fmla="*/ 1652636 h 1652636"/>
                <a:gd name="connsiteX6" fmla="*/ 2043651 w 2851449"/>
                <a:gd name="connsiteY6" fmla="*/ 1652636 h 1652636"/>
                <a:gd name="connsiteX7" fmla="*/ 2044636 w 2851449"/>
                <a:gd name="connsiteY7" fmla="*/ 1651651 h 1652636"/>
                <a:gd name="connsiteX8" fmla="*/ 2025131 w 2851449"/>
                <a:gd name="connsiteY8" fmla="*/ 1652636 h 1652636"/>
                <a:gd name="connsiteX9" fmla="*/ 826318 w 2851449"/>
                <a:gd name="connsiteY9" fmla="*/ 1652636 h 1652636"/>
                <a:gd name="connsiteX10" fmla="*/ 0 w 2851449"/>
                <a:gd name="connsiteY10" fmla="*/ 826318 h 1652636"/>
                <a:gd name="connsiteX11" fmla="*/ 826318 w 2851449"/>
                <a:gd name="connsiteY11" fmla="*/ 0 h 165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51449" h="1652636">
                  <a:moveTo>
                    <a:pt x="826318" y="0"/>
                  </a:moveTo>
                  <a:lnTo>
                    <a:pt x="2025131" y="0"/>
                  </a:lnTo>
                  <a:cubicBezTo>
                    <a:pt x="2481494" y="0"/>
                    <a:pt x="2851449" y="369955"/>
                    <a:pt x="2851449" y="826318"/>
                  </a:cubicBezTo>
                  <a:lnTo>
                    <a:pt x="2849373" y="846914"/>
                  </a:lnTo>
                  <a:lnTo>
                    <a:pt x="2851448" y="844839"/>
                  </a:lnTo>
                  <a:lnTo>
                    <a:pt x="2851448" y="1652636"/>
                  </a:lnTo>
                  <a:lnTo>
                    <a:pt x="2043651" y="1652636"/>
                  </a:lnTo>
                  <a:lnTo>
                    <a:pt x="2044636" y="1651651"/>
                  </a:lnTo>
                  <a:lnTo>
                    <a:pt x="2025131" y="1652636"/>
                  </a:lnTo>
                  <a:lnTo>
                    <a:pt x="826318" y="1652636"/>
                  </a:lnTo>
                  <a:cubicBezTo>
                    <a:pt x="369955" y="1652636"/>
                    <a:pt x="0" y="1282681"/>
                    <a:pt x="0" y="826318"/>
                  </a:cubicBezTo>
                  <a:cubicBezTo>
                    <a:pt x="0" y="369955"/>
                    <a:pt x="369955" y="0"/>
                    <a:pt x="8263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dist="127000" dir="2700000" algn="tl" rotWithShape="0">
                <a:srgbClr val="42469F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2000" b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마케팅 전략</a:t>
              </a:r>
            </a:p>
          </p:txBody>
        </p:sp>
        <p:sp>
          <p:nvSpPr>
            <p:cNvPr id="42" name="직각 삼각형 41"/>
            <p:cNvSpPr/>
            <p:nvPr/>
          </p:nvSpPr>
          <p:spPr>
            <a:xfrm flipH="1">
              <a:off x="10588774" y="2892805"/>
              <a:ext cx="388532" cy="388532"/>
            </a:xfrm>
            <a:prstGeom prst="rtTriangle">
              <a:avLst/>
            </a:prstGeom>
            <a:solidFill>
              <a:srgbClr val="6D41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anchor="ctr"/>
            <a:lstStyle/>
            <a:p>
              <a:pPr algn="ctr">
                <a:defRPr/>
              </a:pPr>
              <a:r>
                <a:rPr lang="en-US" altLang="ko-KR" sz="1200" b="1">
                  <a:solidFill>
                    <a:prstClr val="white"/>
                  </a:solidFill>
                </a:rPr>
                <a:t>C</a:t>
              </a:r>
              <a:endParaRPr lang="ko-KR" altLang="en-US" sz="1200" b="1">
                <a:solidFill>
                  <a:prstClr val="white"/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150696" y="1326765"/>
            <a:ext cx="166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  <a:defRPr/>
            </a:pPr>
            <a:r>
              <a:rPr lang="ko-KR" altLang="ko-KR" dirty="0">
                <a:latin typeface="Tmon몬소리 Black"/>
                <a:ea typeface="Tmon몬소리 Black"/>
              </a:rPr>
              <a:t>▶</a:t>
            </a:r>
            <a:r>
              <a:rPr lang="en-US" altLang="ko-KR" dirty="0">
                <a:latin typeface="Tmon몬소리 Black"/>
                <a:ea typeface="Tmon몬소리 Black"/>
              </a:rPr>
              <a:t>   Cluster  2</a:t>
            </a:r>
          </a:p>
        </p:txBody>
      </p:sp>
    </p:spTree>
    <p:extLst>
      <p:ext uri="{BB962C8B-B14F-4D97-AF65-F5344CB8AC3E}">
        <p14:creationId xmlns:p14="http://schemas.microsoft.com/office/powerpoint/2010/main" val="271314617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0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155006" y="146920"/>
            <a:ext cx="11881987" cy="6564159"/>
            <a:chOff x="155006" y="146920"/>
            <a:chExt cx="11881987" cy="6564159"/>
          </a:xfrm>
        </p:grpSpPr>
        <p:sp>
          <p:nvSpPr>
            <p:cNvPr id="6" name="사각형: 잘린 한쪽 모서리 1"/>
            <p:cNvSpPr/>
            <p:nvPr/>
          </p:nvSpPr>
          <p:spPr>
            <a:xfrm>
              <a:off x="248765" y="233120"/>
              <a:ext cx="11694470" cy="6391759"/>
            </a:xfrm>
            <a:prstGeom prst="roundRect">
              <a:avLst>
                <a:gd name="adj" fmla="val 2309"/>
              </a:avLst>
            </a:prstGeom>
            <a:solidFill>
              <a:srgbClr val="FBFBFB"/>
            </a:solidFill>
            <a:ln w="152400" cmpd="thinThick">
              <a:noFill/>
            </a:ln>
            <a:effectLst>
              <a:outerShdw blurRad="2413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" name="사각형: 잘린 한쪽 모서리 1"/>
            <p:cNvSpPr/>
            <p:nvPr/>
          </p:nvSpPr>
          <p:spPr>
            <a:xfrm>
              <a:off x="155006" y="146920"/>
              <a:ext cx="11881987" cy="6564159"/>
            </a:xfrm>
            <a:prstGeom prst="roundRect">
              <a:avLst>
                <a:gd name="adj" fmla="val 3446"/>
              </a:avLst>
            </a:prstGeom>
            <a:noFill/>
            <a:ln w="19050" cmpd="sng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" name="모서리가 둥근 직사각형 6"/>
            <p:cNvSpPr/>
            <p:nvPr/>
          </p:nvSpPr>
          <p:spPr>
            <a:xfrm>
              <a:off x="475862" y="399512"/>
              <a:ext cx="11262048" cy="43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rgbClr val="D5E1FB"/>
              </a:solidFill>
            </a:ln>
            <a:effectLst>
              <a:outerShdw blurRad="190500" dist="63500" dir="5400000" sx="98000" sy="98000" algn="t" rotWithShape="0">
                <a:srgbClr val="AFF5FB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anchor="ctr"/>
            <a:lstStyle/>
            <a:p>
              <a:pPr marL="36195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고객 군집화 모델링  </a:t>
              </a:r>
              <a:r>
                <a:rPr kumimoji="0" lang="en-US" altLang="ko-KR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-</a:t>
              </a:r>
              <a:r>
                <a:rPr kumimoji="0" lang="ko-KR" altLang="en-US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 </a:t>
              </a:r>
              <a:r>
                <a:rPr kumimoji="0" lang="en-US" altLang="ko-KR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31</a:t>
              </a:r>
              <a:r>
                <a:rPr kumimoji="0" lang="ko-KR" altLang="en-US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조</a:t>
              </a:r>
              <a:r>
                <a:rPr kumimoji="0" lang="en-US" altLang="ko-KR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 </a:t>
              </a:r>
              <a:r>
                <a:rPr kumimoji="0" lang="en-US" altLang="ko-KR" sz="800" b="0" i="0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KT AIVLE SCHOOL MINI PROJECT</a:t>
              </a: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11395312" y="415386"/>
              <a:ext cx="307425" cy="341119"/>
              <a:chOff x="543374" y="6026135"/>
              <a:chExt cx="369283" cy="409757"/>
            </a:xfrm>
          </p:grpSpPr>
          <p:grpSp>
            <p:nvGrpSpPr>
              <p:cNvPr id="14" name="그룹 13"/>
              <p:cNvGrpSpPr/>
              <p:nvPr/>
            </p:nvGrpSpPr>
            <p:grpSpPr>
              <a:xfrm>
                <a:off x="543374" y="6089002"/>
                <a:ext cx="346890" cy="346890"/>
                <a:chOff x="349029" y="527157"/>
                <a:chExt cx="429876" cy="429876"/>
              </a:xfrm>
              <a:solidFill>
                <a:schemeClr val="bg1"/>
              </a:solidFill>
            </p:grpSpPr>
            <p:sp>
              <p:nvSpPr>
                <p:cNvPr id="16" name="사각형: 둥근 모서리 18"/>
                <p:cNvSpPr/>
                <p:nvPr/>
              </p:nvSpPr>
              <p:spPr>
                <a:xfrm>
                  <a:off x="349029" y="527157"/>
                  <a:ext cx="429876" cy="429876"/>
                </a:xfrm>
                <a:prstGeom prst="roundRect">
                  <a:avLst>
                    <a:gd name="adj" fmla="val 50000"/>
                  </a:avLst>
                </a:prstGeom>
                <a:grpFill/>
                <a:ln w="19050">
                  <a:solidFill>
                    <a:schemeClr val="bg1"/>
                  </a:solidFill>
                </a:ln>
                <a:effectLst>
                  <a:outerShdw blurRad="127000" dist="38100" dir="2700000" algn="tl" rotWithShape="0">
                    <a:prstClr val="black">
                      <a:alpha val="1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542925" marR="0" lvl="0" indent="0" algn="l" defTabSz="914400" rtl="0" eaLnBrk="1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FontTx/>
                    <a:buNone/>
                    <a:defRPr/>
                  </a:pPr>
                  <a:endParaRPr kumimoji="0" lang="en-US" altLang="ko-KR" sz="700" b="0" i="0" u="none" strike="noStrike" kern="0" cap="none" spc="0" normalizeH="0" baseline="0">
                    <a:solidFill>
                      <a:srgbClr val="44546A">
                        <a:lumMod val="75000"/>
                      </a:srgbClr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endParaRPr>
                </a:p>
              </p:txBody>
            </p:sp>
            <p:pic>
              <p:nvPicPr>
                <p:cNvPr id="17" name="그림 16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420272" y="595047"/>
                  <a:ext cx="302628" cy="302628"/>
                </a:xfrm>
                <a:prstGeom prst="rect">
                  <a:avLst/>
                </a:prstGeom>
                <a:grpFill/>
              </p:spPr>
            </p:pic>
          </p:grpSp>
          <p:sp>
            <p:nvSpPr>
              <p:cNvPr id="15" name="타원 14"/>
              <p:cNvSpPr/>
              <p:nvPr/>
            </p:nvSpPr>
            <p:spPr>
              <a:xfrm>
                <a:off x="771902" y="6026135"/>
                <a:ext cx="140756" cy="140756"/>
              </a:xfrm>
              <a:prstGeom prst="ellipse">
                <a:avLst/>
              </a:prstGeom>
              <a:gradFill>
                <a:gsLst>
                  <a:gs pos="0">
                    <a:srgbClr val="5D47D3"/>
                  </a:gs>
                  <a:gs pos="100000">
                    <a:srgbClr val="6D41FA"/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r>
                  <a:rPr kumimoji="0" lang="en-US" altLang="ko-KR" sz="800" b="1" i="0" u="none" strike="noStrike" kern="1200" cap="none" spc="0" normalizeH="0" baseline="0"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rPr>
                  <a:t>8</a:t>
                </a: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661552" y="492918"/>
              <a:ext cx="192790" cy="216990"/>
              <a:chOff x="5395274" y="2650519"/>
              <a:chExt cx="1459542" cy="1642754"/>
            </a:xfrm>
            <a:gradFill flip="none" rotWithShape="1">
              <a:gsLst>
                <a:gs pos="0">
                  <a:srgbClr val="5D47D3"/>
                </a:gs>
                <a:gs pos="100000">
                  <a:srgbClr val="A121A2"/>
                </a:gs>
              </a:gsLst>
              <a:lin ang="18900000" scaled="1"/>
              <a:tileRect/>
            </a:gradFill>
          </p:grpSpPr>
          <p:sp>
            <p:nvSpPr>
              <p:cNvPr id="19" name="TextBox 18"/>
              <p:cNvSpPr txBox="1"/>
              <p:nvPr/>
            </p:nvSpPr>
            <p:spPr>
              <a:xfrm>
                <a:off x="5628161" y="2650519"/>
                <a:ext cx="943373" cy="1642754"/>
              </a:xfrm>
              <a:custGeom>
                <a:avLst/>
                <a:gdLst>
                  <a:gd name="connsiteX0" fmla="*/ 558294 w 943373"/>
                  <a:gd name="connsiteY0" fmla="*/ 0 h 1642754"/>
                  <a:gd name="connsiteX1" fmla="*/ 943373 w 943373"/>
                  <a:gd name="connsiteY1" fmla="*/ 0 h 1642754"/>
                  <a:gd name="connsiteX2" fmla="*/ 430222 w 943373"/>
                  <a:gd name="connsiteY2" fmla="*/ 1509968 h 1642754"/>
                  <a:gd name="connsiteX3" fmla="*/ 352120 w 943373"/>
                  <a:gd name="connsiteY3" fmla="*/ 1605763 h 1642754"/>
                  <a:gd name="connsiteX4" fmla="*/ 233323 w 943373"/>
                  <a:gd name="connsiteY4" fmla="*/ 1642754 h 1642754"/>
                  <a:gd name="connsiteX5" fmla="*/ 0 w 943373"/>
                  <a:gd name="connsiteY5" fmla="*/ 1642754 h 1642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3373" h="1642754">
                    <a:moveTo>
                      <a:pt x="558294" y="0"/>
                    </a:moveTo>
                    <a:lnTo>
                      <a:pt x="943373" y="0"/>
                    </a:lnTo>
                    <a:lnTo>
                      <a:pt x="430222" y="1509968"/>
                    </a:lnTo>
                    <a:cubicBezTo>
                      <a:pt x="416883" y="1549172"/>
                      <a:pt x="390851" y="1581105"/>
                      <a:pt x="352120" y="1605763"/>
                    </a:cubicBezTo>
                    <a:cubicBezTo>
                      <a:pt x="313390" y="1630424"/>
                      <a:pt x="273792" y="1642754"/>
                      <a:pt x="233323" y="1642754"/>
                    </a:cubicBezTo>
                    <a:lnTo>
                      <a:pt x="0" y="1642754"/>
                    </a:lnTo>
                    <a:close/>
                  </a:path>
                </a:pathLst>
              </a:custGeom>
              <a:solidFill>
                <a:srgbClr val="6D41FA"/>
              </a:solidFill>
              <a:ln w="6350">
                <a:noFill/>
              </a:ln>
              <a:effectLst/>
            </p:spPr>
            <p:txBody>
              <a:bodyPr rot="0"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3000" b="1" i="1" u="none" strike="noStrike" kern="1200" cap="none" spc="0" normalizeH="0" baseline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uLnTx/>
                  <a:uFillTx/>
                  <a:latin typeface="Tmon몬소리 Black"/>
                  <a:ea typeface="Tmon몬소리 Black"/>
                  <a:cs typeface="+mn-cs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 flipH="1" flipV="1">
                <a:off x="5395274" y="2650519"/>
                <a:ext cx="643796" cy="867938"/>
              </a:xfrm>
              <a:custGeom>
                <a:avLst/>
                <a:gdLst>
                  <a:gd name="connsiteX0" fmla="*/ 325633 w 710719"/>
                  <a:gd name="connsiteY0" fmla="*/ 0 h 958161"/>
                  <a:gd name="connsiteX1" fmla="*/ 710719 w 710719"/>
                  <a:gd name="connsiteY1" fmla="*/ 0 h 958161"/>
                  <a:gd name="connsiteX2" fmla="*/ 430222 w 710719"/>
                  <a:gd name="connsiteY2" fmla="*/ 825375 h 958161"/>
                  <a:gd name="connsiteX3" fmla="*/ 352120 w 710719"/>
                  <a:gd name="connsiteY3" fmla="*/ 921170 h 958161"/>
                  <a:gd name="connsiteX4" fmla="*/ 233323 w 710719"/>
                  <a:gd name="connsiteY4" fmla="*/ 958161 h 958161"/>
                  <a:gd name="connsiteX5" fmla="*/ 0 w 710719"/>
                  <a:gd name="connsiteY5" fmla="*/ 958161 h 958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0719" h="958161">
                    <a:moveTo>
                      <a:pt x="325633" y="0"/>
                    </a:moveTo>
                    <a:lnTo>
                      <a:pt x="710719" y="0"/>
                    </a:lnTo>
                    <a:lnTo>
                      <a:pt x="430222" y="825375"/>
                    </a:lnTo>
                    <a:cubicBezTo>
                      <a:pt x="416883" y="864579"/>
                      <a:pt x="390851" y="896512"/>
                      <a:pt x="352120" y="921170"/>
                    </a:cubicBezTo>
                    <a:cubicBezTo>
                      <a:pt x="313390" y="945831"/>
                      <a:pt x="273792" y="958161"/>
                      <a:pt x="233323" y="958161"/>
                    </a:cubicBezTo>
                    <a:lnTo>
                      <a:pt x="0" y="958161"/>
                    </a:lnTo>
                    <a:close/>
                  </a:path>
                </a:pathLst>
              </a:custGeom>
              <a:solidFill>
                <a:srgbClr val="6D41FA"/>
              </a:solidFill>
              <a:ln w="6350">
                <a:noFill/>
              </a:ln>
              <a:effectLst/>
            </p:spPr>
            <p:txBody>
              <a:bodyPr rot="0"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3000" b="1" i="1" u="none" strike="noStrike" kern="1200" cap="none" spc="0" normalizeH="0" baseline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uLnTx/>
                  <a:uFillTx/>
                  <a:latin typeface="Tmon몬소리 Black"/>
                  <a:ea typeface="Tmon몬소리 Black"/>
                  <a:cs typeface="+mn-cs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393134" y="3186398"/>
                <a:ext cx="461682" cy="332059"/>
              </a:xfrm>
              <a:custGeom>
                <a:avLst/>
                <a:gdLst>
                  <a:gd name="connsiteX0" fmla="*/ 112851 w 461682"/>
                  <a:gd name="connsiteY0" fmla="*/ 0 h 332059"/>
                  <a:gd name="connsiteX1" fmla="*/ 461682 w 461682"/>
                  <a:gd name="connsiteY1" fmla="*/ 0 h 332059"/>
                  <a:gd name="connsiteX2" fmla="*/ 389711 w 461682"/>
                  <a:gd name="connsiteY2" fmla="*/ 211777 h 332059"/>
                  <a:gd name="connsiteX3" fmla="*/ 318964 w 461682"/>
                  <a:gd name="connsiteY3" fmla="*/ 298551 h 332059"/>
                  <a:gd name="connsiteX4" fmla="*/ 211353 w 461682"/>
                  <a:gd name="connsiteY4" fmla="*/ 332059 h 332059"/>
                  <a:gd name="connsiteX5" fmla="*/ 0 w 461682"/>
                  <a:gd name="connsiteY5" fmla="*/ 332059 h 33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682" h="332059">
                    <a:moveTo>
                      <a:pt x="112851" y="0"/>
                    </a:moveTo>
                    <a:lnTo>
                      <a:pt x="461682" y="0"/>
                    </a:lnTo>
                    <a:lnTo>
                      <a:pt x="389711" y="211777"/>
                    </a:lnTo>
                    <a:cubicBezTo>
                      <a:pt x="377628" y="247289"/>
                      <a:pt x="354048" y="276215"/>
                      <a:pt x="318964" y="298551"/>
                    </a:cubicBezTo>
                    <a:cubicBezTo>
                      <a:pt x="283880" y="320890"/>
                      <a:pt x="248011" y="332059"/>
                      <a:pt x="211353" y="332059"/>
                    </a:cubicBezTo>
                    <a:lnTo>
                      <a:pt x="0" y="332059"/>
                    </a:lnTo>
                    <a:close/>
                  </a:path>
                </a:pathLst>
              </a:custGeom>
              <a:solidFill>
                <a:srgbClr val="6D41FA"/>
              </a:solidFill>
              <a:ln w="6350">
                <a:noFill/>
              </a:ln>
              <a:effectLst/>
            </p:spPr>
            <p:txBody>
              <a:bodyPr rot="0"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3000" b="1" i="1" u="none" strike="noStrike" kern="1200" cap="none" spc="0" normalizeH="0" baseline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uLnTx/>
                  <a:uFillTx/>
                  <a:latin typeface="Tmon몬소리 Black"/>
                  <a:ea typeface="Tmon몬소리 Black"/>
                  <a:cs typeface="+mn-cs"/>
                </a:endParaRPr>
              </a:p>
            </p:txBody>
          </p:sp>
        </p:grpSp>
      </p:grpSp>
      <p:sp>
        <p:nvSpPr>
          <p:cNvPr id="33" name="직사각형 32"/>
          <p:cNvSpPr/>
          <p:nvPr/>
        </p:nvSpPr>
        <p:spPr>
          <a:xfrm>
            <a:off x="3184499" y="970349"/>
            <a:ext cx="5823002" cy="256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chemeClr val="accent3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보험사 마케팅 활용을 위한 고객 군집화 모델링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475862" y="3604748"/>
            <a:ext cx="567026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2800" indent="-142800">
              <a:buFont typeface="Arial"/>
              <a:buChar char="•"/>
              <a:defRPr/>
            </a:pPr>
            <a:r>
              <a:rPr lang="en-US" altLang="ko-KR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2·30</a:t>
            </a:r>
            <a:r>
              <a:rPr lang="ko-KR" altLang="en-US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대의 비교적 어린 연령의 군집</a:t>
            </a:r>
            <a:endParaRPr lang="ko-KR" altLang="en-US" sz="1400" dirty="0">
              <a:solidFill>
                <a:schemeClr val="dk1"/>
              </a:solidFill>
              <a:latin typeface="나눔바른고딕OTF"/>
              <a:ea typeface="나눔바른고딕OTF"/>
            </a:endParaRPr>
          </a:p>
          <a:p>
            <a:pPr marL="142800" indent="-142800">
              <a:buFont typeface="Arial"/>
              <a:buChar char="•"/>
              <a:defRPr/>
            </a:pPr>
            <a:r>
              <a:rPr lang="ko-KR" altLang="en-US" sz="1400" dirty="0">
                <a:solidFill>
                  <a:schemeClr val="dk1"/>
                </a:solidFill>
                <a:latin typeface="나눔바른고딕OTF"/>
                <a:ea typeface="나눔바른고딕OTF"/>
              </a:rPr>
              <a:t>석사 이상의 </a:t>
            </a:r>
            <a:r>
              <a:rPr lang="ko-KR" altLang="en-US" sz="1400" dirty="0" err="1">
                <a:solidFill>
                  <a:schemeClr val="dk1"/>
                </a:solidFill>
                <a:latin typeface="나눔바른고딕OTF"/>
                <a:ea typeface="나눔바른고딕OTF"/>
              </a:rPr>
              <a:t>학력자</a:t>
            </a:r>
            <a:r>
              <a:rPr lang="ko-KR" altLang="en-US" sz="1400" dirty="0">
                <a:solidFill>
                  <a:schemeClr val="dk1"/>
                </a:solidFill>
                <a:latin typeface="나눔바른고딕OTF"/>
                <a:ea typeface="나눔바른고딕OTF"/>
              </a:rPr>
              <a:t> 없음</a:t>
            </a:r>
          </a:p>
          <a:p>
            <a:pPr marL="142800" indent="-142800">
              <a:buFont typeface="Arial"/>
              <a:buChar char="•"/>
              <a:defRPr/>
            </a:pPr>
            <a:r>
              <a:rPr lang="ko-KR" altLang="en-US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가장 소득이 높은 집단</a:t>
            </a:r>
            <a:r>
              <a:rPr lang="en-US" altLang="ko-KR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.</a:t>
            </a:r>
            <a:r>
              <a:rPr lang="ko-KR" altLang="en-US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 모두가 고소득자임</a:t>
            </a:r>
            <a:endParaRPr lang="ko-KR" altLang="en-US" sz="1400" dirty="0">
              <a:solidFill>
                <a:schemeClr val="dk1"/>
              </a:solidFill>
              <a:latin typeface="나눔바른고딕OTF"/>
              <a:ea typeface="나눔바른고딕OTF"/>
            </a:endParaRPr>
          </a:p>
          <a:p>
            <a:pPr marL="142800" indent="-142800">
              <a:buFont typeface="Arial"/>
              <a:buChar char="•"/>
              <a:defRPr/>
            </a:pPr>
            <a:r>
              <a:rPr lang="ko-KR" altLang="en-US" sz="1400" dirty="0">
                <a:solidFill>
                  <a:schemeClr val="dk1"/>
                </a:solidFill>
                <a:latin typeface="나눔바른고딕OTF"/>
                <a:ea typeface="나눔바른고딕OTF"/>
              </a:rPr>
              <a:t>중형 크기의 집에 주로 거주하는 집단</a:t>
            </a:r>
          </a:p>
          <a:p>
            <a:pPr marL="142800" indent="-142800">
              <a:buFont typeface="Arial"/>
              <a:buChar char="•"/>
              <a:defRPr/>
            </a:pPr>
            <a:r>
              <a:rPr lang="ko-KR" altLang="en-US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설계사 독려 인센티브의 비율이 높은 집단</a:t>
            </a:r>
            <a:r>
              <a:rPr lang="en-US" altLang="ko-KR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.</a:t>
            </a:r>
            <a:r>
              <a:rPr lang="ko-KR" altLang="en-US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 </a:t>
            </a:r>
            <a:endParaRPr lang="en-US" altLang="ko-KR" sz="1400" b="1" dirty="0">
              <a:solidFill>
                <a:schemeClr val="dk1"/>
              </a:solidFill>
              <a:latin typeface="나눔바른고딕OTF"/>
              <a:ea typeface="나눔바른고딕OTF"/>
            </a:endParaRPr>
          </a:p>
          <a:p>
            <a:pPr marL="142800" indent="-142800">
              <a:buFont typeface="Arial"/>
              <a:buChar char="•"/>
              <a:defRPr/>
            </a:pPr>
            <a:r>
              <a:rPr lang="ko-KR" altLang="en-US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다른 클러스터 대비 갱신인센티브가 없는 비율이 높은 집단</a:t>
            </a:r>
            <a:endParaRPr lang="ko-KR" altLang="en-US" sz="1400" dirty="0">
              <a:solidFill>
                <a:schemeClr val="dk1"/>
              </a:solidFill>
              <a:latin typeface="나눔바른고딕OTF"/>
              <a:ea typeface="나눔바른고딕OTF"/>
            </a:endParaRPr>
          </a:p>
          <a:p>
            <a:pPr marL="142800" indent="-142800">
              <a:buFont typeface="Arial"/>
              <a:buChar char="•"/>
              <a:defRPr/>
            </a:pPr>
            <a:r>
              <a:rPr lang="ko-KR" altLang="en-US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총 지불금액이 낮은 집단</a:t>
            </a:r>
          </a:p>
          <a:p>
            <a:pPr marL="142800" indent="-142800">
              <a:buFont typeface="Arial"/>
              <a:buChar char="•"/>
              <a:defRPr/>
            </a:pPr>
            <a:r>
              <a:rPr lang="ko-KR" altLang="en-US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전원 고용자인 집단</a:t>
            </a:r>
          </a:p>
          <a:p>
            <a:pPr marL="142800" indent="-142800">
              <a:buFont typeface="Arial"/>
              <a:buChar char="•"/>
              <a:defRPr/>
            </a:pPr>
            <a:r>
              <a:rPr lang="ko-KR" altLang="en-US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지역이 고루 분포한 집단</a:t>
            </a:r>
            <a:endParaRPr lang="ko-KR" altLang="en-US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663131" y="2042413"/>
            <a:ext cx="1812358" cy="1050402"/>
            <a:chOff x="1143586" y="1628701"/>
            <a:chExt cx="2851449" cy="1652636"/>
          </a:xfrm>
        </p:grpSpPr>
        <p:sp>
          <p:nvSpPr>
            <p:cNvPr id="35" name="자유형: 도형 49"/>
            <p:cNvSpPr/>
            <p:nvPr/>
          </p:nvSpPr>
          <p:spPr>
            <a:xfrm>
              <a:off x="1143586" y="1628701"/>
              <a:ext cx="2851449" cy="1652636"/>
            </a:xfrm>
            <a:custGeom>
              <a:avLst/>
              <a:gdLst>
                <a:gd name="connsiteX0" fmla="*/ 826318 w 2851449"/>
                <a:gd name="connsiteY0" fmla="*/ 0 h 1652636"/>
                <a:gd name="connsiteX1" fmla="*/ 2025131 w 2851449"/>
                <a:gd name="connsiteY1" fmla="*/ 0 h 1652636"/>
                <a:gd name="connsiteX2" fmla="*/ 2851449 w 2851449"/>
                <a:gd name="connsiteY2" fmla="*/ 826318 h 1652636"/>
                <a:gd name="connsiteX3" fmla="*/ 2849373 w 2851449"/>
                <a:gd name="connsiteY3" fmla="*/ 846914 h 1652636"/>
                <a:gd name="connsiteX4" fmla="*/ 2851448 w 2851449"/>
                <a:gd name="connsiteY4" fmla="*/ 844839 h 1652636"/>
                <a:gd name="connsiteX5" fmla="*/ 2851448 w 2851449"/>
                <a:gd name="connsiteY5" fmla="*/ 1652636 h 1652636"/>
                <a:gd name="connsiteX6" fmla="*/ 2043651 w 2851449"/>
                <a:gd name="connsiteY6" fmla="*/ 1652636 h 1652636"/>
                <a:gd name="connsiteX7" fmla="*/ 2044636 w 2851449"/>
                <a:gd name="connsiteY7" fmla="*/ 1651651 h 1652636"/>
                <a:gd name="connsiteX8" fmla="*/ 2025131 w 2851449"/>
                <a:gd name="connsiteY8" fmla="*/ 1652636 h 1652636"/>
                <a:gd name="connsiteX9" fmla="*/ 826318 w 2851449"/>
                <a:gd name="connsiteY9" fmla="*/ 1652636 h 1652636"/>
                <a:gd name="connsiteX10" fmla="*/ 0 w 2851449"/>
                <a:gd name="connsiteY10" fmla="*/ 826318 h 1652636"/>
                <a:gd name="connsiteX11" fmla="*/ 826318 w 2851449"/>
                <a:gd name="connsiteY11" fmla="*/ 0 h 165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51449" h="1652636">
                  <a:moveTo>
                    <a:pt x="826318" y="0"/>
                  </a:moveTo>
                  <a:lnTo>
                    <a:pt x="2025131" y="0"/>
                  </a:lnTo>
                  <a:cubicBezTo>
                    <a:pt x="2481494" y="0"/>
                    <a:pt x="2851449" y="369955"/>
                    <a:pt x="2851449" y="826318"/>
                  </a:cubicBezTo>
                  <a:lnTo>
                    <a:pt x="2849373" y="846914"/>
                  </a:lnTo>
                  <a:lnTo>
                    <a:pt x="2851448" y="844839"/>
                  </a:lnTo>
                  <a:lnTo>
                    <a:pt x="2851448" y="1652636"/>
                  </a:lnTo>
                  <a:lnTo>
                    <a:pt x="2043651" y="1652636"/>
                  </a:lnTo>
                  <a:lnTo>
                    <a:pt x="2044636" y="1651651"/>
                  </a:lnTo>
                  <a:lnTo>
                    <a:pt x="2025131" y="1652636"/>
                  </a:lnTo>
                  <a:lnTo>
                    <a:pt x="826318" y="1652636"/>
                  </a:lnTo>
                  <a:cubicBezTo>
                    <a:pt x="369955" y="1652636"/>
                    <a:pt x="0" y="1282681"/>
                    <a:pt x="0" y="826318"/>
                  </a:cubicBezTo>
                  <a:cubicBezTo>
                    <a:pt x="0" y="369955"/>
                    <a:pt x="369955" y="0"/>
                    <a:pt x="8263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dist="127000" dir="2700000" algn="tl" rotWithShape="0">
                <a:srgbClr val="42469F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2000" b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군집 특성</a:t>
              </a:r>
            </a:p>
          </p:txBody>
        </p:sp>
        <p:sp>
          <p:nvSpPr>
            <p:cNvPr id="36" name="직각 삼각형 35"/>
            <p:cNvSpPr/>
            <p:nvPr/>
          </p:nvSpPr>
          <p:spPr>
            <a:xfrm flipH="1">
              <a:off x="3606502" y="2892805"/>
              <a:ext cx="388532" cy="388532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anchor="ctr"/>
            <a:lstStyle/>
            <a:p>
              <a:pPr algn="ctr">
                <a:defRPr/>
              </a:pPr>
              <a:r>
                <a:rPr lang="en-US" altLang="ko-KR" sz="1200" b="1">
                  <a:solidFill>
                    <a:prstClr val="white"/>
                  </a:solidFill>
                </a:rPr>
                <a:t>A</a:t>
              </a:r>
              <a:endParaRPr lang="ko-KR" altLang="en-US" sz="1200" b="1">
                <a:solidFill>
                  <a:prstClr val="white"/>
                </a:solidFill>
              </a:endParaRPr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4824632" y="3429000"/>
            <a:ext cx="28514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ko-KR" altLang="en-US" sz="1600" b="1" dirty="0">
                <a:effectLst/>
                <a:latin typeface="나눔바른고딕"/>
              </a:rPr>
              <a:t>고소득자이나 불안감에 의해 가입하여</a:t>
            </a:r>
            <a:endParaRPr lang="en-US" altLang="ko-KR" sz="1600" b="1" dirty="0">
              <a:effectLst/>
              <a:latin typeface="나눔바른고딕"/>
            </a:endParaRPr>
          </a:p>
          <a:p>
            <a:pPr algn="ctr" fontAlgn="ctr"/>
            <a:r>
              <a:rPr lang="ko-KR" altLang="en-US" sz="1600" b="1" dirty="0">
                <a:effectLst/>
                <a:latin typeface="나눔바른고딕"/>
              </a:rPr>
              <a:t>본인이 가입한 상품에 대해 </a:t>
            </a:r>
            <a:endParaRPr lang="en-US" altLang="ko-KR" sz="1600" b="1" dirty="0">
              <a:effectLst/>
              <a:latin typeface="나눔바른고딕"/>
            </a:endParaRPr>
          </a:p>
          <a:p>
            <a:pPr algn="ctr" fontAlgn="ctr"/>
            <a:r>
              <a:rPr lang="ko-KR" altLang="en-US" sz="1600" b="1" dirty="0">
                <a:effectLst/>
                <a:latin typeface="나눔바른고딕"/>
              </a:rPr>
              <a:t>잘 모르는 집단</a:t>
            </a:r>
            <a:r>
              <a:rPr lang="en-US" altLang="ko-KR" sz="1600" b="1" dirty="0">
                <a:effectLst/>
                <a:latin typeface="나눔바른고딕"/>
              </a:rPr>
              <a:t>.</a:t>
            </a:r>
            <a:endParaRPr lang="en-US" altLang="ko-KR" sz="1600" b="1" dirty="0">
              <a:solidFill>
                <a:schemeClr val="dk1"/>
              </a:solidFill>
              <a:latin typeface="나눔바른고딕"/>
              <a:ea typeface="나눔바른고딕OTF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5189820" y="2042413"/>
            <a:ext cx="1812358" cy="1050402"/>
            <a:chOff x="4670275" y="1628701"/>
            <a:chExt cx="2851449" cy="1652636"/>
          </a:xfrm>
        </p:grpSpPr>
        <p:sp>
          <p:nvSpPr>
            <p:cNvPr id="38" name="자유형: 도형 52"/>
            <p:cNvSpPr/>
            <p:nvPr/>
          </p:nvSpPr>
          <p:spPr>
            <a:xfrm>
              <a:off x="4670275" y="1628701"/>
              <a:ext cx="2851449" cy="1652636"/>
            </a:xfrm>
            <a:custGeom>
              <a:avLst/>
              <a:gdLst>
                <a:gd name="connsiteX0" fmla="*/ 826318 w 2851449"/>
                <a:gd name="connsiteY0" fmla="*/ 0 h 1652636"/>
                <a:gd name="connsiteX1" fmla="*/ 2025131 w 2851449"/>
                <a:gd name="connsiteY1" fmla="*/ 0 h 1652636"/>
                <a:gd name="connsiteX2" fmla="*/ 2851449 w 2851449"/>
                <a:gd name="connsiteY2" fmla="*/ 826318 h 1652636"/>
                <a:gd name="connsiteX3" fmla="*/ 2849373 w 2851449"/>
                <a:gd name="connsiteY3" fmla="*/ 846914 h 1652636"/>
                <a:gd name="connsiteX4" fmla="*/ 2851448 w 2851449"/>
                <a:gd name="connsiteY4" fmla="*/ 844839 h 1652636"/>
                <a:gd name="connsiteX5" fmla="*/ 2851448 w 2851449"/>
                <a:gd name="connsiteY5" fmla="*/ 1652636 h 1652636"/>
                <a:gd name="connsiteX6" fmla="*/ 2043651 w 2851449"/>
                <a:gd name="connsiteY6" fmla="*/ 1652636 h 1652636"/>
                <a:gd name="connsiteX7" fmla="*/ 2044636 w 2851449"/>
                <a:gd name="connsiteY7" fmla="*/ 1651651 h 1652636"/>
                <a:gd name="connsiteX8" fmla="*/ 2025131 w 2851449"/>
                <a:gd name="connsiteY8" fmla="*/ 1652636 h 1652636"/>
                <a:gd name="connsiteX9" fmla="*/ 826318 w 2851449"/>
                <a:gd name="connsiteY9" fmla="*/ 1652636 h 1652636"/>
                <a:gd name="connsiteX10" fmla="*/ 0 w 2851449"/>
                <a:gd name="connsiteY10" fmla="*/ 826318 h 1652636"/>
                <a:gd name="connsiteX11" fmla="*/ 826318 w 2851449"/>
                <a:gd name="connsiteY11" fmla="*/ 0 h 165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51449" h="1652636">
                  <a:moveTo>
                    <a:pt x="826318" y="0"/>
                  </a:moveTo>
                  <a:lnTo>
                    <a:pt x="2025131" y="0"/>
                  </a:lnTo>
                  <a:cubicBezTo>
                    <a:pt x="2481494" y="0"/>
                    <a:pt x="2851449" y="369955"/>
                    <a:pt x="2851449" y="826318"/>
                  </a:cubicBezTo>
                  <a:lnTo>
                    <a:pt x="2849373" y="846914"/>
                  </a:lnTo>
                  <a:lnTo>
                    <a:pt x="2851448" y="844839"/>
                  </a:lnTo>
                  <a:lnTo>
                    <a:pt x="2851448" y="1652636"/>
                  </a:lnTo>
                  <a:lnTo>
                    <a:pt x="2043651" y="1652636"/>
                  </a:lnTo>
                  <a:lnTo>
                    <a:pt x="2044636" y="1651651"/>
                  </a:lnTo>
                  <a:lnTo>
                    <a:pt x="2025131" y="1652636"/>
                  </a:lnTo>
                  <a:lnTo>
                    <a:pt x="826318" y="1652636"/>
                  </a:lnTo>
                  <a:cubicBezTo>
                    <a:pt x="369955" y="1652636"/>
                    <a:pt x="0" y="1282681"/>
                    <a:pt x="0" y="826318"/>
                  </a:cubicBezTo>
                  <a:cubicBezTo>
                    <a:pt x="0" y="369955"/>
                    <a:pt x="369955" y="0"/>
                    <a:pt x="8263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dist="127000" dir="2700000" algn="tl" rotWithShape="0">
                <a:srgbClr val="42469F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2000" b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군집 정의</a:t>
              </a:r>
            </a:p>
          </p:txBody>
        </p:sp>
        <p:sp>
          <p:nvSpPr>
            <p:cNvPr id="39" name="직각 삼각형 38"/>
            <p:cNvSpPr/>
            <p:nvPr/>
          </p:nvSpPr>
          <p:spPr>
            <a:xfrm flipH="1">
              <a:off x="7133191" y="2892805"/>
              <a:ext cx="388532" cy="388532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anchor="ctr"/>
            <a:lstStyle/>
            <a:p>
              <a:pPr algn="ctr">
                <a:defRPr/>
              </a:pPr>
              <a:r>
                <a:rPr lang="en-US" altLang="ko-KR" sz="1200" b="1">
                  <a:solidFill>
                    <a:prstClr val="white"/>
                  </a:solidFill>
                </a:rPr>
                <a:t>B</a:t>
              </a:r>
              <a:endParaRPr lang="ko-KR" altLang="en-US" sz="1200" b="1">
                <a:solidFill>
                  <a:prstClr val="white"/>
                </a:solidFill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8289833" y="3429000"/>
            <a:ext cx="32218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보험 관련 교육</a:t>
            </a:r>
            <a:r>
              <a:rPr lang="en-US" altLang="ko-KR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소개</a:t>
            </a:r>
            <a:endParaRPr lang="en-US" altLang="ko-KR" sz="1600" b="1" dirty="0">
              <a:solidFill>
                <a:schemeClr val="dk1"/>
              </a:solidFill>
              <a:latin typeface="나눔바른고딕OTF"/>
              <a:ea typeface="나눔바른고딕OTF"/>
            </a:endParaRPr>
          </a:p>
          <a:p>
            <a:pPr algn="ctr">
              <a:defRPr/>
            </a:pPr>
            <a:r>
              <a:rPr lang="ko-KR" altLang="en-US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상품 소개하며 다른 상품도 유도</a:t>
            </a:r>
            <a:endParaRPr lang="en-US" altLang="ko-KR" sz="1600" b="1" dirty="0">
              <a:solidFill>
                <a:schemeClr val="dk1"/>
              </a:solidFill>
              <a:latin typeface="나눔바른고딕OTF"/>
              <a:ea typeface="나눔바른고딕OTF"/>
            </a:endParaRPr>
          </a:p>
          <a:p>
            <a:pPr algn="ctr">
              <a:defRPr/>
            </a:pPr>
            <a:r>
              <a:rPr lang="ko-KR" altLang="en-US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불안감을 통한 보험 가입</a:t>
            </a:r>
            <a:endParaRPr lang="ko-KR" altLang="en-US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8645402" y="2042413"/>
            <a:ext cx="1812358" cy="1050402"/>
            <a:chOff x="8125857" y="1628701"/>
            <a:chExt cx="2851448" cy="1652636"/>
          </a:xfrm>
        </p:grpSpPr>
        <p:sp>
          <p:nvSpPr>
            <p:cNvPr id="41" name="자유형: 도형 55"/>
            <p:cNvSpPr/>
            <p:nvPr/>
          </p:nvSpPr>
          <p:spPr>
            <a:xfrm>
              <a:off x="8125857" y="1628701"/>
              <a:ext cx="2851449" cy="1652636"/>
            </a:xfrm>
            <a:custGeom>
              <a:avLst/>
              <a:gdLst>
                <a:gd name="connsiteX0" fmla="*/ 826318 w 2851449"/>
                <a:gd name="connsiteY0" fmla="*/ 0 h 1652636"/>
                <a:gd name="connsiteX1" fmla="*/ 2025131 w 2851449"/>
                <a:gd name="connsiteY1" fmla="*/ 0 h 1652636"/>
                <a:gd name="connsiteX2" fmla="*/ 2851449 w 2851449"/>
                <a:gd name="connsiteY2" fmla="*/ 826318 h 1652636"/>
                <a:gd name="connsiteX3" fmla="*/ 2849373 w 2851449"/>
                <a:gd name="connsiteY3" fmla="*/ 846914 h 1652636"/>
                <a:gd name="connsiteX4" fmla="*/ 2851448 w 2851449"/>
                <a:gd name="connsiteY4" fmla="*/ 844839 h 1652636"/>
                <a:gd name="connsiteX5" fmla="*/ 2851448 w 2851449"/>
                <a:gd name="connsiteY5" fmla="*/ 1652636 h 1652636"/>
                <a:gd name="connsiteX6" fmla="*/ 2043651 w 2851449"/>
                <a:gd name="connsiteY6" fmla="*/ 1652636 h 1652636"/>
                <a:gd name="connsiteX7" fmla="*/ 2044636 w 2851449"/>
                <a:gd name="connsiteY7" fmla="*/ 1651651 h 1652636"/>
                <a:gd name="connsiteX8" fmla="*/ 2025131 w 2851449"/>
                <a:gd name="connsiteY8" fmla="*/ 1652636 h 1652636"/>
                <a:gd name="connsiteX9" fmla="*/ 826318 w 2851449"/>
                <a:gd name="connsiteY9" fmla="*/ 1652636 h 1652636"/>
                <a:gd name="connsiteX10" fmla="*/ 0 w 2851449"/>
                <a:gd name="connsiteY10" fmla="*/ 826318 h 1652636"/>
                <a:gd name="connsiteX11" fmla="*/ 826318 w 2851449"/>
                <a:gd name="connsiteY11" fmla="*/ 0 h 165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51449" h="1652636">
                  <a:moveTo>
                    <a:pt x="826318" y="0"/>
                  </a:moveTo>
                  <a:lnTo>
                    <a:pt x="2025131" y="0"/>
                  </a:lnTo>
                  <a:cubicBezTo>
                    <a:pt x="2481494" y="0"/>
                    <a:pt x="2851449" y="369955"/>
                    <a:pt x="2851449" y="826318"/>
                  </a:cubicBezTo>
                  <a:lnTo>
                    <a:pt x="2849373" y="846914"/>
                  </a:lnTo>
                  <a:lnTo>
                    <a:pt x="2851448" y="844839"/>
                  </a:lnTo>
                  <a:lnTo>
                    <a:pt x="2851448" y="1652636"/>
                  </a:lnTo>
                  <a:lnTo>
                    <a:pt x="2043651" y="1652636"/>
                  </a:lnTo>
                  <a:lnTo>
                    <a:pt x="2044636" y="1651651"/>
                  </a:lnTo>
                  <a:lnTo>
                    <a:pt x="2025131" y="1652636"/>
                  </a:lnTo>
                  <a:lnTo>
                    <a:pt x="826318" y="1652636"/>
                  </a:lnTo>
                  <a:cubicBezTo>
                    <a:pt x="369955" y="1652636"/>
                    <a:pt x="0" y="1282681"/>
                    <a:pt x="0" y="826318"/>
                  </a:cubicBezTo>
                  <a:cubicBezTo>
                    <a:pt x="0" y="369955"/>
                    <a:pt x="369955" y="0"/>
                    <a:pt x="8263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dist="127000" dir="2700000" algn="tl" rotWithShape="0">
                <a:srgbClr val="42469F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2000" b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마케팅 전략</a:t>
              </a:r>
            </a:p>
          </p:txBody>
        </p:sp>
        <p:sp>
          <p:nvSpPr>
            <p:cNvPr id="42" name="직각 삼각형 41"/>
            <p:cNvSpPr/>
            <p:nvPr/>
          </p:nvSpPr>
          <p:spPr>
            <a:xfrm flipH="1">
              <a:off x="10588774" y="2892805"/>
              <a:ext cx="388532" cy="388532"/>
            </a:xfrm>
            <a:prstGeom prst="rtTriangle">
              <a:avLst/>
            </a:prstGeom>
            <a:solidFill>
              <a:srgbClr val="6D41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anchor="ctr"/>
            <a:lstStyle/>
            <a:p>
              <a:pPr algn="ctr">
                <a:defRPr/>
              </a:pPr>
              <a:r>
                <a:rPr lang="en-US" altLang="ko-KR" sz="1200" b="1">
                  <a:solidFill>
                    <a:prstClr val="white"/>
                  </a:solidFill>
                </a:rPr>
                <a:t>C</a:t>
              </a:r>
              <a:endParaRPr lang="ko-KR" altLang="en-US" sz="1200" b="1">
                <a:solidFill>
                  <a:prstClr val="white"/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150696" y="1326765"/>
            <a:ext cx="1655369" cy="366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  <a:defRPr/>
            </a:pPr>
            <a:r>
              <a:rPr lang="ko-KR" altLang="ko-KR" dirty="0">
                <a:latin typeface="Tmon몬소리 Black"/>
                <a:ea typeface="Tmon몬소리 Black"/>
              </a:rPr>
              <a:t>▶</a:t>
            </a:r>
            <a:r>
              <a:rPr lang="en-US" altLang="ko-KR" dirty="0">
                <a:latin typeface="Tmon몬소리 Black"/>
                <a:ea typeface="Tmon몬소리 Black"/>
              </a:rPr>
              <a:t>   Cluster  3</a:t>
            </a:r>
          </a:p>
        </p:txBody>
      </p:sp>
    </p:spTree>
    <p:extLst>
      <p:ext uri="{BB962C8B-B14F-4D97-AF65-F5344CB8AC3E}">
        <p14:creationId xmlns:p14="http://schemas.microsoft.com/office/powerpoint/2010/main" val="300491371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0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155006" y="146920"/>
            <a:ext cx="11881987" cy="6564159"/>
            <a:chOff x="155006" y="146920"/>
            <a:chExt cx="11881987" cy="6564159"/>
          </a:xfrm>
        </p:grpSpPr>
        <p:sp>
          <p:nvSpPr>
            <p:cNvPr id="6" name="사각형: 잘린 한쪽 모서리 1"/>
            <p:cNvSpPr/>
            <p:nvPr/>
          </p:nvSpPr>
          <p:spPr>
            <a:xfrm>
              <a:off x="248765" y="233120"/>
              <a:ext cx="11694470" cy="6391759"/>
            </a:xfrm>
            <a:prstGeom prst="roundRect">
              <a:avLst>
                <a:gd name="adj" fmla="val 2309"/>
              </a:avLst>
            </a:prstGeom>
            <a:solidFill>
              <a:srgbClr val="FBFBFB"/>
            </a:solidFill>
            <a:ln w="152400" cmpd="thinThick">
              <a:noFill/>
            </a:ln>
            <a:effectLst>
              <a:outerShdw blurRad="2413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" name="사각형: 잘린 한쪽 모서리 1"/>
            <p:cNvSpPr/>
            <p:nvPr/>
          </p:nvSpPr>
          <p:spPr>
            <a:xfrm>
              <a:off x="155006" y="146920"/>
              <a:ext cx="11881987" cy="6564159"/>
            </a:xfrm>
            <a:prstGeom prst="roundRect">
              <a:avLst>
                <a:gd name="adj" fmla="val 3446"/>
              </a:avLst>
            </a:prstGeom>
            <a:noFill/>
            <a:ln w="19050" cmpd="sng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" name="모서리가 둥근 직사각형 6"/>
            <p:cNvSpPr/>
            <p:nvPr/>
          </p:nvSpPr>
          <p:spPr>
            <a:xfrm>
              <a:off x="475862" y="399512"/>
              <a:ext cx="11262048" cy="43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rgbClr val="D5E1FB"/>
              </a:solidFill>
            </a:ln>
            <a:effectLst>
              <a:outerShdw blurRad="190500" dist="63500" dir="5400000" sx="98000" sy="98000" algn="t" rotWithShape="0">
                <a:srgbClr val="AFF5FB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anchor="ctr"/>
            <a:lstStyle/>
            <a:p>
              <a:pPr marL="36195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고객 군집화 모델링  </a:t>
              </a:r>
              <a:r>
                <a:rPr kumimoji="0" lang="en-US" altLang="ko-KR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-</a:t>
              </a:r>
              <a:r>
                <a:rPr kumimoji="0" lang="ko-KR" altLang="en-US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 </a:t>
              </a:r>
              <a:r>
                <a:rPr kumimoji="0" lang="en-US" altLang="ko-KR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31</a:t>
              </a:r>
              <a:r>
                <a:rPr kumimoji="0" lang="ko-KR" altLang="en-US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조</a:t>
              </a:r>
              <a:r>
                <a:rPr kumimoji="0" lang="en-US" altLang="ko-KR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 </a:t>
              </a:r>
              <a:r>
                <a:rPr kumimoji="0" lang="en-US" altLang="ko-KR" sz="800" b="0" i="0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KT AIVLE SCHOOL MINI PROJECT</a:t>
              </a: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11395312" y="415386"/>
              <a:ext cx="307425" cy="341119"/>
              <a:chOff x="543374" y="6026135"/>
              <a:chExt cx="369283" cy="409757"/>
            </a:xfrm>
          </p:grpSpPr>
          <p:grpSp>
            <p:nvGrpSpPr>
              <p:cNvPr id="14" name="그룹 13"/>
              <p:cNvGrpSpPr/>
              <p:nvPr/>
            </p:nvGrpSpPr>
            <p:grpSpPr>
              <a:xfrm>
                <a:off x="543374" y="6089002"/>
                <a:ext cx="346890" cy="346890"/>
                <a:chOff x="349029" y="527157"/>
                <a:chExt cx="429876" cy="429876"/>
              </a:xfrm>
              <a:solidFill>
                <a:schemeClr val="bg1"/>
              </a:solidFill>
            </p:grpSpPr>
            <p:sp>
              <p:nvSpPr>
                <p:cNvPr id="16" name="사각형: 둥근 모서리 18"/>
                <p:cNvSpPr/>
                <p:nvPr/>
              </p:nvSpPr>
              <p:spPr>
                <a:xfrm>
                  <a:off x="349029" y="527157"/>
                  <a:ext cx="429876" cy="429876"/>
                </a:xfrm>
                <a:prstGeom prst="roundRect">
                  <a:avLst>
                    <a:gd name="adj" fmla="val 50000"/>
                  </a:avLst>
                </a:prstGeom>
                <a:grpFill/>
                <a:ln w="19050">
                  <a:solidFill>
                    <a:schemeClr val="bg1"/>
                  </a:solidFill>
                </a:ln>
                <a:effectLst>
                  <a:outerShdw blurRad="127000" dist="38100" dir="2700000" algn="tl" rotWithShape="0">
                    <a:prstClr val="black">
                      <a:alpha val="1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542925" marR="0" lvl="0" indent="0" algn="l" defTabSz="914400" rtl="0" eaLnBrk="1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FontTx/>
                    <a:buNone/>
                    <a:defRPr/>
                  </a:pPr>
                  <a:endParaRPr kumimoji="0" lang="en-US" altLang="ko-KR" sz="700" b="0" i="0" u="none" strike="noStrike" kern="0" cap="none" spc="0" normalizeH="0" baseline="0">
                    <a:solidFill>
                      <a:srgbClr val="44546A">
                        <a:lumMod val="75000"/>
                      </a:srgbClr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endParaRPr>
                </a:p>
              </p:txBody>
            </p:sp>
            <p:pic>
              <p:nvPicPr>
                <p:cNvPr id="17" name="그림 16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420272" y="595047"/>
                  <a:ext cx="302628" cy="302628"/>
                </a:xfrm>
                <a:prstGeom prst="rect">
                  <a:avLst/>
                </a:prstGeom>
                <a:grpFill/>
              </p:spPr>
            </p:pic>
          </p:grpSp>
          <p:sp>
            <p:nvSpPr>
              <p:cNvPr id="15" name="타원 14"/>
              <p:cNvSpPr/>
              <p:nvPr/>
            </p:nvSpPr>
            <p:spPr>
              <a:xfrm>
                <a:off x="771902" y="6026135"/>
                <a:ext cx="140756" cy="140756"/>
              </a:xfrm>
              <a:prstGeom prst="ellipse">
                <a:avLst/>
              </a:prstGeom>
              <a:gradFill>
                <a:gsLst>
                  <a:gs pos="0">
                    <a:srgbClr val="5D47D3"/>
                  </a:gs>
                  <a:gs pos="100000">
                    <a:srgbClr val="6D41FA"/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r>
                  <a:rPr kumimoji="0" lang="en-US" altLang="ko-KR" sz="800" b="1" i="0" u="none" strike="noStrike" kern="1200" cap="none" spc="0" normalizeH="0" baseline="0"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rPr>
                  <a:t>8</a:t>
                </a: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661552" y="492918"/>
              <a:ext cx="192790" cy="216990"/>
              <a:chOff x="5395274" y="2650519"/>
              <a:chExt cx="1459542" cy="1642754"/>
            </a:xfrm>
            <a:gradFill flip="none" rotWithShape="1">
              <a:gsLst>
                <a:gs pos="0">
                  <a:srgbClr val="5D47D3"/>
                </a:gs>
                <a:gs pos="100000">
                  <a:srgbClr val="A121A2"/>
                </a:gs>
              </a:gsLst>
              <a:lin ang="18900000" scaled="1"/>
              <a:tileRect/>
            </a:gradFill>
          </p:grpSpPr>
          <p:sp>
            <p:nvSpPr>
              <p:cNvPr id="19" name="TextBox 18"/>
              <p:cNvSpPr txBox="1"/>
              <p:nvPr/>
            </p:nvSpPr>
            <p:spPr>
              <a:xfrm>
                <a:off x="5628161" y="2650519"/>
                <a:ext cx="943373" cy="1642754"/>
              </a:xfrm>
              <a:custGeom>
                <a:avLst/>
                <a:gdLst>
                  <a:gd name="connsiteX0" fmla="*/ 558294 w 943373"/>
                  <a:gd name="connsiteY0" fmla="*/ 0 h 1642754"/>
                  <a:gd name="connsiteX1" fmla="*/ 943373 w 943373"/>
                  <a:gd name="connsiteY1" fmla="*/ 0 h 1642754"/>
                  <a:gd name="connsiteX2" fmla="*/ 430222 w 943373"/>
                  <a:gd name="connsiteY2" fmla="*/ 1509968 h 1642754"/>
                  <a:gd name="connsiteX3" fmla="*/ 352120 w 943373"/>
                  <a:gd name="connsiteY3" fmla="*/ 1605763 h 1642754"/>
                  <a:gd name="connsiteX4" fmla="*/ 233323 w 943373"/>
                  <a:gd name="connsiteY4" fmla="*/ 1642754 h 1642754"/>
                  <a:gd name="connsiteX5" fmla="*/ 0 w 943373"/>
                  <a:gd name="connsiteY5" fmla="*/ 1642754 h 1642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3373" h="1642754">
                    <a:moveTo>
                      <a:pt x="558294" y="0"/>
                    </a:moveTo>
                    <a:lnTo>
                      <a:pt x="943373" y="0"/>
                    </a:lnTo>
                    <a:lnTo>
                      <a:pt x="430222" y="1509968"/>
                    </a:lnTo>
                    <a:cubicBezTo>
                      <a:pt x="416883" y="1549172"/>
                      <a:pt x="390851" y="1581105"/>
                      <a:pt x="352120" y="1605763"/>
                    </a:cubicBezTo>
                    <a:cubicBezTo>
                      <a:pt x="313390" y="1630424"/>
                      <a:pt x="273792" y="1642754"/>
                      <a:pt x="233323" y="1642754"/>
                    </a:cubicBezTo>
                    <a:lnTo>
                      <a:pt x="0" y="1642754"/>
                    </a:lnTo>
                    <a:close/>
                  </a:path>
                </a:pathLst>
              </a:custGeom>
              <a:solidFill>
                <a:srgbClr val="6D41FA"/>
              </a:solidFill>
              <a:ln w="6350">
                <a:noFill/>
              </a:ln>
              <a:effectLst/>
            </p:spPr>
            <p:txBody>
              <a:bodyPr rot="0"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3000" b="1" i="1" u="none" strike="noStrike" kern="1200" cap="none" spc="0" normalizeH="0" baseline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uLnTx/>
                  <a:uFillTx/>
                  <a:latin typeface="Tmon몬소리 Black"/>
                  <a:ea typeface="Tmon몬소리 Black"/>
                  <a:cs typeface="+mn-cs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 flipH="1" flipV="1">
                <a:off x="5395274" y="2650519"/>
                <a:ext cx="643796" cy="867938"/>
              </a:xfrm>
              <a:custGeom>
                <a:avLst/>
                <a:gdLst>
                  <a:gd name="connsiteX0" fmla="*/ 325633 w 710719"/>
                  <a:gd name="connsiteY0" fmla="*/ 0 h 958161"/>
                  <a:gd name="connsiteX1" fmla="*/ 710719 w 710719"/>
                  <a:gd name="connsiteY1" fmla="*/ 0 h 958161"/>
                  <a:gd name="connsiteX2" fmla="*/ 430222 w 710719"/>
                  <a:gd name="connsiteY2" fmla="*/ 825375 h 958161"/>
                  <a:gd name="connsiteX3" fmla="*/ 352120 w 710719"/>
                  <a:gd name="connsiteY3" fmla="*/ 921170 h 958161"/>
                  <a:gd name="connsiteX4" fmla="*/ 233323 w 710719"/>
                  <a:gd name="connsiteY4" fmla="*/ 958161 h 958161"/>
                  <a:gd name="connsiteX5" fmla="*/ 0 w 710719"/>
                  <a:gd name="connsiteY5" fmla="*/ 958161 h 958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0719" h="958161">
                    <a:moveTo>
                      <a:pt x="325633" y="0"/>
                    </a:moveTo>
                    <a:lnTo>
                      <a:pt x="710719" y="0"/>
                    </a:lnTo>
                    <a:lnTo>
                      <a:pt x="430222" y="825375"/>
                    </a:lnTo>
                    <a:cubicBezTo>
                      <a:pt x="416883" y="864579"/>
                      <a:pt x="390851" y="896512"/>
                      <a:pt x="352120" y="921170"/>
                    </a:cubicBezTo>
                    <a:cubicBezTo>
                      <a:pt x="313390" y="945831"/>
                      <a:pt x="273792" y="958161"/>
                      <a:pt x="233323" y="958161"/>
                    </a:cubicBezTo>
                    <a:lnTo>
                      <a:pt x="0" y="958161"/>
                    </a:lnTo>
                    <a:close/>
                  </a:path>
                </a:pathLst>
              </a:custGeom>
              <a:solidFill>
                <a:srgbClr val="6D41FA"/>
              </a:solidFill>
              <a:ln w="6350">
                <a:noFill/>
              </a:ln>
              <a:effectLst/>
            </p:spPr>
            <p:txBody>
              <a:bodyPr rot="0"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3000" b="1" i="1" u="none" strike="noStrike" kern="1200" cap="none" spc="0" normalizeH="0" baseline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uLnTx/>
                  <a:uFillTx/>
                  <a:latin typeface="Tmon몬소리 Black"/>
                  <a:ea typeface="Tmon몬소리 Black"/>
                  <a:cs typeface="+mn-cs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393134" y="3186398"/>
                <a:ext cx="461682" cy="332059"/>
              </a:xfrm>
              <a:custGeom>
                <a:avLst/>
                <a:gdLst>
                  <a:gd name="connsiteX0" fmla="*/ 112851 w 461682"/>
                  <a:gd name="connsiteY0" fmla="*/ 0 h 332059"/>
                  <a:gd name="connsiteX1" fmla="*/ 461682 w 461682"/>
                  <a:gd name="connsiteY1" fmla="*/ 0 h 332059"/>
                  <a:gd name="connsiteX2" fmla="*/ 389711 w 461682"/>
                  <a:gd name="connsiteY2" fmla="*/ 211777 h 332059"/>
                  <a:gd name="connsiteX3" fmla="*/ 318964 w 461682"/>
                  <a:gd name="connsiteY3" fmla="*/ 298551 h 332059"/>
                  <a:gd name="connsiteX4" fmla="*/ 211353 w 461682"/>
                  <a:gd name="connsiteY4" fmla="*/ 332059 h 332059"/>
                  <a:gd name="connsiteX5" fmla="*/ 0 w 461682"/>
                  <a:gd name="connsiteY5" fmla="*/ 332059 h 33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682" h="332059">
                    <a:moveTo>
                      <a:pt x="112851" y="0"/>
                    </a:moveTo>
                    <a:lnTo>
                      <a:pt x="461682" y="0"/>
                    </a:lnTo>
                    <a:lnTo>
                      <a:pt x="389711" y="211777"/>
                    </a:lnTo>
                    <a:cubicBezTo>
                      <a:pt x="377628" y="247289"/>
                      <a:pt x="354048" y="276215"/>
                      <a:pt x="318964" y="298551"/>
                    </a:cubicBezTo>
                    <a:cubicBezTo>
                      <a:pt x="283880" y="320890"/>
                      <a:pt x="248011" y="332059"/>
                      <a:pt x="211353" y="332059"/>
                    </a:cubicBezTo>
                    <a:lnTo>
                      <a:pt x="0" y="332059"/>
                    </a:lnTo>
                    <a:close/>
                  </a:path>
                </a:pathLst>
              </a:custGeom>
              <a:solidFill>
                <a:srgbClr val="6D41FA"/>
              </a:solidFill>
              <a:ln w="6350">
                <a:noFill/>
              </a:ln>
              <a:effectLst/>
            </p:spPr>
            <p:txBody>
              <a:bodyPr rot="0"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3000" b="1" i="1" u="none" strike="noStrike" kern="1200" cap="none" spc="0" normalizeH="0" baseline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uLnTx/>
                  <a:uFillTx/>
                  <a:latin typeface="Tmon몬소리 Black"/>
                  <a:ea typeface="Tmon몬소리 Black"/>
                  <a:cs typeface="+mn-cs"/>
                </a:endParaRPr>
              </a:p>
            </p:txBody>
          </p:sp>
        </p:grpSp>
      </p:grpSp>
      <p:sp>
        <p:nvSpPr>
          <p:cNvPr id="33" name="직사각형 32"/>
          <p:cNvSpPr/>
          <p:nvPr/>
        </p:nvSpPr>
        <p:spPr>
          <a:xfrm>
            <a:off x="3184499" y="970349"/>
            <a:ext cx="5823002" cy="256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chemeClr val="accent3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보험사 마케팅 활용을 위한 고객 군집화 모델링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475863" y="3497492"/>
            <a:ext cx="416264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2800" indent="-142800">
              <a:buFont typeface="Arial"/>
              <a:buChar char="•"/>
              <a:defRPr/>
            </a:pPr>
            <a:r>
              <a:rPr lang="ko-KR" altLang="en-US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할인 인센티브와 </a:t>
            </a:r>
            <a:r>
              <a:rPr lang="ko-KR" altLang="en-US" sz="1600" b="1" dirty="0" err="1">
                <a:solidFill>
                  <a:schemeClr val="dk1"/>
                </a:solidFill>
                <a:latin typeface="나눔바른고딕OTF"/>
                <a:ea typeface="나눔바른고딕OTF"/>
              </a:rPr>
              <a:t>설계사독려</a:t>
            </a:r>
            <a:r>
              <a:rPr lang="ko-KR" altLang="en-US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 인센티브의 </a:t>
            </a:r>
            <a:endParaRPr lang="en-US" altLang="ko-KR" sz="1600" b="1" dirty="0">
              <a:solidFill>
                <a:schemeClr val="dk1"/>
              </a:solidFill>
              <a:latin typeface="나눔바른고딕OTF"/>
              <a:ea typeface="나눔바른고딕OTF"/>
            </a:endParaRPr>
          </a:p>
          <a:p>
            <a:pPr>
              <a:defRPr/>
            </a:pPr>
            <a:r>
              <a:rPr lang="en-US" altLang="ko-KR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  </a:t>
            </a:r>
            <a:r>
              <a:rPr lang="ko-KR" altLang="en-US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비율이 균등히 높은 집단</a:t>
            </a:r>
            <a:r>
              <a:rPr lang="en-US" altLang="ko-KR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.</a:t>
            </a:r>
            <a:r>
              <a:rPr lang="ko-KR" altLang="en-US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 </a:t>
            </a:r>
            <a:endParaRPr lang="en-US" altLang="ko-KR" sz="1600" b="1" dirty="0">
              <a:solidFill>
                <a:schemeClr val="dk1"/>
              </a:solidFill>
              <a:latin typeface="나눔바른고딕OTF"/>
              <a:ea typeface="나눔바른고딕OTF"/>
            </a:endParaRPr>
          </a:p>
          <a:p>
            <a:pPr>
              <a:defRPr/>
            </a:pPr>
            <a:r>
              <a:rPr lang="en-US" altLang="ko-KR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  </a:t>
            </a:r>
            <a:r>
              <a:rPr lang="ko-KR" altLang="en-US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다양한 요인을 받은 중도적 성향</a:t>
            </a:r>
            <a:endParaRPr lang="ko-KR" altLang="en-US" sz="1600" dirty="0">
              <a:solidFill>
                <a:schemeClr val="dk1"/>
              </a:solidFill>
              <a:latin typeface="나눔바른고딕OTF"/>
              <a:ea typeface="나눔바른고딕OTF"/>
            </a:endParaRPr>
          </a:p>
          <a:p>
            <a:pPr marL="142800" indent="-142800">
              <a:buFont typeface="Arial"/>
              <a:buChar char="•"/>
              <a:defRPr/>
            </a:pPr>
            <a:r>
              <a:rPr lang="ko-KR" altLang="en-US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대형 크기의 집에 거주하는 집단</a:t>
            </a:r>
            <a:endParaRPr lang="ko-KR" altLang="en-US" sz="1600" dirty="0">
              <a:solidFill>
                <a:schemeClr val="dk1"/>
              </a:solidFill>
              <a:latin typeface="나눔바른고딕OTF"/>
              <a:ea typeface="나눔바른고딕OTF"/>
            </a:endParaRPr>
          </a:p>
          <a:p>
            <a:pPr marL="142800" indent="-142800">
              <a:buFont typeface="Arial"/>
              <a:buChar char="•"/>
              <a:defRPr/>
            </a:pPr>
            <a:r>
              <a:rPr lang="ko-KR" altLang="en-US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단일 상품 고객이 상대적으로 많은 집단</a:t>
            </a:r>
            <a:endParaRPr lang="ko-KR" altLang="en-US" sz="1600" dirty="0">
              <a:solidFill>
                <a:schemeClr val="dk1"/>
              </a:solidFill>
              <a:latin typeface="나눔바른고딕OTF"/>
              <a:ea typeface="나눔바른고딕OTF"/>
            </a:endParaRPr>
          </a:p>
          <a:p>
            <a:pPr marL="142800" indent="-142800">
              <a:buFont typeface="Arial"/>
              <a:buChar char="•"/>
              <a:defRPr/>
            </a:pPr>
            <a:r>
              <a:rPr lang="ko-KR" altLang="en-US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자사영업 비중이 높은 집단</a:t>
            </a:r>
            <a:endParaRPr lang="ko-KR" altLang="en-US" sz="1600" dirty="0">
              <a:solidFill>
                <a:schemeClr val="dk1"/>
              </a:solidFill>
              <a:latin typeface="나눔바른고딕OTF"/>
              <a:ea typeface="나눔바른고딕OTF"/>
            </a:endParaRPr>
          </a:p>
          <a:p>
            <a:pPr marL="142800" indent="-142800">
              <a:buFont typeface="Arial"/>
              <a:buChar char="•"/>
              <a:defRPr/>
            </a:pPr>
            <a:r>
              <a:rPr lang="ko-KR" altLang="en-US" sz="1600" dirty="0">
                <a:solidFill>
                  <a:schemeClr val="dk1"/>
                </a:solidFill>
                <a:latin typeface="나눔바른고딕OTF"/>
                <a:ea typeface="나눔바른고딕OTF"/>
              </a:rPr>
              <a:t>도시 근교 비중이 높은 집단</a:t>
            </a:r>
            <a:endParaRPr lang="ko-KR" altLang="en-US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663131" y="2042413"/>
            <a:ext cx="1812358" cy="1050402"/>
            <a:chOff x="1143586" y="1628701"/>
            <a:chExt cx="2851449" cy="1652636"/>
          </a:xfrm>
        </p:grpSpPr>
        <p:sp>
          <p:nvSpPr>
            <p:cNvPr id="35" name="자유형: 도형 49"/>
            <p:cNvSpPr/>
            <p:nvPr/>
          </p:nvSpPr>
          <p:spPr>
            <a:xfrm>
              <a:off x="1143586" y="1628701"/>
              <a:ext cx="2851449" cy="1652636"/>
            </a:xfrm>
            <a:custGeom>
              <a:avLst/>
              <a:gdLst>
                <a:gd name="connsiteX0" fmla="*/ 826318 w 2851449"/>
                <a:gd name="connsiteY0" fmla="*/ 0 h 1652636"/>
                <a:gd name="connsiteX1" fmla="*/ 2025131 w 2851449"/>
                <a:gd name="connsiteY1" fmla="*/ 0 h 1652636"/>
                <a:gd name="connsiteX2" fmla="*/ 2851449 w 2851449"/>
                <a:gd name="connsiteY2" fmla="*/ 826318 h 1652636"/>
                <a:gd name="connsiteX3" fmla="*/ 2849373 w 2851449"/>
                <a:gd name="connsiteY3" fmla="*/ 846914 h 1652636"/>
                <a:gd name="connsiteX4" fmla="*/ 2851448 w 2851449"/>
                <a:gd name="connsiteY4" fmla="*/ 844839 h 1652636"/>
                <a:gd name="connsiteX5" fmla="*/ 2851448 w 2851449"/>
                <a:gd name="connsiteY5" fmla="*/ 1652636 h 1652636"/>
                <a:gd name="connsiteX6" fmla="*/ 2043651 w 2851449"/>
                <a:gd name="connsiteY6" fmla="*/ 1652636 h 1652636"/>
                <a:gd name="connsiteX7" fmla="*/ 2044636 w 2851449"/>
                <a:gd name="connsiteY7" fmla="*/ 1651651 h 1652636"/>
                <a:gd name="connsiteX8" fmla="*/ 2025131 w 2851449"/>
                <a:gd name="connsiteY8" fmla="*/ 1652636 h 1652636"/>
                <a:gd name="connsiteX9" fmla="*/ 826318 w 2851449"/>
                <a:gd name="connsiteY9" fmla="*/ 1652636 h 1652636"/>
                <a:gd name="connsiteX10" fmla="*/ 0 w 2851449"/>
                <a:gd name="connsiteY10" fmla="*/ 826318 h 1652636"/>
                <a:gd name="connsiteX11" fmla="*/ 826318 w 2851449"/>
                <a:gd name="connsiteY11" fmla="*/ 0 h 165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51449" h="1652636">
                  <a:moveTo>
                    <a:pt x="826318" y="0"/>
                  </a:moveTo>
                  <a:lnTo>
                    <a:pt x="2025131" y="0"/>
                  </a:lnTo>
                  <a:cubicBezTo>
                    <a:pt x="2481494" y="0"/>
                    <a:pt x="2851449" y="369955"/>
                    <a:pt x="2851449" y="826318"/>
                  </a:cubicBezTo>
                  <a:lnTo>
                    <a:pt x="2849373" y="846914"/>
                  </a:lnTo>
                  <a:lnTo>
                    <a:pt x="2851448" y="844839"/>
                  </a:lnTo>
                  <a:lnTo>
                    <a:pt x="2851448" y="1652636"/>
                  </a:lnTo>
                  <a:lnTo>
                    <a:pt x="2043651" y="1652636"/>
                  </a:lnTo>
                  <a:lnTo>
                    <a:pt x="2044636" y="1651651"/>
                  </a:lnTo>
                  <a:lnTo>
                    <a:pt x="2025131" y="1652636"/>
                  </a:lnTo>
                  <a:lnTo>
                    <a:pt x="826318" y="1652636"/>
                  </a:lnTo>
                  <a:cubicBezTo>
                    <a:pt x="369955" y="1652636"/>
                    <a:pt x="0" y="1282681"/>
                    <a:pt x="0" y="826318"/>
                  </a:cubicBezTo>
                  <a:cubicBezTo>
                    <a:pt x="0" y="369955"/>
                    <a:pt x="369955" y="0"/>
                    <a:pt x="8263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dist="127000" dir="2700000" algn="tl" rotWithShape="0">
                <a:srgbClr val="42469F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2000" b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군집 특성</a:t>
              </a:r>
            </a:p>
          </p:txBody>
        </p:sp>
        <p:sp>
          <p:nvSpPr>
            <p:cNvPr id="36" name="직각 삼각형 35"/>
            <p:cNvSpPr/>
            <p:nvPr/>
          </p:nvSpPr>
          <p:spPr>
            <a:xfrm flipH="1">
              <a:off x="3606502" y="2892805"/>
              <a:ext cx="388532" cy="388532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anchor="ctr"/>
            <a:lstStyle/>
            <a:p>
              <a:pPr algn="ctr">
                <a:defRPr/>
              </a:pPr>
              <a:r>
                <a:rPr lang="en-US" altLang="ko-KR" sz="1200" b="1">
                  <a:solidFill>
                    <a:prstClr val="white"/>
                  </a:solidFill>
                </a:rPr>
                <a:t>A</a:t>
              </a:r>
              <a:endParaRPr lang="ko-KR" altLang="en-US" sz="1200" b="1">
                <a:solidFill>
                  <a:prstClr val="white"/>
                </a:solidFill>
              </a:endParaRPr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4638507" y="3442020"/>
            <a:ext cx="39356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800" b="1" dirty="0">
                <a:effectLst/>
                <a:latin typeface="나눔바른고딕"/>
              </a:rPr>
              <a:t>큰 집에 거주하는 단일 상품의 고객</a:t>
            </a:r>
            <a:endParaRPr lang="en-US" altLang="ko-KR" sz="1800" b="1" dirty="0">
              <a:effectLst/>
              <a:latin typeface="나눔바른고딕"/>
            </a:endParaRPr>
          </a:p>
          <a:p>
            <a:pPr fontAlgn="ctr"/>
            <a:r>
              <a:rPr lang="en-US" altLang="ko-KR" sz="1800" b="1" dirty="0">
                <a:effectLst/>
                <a:latin typeface="나눔바른고딕"/>
              </a:rPr>
              <a:t> -&gt; </a:t>
            </a:r>
            <a:r>
              <a:rPr lang="ko-KR" altLang="en-US" sz="1800" b="1" dirty="0">
                <a:effectLst/>
                <a:latin typeface="나눔바른고딕"/>
              </a:rPr>
              <a:t>보수적인 집단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5189820" y="2042413"/>
            <a:ext cx="1812358" cy="1050402"/>
            <a:chOff x="4670275" y="1628701"/>
            <a:chExt cx="2851449" cy="1652636"/>
          </a:xfrm>
        </p:grpSpPr>
        <p:sp>
          <p:nvSpPr>
            <p:cNvPr id="38" name="자유형: 도형 52"/>
            <p:cNvSpPr/>
            <p:nvPr/>
          </p:nvSpPr>
          <p:spPr>
            <a:xfrm>
              <a:off x="4670275" y="1628701"/>
              <a:ext cx="2851449" cy="1652636"/>
            </a:xfrm>
            <a:custGeom>
              <a:avLst/>
              <a:gdLst>
                <a:gd name="connsiteX0" fmla="*/ 826318 w 2851449"/>
                <a:gd name="connsiteY0" fmla="*/ 0 h 1652636"/>
                <a:gd name="connsiteX1" fmla="*/ 2025131 w 2851449"/>
                <a:gd name="connsiteY1" fmla="*/ 0 h 1652636"/>
                <a:gd name="connsiteX2" fmla="*/ 2851449 w 2851449"/>
                <a:gd name="connsiteY2" fmla="*/ 826318 h 1652636"/>
                <a:gd name="connsiteX3" fmla="*/ 2849373 w 2851449"/>
                <a:gd name="connsiteY3" fmla="*/ 846914 h 1652636"/>
                <a:gd name="connsiteX4" fmla="*/ 2851448 w 2851449"/>
                <a:gd name="connsiteY4" fmla="*/ 844839 h 1652636"/>
                <a:gd name="connsiteX5" fmla="*/ 2851448 w 2851449"/>
                <a:gd name="connsiteY5" fmla="*/ 1652636 h 1652636"/>
                <a:gd name="connsiteX6" fmla="*/ 2043651 w 2851449"/>
                <a:gd name="connsiteY6" fmla="*/ 1652636 h 1652636"/>
                <a:gd name="connsiteX7" fmla="*/ 2044636 w 2851449"/>
                <a:gd name="connsiteY7" fmla="*/ 1651651 h 1652636"/>
                <a:gd name="connsiteX8" fmla="*/ 2025131 w 2851449"/>
                <a:gd name="connsiteY8" fmla="*/ 1652636 h 1652636"/>
                <a:gd name="connsiteX9" fmla="*/ 826318 w 2851449"/>
                <a:gd name="connsiteY9" fmla="*/ 1652636 h 1652636"/>
                <a:gd name="connsiteX10" fmla="*/ 0 w 2851449"/>
                <a:gd name="connsiteY10" fmla="*/ 826318 h 1652636"/>
                <a:gd name="connsiteX11" fmla="*/ 826318 w 2851449"/>
                <a:gd name="connsiteY11" fmla="*/ 0 h 165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51449" h="1652636">
                  <a:moveTo>
                    <a:pt x="826318" y="0"/>
                  </a:moveTo>
                  <a:lnTo>
                    <a:pt x="2025131" y="0"/>
                  </a:lnTo>
                  <a:cubicBezTo>
                    <a:pt x="2481494" y="0"/>
                    <a:pt x="2851449" y="369955"/>
                    <a:pt x="2851449" y="826318"/>
                  </a:cubicBezTo>
                  <a:lnTo>
                    <a:pt x="2849373" y="846914"/>
                  </a:lnTo>
                  <a:lnTo>
                    <a:pt x="2851448" y="844839"/>
                  </a:lnTo>
                  <a:lnTo>
                    <a:pt x="2851448" y="1652636"/>
                  </a:lnTo>
                  <a:lnTo>
                    <a:pt x="2043651" y="1652636"/>
                  </a:lnTo>
                  <a:lnTo>
                    <a:pt x="2044636" y="1651651"/>
                  </a:lnTo>
                  <a:lnTo>
                    <a:pt x="2025131" y="1652636"/>
                  </a:lnTo>
                  <a:lnTo>
                    <a:pt x="826318" y="1652636"/>
                  </a:lnTo>
                  <a:cubicBezTo>
                    <a:pt x="369955" y="1652636"/>
                    <a:pt x="0" y="1282681"/>
                    <a:pt x="0" y="826318"/>
                  </a:cubicBezTo>
                  <a:cubicBezTo>
                    <a:pt x="0" y="369955"/>
                    <a:pt x="369955" y="0"/>
                    <a:pt x="8263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dist="127000" dir="2700000" algn="tl" rotWithShape="0">
                <a:srgbClr val="42469F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2000" b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군집 정의</a:t>
              </a:r>
            </a:p>
          </p:txBody>
        </p:sp>
        <p:sp>
          <p:nvSpPr>
            <p:cNvPr id="39" name="직각 삼각형 38"/>
            <p:cNvSpPr/>
            <p:nvPr/>
          </p:nvSpPr>
          <p:spPr>
            <a:xfrm flipH="1">
              <a:off x="7133191" y="2892805"/>
              <a:ext cx="388532" cy="388532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anchor="ctr"/>
            <a:lstStyle/>
            <a:p>
              <a:pPr algn="ctr">
                <a:defRPr/>
              </a:pPr>
              <a:r>
                <a:rPr lang="en-US" altLang="ko-KR" sz="1200" b="1">
                  <a:solidFill>
                    <a:prstClr val="white"/>
                  </a:solidFill>
                </a:rPr>
                <a:t>B</a:t>
              </a:r>
              <a:endParaRPr lang="ko-KR" altLang="en-US" sz="1200" b="1">
                <a:solidFill>
                  <a:prstClr val="white"/>
                </a:solidFill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8289833" y="3429000"/>
            <a:ext cx="28514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보장 리모델링 혜택 제공</a:t>
            </a:r>
            <a:r>
              <a:rPr lang="en-US" altLang="ko-KR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,</a:t>
            </a:r>
          </a:p>
          <a:p>
            <a:pPr algn="ctr">
              <a:defRPr/>
            </a:pPr>
            <a:r>
              <a:rPr lang="ko-KR" altLang="en-US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주택 보험</a:t>
            </a:r>
            <a:r>
              <a:rPr lang="en-US" altLang="ko-KR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, 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8645402" y="2042413"/>
            <a:ext cx="1812358" cy="1050402"/>
            <a:chOff x="8125857" y="1628701"/>
            <a:chExt cx="2851448" cy="1652636"/>
          </a:xfrm>
        </p:grpSpPr>
        <p:sp>
          <p:nvSpPr>
            <p:cNvPr id="41" name="자유형: 도형 55"/>
            <p:cNvSpPr/>
            <p:nvPr/>
          </p:nvSpPr>
          <p:spPr>
            <a:xfrm>
              <a:off x="8125857" y="1628701"/>
              <a:ext cx="2851449" cy="1652636"/>
            </a:xfrm>
            <a:custGeom>
              <a:avLst/>
              <a:gdLst>
                <a:gd name="connsiteX0" fmla="*/ 826318 w 2851449"/>
                <a:gd name="connsiteY0" fmla="*/ 0 h 1652636"/>
                <a:gd name="connsiteX1" fmla="*/ 2025131 w 2851449"/>
                <a:gd name="connsiteY1" fmla="*/ 0 h 1652636"/>
                <a:gd name="connsiteX2" fmla="*/ 2851449 w 2851449"/>
                <a:gd name="connsiteY2" fmla="*/ 826318 h 1652636"/>
                <a:gd name="connsiteX3" fmla="*/ 2849373 w 2851449"/>
                <a:gd name="connsiteY3" fmla="*/ 846914 h 1652636"/>
                <a:gd name="connsiteX4" fmla="*/ 2851448 w 2851449"/>
                <a:gd name="connsiteY4" fmla="*/ 844839 h 1652636"/>
                <a:gd name="connsiteX5" fmla="*/ 2851448 w 2851449"/>
                <a:gd name="connsiteY5" fmla="*/ 1652636 h 1652636"/>
                <a:gd name="connsiteX6" fmla="*/ 2043651 w 2851449"/>
                <a:gd name="connsiteY6" fmla="*/ 1652636 h 1652636"/>
                <a:gd name="connsiteX7" fmla="*/ 2044636 w 2851449"/>
                <a:gd name="connsiteY7" fmla="*/ 1651651 h 1652636"/>
                <a:gd name="connsiteX8" fmla="*/ 2025131 w 2851449"/>
                <a:gd name="connsiteY8" fmla="*/ 1652636 h 1652636"/>
                <a:gd name="connsiteX9" fmla="*/ 826318 w 2851449"/>
                <a:gd name="connsiteY9" fmla="*/ 1652636 h 1652636"/>
                <a:gd name="connsiteX10" fmla="*/ 0 w 2851449"/>
                <a:gd name="connsiteY10" fmla="*/ 826318 h 1652636"/>
                <a:gd name="connsiteX11" fmla="*/ 826318 w 2851449"/>
                <a:gd name="connsiteY11" fmla="*/ 0 h 165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51449" h="1652636">
                  <a:moveTo>
                    <a:pt x="826318" y="0"/>
                  </a:moveTo>
                  <a:lnTo>
                    <a:pt x="2025131" y="0"/>
                  </a:lnTo>
                  <a:cubicBezTo>
                    <a:pt x="2481494" y="0"/>
                    <a:pt x="2851449" y="369955"/>
                    <a:pt x="2851449" y="826318"/>
                  </a:cubicBezTo>
                  <a:lnTo>
                    <a:pt x="2849373" y="846914"/>
                  </a:lnTo>
                  <a:lnTo>
                    <a:pt x="2851448" y="844839"/>
                  </a:lnTo>
                  <a:lnTo>
                    <a:pt x="2851448" y="1652636"/>
                  </a:lnTo>
                  <a:lnTo>
                    <a:pt x="2043651" y="1652636"/>
                  </a:lnTo>
                  <a:lnTo>
                    <a:pt x="2044636" y="1651651"/>
                  </a:lnTo>
                  <a:lnTo>
                    <a:pt x="2025131" y="1652636"/>
                  </a:lnTo>
                  <a:lnTo>
                    <a:pt x="826318" y="1652636"/>
                  </a:lnTo>
                  <a:cubicBezTo>
                    <a:pt x="369955" y="1652636"/>
                    <a:pt x="0" y="1282681"/>
                    <a:pt x="0" y="826318"/>
                  </a:cubicBezTo>
                  <a:cubicBezTo>
                    <a:pt x="0" y="369955"/>
                    <a:pt x="369955" y="0"/>
                    <a:pt x="8263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dist="127000" dir="2700000" algn="tl" rotWithShape="0">
                <a:srgbClr val="42469F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2000" b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마케팅 전략</a:t>
              </a:r>
            </a:p>
          </p:txBody>
        </p:sp>
        <p:sp>
          <p:nvSpPr>
            <p:cNvPr id="42" name="직각 삼각형 41"/>
            <p:cNvSpPr/>
            <p:nvPr/>
          </p:nvSpPr>
          <p:spPr>
            <a:xfrm flipH="1">
              <a:off x="10588774" y="2892805"/>
              <a:ext cx="388532" cy="388532"/>
            </a:xfrm>
            <a:prstGeom prst="rtTriangle">
              <a:avLst/>
            </a:prstGeom>
            <a:solidFill>
              <a:srgbClr val="6D41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anchor="ctr"/>
            <a:lstStyle/>
            <a:p>
              <a:pPr algn="ctr">
                <a:defRPr/>
              </a:pPr>
              <a:r>
                <a:rPr lang="en-US" altLang="ko-KR" sz="1200" b="1">
                  <a:solidFill>
                    <a:prstClr val="white"/>
                  </a:solidFill>
                </a:rPr>
                <a:t>C</a:t>
              </a:r>
              <a:endParaRPr lang="ko-KR" altLang="en-US" sz="1200" b="1">
                <a:solidFill>
                  <a:prstClr val="white"/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150696" y="1326765"/>
            <a:ext cx="1655369" cy="366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  <a:defRPr/>
            </a:pPr>
            <a:r>
              <a:rPr lang="ko-KR" altLang="ko-KR" dirty="0">
                <a:latin typeface="Tmon몬소리 Black"/>
                <a:ea typeface="Tmon몬소리 Black"/>
              </a:rPr>
              <a:t>▶</a:t>
            </a:r>
            <a:r>
              <a:rPr lang="en-US" altLang="ko-KR" dirty="0">
                <a:latin typeface="Tmon몬소리 Black"/>
                <a:ea typeface="Tmon몬소리 Black"/>
              </a:rPr>
              <a:t>   Cluster  4</a:t>
            </a:r>
          </a:p>
        </p:txBody>
      </p:sp>
    </p:spTree>
    <p:extLst>
      <p:ext uri="{BB962C8B-B14F-4D97-AF65-F5344CB8AC3E}">
        <p14:creationId xmlns:p14="http://schemas.microsoft.com/office/powerpoint/2010/main" val="390445334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0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155006" y="146920"/>
            <a:ext cx="11881987" cy="6564159"/>
            <a:chOff x="155006" y="146920"/>
            <a:chExt cx="11881987" cy="6564159"/>
          </a:xfrm>
        </p:grpSpPr>
        <p:sp>
          <p:nvSpPr>
            <p:cNvPr id="6" name="사각형: 잘린 한쪽 모서리 1"/>
            <p:cNvSpPr/>
            <p:nvPr/>
          </p:nvSpPr>
          <p:spPr>
            <a:xfrm>
              <a:off x="248765" y="233120"/>
              <a:ext cx="11694470" cy="6391759"/>
            </a:xfrm>
            <a:prstGeom prst="roundRect">
              <a:avLst>
                <a:gd name="adj" fmla="val 2309"/>
              </a:avLst>
            </a:prstGeom>
            <a:solidFill>
              <a:srgbClr val="FBFBFB"/>
            </a:solidFill>
            <a:ln w="152400" cmpd="thinThick">
              <a:noFill/>
            </a:ln>
            <a:effectLst>
              <a:outerShdw blurRad="2413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" name="사각형: 잘린 한쪽 모서리 1"/>
            <p:cNvSpPr/>
            <p:nvPr/>
          </p:nvSpPr>
          <p:spPr>
            <a:xfrm>
              <a:off x="155006" y="146920"/>
              <a:ext cx="11881987" cy="6564159"/>
            </a:xfrm>
            <a:prstGeom prst="roundRect">
              <a:avLst>
                <a:gd name="adj" fmla="val 3446"/>
              </a:avLst>
            </a:prstGeom>
            <a:noFill/>
            <a:ln w="19050" cmpd="sng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" name="모서리가 둥근 직사각형 6"/>
            <p:cNvSpPr/>
            <p:nvPr/>
          </p:nvSpPr>
          <p:spPr>
            <a:xfrm>
              <a:off x="475862" y="399512"/>
              <a:ext cx="11262048" cy="43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rgbClr val="D5E1FB"/>
              </a:solidFill>
            </a:ln>
            <a:effectLst>
              <a:outerShdw blurRad="190500" dist="63500" dir="5400000" sx="98000" sy="98000" algn="t" rotWithShape="0">
                <a:srgbClr val="AFF5FB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anchor="ctr"/>
            <a:lstStyle/>
            <a:p>
              <a:pPr marL="36195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고객 군집화 모델링  </a:t>
              </a:r>
              <a:r>
                <a:rPr kumimoji="0" lang="en-US" altLang="ko-KR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-</a:t>
              </a:r>
              <a:r>
                <a:rPr kumimoji="0" lang="ko-KR" altLang="en-US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 </a:t>
              </a:r>
              <a:r>
                <a:rPr kumimoji="0" lang="en-US" altLang="ko-KR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31</a:t>
              </a:r>
              <a:r>
                <a:rPr kumimoji="0" lang="ko-KR" altLang="en-US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조</a:t>
              </a:r>
              <a:r>
                <a:rPr kumimoji="0" lang="en-US" altLang="ko-KR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 </a:t>
              </a:r>
              <a:r>
                <a:rPr kumimoji="0" lang="en-US" altLang="ko-KR" sz="800" b="0" i="0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KT AIVLE SCHOOL MINI PROJECT</a:t>
              </a: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11395312" y="415386"/>
              <a:ext cx="307425" cy="341119"/>
              <a:chOff x="543374" y="6026135"/>
              <a:chExt cx="369283" cy="409757"/>
            </a:xfrm>
          </p:grpSpPr>
          <p:grpSp>
            <p:nvGrpSpPr>
              <p:cNvPr id="14" name="그룹 13"/>
              <p:cNvGrpSpPr/>
              <p:nvPr/>
            </p:nvGrpSpPr>
            <p:grpSpPr>
              <a:xfrm>
                <a:off x="543374" y="6089002"/>
                <a:ext cx="346890" cy="346890"/>
                <a:chOff x="349029" y="527157"/>
                <a:chExt cx="429876" cy="429876"/>
              </a:xfrm>
              <a:solidFill>
                <a:schemeClr val="bg1"/>
              </a:solidFill>
            </p:grpSpPr>
            <p:sp>
              <p:nvSpPr>
                <p:cNvPr id="16" name="사각형: 둥근 모서리 18"/>
                <p:cNvSpPr/>
                <p:nvPr/>
              </p:nvSpPr>
              <p:spPr>
                <a:xfrm>
                  <a:off x="349029" y="527157"/>
                  <a:ext cx="429876" cy="429876"/>
                </a:xfrm>
                <a:prstGeom prst="roundRect">
                  <a:avLst>
                    <a:gd name="adj" fmla="val 50000"/>
                  </a:avLst>
                </a:prstGeom>
                <a:grpFill/>
                <a:ln w="19050">
                  <a:solidFill>
                    <a:schemeClr val="bg1"/>
                  </a:solidFill>
                </a:ln>
                <a:effectLst>
                  <a:outerShdw blurRad="127000" dist="38100" dir="2700000" algn="tl" rotWithShape="0">
                    <a:prstClr val="black">
                      <a:alpha val="1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542925" marR="0" lvl="0" indent="0" algn="l" defTabSz="914400" rtl="0" eaLnBrk="1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FontTx/>
                    <a:buNone/>
                    <a:defRPr/>
                  </a:pPr>
                  <a:endParaRPr kumimoji="0" lang="en-US" altLang="ko-KR" sz="700" b="0" i="0" u="none" strike="noStrike" kern="0" cap="none" spc="0" normalizeH="0" baseline="0">
                    <a:solidFill>
                      <a:srgbClr val="44546A">
                        <a:lumMod val="75000"/>
                      </a:srgbClr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endParaRPr>
                </a:p>
              </p:txBody>
            </p:sp>
            <p:pic>
              <p:nvPicPr>
                <p:cNvPr id="17" name="그림 16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420272" y="595047"/>
                  <a:ext cx="302628" cy="302628"/>
                </a:xfrm>
                <a:prstGeom prst="rect">
                  <a:avLst/>
                </a:prstGeom>
                <a:grpFill/>
              </p:spPr>
            </p:pic>
          </p:grpSp>
          <p:sp>
            <p:nvSpPr>
              <p:cNvPr id="15" name="타원 14"/>
              <p:cNvSpPr/>
              <p:nvPr/>
            </p:nvSpPr>
            <p:spPr>
              <a:xfrm>
                <a:off x="771902" y="6026135"/>
                <a:ext cx="140756" cy="140756"/>
              </a:xfrm>
              <a:prstGeom prst="ellipse">
                <a:avLst/>
              </a:prstGeom>
              <a:gradFill>
                <a:gsLst>
                  <a:gs pos="0">
                    <a:srgbClr val="5D47D3"/>
                  </a:gs>
                  <a:gs pos="100000">
                    <a:srgbClr val="6D41FA"/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r>
                  <a:rPr kumimoji="0" lang="en-US" altLang="ko-KR" sz="800" b="1" i="0" u="none" strike="noStrike" kern="1200" cap="none" spc="0" normalizeH="0" baseline="0"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rPr>
                  <a:t>8</a:t>
                </a: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661552" y="492918"/>
              <a:ext cx="192790" cy="216990"/>
              <a:chOff x="5395274" y="2650519"/>
              <a:chExt cx="1459542" cy="1642754"/>
            </a:xfrm>
            <a:gradFill flip="none" rotWithShape="1">
              <a:gsLst>
                <a:gs pos="0">
                  <a:srgbClr val="5D47D3"/>
                </a:gs>
                <a:gs pos="100000">
                  <a:srgbClr val="A121A2"/>
                </a:gs>
              </a:gsLst>
              <a:lin ang="18900000" scaled="1"/>
              <a:tileRect/>
            </a:gradFill>
          </p:grpSpPr>
          <p:sp>
            <p:nvSpPr>
              <p:cNvPr id="19" name="TextBox 18"/>
              <p:cNvSpPr txBox="1"/>
              <p:nvPr/>
            </p:nvSpPr>
            <p:spPr>
              <a:xfrm>
                <a:off x="5628161" y="2650519"/>
                <a:ext cx="943373" cy="1642754"/>
              </a:xfrm>
              <a:custGeom>
                <a:avLst/>
                <a:gdLst>
                  <a:gd name="connsiteX0" fmla="*/ 558294 w 943373"/>
                  <a:gd name="connsiteY0" fmla="*/ 0 h 1642754"/>
                  <a:gd name="connsiteX1" fmla="*/ 943373 w 943373"/>
                  <a:gd name="connsiteY1" fmla="*/ 0 h 1642754"/>
                  <a:gd name="connsiteX2" fmla="*/ 430222 w 943373"/>
                  <a:gd name="connsiteY2" fmla="*/ 1509968 h 1642754"/>
                  <a:gd name="connsiteX3" fmla="*/ 352120 w 943373"/>
                  <a:gd name="connsiteY3" fmla="*/ 1605763 h 1642754"/>
                  <a:gd name="connsiteX4" fmla="*/ 233323 w 943373"/>
                  <a:gd name="connsiteY4" fmla="*/ 1642754 h 1642754"/>
                  <a:gd name="connsiteX5" fmla="*/ 0 w 943373"/>
                  <a:gd name="connsiteY5" fmla="*/ 1642754 h 1642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3373" h="1642754">
                    <a:moveTo>
                      <a:pt x="558294" y="0"/>
                    </a:moveTo>
                    <a:lnTo>
                      <a:pt x="943373" y="0"/>
                    </a:lnTo>
                    <a:lnTo>
                      <a:pt x="430222" y="1509968"/>
                    </a:lnTo>
                    <a:cubicBezTo>
                      <a:pt x="416883" y="1549172"/>
                      <a:pt x="390851" y="1581105"/>
                      <a:pt x="352120" y="1605763"/>
                    </a:cubicBezTo>
                    <a:cubicBezTo>
                      <a:pt x="313390" y="1630424"/>
                      <a:pt x="273792" y="1642754"/>
                      <a:pt x="233323" y="1642754"/>
                    </a:cubicBezTo>
                    <a:lnTo>
                      <a:pt x="0" y="1642754"/>
                    </a:lnTo>
                    <a:close/>
                  </a:path>
                </a:pathLst>
              </a:custGeom>
              <a:solidFill>
                <a:srgbClr val="6D41FA"/>
              </a:solidFill>
              <a:ln w="6350">
                <a:noFill/>
              </a:ln>
              <a:effectLst/>
            </p:spPr>
            <p:txBody>
              <a:bodyPr rot="0"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3000" b="1" i="1" u="none" strike="noStrike" kern="1200" cap="none" spc="0" normalizeH="0" baseline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uLnTx/>
                  <a:uFillTx/>
                  <a:latin typeface="Tmon몬소리 Black"/>
                  <a:ea typeface="Tmon몬소리 Black"/>
                  <a:cs typeface="+mn-cs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 flipH="1" flipV="1">
                <a:off x="5395274" y="2650519"/>
                <a:ext cx="643796" cy="867938"/>
              </a:xfrm>
              <a:custGeom>
                <a:avLst/>
                <a:gdLst>
                  <a:gd name="connsiteX0" fmla="*/ 325633 w 710719"/>
                  <a:gd name="connsiteY0" fmla="*/ 0 h 958161"/>
                  <a:gd name="connsiteX1" fmla="*/ 710719 w 710719"/>
                  <a:gd name="connsiteY1" fmla="*/ 0 h 958161"/>
                  <a:gd name="connsiteX2" fmla="*/ 430222 w 710719"/>
                  <a:gd name="connsiteY2" fmla="*/ 825375 h 958161"/>
                  <a:gd name="connsiteX3" fmla="*/ 352120 w 710719"/>
                  <a:gd name="connsiteY3" fmla="*/ 921170 h 958161"/>
                  <a:gd name="connsiteX4" fmla="*/ 233323 w 710719"/>
                  <a:gd name="connsiteY4" fmla="*/ 958161 h 958161"/>
                  <a:gd name="connsiteX5" fmla="*/ 0 w 710719"/>
                  <a:gd name="connsiteY5" fmla="*/ 958161 h 958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0719" h="958161">
                    <a:moveTo>
                      <a:pt x="325633" y="0"/>
                    </a:moveTo>
                    <a:lnTo>
                      <a:pt x="710719" y="0"/>
                    </a:lnTo>
                    <a:lnTo>
                      <a:pt x="430222" y="825375"/>
                    </a:lnTo>
                    <a:cubicBezTo>
                      <a:pt x="416883" y="864579"/>
                      <a:pt x="390851" y="896512"/>
                      <a:pt x="352120" y="921170"/>
                    </a:cubicBezTo>
                    <a:cubicBezTo>
                      <a:pt x="313390" y="945831"/>
                      <a:pt x="273792" y="958161"/>
                      <a:pt x="233323" y="958161"/>
                    </a:cubicBezTo>
                    <a:lnTo>
                      <a:pt x="0" y="958161"/>
                    </a:lnTo>
                    <a:close/>
                  </a:path>
                </a:pathLst>
              </a:custGeom>
              <a:solidFill>
                <a:srgbClr val="6D41FA"/>
              </a:solidFill>
              <a:ln w="6350">
                <a:noFill/>
              </a:ln>
              <a:effectLst/>
            </p:spPr>
            <p:txBody>
              <a:bodyPr rot="0"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3000" b="1" i="1" u="none" strike="noStrike" kern="1200" cap="none" spc="0" normalizeH="0" baseline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uLnTx/>
                  <a:uFillTx/>
                  <a:latin typeface="Tmon몬소리 Black"/>
                  <a:ea typeface="Tmon몬소리 Black"/>
                  <a:cs typeface="+mn-cs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393134" y="3186398"/>
                <a:ext cx="461682" cy="332059"/>
              </a:xfrm>
              <a:custGeom>
                <a:avLst/>
                <a:gdLst>
                  <a:gd name="connsiteX0" fmla="*/ 112851 w 461682"/>
                  <a:gd name="connsiteY0" fmla="*/ 0 h 332059"/>
                  <a:gd name="connsiteX1" fmla="*/ 461682 w 461682"/>
                  <a:gd name="connsiteY1" fmla="*/ 0 h 332059"/>
                  <a:gd name="connsiteX2" fmla="*/ 389711 w 461682"/>
                  <a:gd name="connsiteY2" fmla="*/ 211777 h 332059"/>
                  <a:gd name="connsiteX3" fmla="*/ 318964 w 461682"/>
                  <a:gd name="connsiteY3" fmla="*/ 298551 h 332059"/>
                  <a:gd name="connsiteX4" fmla="*/ 211353 w 461682"/>
                  <a:gd name="connsiteY4" fmla="*/ 332059 h 332059"/>
                  <a:gd name="connsiteX5" fmla="*/ 0 w 461682"/>
                  <a:gd name="connsiteY5" fmla="*/ 332059 h 33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682" h="332059">
                    <a:moveTo>
                      <a:pt x="112851" y="0"/>
                    </a:moveTo>
                    <a:lnTo>
                      <a:pt x="461682" y="0"/>
                    </a:lnTo>
                    <a:lnTo>
                      <a:pt x="389711" y="211777"/>
                    </a:lnTo>
                    <a:cubicBezTo>
                      <a:pt x="377628" y="247289"/>
                      <a:pt x="354048" y="276215"/>
                      <a:pt x="318964" y="298551"/>
                    </a:cubicBezTo>
                    <a:cubicBezTo>
                      <a:pt x="283880" y="320890"/>
                      <a:pt x="248011" y="332059"/>
                      <a:pt x="211353" y="332059"/>
                    </a:cubicBezTo>
                    <a:lnTo>
                      <a:pt x="0" y="332059"/>
                    </a:lnTo>
                    <a:close/>
                  </a:path>
                </a:pathLst>
              </a:custGeom>
              <a:solidFill>
                <a:srgbClr val="6D41FA"/>
              </a:solidFill>
              <a:ln w="6350">
                <a:noFill/>
              </a:ln>
              <a:effectLst/>
            </p:spPr>
            <p:txBody>
              <a:bodyPr rot="0"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3000" b="1" i="1" u="none" strike="noStrike" kern="1200" cap="none" spc="0" normalizeH="0" baseline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uLnTx/>
                  <a:uFillTx/>
                  <a:latin typeface="Tmon몬소리 Black"/>
                  <a:ea typeface="Tmon몬소리 Black"/>
                  <a:cs typeface="+mn-cs"/>
                </a:endParaRPr>
              </a:p>
            </p:txBody>
          </p:sp>
        </p:grpSp>
      </p:grpSp>
      <p:sp>
        <p:nvSpPr>
          <p:cNvPr id="33" name="직사각형 32"/>
          <p:cNvSpPr/>
          <p:nvPr/>
        </p:nvSpPr>
        <p:spPr>
          <a:xfrm>
            <a:off x="3184499" y="970349"/>
            <a:ext cx="5823002" cy="256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chemeClr val="accent3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보험사 마케팅 활용을 위한 고객 군집화 모델링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424563" y="3383486"/>
            <a:ext cx="533552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2800" indent="-142800">
              <a:buFont typeface="Arial"/>
              <a:buChar char="•"/>
              <a:defRPr/>
            </a:pPr>
            <a:r>
              <a:rPr lang="ko-KR" altLang="en-US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석사 이상의 학력자만 있음</a:t>
            </a:r>
            <a:endParaRPr lang="ko-KR" altLang="en-US" sz="1400" dirty="0">
              <a:solidFill>
                <a:schemeClr val="dk1"/>
              </a:solidFill>
              <a:latin typeface="나눔바른고딕OTF"/>
              <a:ea typeface="나눔바른고딕OTF"/>
            </a:endParaRPr>
          </a:p>
          <a:p>
            <a:pPr marL="142800" indent="-142800">
              <a:buFont typeface="Arial"/>
              <a:buChar char="•"/>
              <a:defRPr/>
            </a:pPr>
            <a:r>
              <a:rPr lang="ko-KR" altLang="en-US" sz="1400" dirty="0">
                <a:solidFill>
                  <a:schemeClr val="dk1"/>
                </a:solidFill>
                <a:latin typeface="나눔바른고딕OTF"/>
                <a:ea typeface="나눔바른고딕OTF"/>
              </a:rPr>
              <a:t>중형 크기의 집에 주로 거주하는 집단</a:t>
            </a:r>
          </a:p>
          <a:p>
            <a:pPr marL="142800" indent="-142800">
              <a:buFont typeface="Arial"/>
              <a:buChar char="•"/>
              <a:defRPr/>
            </a:pPr>
            <a:r>
              <a:rPr lang="ko-KR" altLang="en-US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다른 클러스터 대비 갱신인센티브가 </a:t>
            </a:r>
            <a:endParaRPr lang="en-US" altLang="ko-KR" sz="1400" b="1" dirty="0">
              <a:solidFill>
                <a:schemeClr val="dk1"/>
              </a:solidFill>
              <a:latin typeface="나눔바른고딕OTF"/>
              <a:ea typeface="나눔바른고딕OTF"/>
            </a:endParaRPr>
          </a:p>
          <a:p>
            <a:pPr>
              <a:defRPr/>
            </a:pPr>
            <a:r>
              <a:rPr lang="en-US" altLang="ko-KR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  </a:t>
            </a:r>
            <a:r>
              <a:rPr lang="ko-KR" altLang="en-US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없는 비율이 높은 집단</a:t>
            </a:r>
            <a:r>
              <a:rPr lang="en-US" altLang="ko-KR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.</a:t>
            </a:r>
            <a:r>
              <a:rPr lang="ko-KR" altLang="en-US" sz="1400" dirty="0">
                <a:solidFill>
                  <a:schemeClr val="dk1"/>
                </a:solidFill>
                <a:latin typeface="나눔바른고딕OTF"/>
                <a:ea typeface="나눔바른고딕OTF"/>
              </a:rPr>
              <a:t> </a:t>
            </a:r>
          </a:p>
          <a:p>
            <a:pPr marL="142800" indent="-142800">
              <a:buFont typeface="Arial"/>
              <a:buChar char="•"/>
              <a:defRPr/>
            </a:pPr>
            <a:r>
              <a:rPr lang="ko-KR" altLang="en-US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할인 인센티브와 </a:t>
            </a:r>
            <a:r>
              <a:rPr lang="ko-KR" altLang="en-US" sz="1400" b="1" dirty="0" err="1">
                <a:solidFill>
                  <a:schemeClr val="dk1"/>
                </a:solidFill>
                <a:latin typeface="나눔바른고딕OTF"/>
                <a:ea typeface="나눔바른고딕OTF"/>
              </a:rPr>
              <a:t>설계사독려</a:t>
            </a:r>
            <a:r>
              <a:rPr lang="ko-KR" altLang="en-US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 인센티브의 비율이 </a:t>
            </a:r>
            <a:endParaRPr lang="en-US" altLang="ko-KR" sz="1400" b="1" dirty="0">
              <a:solidFill>
                <a:schemeClr val="dk1"/>
              </a:solidFill>
              <a:latin typeface="나눔바른고딕OTF"/>
              <a:ea typeface="나눔바른고딕OTF"/>
            </a:endParaRPr>
          </a:p>
          <a:p>
            <a:pPr>
              <a:defRPr/>
            </a:pPr>
            <a:r>
              <a:rPr lang="en-US" altLang="ko-KR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  </a:t>
            </a:r>
            <a:r>
              <a:rPr lang="ko-KR" altLang="en-US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균등히 높은 집단</a:t>
            </a:r>
            <a:r>
              <a:rPr lang="en-US" altLang="ko-KR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.</a:t>
            </a:r>
            <a:r>
              <a:rPr lang="ko-KR" altLang="en-US" sz="14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 다양한 요인을 받은 중도적 성향</a:t>
            </a:r>
            <a:endParaRPr lang="ko-KR" altLang="en-US" sz="1400" dirty="0">
              <a:solidFill>
                <a:schemeClr val="dk1"/>
              </a:solidFill>
              <a:latin typeface="나눔바른고딕OTF"/>
              <a:ea typeface="나눔바른고딕OTF"/>
            </a:endParaRPr>
          </a:p>
          <a:p>
            <a:pPr marL="142800" indent="-142800">
              <a:buFont typeface="Arial"/>
              <a:buChar char="•"/>
              <a:defRPr/>
            </a:pPr>
            <a:r>
              <a:rPr lang="ko-KR" altLang="en-US" sz="1400" dirty="0">
                <a:solidFill>
                  <a:schemeClr val="dk1"/>
                </a:solidFill>
                <a:latin typeface="나눔바른고딕OTF"/>
                <a:ea typeface="나눔바른고딕OTF"/>
              </a:rPr>
              <a:t>자사영업 비중이 상대적으로 높은 집단</a:t>
            </a:r>
          </a:p>
          <a:p>
            <a:pPr marL="142800" indent="-142800">
              <a:buFont typeface="Arial"/>
              <a:buChar char="•"/>
              <a:defRPr/>
            </a:pPr>
            <a:r>
              <a:rPr lang="ko-KR" altLang="en-US" sz="1400" dirty="0">
                <a:solidFill>
                  <a:schemeClr val="dk1"/>
                </a:solidFill>
                <a:latin typeface="나눔바른고딕OTF"/>
                <a:ea typeface="나눔바른고딕OTF"/>
              </a:rPr>
              <a:t>도시 근교 비중이 상대적으로 약간 낮은 집단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1663131" y="2042413"/>
            <a:ext cx="1812358" cy="1050402"/>
            <a:chOff x="1143586" y="1628701"/>
            <a:chExt cx="2851449" cy="1652636"/>
          </a:xfrm>
        </p:grpSpPr>
        <p:sp>
          <p:nvSpPr>
            <p:cNvPr id="35" name="자유형: 도형 49"/>
            <p:cNvSpPr/>
            <p:nvPr/>
          </p:nvSpPr>
          <p:spPr>
            <a:xfrm>
              <a:off x="1143586" y="1628701"/>
              <a:ext cx="2851449" cy="1652636"/>
            </a:xfrm>
            <a:custGeom>
              <a:avLst/>
              <a:gdLst>
                <a:gd name="connsiteX0" fmla="*/ 826318 w 2851449"/>
                <a:gd name="connsiteY0" fmla="*/ 0 h 1652636"/>
                <a:gd name="connsiteX1" fmla="*/ 2025131 w 2851449"/>
                <a:gd name="connsiteY1" fmla="*/ 0 h 1652636"/>
                <a:gd name="connsiteX2" fmla="*/ 2851449 w 2851449"/>
                <a:gd name="connsiteY2" fmla="*/ 826318 h 1652636"/>
                <a:gd name="connsiteX3" fmla="*/ 2849373 w 2851449"/>
                <a:gd name="connsiteY3" fmla="*/ 846914 h 1652636"/>
                <a:gd name="connsiteX4" fmla="*/ 2851448 w 2851449"/>
                <a:gd name="connsiteY4" fmla="*/ 844839 h 1652636"/>
                <a:gd name="connsiteX5" fmla="*/ 2851448 w 2851449"/>
                <a:gd name="connsiteY5" fmla="*/ 1652636 h 1652636"/>
                <a:gd name="connsiteX6" fmla="*/ 2043651 w 2851449"/>
                <a:gd name="connsiteY6" fmla="*/ 1652636 h 1652636"/>
                <a:gd name="connsiteX7" fmla="*/ 2044636 w 2851449"/>
                <a:gd name="connsiteY7" fmla="*/ 1651651 h 1652636"/>
                <a:gd name="connsiteX8" fmla="*/ 2025131 w 2851449"/>
                <a:gd name="connsiteY8" fmla="*/ 1652636 h 1652636"/>
                <a:gd name="connsiteX9" fmla="*/ 826318 w 2851449"/>
                <a:gd name="connsiteY9" fmla="*/ 1652636 h 1652636"/>
                <a:gd name="connsiteX10" fmla="*/ 0 w 2851449"/>
                <a:gd name="connsiteY10" fmla="*/ 826318 h 1652636"/>
                <a:gd name="connsiteX11" fmla="*/ 826318 w 2851449"/>
                <a:gd name="connsiteY11" fmla="*/ 0 h 165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51449" h="1652636">
                  <a:moveTo>
                    <a:pt x="826318" y="0"/>
                  </a:moveTo>
                  <a:lnTo>
                    <a:pt x="2025131" y="0"/>
                  </a:lnTo>
                  <a:cubicBezTo>
                    <a:pt x="2481494" y="0"/>
                    <a:pt x="2851449" y="369955"/>
                    <a:pt x="2851449" y="826318"/>
                  </a:cubicBezTo>
                  <a:lnTo>
                    <a:pt x="2849373" y="846914"/>
                  </a:lnTo>
                  <a:lnTo>
                    <a:pt x="2851448" y="844839"/>
                  </a:lnTo>
                  <a:lnTo>
                    <a:pt x="2851448" y="1652636"/>
                  </a:lnTo>
                  <a:lnTo>
                    <a:pt x="2043651" y="1652636"/>
                  </a:lnTo>
                  <a:lnTo>
                    <a:pt x="2044636" y="1651651"/>
                  </a:lnTo>
                  <a:lnTo>
                    <a:pt x="2025131" y="1652636"/>
                  </a:lnTo>
                  <a:lnTo>
                    <a:pt x="826318" y="1652636"/>
                  </a:lnTo>
                  <a:cubicBezTo>
                    <a:pt x="369955" y="1652636"/>
                    <a:pt x="0" y="1282681"/>
                    <a:pt x="0" y="826318"/>
                  </a:cubicBezTo>
                  <a:cubicBezTo>
                    <a:pt x="0" y="369955"/>
                    <a:pt x="369955" y="0"/>
                    <a:pt x="8263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dist="127000" dir="2700000" algn="tl" rotWithShape="0">
                <a:srgbClr val="42469F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2000" b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군집 특성</a:t>
              </a:r>
            </a:p>
          </p:txBody>
        </p:sp>
        <p:sp>
          <p:nvSpPr>
            <p:cNvPr id="36" name="직각 삼각형 35"/>
            <p:cNvSpPr/>
            <p:nvPr/>
          </p:nvSpPr>
          <p:spPr>
            <a:xfrm flipH="1">
              <a:off x="3606502" y="2892805"/>
              <a:ext cx="388532" cy="388532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anchor="ctr"/>
            <a:lstStyle/>
            <a:p>
              <a:pPr algn="ctr">
                <a:defRPr/>
              </a:pPr>
              <a:r>
                <a:rPr lang="en-US" altLang="ko-KR" sz="1200" b="1">
                  <a:solidFill>
                    <a:prstClr val="white"/>
                  </a:solidFill>
                </a:rPr>
                <a:t>A</a:t>
              </a:r>
              <a:endParaRPr lang="ko-KR" altLang="en-US" sz="1200" b="1">
                <a:solidFill>
                  <a:prstClr val="white"/>
                </a:solidFill>
              </a:endParaRPr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4824632" y="3429000"/>
            <a:ext cx="28514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>
                <a:effectLst/>
                <a:latin typeface="나눔바른고딕"/>
              </a:rPr>
              <a:t>고학력 연구원 집단</a:t>
            </a:r>
            <a:endParaRPr lang="en-US" altLang="ko-KR" sz="1600" b="1" dirty="0">
              <a:solidFill>
                <a:schemeClr val="dk1"/>
              </a:solidFill>
              <a:latin typeface="나눔바른고딕"/>
              <a:ea typeface="나눔바른고딕OTF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5189820" y="2042413"/>
            <a:ext cx="1812358" cy="1050402"/>
            <a:chOff x="4670275" y="1628701"/>
            <a:chExt cx="2851449" cy="1652636"/>
          </a:xfrm>
        </p:grpSpPr>
        <p:sp>
          <p:nvSpPr>
            <p:cNvPr id="38" name="자유형: 도형 52"/>
            <p:cNvSpPr/>
            <p:nvPr/>
          </p:nvSpPr>
          <p:spPr>
            <a:xfrm>
              <a:off x="4670275" y="1628701"/>
              <a:ext cx="2851449" cy="1652636"/>
            </a:xfrm>
            <a:custGeom>
              <a:avLst/>
              <a:gdLst>
                <a:gd name="connsiteX0" fmla="*/ 826318 w 2851449"/>
                <a:gd name="connsiteY0" fmla="*/ 0 h 1652636"/>
                <a:gd name="connsiteX1" fmla="*/ 2025131 w 2851449"/>
                <a:gd name="connsiteY1" fmla="*/ 0 h 1652636"/>
                <a:gd name="connsiteX2" fmla="*/ 2851449 w 2851449"/>
                <a:gd name="connsiteY2" fmla="*/ 826318 h 1652636"/>
                <a:gd name="connsiteX3" fmla="*/ 2849373 w 2851449"/>
                <a:gd name="connsiteY3" fmla="*/ 846914 h 1652636"/>
                <a:gd name="connsiteX4" fmla="*/ 2851448 w 2851449"/>
                <a:gd name="connsiteY4" fmla="*/ 844839 h 1652636"/>
                <a:gd name="connsiteX5" fmla="*/ 2851448 w 2851449"/>
                <a:gd name="connsiteY5" fmla="*/ 1652636 h 1652636"/>
                <a:gd name="connsiteX6" fmla="*/ 2043651 w 2851449"/>
                <a:gd name="connsiteY6" fmla="*/ 1652636 h 1652636"/>
                <a:gd name="connsiteX7" fmla="*/ 2044636 w 2851449"/>
                <a:gd name="connsiteY7" fmla="*/ 1651651 h 1652636"/>
                <a:gd name="connsiteX8" fmla="*/ 2025131 w 2851449"/>
                <a:gd name="connsiteY8" fmla="*/ 1652636 h 1652636"/>
                <a:gd name="connsiteX9" fmla="*/ 826318 w 2851449"/>
                <a:gd name="connsiteY9" fmla="*/ 1652636 h 1652636"/>
                <a:gd name="connsiteX10" fmla="*/ 0 w 2851449"/>
                <a:gd name="connsiteY10" fmla="*/ 826318 h 1652636"/>
                <a:gd name="connsiteX11" fmla="*/ 826318 w 2851449"/>
                <a:gd name="connsiteY11" fmla="*/ 0 h 165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51449" h="1652636">
                  <a:moveTo>
                    <a:pt x="826318" y="0"/>
                  </a:moveTo>
                  <a:lnTo>
                    <a:pt x="2025131" y="0"/>
                  </a:lnTo>
                  <a:cubicBezTo>
                    <a:pt x="2481494" y="0"/>
                    <a:pt x="2851449" y="369955"/>
                    <a:pt x="2851449" y="826318"/>
                  </a:cubicBezTo>
                  <a:lnTo>
                    <a:pt x="2849373" y="846914"/>
                  </a:lnTo>
                  <a:lnTo>
                    <a:pt x="2851448" y="844839"/>
                  </a:lnTo>
                  <a:lnTo>
                    <a:pt x="2851448" y="1652636"/>
                  </a:lnTo>
                  <a:lnTo>
                    <a:pt x="2043651" y="1652636"/>
                  </a:lnTo>
                  <a:lnTo>
                    <a:pt x="2044636" y="1651651"/>
                  </a:lnTo>
                  <a:lnTo>
                    <a:pt x="2025131" y="1652636"/>
                  </a:lnTo>
                  <a:lnTo>
                    <a:pt x="826318" y="1652636"/>
                  </a:lnTo>
                  <a:cubicBezTo>
                    <a:pt x="369955" y="1652636"/>
                    <a:pt x="0" y="1282681"/>
                    <a:pt x="0" y="826318"/>
                  </a:cubicBezTo>
                  <a:cubicBezTo>
                    <a:pt x="0" y="369955"/>
                    <a:pt x="369955" y="0"/>
                    <a:pt x="8263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dist="127000" dir="2700000" algn="tl" rotWithShape="0">
                <a:srgbClr val="42469F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2000" b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군집 정의</a:t>
              </a:r>
            </a:p>
          </p:txBody>
        </p:sp>
        <p:sp>
          <p:nvSpPr>
            <p:cNvPr id="39" name="직각 삼각형 38"/>
            <p:cNvSpPr/>
            <p:nvPr/>
          </p:nvSpPr>
          <p:spPr>
            <a:xfrm flipH="1">
              <a:off x="7133191" y="2892805"/>
              <a:ext cx="388532" cy="388532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anchor="ctr"/>
            <a:lstStyle/>
            <a:p>
              <a:pPr algn="ctr">
                <a:defRPr/>
              </a:pPr>
              <a:r>
                <a:rPr lang="en-US" altLang="ko-KR" sz="1200" b="1">
                  <a:solidFill>
                    <a:prstClr val="white"/>
                  </a:solidFill>
                </a:rPr>
                <a:t>B</a:t>
              </a:r>
              <a:endParaRPr lang="ko-KR" altLang="en-US" sz="1200" b="1">
                <a:solidFill>
                  <a:prstClr val="white"/>
                </a:solidFill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8289832" y="3429000"/>
            <a:ext cx="315333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중급</a:t>
            </a:r>
            <a:r>
              <a:rPr lang="en-US" altLang="ko-KR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,</a:t>
            </a:r>
            <a:r>
              <a:rPr lang="ko-KR" altLang="en-US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고급 쪽으로 상품 소개</a:t>
            </a:r>
            <a:endParaRPr lang="en-US" altLang="ko-KR" sz="1600" b="1" dirty="0">
              <a:solidFill>
                <a:schemeClr val="dk1"/>
              </a:solidFill>
              <a:latin typeface="나눔바른고딕OTF"/>
              <a:ea typeface="나눔바른고딕OTF"/>
            </a:endParaRPr>
          </a:p>
          <a:p>
            <a:pPr algn="ctr">
              <a:defRPr/>
            </a:pPr>
            <a:r>
              <a:rPr lang="ko-KR" altLang="en-US" sz="1600" b="1" dirty="0" err="1">
                <a:solidFill>
                  <a:schemeClr val="dk1"/>
                </a:solidFill>
                <a:latin typeface="나눔바른고딕OTF"/>
                <a:ea typeface="나눔바른고딕OTF"/>
              </a:rPr>
              <a:t>변액</a:t>
            </a:r>
            <a:r>
              <a:rPr lang="en-US" altLang="ko-KR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/</a:t>
            </a:r>
            <a:r>
              <a:rPr lang="ko-KR" altLang="en-US" sz="1600" b="1" dirty="0" err="1">
                <a:solidFill>
                  <a:schemeClr val="dk1"/>
                </a:solidFill>
                <a:latin typeface="나눔바른고딕OTF"/>
                <a:ea typeface="나눔바른고딕OTF"/>
              </a:rPr>
              <a:t>유니버셜</a:t>
            </a:r>
            <a:r>
              <a:rPr lang="ko-KR" altLang="en-US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 보험</a:t>
            </a:r>
            <a:endParaRPr lang="en-US" altLang="ko-KR" sz="1600" b="1" dirty="0">
              <a:solidFill>
                <a:schemeClr val="dk1"/>
              </a:solidFill>
              <a:latin typeface="나눔바른고딕OTF"/>
              <a:ea typeface="나눔바른고딕OTF"/>
            </a:endParaRPr>
          </a:p>
          <a:p>
            <a:pPr algn="ctr">
              <a:defRPr/>
            </a:pPr>
            <a:r>
              <a:rPr lang="en-US" altLang="ko-KR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(</a:t>
            </a:r>
            <a:r>
              <a:rPr lang="ko-KR" altLang="en-US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투자형 상품 설명 시 복리 효과</a:t>
            </a:r>
            <a:r>
              <a:rPr lang="en-US" altLang="ko-KR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1600" b="1" dirty="0" err="1">
                <a:solidFill>
                  <a:schemeClr val="dk1"/>
                </a:solidFill>
                <a:latin typeface="나눔바른고딕OTF"/>
                <a:ea typeface="나눔바른고딕OTF"/>
              </a:rPr>
              <a:t>운용포폴</a:t>
            </a:r>
            <a:r>
              <a:rPr lang="ko-KR" altLang="en-US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 수치</a:t>
            </a:r>
            <a:r>
              <a:rPr lang="en-US" altLang="ko-KR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)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8645402" y="2042413"/>
            <a:ext cx="1812358" cy="1050402"/>
            <a:chOff x="8125857" y="1628701"/>
            <a:chExt cx="2851448" cy="1652636"/>
          </a:xfrm>
        </p:grpSpPr>
        <p:sp>
          <p:nvSpPr>
            <p:cNvPr id="41" name="자유형: 도형 55"/>
            <p:cNvSpPr/>
            <p:nvPr/>
          </p:nvSpPr>
          <p:spPr>
            <a:xfrm>
              <a:off x="8125857" y="1628701"/>
              <a:ext cx="2851449" cy="1652636"/>
            </a:xfrm>
            <a:custGeom>
              <a:avLst/>
              <a:gdLst>
                <a:gd name="connsiteX0" fmla="*/ 826318 w 2851449"/>
                <a:gd name="connsiteY0" fmla="*/ 0 h 1652636"/>
                <a:gd name="connsiteX1" fmla="*/ 2025131 w 2851449"/>
                <a:gd name="connsiteY1" fmla="*/ 0 h 1652636"/>
                <a:gd name="connsiteX2" fmla="*/ 2851449 w 2851449"/>
                <a:gd name="connsiteY2" fmla="*/ 826318 h 1652636"/>
                <a:gd name="connsiteX3" fmla="*/ 2849373 w 2851449"/>
                <a:gd name="connsiteY3" fmla="*/ 846914 h 1652636"/>
                <a:gd name="connsiteX4" fmla="*/ 2851448 w 2851449"/>
                <a:gd name="connsiteY4" fmla="*/ 844839 h 1652636"/>
                <a:gd name="connsiteX5" fmla="*/ 2851448 w 2851449"/>
                <a:gd name="connsiteY5" fmla="*/ 1652636 h 1652636"/>
                <a:gd name="connsiteX6" fmla="*/ 2043651 w 2851449"/>
                <a:gd name="connsiteY6" fmla="*/ 1652636 h 1652636"/>
                <a:gd name="connsiteX7" fmla="*/ 2044636 w 2851449"/>
                <a:gd name="connsiteY7" fmla="*/ 1651651 h 1652636"/>
                <a:gd name="connsiteX8" fmla="*/ 2025131 w 2851449"/>
                <a:gd name="connsiteY8" fmla="*/ 1652636 h 1652636"/>
                <a:gd name="connsiteX9" fmla="*/ 826318 w 2851449"/>
                <a:gd name="connsiteY9" fmla="*/ 1652636 h 1652636"/>
                <a:gd name="connsiteX10" fmla="*/ 0 w 2851449"/>
                <a:gd name="connsiteY10" fmla="*/ 826318 h 1652636"/>
                <a:gd name="connsiteX11" fmla="*/ 826318 w 2851449"/>
                <a:gd name="connsiteY11" fmla="*/ 0 h 165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51449" h="1652636">
                  <a:moveTo>
                    <a:pt x="826318" y="0"/>
                  </a:moveTo>
                  <a:lnTo>
                    <a:pt x="2025131" y="0"/>
                  </a:lnTo>
                  <a:cubicBezTo>
                    <a:pt x="2481494" y="0"/>
                    <a:pt x="2851449" y="369955"/>
                    <a:pt x="2851449" y="826318"/>
                  </a:cubicBezTo>
                  <a:lnTo>
                    <a:pt x="2849373" y="846914"/>
                  </a:lnTo>
                  <a:lnTo>
                    <a:pt x="2851448" y="844839"/>
                  </a:lnTo>
                  <a:lnTo>
                    <a:pt x="2851448" y="1652636"/>
                  </a:lnTo>
                  <a:lnTo>
                    <a:pt x="2043651" y="1652636"/>
                  </a:lnTo>
                  <a:lnTo>
                    <a:pt x="2044636" y="1651651"/>
                  </a:lnTo>
                  <a:lnTo>
                    <a:pt x="2025131" y="1652636"/>
                  </a:lnTo>
                  <a:lnTo>
                    <a:pt x="826318" y="1652636"/>
                  </a:lnTo>
                  <a:cubicBezTo>
                    <a:pt x="369955" y="1652636"/>
                    <a:pt x="0" y="1282681"/>
                    <a:pt x="0" y="826318"/>
                  </a:cubicBezTo>
                  <a:cubicBezTo>
                    <a:pt x="0" y="369955"/>
                    <a:pt x="369955" y="0"/>
                    <a:pt x="8263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dist="127000" dir="2700000" algn="tl" rotWithShape="0">
                <a:srgbClr val="42469F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2000" b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마케팅 전략</a:t>
              </a:r>
            </a:p>
          </p:txBody>
        </p:sp>
        <p:sp>
          <p:nvSpPr>
            <p:cNvPr id="42" name="직각 삼각형 41"/>
            <p:cNvSpPr/>
            <p:nvPr/>
          </p:nvSpPr>
          <p:spPr>
            <a:xfrm flipH="1">
              <a:off x="10588774" y="2892805"/>
              <a:ext cx="388532" cy="388532"/>
            </a:xfrm>
            <a:prstGeom prst="rtTriangle">
              <a:avLst/>
            </a:prstGeom>
            <a:solidFill>
              <a:srgbClr val="6D41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anchor="ctr"/>
            <a:lstStyle/>
            <a:p>
              <a:pPr algn="ctr">
                <a:defRPr/>
              </a:pPr>
              <a:r>
                <a:rPr lang="en-US" altLang="ko-KR" sz="1200" b="1">
                  <a:solidFill>
                    <a:prstClr val="white"/>
                  </a:solidFill>
                </a:rPr>
                <a:t>C</a:t>
              </a:r>
              <a:endParaRPr lang="ko-KR" altLang="en-US" sz="1200" b="1">
                <a:solidFill>
                  <a:prstClr val="white"/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150696" y="1326765"/>
            <a:ext cx="1655369" cy="366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  <a:defRPr/>
            </a:pPr>
            <a:r>
              <a:rPr lang="ko-KR" altLang="ko-KR" dirty="0">
                <a:latin typeface="Tmon몬소리 Black"/>
                <a:ea typeface="Tmon몬소리 Black"/>
              </a:rPr>
              <a:t>▶</a:t>
            </a:r>
            <a:r>
              <a:rPr lang="en-US" altLang="ko-KR" dirty="0">
                <a:latin typeface="Tmon몬소리 Black"/>
                <a:ea typeface="Tmon몬소리 Black"/>
              </a:rPr>
              <a:t>   Cluster  5</a:t>
            </a:r>
          </a:p>
        </p:txBody>
      </p:sp>
    </p:spTree>
    <p:extLst>
      <p:ext uri="{BB962C8B-B14F-4D97-AF65-F5344CB8AC3E}">
        <p14:creationId xmlns:p14="http://schemas.microsoft.com/office/powerpoint/2010/main" val="30373499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1359</Words>
  <Application>Microsoft Office PowerPoint</Application>
  <PresentationFormat>와이드스크린</PresentationFormat>
  <Paragraphs>280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Tmon몬소리 Black</vt:lpstr>
      <vt:lpstr>나눔바른고딕</vt:lpstr>
      <vt:lpstr>나눔바른고딕OTF</vt:lpstr>
      <vt:lpstr>맑은 고딕</vt:lpstr>
      <vt:lpstr>Arial</vt:lpstr>
      <vt:lpstr>Calibri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현석 조</dc:creator>
  <cp:lastModifiedBy>하정명</cp:lastModifiedBy>
  <cp:revision>47</cp:revision>
  <dcterms:created xsi:type="dcterms:W3CDTF">2025-02-03T01:21:01Z</dcterms:created>
  <dcterms:modified xsi:type="dcterms:W3CDTF">2025-05-31T01:14:57Z</dcterms:modified>
  <cp:version/>
</cp:coreProperties>
</file>