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3" r:id="rId5"/>
    <p:sldId id="292" r:id="rId6"/>
    <p:sldId id="264" r:id="rId7"/>
    <p:sldId id="261" r:id="rId8"/>
    <p:sldId id="262" r:id="rId9"/>
    <p:sldId id="266" r:id="rId10"/>
    <p:sldId id="271" r:id="rId11"/>
    <p:sldId id="268" r:id="rId12"/>
    <p:sldId id="270" r:id="rId13"/>
    <p:sldId id="269" r:id="rId14"/>
    <p:sldId id="267" r:id="rId15"/>
    <p:sldId id="272" r:id="rId16"/>
    <p:sldId id="277" r:id="rId17"/>
    <p:sldId id="278" r:id="rId18"/>
    <p:sldId id="291" r:id="rId19"/>
    <p:sldId id="273" r:id="rId20"/>
    <p:sldId id="276" r:id="rId21"/>
    <p:sldId id="280" r:id="rId22"/>
    <p:sldId id="281" r:id="rId23"/>
    <p:sldId id="282" r:id="rId24"/>
    <p:sldId id="283" r:id="rId25"/>
    <p:sldId id="285" r:id="rId26"/>
    <p:sldId id="287" r:id="rId27"/>
    <p:sldId id="275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584B7-B721-46CE-AA82-DDB220ACDE00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40036-415F-4C05-A8CD-85D5DE0D6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8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40036-415F-4C05-A8CD-85D5DE0D6BC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3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1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4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7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15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7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7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9419-AAEC-4BBA-9F0D-C2AB685FAF57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11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station.belstu.by:50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ru-RU" dirty="0" smtClean="0"/>
              <a:t>Учебная дисциплина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0528" y="2276872"/>
            <a:ext cx="93245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/>
              <a:t>Компьютерные языки разметки </a:t>
            </a:r>
            <a:br>
              <a:rPr lang="ru-RU" sz="5400" b="1" dirty="0" smtClean="0"/>
            </a:br>
            <a:r>
              <a:rPr lang="ru-RU" sz="5400" b="1" dirty="0" smtClean="0"/>
              <a:t>данных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4510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9" y="1916832"/>
            <a:ext cx="865746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35019" y="188640"/>
            <a:ext cx="85623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Arial" pitchFamily="34" charset="0"/>
                <a:cs typeface="Arial" pitchFamily="34" charset="0"/>
              </a:rPr>
              <a:t>Каждый раз, когда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новый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URL-адрес вводится в веб-браузер, происходит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следующее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Uniform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Resource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Locator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dirty="0">
                <a:latin typeface="Arial" pitchFamily="34" charset="0"/>
                <a:cs typeface="Arial" pitchFamily="34" charset="0"/>
              </a:rPr>
              <a:t> — унифицированный указатель ресурса, который обозначает адрес страницы в сети, указывается в адресной строке браузера и определяет путь к </a:t>
            </a:r>
            <a:r>
              <a:rPr lang="en-US" dirty="0">
                <a:latin typeface="Arial" pitchFamily="34" charset="0"/>
                <a:cs typeface="Arial" pitchFamily="34" charset="0"/>
              </a:rPr>
              <a:t>web</a:t>
            </a:r>
            <a:r>
              <a:rPr lang="ru-RU" dirty="0">
                <a:latin typeface="Arial" pitchFamily="34" charset="0"/>
                <a:cs typeface="Arial" pitchFamily="34" charset="0"/>
              </a:rPr>
              <a:t>-сайту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Домен</a:t>
            </a:r>
            <a:r>
              <a:rPr lang="ru-RU" dirty="0">
                <a:latin typeface="Arial" pitchFamily="34" charset="0"/>
                <a:cs typeface="Arial" pitchFamily="34" charset="0"/>
              </a:rPr>
              <a:t> - это буквенное отображение вашего сайта, по которому пользователь вас находит 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сети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Хостинг</a:t>
            </a:r>
            <a:r>
              <a:rPr lang="ru-RU" dirty="0">
                <a:latin typeface="Arial" pitchFamily="34" charset="0"/>
                <a:cs typeface="Arial" pitchFamily="34" charset="0"/>
              </a:rPr>
              <a:t> - это место на диске некоего сервера, где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находится </a:t>
            </a:r>
            <a:r>
              <a:rPr lang="ru-RU" dirty="0">
                <a:latin typeface="Arial" pitchFamily="34" charset="0"/>
                <a:cs typeface="Arial" pitchFamily="34" charset="0"/>
              </a:rPr>
              <a:t>ваш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сайт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DNS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Domain Name System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система доменных имен, которая ассоциирует эти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IP-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адреса с текстовыми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URL-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адресами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HyperText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Transfer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Protocol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- это набор правил для обмена файлами, например, текстом,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IP-адрес (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Internet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Protocol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айпи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адрес)</a:t>
            </a:r>
            <a:r>
              <a:rPr lang="ru-RU" dirty="0">
                <a:latin typeface="Arial" pitchFamily="34" charset="0"/>
                <a:cs typeface="Arial" pitchFamily="34" charset="0"/>
              </a:rPr>
              <a:t> – это уникальный числовой идентификатор конкретного устройства в составе компьютерной сети, построенной на основе протокола TCP/IP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88986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4" y="289248"/>
            <a:ext cx="8202488" cy="435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48" y="3861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Консорциум </a:t>
            </a:r>
            <a:r>
              <a:rPr lang="ru-RU" dirty="0"/>
              <a:t>Всемирной паутины (</a:t>
            </a:r>
            <a:r>
              <a:rPr lang="en-US" dirty="0"/>
              <a:t>W3C , World Wide Web Consortium)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4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Представления о макете веб-страницы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5648325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2687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header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676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article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02128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footer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979712" y="1663933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727684" y="3995859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691680" y="6381328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8344" y="331139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aside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>
            <a:off x="6084168" y="3645024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Представления о макете веб-страницы</a:t>
            </a:r>
            <a:endParaRPr lang="ru-RU" b="1" dirty="0"/>
          </a:p>
        </p:txBody>
      </p:sp>
      <p:pic>
        <p:nvPicPr>
          <p:cNvPr id="13" name="Рисунок 12"/>
          <p:cNvPicPr/>
          <p:nvPr/>
        </p:nvPicPr>
        <p:blipFill rotWithShape="1">
          <a:blip r:embed="rId2"/>
          <a:srcRect l="19711" t="34492" r="25160" b="21893"/>
          <a:stretch/>
        </p:blipFill>
        <p:spPr bwMode="auto">
          <a:xfrm>
            <a:off x="251520" y="1196752"/>
            <a:ext cx="8712968" cy="51845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80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Представления о макете веб-страницы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9872" t="31072" r="25000" b="25884"/>
          <a:stretch/>
        </p:blipFill>
        <p:spPr bwMode="auto">
          <a:xfrm>
            <a:off x="36512" y="1124744"/>
            <a:ext cx="9144000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83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Представления о макете веб-страницы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412" y="1340768"/>
            <a:ext cx="8229600" cy="569776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Когда ваш браузер визуализирует </a:t>
            </a:r>
            <a:r>
              <a:rPr lang="ru-RU" dirty="0" err="1"/>
              <a:t>Web</a:t>
            </a:r>
            <a:r>
              <a:rPr lang="ru-RU" dirty="0"/>
              <a:t>-страницу, он строит коллекцию объектов 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(</a:t>
            </a:r>
            <a:r>
              <a:rPr lang="ru-RU" dirty="0" smtClean="0"/>
              <a:t>DOM), </a:t>
            </a:r>
            <a:r>
              <a:rPr lang="ru-RU" dirty="0"/>
              <a:t>которая представляет подборку элементов HTML, </a:t>
            </a:r>
            <a:r>
              <a:rPr lang="ru-RU" dirty="0" smtClean="0"/>
              <a:t>из </a:t>
            </a:r>
            <a:r>
              <a:rPr lang="ru-RU" dirty="0"/>
              <a:t>которых состоит страница.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Объектная </a:t>
            </a:r>
            <a:r>
              <a:rPr lang="ru-RU" dirty="0"/>
              <a:t>модель документа(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 DOM) —  это программный интерфейс, не </a:t>
            </a:r>
            <a:r>
              <a:rPr lang="ru-RU" dirty="0" smtClean="0"/>
              <a:t>зависящий </a:t>
            </a:r>
            <a:r>
              <a:rPr lang="ru-RU" dirty="0"/>
              <a:t>от платформы и языка, позволяющий программам и скриптам получить доступ к содержимому </a:t>
            </a:r>
            <a:r>
              <a:rPr lang="ru-RU" dirty="0" smtClean="0"/>
              <a:t>HTML</a:t>
            </a:r>
            <a:r>
              <a:rPr lang="ru-RU" dirty="0"/>
              <a:t>, XHTML и XML-документов, а также изменять содержимое, структуру и оформление таких </a:t>
            </a:r>
            <a:r>
              <a:rPr lang="ru-RU" dirty="0" smtClean="0"/>
              <a:t>документов</a:t>
            </a:r>
            <a:r>
              <a:rPr lang="ru-RU" dirty="0"/>
              <a:t>. Модель DOM  не накладывает ограничений на структуру документа. Любой документ известной </a:t>
            </a:r>
            <a:r>
              <a:rPr lang="ru-RU" dirty="0" smtClean="0"/>
              <a:t>структуры </a:t>
            </a:r>
            <a:r>
              <a:rPr lang="ru-RU" dirty="0"/>
              <a:t>с помощью DOM может быть представлен в виде дерева узлов, каждый узел которого </a:t>
            </a:r>
            <a:r>
              <a:rPr lang="ru-RU" dirty="0" smtClean="0"/>
              <a:t>представляет </a:t>
            </a:r>
            <a:r>
              <a:rPr lang="ru-RU" dirty="0"/>
              <a:t>собой элемент, атрибут, текстовый, графический или любой другой объект. Узлы связаны </a:t>
            </a:r>
            <a:r>
              <a:rPr lang="ru-RU" dirty="0" smtClean="0"/>
              <a:t>между </a:t>
            </a:r>
            <a:r>
              <a:rPr lang="ru-RU" dirty="0"/>
              <a:t>собой отношениями родительский-дочерний. Изначально различные браузеры имели собственные </a:t>
            </a:r>
            <a:r>
              <a:rPr lang="ru-RU" dirty="0" smtClean="0"/>
              <a:t>модели </a:t>
            </a:r>
            <a:r>
              <a:rPr lang="ru-RU" dirty="0"/>
              <a:t>документов (DOM), не совместимые с остальными. Для того чтобы обеспечить взаимную и об-ратную совместимость, специалисты консорциума  W3C  классифицировали эту модель по уровням, для </a:t>
            </a:r>
            <a:r>
              <a:rPr lang="ru-RU" dirty="0" smtClean="0"/>
              <a:t>каждого </a:t>
            </a:r>
            <a:r>
              <a:rPr lang="ru-RU" dirty="0"/>
              <a:t>из которых была создана своя спецификация. Все эти спецификации объединены в общую </a:t>
            </a:r>
            <a:r>
              <a:rPr lang="ru-RU" dirty="0" smtClean="0"/>
              <a:t>группу</a:t>
            </a:r>
            <a:r>
              <a:rPr lang="ru-RU" dirty="0"/>
              <a:t>, носящую  название W3C DOM.</a:t>
            </a:r>
          </a:p>
        </p:txBody>
      </p:sp>
    </p:spTree>
    <p:extLst>
      <p:ext uri="{BB962C8B-B14F-4D97-AF65-F5344CB8AC3E}">
        <p14:creationId xmlns:p14="http://schemas.microsoft.com/office/powerpoint/2010/main" val="238532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Программное обеспечение для редактирования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веб-страниц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96752"/>
            <a:ext cx="88924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Brackets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(Windows, OS X, Linux; brackets.io)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Atom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(Windows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OS X, Linux; atom.io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jEdit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(Windows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OS X, Linux; jedit.org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EditPlus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editplus.com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Visual Studio Code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(OS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X, skedit.com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Sublime</a:t>
            </a: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(OS X,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Linux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; sublimetext.com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Dreamweaver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(OS X и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adobe.com/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ru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products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/dreamweaver.html)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7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Кто читает лекции?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Лектор: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ассистент кафедры </a:t>
            </a:r>
            <a:r>
              <a:rPr lang="ru-RU" dirty="0" err="1" smtClean="0"/>
              <a:t>ИСиТ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sz="4000" b="1" dirty="0" err="1" smtClean="0"/>
              <a:t>Барковский</a:t>
            </a:r>
            <a:r>
              <a:rPr lang="ru-RU" sz="4000" b="1" dirty="0" smtClean="0"/>
              <a:t> Евгений Валерьевич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Рабочее место ауд. </a:t>
            </a:r>
            <a:r>
              <a:rPr lang="ru-RU" sz="3600" i="1" dirty="0" smtClean="0"/>
              <a:t>115-1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Контакты: </a:t>
            </a:r>
            <a:r>
              <a:rPr lang="en-US" dirty="0" smtClean="0"/>
              <a:t>vk.com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4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4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Языки разметки</a:t>
            </a:r>
            <a:r>
              <a:rPr lang="ru-RU" sz="3900" dirty="0">
                <a:latin typeface="Arial" pitchFamily="34" charset="0"/>
                <a:cs typeface="Arial" pitchFamily="34" charset="0"/>
              </a:rPr>
              <a:t> состоят из набора инструкций, которые «</a:t>
            </a:r>
            <a:r>
              <a:rPr lang="ru-RU" sz="3900" dirty="0" smtClean="0">
                <a:latin typeface="Arial" pitchFamily="34" charset="0"/>
                <a:cs typeface="Arial" pitchFamily="34" charset="0"/>
              </a:rPr>
              <a:t>указывают</a:t>
            </a:r>
            <a:r>
              <a:rPr lang="ru-RU" sz="3900" dirty="0">
                <a:latin typeface="Arial" pitchFamily="34" charset="0"/>
                <a:cs typeface="Arial" pitchFamily="34" charset="0"/>
              </a:rPr>
              <a:t>» браузеру (и другим агентам пользователя, например, мобильным телефонам), как отображать веб-документ и управлять им. Эти инструкции обычно называются тегами и выполняют такие функции, как </a:t>
            </a:r>
            <a:r>
              <a:rPr lang="ru-RU" sz="3900" dirty="0" smtClean="0">
                <a:latin typeface="Arial" pitchFamily="34" charset="0"/>
                <a:cs typeface="Arial" pitchFamily="34" charset="0"/>
              </a:rPr>
              <a:t>отображение </a:t>
            </a:r>
            <a:r>
              <a:rPr lang="ru-RU" sz="3900" dirty="0">
                <a:latin typeface="Arial" pitchFamily="34" charset="0"/>
                <a:cs typeface="Arial" pitchFamily="34" charset="0"/>
              </a:rPr>
              <a:t>графики, форматирование текста и формирование гиперссылок.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4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SGML</a:t>
            </a:r>
            <a:r>
              <a:rPr lang="ru-RU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Generalized Markup Language</a:t>
            </a:r>
            <a:r>
              <a:rPr lang="ru-RU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4400" dirty="0"/>
              <a:t>— это стандарт для установления языка разметки или набора тегов. SGML, по сути, не язык документации, а описание того, как его установить и создать определение типа документа(</a:t>
            </a:r>
            <a:r>
              <a:rPr lang="en-US" sz="4400" dirty="0"/>
              <a:t>DTD</a:t>
            </a:r>
            <a:r>
              <a:rPr lang="ru-RU" sz="4400" dirty="0"/>
              <a:t>, </a:t>
            </a:r>
            <a:r>
              <a:rPr lang="en-US" sz="4400" dirty="0"/>
              <a:t>document type definition</a:t>
            </a:r>
            <a:r>
              <a:rPr lang="ru-RU" sz="4400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0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(</a:t>
            </a:r>
            <a:r>
              <a:rPr lang="ru-RU" sz="4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— это набор символов разметки или кода, размещенных в файле, предназначенном для отображения веб-браузером. Веб-браузер обрабатывает код в HTML- файле и отображает документ веб-страницы и связанные с ним файлы. Консорциум W3C устанавливает стандарты для HTML</a:t>
            </a:r>
          </a:p>
        </p:txBody>
      </p:sp>
    </p:spTree>
    <p:extLst>
      <p:ext uri="{BB962C8B-B14F-4D97-AF65-F5344CB8AC3E}">
        <p14:creationId xmlns:p14="http://schemas.microsoft.com/office/powerpoint/2010/main" val="2118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Стандартизированная версия HTML , используемая сегодня, это </a:t>
            </a:r>
            <a:r>
              <a:rPr lang="ru-RU" sz="4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4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асширяемый </a:t>
            </a:r>
            <a:r>
              <a:rPr lang="ru-RU" sz="4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разметки гипертекста (</a:t>
            </a:r>
            <a:r>
              <a:rPr lang="ru-RU" sz="4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XHTML)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4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использует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и атрибуты HTML 4 вместе с синтаксисом XML. </a:t>
            </a:r>
          </a:p>
          <a:p>
            <a:pPr marL="0" indent="0" algn="just"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изначально был создан, чтобы предоставить доступ к электрон-</a:t>
            </a:r>
            <a:r>
              <a:rPr lang="ru-RU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ным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документам через веб-браузер.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Главные преимущества </a:t>
            </a: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включают возможность расширять язык, создавая новые теги, а также перспективу повышенной совместимости платформ, поскольку мобильные устройства все чаще используются для доступа к сети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(Расширяемый язык разметки </a:t>
            </a: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Lan-guage</a:t>
            </a: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стандартный метод W3C для создания новых языков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разметки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смогут поддерживать отображение нетрадиционного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контента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XML был создан для хранения, транспортировки и обмена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 его помощью можно реализовать обмен данными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между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различными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системами.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Синтаксис XML требует,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мобильные устройства не тратили вычислительные силы,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угадывая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как именно должен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отображаться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документ, но были способны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отображать информацию.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5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актуальная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версия языка HTML, существует уже несколько лет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версии HTML5 были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добавлены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 элементы. Например, элемент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headerможет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включать в себя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которое обычно встречается в верхней части страницы, — логотип 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всего сайта навигационные ссылки. Новый элемент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себе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набор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ссылок, использующихся для навигации по сайту, а элемент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размещает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себе все, что обычно помещается в нижней части страницы,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Кроме того, в HTML5 добавлены новые элементы, позволяющие внедрять на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страницу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видео- 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аудиоконтент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 новые элементы формы, добавляющие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компоненты, как ползунковые регуляторы, всплывающие панели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выбора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даты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также встроенную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браузерную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поддержку проверки допустимости данных,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введенных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форму (которая гарантирует правильное заполнение ваших форм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посетителями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135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Пиксели 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это также наименьшая единица растрового изображения, получаемого с помощью графических систем вывода информации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1mm (</a:t>
            </a:r>
            <a:r>
              <a:rPr lang="ru-RU" dirty="0"/>
              <a:t>мм) = 3.8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1cm (</a:t>
            </a:r>
            <a:r>
              <a:rPr lang="ru-RU" dirty="0"/>
              <a:t>см) = 38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1pt (</a:t>
            </a:r>
            <a:r>
              <a:rPr lang="ru-RU" dirty="0"/>
              <a:t>типографский пункт) = 4/3 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1pc (</a:t>
            </a:r>
            <a:r>
              <a:rPr lang="ru-RU" dirty="0"/>
              <a:t>типографская пика) = 16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9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Относительная единица шрифта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em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является относительной </a:t>
            </a:r>
            <a:r>
              <a:rPr lang="ru-RU" dirty="0" smtClean="0"/>
              <a:t>единицей равной </a:t>
            </a:r>
            <a:r>
              <a:rPr lang="ru-RU" dirty="0"/>
              <a:t>элементу </a:t>
            </a:r>
            <a:r>
              <a:rPr lang="ru-RU" dirty="0" err="1"/>
              <a:t>font-size</a:t>
            </a:r>
            <a:r>
              <a:rPr lang="ru-RU" dirty="0"/>
              <a:t>. Так что, если </a:t>
            </a:r>
            <a:r>
              <a:rPr lang="ru-RU" dirty="0" err="1"/>
              <a:t>font-size</a:t>
            </a:r>
            <a:r>
              <a:rPr lang="ru-RU" dirty="0"/>
              <a:t> задан 16px, это значение 1em</a:t>
            </a:r>
            <a:endParaRPr lang="en-US" dirty="0" smtClean="0"/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Отностиельная</a:t>
            </a:r>
            <a:r>
              <a:rPr lang="ru-RU" b="1" dirty="0" smtClean="0">
                <a:solidFill>
                  <a:srgbClr val="FF0000"/>
                </a:solidFill>
              </a:rPr>
              <a:t> единица </a:t>
            </a:r>
            <a:r>
              <a:rPr lang="en-US" b="1" dirty="0" smtClean="0">
                <a:solidFill>
                  <a:srgbClr val="FF0000"/>
                </a:solidFill>
              </a:rPr>
              <a:t>(rem)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вычисленному значению 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основного текста. Если свойство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установлено для основного текста, то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rem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единицы связываются с этим свойством</a:t>
            </a:r>
          </a:p>
        </p:txBody>
      </p:sp>
    </p:spTree>
    <p:extLst>
      <p:ext uri="{BB962C8B-B14F-4D97-AF65-F5344CB8AC3E}">
        <p14:creationId xmlns:p14="http://schemas.microsoft.com/office/powerpoint/2010/main" val="5854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Проценты (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ru-RU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/>
              <a:t>Родителю (общее правило).</a:t>
            </a:r>
          </a:p>
          <a:p>
            <a:r>
              <a:rPr lang="ru-RU" dirty="0"/>
              <a:t>Последнему родительскому элементу, для которого значение </a:t>
            </a:r>
            <a:r>
              <a:rPr lang="ru-RU" dirty="0" err="1"/>
              <a:t>position</a:t>
            </a:r>
            <a:r>
              <a:rPr lang="ru-RU" dirty="0"/>
              <a:t> установлено </a:t>
            </a:r>
            <a:r>
              <a:rPr lang="ru-RU" dirty="0" err="1"/>
              <a:t>relative</a:t>
            </a:r>
            <a:r>
              <a:rPr lang="ru-RU" dirty="0"/>
              <a:t>, когда </a:t>
            </a:r>
            <a:r>
              <a:rPr lang="ru-RU" dirty="0" err="1"/>
              <a:t>значние</a:t>
            </a:r>
            <a:r>
              <a:rPr lang="ru-RU" dirty="0"/>
              <a:t> элемента </a:t>
            </a:r>
            <a:r>
              <a:rPr lang="ru-RU" dirty="0" err="1" smtClean="0"/>
              <a:t>становлено</a:t>
            </a:r>
            <a:r>
              <a:rPr lang="ru-RU" dirty="0" smtClean="0"/>
              <a:t> </a:t>
            </a:r>
            <a:r>
              <a:rPr lang="ru-RU" dirty="0" err="1"/>
              <a:t>absolute</a:t>
            </a:r>
            <a:r>
              <a:rPr lang="ru-RU" dirty="0"/>
              <a:t>.</a:t>
            </a:r>
          </a:p>
          <a:p>
            <a:r>
              <a:rPr lang="ru-RU" dirty="0"/>
              <a:t>Корневому элементу, когда для </a:t>
            </a:r>
            <a:r>
              <a:rPr lang="ru-RU" dirty="0" err="1"/>
              <a:t>position</a:t>
            </a:r>
            <a:r>
              <a:rPr lang="ru-RU" dirty="0"/>
              <a:t> устанавливается </a:t>
            </a:r>
            <a:r>
              <a:rPr lang="ru-RU" dirty="0" err="1"/>
              <a:t>fixed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4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курса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8892480" cy="50405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Количество лекции 36 часов или 18 занятий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Количество </a:t>
            </a:r>
            <a:r>
              <a:rPr lang="ru-RU" dirty="0" err="1" smtClean="0"/>
              <a:t>лаб.раб</a:t>
            </a:r>
            <a:r>
              <a:rPr lang="ru-RU" dirty="0" smtClean="0"/>
              <a:t>. 36 часов или 18 занятий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Количество лаб. раб.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ПОИТ – экзамен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err="1" smtClean="0"/>
              <a:t>ИСиТ</a:t>
            </a:r>
            <a:r>
              <a:rPr lang="ru-RU" dirty="0" smtClean="0"/>
              <a:t>, </a:t>
            </a:r>
            <a:r>
              <a:rPr lang="ru-RU" dirty="0" err="1" smtClean="0"/>
              <a:t>ПОиБМС</a:t>
            </a:r>
            <a:r>
              <a:rPr lang="ru-RU" dirty="0" smtClean="0"/>
              <a:t> – зачет</a:t>
            </a:r>
          </a:p>
          <a:p>
            <a:pPr marL="0" indent="0">
              <a:spcBef>
                <a:spcPts val="0"/>
              </a:spcBef>
              <a:buNone/>
            </a:pPr>
            <a:endParaRPr lang="ru-RU" sz="1500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Экзамен – 2 теоретических вопроса и задание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Зачет – тест по пройденному материалу после сданных работ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4400" b="1" dirty="0" smtClean="0">
                <a:solidFill>
                  <a:srgbClr val="FF0000"/>
                </a:solidFill>
              </a:rPr>
              <a:t>Во втором семестре </a:t>
            </a: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ru-RU" sz="4400" b="1" dirty="0" smtClean="0">
                <a:solidFill>
                  <a:srgbClr val="FF0000"/>
                </a:solidFill>
              </a:rPr>
              <a:t>курсовой проект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2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68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 всех современных браузерах, исключая IE8-, поддерживаются новые единицы из черновика стандарта CSS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</a:p>
          <a:p>
            <a:pPr marL="0" indent="0">
              <a:buNone/>
            </a:pPr>
            <a:r>
              <a:rPr lang="ru-RU" sz="4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1% ширины окна</a:t>
            </a:r>
          </a:p>
          <a:p>
            <a:pPr marL="0" indent="0">
              <a:buNone/>
            </a:pP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1% высоты окна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наименьшее из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в IE9 обозначается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vmax</a:t>
            </a: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наибольшее из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45720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значения были созданы, в первую очередь, для поддержки мобильных устройств.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основное преимущество – в том, что любые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в них заданы, автоматически масштабируются при изменении размеров окна.</a:t>
            </a:r>
          </a:p>
        </p:txBody>
      </p:sp>
    </p:spTree>
    <p:extLst>
      <p:ext uri="{BB962C8B-B14F-4D97-AF65-F5344CB8AC3E}">
        <p14:creationId xmlns:p14="http://schemas.microsoft.com/office/powerpoint/2010/main" val="39944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256" y="11757"/>
            <a:ext cx="858324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Где находятся лабораторные работы?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54758"/>
            <a:ext cx="8229600" cy="49714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Лабораторные работы, лекции и литература</a:t>
            </a:r>
          </a:p>
          <a:p>
            <a:pPr marL="0" indent="0" algn="ctr">
              <a:buNone/>
            </a:pPr>
            <a:r>
              <a:rPr lang="ru-RU" sz="4400" dirty="0" smtClean="0"/>
              <a:t>НАХОДЯТСЯ ЗДЕСЬ</a:t>
            </a:r>
          </a:p>
          <a:p>
            <a:pPr marL="0" indent="0" algn="ctr">
              <a:buNone/>
            </a:pPr>
            <a:endParaRPr lang="ru-RU" sz="4400" dirty="0"/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https://diskstation.belstu.by:5001</a:t>
            </a:r>
            <a:r>
              <a:rPr lang="en-US" sz="4400" dirty="0" smtClean="0">
                <a:hlinkClick r:id="rId2"/>
              </a:rPr>
              <a:t>/</a:t>
            </a:r>
            <a:endParaRPr lang="ru-RU" sz="4400" dirty="0" smtClean="0"/>
          </a:p>
          <a:p>
            <a:pPr marL="0" indent="0" algn="ctr">
              <a:buNone/>
            </a:pPr>
            <a:r>
              <a:rPr lang="ru-RU" sz="4400" dirty="0"/>
              <a:t>/</a:t>
            </a:r>
            <a:r>
              <a:rPr lang="ru-RU" sz="4400" dirty="0" err="1"/>
              <a:t>Для_студентов_ФИТ_БГТУ</a:t>
            </a:r>
            <a:r>
              <a:rPr lang="ru-RU" sz="4400" dirty="0" smtClean="0"/>
              <a:t>/</a:t>
            </a:r>
            <a:br>
              <a:rPr lang="ru-RU" sz="4400" dirty="0" smtClean="0"/>
            </a:br>
            <a:r>
              <a:rPr lang="ru-RU" sz="4400" dirty="0" smtClean="0"/>
              <a:t>ПРЕПОДАВАТЕЛИ/</a:t>
            </a:r>
            <a:r>
              <a:rPr lang="ru-RU" sz="4400" i="1" dirty="0" err="1" smtClean="0"/>
              <a:t>Барковский</a:t>
            </a:r>
            <a:r>
              <a:rPr lang="ru-RU" sz="4400" dirty="0" smtClean="0"/>
              <a:t>/</a:t>
            </a:r>
            <a:br>
              <a:rPr lang="ru-RU" sz="4400" dirty="0" smtClean="0"/>
            </a:br>
            <a:r>
              <a:rPr lang="ru-RU" sz="4400" b="1" dirty="0" smtClean="0"/>
              <a:t>Компьютерные </a:t>
            </a:r>
            <a:r>
              <a:rPr lang="ru-RU" sz="4400" b="1" dirty="0"/>
              <a:t>языки разметки данных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499992" y="2348880"/>
            <a:ext cx="0" cy="864096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926976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980728"/>
            <a:ext cx="8568952" cy="593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Фрейн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Б. HTML5 и CSS3. Разработка сайтов для любых браузеров и устройств / Бен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Фрэйн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[пер. с англ. Н.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Вильчинский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 – 2-е изд. – Санкт-Петербург : Питер, 2017. – 272  с.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Дакетт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Д. HTML и CSS. Разработка и создание веб-сайтов / Джон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Дакетт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; [пер. с англ. М. А.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Райтмана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 - Москва :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Эксмо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2020. - 474 с. 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Мангано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С. XSLT. Сборник рецептов / С.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Мангано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[пер. с англ.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Слинкина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А. А.]. – Санкт-Петербург : ДМК Пресс, 2008. – 861 с.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Макфарланд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Д.-С. Большая книга CSS /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Девид-Сойер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Макфарланд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[пер. с англ. : И. Дубенок, П. Радченко, В. Радьков]. – Санкт-Петербург : Питер, 2010. – 512 c.</a:t>
            </a:r>
          </a:p>
          <a:p>
            <a:pPr marL="85852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926976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7" y="1412776"/>
            <a:ext cx="2623906" cy="3744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80" y="1412776"/>
            <a:ext cx="2771640" cy="39181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268762"/>
            <a:ext cx="2973016" cy="41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Основы разметки веб-страницы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4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План лекции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Основные понятия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Представление о макете веб-страницы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Программное обеспечение для редактирования веб-страниц</a:t>
            </a:r>
          </a:p>
          <a:p>
            <a:pPr marL="514350" indent="-514350">
              <a:buAutoNum type="arabicPeriod"/>
            </a:pPr>
            <a:r>
              <a:rPr lang="ru-RU" dirty="0" smtClean="0"/>
              <a:t>Языки разметки</a:t>
            </a:r>
          </a:p>
          <a:p>
            <a:pPr marL="514350" indent="-514350">
              <a:buAutoNum type="arabicPeriod"/>
            </a:pPr>
            <a:r>
              <a:rPr lang="ru-RU" dirty="0" smtClean="0"/>
              <a:t>Единицы измерения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59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285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Браузер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прикладная программа, которая позволяет запрашивать, получать с сервера и отображать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страницы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Web-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страница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текстовой документ, составленный с использованием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разметки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Web-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сайт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совокупность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страниц, объединенных между собой единой темой информационного содержания и находящихся на одном или нескольких серверах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Интернет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(Internet)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это объединенные вместе компьютерные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сети</a:t>
            </a:r>
            <a:r>
              <a:rPr lang="ru-RU" dirty="0">
                <a:latin typeface="Arial" pitchFamily="34" charset="0"/>
                <a:cs typeface="Arial" pitchFamily="34" charset="0"/>
              </a:rPr>
              <a:t>, доступ к которым можно получить из любой точки земного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шара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Интранет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(Intranet)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dirty="0">
                <a:latin typeface="Arial" pitchFamily="34" charset="0"/>
                <a:cs typeface="Arial" pitchFamily="34" charset="0"/>
              </a:rPr>
              <a:t>частная сеть, функционирующая внутри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организа-ции</a:t>
            </a:r>
            <a:r>
              <a:rPr lang="ru-RU" dirty="0">
                <a:latin typeface="Arial" pitchFamily="34" charset="0"/>
                <a:cs typeface="Arial" pitchFamily="34" charset="0"/>
              </a:rPr>
              <a:t> или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компании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Экстранет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Extranet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частная сеть, в которой часть информации 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компании </a:t>
            </a:r>
            <a:r>
              <a:rPr lang="ru-RU" dirty="0">
                <a:latin typeface="Arial" pitchFamily="34" charset="0"/>
                <a:cs typeface="Arial" pitchFamily="34" charset="0"/>
              </a:rPr>
              <a:t>или ее действиях без риска предоставляется внешним партнерам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dirty="0">
                <a:latin typeface="Arial" pitchFamily="34" charset="0"/>
                <a:cs typeface="Arial" pitchFamily="34" charset="0"/>
              </a:rPr>
              <a:t>поставщикам, продавцам и покупателям)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1362</Words>
  <Application>Microsoft Office PowerPoint</Application>
  <PresentationFormat>Экран (4:3)</PresentationFormat>
  <Paragraphs>121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Тема Office</vt:lpstr>
      <vt:lpstr>Учебная дисциплина</vt:lpstr>
      <vt:lpstr>Кто читает лекции?</vt:lpstr>
      <vt:lpstr>Описание курса</vt:lpstr>
      <vt:lpstr>Где находятся лабораторные работы?</vt:lpstr>
      <vt:lpstr>Литература</vt:lpstr>
      <vt:lpstr>Литература</vt:lpstr>
      <vt:lpstr>Основы разметки веб-страницы</vt:lpstr>
      <vt:lpstr>Основные понятия</vt:lpstr>
      <vt:lpstr>Основные понятия</vt:lpstr>
      <vt:lpstr>Презентация PowerPoint</vt:lpstr>
      <vt:lpstr>Основные понятия</vt:lpstr>
      <vt:lpstr>Основные понятия</vt:lpstr>
      <vt:lpstr>Презентация PowerPoint</vt:lpstr>
      <vt:lpstr>Консорциум Всемирной паутины (W3C , World Wide Web Consortium)</vt:lpstr>
      <vt:lpstr>Представления о макете веб-страницы</vt:lpstr>
      <vt:lpstr>Представления о макете веб-страницы</vt:lpstr>
      <vt:lpstr>Представления о макете веб-страницы</vt:lpstr>
      <vt:lpstr>Представления о макете веб-страницы</vt:lpstr>
      <vt:lpstr>Программное обеспечение для редактирования веб-страниц </vt:lpstr>
      <vt:lpstr>Языки разметки</vt:lpstr>
      <vt:lpstr>Языки разметки</vt:lpstr>
      <vt:lpstr>Языки разметки</vt:lpstr>
      <vt:lpstr>Языки разметки</vt:lpstr>
      <vt:lpstr>Языки разметки</vt:lpstr>
      <vt:lpstr>Языки разметки</vt:lpstr>
      <vt:lpstr>Языки разметки</vt:lpstr>
      <vt:lpstr>Единицы измерения </vt:lpstr>
      <vt:lpstr>Единицы измерения </vt:lpstr>
      <vt:lpstr>Единицы измерения </vt:lpstr>
      <vt:lpstr>Единицы измерения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языки разметки  данных</dc:title>
  <dc:creator>user</dc:creator>
  <cp:lastModifiedBy>Елена</cp:lastModifiedBy>
  <cp:revision>44</cp:revision>
  <dcterms:created xsi:type="dcterms:W3CDTF">2021-08-31T20:31:02Z</dcterms:created>
  <dcterms:modified xsi:type="dcterms:W3CDTF">2021-09-06T12:45:58Z</dcterms:modified>
</cp:coreProperties>
</file>